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36310-BBFF-4FBF-A33D-387BB8D7BA7E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70CEA-6733-449F-A0A6-0A60E1CCBF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1652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BB7A-6AEC-427C-8639-6ECF2E4F5482}" type="datetime1">
              <a:rPr lang="en-US" smtClean="0"/>
              <a:t>7/6/2023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38E28-39F2-4E38-B7A7-0D3F2BD90FB4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92AB-B876-4E11-8E43-F38A66456C7F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89027-8105-42EC-817C-BEBFBFB3CC02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ABE-9F7F-4B30-898D-7337CE0E2D30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B603-12B3-43FC-9CFB-E3ED37C61046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5773-DB39-474F-A58B-843583B159D6}" type="datetime1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2F0DA-0920-4EC8-A6D8-AF56842527B5}" type="datetime1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A01B-8154-465C-BE86-3C4A63E2C4FD}" type="datetime1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AD3-866B-47C4-A7A2-7DCCE8936E8C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6045-A0BE-4518-8406-EAF07228A6FF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265A8EE-BFA5-4049-B571-10548D82D793}" type="datetime1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B8F24D7-2DAA-48EF-8C03-F3B0C9F3F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Future of OD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network analysis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Social network analysis is a method by which one can analyze the </a:t>
            </a:r>
            <a:r>
              <a:rPr lang="en-US" i="1" dirty="0" smtClean="0"/>
              <a:t>connections</a:t>
            </a:r>
            <a:r>
              <a:rPr lang="en-US" dirty="0" smtClean="0"/>
              <a:t> across individuals or groups or institutions.  That is, it allows us to examine how political actors or institutions are </a:t>
            </a:r>
            <a:r>
              <a:rPr lang="en-US" i="1" dirty="0" smtClean="0"/>
              <a:t>interrelated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 of SNA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The advantage of social network analysis is that, unlike many other methods, it focuses on interaction (rather than on individual behavior).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Network analysis allows us to examine how the configuration of networks influences how individuals and groups, organizations, or systems function.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It can be applied across disciplines—there are social networks, political networks, electrical networks, transportation networks, and so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</a:t>
            </a:r>
            <a:r>
              <a:rPr lang="en-US" sz="4000" dirty="0" smtClean="0">
                <a:solidFill>
                  <a:schemeClr val="hlink"/>
                </a:solidFill>
              </a:rPr>
              <a:t>T</a:t>
            </a:r>
            <a:r>
              <a:rPr lang="en-US" dirty="0" smtClean="0"/>
              <a:t>ransparent</a:t>
            </a:r>
            <a:br>
              <a:rPr lang="en-US" dirty="0" smtClean="0"/>
            </a:br>
            <a:r>
              <a:rPr lang="en-US" dirty="0" smtClean="0"/>
              <a:t>Be </a:t>
            </a:r>
            <a:r>
              <a:rPr lang="en-US" sz="4000" dirty="0" smtClean="0">
                <a:solidFill>
                  <a:schemeClr val="hlink"/>
                </a:solidFill>
              </a:rPr>
              <a:t>R</a:t>
            </a:r>
            <a:r>
              <a:rPr lang="en-US" dirty="0" smtClean="0"/>
              <a:t>esponsive</a:t>
            </a:r>
            <a:br>
              <a:rPr lang="en-US" dirty="0" smtClean="0"/>
            </a:br>
            <a:r>
              <a:rPr lang="en-US" dirty="0" smtClean="0"/>
              <a:t>Be </a:t>
            </a:r>
            <a:r>
              <a:rPr lang="en-US" sz="4000" dirty="0" smtClean="0">
                <a:solidFill>
                  <a:schemeClr val="hlink"/>
                </a:solidFill>
              </a:rPr>
              <a:t>U</a:t>
            </a:r>
            <a:r>
              <a:rPr lang="en-US" dirty="0" smtClean="0"/>
              <a:t>se Caring</a:t>
            </a:r>
            <a:br>
              <a:rPr lang="en-US" dirty="0" smtClean="0"/>
            </a:br>
            <a:r>
              <a:rPr lang="en-US" dirty="0" smtClean="0"/>
              <a:t>Be </a:t>
            </a:r>
            <a:r>
              <a:rPr lang="en-US" sz="4000" dirty="0" smtClean="0">
                <a:solidFill>
                  <a:schemeClr val="hlink"/>
                </a:solidFill>
              </a:rPr>
              <a:t>S</a:t>
            </a:r>
            <a:r>
              <a:rPr lang="en-US" dirty="0" smtClean="0"/>
              <a:t>incere   </a:t>
            </a:r>
            <a:br>
              <a:rPr lang="en-US" dirty="0" smtClean="0"/>
            </a:br>
            <a:r>
              <a:rPr lang="en-US" dirty="0" smtClean="0"/>
              <a:t>Be </a:t>
            </a:r>
            <a:r>
              <a:rPr lang="en-US" sz="4000" dirty="0" smtClean="0">
                <a:solidFill>
                  <a:schemeClr val="hlink"/>
                </a:solidFill>
              </a:rPr>
              <a:t>T</a:t>
            </a:r>
            <a:r>
              <a:rPr lang="en-US" dirty="0" smtClean="0"/>
              <a:t>rustworthy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 of 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faith in your ability or word in some specific area</a:t>
            </a:r>
          </a:p>
          <a:p>
            <a:r>
              <a:rPr lang="en-US" dirty="0" smtClean="0"/>
              <a:t>Trust includes the degree to which I believe you will look out for my best interests in a specific area.</a:t>
            </a:r>
          </a:p>
          <a:p>
            <a:r>
              <a:rPr lang="en-US" dirty="0" smtClean="0"/>
              <a:t>Trust suggests that you care about my welfare and success in helping me achieve my goals.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virtual </a:t>
            </a:r>
            <a:r>
              <a:rPr lang="en-US" dirty="0" smtClean="0"/>
              <a:t>(effective) teams, </a:t>
            </a:r>
          </a:p>
          <a:p>
            <a:r>
              <a:rPr lang="en-US" dirty="0" smtClean="0"/>
              <a:t>conflict </a:t>
            </a:r>
            <a:r>
              <a:rPr lang="en-US" dirty="0"/>
              <a:t>resolution, </a:t>
            </a:r>
            <a:endParaRPr lang="en-US" dirty="0" smtClean="0"/>
          </a:p>
          <a:p>
            <a:r>
              <a:rPr lang="en-US" dirty="0" smtClean="0"/>
              <a:t>work </a:t>
            </a:r>
            <a:r>
              <a:rPr lang="en-US" dirty="0"/>
              <a:t>group effectiveness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social network analysis, </a:t>
            </a:r>
            <a:endParaRPr lang="en-US" dirty="0" smtClean="0"/>
          </a:p>
          <a:p>
            <a:r>
              <a:rPr lang="en-US" dirty="0" smtClean="0"/>
              <a:t>trust</a:t>
            </a:r>
            <a:r>
              <a:rPr lang="en-US" dirty="0"/>
              <a:t>, and </a:t>
            </a:r>
            <a:r>
              <a:rPr lang="en-US" dirty="0" smtClean="0"/>
              <a:t>intractable (willful) </a:t>
            </a:r>
            <a:r>
              <a:rPr lang="en-US" dirty="0"/>
              <a:t>conflict.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Focusing </a:t>
            </a:r>
            <a:r>
              <a:rPr lang="en-US" dirty="0"/>
              <a:t>on these areas will help to bridge the gap between research theory (i.e., academics) and practice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Definition:</a:t>
            </a:r>
            <a:r>
              <a:rPr lang="en-US" i="1" dirty="0" smtClean="0"/>
              <a:t> </a:t>
            </a:r>
            <a:r>
              <a:rPr lang="en-US" b="1" dirty="0" smtClean="0"/>
              <a:t>An interdependent group of individuals who predominantly use technology to communicate, collaborate, share information and coordinate their efforts in order to accomplish a common work-related objective.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Virtual teams: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Enable organizations to adapt more quickly to the global economy.</a:t>
            </a:r>
          </a:p>
          <a:p>
            <a:r>
              <a:rPr lang="en-US" dirty="0" smtClean="0"/>
              <a:t>Leverage talent.</a:t>
            </a:r>
          </a:p>
          <a:p>
            <a:r>
              <a:rPr lang="en-US" dirty="0" smtClean="0"/>
              <a:t>Increase the diversity of perspectives.</a:t>
            </a:r>
          </a:p>
          <a:p>
            <a:r>
              <a:rPr lang="en-US" dirty="0" smtClean="0"/>
              <a:t>Decrease travel and mandatory relocation.</a:t>
            </a:r>
          </a:p>
          <a:p>
            <a:r>
              <a:rPr lang="en-US" dirty="0" smtClean="0"/>
              <a:t>Improve work-life balance and job satisfaction.</a:t>
            </a:r>
          </a:p>
          <a:p>
            <a:r>
              <a:rPr lang="en-US" dirty="0" smtClean="0"/>
              <a:t>Decrease operating costs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n-US" b="1" dirty="0" smtClean="0"/>
              <a:t>What virtual managers should do…</a:t>
            </a:r>
            <a:endParaRPr lang="en-US" dirty="0" smtClean="0"/>
          </a:p>
          <a:p>
            <a:pPr fontAlgn="base"/>
            <a:r>
              <a:rPr lang="en-US" b="1" dirty="0" smtClean="0"/>
              <a:t>Forming</a:t>
            </a:r>
          </a:p>
          <a:p>
            <a:pPr fontAlgn="base">
              <a:buNone/>
            </a:pPr>
            <a:r>
              <a:rPr lang="en-US" dirty="0" smtClean="0"/>
              <a:t>	Set clear expectations and ground rules, especially about the appropriate use of technology.</a:t>
            </a:r>
          </a:p>
          <a:p>
            <a:pPr fontAlgn="base"/>
            <a:r>
              <a:rPr lang="en-US" b="1" dirty="0" smtClean="0"/>
              <a:t>Storming</a:t>
            </a:r>
          </a:p>
          <a:p>
            <a:pPr fontAlgn="base">
              <a:buNone/>
            </a:pPr>
            <a:r>
              <a:rPr lang="en-US" dirty="0" smtClean="0"/>
              <a:t>	Establish guidelines and model appropriate behavior for resolving interpersonal conflicts.</a:t>
            </a:r>
          </a:p>
          <a:p>
            <a:pPr fontAlgn="base"/>
            <a:r>
              <a:rPr lang="en-US" b="1" dirty="0" err="1" smtClean="0"/>
              <a:t>Norming</a:t>
            </a:r>
            <a:endParaRPr lang="en-US" b="1" dirty="0" smtClean="0"/>
          </a:p>
          <a:p>
            <a:pPr fontAlgn="base">
              <a:buNone/>
            </a:pPr>
            <a:r>
              <a:rPr lang="en-US" dirty="0" smtClean="0"/>
              <a:t>	Monitor virtual team processes and standards and adapt them as needed.</a:t>
            </a:r>
          </a:p>
          <a:p>
            <a:pPr fontAlgn="base"/>
            <a:r>
              <a:rPr lang="en-US" b="1" dirty="0" smtClean="0"/>
              <a:t>Performing</a:t>
            </a:r>
          </a:p>
          <a:p>
            <a:pPr fontAlgn="base">
              <a:buNone/>
            </a:pPr>
            <a:r>
              <a:rPr lang="en-US" dirty="0" smtClean="0"/>
              <a:t>	Make sure the team has the tools they need to perform their best.</a:t>
            </a:r>
          </a:p>
          <a:p>
            <a:pPr fontAlgn="base"/>
            <a:r>
              <a:rPr lang="en-US" b="1" dirty="0" smtClean="0"/>
              <a:t>Adjourning</a:t>
            </a:r>
          </a:p>
          <a:p>
            <a:pPr fontAlgn="base">
              <a:buNone/>
            </a:pPr>
            <a:r>
              <a:rPr lang="en-US" dirty="0" smtClean="0"/>
              <a:t>	Archive lessons learned and recognize team accomplishments.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marL="651510" indent="-514350">
              <a:lnSpc>
                <a:spcPct val="80000"/>
              </a:lnSpc>
              <a:buAutoNum type="arabicPeriod"/>
            </a:pPr>
            <a:r>
              <a:rPr lang="en-US" sz="3000" dirty="0" smtClean="0"/>
              <a:t>to come into collision or disagreement; be contradictory, at variance, or in opposition; clash: </a:t>
            </a:r>
          </a:p>
          <a:p>
            <a:pPr marL="651510" indent="-514350">
              <a:lnSpc>
                <a:spcPct val="80000"/>
              </a:lnSpc>
              <a:buAutoNum type="arabicPeriod"/>
            </a:pPr>
            <a:endParaRPr lang="en-US" sz="3000" dirty="0" smtClean="0"/>
          </a:p>
          <a:p>
            <a:pPr>
              <a:lnSpc>
                <a:spcPct val="80000"/>
              </a:lnSpc>
              <a:buNone/>
            </a:pPr>
            <a:r>
              <a:rPr lang="en-US" sz="3000" dirty="0" smtClean="0"/>
              <a:t>2. to fight or contend; do battle. </a:t>
            </a:r>
          </a:p>
          <a:p>
            <a:pPr>
              <a:lnSpc>
                <a:spcPct val="80000"/>
              </a:lnSpc>
              <a:buNone/>
            </a:pPr>
            <a:endParaRPr lang="en-US" sz="3000" dirty="0" smtClean="0"/>
          </a:p>
          <a:p>
            <a:pPr>
              <a:lnSpc>
                <a:spcPct val="80000"/>
              </a:lnSpc>
              <a:buNone/>
            </a:pPr>
            <a:r>
              <a:rPr lang="en-US" sz="3000" dirty="0" smtClean="0"/>
              <a:t>3. a fight, battle, or struggle, esp. a prolonged struggle; strife. </a:t>
            </a:r>
          </a:p>
          <a:p>
            <a:pPr>
              <a:lnSpc>
                <a:spcPct val="80000"/>
              </a:lnSpc>
              <a:buNone/>
            </a:pPr>
            <a:endParaRPr lang="en-US" sz="3000" dirty="0" smtClean="0"/>
          </a:p>
          <a:p>
            <a:pPr>
              <a:lnSpc>
                <a:spcPct val="80000"/>
              </a:lnSpc>
              <a:buNone/>
            </a:pPr>
            <a:r>
              <a:rPr lang="en-US" sz="3000" dirty="0" smtClean="0"/>
              <a:t>4. controversy; quarrel: conflicts between parties.</a:t>
            </a:r>
          </a:p>
          <a:p>
            <a:pPr>
              <a:lnSpc>
                <a:spcPct val="80000"/>
              </a:lnSpc>
              <a:buNone/>
            </a:pPr>
            <a:r>
              <a:rPr lang="en-US" sz="3000" dirty="0" smtClean="0"/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sz="3000" dirty="0" smtClean="0"/>
              <a:t>5. discord of action, feeling, or effect; antagonism or opposition, as of interests or principles: a conflict of ideas. </a:t>
            </a:r>
          </a:p>
          <a:p>
            <a:pPr>
              <a:lnSpc>
                <a:spcPct val="80000"/>
              </a:lnSpc>
              <a:buNone/>
            </a:pPr>
            <a:endParaRPr lang="en-US" sz="3000" dirty="0" smtClean="0"/>
          </a:p>
          <a:p>
            <a:pPr>
              <a:lnSpc>
                <a:spcPct val="80000"/>
              </a:lnSpc>
              <a:buNone/>
            </a:pPr>
            <a:r>
              <a:rPr lang="en-US" sz="3000" dirty="0" smtClean="0"/>
              <a:t>6. a striking together; collision.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 smtClean="0"/>
              <a:t>Turtle (Avoidance)</a:t>
            </a:r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Teddy Bear (Accommodation)</a:t>
            </a:r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Shark (Domination)</a:t>
            </a:r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Fox (Compromise)</a:t>
            </a:r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b="1" dirty="0" smtClean="0"/>
              <a:t>Owl (Integration)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 group effectiveness Work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TEAM – a group of people with complementary skills who are committed to a common mission, performance goals, and approach for which they hold themselves mutually accountable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Addressed by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ct val="25000"/>
              </a:spcAft>
            </a:pPr>
            <a:r>
              <a:rPr lang="en-US" dirty="0" smtClean="0"/>
              <a:t>Interpersonal issues</a:t>
            </a:r>
            <a:br>
              <a:rPr lang="en-US" dirty="0" smtClean="0"/>
            </a:br>
            <a:r>
              <a:rPr lang="en-US" dirty="0" smtClean="0"/>
              <a:t>(Matters of trust, personal comfort, and security)</a:t>
            </a:r>
          </a:p>
          <a:p>
            <a:pPr>
              <a:spcAft>
                <a:spcPct val="25000"/>
              </a:spcAft>
            </a:pPr>
            <a:r>
              <a:rPr lang="en-US" dirty="0" smtClean="0"/>
              <a:t>Task issues</a:t>
            </a:r>
            <a:br>
              <a:rPr lang="en-US" dirty="0" smtClean="0"/>
            </a:br>
            <a:r>
              <a:rPr lang="en-US" dirty="0" smtClean="0"/>
              <a:t>(Mission or purpose, methods, expected outcomes)</a:t>
            </a:r>
          </a:p>
          <a:p>
            <a:pPr>
              <a:spcAft>
                <a:spcPct val="25000"/>
              </a:spcAft>
            </a:pPr>
            <a:r>
              <a:rPr lang="en-US" dirty="0" smtClean="0"/>
              <a:t>Authority issues</a:t>
            </a:r>
            <a:br>
              <a:rPr lang="en-US" dirty="0" smtClean="0"/>
            </a:br>
            <a:r>
              <a:rPr lang="en-US" dirty="0" smtClean="0"/>
              <a:t>(Leadership, managing power and influence, communication flow)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F24D7-2DAA-48EF-8C03-F3B0C9F3FA5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77</TotalTime>
  <Words>506</Words>
  <Application>Microsoft Office PowerPoint</Application>
  <PresentationFormat>On-screen Show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Future of OD</vt:lpstr>
      <vt:lpstr>Future OD</vt:lpstr>
      <vt:lpstr>Virtual Team</vt:lpstr>
      <vt:lpstr>Virtual teams: </vt:lpstr>
      <vt:lpstr>PowerPoint Presentation</vt:lpstr>
      <vt:lpstr>Conflict</vt:lpstr>
      <vt:lpstr>Conflict Resolution</vt:lpstr>
      <vt:lpstr>Work group effectiveness Work team</vt:lpstr>
      <vt:lpstr>Issues Addressed by Groups</vt:lpstr>
      <vt:lpstr>social network analysis </vt:lpstr>
      <vt:lpstr>Advantage of SNA</vt:lpstr>
      <vt:lpstr>Trust</vt:lpstr>
      <vt:lpstr>Meaning of Trust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ADMIN</cp:lastModifiedBy>
  <cp:revision>6</cp:revision>
  <dcterms:created xsi:type="dcterms:W3CDTF">2016-03-14T06:01:09Z</dcterms:created>
  <dcterms:modified xsi:type="dcterms:W3CDTF">2023-07-06T07:38:26Z</dcterms:modified>
</cp:coreProperties>
</file>