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A70F1-4E1F-4EEB-8690-2F367C0E85A2}" type="datetimeFigureOut">
              <a:rPr lang="en-IN" smtClean="0"/>
              <a:t>06-07-2023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D27F9-F8CB-4D17-8C65-F56FC893C37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3227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E9D39-B1FE-4EBB-B1F2-826478F98B19}" type="datetime1">
              <a:rPr lang="en-US" smtClean="0"/>
              <a:t>7/6/2023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F8C2-0F02-4010-A7F3-36C1208C1EEF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0F216-C3C4-4B38-A111-7F03E87C36F8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A6093-A174-40A3-ACAD-5593A24600D3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D13E-D53D-414D-A650-F685F90B2D4D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7DA392B-456C-45EC-92DC-D79E213C9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7A343-2290-4F5B-A256-3AB7BAA138EE}" type="datetime1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85104-2E54-4AAD-8931-5EA37D4FAAF1}" type="datetime1">
              <a:rPr lang="en-US" smtClean="0"/>
              <a:t>7/6/2023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0B4F-D0DF-41CE-BFF7-C2AE79A53636}" type="datetime1">
              <a:rPr lang="en-US" smtClean="0"/>
              <a:t>7/6/2023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D0414-C81D-43A2-8378-5878B8D411CB}" type="datetime1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E23EF-9D72-4A71-9A63-8422A80935FE}" type="datetime1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2B2FA-B476-4DF1-9D76-A8FCF8A6FBF5}" type="datetime1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97FF176-E976-408D-8D2C-F168DA15E341}" type="datetime1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7DA392B-456C-45EC-92DC-D79E213C9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FACTORS AFFECTING COMPENSATION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Mescon</a:t>
            </a:r>
            <a:r>
              <a:rPr lang="en-US" dirty="0"/>
              <a:t> says: “The supply and demand compensation </a:t>
            </a:r>
            <a:r>
              <a:rPr lang="en-US" dirty="0" smtClean="0"/>
              <a:t>criterion is </a:t>
            </a:r>
            <a:r>
              <a:rPr lang="en-US" dirty="0"/>
              <a:t>very closely related to the prevailing pay, comparable wage and</a:t>
            </a:r>
          </a:p>
          <a:p>
            <a:pPr>
              <a:buNone/>
            </a:pPr>
            <a:r>
              <a:rPr lang="en-US" dirty="0" smtClean="0"/>
              <a:t>	on-going </a:t>
            </a:r>
            <a:r>
              <a:rPr lang="en-US" dirty="0"/>
              <a:t>wage concepts since, in essence, all of these </a:t>
            </a:r>
            <a:r>
              <a:rPr lang="en-US" dirty="0" smtClean="0"/>
              <a:t>remuneration standards </a:t>
            </a:r>
            <a:r>
              <a:rPr lang="en-US" dirty="0"/>
              <a:t>are determined by immediate market forces and</a:t>
            </a:r>
          </a:p>
          <a:p>
            <a:pPr>
              <a:buNone/>
            </a:pPr>
            <a:r>
              <a:rPr lang="en-US" dirty="0" smtClean="0"/>
              <a:t>	factors.  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4736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First</a:t>
            </a:r>
            <a:r>
              <a:rPr lang="en-US" sz="3200" b="1" dirty="0"/>
              <a:t>, competition demands that competitors adhere to </a:t>
            </a:r>
            <a:r>
              <a:rPr lang="en-US" sz="3200" b="1" dirty="0" smtClean="0"/>
              <a:t>the </a:t>
            </a:r>
            <a:r>
              <a:rPr lang="en-US" sz="3200" dirty="0" smtClean="0"/>
              <a:t>same </a:t>
            </a:r>
            <a:r>
              <a:rPr lang="en-US" sz="3200" dirty="0"/>
              <a:t>relative wage level;</a:t>
            </a:r>
          </a:p>
          <a:p>
            <a:r>
              <a:rPr lang="en-US" sz="3200" b="1" dirty="0"/>
              <a:t>Second, various government laws and judicial decisions </a:t>
            </a:r>
            <a:r>
              <a:rPr lang="en-US" sz="3200" b="1" dirty="0" smtClean="0"/>
              <a:t>make </a:t>
            </a:r>
            <a:r>
              <a:rPr lang="en-US" sz="3200" dirty="0" smtClean="0"/>
              <a:t>the </a:t>
            </a:r>
            <a:r>
              <a:rPr lang="en-US" sz="3200" dirty="0"/>
              <a:t>adoption of uniform wage rates an attractive proposition;</a:t>
            </a:r>
          </a:p>
          <a:p>
            <a:r>
              <a:rPr lang="en-US" sz="3200" b="1" dirty="0"/>
              <a:t>Third, trade unions encourage this practice so that </a:t>
            </a:r>
            <a:r>
              <a:rPr lang="en-US" sz="3200" b="1" dirty="0" smtClean="0"/>
              <a:t>their </a:t>
            </a:r>
            <a:r>
              <a:rPr lang="en-US" sz="3200" dirty="0" smtClean="0"/>
              <a:t>members </a:t>
            </a:r>
            <a:r>
              <a:rPr lang="en-US" sz="3200" dirty="0"/>
              <a:t>can have equal pay, equal work and </a:t>
            </a:r>
            <a:r>
              <a:rPr lang="en-US" sz="3200" dirty="0" smtClean="0"/>
              <a:t>geographical differences </a:t>
            </a:r>
            <a:r>
              <a:rPr lang="en-US" sz="3200" dirty="0"/>
              <a:t>may be eliminated;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0456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sz="3200" b="1" dirty="0" smtClean="0"/>
              <a:t>	Fourth</a:t>
            </a:r>
            <a:r>
              <a:rPr lang="en-US" sz="3200" b="1" dirty="0"/>
              <a:t>, functionally related firms in the same industry </a:t>
            </a:r>
            <a:r>
              <a:rPr lang="en-US" sz="3200" b="1" dirty="0" smtClean="0"/>
              <a:t>require </a:t>
            </a:r>
            <a:r>
              <a:rPr lang="en-US" sz="3200" dirty="0" smtClean="0"/>
              <a:t>essentially </a:t>
            </a:r>
            <a:r>
              <a:rPr lang="en-US" sz="3200" dirty="0"/>
              <a:t>the same quality of employees, with the same </a:t>
            </a:r>
            <a:r>
              <a:rPr lang="en-US" sz="3200" dirty="0" smtClean="0"/>
              <a:t>skills and </a:t>
            </a:r>
            <a:r>
              <a:rPr lang="en-US" sz="3200" dirty="0"/>
              <a:t>experience. This results in a considerable uniformity in </a:t>
            </a:r>
            <a:r>
              <a:rPr lang="en-US" sz="3200" dirty="0" smtClean="0"/>
              <a:t>wage and </a:t>
            </a:r>
            <a:r>
              <a:rPr lang="en-US" sz="3200" dirty="0"/>
              <a:t>salary rates</a:t>
            </a:r>
            <a:r>
              <a:rPr lang="en-US" sz="3200" dirty="0" smtClean="0"/>
              <a:t>;</a:t>
            </a:r>
          </a:p>
          <a:p>
            <a:pPr algn="just"/>
            <a:endParaRPr lang="en-US" sz="3200" dirty="0"/>
          </a:p>
          <a:p>
            <a:pPr algn="just">
              <a:buNone/>
            </a:pPr>
            <a:r>
              <a:rPr lang="en-US" sz="3200" b="1" dirty="0" smtClean="0"/>
              <a:t>	Finally</a:t>
            </a:r>
            <a:r>
              <a:rPr lang="en-US" sz="3200" b="1" dirty="0"/>
              <a:t>, if the same or about the same general rates of </a:t>
            </a:r>
            <a:r>
              <a:rPr lang="en-US" sz="3200" b="1" dirty="0" smtClean="0"/>
              <a:t>wages </a:t>
            </a:r>
            <a:r>
              <a:rPr lang="en-US" sz="3200" dirty="0" smtClean="0"/>
              <a:t>are </a:t>
            </a:r>
            <a:r>
              <a:rPr lang="en-US" sz="3200" dirty="0"/>
              <a:t>not paid to the employees as are paid by the </a:t>
            </a:r>
            <a:r>
              <a:rPr lang="en-US" sz="3200" dirty="0" err="1" smtClean="0"/>
              <a:t>organisation’s</a:t>
            </a:r>
            <a:r>
              <a:rPr lang="en-US" sz="3200" dirty="0" smtClean="0"/>
              <a:t> competitors</a:t>
            </a:r>
            <a:r>
              <a:rPr lang="en-US" sz="3200" dirty="0"/>
              <a:t>, it will not be able to attract and maintain </a:t>
            </a:r>
            <a:r>
              <a:rPr lang="en-US" sz="3200" dirty="0" smtClean="0"/>
              <a:t>a sufficient </a:t>
            </a:r>
            <a:r>
              <a:rPr lang="en-US" sz="3200" dirty="0"/>
              <a:t>quantity and quality of manpower</a:t>
            </a:r>
            <a:r>
              <a:rPr lang="en-US" dirty="0"/>
              <a:t>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47360"/>
          </a:xfrm>
        </p:spPr>
        <p:txBody>
          <a:bodyPr>
            <a:normAutofit/>
          </a:bodyPr>
          <a:lstStyle/>
          <a:p>
            <a:r>
              <a:rPr lang="en-US" sz="3200" b="1" dirty="0"/>
              <a:t>A sound wage policy is to adopt a job evaluation </a:t>
            </a:r>
            <a:r>
              <a:rPr lang="en-US" sz="3200" b="1" dirty="0" err="1" smtClean="0"/>
              <a:t>programme</a:t>
            </a:r>
            <a:r>
              <a:rPr lang="en-US" sz="3200" b="1" dirty="0" smtClean="0"/>
              <a:t> </a:t>
            </a:r>
            <a:r>
              <a:rPr lang="en-US" sz="3200" dirty="0" smtClean="0"/>
              <a:t>in </a:t>
            </a:r>
            <a:r>
              <a:rPr lang="en-US" sz="3200" dirty="0"/>
              <a:t>order to establish fair differentials in wages based </a:t>
            </a:r>
            <a:r>
              <a:rPr lang="en-US" sz="3200" dirty="0" smtClean="0"/>
              <a:t>upon differences </a:t>
            </a:r>
            <a:r>
              <a:rPr lang="en-US" sz="3200" dirty="0"/>
              <a:t>in job contents. Besides the basic factors provided </a:t>
            </a:r>
            <a:r>
              <a:rPr lang="en-US" sz="3200" dirty="0" smtClean="0"/>
              <a:t>by a </a:t>
            </a:r>
            <a:r>
              <a:rPr lang="en-US" sz="3200" dirty="0"/>
              <a:t>job description and job evaluation, those that are usually taken</a:t>
            </a:r>
          </a:p>
          <a:p>
            <a:pPr>
              <a:buNone/>
            </a:pPr>
            <a:r>
              <a:rPr lang="en-US" sz="3200" dirty="0" smtClean="0"/>
              <a:t>	into </a:t>
            </a:r>
            <a:r>
              <a:rPr lang="en-US" sz="3200" dirty="0"/>
              <a:t>consideration for wage and salary administration are</a:t>
            </a:r>
            <a:r>
              <a:rPr lang="en-US" dirty="0"/>
              <a:t>: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5440"/>
            <a:ext cx="8229600" cy="4709160"/>
          </a:xfrm>
        </p:spPr>
        <p:txBody>
          <a:bodyPr>
            <a:normAutofit/>
          </a:bodyPr>
          <a:lstStyle/>
          <a:p>
            <a:r>
              <a:rPr lang="en-US" sz="3200" dirty="0"/>
              <a:t>1. The organization’s ability to pay;</a:t>
            </a:r>
          </a:p>
          <a:p>
            <a:r>
              <a:rPr lang="en-US" sz="3200" dirty="0"/>
              <a:t>2. Supply and demand of </a:t>
            </a:r>
            <a:r>
              <a:rPr lang="en-US" sz="3200" dirty="0" err="1"/>
              <a:t>labour</a:t>
            </a:r>
            <a:r>
              <a:rPr lang="en-US" sz="3200" dirty="0"/>
              <a:t>;</a:t>
            </a:r>
          </a:p>
          <a:p>
            <a:r>
              <a:rPr lang="en-US" sz="3200" dirty="0"/>
              <a:t>3. The prevailing market rate;</a:t>
            </a:r>
          </a:p>
          <a:p>
            <a:r>
              <a:rPr lang="en-US" sz="3200" dirty="0"/>
              <a:t>4. The cost of living;</a:t>
            </a:r>
          </a:p>
          <a:p>
            <a:r>
              <a:rPr lang="en-US" sz="3200" dirty="0"/>
              <a:t>5. Living wage;</a:t>
            </a:r>
          </a:p>
          <a:p>
            <a:r>
              <a:rPr lang="en-US" sz="3200" dirty="0"/>
              <a:t>6. Productivity;</a:t>
            </a:r>
          </a:p>
          <a:p>
            <a:r>
              <a:rPr lang="en-US" sz="3200" dirty="0"/>
              <a:t>7. Trade union’s Bargaining power;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8. Job requirements;</a:t>
            </a:r>
          </a:p>
          <a:p>
            <a:r>
              <a:rPr lang="en-US" sz="3200" dirty="0"/>
              <a:t>9. Managerial attitudes; and</a:t>
            </a:r>
          </a:p>
          <a:p>
            <a:r>
              <a:rPr lang="en-US" sz="3200" dirty="0"/>
              <a:t>10. Psychological and sociological factors;</a:t>
            </a:r>
          </a:p>
          <a:p>
            <a:r>
              <a:rPr lang="en-US" sz="3200" dirty="0"/>
              <a:t>11. Levels of skills available in the market.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76200"/>
            <a:ext cx="7543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392B-456C-45EC-92DC-D79E213C915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70</TotalTime>
  <Words>234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Apex</vt:lpstr>
      <vt:lpstr>FACTORS AFFECTING COMPENSATION</vt:lpstr>
      <vt:lpstr>PowerPoint Presentation</vt:lpstr>
      <vt:lpstr>PowerPoint Presentation</vt:lpstr>
      <vt:lpstr>PowerPoint Presentation</vt:lpstr>
      <vt:lpstr>PowerPoint Presentation</vt:lpstr>
      <vt:lpstr>FACTORS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 AFFECTING COMPENSATION</dc:title>
  <dc:creator>DELL</dc:creator>
  <cp:lastModifiedBy>ADMIN</cp:lastModifiedBy>
  <cp:revision>9</cp:revision>
  <dcterms:created xsi:type="dcterms:W3CDTF">2016-07-20T05:41:54Z</dcterms:created>
  <dcterms:modified xsi:type="dcterms:W3CDTF">2023-07-06T07:38:06Z</dcterms:modified>
</cp:coreProperties>
</file>