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5E81CA-D23E-4152-AB4A-F61476DF4A50}" type="datetimeFigureOut">
              <a:rPr lang="en-IN" smtClean="0"/>
              <a:pPr/>
              <a:t>06-07-2023</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84EEED-74BC-46FF-B103-996451B73693}" type="slidenum">
              <a:rPr lang="en-IN" smtClean="0"/>
              <a:pPr/>
              <a:t>‹#›</a:t>
            </a:fld>
            <a:endParaRPr lang="en-IN"/>
          </a:p>
        </p:txBody>
      </p:sp>
    </p:spTree>
    <p:extLst>
      <p:ext uri="{BB962C8B-B14F-4D97-AF65-F5344CB8AC3E}">
        <p14:creationId xmlns:p14="http://schemas.microsoft.com/office/powerpoint/2010/main" val="3764398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endParaRPr lang="en-IN" dirty="0"/>
          </a:p>
        </p:txBody>
      </p:sp>
      <p:sp>
        <p:nvSpPr>
          <p:cNvPr id="4" name="Slide Number Placeholder 3"/>
          <p:cNvSpPr>
            <a:spLocks noGrp="1"/>
          </p:cNvSpPr>
          <p:nvPr>
            <p:ph type="sldNum" sz="quarter" idx="10"/>
          </p:nvPr>
        </p:nvSpPr>
        <p:spPr/>
        <p:txBody>
          <a:bodyPr/>
          <a:lstStyle/>
          <a:p>
            <a:fld id="{7784EEED-74BC-46FF-B103-996451B73693}" type="slidenum">
              <a:rPr lang="en-IN" smtClean="0"/>
              <a:pPr/>
              <a:t>2</a:t>
            </a:fld>
            <a:endParaRPr lang="en-IN"/>
          </a:p>
        </p:txBody>
      </p:sp>
    </p:spTree>
    <p:extLst>
      <p:ext uri="{BB962C8B-B14F-4D97-AF65-F5344CB8AC3E}">
        <p14:creationId xmlns:p14="http://schemas.microsoft.com/office/powerpoint/2010/main" val="1790247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1357C4C-1928-45F0-A083-E201A039CE5A}" type="datetime1">
              <a:rPr lang="en-US" smtClean="0"/>
              <a:t>7/6/2023</a:t>
            </a:fld>
            <a:endParaRPr lang="en-US"/>
          </a:p>
        </p:txBody>
      </p:sp>
      <p:sp>
        <p:nvSpPr>
          <p:cNvPr id="17" name="Footer Placeholder 16"/>
          <p:cNvSpPr>
            <a:spLocks noGrp="1"/>
          </p:cNvSpPr>
          <p:nvPr>
            <p:ph type="ftr" sz="quarter" idx="11"/>
          </p:nvPr>
        </p:nvSpPr>
        <p:spPr/>
        <p:txBody>
          <a:bodyPr/>
          <a:lstStyle/>
          <a:p>
            <a:r>
              <a:rPr lang="en-US" smtClean="0"/>
              <a:t>Compiled by Dr.T.Kumuthavalli,DLL,BDU</a:t>
            </a:r>
            <a:endParaRPr lang="en-US"/>
          </a:p>
        </p:txBody>
      </p:sp>
      <p:sp>
        <p:nvSpPr>
          <p:cNvPr id="29" name="Slide Number Placeholder 28"/>
          <p:cNvSpPr>
            <a:spLocks noGrp="1"/>
          </p:cNvSpPr>
          <p:nvPr>
            <p:ph type="sldNum" sz="quarter" idx="12"/>
          </p:nvPr>
        </p:nvSpPr>
        <p:spPr/>
        <p:txBody>
          <a:bodyPr/>
          <a:lstStyle/>
          <a:p>
            <a:fld id="{4F604CFA-25DE-4274-8638-A1E74D5AC38D}"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ABD0C6-E2B0-4E12-A691-8A4635902468}"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4F604CFA-25DE-4274-8638-A1E74D5AC38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94AA25-CBD1-4371-B418-3CC26CA2B0DF}"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4F604CFA-25DE-4274-8638-A1E74D5AC38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427E9B-976E-41D1-9793-AF947CB02F0D}"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4F604CFA-25DE-4274-8638-A1E74D5AC38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207EED9-AE42-4A32-A323-7580FAEC6D54}"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F604CFA-25DE-4274-8638-A1E74D5AC38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87A15F-0063-4A1A-86D5-08B94024066C}"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4F604CFA-25DE-4274-8638-A1E74D5AC38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2DB947B-AA7E-43CC-865F-D2217830439C}" type="datetime1">
              <a:rPr lang="en-US" smtClean="0"/>
              <a:t>7/6/2023</a:t>
            </a:fld>
            <a:endParaRPr lang="en-US"/>
          </a:p>
        </p:txBody>
      </p:sp>
      <p:sp>
        <p:nvSpPr>
          <p:cNvPr id="8" name="Footer Placeholder 7"/>
          <p:cNvSpPr>
            <a:spLocks noGrp="1"/>
          </p:cNvSpPr>
          <p:nvPr>
            <p:ph type="ftr" sz="quarter" idx="11"/>
          </p:nvPr>
        </p:nvSpPr>
        <p:spPr/>
        <p:txBody>
          <a:bodyPr/>
          <a:lstStyle/>
          <a:p>
            <a:r>
              <a:rPr lang="en-US" smtClean="0"/>
              <a:t>Compiled by Dr.T.Kumuthavalli,DLL,BDU</a:t>
            </a:r>
            <a:endParaRPr lang="en-US"/>
          </a:p>
        </p:txBody>
      </p:sp>
      <p:sp>
        <p:nvSpPr>
          <p:cNvPr id="9" name="Slide Number Placeholder 8"/>
          <p:cNvSpPr>
            <a:spLocks noGrp="1"/>
          </p:cNvSpPr>
          <p:nvPr>
            <p:ph type="sldNum" sz="quarter" idx="12"/>
          </p:nvPr>
        </p:nvSpPr>
        <p:spPr/>
        <p:txBody>
          <a:bodyPr/>
          <a:lstStyle/>
          <a:p>
            <a:fld id="{4F604CFA-25DE-4274-8638-A1E74D5AC38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1154149-F642-43FD-8D85-12F40451C11B}" type="datetime1">
              <a:rPr lang="en-US" smtClean="0"/>
              <a:t>7/6/2023</a:t>
            </a:fld>
            <a:endParaRPr lang="en-US"/>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46776A-B310-4817-BD1B-F9ED46894E2E}" type="datetime1">
              <a:rPr lang="en-US" smtClean="0"/>
              <a:t>7/6/2023</a:t>
            </a:fld>
            <a:endParaRPr lang="en-US"/>
          </a:p>
        </p:txBody>
      </p:sp>
      <p:sp>
        <p:nvSpPr>
          <p:cNvPr id="3" name="Footer Placeholder 2"/>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4F604CFA-25DE-4274-8638-A1E74D5AC38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5D560D-EA99-42EF-A55F-87C2C68DF356}"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4F604CFA-25DE-4274-8638-A1E74D5AC38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404F897-A303-4BBA-AB8F-0C3A22ADD863}"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4F604CFA-25DE-4274-8638-A1E74D5AC38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0C92ED4-478D-49E7-B27F-5F755F195067}" type="datetime1">
              <a:rPr lang="en-US" smtClean="0"/>
              <a:t>7/6/2023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r>
              <a:rPr lang="en-US" smtClean="0"/>
              <a:t>Compiled by Dr.T.Kumuthavalli,DLL,BDU</a:t>
            </a: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F604CFA-25DE-4274-8638-A1E74D5AC38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Compensation Management</a:t>
            </a:r>
            <a:endParaRPr lang="en-US" dirty="0"/>
          </a:p>
        </p:txBody>
      </p:sp>
      <p:sp>
        <p:nvSpPr>
          <p:cNvPr id="3" name="Subtitle 2"/>
          <p:cNvSpPr>
            <a:spLocks noGrp="1"/>
          </p:cNvSpPr>
          <p:nvPr>
            <p:ph type="subTitle"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Living Wage</a:t>
            </a:r>
          </a:p>
        </p:txBody>
      </p:sp>
      <p:sp>
        <p:nvSpPr>
          <p:cNvPr id="3" name="Content Placeholder 2"/>
          <p:cNvSpPr>
            <a:spLocks noGrp="1"/>
          </p:cNvSpPr>
          <p:nvPr>
            <p:ph idx="1"/>
          </p:nvPr>
        </p:nvSpPr>
        <p:spPr/>
        <p:txBody>
          <a:bodyPr>
            <a:normAutofit lnSpcReduction="10000"/>
          </a:bodyPr>
          <a:lstStyle/>
          <a:p>
            <a:pPr marL="137160" indent="0">
              <a:buNone/>
            </a:pPr>
            <a:r>
              <a:rPr lang="en-US" dirty="0" smtClean="0"/>
              <a:t>This </a:t>
            </a:r>
            <a:r>
              <a:rPr lang="en-US" dirty="0"/>
              <a:t>wage was recommended by the Committee as a fair </a:t>
            </a:r>
            <a:r>
              <a:rPr lang="en-US" dirty="0" smtClean="0"/>
              <a:t>wage and </a:t>
            </a:r>
            <a:r>
              <a:rPr lang="en-US" dirty="0"/>
              <a:t>as ultimate goal in a wage policy. It defined a Living Wage </a:t>
            </a:r>
            <a:r>
              <a:rPr lang="en-US" dirty="0" smtClean="0"/>
              <a:t>as “</a:t>
            </a:r>
            <a:r>
              <a:rPr lang="en-US" dirty="0"/>
              <a:t>one which should enable the earner to provide for himself </a:t>
            </a:r>
            <a:r>
              <a:rPr lang="en-US" dirty="0" smtClean="0"/>
              <a:t>and his </a:t>
            </a:r>
            <a:r>
              <a:rPr lang="en-US" dirty="0"/>
              <a:t>family not only the bare essentials of food, clothing </a:t>
            </a:r>
            <a:r>
              <a:rPr lang="en-US" dirty="0" smtClean="0"/>
              <a:t>and shelter </a:t>
            </a:r>
            <a:r>
              <a:rPr lang="en-US" dirty="0"/>
              <a:t>but a measure of frugal comfort, including education for</a:t>
            </a:r>
          </a:p>
          <a:p>
            <a:pPr marL="137160" indent="0">
              <a:buNone/>
            </a:pPr>
            <a:r>
              <a:rPr lang="en-US" dirty="0"/>
              <a:t>his children, protection against ill-health, </a:t>
            </a:r>
            <a:r>
              <a:rPr lang="en-US" dirty="0" smtClean="0"/>
              <a:t>requirements of essential </a:t>
            </a:r>
            <a:r>
              <a:rPr lang="en-US" dirty="0"/>
              <a:t>social needs and a measure of insurance against </a:t>
            </a:r>
            <a:r>
              <a:rPr lang="en-US" dirty="0" smtClean="0"/>
              <a:t>the more </a:t>
            </a:r>
            <a:r>
              <a:rPr lang="en-US" dirty="0"/>
              <a:t>important misfortunes, including old age.”</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Fair Wage</a:t>
            </a:r>
          </a:p>
        </p:txBody>
      </p:sp>
      <p:sp>
        <p:nvSpPr>
          <p:cNvPr id="3" name="Content Placeholder 2"/>
          <p:cNvSpPr>
            <a:spLocks noGrp="1"/>
          </p:cNvSpPr>
          <p:nvPr>
            <p:ph idx="1"/>
          </p:nvPr>
        </p:nvSpPr>
        <p:spPr/>
        <p:txBody>
          <a:bodyPr/>
          <a:lstStyle/>
          <a:p>
            <a:pPr marL="137160" indent="0">
              <a:buNone/>
            </a:pPr>
            <a:r>
              <a:rPr lang="en-US" dirty="0"/>
              <a:t>“it is the </a:t>
            </a:r>
            <a:r>
              <a:rPr lang="en-US" dirty="0" smtClean="0"/>
              <a:t>wage which </a:t>
            </a:r>
            <a:r>
              <a:rPr lang="en-US" dirty="0"/>
              <a:t>is above the minimum wage but below the living wage</a:t>
            </a:r>
            <a:r>
              <a:rPr lang="en-US" dirty="0" smtClean="0"/>
              <a:t>.” The </a:t>
            </a:r>
            <a:r>
              <a:rPr lang="en-US" dirty="0"/>
              <a:t>lower limit of the fair wage is obviously the </a:t>
            </a:r>
            <a:r>
              <a:rPr lang="en-US" dirty="0" smtClean="0"/>
              <a:t>minimum wage</a:t>
            </a:r>
            <a:r>
              <a:rPr lang="en-US" dirty="0"/>
              <a:t>; the upper limit is set by the “capacity of the industry </a:t>
            </a:r>
            <a:r>
              <a:rPr lang="en-US" dirty="0" smtClean="0"/>
              <a:t>to pay.”</a:t>
            </a:r>
          </a:p>
          <a:p>
            <a:pPr marL="137160" indent="0">
              <a:buNone/>
            </a:pPr>
            <a:r>
              <a:rPr lang="en-US" dirty="0"/>
              <a:t>The living wage may be somewhere between the lowest level </a:t>
            </a:r>
            <a:r>
              <a:rPr lang="en-US" dirty="0" smtClean="0"/>
              <a:t>of the </a:t>
            </a:r>
            <a:r>
              <a:rPr lang="en-US" dirty="0"/>
              <a:t>minimum wage and the highest limit of the living wage,</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11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COMPENSATION: THE CONCEPT</a:t>
            </a:r>
            <a:br>
              <a:rPr lang="en-US" dirty="0" smtClean="0"/>
            </a:br>
            <a:endParaRPr lang="en-US" dirty="0"/>
          </a:p>
        </p:txBody>
      </p:sp>
      <p:sp>
        <p:nvSpPr>
          <p:cNvPr id="3" name="Content Placeholder 2"/>
          <p:cNvSpPr>
            <a:spLocks noGrp="1"/>
          </p:cNvSpPr>
          <p:nvPr>
            <p:ph idx="1"/>
          </p:nvPr>
        </p:nvSpPr>
        <p:spPr>
          <a:xfrm>
            <a:off x="457200" y="990600"/>
            <a:ext cx="8229600" cy="5486400"/>
          </a:xfrm>
        </p:spPr>
        <p:txBody>
          <a:bodyPr>
            <a:normAutofit fontScale="40000" lnSpcReduction="20000"/>
          </a:bodyPr>
          <a:lstStyle/>
          <a:p>
            <a:r>
              <a:rPr lang="en-US" sz="5000" b="1" dirty="0" smtClean="0"/>
              <a:t>Meaning </a:t>
            </a:r>
            <a:r>
              <a:rPr lang="en-US" sz="5000" b="1" dirty="0"/>
              <a:t>of compensation:</a:t>
            </a:r>
            <a:r>
              <a:rPr lang="en-US" sz="5000" dirty="0"/>
              <a:t> Compensation may be viewed as a system of reward that motivates an employee to perform better.</a:t>
            </a:r>
          </a:p>
          <a:p>
            <a:r>
              <a:rPr lang="en-US" sz="5000" dirty="0"/>
              <a:t>The term compensation is used to mean employees' gross earnings in the form of financial rewards and benefits as part of employment relationship. In terms of human resource management, compensation is referred to as money and other benefits received by an employee for providing services to his employer. Compensation management, also known as wage and salary administration, remuneration management, or reward management, is concerned with designing and implementing total compensation package or salary structure.</a:t>
            </a:r>
          </a:p>
          <a:p>
            <a:r>
              <a:rPr lang="en-US" sz="5000" dirty="0"/>
              <a:t>Compensation may also be viewed as:</a:t>
            </a:r>
          </a:p>
          <a:p>
            <a:pPr lvl="0"/>
            <a:r>
              <a:rPr lang="en-US" sz="5000" dirty="0"/>
              <a:t>(a) A system of rewards that motivates employees to perform the assigned task,</a:t>
            </a:r>
          </a:p>
          <a:p>
            <a:pPr lvl="0"/>
            <a:r>
              <a:rPr lang="en-US" sz="5000" dirty="0"/>
              <a:t>(b) A tool used by organizations to foster the values, culture and the behavior they require, and</a:t>
            </a:r>
          </a:p>
          <a:p>
            <a:pPr lvl="0"/>
            <a:r>
              <a:rPr lang="en-US" sz="5000" dirty="0"/>
              <a:t>(c) An instrument that enables organizations to achieve their business goals.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DEFINITION</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t>
            </a:r>
            <a:r>
              <a:rPr lang="en-US" dirty="0"/>
              <a:t>Compensation means something, such as money, given or received as payment or reparation, as for a service or loss. Compensation may be defined as money received in the performance of work, plus the many kinds of benefits and services that organizations provide their employees."</a:t>
            </a:r>
          </a:p>
          <a:p>
            <a:r>
              <a:rPr lang="en-US" dirty="0"/>
              <a:t>"Compensation includes direct cash payments, indirect payments in the form of employee benefits and incentives to motivate employees to strive for higher levels of productivity"</a:t>
            </a:r>
          </a:p>
          <a:p>
            <a:r>
              <a:rPr lang="en-US" dirty="0"/>
              <a:t>- </a:t>
            </a:r>
            <a:r>
              <a:rPr lang="en-US" dirty="0" err="1"/>
              <a:t>Cascio</a:t>
            </a:r>
            <a:endParaRPr lang="en-US" dirty="0"/>
          </a:p>
          <a:p>
            <a:r>
              <a:rPr lang="en-US" dirty="0"/>
              <a:t>"Compensation is the remuneration received by an employee in return of his\her contribution to the organization. It involves balancing the work employee relation by providing financial and non- financial benefits or incentives to employees."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COMPENSATION:</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Compensation </a:t>
            </a:r>
            <a:r>
              <a:rPr lang="en-US" dirty="0"/>
              <a:t>can be classified into:</a:t>
            </a:r>
          </a:p>
          <a:p>
            <a:r>
              <a:rPr lang="en-US" dirty="0"/>
              <a:t>(1) Financial compensation and</a:t>
            </a:r>
          </a:p>
          <a:p>
            <a:r>
              <a:rPr lang="en-US" dirty="0"/>
              <a:t>(2) Non- Financial compensation.</a:t>
            </a:r>
          </a:p>
          <a:p>
            <a:r>
              <a:rPr lang="en-US" dirty="0"/>
              <a:t>Financial compensation includes Direct compensation and Indirect compensation.</a:t>
            </a:r>
          </a:p>
          <a:p>
            <a:r>
              <a:rPr lang="en-US" dirty="0"/>
              <a:t>The direct compensation is used to describe financial remuneration usually cash and includes such elements as basic pay, dearness allowance, overtime pay, shift allowance, incentive, bonus, profit sharing bonus and commissions, etc.</a:t>
            </a:r>
          </a:p>
          <a:p>
            <a:r>
              <a:rPr lang="en-US" dirty="0"/>
              <a:t>Indirect compensation or wage supplements or fringe benefits refer to such benefits as provident fund, pension scheme, medical and health insurance and sick leave and various other benefits and perks.</a:t>
            </a:r>
          </a:p>
          <a:p>
            <a:r>
              <a:rPr lang="en-US" dirty="0"/>
              <a:t>Non- financial compensation includes praise and recognition and satisfaction of employees.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NEED OF COMPENSATION MANAGEMENT</a:t>
            </a:r>
            <a:br>
              <a:rPr lang="en-US" dirty="0" smtClean="0"/>
            </a:br>
            <a:endParaRPr lang="en-US" dirty="0"/>
          </a:p>
        </p:txBody>
      </p:sp>
      <p:sp>
        <p:nvSpPr>
          <p:cNvPr id="3" name="Content Placeholder 2"/>
          <p:cNvSpPr>
            <a:spLocks noGrp="1"/>
          </p:cNvSpPr>
          <p:nvPr>
            <p:ph idx="1"/>
          </p:nvPr>
        </p:nvSpPr>
        <p:spPr>
          <a:xfrm>
            <a:off x="457200" y="1143000"/>
            <a:ext cx="8229600" cy="5486400"/>
          </a:xfrm>
        </p:spPr>
        <p:txBody>
          <a:bodyPr>
            <a:normAutofit fontScale="77500" lnSpcReduction="20000"/>
          </a:bodyPr>
          <a:lstStyle/>
          <a:p>
            <a:r>
              <a:rPr lang="en-US" b="1" dirty="0" smtClean="0"/>
              <a:t>1</a:t>
            </a:r>
            <a:r>
              <a:rPr lang="en-US" b="1" dirty="0"/>
              <a:t>. Attracting and Retaining Personnel:</a:t>
            </a:r>
            <a:r>
              <a:rPr lang="en-US" dirty="0"/>
              <a:t> From organization's point of view, every organization wants new talent and skill from outside ,for this purpose the compensation management aims at attracting and retaining right personnel at right place in the organization time to time.</a:t>
            </a:r>
          </a:p>
          <a:p>
            <a:r>
              <a:rPr lang="en-US" b="1" dirty="0"/>
              <a:t>2. Motivating Personnel:</a:t>
            </a:r>
            <a:r>
              <a:rPr lang="en-US" dirty="0"/>
              <a:t> Compensation management aims at motivating personnel for higher productivity. Compensation management can be designed to motivate people through monetary compensation.</a:t>
            </a:r>
          </a:p>
          <a:p>
            <a:r>
              <a:rPr lang="en-US" b="1" dirty="0"/>
              <a:t>3. Optimizing Cost of Compensation:</a:t>
            </a:r>
            <a:r>
              <a:rPr lang="en-US" dirty="0"/>
              <a:t> Compensation management aims at Optimizing cost of compensation by establishing link performance with compensation.</a:t>
            </a:r>
          </a:p>
          <a:p>
            <a:r>
              <a:rPr lang="en-US" b="1" dirty="0"/>
              <a:t>4. Consistency in Compensation:</a:t>
            </a:r>
            <a:r>
              <a:rPr lang="en-US" dirty="0"/>
              <a:t> Compensation management tries to achieve consistency-both internal and external-in compensating employees. Internal consistency involves payment on the basis of criticality of jobs and employees' performance on jobs. External consistency involves similar compensation for a job in all organizations.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OBJECTIVES OF COMPENSATION MANAGEMENT</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(a) For employees:</a:t>
            </a:r>
          </a:p>
          <a:p>
            <a:pPr lvl="0"/>
            <a:r>
              <a:rPr lang="en-US" dirty="0"/>
              <a:t>Employees are paid according to requirements of their jobs, i.e., highly skilled jobs are paid more compensation than low skilled jobs. This eliminates inequalities.</a:t>
            </a:r>
          </a:p>
          <a:p>
            <a:pPr lvl="0"/>
            <a:r>
              <a:rPr lang="en-US" dirty="0"/>
              <a:t>The chances of </a:t>
            </a:r>
            <a:r>
              <a:rPr lang="en-US" dirty="0" err="1"/>
              <a:t>favouritism</a:t>
            </a:r>
            <a:r>
              <a:rPr lang="en-US" dirty="0"/>
              <a:t> (which creep in when wage rates are assigned) are greatly minimized.</a:t>
            </a:r>
          </a:p>
          <a:p>
            <a:pPr lvl="0"/>
            <a:r>
              <a:rPr lang="en-US" dirty="0"/>
              <a:t>Job sequences and lines of promotion are established wherever they are applicable.</a:t>
            </a:r>
          </a:p>
          <a:p>
            <a:pPr lvl="0"/>
            <a:r>
              <a:rPr lang="en-US" dirty="0"/>
              <a:t>Employees' morale and motivation are increased because a wage </a:t>
            </a:r>
            <a:r>
              <a:rPr lang="en-US" dirty="0" err="1"/>
              <a:t>programme</a:t>
            </a:r>
            <a:r>
              <a:rPr lang="en-US" dirty="0"/>
              <a:t> can be explained and is based upon facts.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 employers:</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They </a:t>
            </a:r>
            <a:r>
              <a:rPr lang="en-US" dirty="0"/>
              <a:t>can systematically plan for and control their labor costs.</a:t>
            </a:r>
          </a:p>
          <a:p>
            <a:pPr lvl="0"/>
            <a:r>
              <a:rPr lang="en-US" dirty="0"/>
              <a:t>In dealing with a trade union, they can explain the basis of their wage </a:t>
            </a:r>
            <a:r>
              <a:rPr lang="en-US" dirty="0" err="1"/>
              <a:t>programme</a:t>
            </a:r>
            <a:r>
              <a:rPr lang="en-US" dirty="0"/>
              <a:t> because it is based upon a systematic analysis of job and wage facts.</a:t>
            </a:r>
          </a:p>
          <a:p>
            <a:pPr lvl="0"/>
            <a:r>
              <a:rPr lang="en-US" dirty="0"/>
              <a:t>A wage and salary administration reduces the likelihood of friction and grievances over wage inequities.</a:t>
            </a:r>
          </a:p>
          <a:p>
            <a:pPr lvl="0"/>
            <a:r>
              <a:rPr lang="en-US" dirty="0"/>
              <a:t>It enhances an employee's morale and motivation because adequate and fairly administered wages are basic to his wants and needs.</a:t>
            </a:r>
          </a:p>
          <a:p>
            <a:pPr lvl="0"/>
            <a:r>
              <a:rPr lang="en-US" dirty="0"/>
              <a:t>It attracts qualified employees by ensuring and adequate payment for all the jobs.</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COMPENSATION MANAGEMENT PROCESS</a:t>
            </a:r>
            <a:br>
              <a:rPr lang="en-US" dirty="0"/>
            </a:br>
            <a:endParaRPr lang="en-US" dirty="0"/>
          </a:p>
        </p:txBody>
      </p:sp>
      <p:sp>
        <p:nvSpPr>
          <p:cNvPr id="3" name="Content Placeholder 2"/>
          <p:cNvSpPr>
            <a:spLocks noGrp="1"/>
          </p:cNvSpPr>
          <p:nvPr>
            <p:ph idx="1"/>
          </p:nvPr>
        </p:nvSpPr>
        <p:spPr/>
        <p:txBody>
          <a:bodyPr>
            <a:normAutofit/>
          </a:bodyPr>
          <a:lstStyle/>
          <a:p>
            <a:pPr lvl="0"/>
            <a:r>
              <a:rPr lang="en-US" dirty="0"/>
              <a:t>Establish a compensation policy</a:t>
            </a:r>
          </a:p>
          <a:p>
            <a:pPr lvl="0"/>
            <a:r>
              <a:rPr lang="en-US" dirty="0"/>
              <a:t>Setting of organizational criteria about compensation</a:t>
            </a:r>
          </a:p>
          <a:p>
            <a:pPr lvl="0"/>
            <a:r>
              <a:rPr lang="en-US" dirty="0"/>
              <a:t>Analysis of government policy</a:t>
            </a:r>
          </a:p>
          <a:p>
            <a:pPr lvl="0"/>
            <a:r>
              <a:rPr lang="en-US" dirty="0"/>
              <a:t>Joint consultation with trade union</a:t>
            </a:r>
          </a:p>
          <a:p>
            <a:pPr lvl="0"/>
            <a:r>
              <a:rPr lang="en-US" dirty="0"/>
              <a:t>Deciding fringe benefits</a:t>
            </a:r>
          </a:p>
          <a:p>
            <a:pPr lvl="0"/>
            <a:r>
              <a:rPr lang="en-US" dirty="0"/>
              <a:t>Design and implementation of compensation policy</a:t>
            </a:r>
          </a:p>
          <a:p>
            <a:pPr lvl="0"/>
            <a:r>
              <a:rPr lang="en-US" dirty="0"/>
              <a:t>Evaluation and Review</a:t>
            </a: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Minimum </a:t>
            </a:r>
            <a:r>
              <a:rPr lang="en-US" dirty="0"/>
              <a:t>Wage</a:t>
            </a:r>
            <a:br>
              <a:rPr lang="en-US" dirty="0"/>
            </a:br>
            <a:endParaRPr lang="en-US" dirty="0"/>
          </a:p>
        </p:txBody>
      </p:sp>
      <p:sp>
        <p:nvSpPr>
          <p:cNvPr id="3" name="Content Placeholder 2"/>
          <p:cNvSpPr>
            <a:spLocks noGrp="1"/>
          </p:cNvSpPr>
          <p:nvPr>
            <p:ph idx="1"/>
          </p:nvPr>
        </p:nvSpPr>
        <p:spPr/>
        <p:txBody>
          <a:bodyPr>
            <a:normAutofit lnSpcReduction="10000"/>
          </a:bodyPr>
          <a:lstStyle/>
          <a:p>
            <a:pPr marL="137160" indent="0">
              <a:buNone/>
            </a:pPr>
            <a:r>
              <a:rPr lang="en-US" dirty="0" smtClean="0"/>
              <a:t>It </a:t>
            </a:r>
            <a:r>
              <a:rPr lang="en-US" dirty="0"/>
              <a:t>has been defined by the Committee as “the wage, </a:t>
            </a:r>
            <a:r>
              <a:rPr lang="en-US" dirty="0" smtClean="0"/>
              <a:t>which must </a:t>
            </a:r>
            <a:r>
              <a:rPr lang="en-US" dirty="0"/>
              <a:t>provide not only for the bare sustenance of life, but </a:t>
            </a:r>
            <a:r>
              <a:rPr lang="en-US" dirty="0" smtClean="0"/>
              <a:t>for  the </a:t>
            </a:r>
            <a:r>
              <a:rPr lang="en-US" dirty="0"/>
              <a:t>preservation of the efficiency of the worker. For </a:t>
            </a:r>
            <a:r>
              <a:rPr lang="en-US" dirty="0" smtClean="0"/>
              <a:t>this purpose</a:t>
            </a:r>
            <a:r>
              <a:rPr lang="en-US" dirty="0"/>
              <a:t>, the minimum wage must provide for some </a:t>
            </a:r>
            <a:r>
              <a:rPr lang="en-US" dirty="0" smtClean="0"/>
              <a:t>measure of </a:t>
            </a:r>
            <a:r>
              <a:rPr lang="en-US" dirty="0"/>
              <a:t>education, medical requirements and amenities.”</a:t>
            </a:r>
          </a:p>
          <a:p>
            <a:pPr marL="137160" indent="0">
              <a:buNone/>
            </a:pPr>
            <a:r>
              <a:rPr lang="en-US" dirty="0"/>
              <a:t>In other words, a minimum wage should provide for </a:t>
            </a:r>
            <a:r>
              <a:rPr lang="en-US" dirty="0" smtClean="0"/>
              <a:t>the sustenance </a:t>
            </a:r>
            <a:r>
              <a:rPr lang="en-US" dirty="0"/>
              <a:t>of the worker’s family, for his efficiency, for </a:t>
            </a:r>
            <a:r>
              <a:rPr lang="en-US" dirty="0" smtClean="0"/>
              <a:t>the education </a:t>
            </a:r>
            <a:r>
              <a:rPr lang="en-US" dirty="0"/>
              <a:t>of his family, for their medical care and for </a:t>
            </a:r>
            <a:r>
              <a:rPr lang="en-US" dirty="0" smtClean="0"/>
              <a:t>some amenities</a:t>
            </a:r>
            <a:r>
              <a:rPr lang="en-US" dirty="0"/>
              <a:t>.</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4F604CFA-25DE-4274-8638-A1E74D5AC38D}"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94</TotalTime>
  <Words>775</Words>
  <Application>Microsoft Office PowerPoint</Application>
  <PresentationFormat>On-screen Show (4:3)</PresentationFormat>
  <Paragraphs>79</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Apex</vt:lpstr>
      <vt:lpstr>Compensation Management</vt:lpstr>
      <vt:lpstr>COMPENSATION: THE CONCEPT </vt:lpstr>
      <vt:lpstr>DEFINITION </vt:lpstr>
      <vt:lpstr>TYPES OF COMPENSATION: </vt:lpstr>
      <vt:lpstr>NEED OF COMPENSATION MANAGEMENT </vt:lpstr>
      <vt:lpstr>OBJECTIVES OF COMPENSATION MANAGEMENT </vt:lpstr>
      <vt:lpstr>To employers: </vt:lpstr>
      <vt:lpstr>COMPENSATION MANAGEMENT PROCESS </vt:lpstr>
      <vt:lpstr>Minimum Wage </vt:lpstr>
      <vt:lpstr>Living Wage</vt:lpstr>
      <vt:lpstr>Fair Wage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Compensation Management</dc:title>
  <dc:creator>DELL</dc:creator>
  <cp:lastModifiedBy>ADMIN</cp:lastModifiedBy>
  <cp:revision>6</cp:revision>
  <dcterms:created xsi:type="dcterms:W3CDTF">2018-02-05T08:44:04Z</dcterms:created>
  <dcterms:modified xsi:type="dcterms:W3CDTF">2023-07-06T07:37:03Z</dcterms:modified>
</cp:coreProperties>
</file>