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57" r:id="rId3"/>
    <p:sldId id="258" r:id="rId4"/>
    <p:sldId id="262" r:id="rId5"/>
    <p:sldId id="259" r:id="rId6"/>
    <p:sldId id="260" r:id="rId7"/>
    <p:sldId id="261" r:id="rId8"/>
    <p:sldId id="263" r:id="rId9"/>
    <p:sldId id="264" r:id="rId10"/>
    <p:sldId id="265" r:id="rId11"/>
    <p:sldId id="266" r:id="rId12"/>
    <p:sldId id="267" r:id="rId13"/>
    <p:sldId id="268" r:id="rId14"/>
    <p:sldId id="269" r:id="rId15"/>
    <p:sldId id="270" r:id="rId16"/>
    <p:sldId id="271" r:id="rId17"/>
    <p:sldId id="274" r:id="rId18"/>
    <p:sldId id="272" r:id="rId19"/>
    <p:sldId id="275"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1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933F4EB-810E-40F8-82E6-6EC3E7750600}" type="datetimeFigureOut">
              <a:rPr lang="en-US" smtClean="0"/>
              <a:pPr/>
              <a:t>7/6/2023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1F5A520-2080-4DE9-9C0A-FB743B4D2C5A}" type="slidenum">
              <a:rPr lang="en-US" smtClean="0"/>
              <a:pPr/>
              <a:t>‹#›</a:t>
            </a:fld>
            <a:endParaRPr lang="en-US"/>
          </a:p>
        </p:txBody>
      </p:sp>
    </p:spTree>
    <p:extLst>
      <p:ext uri="{BB962C8B-B14F-4D97-AF65-F5344CB8AC3E}">
        <p14:creationId xmlns:p14="http://schemas.microsoft.com/office/powerpoint/2010/main" val="20681324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A216D0E-88B5-455E-BA8E-CBA846327E36}" type="datetime1">
              <a:rPr lang="en-US" smtClean="0"/>
              <a:t>7/6/2023</a:t>
            </a:fld>
            <a:endParaRPr lang="en-US"/>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
        <p:nvSpPr>
          <p:cNvPr id="6" name="Slide Number Placeholder 5"/>
          <p:cNvSpPr>
            <a:spLocks noGrp="1"/>
          </p:cNvSpPr>
          <p:nvPr>
            <p:ph type="sldNum" sz="quarter" idx="12"/>
          </p:nvPr>
        </p:nvSpPr>
        <p:spPr/>
        <p:txBody>
          <a:bodyPr/>
          <a:lstStyle/>
          <a:p>
            <a:fld id="{DA566A07-5858-4406-BF33-DF7A4066352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C5CCDD-CC93-4C8D-B158-B6D7438220FD}" type="datetime1">
              <a:rPr lang="en-US" smtClean="0"/>
              <a:t>7/6/2023</a:t>
            </a:fld>
            <a:endParaRPr lang="en-US"/>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
        <p:nvSpPr>
          <p:cNvPr id="6" name="Slide Number Placeholder 5"/>
          <p:cNvSpPr>
            <a:spLocks noGrp="1"/>
          </p:cNvSpPr>
          <p:nvPr>
            <p:ph type="sldNum" sz="quarter" idx="12"/>
          </p:nvPr>
        </p:nvSpPr>
        <p:spPr/>
        <p:txBody>
          <a:bodyPr/>
          <a:lstStyle/>
          <a:p>
            <a:fld id="{DA566A07-5858-4406-BF33-DF7A4066352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9BB06A7-C4F6-4295-B224-727873F2B595}" type="datetime1">
              <a:rPr lang="en-US" smtClean="0"/>
              <a:t>7/6/2023</a:t>
            </a:fld>
            <a:endParaRPr lang="en-US"/>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
        <p:nvSpPr>
          <p:cNvPr id="6" name="Slide Number Placeholder 5"/>
          <p:cNvSpPr>
            <a:spLocks noGrp="1"/>
          </p:cNvSpPr>
          <p:nvPr>
            <p:ph type="sldNum" sz="quarter" idx="12"/>
          </p:nvPr>
        </p:nvSpPr>
        <p:spPr/>
        <p:txBody>
          <a:bodyPr/>
          <a:lstStyle/>
          <a:p>
            <a:fld id="{DA566A07-5858-4406-BF33-DF7A4066352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C2E419-83D5-4D62-AA8A-7A7025347061}" type="datetime1">
              <a:rPr lang="en-US" smtClean="0"/>
              <a:t>7/6/2023</a:t>
            </a:fld>
            <a:endParaRPr lang="en-US"/>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
        <p:nvSpPr>
          <p:cNvPr id="6" name="Slide Number Placeholder 5"/>
          <p:cNvSpPr>
            <a:spLocks noGrp="1"/>
          </p:cNvSpPr>
          <p:nvPr>
            <p:ph type="sldNum" sz="quarter" idx="12"/>
          </p:nvPr>
        </p:nvSpPr>
        <p:spPr/>
        <p:txBody>
          <a:bodyPr/>
          <a:lstStyle/>
          <a:p>
            <a:fld id="{DA566A07-5858-4406-BF33-DF7A4066352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B50112E-3891-42B1-B6AB-8D50BEFA3E3C}" type="datetime1">
              <a:rPr lang="en-US" smtClean="0"/>
              <a:t>7/6/2023</a:t>
            </a:fld>
            <a:endParaRPr lang="en-US"/>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
        <p:nvSpPr>
          <p:cNvPr id="6" name="Slide Number Placeholder 5"/>
          <p:cNvSpPr>
            <a:spLocks noGrp="1"/>
          </p:cNvSpPr>
          <p:nvPr>
            <p:ph type="sldNum" sz="quarter" idx="12"/>
          </p:nvPr>
        </p:nvSpPr>
        <p:spPr/>
        <p:txBody>
          <a:bodyPr/>
          <a:lstStyle/>
          <a:p>
            <a:fld id="{DA566A07-5858-4406-BF33-DF7A4066352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EBEFBB9-3BFF-496D-BFFD-1C594C882684}" type="datetime1">
              <a:rPr lang="en-US" smtClean="0"/>
              <a:t>7/6/2023</a:t>
            </a:fld>
            <a:endParaRPr lang="en-US"/>
          </a:p>
        </p:txBody>
      </p:sp>
      <p:sp>
        <p:nvSpPr>
          <p:cNvPr id="6" name="Footer Placeholder 5"/>
          <p:cNvSpPr>
            <a:spLocks noGrp="1"/>
          </p:cNvSpPr>
          <p:nvPr>
            <p:ph type="ftr" sz="quarter" idx="11"/>
          </p:nvPr>
        </p:nvSpPr>
        <p:spPr/>
        <p:txBody>
          <a:bodyPr/>
          <a:lstStyle/>
          <a:p>
            <a:r>
              <a:rPr lang="en-GB" smtClean="0"/>
              <a:t>Compiled by Dr. T. Kumuthavalli, DLL, BDU</a:t>
            </a:r>
            <a:endParaRPr lang="en-US"/>
          </a:p>
        </p:txBody>
      </p:sp>
      <p:sp>
        <p:nvSpPr>
          <p:cNvPr id="7" name="Slide Number Placeholder 6"/>
          <p:cNvSpPr>
            <a:spLocks noGrp="1"/>
          </p:cNvSpPr>
          <p:nvPr>
            <p:ph type="sldNum" sz="quarter" idx="12"/>
          </p:nvPr>
        </p:nvSpPr>
        <p:spPr/>
        <p:txBody>
          <a:bodyPr/>
          <a:lstStyle/>
          <a:p>
            <a:fld id="{DA566A07-5858-4406-BF33-DF7A4066352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43C7088-8A13-4ED3-80D7-B15D7D24DCC4}" type="datetime1">
              <a:rPr lang="en-US" smtClean="0"/>
              <a:t>7/6/2023</a:t>
            </a:fld>
            <a:endParaRPr lang="en-US"/>
          </a:p>
        </p:txBody>
      </p:sp>
      <p:sp>
        <p:nvSpPr>
          <p:cNvPr id="8" name="Footer Placeholder 7"/>
          <p:cNvSpPr>
            <a:spLocks noGrp="1"/>
          </p:cNvSpPr>
          <p:nvPr>
            <p:ph type="ftr" sz="quarter" idx="11"/>
          </p:nvPr>
        </p:nvSpPr>
        <p:spPr/>
        <p:txBody>
          <a:bodyPr/>
          <a:lstStyle/>
          <a:p>
            <a:r>
              <a:rPr lang="en-GB" smtClean="0"/>
              <a:t>Compiled by Dr. T. Kumuthavalli, DLL, BDU</a:t>
            </a:r>
            <a:endParaRPr lang="en-US"/>
          </a:p>
        </p:txBody>
      </p:sp>
      <p:sp>
        <p:nvSpPr>
          <p:cNvPr id="9" name="Slide Number Placeholder 8"/>
          <p:cNvSpPr>
            <a:spLocks noGrp="1"/>
          </p:cNvSpPr>
          <p:nvPr>
            <p:ph type="sldNum" sz="quarter" idx="12"/>
          </p:nvPr>
        </p:nvSpPr>
        <p:spPr/>
        <p:txBody>
          <a:bodyPr/>
          <a:lstStyle/>
          <a:p>
            <a:fld id="{DA566A07-5858-4406-BF33-DF7A4066352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B4D1869-3941-4132-8AF5-8E807C447D9A}" type="datetime1">
              <a:rPr lang="en-US" smtClean="0"/>
              <a:t>7/6/2023</a:t>
            </a:fld>
            <a:endParaRPr lang="en-US"/>
          </a:p>
        </p:txBody>
      </p:sp>
      <p:sp>
        <p:nvSpPr>
          <p:cNvPr id="4" name="Footer Placeholder 3"/>
          <p:cNvSpPr>
            <a:spLocks noGrp="1"/>
          </p:cNvSpPr>
          <p:nvPr>
            <p:ph type="ftr" sz="quarter" idx="11"/>
          </p:nvPr>
        </p:nvSpPr>
        <p:spPr/>
        <p:txBody>
          <a:bodyPr/>
          <a:lstStyle/>
          <a:p>
            <a:r>
              <a:rPr lang="en-GB" smtClean="0"/>
              <a:t>Compiled by Dr. T. Kumuthavalli, DLL, BDU</a:t>
            </a:r>
            <a:endParaRPr lang="en-US"/>
          </a:p>
        </p:txBody>
      </p:sp>
      <p:sp>
        <p:nvSpPr>
          <p:cNvPr id="5" name="Slide Number Placeholder 4"/>
          <p:cNvSpPr>
            <a:spLocks noGrp="1"/>
          </p:cNvSpPr>
          <p:nvPr>
            <p:ph type="sldNum" sz="quarter" idx="12"/>
          </p:nvPr>
        </p:nvSpPr>
        <p:spPr/>
        <p:txBody>
          <a:bodyPr/>
          <a:lstStyle/>
          <a:p>
            <a:fld id="{DA566A07-5858-4406-BF33-DF7A4066352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374794-61F0-4D86-973B-0D6306DC0787}" type="datetime1">
              <a:rPr lang="en-US" smtClean="0"/>
              <a:t>7/6/2023</a:t>
            </a:fld>
            <a:endParaRPr lang="en-US"/>
          </a:p>
        </p:txBody>
      </p:sp>
      <p:sp>
        <p:nvSpPr>
          <p:cNvPr id="3" name="Footer Placeholder 2"/>
          <p:cNvSpPr>
            <a:spLocks noGrp="1"/>
          </p:cNvSpPr>
          <p:nvPr>
            <p:ph type="ftr" sz="quarter" idx="11"/>
          </p:nvPr>
        </p:nvSpPr>
        <p:spPr/>
        <p:txBody>
          <a:bodyPr/>
          <a:lstStyle/>
          <a:p>
            <a:r>
              <a:rPr lang="en-GB" smtClean="0"/>
              <a:t>Compiled by Dr. T. Kumuthavalli, DLL, BDU</a:t>
            </a:r>
            <a:endParaRPr lang="en-US"/>
          </a:p>
        </p:txBody>
      </p:sp>
      <p:sp>
        <p:nvSpPr>
          <p:cNvPr id="4" name="Slide Number Placeholder 3"/>
          <p:cNvSpPr>
            <a:spLocks noGrp="1"/>
          </p:cNvSpPr>
          <p:nvPr>
            <p:ph type="sldNum" sz="quarter" idx="12"/>
          </p:nvPr>
        </p:nvSpPr>
        <p:spPr/>
        <p:txBody>
          <a:bodyPr/>
          <a:lstStyle/>
          <a:p>
            <a:fld id="{DA566A07-5858-4406-BF33-DF7A4066352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0BD39BB-3C1F-4939-988E-B42E1BA589D4}" type="datetime1">
              <a:rPr lang="en-US" smtClean="0"/>
              <a:t>7/6/2023</a:t>
            </a:fld>
            <a:endParaRPr lang="en-US"/>
          </a:p>
        </p:txBody>
      </p:sp>
      <p:sp>
        <p:nvSpPr>
          <p:cNvPr id="6" name="Footer Placeholder 5"/>
          <p:cNvSpPr>
            <a:spLocks noGrp="1"/>
          </p:cNvSpPr>
          <p:nvPr>
            <p:ph type="ftr" sz="quarter" idx="11"/>
          </p:nvPr>
        </p:nvSpPr>
        <p:spPr/>
        <p:txBody>
          <a:bodyPr/>
          <a:lstStyle/>
          <a:p>
            <a:r>
              <a:rPr lang="en-GB" smtClean="0"/>
              <a:t>Compiled by Dr. T. Kumuthavalli, DLL, BDU</a:t>
            </a:r>
            <a:endParaRPr lang="en-US"/>
          </a:p>
        </p:txBody>
      </p:sp>
      <p:sp>
        <p:nvSpPr>
          <p:cNvPr id="7" name="Slide Number Placeholder 6"/>
          <p:cNvSpPr>
            <a:spLocks noGrp="1"/>
          </p:cNvSpPr>
          <p:nvPr>
            <p:ph type="sldNum" sz="quarter" idx="12"/>
          </p:nvPr>
        </p:nvSpPr>
        <p:spPr/>
        <p:txBody>
          <a:bodyPr/>
          <a:lstStyle/>
          <a:p>
            <a:fld id="{DA566A07-5858-4406-BF33-DF7A4066352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EBA142-E896-4426-B408-168B27EC5F91}" type="datetime1">
              <a:rPr lang="en-US" smtClean="0"/>
              <a:t>7/6/2023</a:t>
            </a:fld>
            <a:endParaRPr lang="en-US"/>
          </a:p>
        </p:txBody>
      </p:sp>
      <p:sp>
        <p:nvSpPr>
          <p:cNvPr id="6" name="Footer Placeholder 5"/>
          <p:cNvSpPr>
            <a:spLocks noGrp="1"/>
          </p:cNvSpPr>
          <p:nvPr>
            <p:ph type="ftr" sz="quarter" idx="11"/>
          </p:nvPr>
        </p:nvSpPr>
        <p:spPr/>
        <p:txBody>
          <a:bodyPr/>
          <a:lstStyle/>
          <a:p>
            <a:r>
              <a:rPr lang="en-GB" smtClean="0"/>
              <a:t>Compiled by Dr. T. Kumuthavalli, DLL, BDU</a:t>
            </a:r>
            <a:endParaRPr lang="en-US"/>
          </a:p>
        </p:txBody>
      </p:sp>
      <p:sp>
        <p:nvSpPr>
          <p:cNvPr id="7" name="Slide Number Placeholder 6"/>
          <p:cNvSpPr>
            <a:spLocks noGrp="1"/>
          </p:cNvSpPr>
          <p:nvPr>
            <p:ph type="sldNum" sz="quarter" idx="12"/>
          </p:nvPr>
        </p:nvSpPr>
        <p:spPr/>
        <p:txBody>
          <a:bodyPr/>
          <a:lstStyle/>
          <a:p>
            <a:fld id="{DA566A07-5858-4406-BF33-DF7A4066352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D8CF0E-9B7F-4E5C-975A-FAFDC21CC68E}" type="datetime1">
              <a:rPr lang="en-US" smtClean="0"/>
              <a:t>7/6/2023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smtClean="0"/>
              <a:t>Compiled by Dr. T. Kumuthavalli, DLL, BDU</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566A07-5858-4406-BF33-DF7A4066352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Unit-IV</a:t>
            </a:r>
            <a:br>
              <a:rPr lang="en-US" b="1" dirty="0" smtClean="0"/>
            </a:br>
            <a:endParaRPr lang="en-US" dirty="0"/>
          </a:p>
        </p:txBody>
      </p:sp>
      <p:sp>
        <p:nvSpPr>
          <p:cNvPr id="3" name="Subtitle 2"/>
          <p:cNvSpPr>
            <a:spLocks noGrp="1"/>
          </p:cNvSpPr>
          <p:nvPr>
            <p:ph type="subTitle" idx="1"/>
          </p:nvPr>
        </p:nvSpPr>
        <p:spPr>
          <a:xfrm>
            <a:off x="1371600" y="3276600"/>
            <a:ext cx="6400800" cy="2971800"/>
          </a:xfrm>
        </p:spPr>
        <p:txBody>
          <a:bodyPr>
            <a:normAutofit fontScale="70000" lnSpcReduction="20000"/>
          </a:bodyPr>
          <a:lstStyle/>
          <a:p>
            <a:r>
              <a:rPr lang="en-US" dirty="0"/>
              <a:t> </a:t>
            </a:r>
          </a:p>
          <a:p>
            <a:r>
              <a:rPr lang="en-US" b="1" dirty="0" smtClean="0"/>
              <a:t>UNIT – IV - Behaviour Modification</a:t>
            </a:r>
            <a:endParaRPr lang="en-US" dirty="0" smtClean="0"/>
          </a:p>
          <a:p>
            <a:r>
              <a:rPr lang="en-US" dirty="0" smtClean="0"/>
              <a:t>	B.M.: -- Concept, meaning, and application, Importance of Behaviour Modification-Motivating the work force, Job satisfaction and work </a:t>
            </a:r>
            <a:r>
              <a:rPr lang="en-US" dirty="0" err="1" smtClean="0"/>
              <a:t>behaviours</a:t>
            </a:r>
            <a:r>
              <a:rPr lang="en-US" dirty="0" smtClean="0"/>
              <a:t>-Work place emotions, values, attitudes and ethics, counseling -Conflict management: meaning, types, resolution model, Coping with problem employees. </a:t>
            </a:r>
            <a:endParaRPr lang="en-US" dirty="0"/>
          </a:p>
        </p:txBody>
      </p:sp>
      <p:sp>
        <p:nvSpPr>
          <p:cNvPr id="4" name="Footer Placeholder 3"/>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C00000"/>
                </a:solidFill>
              </a:rPr>
              <a:t>Job satisfaction</a:t>
            </a:r>
            <a:endParaRPr lang="en-US" dirty="0"/>
          </a:p>
        </p:txBody>
      </p:sp>
      <p:sp>
        <p:nvSpPr>
          <p:cNvPr id="3" name="Content Placeholder 2"/>
          <p:cNvSpPr>
            <a:spLocks noGrp="1"/>
          </p:cNvSpPr>
          <p:nvPr>
            <p:ph idx="1"/>
          </p:nvPr>
        </p:nvSpPr>
        <p:spPr>
          <a:xfrm>
            <a:off x="457200" y="1295400"/>
            <a:ext cx="8229600" cy="5181600"/>
          </a:xfrm>
        </p:spPr>
        <p:txBody>
          <a:bodyPr>
            <a:normAutofit lnSpcReduction="10000"/>
          </a:bodyPr>
          <a:lstStyle/>
          <a:p>
            <a:pPr algn="just"/>
            <a:r>
              <a:rPr lang="en-US" dirty="0" smtClean="0"/>
              <a:t>Job satisfaction or employee satisfaction is </a:t>
            </a:r>
            <a:r>
              <a:rPr lang="en-US" b="1" dirty="0" smtClean="0"/>
              <a:t>a measure of workers' contentedness with their job</a:t>
            </a:r>
            <a:r>
              <a:rPr lang="en-US" dirty="0" smtClean="0"/>
              <a:t>,</a:t>
            </a:r>
          </a:p>
          <a:p>
            <a:pPr algn="just"/>
            <a:endParaRPr lang="en-US" dirty="0" smtClean="0"/>
          </a:p>
          <a:p>
            <a:pPr algn="just"/>
            <a:r>
              <a:rPr lang="en-US" dirty="0" smtClean="0"/>
              <a:t>Happy employees are more loyal to the company and its objectives, </a:t>
            </a:r>
          </a:p>
          <a:p>
            <a:pPr algn="just"/>
            <a:endParaRPr lang="en-US" dirty="0" smtClean="0"/>
          </a:p>
          <a:p>
            <a:pPr algn="just"/>
            <a:r>
              <a:rPr lang="en-US" dirty="0" smtClean="0"/>
              <a:t>they go the extra mile to achieve goals and take pride in their jobs, their teams and their achievements.</a:t>
            </a:r>
            <a:endParaRPr lang="en-US" dirty="0"/>
          </a:p>
        </p:txBody>
      </p:sp>
      <p:sp>
        <p:nvSpPr>
          <p:cNvPr id="45058" name="AutoShape 2" descr="Job satisfaction - definition and meaning - Market Business New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45060" name="AutoShape 4" descr="file:///C:/Users/selvam/Desktop/Job-satisfaction-definition-and-facets.webp"/>
          <p:cNvSpPr>
            <a:spLocks noChangeAspect="1" noChangeArrowheads="1"/>
          </p:cNvSpPr>
          <p:nvPr/>
        </p:nvSpPr>
        <p:spPr bwMode="auto">
          <a:xfrm>
            <a:off x="155575" y="-2933700"/>
            <a:ext cx="7715250" cy="6124575"/>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4" name="Footer Placeholder 3"/>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C00000"/>
                </a:solidFill>
              </a:rPr>
              <a:t>work </a:t>
            </a:r>
            <a:r>
              <a:rPr lang="en-US" b="1" dirty="0" err="1" smtClean="0">
                <a:solidFill>
                  <a:srgbClr val="C00000"/>
                </a:solidFill>
              </a:rPr>
              <a:t>behaviours</a:t>
            </a:r>
            <a:endParaRPr lang="en-US" b="1" dirty="0">
              <a:solidFill>
                <a:srgbClr val="C00000"/>
              </a:solidFill>
            </a:endParaRPr>
          </a:p>
        </p:txBody>
      </p:sp>
      <p:sp>
        <p:nvSpPr>
          <p:cNvPr id="3" name="Content Placeholder 2"/>
          <p:cNvSpPr>
            <a:spLocks noGrp="1"/>
          </p:cNvSpPr>
          <p:nvPr>
            <p:ph idx="1"/>
          </p:nvPr>
        </p:nvSpPr>
        <p:spPr/>
        <p:txBody>
          <a:bodyPr>
            <a:normAutofit fontScale="92500" lnSpcReduction="20000"/>
          </a:bodyPr>
          <a:lstStyle/>
          <a:p>
            <a:r>
              <a:rPr lang="en-US" dirty="0" smtClean="0"/>
              <a:t> It is </a:t>
            </a:r>
            <a:r>
              <a:rPr lang="en-US" b="1" dirty="0" smtClean="0"/>
              <a:t>an individual's communication towards the rest of the members of the work place</a:t>
            </a:r>
          </a:p>
          <a:p>
            <a:r>
              <a:rPr lang="en-US" dirty="0" smtClean="0"/>
              <a:t>working well as part of a team or group.</a:t>
            </a:r>
          </a:p>
          <a:p>
            <a:r>
              <a:rPr lang="en-US" dirty="0" smtClean="0"/>
              <a:t>a positive attitude toward co-workers, the workplace and the tasks of the job.</a:t>
            </a:r>
          </a:p>
          <a:p>
            <a:r>
              <a:rPr lang="en-US" dirty="0" smtClean="0"/>
              <a:t>a clean and suitable appearance, taking into account to the job you do.</a:t>
            </a:r>
          </a:p>
          <a:p>
            <a:r>
              <a:rPr lang="en-US" dirty="0" smtClean="0"/>
              <a:t>respect for others and respect for individual differences.</a:t>
            </a:r>
          </a:p>
          <a:p>
            <a:r>
              <a:rPr lang="en-US" dirty="0" smtClean="0"/>
              <a:t>being on time for work.</a:t>
            </a:r>
          </a:p>
          <a:p>
            <a:endParaRPr lang="en-US" dirty="0"/>
          </a:p>
        </p:txBody>
      </p:sp>
      <p:sp>
        <p:nvSpPr>
          <p:cNvPr id="4" name="Footer Placeholder 3"/>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C00000"/>
                </a:solidFill>
              </a:rPr>
              <a:t>Work place emotions</a:t>
            </a:r>
            <a:endParaRPr lang="en-US" b="1" dirty="0">
              <a:solidFill>
                <a:srgbClr val="C00000"/>
              </a:solidFill>
            </a:endParaRPr>
          </a:p>
        </p:txBody>
      </p:sp>
      <p:sp>
        <p:nvSpPr>
          <p:cNvPr id="3" name="Content Placeholder 2"/>
          <p:cNvSpPr>
            <a:spLocks noGrp="1"/>
          </p:cNvSpPr>
          <p:nvPr>
            <p:ph idx="1"/>
          </p:nvPr>
        </p:nvSpPr>
        <p:spPr/>
        <p:txBody>
          <a:bodyPr>
            <a:normAutofit lnSpcReduction="10000"/>
          </a:bodyPr>
          <a:lstStyle/>
          <a:p>
            <a:r>
              <a:rPr lang="en-US" dirty="0" smtClean="0"/>
              <a:t> Employees' moods, emotions, and overall dispositions have an impact on </a:t>
            </a:r>
            <a:r>
              <a:rPr lang="en-US" b="1" dirty="0" smtClean="0"/>
              <a:t>job performance</a:t>
            </a:r>
            <a:r>
              <a:rPr lang="en-US" dirty="0" smtClean="0"/>
              <a:t>, decision making, creativity, turnover, teamwork, negotiations and leadership. ... Feelings drive performance.</a:t>
            </a:r>
          </a:p>
          <a:p>
            <a:endParaRPr lang="en-US" dirty="0" smtClean="0"/>
          </a:p>
          <a:p>
            <a:r>
              <a:rPr lang="en-US" dirty="0" smtClean="0"/>
              <a:t>emotions </a:t>
            </a:r>
            <a:r>
              <a:rPr lang="en-US" b="1" dirty="0" smtClean="0"/>
              <a:t>influence employees' commitment, creativity, decision making, work quality, and likelihood of sticking around</a:t>
            </a:r>
            <a:endParaRPr lang="en-US" dirty="0"/>
          </a:p>
        </p:txBody>
      </p:sp>
      <p:sp>
        <p:nvSpPr>
          <p:cNvPr id="4" name="Footer Placeholder 3"/>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C00000"/>
                </a:solidFill>
              </a:rPr>
              <a:t>values, attitudes and ethics</a:t>
            </a:r>
            <a:endParaRPr lang="en-US" b="1" dirty="0">
              <a:solidFill>
                <a:srgbClr val="C00000"/>
              </a:solidFill>
            </a:endParaRPr>
          </a:p>
        </p:txBody>
      </p:sp>
      <p:sp>
        <p:nvSpPr>
          <p:cNvPr id="3" name="Content Placeholder 2"/>
          <p:cNvSpPr>
            <a:spLocks noGrp="1"/>
          </p:cNvSpPr>
          <p:nvPr>
            <p:ph idx="1"/>
          </p:nvPr>
        </p:nvSpPr>
        <p:spPr/>
        <p:txBody>
          <a:bodyPr>
            <a:normAutofit fontScale="92500" lnSpcReduction="10000"/>
          </a:bodyPr>
          <a:lstStyle/>
          <a:p>
            <a:r>
              <a:rPr lang="en-US" dirty="0" smtClean="0"/>
              <a:t>Work values are </a:t>
            </a:r>
            <a:r>
              <a:rPr lang="en-US" b="1" dirty="0" smtClean="0"/>
              <a:t>more specific than personal values</a:t>
            </a:r>
            <a:r>
              <a:rPr lang="en-US" dirty="0" smtClean="0"/>
              <a:t>,</a:t>
            </a:r>
          </a:p>
          <a:p>
            <a:r>
              <a:rPr lang="en-US" dirty="0" smtClean="0"/>
              <a:t> and have direct implications for behavior and attitudes in organizations</a:t>
            </a:r>
          </a:p>
          <a:p>
            <a:r>
              <a:rPr lang="en-US" dirty="0" smtClean="0"/>
              <a:t> Ethical behavior refers to actions consistent with one's personal values and the commonly held values of the organization and society.</a:t>
            </a:r>
          </a:p>
          <a:p>
            <a:r>
              <a:rPr lang="en-US" dirty="0" smtClean="0"/>
              <a:t>be </a:t>
            </a:r>
            <a:r>
              <a:rPr lang="en-US" b="1" dirty="0" smtClean="0"/>
              <a:t>honest, punctual, disciplined, and reliable</a:t>
            </a:r>
            <a:r>
              <a:rPr lang="en-US" dirty="0" smtClean="0"/>
              <a:t>. Increasing your productivity are some work values or ethics</a:t>
            </a:r>
            <a:endParaRPr lang="en-US" dirty="0"/>
          </a:p>
        </p:txBody>
      </p:sp>
      <p:sp>
        <p:nvSpPr>
          <p:cNvPr id="4" name="Footer Placeholder 3"/>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C00000"/>
                </a:solidFill>
              </a:rPr>
              <a:t>counseling</a:t>
            </a:r>
            <a:endParaRPr lang="en-US" b="1" dirty="0">
              <a:solidFill>
                <a:srgbClr val="C00000"/>
              </a:solidFill>
            </a:endParaRPr>
          </a:p>
        </p:txBody>
      </p:sp>
      <p:sp>
        <p:nvSpPr>
          <p:cNvPr id="3" name="Content Placeholder 2"/>
          <p:cNvSpPr>
            <a:spLocks noGrp="1"/>
          </p:cNvSpPr>
          <p:nvPr>
            <p:ph idx="1"/>
          </p:nvPr>
        </p:nvSpPr>
        <p:spPr/>
        <p:txBody>
          <a:bodyPr>
            <a:normAutofit fontScale="85000" lnSpcReduction="20000"/>
          </a:bodyPr>
          <a:lstStyle/>
          <a:p>
            <a:pPr algn="just"/>
            <a:r>
              <a:rPr lang="en-US" dirty="0" smtClean="0"/>
              <a:t>It is a means </a:t>
            </a:r>
            <a:r>
              <a:rPr lang="en-US" b="1" dirty="0" smtClean="0"/>
              <a:t>of learning about your employee's problems and helping solve them</a:t>
            </a:r>
            <a:r>
              <a:rPr lang="en-US" dirty="0" smtClean="0"/>
              <a:t>. Such problems are generally caused by one's work, emotional stance, mental health, etc. ... Employee Counseling is the answer to combat stress, workplace depression, anxiety, and declining productivity in an office.</a:t>
            </a:r>
          </a:p>
          <a:p>
            <a:pPr algn="just"/>
            <a:endParaRPr lang="en-US" dirty="0" smtClean="0"/>
          </a:p>
          <a:p>
            <a:pPr algn="just"/>
            <a:r>
              <a:rPr lang="en-US" dirty="0" smtClean="0"/>
              <a:t>Counseling is the </a:t>
            </a:r>
            <a:r>
              <a:rPr lang="en-US" b="1" dirty="0" smtClean="0"/>
              <a:t>professional guidance of the individual</a:t>
            </a:r>
            <a:r>
              <a:rPr lang="en-US" dirty="0" smtClean="0"/>
              <a:t> by utilizing psychological methods especially in collecting case history data, using various techniques of the personal interview, and testing interests and aptitudes</a:t>
            </a:r>
            <a:endParaRPr lang="en-US" dirty="0"/>
          </a:p>
        </p:txBody>
      </p:sp>
      <p:sp>
        <p:nvSpPr>
          <p:cNvPr id="4" name="Footer Placeholder 3"/>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C00000"/>
                </a:solidFill>
              </a:rPr>
              <a:t>Conflict management: meaning</a:t>
            </a:r>
            <a:endParaRPr lang="en-US" b="1" dirty="0">
              <a:solidFill>
                <a:srgbClr val="C00000"/>
              </a:solidFill>
            </a:endParaRPr>
          </a:p>
        </p:txBody>
      </p:sp>
      <p:sp>
        <p:nvSpPr>
          <p:cNvPr id="3" name="Content Placeholder 2"/>
          <p:cNvSpPr>
            <a:spLocks noGrp="1"/>
          </p:cNvSpPr>
          <p:nvPr>
            <p:ph idx="1"/>
          </p:nvPr>
        </p:nvSpPr>
        <p:spPr/>
        <p:txBody>
          <a:bodyPr>
            <a:normAutofit fontScale="92500" lnSpcReduction="20000"/>
          </a:bodyPr>
          <a:lstStyle/>
          <a:p>
            <a:r>
              <a:rPr lang="en-US" dirty="0" smtClean="0"/>
              <a:t>A conflict is </a:t>
            </a:r>
            <a:r>
              <a:rPr lang="en-US" b="1" dirty="0" smtClean="0"/>
              <a:t>a struggle between people which may be physical, or between conflicting ideas</a:t>
            </a:r>
            <a:r>
              <a:rPr lang="en-US" dirty="0" smtClean="0"/>
              <a:t>.</a:t>
            </a:r>
          </a:p>
          <a:p>
            <a:endParaRPr lang="en-US" b="1" dirty="0" smtClean="0"/>
          </a:p>
          <a:p>
            <a:r>
              <a:rPr lang="en-US" b="1" dirty="0" smtClean="0"/>
              <a:t>Conflict management</a:t>
            </a:r>
            <a:r>
              <a:rPr lang="en-US" dirty="0" smtClean="0"/>
              <a:t> is the practice of being able to identify and handle conflicts sensibly, fairly, and efficiently.</a:t>
            </a:r>
          </a:p>
          <a:p>
            <a:endParaRPr lang="en-US" dirty="0" smtClean="0"/>
          </a:p>
          <a:p>
            <a:r>
              <a:rPr lang="en-US" dirty="0" smtClean="0"/>
              <a:t>it is important that there are people who understand conflicts and know how to resolve them.</a:t>
            </a:r>
            <a:endParaRPr lang="en-US" dirty="0"/>
          </a:p>
        </p:txBody>
      </p:sp>
      <p:sp>
        <p:nvSpPr>
          <p:cNvPr id="4" name="Footer Placeholder 3"/>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Conflict types</a:t>
            </a:r>
            <a:endParaRPr lang="en-US" dirty="0"/>
          </a:p>
        </p:txBody>
      </p:sp>
      <p:sp>
        <p:nvSpPr>
          <p:cNvPr id="3" name="Content Placeholder 2"/>
          <p:cNvSpPr>
            <a:spLocks noGrp="1"/>
          </p:cNvSpPr>
          <p:nvPr>
            <p:ph idx="1"/>
          </p:nvPr>
        </p:nvSpPr>
        <p:spPr/>
        <p:txBody>
          <a:bodyPr/>
          <a:lstStyle/>
          <a:p>
            <a:r>
              <a:rPr lang="en-US" dirty="0" smtClean="0"/>
              <a:t>Character vs. Self. This is an internal conflict, meaning that the opposition the character faces is coming from within. ...</a:t>
            </a:r>
          </a:p>
          <a:p>
            <a:r>
              <a:rPr lang="en-US" dirty="0" smtClean="0"/>
              <a:t>Character vs. Character. ...</a:t>
            </a:r>
          </a:p>
          <a:p>
            <a:r>
              <a:rPr lang="en-US" dirty="0" smtClean="0"/>
              <a:t>Character vs. Nature. ...</a:t>
            </a:r>
          </a:p>
          <a:p>
            <a:r>
              <a:rPr lang="en-US" dirty="0" smtClean="0"/>
              <a:t>Character vs. Supernatural. ...</a:t>
            </a:r>
          </a:p>
          <a:p>
            <a:r>
              <a:rPr lang="en-US" dirty="0" smtClean="0"/>
              <a:t>Character vs. Technology. ...</a:t>
            </a:r>
          </a:p>
          <a:p>
            <a:r>
              <a:rPr lang="en-US" dirty="0" smtClean="0"/>
              <a:t>Character vs. Society.</a:t>
            </a:r>
            <a:endParaRPr lang="en-US" dirty="0"/>
          </a:p>
        </p:txBody>
      </p:sp>
      <p:sp>
        <p:nvSpPr>
          <p:cNvPr id="4" name="Footer Placeholder 3"/>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C00000"/>
                </a:solidFill>
              </a:rPr>
              <a:t>Conflict Resolution model</a:t>
            </a:r>
            <a:endParaRPr lang="en-US" b="1" dirty="0">
              <a:solidFill>
                <a:srgbClr val="C00000"/>
              </a:solidFill>
            </a:endParaRPr>
          </a:p>
        </p:txBody>
      </p:sp>
      <p:sp>
        <p:nvSpPr>
          <p:cNvPr id="3" name="Content Placeholder 2"/>
          <p:cNvSpPr>
            <a:spLocks noGrp="1"/>
          </p:cNvSpPr>
          <p:nvPr>
            <p:ph idx="1"/>
          </p:nvPr>
        </p:nvSpPr>
        <p:spPr/>
        <p:txBody>
          <a:bodyPr>
            <a:normAutofit fontScale="92500" lnSpcReduction="10000"/>
          </a:bodyPr>
          <a:lstStyle/>
          <a:p>
            <a:r>
              <a:rPr lang="en-US" dirty="0" smtClean="0"/>
              <a:t>Five approaches to conflict management:</a:t>
            </a:r>
          </a:p>
          <a:p>
            <a:r>
              <a:rPr lang="en-US" dirty="0" smtClean="0"/>
              <a:t>Kenneth Thomas and Ralph </a:t>
            </a:r>
            <a:r>
              <a:rPr lang="en-US" dirty="0" err="1" smtClean="0"/>
              <a:t>Kilmann</a:t>
            </a:r>
            <a:r>
              <a:rPr lang="en-US" dirty="0" smtClean="0"/>
              <a:t> developed five conflict resolution strategies that people use to handle conflict, including .</a:t>
            </a:r>
          </a:p>
          <a:p>
            <a:r>
              <a:rPr lang="en-US" b="1" dirty="0" smtClean="0"/>
              <a:t>collaborating, </a:t>
            </a:r>
          </a:p>
          <a:p>
            <a:r>
              <a:rPr lang="en-US" b="1" dirty="0" smtClean="0"/>
              <a:t>competing,</a:t>
            </a:r>
          </a:p>
          <a:p>
            <a:r>
              <a:rPr lang="en-US" b="1" dirty="0" smtClean="0"/>
              <a:t>avoiding,</a:t>
            </a:r>
          </a:p>
          <a:p>
            <a:r>
              <a:rPr lang="en-US" b="1" dirty="0" smtClean="0"/>
              <a:t> accommodating, </a:t>
            </a:r>
          </a:p>
          <a:p>
            <a:r>
              <a:rPr lang="en-US" b="1" dirty="0" smtClean="0"/>
              <a:t>and compromising</a:t>
            </a:r>
            <a:endParaRPr lang="en-US" dirty="0"/>
          </a:p>
        </p:txBody>
      </p:sp>
      <p:sp>
        <p:nvSpPr>
          <p:cNvPr id="4" name="Footer Placeholder 3"/>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C00000"/>
                </a:solidFill>
              </a:rPr>
              <a:t>Coping with problem employees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Critique behavior, not people. ...</a:t>
            </a:r>
          </a:p>
          <a:p>
            <a:r>
              <a:rPr lang="en-US" dirty="0" smtClean="0"/>
              <a:t>Identify the causes of the problem. ...</a:t>
            </a:r>
          </a:p>
          <a:p>
            <a:r>
              <a:rPr lang="en-US" dirty="0" smtClean="0"/>
              <a:t>Be open to feedback. ...</a:t>
            </a:r>
          </a:p>
          <a:p>
            <a:r>
              <a:rPr lang="en-US" dirty="0" smtClean="0"/>
              <a:t>Give clear directions. ...</a:t>
            </a:r>
          </a:p>
          <a:p>
            <a:r>
              <a:rPr lang="en-US" dirty="0" smtClean="0"/>
              <a:t>Write down expectations and specific consequences. ...</a:t>
            </a:r>
          </a:p>
          <a:p>
            <a:r>
              <a:rPr lang="en-US" dirty="0" smtClean="0"/>
              <a:t>Monitor progress. ...</a:t>
            </a:r>
          </a:p>
          <a:p>
            <a:r>
              <a:rPr lang="en-US" dirty="0" smtClean="0"/>
              <a:t>Plan ahead. ...</a:t>
            </a:r>
          </a:p>
          <a:p>
            <a:r>
              <a:rPr lang="en-US" dirty="0" smtClean="0"/>
              <a:t>Stay calm and show respect.</a:t>
            </a:r>
          </a:p>
          <a:p>
            <a:endParaRPr lang="en-US" dirty="0"/>
          </a:p>
        </p:txBody>
      </p:sp>
      <p:sp>
        <p:nvSpPr>
          <p:cNvPr id="55298" name="AutoShape 2" descr="data:image/png;base64,iVBORw0KGgoAAAANSUhEUgAAAOAAAADhCAMAAADmr0l2AAABWVBMVEX///9GskXWcAFUQW+8KitFdbMAAADUaQBJM2e7JSY5brC5FRZRPWy1xt613rU6rjnE0eW/ucjE5MTks7PswZ7GT1DafyFvYIZbhLsyrTG537l4l8Tp9On15+fotIv78upnWH+BdpO4AATUZgDd3d319fXV1dVpaWnW1taFhYW9vb2Tk5Opqano6OjMzMy6HyA5OTlRUVFgYGB6enq/v7+hoaGBgYGzs7MQEBBGL2VWVlZFRUUwMDAbGxumpqbZ4u6gtdW1rr/V3ux/nsiQqs/b79thiL3KY2TZlJTnvb3doaGJfprw1tadlKvRfX3U0dqZ0Zlfu18fqR/y1L3hnGvRVwDafzPLx9Lz3NzES0vMaWm5s8N5xXmKzIqm16ZPtU9kvGMQXajej07249PmrIDdi0bUh4c9IV+WjKQIpQMAV6b03MjuyavZfi3hmWHdi00xDFe/OjozEljQDY1jAAAdcUlEQVR4nO2d6UPiTNLAI0KAAHILCnIEAiKGIKAI6HDflzM4oujIKKLuejzr/v8f3uoEFRABEXcGX0sI6U4H80t1V3V1mgTDvuRLvuRLvuRLpiGy6YuC+2ZqYfqSfglg9+7s+ocA6ompi4H7ZuMP+bRlaeElQJgarkG9YOryCLg0N22RL78EcNHPysQfpUulsw24GvZt4D6fm0tR9kehPwsgRr2soBSSPw4o7/mYHBDDvvn9W/7NZ7wIqqJbwwEJgZ4YijB86yuAS825Tk7zRP6LQ/s1mPC1UzMIcN1NudaDzseky+nwUWHHUEBCRkUpwxA6gsq8HfC70WhMc6sn6SVuoxx7iSKXz/1+TfmDAH3wdmKRp6SdDmN23zBAQpYAU28QgMEXCDjDz32ySwERFRBJQXfueIDYyZJ8D45xST53ogJA+dLSnNz4A5JsHoDJ0Yr81/ISKFYu72yQjwJ02jGHH9t9TG5tUjjmiDxvH6BBjOOMUVE9IZNRyQSdEcgUVIxAWQIFFtXLBLEYpSBA1QrZeIDyPdUS2+RUxoUlFnDPaDxZMi4bF+RLp8Z0U76wrPqeNp7+NhoX5hbkyyrjibwJ6VP5CEBqx+ulPOuPSXoD8+N4cBignkJaIZJRwkCdYckMpjdECcxARFPJxFkyKqAMBEUoFGfRZCxBJLExAZcX0JHK03tLqlMW8Lv8t/EHqDW9t5deOjH+oKA9fl8y/t5TNZvGJew7ZBl/LanSwwEHennHaldiQBVFx0wQihRxRgsANope1BmRUsiiCkUCMokooUgSslTCQECFHQ/wVxppEBqd/Hf6NwD+WEin0z+gt3OiUp3Il4xyY1N+kk4bv0MVbablsDNQosLDAXcpl9frdXVnBdyB7uQAwBgcdEwGGsxQZwBIE3rQYIZIpFIJIgPq0xM0AlSkYglBakwNQnM7nZtLN9O/5AsLSIPQ/EBH2G+5am9PJUfqai6loc7+/qWSN2HrUhOy9poq1agq2i9hPIJ7hwIKiFSUTuhRg8sQCkLAvigFJUNtLmqAhV4hiBmIWBJORWxMDc6h1mc8Rc1KJf99KlctLRiXF5ZUKkjKF4zp73IVaNCYXvjeNKrmluXAhV7pvREa9Pl8Tl/Y/ZyxvgOLSFfGQD/4ZDIFjy+ook9ZBPIU6DOTOctQL83oK4BgNp8s5hxnMeeejCXn89kSS+xWlHEi/9fCwnBAmrY7KbqrJfqQuQkMt6KDZAAHkNB0dIBHnFZXDTQL2uzJGWRFe2MlP1Le5lA/OFAG+31iYJ9man1RubyvLzcGoB1ftwfx4T2Z98r/srPt8ayFPZ5ut+CBrmi3GZ1xQDcrwf7szwP4QtZcSLaeejafDxDf2fLirp3dR8v62QADG7AIB7An3/jZAFk/COHh2sZgwEHhzyAZVuyPAvqR19jyY+uPrrAHkEgmFIZBx96fh7pwr56QUYDypyDvZTw/fAxjDEA77gq4cDuGP5qZHkBDQiCI6p8HLNBGlIDOZychINg0AOoJPeqYpwQvxjdGAMpVKlUHdLmfvLkwlHCczrZjA484utx/NyAhy0BPOxZVyAwyWZIgKFkUItuYQpGKGhIExPlRmUARU+gVspQC5acgqJLpoTjxNsAfCycQDs6pmsvNJsqB9WZT3mzunc6hD7n8+zsA+6UHMAZRuywlO1MoZLIYBBH/TqXQWDzUyDNZDHBkCUM0JpMBXSJ6ZkigGN+QSv078SYNLqVVxqUFVfok/WtBZfwu/25cSMtPVb+NpwuqpgryfqeXmx8DKCASioRMLyMSBgVSJmhQn4ghQDopoGC7AjbEYhlFzKAwKFIyBUGkEpNo8ORU9a+TvYUfy/K9X/LvC/9a+LWs+gXZe/Jl1cLCr9P0yQcBQgtj7Qm0KpSv6DIuBhm3gciwbRC1QLbt6d/eBtPL6d+nqnRTdbo8hwCNy+mT5WUIdH+nvy+fLC80VelfHwXYK4quI1eM7zBHWdEmNDF5E6xJpwWeQquDNfbVRGtzzVdMzTiA1LCRbWLg6sD0OwD75Pvp2OPbYwC6uKsv22uDADNgWIgkOxAI1mNclw9t8k1tcNCBTw+QxoP02rZ97SkkZL2bQaBPCmQxQUaQFChSGQLCdL0+YxAkoWImBfoMWgrYEpCAQgRhQB96ASwNMgDMwOlIou+ZDHB5TMJxNIj6oG4Xtvk4mI+8dTQmAH8A5lEGHlCRZF1eLBmVganUwzumyMBSBs4xhgakkookZCkUmWQiE01GYxSUicVSYH6jMf1bAb9/b/5u/gY5GYdx3L7ouvN5WEbPjqLB8SuSBr0skwBM8PIIUHaWEMQEdCwm02eirHOIoX5AElxhLHEmAH8ZNcTAV4IGwVemDIlUMmp4M+DynurXiWoZDOt0ADfRIP7OJuqOPgMmoKMCaqIyMhkiOaPAWQAgKJIC2JgsAx0W6ODEkhQAplDCEE1APgASiihoUJ8ASlDt2wHl4PdUctXy0ukrru+tgFgE9+IRaIrdbRANBHKDgdw1dgXBjSc9Zj1dg2HH9FEiaUCdns52dikgnq7EvAnw9PQk/UO1PDc1QMyziYZk7I/JQSPbo12eHjpur258k5FhR85eDJ+9B7BPetxEh3AUnWB43PhH40HMub29jXddrHgEhDomSxH6x24lVxkfWfWPa2w3LdEHx5btOlF/FNC9G/B4PPbnjMcDixn00SQhMGSSSUOSMKQMRBJCvZRBptCDlc0IwIIKiExMEIvqkadMpqAMsBjgpMCmZCoaMyCv+McBfet9GRwgoUghpwddTpksIUvoqWQCjh0ivlgSnHtGJogmE+DWE+D6FBBaJFIQDibAKyrAluoNEERlZJmYodNf/aOAwf5ZTx3AxBm4elhRxEAhMQMkY4qYLHGGVCVAAdS/ZQaIhc8SsK44A64YsrUEqBfcI3IXsLNC8XYrOnXANTyy5fe/vMKbjCrQMUJvDABTmWgiAXF7zBBV6NHlFSBIyBBPNAXrMkKmVyj0MjQEoIhmYjJFJgWBIaEw/AVtkB343RpwCfvRy3FXxhRnHQ/X5fsEgkenJyCeynV5wmSU+AsAX8hAn0fIxgsliFhXwvD4VX8OcB3H1n1Op9P3bQTg2NHfwHJ/DnAtggXcm5ub3VfpP9vI9otpF58N0L+73sv42QCpoBd3dl3g/XSAiNE9arbhbAPaXfh2t5GZpTnbPwbM2e4Tzw4e9nRnKKYviU5NUU1fjCMBXe4Rk9RnXzzDpiR8AvHiOIXTo8vNqrjR5Fj3sF+KzLj47ABo944uOKvi2kQadI4uOKtC4f5tP24fXXCg3GimL9O26rQ/4pyUDzPZhNMWm3madO8Vk5A3bRFOE9CNY5veSCTidY8uO5OAHj/mCCLxjC47k4DvlheAQiHPNha08LVSUwd0e73enWlVUZvG3DLfj0EovH1N+dMG3MTXoYo6RhccKH1HKTS1hLbze57QZkM6AhPb+YQlrNlghcsV8u7bXCG0+FDA7gG1t0sfoA3jPkzmG55QozHv18znvNtbs8a2b2odHLRa+7YLkxk2XNguziHZZkt+sAZdo8u8Lv0axJA+hBct4b35p/liEWu3zTZsX3hzcWEW8sxtnvmgVrOZTVDudv9mv323f/Nz/8b2YYA0GjLEnb3Dhu8BtGGLqNbd3IO75pl5NrNNaEaL+5sLje28ZbOZTLf3tpu2rSW83T83m9u1m1rtIwHDPnbY1zdxPe3X4L55UbivMdVsbdDgos0sBEDs3FYzmTSgwUWh+by2jwDNANi2XdQuaj8P2h9bRdmB0Ym7fy+s6H7LDC3r1tw6sN3ybDUhryY018w12/6FEKqt2WQznds0aJvp3IRK1syt848FDOCw2Om/SDiuvPSDtifbKGRfNp75J6SErCFFVrSzQcj7H1lRJ3KBwY2R5QbLOD0Zcz/CcJk6IPpB9ocCnr+J7wOqqANbxadWRd8v0++q9d7p4W0yC4AYtjp5DD0LgHQA5BOHSw7cC3+Tjv3OAKAzSDuxzU9sZHyrdASjI6MLDpQZANz0YbjH7RtdcKB0Az7H6C+ohUOTHwtIBTEPvj3ptYkuwLta7Zw7wruLvi648KKnQy009THdn38g4PukC7B9K2yh3mb7/k7DhfCoBwrRu+1CeMetsV1T+LtjY/vOVii4vy+cBUBzS8ODmP32pt1qmYTC2k3r/F5ze9/StEymO5NGc9+CiOIGwsRbDQTzsL5/q7m4MR9oWq37mQDU/LzRtH/etPfvYM0mvBXybs81rfuLnxqbadFsqu3fAFTt4tZ0r2lrbDcAqKld3LdNtZ8Xs6HBlql1fqO5bd+wh2+r3UI42wZA2+2FafHm/OLe1AKoFg+C3bZGWANtnt+wgJoP06AHIgn7u659dlvR/X2e8AAO9f6uzfuHBxTnwsX9g7s73uL9AWxd5O2jUv8I/xG2eQdQgnd3f3CwuHgghEIfZGTWwP113b9qAulxEz2WUVjjTSbTBKRwfBfH++ZsTwzYx3kwGuXDASGQcPi2HL1ztt8JKDSdj9G7sdVsvEXNwILTNjITX3dhpX9U7bzdPrhrC89t+9Cs7g54B+32P1AENc19SN/z7oVCaKOtg1obNh4cwMnYP1j8UECM9uHhyS+A9gAKL2q3N6bzGq+mua+B8TDxNC1NDXxAywSv2n2rdnO7r7m/Pb/hgXfkaUw1MKQm8/mHAlK4c80/8TSSPsAbm61mat9qwGVo2sL7C56m9nMRHIKpda/5eXtx0UbIJs1d7Wftp+ZOY7rbBy9o+lhAFxqucE06CaGvirZbtZrpnwOz7eL2lsdbbNU00J8Ba3PT4tVamnsAXNTs30Kf7qJmQ4AH+xeam9bHArK/m/BMKVw6v7/QoKtIqJuJTAko9KeNXeEJ2TFRIdsB5dmE3CrbD7+5+1BAdxgWzq2R5QZLH+CdqT+QuB1lUu9Nff5k6kZm1+uO4JMOO/W7iRfXbUe7jBd7TP3ahDs8+YTDGYjo3ydfgF+AX4Dvl7V3BEwzAEhBsERNPNtwBgBdLmz3+TYIb5UZAGRn/K5OOuN3BgBdbgB0TXqBcAYAKdy37ZtSuPRXAkJ32+n6zF01CoVLa9PqbE9Bpj2l2Y3u8bsxcbi0OHXh/VUB7wwIe2/Dz/y7CRr3r7nw1dEFZ1bs4d2Nd42NfskflqAT5F3zmv9uWcddbrd7bXTBWRVffzRo1U1drrlvXnnQTluO8iMB3f0/mbBIpy0iaweQFE9bJOqRgA7cHVhb6/rdhEU6P2WRPgHypy1jALp3QHa71PjZAF/IpwP0bIJ0WdHXAXs3SNmkSDr6fAwAFI/PwDyXfbnXGIAB3Lnj735cwauAUl1PyoIKiuI6yySA2bEJmVynLCy1L/YaA9AZoH1YcIw2KJVicdFzUqSsQypU1VXjUk63r2u+H5DJYZJHjYj5XYv+T1hI8hUGrT5kmcaKpHvTmIA+B+XtmU75GqCorKRE8yEpvERSCywgYQlVrSGRKIToQha0cSxAckVdYPgMcyThk0diMayQfIZ8YCSQISEfJOhTDAsxHxLqCtrOZPMkQ/JJtA/DfyAlYwMGI9j2ur8rXHoVkJZWr68wS8huvabsdCgeD1VpmtLVi2WqillDddpOXQ/ctx+QqeQlGMlcUoclcuWQylaowxWysFKiSiWKzB8erpQOD8kjSGfJ0srhSgNWV7QUlteWSKy0kidzFCwl4wJiDsy+E+kasngFUFqshqz0Vfx4ng5RoavjeDl+Xb36L61TFsv1/5SVOvq//62OB0iuwJFXJCt8kiyoSQmzwsBnTk3mc2RJm78kD7PkCllqkNrD7CFJHjbIo8vDrDZPZgGQJFcklIQsvAGwX14BDNlp2o7ppFS8PE9fhcrKcrx8HLqqIsA4JK3Vq6v6WIBiLXYIIlmBOqfOkZKHFVJSyedypPqSzGfzFaAEikOoiyuVPEnmG7lSo5TNsoCwzwp/hSQvxwd0oUBirWvG72BAqZW6Cl3Fq1d1TBqqKq8pXTw+T5XjGKqix6FyPUTXleNVUUkpR5Ikpc3nK2otVVEfwcqKtlAgQXklFhA0yFweVkoFCZXLYQ11vkJlsysNAKQAkMyX1CvqMQGpVadr1bHq7/ppz2uAVpR/LbIUpcje6EQ6nciiLFvnrRadTqqzSkNFq3I8DVbQIquV5PJZiVad40tyaq1Eq2WyR0zjgV0wFb6kka9IxA/qXPaIXyhkH5hCgd9gKoy4IiYblcq4GvRwd9ne7QrpX2uDHVfAfopE7IqU+5Syiaq1SA12FS+MDIsp5jNgJsUSSLEr3Itb8NlMBnkJBhVEzp5B3gJlMfkKqJMZt4pu9YdLE3bVpNd15WvnZrpdNXE2n2+M7yY2+2PdSfuirDr/F4CgVgnDHxvQ2T+T8rN1tun+nxR8NsAt1sqM0ZOZVUAaHDjdPXH7swFimD3YM6796QD9+A7e/dOlzwa4tk1h1E7XwO9nA2QHtdf6u2rSUEg08sC7GeaHFO/vi0okI+J51os/dN58fvcKEjHzXHIMQPZ39OFeQKm1Wq0/9sHm2X4avER11BVDuaKyVTTPrbIvCHeVT6U7n5Cuc66/F1CcL5W0DDpIdrRFzPa+uI9OV43Jw2ZG/SAm82KuTLYg4Yqzg6EPaolYPDagAw9Qnv4xGREdChWPdUWd1FJGyaI1ZC3Oi5TWogjW56vl8vW1CA78WieyXot01iKtgxKQVUY4RZGlDOWKobqoKO0HlOQbJHN4lK1ImEstwz/KXkIAXJFkK4U86mcz2Qd+NgtJUs3XQpe6khWL1eps4ZKRVBoSsfboSPug1WYbnYGacYxMENxgd38UAKU6pQjOf7VMz1d1VZHoOF4v2sugweM4SP26rivXlWWpiCpXdcVyWXlsqUrrxXi5XI3DKaHLurq1XoZ4sV7XvQQskXyylEOxUiMPRIeXJX5FnV25rOS06kYOwovKZb5RqEAEUbpcaZQqDJO71B7m1LlLoNSq1epco5AvHD6MDQiusCfFaVAauo4rr+pWUJZUVA1ZlPUQqqJX1eqV7vhYWrbq4iJR9T/luDIOQX6o/t86rBWt9bhIWraXq+XrejxurcJOLwDVFfKhdJnV5g5zBQDMQUQLAV+ebEC4mxeDhvOSfAFRXEIGUzgETTe0ECzmC4WGGG3K8wt5ssCNsI0FGHT13MaYbYO6alUZgj+R8rgsRS1yXilCA2l2HWyxAIBVB7XQDvn1eDluCVXLyvm6UndcheqJCh9f6yC4UFqVooFt8Oiykc1V1GoxaLBUyObVFbXkaOWoAVEeA6x5fl6tLTxAwWwpLxFnV7I5Jq/NQ6tk1JcVNb+glhSOxgWkdnHfLt4/JiMVgRVl/5CdkIZEUnSkIlFIitalIs4A1a8gX4SKwCeKJmA7G1WIUBk27xUryqCxNImELwa9MSg6gFXyIQ8N7qikFUvEbBFUUIJGCiHBZ/NQVAhF0WvsNuhGI4bhrmkk4/tB6bFoftDANgv/upvosfjZSy78Re8jiGLFWhTKjj0sPM64aP+joh8Bx+AEPeleng+wvFapTjr/BP8qoLjj0xhxgyXsLMTi7MNLloHY42gQxYObXZPxOkcstUq5EBbVx/mnWidlX/PcUmoNxa0hVIKtv/NcmZDSUp+HFiqy6KRDAcVZhh2xkDTIPClhBy7QGAXTINUPEna0gkFboQhsYiQPWUgybwa04+7Vb3jA4fBQ3YBg7eMhJXh2abEK9iSui1et7Pu4XFRaLdWyrnqNypSVdalVWUQNsi6NVy3F47qOvlaKyvPVuNKuG+Don4S5XMlqSzkJU1lp5NUFMqfWoiZYOFrJgamUZNWVrPqSeVCXKpKCmp9Tqw8rFbLAvBWw83A3kNUeDYri0njRAk6wWhbVr6pWZahaVF7Zrcp5+3W1XLccH1ukImUoXr4uV69pqei4aLmOi9guwLGoLqrXLRZd51rGq1VUTR6S6gZ0WMgSHzzFZUkiKYHXAxvZyFVKl4eXBQkQk6WHbCFX4iNfAeZ0JGBwxPTlR0ClJX4NXl6qi4MiaV1dWi3WpXZr2QJqshRpyzXA1y1xq7UMGQB4rbuOQx8H0koWUKezHg+vog958pABQPD94Ngu1Vq0+gDu40H9cFkpHTUqlwwAMqVKHvo5pFYtyZUko6uow7/h7makPIFAoCvjqQ3WQ3FURUFb4L+tyrrVWq9bdVbR9XFRVy1aq9BIrZChs1qPr6GKKpWoaBHS19IyVNF6XFofWkX5jLpyVLqExpfL5SQVqITgJR7yObKirjw0slA/sw2os9DnERcuGzlGnM8+5McABB12X7G24/ju7nbXyNOTFX10gshyhIrlkAjerAd4MjXznEPsMTKch5xH1mZeNFyDfAlnZJBz4zPc6CfKQEkxcpTIoh6pSTYHmZujw/4rhIMAXds9A4XO/tnMA/0gGrpG79GuY9DO74kHHyrdra7fUwwCtLudm129T2f/rWReGbrv8mv/U8DhTn9gFaWCu101kt4J2O2fatDJ7+uponbWRbx09LMLiNHfukfRxmuDswQY2PCEu+5R5e+faDjzgGiIsGsIht79bG3QSWFU1zio69O1QfvO1s6w3trMA2KUnXoEpJ7kMwFiz1X0KZT4TFUUAT5eLaNXO/J5jIwHSWDYfeJmHNDNyrA56JaQaMoSegKUTFvICWY6Kacvde6bKfX05fDtgF/yJV/yJV/yJV/yJRPI2saLhwP5x7oFw/pH/bwRn+pve2k88AIH73lc0Port5xwcifGjU/zcNh/Pxpwa/xz4BhwfM8//0YTc+2v/Nq9A+iZ9HYGrwoH2PXMlMfA/3kAwMvWHqp3O9VXiFtdxXvSbB4LyK45N3sK93wLAPZ/2XQEAH1uHHcGcDRdz+fy4uyDKSBrx45R227ciUYDKDqC4xsU5nTt4js0elQVeq4v7PM4vSiwjeNBdvSAzYjAfuxs+CALyM3TQV9E2+EUrO7guBvdctGL78I/8aJifpSg0Q1tV3fd7P+aHuDGNk3Dl9Pwb8I4OuwA5t62AyNF4U5QnBeOkgItgv0I43bK64cD9mCbq3bcjtm5JrWKo3uVBzDPNvetOxEa2uMqvO0I0GGHNZqthgBIA+wqvLfQyd3A/D50A1Q/FNsIY8EdqOZOit6Y2gM94Z9EoOZsbLK1JIxagt+JsXrY/Yaxh48AMceWP+Jii33bAAWhXbfCDo9jl612TtSy3F7M0QHchf1dG7B5x81W0XU/AugAspM+gjh7B4rADpzIb3b4p1tsggXEMPZ8TA8QAMLrLOAGGgN3b3CWDzDYyTUI8BuYxy0AhGLfwpiXvVzl9/r9/i22gYbRpZ713ScNoh9pbO2gzUEEuOtfRbrsAG6h0RQPALpYJmw9jPvZbWvPgJPfY+sVwA0OMIxuzAK1J+xEh2LvaHCde288Abp20OSw4C5s5NpgEJ2JXXcP4BrObcZXKRzDugA96FvhP3QAaQoV9T8BouoOjXxKfBQAoicyoWrqc2HhCB7GN9i5URvAyT2d2I9HqHXcH4lsYRHQ8GYEPbkYbfbh/p0dzhr4uf08+NNpgxOG+727FKoNXq8/AorcxL12ZGTcsDfsh24IurYN3xLGXexPHyABJ82Be70703PPdgqdwsf3RpDuPMbPE0RsXD0JgB5Wg3aKZotRaIODneew+vzMPzu7SnVaDk1xeR7uP2CBNTbLs8Z9Jc1uoGluB/a7Ogl4QRUNTHz7olGyMeljRaYogzoLU5NPD+j7CwBXPxLwS75kukJN+rConakexjTFBQ4k4MI67ZCe9FZi3OTYj3I27xE3AHq42BC55knvOIkAqbDPRwUDmBN6wVM7vneL27225nZjfswecbrclNcZmej5wQhww445nFAHvFvUpM+c+gBx+zc3oV8axqCTF/CjW1RMdPYRIKrmXnDtjo3gX3Q/K7eDraJhZCYoJ+V/vlT9JtlZddi31rFNN+q2r/9NnhUZGQ+ELZhzk3b6gW4yQPfWlhtzozESOohR73rmzZQFjcrZA9g6+jGLx48FJ/cUf7ugoPAv6Dh+nHjCkUkfMP8lX/IlX/Il/x/l/wB6IxAiZzu3vwAAAABJRU5ErkJgg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4" name="Footer Placeholder 3"/>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solidFill>
                  <a:srgbClr val="C00000"/>
                </a:solidFill>
              </a:rPr>
              <a:t>Doubts and ?</a:t>
            </a:r>
            <a:endParaRPr lang="en-US" dirty="0">
              <a:solidFill>
                <a:srgbClr val="C00000"/>
              </a:solidFill>
            </a:endParaRPr>
          </a:p>
        </p:txBody>
      </p:sp>
      <p:sp>
        <p:nvSpPr>
          <p:cNvPr id="4" name="Footer Placeholder 3"/>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B.M.: -- Concept, meaning</a:t>
            </a:r>
            <a:endParaRPr lang="en-US" dirty="0"/>
          </a:p>
        </p:txBody>
      </p:sp>
      <p:sp>
        <p:nvSpPr>
          <p:cNvPr id="3" name="Content Placeholder 2"/>
          <p:cNvSpPr>
            <a:spLocks noGrp="1"/>
          </p:cNvSpPr>
          <p:nvPr>
            <p:ph idx="1"/>
          </p:nvPr>
        </p:nvSpPr>
        <p:spPr>
          <a:xfrm>
            <a:off x="457200" y="1600200"/>
            <a:ext cx="8229600" cy="5029200"/>
          </a:xfrm>
        </p:spPr>
        <p:txBody>
          <a:bodyPr>
            <a:normAutofit fontScale="92500" lnSpcReduction="20000"/>
          </a:bodyPr>
          <a:lstStyle/>
          <a:p>
            <a:pPr algn="just"/>
            <a:r>
              <a:rPr lang="en-US" dirty="0" smtClean="0"/>
              <a:t>Behavior modification is the process of changing patterns of human behavior over the long term using various motivational techniques, mainly consequences (negative reinforcement) and rewards (positive reinforcement). </a:t>
            </a:r>
          </a:p>
          <a:p>
            <a:pPr algn="just"/>
            <a:r>
              <a:rPr lang="en-US" dirty="0" smtClean="0"/>
              <a:t>The ultimate goal is to swap objectionable, problematic, or disagreeable behaviors with more positive, desirable behaviors. </a:t>
            </a:r>
          </a:p>
          <a:p>
            <a:pPr algn="just"/>
            <a:r>
              <a:rPr lang="en-US" dirty="0" smtClean="0"/>
              <a:t>Behavior modification works with just about everyone and has many potential applications, from improving a child’s behavior to motivating employees to work more efficiently.</a:t>
            </a:r>
            <a:endParaRPr lang="en-US" dirty="0"/>
          </a:p>
        </p:txBody>
      </p:sp>
      <p:sp>
        <p:nvSpPr>
          <p:cNvPr id="4" name="Footer Placeholder 3"/>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B.M. -- Application</a:t>
            </a:r>
            <a:endParaRPr lang="en-US" dirty="0"/>
          </a:p>
        </p:txBody>
      </p:sp>
      <p:sp>
        <p:nvSpPr>
          <p:cNvPr id="3" name="Content Placeholder 2"/>
          <p:cNvSpPr>
            <a:spLocks noGrp="1"/>
          </p:cNvSpPr>
          <p:nvPr>
            <p:ph idx="1"/>
          </p:nvPr>
        </p:nvSpPr>
        <p:spPr>
          <a:xfrm>
            <a:off x="457200" y="1600200"/>
            <a:ext cx="8229600" cy="4953000"/>
          </a:xfrm>
        </p:spPr>
        <p:txBody>
          <a:bodyPr>
            <a:normAutofit fontScale="62500" lnSpcReduction="20000"/>
          </a:bodyPr>
          <a:lstStyle/>
          <a:p>
            <a:r>
              <a:rPr lang="en-US" b="1" dirty="0" smtClean="0">
                <a:solidFill>
                  <a:srgbClr val="C00000"/>
                </a:solidFill>
              </a:rPr>
              <a:t>Behavior modification is also used often to treat </a:t>
            </a:r>
          </a:p>
          <a:p>
            <a:r>
              <a:rPr lang="en-US" dirty="0" smtClean="0"/>
              <a:t>obsessive-compulsive disorder (OCD),</a:t>
            </a:r>
          </a:p>
          <a:p>
            <a:r>
              <a:rPr lang="en-US" dirty="0" smtClean="0"/>
              <a:t>attention deficit hyperactivity disorder (ADHD),</a:t>
            </a:r>
          </a:p>
          <a:p>
            <a:r>
              <a:rPr lang="en-US" dirty="0" smtClean="0"/>
              <a:t>Impulsiveness.</a:t>
            </a:r>
          </a:p>
          <a:p>
            <a:r>
              <a:rPr lang="en-US" dirty="0" smtClean="0"/>
              <a:t>Disorganization and </a:t>
            </a:r>
          </a:p>
          <a:p>
            <a:r>
              <a:rPr lang="en-US" dirty="0" smtClean="0"/>
              <a:t>problems prioritizing.</a:t>
            </a:r>
          </a:p>
          <a:p>
            <a:r>
              <a:rPr lang="en-US" dirty="0" smtClean="0"/>
              <a:t>Poor time management skills.</a:t>
            </a:r>
          </a:p>
          <a:p>
            <a:r>
              <a:rPr lang="en-US" dirty="0" smtClean="0"/>
              <a:t>Problems focusing on a task.</a:t>
            </a:r>
          </a:p>
          <a:p>
            <a:r>
              <a:rPr lang="en-US" dirty="0" smtClean="0"/>
              <a:t>Trouble multitasking.</a:t>
            </a:r>
          </a:p>
          <a:p>
            <a:r>
              <a:rPr lang="en-US" dirty="0" smtClean="0"/>
              <a:t>Excessive activity or restlessness</a:t>
            </a:r>
          </a:p>
          <a:p>
            <a:r>
              <a:rPr lang="en-US" dirty="0" smtClean="0"/>
              <a:t>Poor planning</a:t>
            </a:r>
          </a:p>
          <a:p>
            <a:r>
              <a:rPr lang="en-US" dirty="0" smtClean="0"/>
              <a:t>Low frustration tolerance</a:t>
            </a:r>
          </a:p>
          <a:p>
            <a:r>
              <a:rPr lang="en-US" dirty="0" smtClean="0"/>
              <a:t>irrational fears, drug and alcohol addiction issues, </a:t>
            </a:r>
          </a:p>
          <a:p>
            <a:r>
              <a:rPr lang="en-US" dirty="0" smtClean="0"/>
              <a:t>generalized anxiety disorder, and </a:t>
            </a:r>
          </a:p>
          <a:p>
            <a:r>
              <a:rPr lang="en-US" dirty="0" smtClean="0"/>
              <a:t>separation anxiety disorder.</a:t>
            </a:r>
          </a:p>
          <a:p>
            <a:r>
              <a:rPr lang="en-US" dirty="0" smtClean="0"/>
              <a:t>enuresis (bed wetting),</a:t>
            </a:r>
          </a:p>
          <a:p>
            <a:endParaRPr lang="en-US" dirty="0" smtClean="0"/>
          </a:p>
        </p:txBody>
      </p:sp>
      <p:sp>
        <p:nvSpPr>
          <p:cNvPr id="4" name="Footer Placeholder 3"/>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B.M. - Importance</a:t>
            </a:r>
            <a:endParaRPr lang="en-US" dirty="0"/>
          </a:p>
        </p:txBody>
      </p:sp>
      <p:sp>
        <p:nvSpPr>
          <p:cNvPr id="3" name="Content Placeholder 2"/>
          <p:cNvSpPr>
            <a:spLocks noGrp="1"/>
          </p:cNvSpPr>
          <p:nvPr>
            <p:ph idx="1"/>
          </p:nvPr>
        </p:nvSpPr>
        <p:spPr>
          <a:xfrm>
            <a:off x="457200" y="1600200"/>
            <a:ext cx="8229600" cy="5029200"/>
          </a:xfrm>
        </p:spPr>
        <p:txBody>
          <a:bodyPr>
            <a:normAutofit fontScale="70000" lnSpcReduction="20000"/>
          </a:bodyPr>
          <a:lstStyle/>
          <a:p>
            <a:r>
              <a:rPr lang="en-US" dirty="0" smtClean="0"/>
              <a:t>improving the quality of life</a:t>
            </a:r>
          </a:p>
          <a:p>
            <a:r>
              <a:rPr lang="en-US" dirty="0" smtClean="0"/>
              <a:t>Improving social Skills</a:t>
            </a:r>
          </a:p>
          <a:p>
            <a:r>
              <a:rPr lang="en-US" dirty="0" smtClean="0"/>
              <a:t>replace unwanted behaviors with more desirable ones </a:t>
            </a:r>
          </a:p>
          <a:p>
            <a:r>
              <a:rPr lang="en-US" dirty="0" smtClean="0"/>
              <a:t>Reduced incidents of self-harm</a:t>
            </a:r>
          </a:p>
          <a:p>
            <a:r>
              <a:rPr lang="en-US" dirty="0" smtClean="0"/>
              <a:t>Better functioning in unfamiliar situations.</a:t>
            </a:r>
          </a:p>
          <a:p>
            <a:r>
              <a:rPr lang="en-US" dirty="0" smtClean="0"/>
              <a:t>phobias,</a:t>
            </a:r>
          </a:p>
          <a:p>
            <a:r>
              <a:rPr lang="en-US" dirty="0" smtClean="0"/>
              <a:t>separation anxiety disorder,</a:t>
            </a:r>
          </a:p>
          <a:p>
            <a:r>
              <a:rPr lang="en-US" dirty="0" smtClean="0"/>
              <a:t>generalized anxiety disorder,</a:t>
            </a:r>
          </a:p>
          <a:p>
            <a:r>
              <a:rPr lang="en-US" dirty="0" smtClean="0"/>
              <a:t>oppositional defiant disorder and autism. </a:t>
            </a:r>
          </a:p>
          <a:p>
            <a:r>
              <a:rPr lang="en-US" dirty="0" smtClean="0"/>
              <a:t>increasing desired behaviors in individuals </a:t>
            </a:r>
          </a:p>
          <a:p>
            <a:r>
              <a:rPr lang="en-US" dirty="0" smtClean="0"/>
              <a:t>increased productivity.</a:t>
            </a:r>
          </a:p>
          <a:p>
            <a:r>
              <a:rPr lang="en-US" dirty="0" smtClean="0"/>
              <a:t>The ability to recognize the need of medical help</a:t>
            </a:r>
          </a:p>
          <a:p>
            <a:r>
              <a:rPr lang="en-US" dirty="0" smtClean="0"/>
              <a:t>Better pain management </a:t>
            </a:r>
          </a:p>
          <a:p>
            <a:r>
              <a:rPr lang="en-US" dirty="0" smtClean="0"/>
              <a:t>Improvement in emotional expressions</a:t>
            </a:r>
            <a:endParaRPr lang="en-US" dirty="0"/>
          </a:p>
        </p:txBody>
      </p:sp>
      <p:sp>
        <p:nvSpPr>
          <p:cNvPr id="4" name="Footer Placeholder 3"/>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C00000"/>
                </a:solidFill>
              </a:rPr>
              <a:t>Techniques For Behavior Modification</a:t>
            </a:r>
            <a:br>
              <a:rPr lang="en-US" b="1" dirty="0" smtClean="0">
                <a:solidFill>
                  <a:srgbClr val="C00000"/>
                </a:solidFill>
              </a:rPr>
            </a:br>
            <a:endParaRPr lang="en-US" b="1" dirty="0">
              <a:solidFill>
                <a:srgbClr val="C00000"/>
              </a:solidFill>
            </a:endParaRPr>
          </a:p>
        </p:txBody>
      </p:sp>
      <p:sp>
        <p:nvSpPr>
          <p:cNvPr id="3" name="Content Placeholder 2"/>
          <p:cNvSpPr>
            <a:spLocks noGrp="1"/>
          </p:cNvSpPr>
          <p:nvPr>
            <p:ph idx="1"/>
          </p:nvPr>
        </p:nvSpPr>
        <p:spPr>
          <a:xfrm>
            <a:off x="228600" y="1066800"/>
            <a:ext cx="8686800" cy="5791200"/>
          </a:xfrm>
        </p:spPr>
        <p:txBody>
          <a:bodyPr>
            <a:noAutofit/>
          </a:bodyPr>
          <a:lstStyle/>
          <a:p>
            <a:pPr algn="just"/>
            <a:r>
              <a:rPr lang="en-US" sz="2800" dirty="0" smtClean="0">
                <a:solidFill>
                  <a:srgbClr val="00B050"/>
                </a:solidFill>
              </a:rPr>
              <a:t>The purpose behind behavior modification is not to understand why or how a particular behavior started. Instead, it only focuses on changing the behavior, and there are various different methods used to accomplish it. This includes: </a:t>
            </a:r>
          </a:p>
          <a:p>
            <a:pPr algn="just"/>
            <a:r>
              <a:rPr lang="en-US" sz="2800" b="1" dirty="0" smtClean="0">
                <a:solidFill>
                  <a:srgbClr val="7030A0"/>
                </a:solidFill>
              </a:rPr>
              <a:t>Positive reinforcement </a:t>
            </a:r>
          </a:p>
          <a:p>
            <a:pPr algn="just"/>
            <a:r>
              <a:rPr lang="en-US" sz="2800" b="1" dirty="0" smtClean="0">
                <a:solidFill>
                  <a:srgbClr val="7030A0"/>
                </a:solidFill>
              </a:rPr>
              <a:t>Negative reinforcement </a:t>
            </a:r>
          </a:p>
          <a:p>
            <a:pPr algn="just"/>
            <a:r>
              <a:rPr lang="en-US" sz="2800" b="1" dirty="0" smtClean="0">
                <a:solidFill>
                  <a:srgbClr val="7030A0"/>
                </a:solidFill>
              </a:rPr>
              <a:t>Punishment </a:t>
            </a:r>
          </a:p>
          <a:p>
            <a:pPr algn="just"/>
            <a:r>
              <a:rPr lang="en-US" sz="2800" b="1" dirty="0" smtClean="0">
                <a:solidFill>
                  <a:srgbClr val="7030A0"/>
                </a:solidFill>
              </a:rPr>
              <a:t>Flooding </a:t>
            </a:r>
          </a:p>
          <a:p>
            <a:pPr algn="just"/>
            <a:r>
              <a:rPr lang="en-US" sz="2800" b="1" dirty="0" smtClean="0">
                <a:solidFill>
                  <a:srgbClr val="7030A0"/>
                </a:solidFill>
              </a:rPr>
              <a:t>Systematic desensitization </a:t>
            </a:r>
          </a:p>
          <a:p>
            <a:pPr algn="just"/>
            <a:r>
              <a:rPr lang="en-US" sz="2800" b="1" dirty="0" smtClean="0">
                <a:solidFill>
                  <a:srgbClr val="7030A0"/>
                </a:solidFill>
              </a:rPr>
              <a:t>Aversion therapy </a:t>
            </a:r>
          </a:p>
          <a:p>
            <a:pPr algn="just"/>
            <a:r>
              <a:rPr lang="en-US" sz="2800" b="1" dirty="0" smtClean="0">
                <a:solidFill>
                  <a:srgbClr val="7030A0"/>
                </a:solidFill>
              </a:rPr>
              <a:t>Extinction </a:t>
            </a:r>
          </a:p>
        </p:txBody>
      </p:sp>
      <p:sp>
        <p:nvSpPr>
          <p:cNvPr id="4" name="Footer Placeholder 3"/>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C00000"/>
                </a:solidFill>
              </a:rPr>
              <a:t>Techniques For Behavior Modification</a:t>
            </a:r>
            <a:endParaRPr lang="en-US" dirty="0"/>
          </a:p>
        </p:txBody>
      </p:sp>
      <p:sp>
        <p:nvSpPr>
          <p:cNvPr id="3" name="Content Placeholder 2"/>
          <p:cNvSpPr>
            <a:spLocks noGrp="1"/>
          </p:cNvSpPr>
          <p:nvPr>
            <p:ph idx="1"/>
          </p:nvPr>
        </p:nvSpPr>
        <p:spPr>
          <a:xfrm>
            <a:off x="304800" y="1143000"/>
            <a:ext cx="8382000" cy="5562600"/>
          </a:xfrm>
        </p:spPr>
        <p:txBody>
          <a:bodyPr>
            <a:normAutofit fontScale="55000" lnSpcReduction="20000"/>
          </a:bodyPr>
          <a:lstStyle/>
          <a:p>
            <a:pPr algn="just"/>
            <a:r>
              <a:rPr lang="en-US" b="1" dirty="0" smtClean="0">
                <a:solidFill>
                  <a:srgbClr val="7030A0"/>
                </a:solidFill>
              </a:rPr>
              <a:t>Positive reinforcement</a:t>
            </a:r>
            <a:r>
              <a:rPr lang="en-US" dirty="0" smtClean="0">
                <a:solidFill>
                  <a:srgbClr val="7030A0"/>
                </a:solidFill>
              </a:rPr>
              <a:t> </a:t>
            </a:r>
            <a:r>
              <a:rPr lang="en-US" dirty="0" smtClean="0"/>
              <a:t>is pairing a positive stimulus to a behavior. A good example of this is when teachers reward their students for getting a good grade with stickers. Positive reinforcement is also often used in training dogs. Pairing a click with a good behavior, then rewarding with a treat, is positive reinforcement. </a:t>
            </a:r>
          </a:p>
          <a:p>
            <a:pPr algn="just"/>
            <a:r>
              <a:rPr lang="en-US" b="1" dirty="0" smtClean="0">
                <a:solidFill>
                  <a:srgbClr val="7030A0"/>
                </a:solidFill>
              </a:rPr>
              <a:t>Negative reinforcement</a:t>
            </a:r>
            <a:r>
              <a:rPr lang="en-US" dirty="0" smtClean="0">
                <a:solidFill>
                  <a:srgbClr val="7030A0"/>
                </a:solidFill>
              </a:rPr>
              <a:t> </a:t>
            </a:r>
            <a:r>
              <a:rPr lang="en-US" dirty="0" smtClean="0"/>
              <a:t>is the opposite and is the pairing of a behavior to the removal of a negative stimulus. A child that throws a tantrum because he or she doesn't want to eat vegetables and has his or her vegetables taken away would be a good example. </a:t>
            </a:r>
          </a:p>
          <a:p>
            <a:pPr algn="just"/>
            <a:r>
              <a:rPr lang="en-US" b="1" dirty="0" smtClean="0">
                <a:solidFill>
                  <a:srgbClr val="7030A0"/>
                </a:solidFill>
              </a:rPr>
              <a:t>Punishment</a:t>
            </a:r>
            <a:r>
              <a:rPr lang="en-US" dirty="0" smtClean="0"/>
              <a:t> is designed to weaken behaviors by pairing an unpleasant stimulus to a behavior. Receiving a detention for bad behavior is a good example of a punishment. </a:t>
            </a:r>
          </a:p>
          <a:p>
            <a:pPr algn="just"/>
            <a:r>
              <a:rPr lang="en-US" b="1" dirty="0" smtClean="0">
                <a:solidFill>
                  <a:srgbClr val="7030A0"/>
                </a:solidFill>
              </a:rPr>
              <a:t>Flooding</a:t>
            </a:r>
            <a:r>
              <a:rPr lang="en-US" dirty="0" smtClean="0"/>
              <a:t> involves exposing people to fear-invoking objects or situations intensely and rapidly. Forcing someone with a fear of snakes to hold one for 10 minutes would be an example of flooding. </a:t>
            </a:r>
          </a:p>
          <a:p>
            <a:pPr algn="just"/>
            <a:r>
              <a:rPr lang="en-US" b="1" dirty="0" smtClean="0">
                <a:solidFill>
                  <a:srgbClr val="7030A0"/>
                </a:solidFill>
              </a:rPr>
              <a:t>Systematic desensitization </a:t>
            </a:r>
          </a:p>
          <a:p>
            <a:pPr algn="just"/>
            <a:r>
              <a:rPr lang="en-US" dirty="0" smtClean="0"/>
              <a:t>Treating Phobias, teaching to remain calm and focusing on fears</a:t>
            </a:r>
          </a:p>
          <a:p>
            <a:pPr algn="just"/>
            <a:r>
              <a:rPr lang="en-US" dirty="0" smtClean="0"/>
              <a:t>Intense fear of bridge, photos,  standing and walking and real bridge</a:t>
            </a:r>
          </a:p>
          <a:p>
            <a:pPr algn="just"/>
            <a:r>
              <a:rPr lang="en-US" b="1" dirty="0" smtClean="0">
                <a:solidFill>
                  <a:srgbClr val="7030A0"/>
                </a:solidFill>
              </a:rPr>
              <a:t>Aversion therapy </a:t>
            </a:r>
          </a:p>
          <a:p>
            <a:pPr algn="just"/>
            <a:r>
              <a:rPr lang="en-US" dirty="0" smtClean="0"/>
              <a:t>Pairing the unpleasant </a:t>
            </a:r>
            <a:r>
              <a:rPr lang="en-US" dirty="0" err="1" smtClean="0"/>
              <a:t>stimuls</a:t>
            </a:r>
            <a:r>
              <a:rPr lang="en-US" dirty="0" smtClean="0"/>
              <a:t> with unwanted behaviour</a:t>
            </a:r>
          </a:p>
          <a:p>
            <a:pPr algn="just"/>
            <a:r>
              <a:rPr lang="en-US" dirty="0" smtClean="0"/>
              <a:t>Biting nails, painting nails  </a:t>
            </a:r>
          </a:p>
          <a:p>
            <a:pPr algn="just"/>
            <a:r>
              <a:rPr lang="en-US" b="1" dirty="0" smtClean="0">
                <a:solidFill>
                  <a:srgbClr val="7030A0"/>
                </a:solidFill>
              </a:rPr>
              <a:t>Extinction </a:t>
            </a:r>
          </a:p>
          <a:p>
            <a:pPr algn="just"/>
            <a:r>
              <a:rPr lang="en-US" dirty="0" smtClean="0"/>
              <a:t>A powerful tool works well</a:t>
            </a:r>
          </a:p>
          <a:p>
            <a:endParaRPr lang="en-US" dirty="0"/>
          </a:p>
        </p:txBody>
      </p:sp>
      <p:sp>
        <p:nvSpPr>
          <p:cNvPr id="4" name="Footer Placeholder 3"/>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C00000"/>
                </a:solidFill>
              </a:rPr>
              <a:t>Motivating the work force</a:t>
            </a:r>
            <a:endParaRPr lang="en-US" b="1" dirty="0">
              <a:solidFill>
                <a:srgbClr val="C00000"/>
              </a:solidFill>
            </a:endParaRPr>
          </a:p>
        </p:txBody>
      </p:sp>
      <p:sp>
        <p:nvSpPr>
          <p:cNvPr id="3" name="Content Placeholder 2"/>
          <p:cNvSpPr>
            <a:spLocks noGrp="1"/>
          </p:cNvSpPr>
          <p:nvPr>
            <p:ph idx="1"/>
          </p:nvPr>
        </p:nvSpPr>
        <p:spPr/>
        <p:txBody>
          <a:bodyPr>
            <a:normAutofit fontScale="92500" lnSpcReduction="20000"/>
          </a:bodyPr>
          <a:lstStyle/>
          <a:p>
            <a:r>
              <a:rPr lang="en-US" b="1" dirty="0" smtClean="0"/>
              <a:t>driven and happy an employee in their role</a:t>
            </a:r>
          </a:p>
          <a:p>
            <a:r>
              <a:rPr lang="en-US" dirty="0" smtClean="0"/>
              <a:t>willing to work,</a:t>
            </a:r>
          </a:p>
          <a:p>
            <a:r>
              <a:rPr lang="en-US" dirty="0" smtClean="0"/>
              <a:t>Retention of workers </a:t>
            </a:r>
          </a:p>
          <a:p>
            <a:r>
              <a:rPr lang="en-US" dirty="0" smtClean="0"/>
              <a:t>low levels of staff turnover</a:t>
            </a:r>
          </a:p>
          <a:p>
            <a:r>
              <a:rPr lang="en-US" b="1" dirty="0" smtClean="0"/>
              <a:t>allows management to meet the company's goals</a:t>
            </a:r>
            <a:r>
              <a:rPr lang="en-US" dirty="0" smtClean="0"/>
              <a:t>. </a:t>
            </a:r>
          </a:p>
          <a:p>
            <a:r>
              <a:rPr lang="en-US" dirty="0" smtClean="0"/>
              <a:t>Increased productivity </a:t>
            </a:r>
          </a:p>
          <a:p>
            <a:r>
              <a:rPr lang="en-US" dirty="0" smtClean="0"/>
              <a:t>achieve higher levels of output</a:t>
            </a:r>
          </a:p>
          <a:p>
            <a:r>
              <a:rPr lang="en-US" b="1" dirty="0" smtClean="0"/>
              <a:t>The desire or willingness to make an effort in one's work</a:t>
            </a:r>
            <a:endParaRPr lang="en-US" dirty="0"/>
          </a:p>
        </p:txBody>
      </p:sp>
      <p:sp>
        <p:nvSpPr>
          <p:cNvPr id="4" name="Footer Placeholder 3"/>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C00000"/>
                </a:solidFill>
              </a:rPr>
              <a:t>Motivating factors</a:t>
            </a:r>
            <a:endParaRPr lang="en-US" b="1" dirty="0">
              <a:solidFill>
                <a:srgbClr val="C00000"/>
              </a:solidFill>
            </a:endParaRPr>
          </a:p>
        </p:txBody>
      </p:sp>
      <p:sp>
        <p:nvSpPr>
          <p:cNvPr id="3" name="Content Placeholder 2"/>
          <p:cNvSpPr>
            <a:spLocks noGrp="1"/>
          </p:cNvSpPr>
          <p:nvPr>
            <p:ph idx="1"/>
          </p:nvPr>
        </p:nvSpPr>
        <p:spPr/>
        <p:txBody>
          <a:bodyPr/>
          <a:lstStyle/>
          <a:p>
            <a:r>
              <a:rPr lang="en-US" dirty="0" smtClean="0"/>
              <a:t>salary and other benefits, </a:t>
            </a:r>
          </a:p>
          <a:p>
            <a:r>
              <a:rPr lang="en-US" dirty="0" smtClean="0"/>
              <a:t>desire for status </a:t>
            </a:r>
          </a:p>
          <a:p>
            <a:r>
              <a:rPr lang="en-US" dirty="0" smtClean="0"/>
              <a:t>recognition, </a:t>
            </a:r>
          </a:p>
          <a:p>
            <a:r>
              <a:rPr lang="en-US" dirty="0" smtClean="0"/>
              <a:t>a sense of achievement</a:t>
            </a:r>
          </a:p>
          <a:p>
            <a:r>
              <a:rPr lang="en-US" dirty="0" smtClean="0"/>
              <a:t> relationships with colleagues</a:t>
            </a:r>
          </a:p>
          <a:p>
            <a:r>
              <a:rPr lang="en-US" dirty="0" smtClean="0"/>
              <a:t>a feeling that one's work is useful or important.</a:t>
            </a:r>
            <a:endParaRPr lang="en-US" dirty="0"/>
          </a:p>
        </p:txBody>
      </p:sp>
      <p:sp>
        <p:nvSpPr>
          <p:cNvPr id="4" name="Footer Placeholder 3"/>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C00000"/>
                </a:solidFill>
              </a:rPr>
              <a:t>Job satisfaction</a:t>
            </a:r>
            <a:endParaRPr lang="en-US" b="1" dirty="0">
              <a:solidFill>
                <a:srgbClr val="C00000"/>
              </a:solidFill>
            </a:endParaRPr>
          </a:p>
        </p:txBody>
      </p:sp>
      <p:sp>
        <p:nvSpPr>
          <p:cNvPr id="3" name="Content Placeholder 2"/>
          <p:cNvSpPr>
            <a:spLocks noGrp="1"/>
          </p:cNvSpPr>
          <p:nvPr>
            <p:ph idx="1"/>
          </p:nvPr>
        </p:nvSpPr>
        <p:spPr/>
        <p:txBody>
          <a:bodyPr>
            <a:normAutofit fontScale="92500" lnSpcReduction="10000"/>
          </a:bodyPr>
          <a:lstStyle/>
          <a:p>
            <a:pPr algn="just"/>
            <a:r>
              <a:rPr lang="en-US" b="1" dirty="0" err="1" smtClean="0">
                <a:solidFill>
                  <a:srgbClr val="C00000"/>
                </a:solidFill>
              </a:rPr>
              <a:t>Hoppock</a:t>
            </a:r>
            <a:r>
              <a:rPr lang="en-US" b="1" dirty="0" smtClean="0">
                <a:solidFill>
                  <a:srgbClr val="C00000"/>
                </a:solidFill>
              </a:rPr>
              <a:t>, (1935) </a:t>
            </a:r>
            <a:r>
              <a:rPr lang="en-US" dirty="0" smtClean="0"/>
              <a:t>defines job satisfaction as any combination of </a:t>
            </a:r>
          </a:p>
          <a:p>
            <a:pPr algn="just"/>
            <a:r>
              <a:rPr lang="en-US" dirty="0" smtClean="0"/>
              <a:t>psychological, </a:t>
            </a:r>
          </a:p>
          <a:p>
            <a:pPr algn="just"/>
            <a:r>
              <a:rPr lang="en-US" dirty="0" smtClean="0"/>
              <a:t>physiological, and </a:t>
            </a:r>
          </a:p>
          <a:p>
            <a:pPr algn="just"/>
            <a:r>
              <a:rPr lang="en-US" dirty="0" smtClean="0"/>
              <a:t>environmental circumstances that cause a person to truthfully say that they are satisfied with a job</a:t>
            </a:r>
          </a:p>
          <a:p>
            <a:pPr algn="just"/>
            <a:r>
              <a:rPr lang="en-US" b="1" dirty="0" err="1" smtClean="0">
                <a:solidFill>
                  <a:srgbClr val="C00000"/>
                </a:solidFill>
              </a:rPr>
              <a:t>Siegal</a:t>
            </a:r>
            <a:r>
              <a:rPr lang="en-US" b="1" dirty="0" smtClean="0">
                <a:solidFill>
                  <a:srgbClr val="C00000"/>
                </a:solidFill>
              </a:rPr>
              <a:t> and Lance (1987) </a:t>
            </a:r>
            <a:r>
              <a:rPr lang="en-US" dirty="0" smtClean="0"/>
              <a:t>stated that ‘job satisfaction is an emotional response defining the degree to which people like their job.’</a:t>
            </a:r>
            <a:endParaRPr lang="en-US" dirty="0"/>
          </a:p>
        </p:txBody>
      </p:sp>
      <p:sp>
        <p:nvSpPr>
          <p:cNvPr id="4" name="Footer Placeholder 3"/>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361</TotalTime>
  <Words>1025</Words>
  <Application>Microsoft Office PowerPoint</Application>
  <PresentationFormat>On-screen Show (4:3)</PresentationFormat>
  <Paragraphs>160</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Unit-IV </vt:lpstr>
      <vt:lpstr>B.M.: -- Concept, meaning</vt:lpstr>
      <vt:lpstr>B.M. -- Application</vt:lpstr>
      <vt:lpstr>B.M. - Importance</vt:lpstr>
      <vt:lpstr>Techniques For Behavior Modification </vt:lpstr>
      <vt:lpstr>Techniques For Behavior Modification</vt:lpstr>
      <vt:lpstr>Motivating the work force</vt:lpstr>
      <vt:lpstr>Motivating factors</vt:lpstr>
      <vt:lpstr>Job satisfaction</vt:lpstr>
      <vt:lpstr>Job satisfaction</vt:lpstr>
      <vt:lpstr>work behaviours</vt:lpstr>
      <vt:lpstr>Work place emotions</vt:lpstr>
      <vt:lpstr>values, attitudes and ethics</vt:lpstr>
      <vt:lpstr>counseling</vt:lpstr>
      <vt:lpstr>Conflict management: meaning</vt:lpstr>
      <vt:lpstr>Conflict types</vt:lpstr>
      <vt:lpstr>Conflict Resolution model</vt:lpstr>
      <vt:lpstr>Coping with problem employees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Unit-IV</dc:title>
  <dc:creator>T K</dc:creator>
  <cp:lastModifiedBy>ADMIN</cp:lastModifiedBy>
  <cp:revision>150</cp:revision>
  <dcterms:created xsi:type="dcterms:W3CDTF">2015-10-15T00:05:32Z</dcterms:created>
  <dcterms:modified xsi:type="dcterms:W3CDTF">2023-07-06T05:31:20Z</dcterms:modified>
</cp:coreProperties>
</file>