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57" r:id="rId3"/>
    <p:sldId id="282" r:id="rId4"/>
    <p:sldId id="273" r:id="rId5"/>
    <p:sldId id="274" r:id="rId6"/>
    <p:sldId id="275" r:id="rId7"/>
    <p:sldId id="297" r:id="rId8"/>
    <p:sldId id="290" r:id="rId9"/>
    <p:sldId id="286" r:id="rId10"/>
    <p:sldId id="287" r:id="rId11"/>
    <p:sldId id="288" r:id="rId12"/>
    <p:sldId id="289" r:id="rId13"/>
    <p:sldId id="283" r:id="rId14"/>
    <p:sldId id="299" r:id="rId15"/>
    <p:sldId id="284" r:id="rId16"/>
    <p:sldId id="291" r:id="rId17"/>
    <p:sldId id="296" r:id="rId18"/>
    <p:sldId id="300" r:id="rId19"/>
    <p:sldId id="298" r:id="rId20"/>
    <p:sldId id="292" r:id="rId21"/>
    <p:sldId id="301" r:id="rId22"/>
    <p:sldId id="302" r:id="rId23"/>
    <p:sldId id="293" r:id="rId24"/>
    <p:sldId id="303" r:id="rId25"/>
    <p:sldId id="304" r:id="rId26"/>
    <p:sldId id="305" r:id="rId27"/>
    <p:sldId id="306" r:id="rId28"/>
    <p:sldId id="307" r:id="rId29"/>
    <p:sldId id="308" r:id="rId30"/>
    <p:sldId id="309" r:id="rId31"/>
    <p:sldId id="310" r:id="rId32"/>
    <p:sldId id="313" r:id="rId33"/>
    <p:sldId id="311" r:id="rId34"/>
    <p:sldId id="314" r:id="rId35"/>
    <p:sldId id="312" r:id="rId36"/>
    <p:sldId id="315" r:id="rId37"/>
    <p:sldId id="294" r:id="rId38"/>
    <p:sldId id="295" r:id="rId39"/>
    <p:sldId id="316" r:id="rId40"/>
    <p:sldId id="317" r:id="rId41"/>
    <p:sldId id="321" r:id="rId42"/>
    <p:sldId id="318" r:id="rId43"/>
    <p:sldId id="322" r:id="rId44"/>
    <p:sldId id="323" r:id="rId45"/>
    <p:sldId id="319" r:id="rId46"/>
    <p:sldId id="324" r:id="rId47"/>
    <p:sldId id="325" r:id="rId48"/>
    <p:sldId id="328" r:id="rId49"/>
    <p:sldId id="327" r:id="rId50"/>
    <p:sldId id="326" r:id="rId51"/>
    <p:sldId id="320" r:id="rId52"/>
    <p:sldId id="329"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3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F63CFA-18C3-47DB-9E1C-ED0DC0FA8A84}" type="datetimeFigureOut">
              <a:rPr lang="en-US" smtClean="0"/>
              <a:pPr/>
              <a:t>7/6/2023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9A53C5-C449-47FD-90B9-9F8613074749}" type="slidenum">
              <a:rPr lang="en-US" smtClean="0"/>
              <a:pPr/>
              <a:t>‹#›</a:t>
            </a:fld>
            <a:endParaRPr lang="en-US"/>
          </a:p>
        </p:txBody>
      </p:sp>
    </p:spTree>
    <p:extLst>
      <p:ext uri="{BB962C8B-B14F-4D97-AF65-F5344CB8AC3E}">
        <p14:creationId xmlns:p14="http://schemas.microsoft.com/office/powerpoint/2010/main" val="3783528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25CE12F0-1584-4BAE-BD0D-024F4D9CA125}" type="slidenum">
              <a:rPr lang="en-GB" smtClean="0">
                <a:latin typeface="Times New Roman" charset="0"/>
                <a:cs typeface="Times New Roman" charset="0"/>
              </a:rPr>
              <a:pPr/>
              <a:t>4</a:t>
            </a:fld>
            <a:endParaRPr lang="en-GB" smtClean="0">
              <a:latin typeface="Times New Roman" charset="0"/>
              <a:cs typeface="Times New Roman"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dirty="0" smtClean="0">
              <a:latin typeface="Times New Roman" charset="0"/>
              <a:cs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D408E7D-EC16-41EC-8DFA-92701B39F19A}" type="slidenum">
              <a:rPr lang="en-GB" smtClean="0">
                <a:latin typeface="Times New Roman" charset="0"/>
                <a:cs typeface="Times New Roman" charset="0"/>
              </a:rPr>
              <a:pPr/>
              <a:t>5</a:t>
            </a:fld>
            <a:endParaRPr lang="en-GB" smtClean="0">
              <a:latin typeface="Times New Roman" charset="0"/>
              <a:cs typeface="Times New Roman"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latin typeface="Times New Roman" charset="0"/>
              <a:cs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724C4C96-7DE6-47A3-BF14-CED55BA180B9}" type="slidenum">
              <a:rPr lang="en-GB" smtClean="0">
                <a:latin typeface="Times New Roman" charset="0"/>
                <a:cs typeface="Times New Roman" charset="0"/>
              </a:rPr>
              <a:pPr/>
              <a:t>6</a:t>
            </a:fld>
            <a:endParaRPr lang="en-GB" smtClean="0">
              <a:latin typeface="Times New Roman" charset="0"/>
              <a:cs typeface="Times New Roman"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latin typeface="Times New Roman" charset="0"/>
              <a:cs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F4D8C9-B9C4-4A99-905D-D10AD9B2A879}"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6ADA8D-D900-4690-BA4B-169ED490936F}"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BC5E51-819E-46AE-B019-4BCE13843A59}"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B195C4-AD20-4C3C-9AF2-F15C98A407C1}"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BC9A6D-4A03-4E5E-A8B5-77E019FD0BE5}"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7C56DB-DE10-4C8E-8405-423BEF739047}" type="datetime1">
              <a:rPr lang="en-US" smtClean="0"/>
              <a:t>7/6/2023</a:t>
            </a:fld>
            <a:endParaRPr lang="en-US"/>
          </a:p>
        </p:txBody>
      </p:sp>
      <p:sp>
        <p:nvSpPr>
          <p:cNvPr id="6" name="Footer Placeholder 5"/>
          <p:cNvSpPr>
            <a:spLocks noGrp="1"/>
          </p:cNvSpPr>
          <p:nvPr>
            <p:ph type="ftr" sz="quarter" idx="11"/>
          </p:nvPr>
        </p:nvSpPr>
        <p:spPr/>
        <p:txBody>
          <a:bodyPr/>
          <a:lstStyle/>
          <a:p>
            <a:r>
              <a:rPr lang="en-GB" smtClean="0"/>
              <a:t>Compiled by Dr. T. Kumuthavalli, DLL, BDU</a:t>
            </a:r>
            <a:endParaRPr lang="en-US"/>
          </a:p>
        </p:txBody>
      </p:sp>
      <p:sp>
        <p:nvSpPr>
          <p:cNvPr id="7" name="Slide Number Placeholder 6"/>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C7A7B7-7477-454F-8768-4C989234C2F5}" type="datetime1">
              <a:rPr lang="en-US" smtClean="0"/>
              <a:t>7/6/2023</a:t>
            </a:fld>
            <a:endParaRPr lang="en-US"/>
          </a:p>
        </p:txBody>
      </p:sp>
      <p:sp>
        <p:nvSpPr>
          <p:cNvPr id="8" name="Footer Placeholder 7"/>
          <p:cNvSpPr>
            <a:spLocks noGrp="1"/>
          </p:cNvSpPr>
          <p:nvPr>
            <p:ph type="ftr" sz="quarter" idx="11"/>
          </p:nvPr>
        </p:nvSpPr>
        <p:spPr/>
        <p:txBody>
          <a:bodyPr/>
          <a:lstStyle/>
          <a:p>
            <a:r>
              <a:rPr lang="en-GB" smtClean="0"/>
              <a:t>Compiled by Dr. T. Kumuthavalli, DLL, BDU</a:t>
            </a:r>
            <a:endParaRPr lang="en-US"/>
          </a:p>
        </p:txBody>
      </p:sp>
      <p:sp>
        <p:nvSpPr>
          <p:cNvPr id="9" name="Slide Number Placeholder 8"/>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48AD33-AFAE-40D3-8159-5A6021545A69}" type="datetime1">
              <a:rPr lang="en-US" smtClean="0"/>
              <a:t>7/6/2023</a:t>
            </a:fld>
            <a:endParaRPr lang="en-US"/>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
        <p:nvSpPr>
          <p:cNvPr id="5" name="Slide Number Placeholder 4"/>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F584F3-B7A1-4F81-A0AF-8B7A7182D06D}" type="datetime1">
              <a:rPr lang="en-US" smtClean="0"/>
              <a:t>7/6/2023</a:t>
            </a:fld>
            <a:endParaRPr lang="en-US"/>
          </a:p>
        </p:txBody>
      </p:sp>
      <p:sp>
        <p:nvSpPr>
          <p:cNvPr id="3" name="Footer Placeholder 2"/>
          <p:cNvSpPr>
            <a:spLocks noGrp="1"/>
          </p:cNvSpPr>
          <p:nvPr>
            <p:ph type="ftr" sz="quarter" idx="11"/>
          </p:nvPr>
        </p:nvSpPr>
        <p:spPr/>
        <p:txBody>
          <a:bodyPr/>
          <a:lstStyle/>
          <a:p>
            <a:r>
              <a:rPr lang="en-GB" smtClean="0"/>
              <a:t>Compiled by Dr. T. Kumuthavalli, DLL, BDU</a:t>
            </a:r>
            <a:endParaRPr lang="en-US"/>
          </a:p>
        </p:txBody>
      </p:sp>
      <p:sp>
        <p:nvSpPr>
          <p:cNvPr id="4" name="Slide Number Placeholder 3"/>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107147-7398-417F-AE62-6B5481D00C3C}" type="datetime1">
              <a:rPr lang="en-US" smtClean="0"/>
              <a:t>7/6/2023</a:t>
            </a:fld>
            <a:endParaRPr lang="en-US"/>
          </a:p>
        </p:txBody>
      </p:sp>
      <p:sp>
        <p:nvSpPr>
          <p:cNvPr id="6" name="Footer Placeholder 5"/>
          <p:cNvSpPr>
            <a:spLocks noGrp="1"/>
          </p:cNvSpPr>
          <p:nvPr>
            <p:ph type="ftr" sz="quarter" idx="11"/>
          </p:nvPr>
        </p:nvSpPr>
        <p:spPr/>
        <p:txBody>
          <a:bodyPr/>
          <a:lstStyle/>
          <a:p>
            <a:r>
              <a:rPr lang="en-GB" smtClean="0"/>
              <a:t>Compiled by Dr. T. Kumuthavalli, DLL, BDU</a:t>
            </a:r>
            <a:endParaRPr lang="en-US"/>
          </a:p>
        </p:txBody>
      </p:sp>
      <p:sp>
        <p:nvSpPr>
          <p:cNvPr id="7" name="Slide Number Placeholder 6"/>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56BC54-2E63-4EA3-8990-ADA219FF4D6C}" type="datetime1">
              <a:rPr lang="en-US" smtClean="0"/>
              <a:t>7/6/2023</a:t>
            </a:fld>
            <a:endParaRPr lang="en-US"/>
          </a:p>
        </p:txBody>
      </p:sp>
      <p:sp>
        <p:nvSpPr>
          <p:cNvPr id="6" name="Footer Placeholder 5"/>
          <p:cNvSpPr>
            <a:spLocks noGrp="1"/>
          </p:cNvSpPr>
          <p:nvPr>
            <p:ph type="ftr" sz="quarter" idx="11"/>
          </p:nvPr>
        </p:nvSpPr>
        <p:spPr/>
        <p:txBody>
          <a:bodyPr/>
          <a:lstStyle/>
          <a:p>
            <a:r>
              <a:rPr lang="en-GB" smtClean="0"/>
              <a:t>Compiled by Dr. T. Kumuthavalli, DLL, BDU</a:t>
            </a:r>
            <a:endParaRPr lang="en-US"/>
          </a:p>
        </p:txBody>
      </p:sp>
      <p:sp>
        <p:nvSpPr>
          <p:cNvPr id="7" name="Slide Number Placeholder 6"/>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872B19-5FF8-4D30-B582-3ED40340B6EE}" type="datetime1">
              <a:rPr lang="en-US" smtClean="0"/>
              <a:t>7/6/2023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Compiled by Dr. T. Kumuthavalli, DLL, BDU</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3CC3F1-1A0A-493F-B10F-1282BE609B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3-728.jpg?cb=1329378304" TargetMode="External"/><Relationship Id="rId2" Type="http://schemas.openxmlformats.org/officeDocument/2006/relationships/hyperlink" Target="http://image.slidesharecdn.com/industrialdisputes-120216012024-phpapp01/95/industrial-disputes-2-728.jpg?cb=1329378304" TargetMode="External"/><Relationship Id="rId1" Type="http://schemas.openxmlformats.org/officeDocument/2006/relationships/slideLayout" Target="../slideLayouts/slideLayout2.xml"/><Relationship Id="rId4" Type="http://schemas.openxmlformats.org/officeDocument/2006/relationships/hyperlink" Target="http://image.slidesharecdn.com/industrialdisputes-120216012024-phpapp01/95/industrial-disputes-4-728.jpg?cb=1329378304"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6-728.jpg?cb=1329378304" TargetMode="External"/><Relationship Id="rId2" Type="http://schemas.openxmlformats.org/officeDocument/2006/relationships/hyperlink" Target="http://image.slidesharecdn.com/industrialdisputes-120216012024-phpapp01/95/industrial-disputes-5-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8-728.jpg?cb=1329378304" TargetMode="External"/><Relationship Id="rId4" Type="http://schemas.openxmlformats.org/officeDocument/2006/relationships/hyperlink" Target="http://image.slidesharecdn.com/industrialdisputes-120216012024-phpapp01/95/industrial-disputes-7-728.jpg?cb=1329378304"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10-728.jpg?cb=1329378304" TargetMode="External"/><Relationship Id="rId2" Type="http://schemas.openxmlformats.org/officeDocument/2006/relationships/hyperlink" Target="http://image.slidesharecdn.com/industrialdisputes-120216012024-phpapp01/95/industrial-disputes-9-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12-728.jpg?cb=1329378304" TargetMode="External"/><Relationship Id="rId4" Type="http://schemas.openxmlformats.org/officeDocument/2006/relationships/hyperlink" Target="http://image.slidesharecdn.com/industrialdisputes-120216012024-phpapp01/95/industrial-disputes-11-728.jpg?cb=1329378304"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14-728.jpg?cb=1329378304" TargetMode="External"/><Relationship Id="rId2" Type="http://schemas.openxmlformats.org/officeDocument/2006/relationships/hyperlink" Target="http://image.slidesharecdn.com/industrialdisputes-120216012024-phpapp01/95/industrial-disputes-13-728.jpg?cb=1329378304" TargetMode="External"/><Relationship Id="rId1" Type="http://schemas.openxmlformats.org/officeDocument/2006/relationships/slideLayout" Target="../slideLayouts/slideLayout2.xml"/><Relationship Id="rId6" Type="http://schemas.openxmlformats.org/officeDocument/2006/relationships/hyperlink" Target="http://image.slidesharecdn.com/industrialdisputes-120216012024-phpapp01/95/industrial-disputes-17-728.jpg?cb=1329378304" TargetMode="External"/><Relationship Id="rId5" Type="http://schemas.openxmlformats.org/officeDocument/2006/relationships/hyperlink" Target="http://image.slidesharecdn.com/industrialdisputes-120216012024-phpapp01/95/industrial-disputes-16-728.jpg?cb=1329378304" TargetMode="External"/><Relationship Id="rId4" Type="http://schemas.openxmlformats.org/officeDocument/2006/relationships/hyperlink" Target="http://image.slidesharecdn.com/industrialdisputes-120216012024-phpapp01/95/industrial-disputes-15-728.jpg?cb=1329378304"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19-728.jpg?cb=1329378304" TargetMode="External"/><Relationship Id="rId2" Type="http://schemas.openxmlformats.org/officeDocument/2006/relationships/hyperlink" Target="http://image.slidesharecdn.com/industrialdisputes-120216012024-phpapp01/95/industrial-disputes-18-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21-728.jpg?cb=1329378304" TargetMode="External"/><Relationship Id="rId4" Type="http://schemas.openxmlformats.org/officeDocument/2006/relationships/hyperlink" Target="http://image.slidesharecdn.com/industrialdisputes-120216012024-phpapp01/95/industrial-disputes-20-728.jpg?cb=1329378304"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23-728.jpg?cb=1329378304" TargetMode="External"/><Relationship Id="rId2" Type="http://schemas.openxmlformats.org/officeDocument/2006/relationships/hyperlink" Target="http://image.slidesharecdn.com/industrialdisputes-120216012024-phpapp01/95/industrial-disputes-22-728.jpg?cb=1329378304" TargetMode="External"/><Relationship Id="rId1" Type="http://schemas.openxmlformats.org/officeDocument/2006/relationships/slideLayout" Target="../slideLayouts/slideLayout2.xml"/><Relationship Id="rId6" Type="http://schemas.openxmlformats.org/officeDocument/2006/relationships/hyperlink" Target="http://image.slidesharecdn.com/industrialdisputes-120216012024-phpapp01/95/industrial-disputes-26-728.jpg?cb=1329378304" TargetMode="External"/><Relationship Id="rId5" Type="http://schemas.openxmlformats.org/officeDocument/2006/relationships/hyperlink" Target="http://image.slidesharecdn.com/industrialdisputes-120216012024-phpapp01/95/industrial-disputes-25-728.jpg?cb=1329378304" TargetMode="External"/><Relationship Id="rId4" Type="http://schemas.openxmlformats.org/officeDocument/2006/relationships/hyperlink" Target="http://image.slidesharecdn.com/industrialdisputes-120216012024-phpapp01/95/industrial-disputes-24-728.jpg?cb=1329378304"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28-728.jpg?cb=1329378304" TargetMode="External"/><Relationship Id="rId2" Type="http://schemas.openxmlformats.org/officeDocument/2006/relationships/hyperlink" Target="http://image.slidesharecdn.com/industrialdisputes-120216012024-phpapp01/95/industrial-disputes-27-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30-728.jpg?cb=1329378304" TargetMode="External"/><Relationship Id="rId4" Type="http://schemas.openxmlformats.org/officeDocument/2006/relationships/hyperlink" Target="http://image.slidesharecdn.com/industrialdisputes-120216012024-phpapp01/95/industrial-disputes-29-728.jpg?cb=1329378304"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32-728.jpg?cb=1329378304" TargetMode="External"/><Relationship Id="rId2" Type="http://schemas.openxmlformats.org/officeDocument/2006/relationships/hyperlink" Target="http://image.slidesharecdn.com/industrialdisputes-120216012024-phpapp01/95/industrial-disputes-31-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34-728.jpg?cb=1329378304" TargetMode="External"/><Relationship Id="rId4" Type="http://schemas.openxmlformats.org/officeDocument/2006/relationships/hyperlink" Target="http://image.slidesharecdn.com/industrialdisputes-120216012024-phpapp01/95/industrial-disputes-33-728.jpg?cb=1329378304"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36-728.jpg?cb=1329378304" TargetMode="External"/><Relationship Id="rId2" Type="http://schemas.openxmlformats.org/officeDocument/2006/relationships/hyperlink" Target="http://image.slidesharecdn.com/industrialdisputes-120216012024-phpapp01/95/industrial-disputes-35-728.jpg?cb=1329378304"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38-728.jpg?cb=1329378304" TargetMode="External"/><Relationship Id="rId2" Type="http://schemas.openxmlformats.org/officeDocument/2006/relationships/hyperlink" Target="http://image.slidesharecdn.com/industrialdisputes-120216012024-phpapp01/95/industrial-disputes-37-728.jpg?cb=1329378304"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40-728.jpg?cb=1329378304" TargetMode="External"/><Relationship Id="rId2" Type="http://schemas.openxmlformats.org/officeDocument/2006/relationships/hyperlink" Target="http://image.slidesharecdn.com/industrialdisputes-120216012024-phpapp01/95/industrial-disputes-39-728.jpg?cb=1329378304"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42-728.jpg?cb=1329378304" TargetMode="External"/><Relationship Id="rId2" Type="http://schemas.openxmlformats.org/officeDocument/2006/relationships/hyperlink" Target="http://image.slidesharecdn.com/industrialdisputes-120216012024-phpapp01/95/industrial-disputes-41-728.jpg?cb=1329378304" TargetMode="External"/><Relationship Id="rId1" Type="http://schemas.openxmlformats.org/officeDocument/2006/relationships/slideLayout" Target="../slideLayouts/slideLayout2.xml"/><Relationship Id="rId4" Type="http://schemas.openxmlformats.org/officeDocument/2006/relationships/hyperlink" Target="http://image.slidesharecdn.com/industrialdisputes-120216012024-phpapp01/95/industrial-disputes-43-728.jpg?cb=1329378304"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45-728.jpg?cb=1329378304" TargetMode="External"/><Relationship Id="rId2" Type="http://schemas.openxmlformats.org/officeDocument/2006/relationships/hyperlink" Target="http://image.slidesharecdn.com/industrialdisputes-120216012024-phpapp01/95/industrial-disputes-44-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47-728.jpg?cb=1329378304" TargetMode="External"/><Relationship Id="rId4" Type="http://schemas.openxmlformats.org/officeDocument/2006/relationships/hyperlink" Target="http://image.slidesharecdn.com/industrialdisputes-120216012024-phpapp01/95/industrial-disputes-46-728.jpg?cb=1329378304"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49-728.jpg?cb=1329378304" TargetMode="External"/><Relationship Id="rId2" Type="http://schemas.openxmlformats.org/officeDocument/2006/relationships/hyperlink" Target="http://image.slidesharecdn.com/industrialdisputes-120216012024-phpapp01/95/industrial-disputes-48-728.jpg?cb=1329378304"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200" b="1" dirty="0"/>
              <a:t>ELECTIVE COURSE –PAPER – IV (Optional) </a:t>
            </a:r>
            <a:r>
              <a:rPr lang="en-US" sz="3200" b="1" u="sng" dirty="0"/>
              <a:t/>
            </a:r>
            <a:br>
              <a:rPr lang="en-US" sz="3200" b="1" u="sng" dirty="0"/>
            </a:br>
            <a:r>
              <a:rPr lang="en-US" sz="3200" b="1" dirty="0"/>
              <a:t>INDUSTRIAL RELATIONS AND COLLECTIVE BARGAINING</a:t>
            </a:r>
            <a:r>
              <a:rPr lang="en-US" sz="3200" b="1" u="sng" dirty="0"/>
              <a:t/>
            </a:r>
            <a:br>
              <a:rPr lang="en-US" sz="3200" b="1" u="sng" dirty="0"/>
            </a:br>
            <a:endParaRPr lang="en-US" sz="3200" dirty="0"/>
          </a:p>
        </p:txBody>
      </p:sp>
      <p:sp>
        <p:nvSpPr>
          <p:cNvPr id="3" name="Subtitle 2"/>
          <p:cNvSpPr>
            <a:spLocks noGrp="1"/>
          </p:cNvSpPr>
          <p:nvPr>
            <p:ph type="subTitle" idx="1"/>
          </p:nvPr>
        </p:nvSpPr>
        <p:spPr>
          <a:xfrm>
            <a:off x="533400" y="3429000"/>
            <a:ext cx="8001000" cy="2667000"/>
          </a:xfrm>
        </p:spPr>
        <p:txBody>
          <a:bodyPr>
            <a:normAutofit fontScale="25000" lnSpcReduction="20000"/>
          </a:bodyPr>
          <a:lstStyle/>
          <a:p>
            <a:pPr algn="just"/>
            <a:r>
              <a:rPr lang="en-US" sz="9600" b="1" dirty="0">
                <a:solidFill>
                  <a:srgbClr val="C00000"/>
                </a:solidFill>
              </a:rPr>
              <a:t>Unit - I	  	</a:t>
            </a:r>
            <a:endParaRPr lang="en-US" sz="9600" dirty="0">
              <a:solidFill>
                <a:srgbClr val="C00000"/>
              </a:solidFill>
            </a:endParaRPr>
          </a:p>
          <a:p>
            <a:pPr algn="just"/>
            <a:r>
              <a:rPr lang="en-US" sz="9600" b="1" dirty="0">
                <a:solidFill>
                  <a:srgbClr val="C00000"/>
                </a:solidFill>
              </a:rPr>
              <a:t>Industrial Relations</a:t>
            </a:r>
            <a:endParaRPr lang="en-US" sz="9600" dirty="0">
              <a:solidFill>
                <a:srgbClr val="C00000"/>
              </a:solidFill>
            </a:endParaRPr>
          </a:p>
          <a:p>
            <a:pPr algn="just"/>
            <a:r>
              <a:rPr lang="en-US" sz="9600" dirty="0" smtClean="0">
                <a:solidFill>
                  <a:srgbClr val="C00000"/>
                </a:solidFill>
              </a:rPr>
              <a:t>Definition </a:t>
            </a:r>
            <a:r>
              <a:rPr lang="en-US" sz="9600" dirty="0">
                <a:solidFill>
                  <a:srgbClr val="C00000"/>
                </a:solidFill>
              </a:rPr>
              <a:t>of IR Concepts-Industrial disputes: meaning &amp; causes-Importance of good </a:t>
            </a:r>
            <a:r>
              <a:rPr lang="en-US" sz="9600" dirty="0" err="1">
                <a:solidFill>
                  <a:srgbClr val="C00000"/>
                </a:solidFill>
              </a:rPr>
              <a:t>labour</a:t>
            </a:r>
            <a:r>
              <a:rPr lang="en-US" sz="9600" dirty="0">
                <a:solidFill>
                  <a:srgbClr val="C00000"/>
                </a:solidFill>
              </a:rPr>
              <a:t> management relations-Industrial Dispute Act 1947-Disputes settlement machineries-Awards and settlements-Strike and lockout-Lay-off and retrenchment  -Present day industrial worker: A comparison with his predecessor-Directive principles of State policy - creating and adopting </a:t>
            </a:r>
            <a:r>
              <a:rPr lang="en-US" sz="9600" dirty="0" err="1">
                <a:solidFill>
                  <a:srgbClr val="C00000"/>
                </a:solidFill>
              </a:rPr>
              <a:t>labour</a:t>
            </a:r>
            <a:r>
              <a:rPr lang="en-US" sz="9600" dirty="0">
                <a:solidFill>
                  <a:srgbClr val="C00000"/>
                </a:solidFill>
              </a:rPr>
              <a:t> policy-Role of ILO in industrial relations</a:t>
            </a:r>
            <a:r>
              <a:rPr lang="en-US" sz="6000" dirty="0">
                <a:solidFill>
                  <a:srgbClr val="C00000"/>
                </a:solidFill>
              </a:rPr>
              <a:t>.</a:t>
            </a:r>
          </a:p>
          <a:p>
            <a:pPr algn="just"/>
            <a:endParaRPr lang="en-US" sz="6400"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Strike:</a:t>
            </a:r>
            <a:r>
              <a:rPr lang="en-US" dirty="0" smtClean="0"/>
              <a:t/>
            </a:r>
            <a:br>
              <a:rPr lang="en-US" dirty="0" smtClean="0"/>
            </a:br>
            <a:endParaRPr lang="en-US" dirty="0"/>
          </a:p>
        </p:txBody>
      </p:sp>
      <p:sp>
        <p:nvSpPr>
          <p:cNvPr id="3" name="Content Placeholder 2"/>
          <p:cNvSpPr>
            <a:spLocks noGrp="1"/>
          </p:cNvSpPr>
          <p:nvPr>
            <p:ph idx="1"/>
          </p:nvPr>
        </p:nvSpPr>
        <p:spPr>
          <a:xfrm>
            <a:off x="457200" y="1371600"/>
            <a:ext cx="8229600" cy="4754563"/>
          </a:xfrm>
        </p:spPr>
        <p:txBody>
          <a:bodyPr>
            <a:normAutofit fontScale="92500" lnSpcReduction="20000"/>
          </a:bodyPr>
          <a:lstStyle/>
          <a:p>
            <a:pPr algn="just" fontAlgn="base"/>
            <a:r>
              <a:rPr lang="en-US" dirty="0" smtClean="0"/>
              <a:t>Strike is a very powerful weapon used by a trade union to get its demands accepted. It means quitting work by a group of workers for the purpose of bringing pressure on their employer to accept their demands. </a:t>
            </a:r>
          </a:p>
          <a:p>
            <a:pPr algn="just" fontAlgn="base"/>
            <a:r>
              <a:rPr lang="en-US" dirty="0" smtClean="0"/>
              <a:t>According to Industrial Disputes Act, 1947, “Strike means a cessation of work by a body of persons employed in any industry acting in combination, or a concerted refusal or a refusal under a common understanding of any number of persons who are or have been so employed, to continue to work or to accept employment.</a:t>
            </a:r>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strikes</a:t>
            </a:r>
            <a:endParaRPr lang="en-US" dirty="0"/>
          </a:p>
        </p:txBody>
      </p:sp>
      <p:sp>
        <p:nvSpPr>
          <p:cNvPr id="3" name="Content Placeholder 2"/>
          <p:cNvSpPr>
            <a:spLocks noGrp="1"/>
          </p:cNvSpPr>
          <p:nvPr>
            <p:ph idx="1"/>
          </p:nvPr>
        </p:nvSpPr>
        <p:spPr>
          <a:xfrm>
            <a:off x="457200" y="1219200"/>
            <a:ext cx="8229600" cy="5486400"/>
          </a:xfrm>
        </p:spPr>
        <p:txBody>
          <a:bodyPr>
            <a:normAutofit fontScale="55000" lnSpcReduction="20000"/>
          </a:bodyPr>
          <a:lstStyle/>
          <a:p>
            <a:pPr fontAlgn="base"/>
            <a:r>
              <a:rPr lang="en-US" b="1" dirty="0" smtClean="0"/>
              <a:t>(</a:t>
            </a:r>
            <a:r>
              <a:rPr lang="en-US" b="1" dirty="0" err="1" smtClean="0"/>
              <a:t>i</a:t>
            </a:r>
            <a:r>
              <a:rPr lang="en-US" b="1" dirty="0" smtClean="0"/>
              <a:t>) Economic Strike:</a:t>
            </a:r>
            <a:endParaRPr lang="en-US" dirty="0" smtClean="0"/>
          </a:p>
          <a:p>
            <a:pPr fontAlgn="base"/>
            <a:r>
              <a:rPr lang="en-US" dirty="0" smtClean="0"/>
              <a:t>Under this type of strike, members of the trade union stop work to enforce their economic demands such as wages, bonus, and other conditions of work.</a:t>
            </a:r>
          </a:p>
          <a:p>
            <a:pPr fontAlgn="base"/>
            <a:r>
              <a:rPr lang="en-US" b="1" dirty="0" smtClean="0"/>
              <a:t>(ii) Sympathetic Strike:</a:t>
            </a:r>
            <a:endParaRPr lang="en-US" dirty="0" smtClean="0"/>
          </a:p>
          <a:p>
            <a:pPr fontAlgn="base"/>
            <a:r>
              <a:rPr lang="en-US" dirty="0" smtClean="0"/>
              <a:t>The members of a union collectively stop work to support or express their sympathy with the members of other unions who are on strike in the other undertakings.</a:t>
            </a:r>
          </a:p>
          <a:p>
            <a:pPr fontAlgn="base"/>
            <a:r>
              <a:rPr lang="en-US" b="1" dirty="0" smtClean="0"/>
              <a:t>(iii) General Strike:</a:t>
            </a:r>
            <a:endParaRPr lang="en-US" dirty="0" smtClean="0"/>
          </a:p>
          <a:p>
            <a:pPr fontAlgn="base"/>
            <a:r>
              <a:rPr lang="en-US" dirty="0" smtClean="0"/>
              <a:t>It means a strike by members of all or most of the unions in a region or an industry. It may be a strike of all the workers in a particular region of industry to force demands common to all the workers. It may also be an extension of the sympathetic strike to express general protest by the workers.</a:t>
            </a:r>
          </a:p>
          <a:p>
            <a:pPr fontAlgn="base"/>
            <a:r>
              <a:rPr lang="en-US" b="1" dirty="0" smtClean="0"/>
              <a:t>(iv) Sit Down Strike:</a:t>
            </a:r>
            <a:endParaRPr lang="en-US" dirty="0" smtClean="0"/>
          </a:p>
          <a:p>
            <a:pPr fontAlgn="base"/>
            <a:r>
              <a:rPr lang="en-US" dirty="0" smtClean="0"/>
              <a:t>When workers do not leave their place of work, but stop work, they are said to be on sit down or stay in strike. It is also known as tools down or pen down strike. The workers remain at their work-place and also keep their control over the work facilities.</a:t>
            </a:r>
          </a:p>
          <a:p>
            <a:pPr fontAlgn="base"/>
            <a:r>
              <a:rPr lang="en-US" b="1" dirty="0" smtClean="0"/>
              <a:t>(v) Slow Down Strike:</a:t>
            </a:r>
            <a:endParaRPr lang="en-US" dirty="0" smtClean="0"/>
          </a:p>
          <a:p>
            <a:pPr fontAlgn="base"/>
            <a:r>
              <a:rPr lang="en-US" dirty="0" smtClean="0"/>
              <a:t>Employees remain on their jobs under this type of strike. They do not stop work, but restrict the rate of output in an </a:t>
            </a:r>
            <a:r>
              <a:rPr lang="en-US" dirty="0" err="1" smtClean="0"/>
              <a:t>organised</a:t>
            </a:r>
            <a:r>
              <a:rPr lang="en-US" dirty="0" smtClean="0"/>
              <a:t> manner. They adopt go- slow tactics to put pressure on the employers.</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Lock-out:</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334000"/>
          </a:xfrm>
        </p:spPr>
        <p:txBody>
          <a:bodyPr>
            <a:normAutofit fontScale="85000" lnSpcReduction="10000"/>
          </a:bodyPr>
          <a:lstStyle/>
          <a:p>
            <a:pPr algn="just" fontAlgn="base"/>
            <a:r>
              <a:rPr lang="en-US" dirty="0" smtClean="0"/>
              <a:t>Lock-out is declared by the employers to put pressure on their workers. </a:t>
            </a:r>
          </a:p>
          <a:p>
            <a:pPr algn="just" fontAlgn="base"/>
            <a:r>
              <a:rPr lang="en-US" dirty="0" smtClean="0"/>
              <a:t>It is an act on the part of the employers to close down the place of work until the workers agree to resume the work on the terms and conditions specified by the employers.</a:t>
            </a:r>
          </a:p>
          <a:p>
            <a:pPr algn="just" fontAlgn="base"/>
            <a:r>
              <a:rPr lang="en-US" dirty="0" smtClean="0"/>
              <a:t>The Industrial Disputes Act, 1947 has defined lock-out as closing of a place of employment or the suspension of work or the refusal by an employer to continue to employ any number of persons employed by him.</a:t>
            </a:r>
          </a:p>
          <a:p>
            <a:pPr algn="just" fontAlgn="base"/>
            <a:r>
              <a:rPr lang="en-US" dirty="0" smtClean="0"/>
              <a:t>Lock-outs are declared to curb the activities of militant workers. Generally, lock-out is declared a trial of strength between the management and its employees.</a:t>
            </a:r>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Gherao</a:t>
            </a:r>
            <a:r>
              <a:rPr lang="en-US" b="1" dirty="0" smtClean="0"/>
              <a:t>:</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791200"/>
          </a:xfrm>
        </p:spPr>
        <p:txBody>
          <a:bodyPr>
            <a:normAutofit fontScale="77500" lnSpcReduction="20000"/>
          </a:bodyPr>
          <a:lstStyle/>
          <a:p>
            <a:pPr algn="just" fontAlgn="base"/>
            <a:r>
              <a:rPr lang="en-US" dirty="0" smtClean="0"/>
              <a:t>It is a Hindi word which means to surround.</a:t>
            </a:r>
          </a:p>
          <a:p>
            <a:pPr algn="just" fontAlgn="base"/>
            <a:r>
              <a:rPr lang="en-US" dirty="0" smtClean="0"/>
              <a:t>The term ‘</a:t>
            </a:r>
            <a:r>
              <a:rPr lang="en-US" dirty="0" err="1" smtClean="0"/>
              <a:t>Gherao</a:t>
            </a:r>
            <a:r>
              <a:rPr lang="en-US" dirty="0" smtClean="0"/>
              <a:t>’ denotes a collective action initiated by a group of workers under which members of the management of an industrial establishment are prohibited from leaving the business or residential premises by the workers who block their exit through human barricade.</a:t>
            </a:r>
          </a:p>
          <a:p>
            <a:pPr algn="just" fontAlgn="base"/>
            <a:r>
              <a:rPr lang="en-US" dirty="0" smtClean="0"/>
              <a:t>A human barricade is created in the form of a ring or a circle at the centre of which the persons concerned virtually remain prisoners of the persons who resort to </a:t>
            </a:r>
            <a:r>
              <a:rPr lang="en-US" dirty="0" err="1" smtClean="0"/>
              <a:t>gherao</a:t>
            </a:r>
            <a:r>
              <a:rPr lang="en-US" dirty="0" smtClean="0"/>
              <a:t>. </a:t>
            </a:r>
          </a:p>
          <a:p>
            <a:pPr algn="just" fontAlgn="base"/>
            <a:r>
              <a:rPr lang="en-US" dirty="0" err="1" smtClean="0"/>
              <a:t>Gheraos</a:t>
            </a:r>
            <a:r>
              <a:rPr lang="en-US" dirty="0" smtClean="0"/>
              <a:t> are quite common in India these days. </a:t>
            </a:r>
            <a:r>
              <a:rPr lang="en-US" dirty="0" err="1" smtClean="0"/>
              <a:t>Gheraos</a:t>
            </a:r>
            <a:r>
              <a:rPr lang="en-US" dirty="0" smtClean="0"/>
              <a:t> are resorted to not only in industrial </a:t>
            </a:r>
            <a:r>
              <a:rPr lang="en-US" dirty="0" err="1" smtClean="0"/>
              <a:t>organisations</a:t>
            </a:r>
            <a:r>
              <a:rPr lang="en-US" dirty="0" smtClean="0"/>
              <a:t>, but also in educational and other institutions. </a:t>
            </a:r>
          </a:p>
          <a:p>
            <a:pPr algn="just" fontAlgn="base"/>
            <a:r>
              <a:rPr lang="en-US" dirty="0" smtClean="0"/>
              <a:t>The persons who are </a:t>
            </a:r>
            <a:r>
              <a:rPr lang="en-US" dirty="0" err="1" smtClean="0"/>
              <a:t>gheraoed</a:t>
            </a:r>
            <a:r>
              <a:rPr lang="en-US" dirty="0" smtClean="0"/>
              <a:t> are not allowed to more nor do any work.</a:t>
            </a:r>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Gherao</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059363"/>
          </a:xfrm>
        </p:spPr>
        <p:txBody>
          <a:bodyPr>
            <a:normAutofit fontScale="70000" lnSpcReduction="20000"/>
          </a:bodyPr>
          <a:lstStyle/>
          <a:p>
            <a:pPr algn="just" fontAlgn="base"/>
            <a:r>
              <a:rPr lang="en-US" dirty="0" err="1" smtClean="0"/>
              <a:t>Gheraos</a:t>
            </a:r>
            <a:r>
              <a:rPr lang="en-US" dirty="0" smtClean="0"/>
              <a:t> have been </a:t>
            </a:r>
            <a:r>
              <a:rPr lang="en-US" dirty="0" err="1" smtClean="0"/>
              <a:t>criticised</a:t>
            </a:r>
            <a:r>
              <a:rPr lang="en-US" dirty="0" smtClean="0"/>
              <a:t> legally and morally. </a:t>
            </a:r>
          </a:p>
          <a:p>
            <a:pPr algn="just" fontAlgn="base"/>
            <a:r>
              <a:rPr lang="en-US" dirty="0" smtClean="0"/>
              <a:t>Legally </a:t>
            </a:r>
            <a:r>
              <a:rPr lang="en-US" dirty="0" err="1" smtClean="0"/>
              <a:t>gheraos</a:t>
            </a:r>
            <a:r>
              <a:rPr lang="en-US" dirty="0" smtClean="0"/>
              <a:t> amount to imposing wrongful restraints on the freedom of some persons to move. That is why, courts have held it as an illegal action. </a:t>
            </a:r>
          </a:p>
          <a:p>
            <a:pPr algn="just" fontAlgn="base"/>
            <a:r>
              <a:rPr lang="en-US" dirty="0" err="1" smtClean="0"/>
              <a:t>Gheraos</a:t>
            </a:r>
            <a:r>
              <a:rPr lang="en-US" dirty="0" smtClean="0"/>
              <a:t> tend to inflict physical duress on the persons affected. </a:t>
            </a:r>
          </a:p>
          <a:p>
            <a:pPr algn="just" fontAlgn="base"/>
            <a:r>
              <a:rPr lang="en-US" dirty="0" smtClean="0"/>
              <a:t>They also create law and order problem. </a:t>
            </a:r>
          </a:p>
          <a:p>
            <a:pPr algn="just" fontAlgn="base"/>
            <a:r>
              <a:rPr lang="en-US" dirty="0" smtClean="0"/>
              <a:t>Morally, to </a:t>
            </a:r>
            <a:r>
              <a:rPr lang="en-US" dirty="0" err="1" smtClean="0"/>
              <a:t>gherao</a:t>
            </a:r>
            <a:r>
              <a:rPr lang="en-US" dirty="0" smtClean="0"/>
              <a:t> a person to press him to agree to certain demands is unjustified because it amounts to getting consent under duress and pressure. </a:t>
            </a:r>
          </a:p>
          <a:p>
            <a:pPr algn="just" fontAlgn="base"/>
            <a:r>
              <a:rPr lang="en-US" dirty="0" smtClean="0"/>
              <a:t>A person who is </a:t>
            </a:r>
            <a:r>
              <a:rPr lang="en-US" dirty="0" err="1" smtClean="0"/>
              <a:t>gheraoed</a:t>
            </a:r>
            <a:r>
              <a:rPr lang="en-US" dirty="0" smtClean="0"/>
              <a:t> is subjected to humiliation.</a:t>
            </a:r>
          </a:p>
          <a:p>
            <a:pPr algn="just" fontAlgn="base"/>
            <a:r>
              <a:rPr lang="en-US" dirty="0" smtClean="0"/>
              <a:t>Moreover, a person who has made a promise under </a:t>
            </a:r>
            <a:r>
              <a:rPr lang="en-US" dirty="0" err="1" smtClean="0"/>
              <a:t>gherao</a:t>
            </a:r>
            <a:r>
              <a:rPr lang="en-US" dirty="0" smtClean="0"/>
              <a:t> is justified in going back over the word after that. </a:t>
            </a:r>
          </a:p>
          <a:p>
            <a:pPr algn="just" fontAlgn="base"/>
            <a:r>
              <a:rPr lang="en-US" dirty="0" smtClean="0"/>
              <a:t>In short, as pointed out by a National Commission on </a:t>
            </a:r>
            <a:r>
              <a:rPr lang="en-US" dirty="0" err="1" smtClean="0"/>
              <a:t>Labour</a:t>
            </a:r>
            <a:r>
              <a:rPr lang="en-US" dirty="0" smtClean="0"/>
              <a:t>, </a:t>
            </a:r>
            <a:r>
              <a:rPr lang="en-US" dirty="0" err="1" smtClean="0"/>
              <a:t>gherao</a:t>
            </a:r>
            <a:r>
              <a:rPr lang="en-US" dirty="0" smtClean="0"/>
              <a:t> cannot be treated as a form of industrial protest because it involves physical coercion rather than economic pressure.</a:t>
            </a:r>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Picketing:</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algn="just" fontAlgn="base"/>
            <a:r>
              <a:rPr lang="en-US" b="1" dirty="0" smtClean="0"/>
              <a:t>Picketing:</a:t>
            </a:r>
            <a:endParaRPr lang="en-US" dirty="0" smtClean="0"/>
          </a:p>
          <a:p>
            <a:pPr algn="just" fontAlgn="base"/>
            <a:r>
              <a:rPr lang="en-US" dirty="0" smtClean="0"/>
              <a:t>When workers are dissuaded from reporting for work by stationing certain men at the factory gates, such a step is known as picketing. If picketing does not involve any violence, it is perfectly legal. It is basically a method of drawing the attention of public towards the fact there is a dispute between the management and the workers.</a:t>
            </a:r>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Causes of Industrial Disputes:</a:t>
            </a:r>
            <a:br>
              <a:rPr lang="en-US" b="1" dirty="0" smtClean="0"/>
            </a:br>
            <a:endParaRPr lang="en-US" dirty="0"/>
          </a:p>
        </p:txBody>
      </p:sp>
      <p:sp>
        <p:nvSpPr>
          <p:cNvPr id="3" name="Content Placeholder 2"/>
          <p:cNvSpPr>
            <a:spLocks noGrp="1"/>
          </p:cNvSpPr>
          <p:nvPr>
            <p:ph idx="1"/>
          </p:nvPr>
        </p:nvSpPr>
        <p:spPr>
          <a:xfrm>
            <a:off x="457200" y="1066800"/>
            <a:ext cx="8229600" cy="5059363"/>
          </a:xfrm>
        </p:spPr>
        <p:txBody>
          <a:bodyPr>
            <a:normAutofit fontScale="47500" lnSpcReduction="20000"/>
          </a:bodyPr>
          <a:lstStyle/>
          <a:p>
            <a:pPr fontAlgn="base"/>
            <a:r>
              <a:rPr lang="en-US" b="1" dirty="0" smtClean="0"/>
              <a:t>We can classify the causes of industrial disputes into two broad groups:</a:t>
            </a:r>
            <a:endParaRPr lang="en-US" dirty="0" smtClean="0"/>
          </a:p>
          <a:p>
            <a:pPr fontAlgn="base"/>
            <a:r>
              <a:rPr lang="en-US" dirty="0" smtClean="0"/>
              <a:t>(</a:t>
            </a:r>
            <a:r>
              <a:rPr lang="en-US" dirty="0" err="1" smtClean="0"/>
              <a:t>i</a:t>
            </a:r>
            <a:r>
              <a:rPr lang="en-US" dirty="0" smtClean="0"/>
              <a:t>) Economic causes, and</a:t>
            </a:r>
          </a:p>
          <a:p>
            <a:pPr fontAlgn="base"/>
            <a:r>
              <a:rPr lang="en-US" dirty="0" smtClean="0"/>
              <a:t>(ii) Non-economic causes.</a:t>
            </a:r>
            <a:br>
              <a:rPr lang="en-US" dirty="0" smtClean="0"/>
            </a:br>
            <a:endParaRPr lang="en-US" dirty="0" smtClean="0"/>
          </a:p>
          <a:p>
            <a:pPr fontAlgn="base"/>
            <a:r>
              <a:rPr lang="en-US" b="1" dirty="0" smtClean="0"/>
              <a:t>Economic causes include:</a:t>
            </a:r>
          </a:p>
          <a:p>
            <a:pPr fontAlgn="base"/>
            <a:r>
              <a:rPr lang="en-US" dirty="0" smtClean="0"/>
              <a:t>(</a:t>
            </a:r>
            <a:r>
              <a:rPr lang="en-US" dirty="0" err="1" smtClean="0"/>
              <a:t>i</a:t>
            </a:r>
            <a:r>
              <a:rPr lang="en-US" dirty="0" smtClean="0"/>
              <a:t>) Wages,</a:t>
            </a:r>
          </a:p>
          <a:p>
            <a:pPr fontAlgn="base"/>
            <a:r>
              <a:rPr lang="en-US" dirty="0" smtClean="0"/>
              <a:t>(ii) Bonus,</a:t>
            </a:r>
          </a:p>
          <a:p>
            <a:pPr fontAlgn="base"/>
            <a:r>
              <a:rPr lang="en-US" dirty="0" smtClean="0"/>
              <a:t>(iii) Dearness allowance,</a:t>
            </a:r>
          </a:p>
          <a:p>
            <a:pPr fontAlgn="base"/>
            <a:r>
              <a:rPr lang="en-US" dirty="0" smtClean="0"/>
              <a:t>(iv) Conditions of work and employment,</a:t>
            </a:r>
          </a:p>
          <a:p>
            <a:pPr fontAlgn="base"/>
            <a:r>
              <a:rPr lang="en-US" dirty="0" smtClean="0"/>
              <a:t>(v) Working hours,</a:t>
            </a:r>
          </a:p>
          <a:p>
            <a:pPr fontAlgn="base"/>
            <a:r>
              <a:rPr lang="en-US" dirty="0" smtClean="0"/>
              <a:t>(vi) Leave and holidays with pay, and</a:t>
            </a:r>
          </a:p>
          <a:p>
            <a:pPr fontAlgn="base"/>
            <a:r>
              <a:rPr lang="en-US" dirty="0" smtClean="0"/>
              <a:t>(vii) Unjust dismissals or retrenchments.</a:t>
            </a:r>
            <a:br>
              <a:rPr lang="en-US" dirty="0" smtClean="0"/>
            </a:br>
            <a:endParaRPr lang="en-US" dirty="0" smtClean="0"/>
          </a:p>
          <a:p>
            <a:pPr fontAlgn="base"/>
            <a:r>
              <a:rPr lang="en-US" b="1" dirty="0" smtClean="0"/>
              <a:t>Non-economic causes include:</a:t>
            </a:r>
          </a:p>
          <a:p>
            <a:pPr fontAlgn="base"/>
            <a:r>
              <a:rPr lang="en-US" dirty="0" smtClean="0"/>
              <a:t>(</a:t>
            </a:r>
            <a:r>
              <a:rPr lang="en-US" dirty="0" err="1" smtClean="0"/>
              <a:t>i</a:t>
            </a:r>
            <a:r>
              <a:rPr lang="en-US" dirty="0" smtClean="0"/>
              <a:t>) Recognition of trade unions,</a:t>
            </a:r>
          </a:p>
          <a:p>
            <a:pPr fontAlgn="base"/>
            <a:r>
              <a:rPr lang="en-US" dirty="0" smtClean="0"/>
              <a:t>(ii) </a:t>
            </a:r>
            <a:r>
              <a:rPr lang="en-US" dirty="0" err="1" smtClean="0"/>
              <a:t>Victimisation</a:t>
            </a:r>
            <a:r>
              <a:rPr lang="en-US" dirty="0" smtClean="0"/>
              <a:t> of workers,</a:t>
            </a:r>
          </a:p>
          <a:p>
            <a:pPr fontAlgn="base"/>
            <a:r>
              <a:rPr lang="en-US" dirty="0" smtClean="0"/>
              <a:t>(iii) Ill-treatment by supervisory staff,</a:t>
            </a:r>
          </a:p>
          <a:p>
            <a:pPr fontAlgn="base"/>
            <a:r>
              <a:rPr lang="en-US" dirty="0" smtClean="0"/>
              <a:t>(iv) Sympathetic strikes,</a:t>
            </a:r>
          </a:p>
          <a:p>
            <a:pPr fontAlgn="base"/>
            <a:r>
              <a:rPr lang="en-US" dirty="0" smtClean="0"/>
              <a:t>(v) Political causes, etc.</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Causes of Industrial Disputes:</a:t>
            </a:r>
            <a:br>
              <a:rPr lang="en-US" b="1" dirty="0" smtClean="0"/>
            </a:br>
            <a:endParaRPr lang="en-US" dirty="0"/>
          </a:p>
        </p:txBody>
      </p:sp>
      <p:sp>
        <p:nvSpPr>
          <p:cNvPr id="3" name="Content Placeholder 2"/>
          <p:cNvSpPr>
            <a:spLocks noGrp="1"/>
          </p:cNvSpPr>
          <p:nvPr>
            <p:ph idx="1"/>
          </p:nvPr>
        </p:nvSpPr>
        <p:spPr>
          <a:xfrm>
            <a:off x="457200" y="1676400"/>
            <a:ext cx="8229600" cy="4800600"/>
          </a:xfrm>
        </p:spPr>
        <p:txBody>
          <a:bodyPr>
            <a:noAutofit/>
          </a:bodyPr>
          <a:lstStyle/>
          <a:p>
            <a:pPr marL="0" indent="0" algn="just">
              <a:spcBef>
                <a:spcPts val="0"/>
              </a:spcBef>
            </a:pPr>
            <a:r>
              <a:rPr lang="en-US" sz="2400" dirty="0" smtClean="0"/>
              <a:t>Inadequate fixation of wage or wage structure;</a:t>
            </a:r>
          </a:p>
          <a:p>
            <a:pPr marL="0" indent="0" algn="just">
              <a:spcBef>
                <a:spcPts val="0"/>
              </a:spcBef>
            </a:pPr>
            <a:r>
              <a:rPr lang="en-US" sz="2400" dirty="0" smtClean="0"/>
              <a:t> Unhealthy working conditions;</a:t>
            </a:r>
          </a:p>
          <a:p>
            <a:pPr marL="0" indent="0" algn="just">
              <a:spcBef>
                <a:spcPts val="0"/>
              </a:spcBef>
            </a:pPr>
            <a:r>
              <a:rPr lang="en-US" sz="2400" dirty="0" smtClean="0"/>
              <a:t> Indiscipline;</a:t>
            </a:r>
          </a:p>
          <a:p>
            <a:pPr marL="0" indent="0" algn="just">
              <a:spcBef>
                <a:spcPts val="0"/>
              </a:spcBef>
            </a:pPr>
            <a:r>
              <a:rPr lang="en-US" sz="2400" dirty="0" smtClean="0"/>
              <a:t>Lack of human relations skill on the part of supervisors and other managers;</a:t>
            </a:r>
          </a:p>
          <a:p>
            <a:pPr marL="0" indent="0" algn="just">
              <a:spcBef>
                <a:spcPts val="0"/>
              </a:spcBef>
            </a:pPr>
            <a:r>
              <a:rPr lang="en-US" sz="2400" dirty="0" smtClean="0"/>
              <a:t>Desire on the part of the workers for higher bonus or DA and the corresponding desire of the employers to give as little as possible;</a:t>
            </a:r>
          </a:p>
          <a:p>
            <a:pPr marL="0" indent="0" algn="just">
              <a:spcBef>
                <a:spcPts val="0"/>
              </a:spcBef>
            </a:pPr>
            <a:r>
              <a:rPr lang="en-US" sz="2400" dirty="0" smtClean="0"/>
              <a:t> Inappropriate introduction of automation without providing the right climate;</a:t>
            </a:r>
          </a:p>
          <a:p>
            <a:pPr marL="0" indent="0" algn="just">
              <a:spcBef>
                <a:spcPts val="0"/>
              </a:spcBef>
            </a:pPr>
            <a:r>
              <a:rPr lang="en-US" sz="2400" dirty="0" smtClean="0"/>
              <a:t> Unduly heavy workloads;</a:t>
            </a:r>
          </a:p>
          <a:p>
            <a:pPr marL="0" indent="0" algn="just">
              <a:spcBef>
                <a:spcPts val="0"/>
              </a:spcBef>
            </a:pPr>
            <a:endParaRPr lang="en-US" sz="2400"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Causes of Industrial Disputes:</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pPr marL="0" indent="0" algn="just">
              <a:spcBef>
                <a:spcPts val="0"/>
              </a:spcBef>
            </a:pPr>
            <a:r>
              <a:rPr lang="en-US" dirty="0" smtClean="0"/>
              <a:t>Inadequate welfare facilities;</a:t>
            </a:r>
          </a:p>
          <a:p>
            <a:pPr marL="0" indent="0" algn="just">
              <a:spcBef>
                <a:spcPts val="0"/>
              </a:spcBef>
            </a:pPr>
            <a:r>
              <a:rPr lang="en-US" dirty="0" smtClean="0"/>
              <a:t> Dispute on sharing the gains of productivity;</a:t>
            </a:r>
          </a:p>
          <a:p>
            <a:pPr marL="0" indent="0" algn="just">
              <a:spcBef>
                <a:spcPts val="0"/>
              </a:spcBef>
            </a:pPr>
            <a:r>
              <a:rPr lang="en-US" dirty="0" smtClean="0"/>
              <a:t> Unfair </a:t>
            </a:r>
            <a:r>
              <a:rPr lang="en-US" dirty="0" err="1" smtClean="0"/>
              <a:t>labour</a:t>
            </a:r>
            <a:r>
              <a:rPr lang="en-US" dirty="0" smtClean="0"/>
              <a:t> practices, like victimization and undue dismissal;</a:t>
            </a:r>
          </a:p>
          <a:p>
            <a:pPr marL="0" indent="0" algn="just">
              <a:spcBef>
                <a:spcPts val="0"/>
              </a:spcBef>
            </a:pPr>
            <a:r>
              <a:rPr lang="en-US" dirty="0" smtClean="0"/>
              <a:t> Retrenchment, dismissals and lock-outs on the part of management and strikes on the </a:t>
            </a:r>
            <a:r>
              <a:rPr lang="en-US" dirty="0" err="1" smtClean="0"/>
              <a:t>partof</a:t>
            </a:r>
            <a:r>
              <a:rPr lang="en-US" dirty="0" smtClean="0"/>
              <a:t> the workers;</a:t>
            </a:r>
          </a:p>
          <a:p>
            <a:pPr marL="0" indent="0" algn="just">
              <a:spcBef>
                <a:spcPts val="0"/>
              </a:spcBef>
            </a:pPr>
            <a:r>
              <a:rPr lang="en-US" dirty="0" smtClean="0"/>
              <a:t> Inter-union rivalries; and</a:t>
            </a:r>
          </a:p>
          <a:p>
            <a:pPr marL="0" indent="0" algn="just">
              <a:spcBef>
                <a:spcPts val="0"/>
              </a:spcBef>
            </a:pPr>
            <a:r>
              <a:rPr lang="en-US" dirty="0" smtClean="0"/>
              <a:t> General economic and political environment, such as rising prices, strikes by others, </a:t>
            </a:r>
            <a:r>
              <a:rPr lang="en-US" dirty="0" err="1" smtClean="0"/>
              <a:t>andgeneral</a:t>
            </a:r>
            <a:r>
              <a:rPr lang="en-US" dirty="0" smtClean="0"/>
              <a:t> indiscipline having their effect on the employees¶ attitudes</a:t>
            </a:r>
          </a:p>
          <a:p>
            <a:pPr marL="0" indent="0" algn="just">
              <a:spcBef>
                <a:spcPts val="0"/>
              </a:spcBef>
            </a:pPr>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http://image.slidesharecdn.com/industrialdispute-130326121340-phpapp02/95/industrial-dispute-5-638.jpg?cb=1364318362"/>
          <p:cNvPicPr>
            <a:picLocks noChangeAspect="1" noChangeArrowheads="1"/>
          </p:cNvPicPr>
          <p:nvPr/>
        </p:nvPicPr>
        <p:blipFill>
          <a:blip r:embed="rId2"/>
          <a:srcRect/>
          <a:stretch>
            <a:fillRect/>
          </a:stretch>
        </p:blipFill>
        <p:spPr bwMode="auto">
          <a:xfrm>
            <a:off x="381000" y="152400"/>
            <a:ext cx="8534400" cy="6407490"/>
          </a:xfrm>
          <a:prstGeom prst="rect">
            <a:avLst/>
          </a:prstGeom>
          <a:noFill/>
        </p:spPr>
      </p:pic>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Definition of IR Concepts</a:t>
            </a:r>
            <a:endParaRPr lang="en-US" dirty="0"/>
          </a:p>
        </p:txBody>
      </p:sp>
      <p:sp>
        <p:nvSpPr>
          <p:cNvPr id="3" name="Content Placeholder 2"/>
          <p:cNvSpPr>
            <a:spLocks noGrp="1"/>
          </p:cNvSpPr>
          <p:nvPr>
            <p:ph idx="1"/>
          </p:nvPr>
        </p:nvSpPr>
        <p:spPr/>
        <p:txBody>
          <a:bodyPr/>
          <a:lstStyle/>
          <a:p>
            <a:pPr algn="just"/>
            <a:r>
              <a:rPr lang="en-US" dirty="0"/>
              <a:t>the relations between management and workers in industry</a:t>
            </a:r>
            <a:r>
              <a:rPr lang="en-US" dirty="0" smtClean="0"/>
              <a:t>.</a:t>
            </a:r>
          </a:p>
          <a:p>
            <a:pPr algn="just"/>
            <a:r>
              <a:rPr lang="en-US" dirty="0"/>
              <a:t>Industrial relation defined as relation of Individual or group of employee and employer for engaging themselves in a way to maximize the productive activities.</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Measures to Improve Industrial Relations:</a:t>
            </a:r>
            <a:br>
              <a:rPr lang="en-US" b="1" dirty="0" smtClean="0"/>
            </a:br>
            <a:endParaRPr lang="en-US" dirty="0"/>
          </a:p>
        </p:txBody>
      </p:sp>
      <p:sp>
        <p:nvSpPr>
          <p:cNvPr id="3" name="Content Placeholder 2"/>
          <p:cNvSpPr>
            <a:spLocks noGrp="1"/>
          </p:cNvSpPr>
          <p:nvPr>
            <p:ph idx="1"/>
          </p:nvPr>
        </p:nvSpPr>
        <p:spPr>
          <a:xfrm>
            <a:off x="0" y="1219200"/>
            <a:ext cx="8686800" cy="5486400"/>
          </a:xfrm>
        </p:spPr>
        <p:txBody>
          <a:bodyPr>
            <a:normAutofit fontScale="55000" lnSpcReduction="20000"/>
          </a:bodyPr>
          <a:lstStyle/>
          <a:p>
            <a:pPr fontAlgn="base"/>
            <a:r>
              <a:rPr lang="en-US" b="1" dirty="0" smtClean="0"/>
              <a:t>1. Progressive Management:</a:t>
            </a:r>
          </a:p>
          <a:p>
            <a:pPr algn="just" fontAlgn="base"/>
            <a:r>
              <a:rPr lang="en-US" dirty="0" smtClean="0"/>
              <a:t>There should be progressive outlook of the management of each industrial enterprise. It should be conscious of its obligations and responsibilities to the owners of the business, the employees, the consumers and the nation. The management must </a:t>
            </a:r>
            <a:r>
              <a:rPr lang="en-US" dirty="0" err="1" smtClean="0"/>
              <a:t>recognise</a:t>
            </a:r>
            <a:r>
              <a:rPr lang="en-US" dirty="0" smtClean="0"/>
              <a:t> the rights of workers to </a:t>
            </a:r>
            <a:r>
              <a:rPr lang="en-US" dirty="0" err="1" smtClean="0"/>
              <a:t>organise</a:t>
            </a:r>
            <a:r>
              <a:rPr lang="en-US" dirty="0" smtClean="0"/>
              <a:t> unions to protect their economic and social interests.</a:t>
            </a:r>
          </a:p>
          <a:p>
            <a:pPr algn="just" fontAlgn="base"/>
            <a:endParaRPr lang="en-US" dirty="0" smtClean="0"/>
          </a:p>
          <a:p>
            <a:pPr algn="just" fontAlgn="base"/>
            <a:r>
              <a:rPr lang="en-US" dirty="0" smtClean="0"/>
              <a:t>The management should follow a proactive approach, i.e., it should anticipate problems and take timely steps to minimize these problems. Challenges must be anticipated before they arise otherwise reactive actions will compound them and cause more discontent among the workers.</a:t>
            </a:r>
            <a:br>
              <a:rPr lang="en-US" dirty="0" smtClean="0"/>
            </a:br>
            <a:endParaRPr lang="en-US" dirty="0" smtClean="0"/>
          </a:p>
          <a:p>
            <a:pPr algn="just" fontAlgn="base"/>
            <a:r>
              <a:rPr lang="en-US" b="1" dirty="0" smtClean="0"/>
              <a:t>2. Strong and Stable Union:</a:t>
            </a:r>
          </a:p>
          <a:p>
            <a:pPr algn="just" fontAlgn="base"/>
            <a:r>
              <a:rPr lang="en-US" dirty="0" smtClean="0"/>
              <a:t>A strong and stable union in each industrial enterprise is essential for good industrial relations. The employers can easily ignore a weak union on the plea that it hardly represents the workers. The agreement with such a union will hardly be </a:t>
            </a:r>
            <a:r>
              <a:rPr lang="en-US" dirty="0" err="1" smtClean="0"/>
              <a:t>honoured</a:t>
            </a:r>
            <a:r>
              <a:rPr lang="en-US" dirty="0" smtClean="0"/>
              <a:t> by a large section of workforce. Therefore, there must be a strong and stable union in every enterprise to represent the majority of workers and negotiate with the management about the terms and conditions of service.</a:t>
            </a:r>
            <a:br>
              <a:rPr lang="en-US" dirty="0" smtClean="0"/>
            </a:br>
            <a:endParaRPr lang="en-US" dirty="0" smtClean="0"/>
          </a:p>
          <a:p>
            <a:pPr algn="just" fontAlgn="base"/>
            <a:endParaRPr lang="en-US" dirty="0" smtClean="0"/>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Measures to Improve Industrial Relations:</a:t>
            </a:r>
            <a:endParaRPr lang="en-US" dirty="0"/>
          </a:p>
        </p:txBody>
      </p:sp>
      <p:sp>
        <p:nvSpPr>
          <p:cNvPr id="3" name="Content Placeholder 2"/>
          <p:cNvSpPr>
            <a:spLocks noGrp="1"/>
          </p:cNvSpPr>
          <p:nvPr>
            <p:ph idx="1"/>
          </p:nvPr>
        </p:nvSpPr>
        <p:spPr>
          <a:xfrm>
            <a:off x="228600" y="1447800"/>
            <a:ext cx="8458200" cy="5410200"/>
          </a:xfrm>
        </p:spPr>
        <p:txBody>
          <a:bodyPr>
            <a:noAutofit/>
          </a:bodyPr>
          <a:lstStyle/>
          <a:p>
            <a:pPr algn="just" fontAlgn="base"/>
            <a:r>
              <a:rPr lang="en-US" sz="1600" b="1" dirty="0" smtClean="0"/>
              <a:t>3.Atmosphere of Mutual Trust:</a:t>
            </a:r>
          </a:p>
          <a:p>
            <a:pPr algn="just" fontAlgn="base"/>
            <a:r>
              <a:rPr lang="en-US" sz="1600" dirty="0" smtClean="0"/>
              <a:t>Both management and </a:t>
            </a:r>
            <a:r>
              <a:rPr lang="en-US" sz="1600" dirty="0" err="1" smtClean="0"/>
              <a:t>labour</a:t>
            </a:r>
            <a:r>
              <a:rPr lang="en-US" sz="1600" dirty="0" smtClean="0"/>
              <a:t> should help in the development of an atmosphere of mutual cooperation, confidence, and respect. Management should adopt a progressive outlook, and should </a:t>
            </a:r>
            <a:r>
              <a:rPr lang="en-US" sz="1600" dirty="0" err="1" smtClean="0"/>
              <a:t>recognise</a:t>
            </a:r>
            <a:r>
              <a:rPr lang="en-US" sz="1600" dirty="0" smtClean="0"/>
              <a:t> the right of workers.</a:t>
            </a:r>
          </a:p>
          <a:p>
            <a:pPr algn="just" fontAlgn="base"/>
            <a:r>
              <a:rPr lang="en-US" sz="1600" dirty="0" smtClean="0"/>
              <a:t>Similarly, </a:t>
            </a:r>
            <a:r>
              <a:rPr lang="en-US" sz="1600" dirty="0" err="1" smtClean="0"/>
              <a:t>labour</a:t>
            </a:r>
            <a:r>
              <a:rPr lang="en-US" sz="1600" dirty="0" smtClean="0"/>
              <a:t> unions should persuade their members to work for the common objectives of the </a:t>
            </a:r>
            <a:r>
              <a:rPr lang="en-US" sz="1600" dirty="0" err="1" smtClean="0"/>
              <a:t>organisation</a:t>
            </a:r>
            <a:r>
              <a:rPr lang="en-US" sz="1600" dirty="0" smtClean="0"/>
              <a:t>. Both the management and the unions should have faith in collective bargaining and other peaceful methods of settling industrial disputes.</a:t>
            </a:r>
          </a:p>
          <a:p>
            <a:pPr fontAlgn="base"/>
            <a:r>
              <a:rPr lang="en-US" sz="1600" b="1" dirty="0" smtClean="0"/>
              <a:t>4. Mutual Accommodation:</a:t>
            </a:r>
          </a:p>
          <a:p>
            <a:pPr fontAlgn="base"/>
            <a:r>
              <a:rPr lang="en-US" sz="1600" dirty="0" smtClean="0"/>
              <a:t>The right of collective bargaining of the trade unions must be </a:t>
            </a:r>
            <a:r>
              <a:rPr lang="en-US" sz="1600" dirty="0" err="1" smtClean="0"/>
              <a:t>recognised</a:t>
            </a:r>
            <a:r>
              <a:rPr lang="en-US" sz="1600" dirty="0" smtClean="0"/>
              <a:t> by the employers. Collective bargaining is the cornerstone of industrial relations. In any </a:t>
            </a:r>
            <a:r>
              <a:rPr lang="en-US" sz="1600" dirty="0" err="1" smtClean="0"/>
              <a:t>organisation</a:t>
            </a:r>
            <a:r>
              <a:rPr lang="en-US" sz="1600" dirty="0" smtClean="0"/>
              <a:t>, there must be a great emphasis on mutual accommodation rather than conflict or uncompromising attitude. Conflicting attitude does not lead to amicable </a:t>
            </a:r>
            <a:r>
              <a:rPr lang="en-US" sz="1600" dirty="0" err="1" smtClean="0"/>
              <a:t>labour</a:t>
            </a:r>
            <a:r>
              <a:rPr lang="en-US" sz="1600" dirty="0" smtClean="0"/>
              <a:t> relations; it may foster union militancy as the union reacts by engaging in pressure tactics. The approach must be of mutual “give and take” rather the “take or leave”.</a:t>
            </a:r>
            <a:br>
              <a:rPr lang="en-US" sz="1600" dirty="0" smtClean="0"/>
            </a:br>
            <a:endParaRPr lang="en-US" sz="1600" dirty="0" smtClean="0"/>
          </a:p>
          <a:p>
            <a:pPr fontAlgn="base"/>
            <a:r>
              <a:rPr lang="en-US" sz="1600" b="1" dirty="0" smtClean="0"/>
              <a:t>5. Sincere Implementation of Agreements:</a:t>
            </a:r>
          </a:p>
          <a:p>
            <a:pPr fontAlgn="base"/>
            <a:r>
              <a:rPr lang="en-US" sz="1600" dirty="0" smtClean="0"/>
              <a:t>The management should sincerely implement the settlements reached with the trade unions. The agreement between the management and the unions should be enforced both in letter and spirit.</a:t>
            </a:r>
            <a:br>
              <a:rPr lang="en-US" sz="1600" dirty="0" smtClean="0"/>
            </a:br>
            <a:endParaRPr lang="en-US" sz="1600" dirty="0" smtClean="0"/>
          </a:p>
          <a:p>
            <a:pPr algn="just" fontAlgn="base">
              <a:buNone/>
            </a:pPr>
            <a:endParaRPr lang="en-US" sz="1600" dirty="0" smtClean="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Measures to Improve Industrial Relations:</a:t>
            </a:r>
            <a:endParaRPr lang="en-US" dirty="0"/>
          </a:p>
        </p:txBody>
      </p:sp>
      <p:sp>
        <p:nvSpPr>
          <p:cNvPr id="3" name="Content Placeholder 2"/>
          <p:cNvSpPr>
            <a:spLocks noGrp="1"/>
          </p:cNvSpPr>
          <p:nvPr>
            <p:ph idx="1"/>
          </p:nvPr>
        </p:nvSpPr>
        <p:spPr/>
        <p:txBody>
          <a:bodyPr>
            <a:normAutofit fontScale="55000" lnSpcReduction="20000"/>
          </a:bodyPr>
          <a:lstStyle/>
          <a:p>
            <a:pPr fontAlgn="base"/>
            <a:r>
              <a:rPr lang="en-US" b="1" dirty="0" smtClean="0"/>
              <a:t>6. Workers’ Participation in Management:</a:t>
            </a:r>
          </a:p>
          <a:p>
            <a:pPr fontAlgn="base"/>
            <a:r>
              <a:rPr lang="en-US" dirty="0" smtClean="0"/>
              <a:t>The participation of workers in the management of the industrial unit should be encouraged by making effective use of works committees, joint consultation and other methods. This will improve communication between managers and workers, increase productivity and lead to greater effectiveness.</a:t>
            </a:r>
            <a:br>
              <a:rPr lang="en-US" dirty="0" smtClean="0"/>
            </a:br>
            <a:endParaRPr lang="en-US" dirty="0" smtClean="0"/>
          </a:p>
          <a:p>
            <a:pPr fontAlgn="base"/>
            <a:r>
              <a:rPr lang="en-US" b="1" dirty="0" smtClean="0"/>
              <a:t>7. Sound Personnel Policies:</a:t>
            </a:r>
          </a:p>
          <a:p>
            <a:pPr fontAlgn="base"/>
            <a:r>
              <a:rPr lang="en-US" dirty="0" smtClean="0"/>
              <a:t>Personnel policies should be formulated in consultation with the workers and their representatives if they are to be implemented effectively. The policies should be clearly stated so that there is no confusion in the mind of anybody. The implementation of the policies should be uniform throughout the </a:t>
            </a:r>
            <a:r>
              <a:rPr lang="en-US" dirty="0" err="1" smtClean="0"/>
              <a:t>organisation</a:t>
            </a:r>
            <a:r>
              <a:rPr lang="en-US" dirty="0" smtClean="0"/>
              <a:t> to ensure fair treatment to each worker.</a:t>
            </a:r>
            <a:br>
              <a:rPr lang="en-US" dirty="0" smtClean="0"/>
            </a:br>
            <a:endParaRPr lang="en-US" dirty="0" smtClean="0"/>
          </a:p>
          <a:p>
            <a:pPr fontAlgn="base"/>
            <a:r>
              <a:rPr lang="en-US" b="1" dirty="0" smtClean="0"/>
              <a:t>8. Government’s Role:</a:t>
            </a:r>
          </a:p>
          <a:p>
            <a:pPr fontAlgn="base"/>
            <a:r>
              <a:rPr lang="en-US" dirty="0" smtClean="0"/>
              <a:t>The Government should play an active role for promoting industrial peace. It should make law for the compulsory recognition of a representative union in each industrial unit. It should intervene to settle disputes if the management and the workers are unable to settle their disputes. This will restore industrial peace.</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1. . Disputes mainly relate to the strife between employers </a:t>
            </a:r>
            <a:r>
              <a:rPr lang="en-US" dirty="0" err="1" smtClean="0"/>
              <a:t>andtheir</a:t>
            </a:r>
            <a:r>
              <a:rPr lang="en-US" dirty="0" smtClean="0"/>
              <a:t> employees. According to the Industrial Dispute Act,1947 sec(2(k)),Industrial disputes mean any dispute or </a:t>
            </a:r>
            <a:r>
              <a:rPr lang="en-US" dirty="0" err="1" smtClean="0"/>
              <a:t>differencebetween</a:t>
            </a:r>
            <a:r>
              <a:rPr lang="en-US" dirty="0" smtClean="0"/>
              <a:t> employers and employers, or between </a:t>
            </a:r>
            <a:r>
              <a:rPr lang="en-US" dirty="0" err="1" smtClean="0"/>
              <a:t>employersand</a:t>
            </a:r>
            <a:r>
              <a:rPr lang="en-US" dirty="0" smtClean="0"/>
              <a:t> workmen, or between workmen and workmen, which is connected with the employment or non employment </a:t>
            </a:r>
            <a:r>
              <a:rPr lang="en-US" dirty="0" err="1" smtClean="0"/>
              <a:t>orterms</a:t>
            </a:r>
            <a:r>
              <a:rPr lang="en-US" dirty="0" smtClean="0"/>
              <a:t> of employment or with the conditions of labor </a:t>
            </a:r>
            <a:r>
              <a:rPr lang="en-US" dirty="0" err="1" smtClean="0"/>
              <a:t>ofany</a:t>
            </a:r>
            <a:r>
              <a:rPr lang="en-US" dirty="0" smtClean="0"/>
              <a:t> person.</a:t>
            </a:r>
          </a:p>
          <a:p>
            <a:r>
              <a:rPr lang="en-US" dirty="0" smtClean="0">
                <a:hlinkClick r:id="rId2" tooltip="View slide 2 image"/>
              </a:rPr>
              <a:t>2. </a:t>
            </a:r>
            <a:r>
              <a:rPr lang="en-US" dirty="0" smtClean="0"/>
              <a:t>Causes of industrial Disputes: Causes of Industrial disputes may be grouped </a:t>
            </a:r>
            <a:r>
              <a:rPr lang="en-US" dirty="0" err="1" smtClean="0"/>
              <a:t>intofour</a:t>
            </a:r>
            <a:r>
              <a:rPr lang="en-US" dirty="0" smtClean="0"/>
              <a:t> categories :(A) Industrial Factors(B) Managements Attitude towards workers(C) Government Machinery ; and(D) Other Causes</a:t>
            </a:r>
          </a:p>
          <a:p>
            <a:r>
              <a:rPr lang="en-US" dirty="0" smtClean="0">
                <a:hlinkClick r:id="rId3" tooltip="View slide 3 image"/>
              </a:rPr>
              <a:t>3. </a:t>
            </a:r>
            <a:r>
              <a:rPr lang="en-US" dirty="0" smtClean="0"/>
              <a:t>(A)Industrial Factors : Under this category, some of the causes of dispute may be : (</a:t>
            </a:r>
            <a:r>
              <a:rPr lang="en-US" dirty="0" err="1" smtClean="0"/>
              <a:t>i</a:t>
            </a:r>
            <a:r>
              <a:rPr lang="en-US" dirty="0" smtClean="0"/>
              <a:t>) An industrial matter relating to employment, work, wages, hours of work, privileges, the rights and obligations of employees and employers, terms and conditions of employment including matters pertaining to : (a) dismissal or non-employment of any person (b) Registered agreement , settlement or award : and © demarcation (establishing limits) of the functions of an employee (iii) An industrial matter in which both the parties are directly and substantially interested. (iii) disputes arising out of unemployment, inflation, change in the attitude of</a:t>
            </a:r>
          </a:p>
          <a:p>
            <a:r>
              <a:rPr lang="en-US" dirty="0" smtClean="0">
                <a:hlinkClick r:id="rId4" tooltip="View slide 4 image"/>
              </a:rPr>
              <a:t>4. </a:t>
            </a:r>
            <a:r>
              <a:rPr lang="en-US" dirty="0" smtClean="0"/>
              <a:t>(II) Management Attitude Towards Labor : (</a:t>
            </a:r>
            <a:r>
              <a:rPr lang="en-US" dirty="0" err="1" smtClean="0"/>
              <a:t>i</a:t>
            </a:r>
            <a:r>
              <a:rPr lang="en-US" dirty="0" smtClean="0"/>
              <a:t>) Management ‗s unwillingness to talk over any </a:t>
            </a:r>
            <a:r>
              <a:rPr lang="en-US" dirty="0" err="1" smtClean="0"/>
              <a:t>disputewith</a:t>
            </a:r>
            <a:r>
              <a:rPr lang="en-US" dirty="0" smtClean="0"/>
              <a:t> their employees.(ii) Managements unwillingness to recognize a </a:t>
            </a:r>
            <a:r>
              <a:rPr lang="en-US" dirty="0" err="1" smtClean="0"/>
              <a:t>particulartrade</a:t>
            </a:r>
            <a:r>
              <a:rPr lang="en-US" dirty="0" smtClean="0"/>
              <a:t> union , delegating enough authority to </a:t>
            </a:r>
            <a:r>
              <a:rPr lang="en-US" dirty="0" err="1" smtClean="0"/>
              <a:t>therepresentatives,etc</a:t>
            </a:r>
            <a:r>
              <a:rPr lang="en-US" dirty="0" smtClean="0"/>
              <a:t>. (iii) unwillingness to negotiation and settlement of disputes.(iv) Managements insistence to take care </a:t>
            </a:r>
            <a:r>
              <a:rPr lang="en-US" dirty="0" err="1" smtClean="0"/>
              <a:t>ofrecruitments</a:t>
            </a:r>
            <a:r>
              <a:rPr lang="en-US" dirty="0" smtClean="0"/>
              <a:t>, promotion etc without consulting </a:t>
            </a:r>
            <a:r>
              <a:rPr lang="en-US" dirty="0" err="1" smtClean="0"/>
              <a:t>theconcerned</a:t>
            </a:r>
            <a:r>
              <a:rPr lang="en-US" dirty="0" smtClean="0"/>
              <a:t> employees(v) Managements unwillingness to provide services </a:t>
            </a:r>
            <a:r>
              <a:rPr lang="en-US" dirty="0" err="1" smtClean="0"/>
              <a:t>andbenefits</a:t>
            </a:r>
            <a:r>
              <a:rPr lang="en-US" dirty="0" smtClean="0"/>
              <a:t> to its employees</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hlinkClick r:id="rId2" tooltip="View slide 5 image"/>
              </a:rPr>
              <a:t>5. </a:t>
            </a:r>
            <a:r>
              <a:rPr lang="en-US" dirty="0" smtClean="0"/>
              <a:t>(III) Government Machinery : (a)Though there are number of enactments for </a:t>
            </a:r>
            <a:r>
              <a:rPr lang="en-US" dirty="0" err="1" smtClean="0"/>
              <a:t>promotionof</a:t>
            </a:r>
            <a:r>
              <a:rPr lang="en-US" dirty="0" smtClean="0"/>
              <a:t> harmonious relations, it is ineffective and </a:t>
            </a:r>
            <a:r>
              <a:rPr lang="en-US" dirty="0" err="1" smtClean="0"/>
              <a:t>unsatisfactorydue</a:t>
            </a:r>
            <a:r>
              <a:rPr lang="en-US" dirty="0" smtClean="0"/>
              <a:t> to various reasons like their irrelevancy in the context </a:t>
            </a:r>
            <a:r>
              <a:rPr lang="en-US" dirty="0" err="1" smtClean="0"/>
              <a:t>ofthe</a:t>
            </a:r>
            <a:r>
              <a:rPr lang="en-US" dirty="0" smtClean="0"/>
              <a:t> challenges of present industrial climate/culture, incapability of understanding and </a:t>
            </a:r>
            <a:r>
              <a:rPr lang="en-US" dirty="0" err="1" smtClean="0"/>
              <a:t>answeringimperatives</a:t>
            </a:r>
            <a:r>
              <a:rPr lang="en-US" dirty="0" smtClean="0"/>
              <a:t> of development, improper and </a:t>
            </a:r>
            <a:r>
              <a:rPr lang="en-US" dirty="0" err="1" smtClean="0"/>
              <a:t>inadequateimplementation</a:t>
            </a:r>
            <a:r>
              <a:rPr lang="en-US" dirty="0" smtClean="0"/>
              <a:t> by many employers.(b) The governments conciliation machinery has settled a </a:t>
            </a:r>
            <a:r>
              <a:rPr lang="en-US" dirty="0" err="1" smtClean="0"/>
              <a:t>verynegligible</a:t>
            </a:r>
            <a:r>
              <a:rPr lang="en-US" dirty="0" smtClean="0"/>
              <a:t> number of disputes .</a:t>
            </a:r>
          </a:p>
          <a:p>
            <a:r>
              <a:rPr lang="en-US" dirty="0" smtClean="0">
                <a:hlinkClick r:id="rId3" tooltip="View slide 6 image"/>
              </a:rPr>
              <a:t>6. </a:t>
            </a:r>
            <a:r>
              <a:rPr lang="en-US" dirty="0" smtClean="0"/>
              <a:t>(IV) Other Causes : (</a:t>
            </a:r>
            <a:r>
              <a:rPr lang="en-US" dirty="0" err="1" smtClean="0"/>
              <a:t>i</a:t>
            </a:r>
            <a:r>
              <a:rPr lang="en-US" dirty="0" smtClean="0"/>
              <a:t>)Affiliation of the trade unions with a </a:t>
            </a:r>
            <a:r>
              <a:rPr lang="en-US" dirty="0" err="1" smtClean="0"/>
              <a:t>politicalparty</a:t>
            </a:r>
            <a:r>
              <a:rPr lang="en-US" dirty="0" smtClean="0"/>
              <a:t>, where the latter may instigate the trade unions </a:t>
            </a:r>
            <a:r>
              <a:rPr lang="en-US" dirty="0" err="1" smtClean="0"/>
              <a:t>toconduct</a:t>
            </a:r>
            <a:r>
              <a:rPr lang="en-US" dirty="0" smtClean="0"/>
              <a:t> strikes, lockouts , </a:t>
            </a:r>
            <a:r>
              <a:rPr lang="en-US" dirty="0" err="1" smtClean="0"/>
              <a:t>gheraos</a:t>
            </a:r>
            <a:r>
              <a:rPr lang="en-US" dirty="0" smtClean="0"/>
              <a:t> etc.(ii) Political instability, centre- state </a:t>
            </a:r>
            <a:r>
              <a:rPr lang="en-US" dirty="0" err="1" smtClean="0"/>
              <a:t>relations,sometimesresult</a:t>
            </a:r>
            <a:r>
              <a:rPr lang="en-US" dirty="0" smtClean="0"/>
              <a:t> into industrial conflict.(iii) Other potential factors like corruption in industry </a:t>
            </a:r>
            <a:r>
              <a:rPr lang="en-US" dirty="0" err="1" smtClean="0"/>
              <a:t>andpublic</a:t>
            </a:r>
            <a:r>
              <a:rPr lang="en-US" dirty="0" smtClean="0"/>
              <a:t> life, easy money, </a:t>
            </a:r>
            <a:r>
              <a:rPr lang="en-US" dirty="0" err="1" smtClean="0"/>
              <a:t>etccan</a:t>
            </a:r>
            <a:r>
              <a:rPr lang="en-US" dirty="0" smtClean="0"/>
              <a:t> also result into </a:t>
            </a:r>
            <a:r>
              <a:rPr lang="en-US" dirty="0" err="1" smtClean="0"/>
              <a:t>industrialdisputes</a:t>
            </a:r>
            <a:r>
              <a:rPr lang="en-US" dirty="0" smtClean="0"/>
              <a:t>.</a:t>
            </a:r>
          </a:p>
          <a:p>
            <a:r>
              <a:rPr lang="en-US" dirty="0" smtClean="0">
                <a:hlinkClick r:id="rId4" tooltip="View slide 7 image"/>
              </a:rPr>
              <a:t>7. </a:t>
            </a:r>
            <a:r>
              <a:rPr lang="en-US" dirty="0" smtClean="0"/>
              <a:t>Industrial Disputes Strikes Lockouts Primary Secondary Others Strikes </a:t>
            </a:r>
            <a:r>
              <a:rPr lang="en-US" dirty="0" err="1" smtClean="0"/>
              <a:t>Strikes</a:t>
            </a:r>
            <a:r>
              <a:rPr lang="en-US" dirty="0" smtClean="0"/>
              <a:t> 1. General 2. Particular 3. Political 4. </a:t>
            </a:r>
            <a:r>
              <a:rPr lang="en-US" dirty="0" err="1" smtClean="0"/>
              <a:t>Bandhs</a:t>
            </a:r>
            <a:r>
              <a:rPr lang="en-US" dirty="0" smtClean="0"/>
              <a:t> Sit down Stay-in </a:t>
            </a:r>
            <a:r>
              <a:rPr lang="en-US" dirty="0" err="1" smtClean="0"/>
              <a:t>TokeStay</a:t>
            </a:r>
            <a:r>
              <a:rPr lang="en-US" dirty="0" smtClean="0"/>
              <a:t>- </a:t>
            </a:r>
            <a:r>
              <a:rPr lang="en-US" dirty="0" err="1" smtClean="0"/>
              <a:t>Wor</a:t>
            </a:r>
            <a:r>
              <a:rPr lang="en-US" dirty="0" smtClean="0"/>
              <a:t> Lighten </a:t>
            </a:r>
            <a:r>
              <a:rPr lang="en-US" dirty="0" err="1" smtClean="0"/>
              <a:t>Picke</a:t>
            </a:r>
            <a:r>
              <a:rPr lang="en-US" dirty="0" smtClean="0"/>
              <a:t> </a:t>
            </a:r>
            <a:r>
              <a:rPr lang="en-US" dirty="0" err="1" smtClean="0"/>
              <a:t>Ghe</a:t>
            </a:r>
            <a:r>
              <a:rPr lang="en-US" dirty="0" smtClean="0"/>
              <a:t> </a:t>
            </a:r>
            <a:r>
              <a:rPr lang="en-US" dirty="0" err="1" smtClean="0"/>
              <a:t>Hunge</a:t>
            </a:r>
            <a:r>
              <a:rPr lang="en-US" dirty="0" smtClean="0"/>
              <a:t> Tool n </a:t>
            </a:r>
            <a:r>
              <a:rPr lang="en-US" dirty="0" err="1" smtClean="0"/>
              <a:t>oraway</a:t>
            </a:r>
            <a:r>
              <a:rPr lang="en-US" dirty="0" smtClean="0"/>
              <a:t> Go k To </a:t>
            </a:r>
            <a:r>
              <a:rPr lang="en-US" dirty="0" err="1" smtClean="0"/>
              <a:t>ing</a:t>
            </a:r>
            <a:r>
              <a:rPr lang="en-US" dirty="0" smtClean="0"/>
              <a:t> or ting </a:t>
            </a:r>
            <a:r>
              <a:rPr lang="en-US" dirty="0" err="1" smtClean="0"/>
              <a:t>rao</a:t>
            </a:r>
            <a:r>
              <a:rPr lang="en-US" dirty="0" smtClean="0"/>
              <a:t> r Down </a:t>
            </a:r>
            <a:r>
              <a:rPr lang="en-US" dirty="0" err="1" smtClean="0"/>
              <a:t>ProteStrike</a:t>
            </a:r>
            <a:r>
              <a:rPr lang="en-US" dirty="0" smtClean="0"/>
              <a:t> - Rule &amp; Strikes or </a:t>
            </a:r>
            <a:r>
              <a:rPr lang="en-US" dirty="0" err="1" smtClean="0"/>
              <a:t>st</a:t>
            </a:r>
            <a:r>
              <a:rPr lang="en-US" dirty="0" smtClean="0"/>
              <a:t> Cat- s </a:t>
            </a:r>
            <a:r>
              <a:rPr lang="en-US" dirty="0" err="1" smtClean="0"/>
              <a:t>Slo</a:t>
            </a:r>
            <a:r>
              <a:rPr lang="en-US" dirty="0" smtClean="0"/>
              <a:t> </a:t>
            </a:r>
            <a:r>
              <a:rPr lang="en-US" dirty="0" err="1" smtClean="0"/>
              <a:t>Boyc</a:t>
            </a:r>
            <a:r>
              <a:rPr lang="en-US" dirty="0" smtClean="0"/>
              <a:t> Pen Strike Call w </a:t>
            </a:r>
            <a:r>
              <a:rPr lang="en-US" dirty="0" err="1" smtClean="0"/>
              <a:t>ott</a:t>
            </a:r>
            <a:r>
              <a:rPr lang="en-US" dirty="0" smtClean="0"/>
              <a:t> Down s strikes </a:t>
            </a:r>
            <a:r>
              <a:rPr lang="en-US" dirty="0" err="1" smtClean="0"/>
              <a:t>Strikes</a:t>
            </a:r>
            <a:endParaRPr lang="en-US" dirty="0" smtClean="0"/>
          </a:p>
          <a:p>
            <a:r>
              <a:rPr lang="en-US" dirty="0" smtClean="0">
                <a:hlinkClick r:id="rId5" tooltip="View slide 8 image"/>
              </a:rPr>
              <a:t>8. </a:t>
            </a:r>
            <a:r>
              <a:rPr lang="en-US" dirty="0" smtClean="0"/>
              <a:t>Industrial disputes are basically of two types ,</a:t>
            </a:r>
            <a:r>
              <a:rPr lang="en-US" dirty="0" err="1" smtClean="0"/>
              <a:t>i.e.Strikes</a:t>
            </a:r>
            <a:r>
              <a:rPr lang="en-US" dirty="0" smtClean="0"/>
              <a:t> and </a:t>
            </a:r>
            <a:r>
              <a:rPr lang="en-US" dirty="0" err="1" smtClean="0"/>
              <a:t>Lockouts.Strikes</a:t>
            </a:r>
            <a:r>
              <a:rPr lang="en-US" dirty="0" smtClean="0"/>
              <a:t> :Strikes are a result of more </a:t>
            </a:r>
            <a:r>
              <a:rPr lang="en-US" dirty="0" err="1" smtClean="0"/>
              <a:t>fundamentalmaladjustments</a:t>
            </a:r>
            <a:r>
              <a:rPr lang="en-US" dirty="0" smtClean="0"/>
              <a:t>, injustices and </a:t>
            </a:r>
            <a:r>
              <a:rPr lang="en-US" dirty="0" err="1" smtClean="0"/>
              <a:t>economicdisturbances.Strike</a:t>
            </a:r>
            <a:r>
              <a:rPr lang="en-US" dirty="0" smtClean="0"/>
              <a:t> is a temporary cessation of work by a </a:t>
            </a:r>
            <a:r>
              <a:rPr lang="en-US" dirty="0" err="1" smtClean="0"/>
              <a:t>groupof</a:t>
            </a:r>
            <a:r>
              <a:rPr lang="en-US" dirty="0" smtClean="0"/>
              <a:t> employees in order to express grievances or </a:t>
            </a:r>
            <a:r>
              <a:rPr lang="en-US" dirty="0" err="1" smtClean="0"/>
              <a:t>toenforce</a:t>
            </a:r>
            <a:r>
              <a:rPr lang="en-US" dirty="0" smtClean="0"/>
              <a:t> a demand concerning changes in </a:t>
            </a:r>
            <a:r>
              <a:rPr lang="en-US" dirty="0" err="1" smtClean="0"/>
              <a:t>workconditions.Strikes</a:t>
            </a:r>
            <a:r>
              <a:rPr lang="en-US" dirty="0" smtClean="0"/>
              <a:t> are divided into three types .They </a:t>
            </a:r>
            <a:r>
              <a:rPr lang="en-US" dirty="0" err="1" smtClean="0"/>
              <a:t>arePrimary</a:t>
            </a:r>
            <a:r>
              <a:rPr lang="en-US" dirty="0" smtClean="0"/>
              <a:t> strikes, secondary strikes and other strikes.</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hlinkClick r:id="rId2" tooltip="View slide 9 image"/>
              </a:rPr>
              <a:t>9. </a:t>
            </a:r>
            <a:r>
              <a:rPr lang="en-US" dirty="0" err="1" smtClean="0"/>
              <a:t>I.Primary</a:t>
            </a:r>
            <a:r>
              <a:rPr lang="en-US" dirty="0" smtClean="0"/>
              <a:t> strikes are generally against the employer </a:t>
            </a:r>
            <a:r>
              <a:rPr lang="en-US" dirty="0" err="1" smtClean="0"/>
              <a:t>withwhom</a:t>
            </a:r>
            <a:r>
              <a:rPr lang="en-US" dirty="0" smtClean="0"/>
              <a:t> the dispute exists. They are :(</a:t>
            </a:r>
            <a:r>
              <a:rPr lang="en-US" dirty="0" err="1" smtClean="0"/>
              <a:t>i</a:t>
            </a:r>
            <a:r>
              <a:rPr lang="en-US" dirty="0" smtClean="0"/>
              <a:t>) Stay Away Strikes: In this strike workmen stay away from the work place. They organize rallies, demonstrations, etc.(ii) Stay-in or sit Down Strikes : In this strike, workmen come to the place , they stay at the work place but they don‘t work.(iii) Tools Down, Pen Down Strike : Here the strikers lay down their tools in case of factory workers , office workers lay down their pens,</a:t>
            </a:r>
          </a:p>
          <a:p>
            <a:r>
              <a:rPr lang="en-US" dirty="0" smtClean="0">
                <a:hlinkClick r:id="rId3" tooltip="View slide 10 image"/>
              </a:rPr>
              <a:t>10. </a:t>
            </a:r>
            <a:r>
              <a:rPr lang="en-US" dirty="0" smtClean="0"/>
              <a:t>(iv) Token or Protest Strikes : It is of very </a:t>
            </a:r>
            <a:r>
              <a:rPr lang="en-US" dirty="0" err="1" smtClean="0"/>
              <a:t>shortduration</a:t>
            </a:r>
            <a:r>
              <a:rPr lang="en-US" dirty="0" smtClean="0"/>
              <a:t> and is in nature of signal for the </a:t>
            </a:r>
            <a:r>
              <a:rPr lang="en-US" dirty="0" err="1" smtClean="0"/>
              <a:t>dangerahead</a:t>
            </a:r>
            <a:r>
              <a:rPr lang="en-US" dirty="0" smtClean="0"/>
              <a:t>. In this strike workers do not work for </a:t>
            </a:r>
            <a:r>
              <a:rPr lang="en-US" dirty="0" err="1" smtClean="0"/>
              <a:t>anhour</a:t>
            </a:r>
            <a:r>
              <a:rPr lang="en-US" dirty="0" smtClean="0"/>
              <a:t> or a day.(v) Lightening or Wild cat strike : In this strike, </a:t>
            </a:r>
            <a:r>
              <a:rPr lang="en-US" dirty="0" err="1" smtClean="0"/>
              <a:t>thestrike</a:t>
            </a:r>
            <a:r>
              <a:rPr lang="en-US" dirty="0" smtClean="0"/>
              <a:t> is done without any prior notice or with </a:t>
            </a:r>
            <a:r>
              <a:rPr lang="en-US" dirty="0" err="1" smtClean="0"/>
              <a:t>ashortest</a:t>
            </a:r>
            <a:r>
              <a:rPr lang="en-US" dirty="0" smtClean="0"/>
              <a:t> notice.(vi) Go –Slow : In this strike, the </a:t>
            </a:r>
            <a:r>
              <a:rPr lang="en-US" dirty="0" err="1" smtClean="0"/>
              <a:t>workersintentionally</a:t>
            </a:r>
            <a:r>
              <a:rPr lang="en-US" dirty="0" smtClean="0"/>
              <a:t> reduce the speed of work.</a:t>
            </a:r>
          </a:p>
          <a:p>
            <a:r>
              <a:rPr lang="en-US" dirty="0" smtClean="0">
                <a:hlinkClick r:id="rId4" tooltip="View slide 11 image"/>
              </a:rPr>
              <a:t>11. </a:t>
            </a:r>
            <a:r>
              <a:rPr lang="en-US" dirty="0" smtClean="0"/>
              <a:t>(vii) Work to rule : In this strike, the </a:t>
            </a:r>
            <a:r>
              <a:rPr lang="en-US" dirty="0" err="1" smtClean="0"/>
              <a:t>strikersundertake</a:t>
            </a:r>
            <a:r>
              <a:rPr lang="en-US" dirty="0" smtClean="0"/>
              <a:t> the work according to rules or </a:t>
            </a:r>
            <a:r>
              <a:rPr lang="en-US" dirty="0" err="1" smtClean="0"/>
              <a:t>jobdescription</a:t>
            </a:r>
            <a:r>
              <a:rPr lang="en-US" dirty="0" smtClean="0"/>
              <a:t>.(viii) Picketing : It is an act of protesting by </a:t>
            </a:r>
            <a:r>
              <a:rPr lang="en-US" dirty="0" err="1" smtClean="0"/>
              <a:t>theworkmen</a:t>
            </a:r>
            <a:r>
              <a:rPr lang="en-US" dirty="0" smtClean="0"/>
              <a:t> in front of the premises of the employer.(ix) Boycott: It aims at disrupting the </a:t>
            </a:r>
            <a:r>
              <a:rPr lang="en-US" dirty="0" err="1" smtClean="0"/>
              <a:t>normalfunctioning</a:t>
            </a:r>
            <a:r>
              <a:rPr lang="en-US" dirty="0" smtClean="0"/>
              <a:t> of the enterprise.(x) </a:t>
            </a:r>
            <a:r>
              <a:rPr lang="en-US" dirty="0" err="1" smtClean="0"/>
              <a:t>Gherao</a:t>
            </a:r>
            <a:r>
              <a:rPr lang="en-US" dirty="0" smtClean="0"/>
              <a:t> : It is a physical blockade of a </a:t>
            </a:r>
            <a:r>
              <a:rPr lang="en-US" dirty="0" err="1" smtClean="0"/>
              <a:t>targeteither</a:t>
            </a:r>
            <a:r>
              <a:rPr lang="en-US" dirty="0" smtClean="0"/>
              <a:t> by encirclement, intended to block from </a:t>
            </a:r>
            <a:r>
              <a:rPr lang="en-US" dirty="0" err="1" smtClean="0"/>
              <a:t>andto</a:t>
            </a:r>
            <a:r>
              <a:rPr lang="en-US" dirty="0" smtClean="0"/>
              <a:t> a particular office, workshop etc.(xi) Hunger Strike : This type of strike is </a:t>
            </a:r>
            <a:r>
              <a:rPr lang="en-US" dirty="0" err="1" smtClean="0"/>
              <a:t>resortedto</a:t>
            </a:r>
            <a:r>
              <a:rPr lang="en-US" dirty="0" smtClean="0"/>
              <a:t> either by the leaders of the union or by </a:t>
            </a:r>
            <a:r>
              <a:rPr lang="en-US" dirty="0" err="1" smtClean="0"/>
              <a:t>someworkers</a:t>
            </a:r>
            <a:r>
              <a:rPr lang="en-US" dirty="0" smtClean="0"/>
              <a:t> all at a time for a limited period or up </a:t>
            </a:r>
            <a:r>
              <a:rPr lang="en-US" dirty="0" err="1" smtClean="0"/>
              <a:t>tothe</a:t>
            </a:r>
            <a:r>
              <a:rPr lang="en-US" dirty="0" smtClean="0"/>
              <a:t> period of settlement of disputes.</a:t>
            </a:r>
          </a:p>
          <a:p>
            <a:r>
              <a:rPr lang="en-US" dirty="0" smtClean="0">
                <a:hlinkClick r:id="rId5" tooltip="View slide 12 image"/>
              </a:rPr>
              <a:t>12. </a:t>
            </a:r>
            <a:r>
              <a:rPr lang="en-US" dirty="0" smtClean="0"/>
              <a:t>II Secondary Strike : Secondary strikes are against </a:t>
            </a:r>
            <a:r>
              <a:rPr lang="en-US" dirty="0" err="1" smtClean="0"/>
              <a:t>athird</a:t>
            </a:r>
            <a:r>
              <a:rPr lang="en-US" dirty="0" smtClean="0"/>
              <a:t> party. These strikes are sympathetic strikes.III. Other Strikes : These strikes are in the form </a:t>
            </a:r>
            <a:r>
              <a:rPr lang="en-US" dirty="0" err="1" smtClean="0"/>
              <a:t>ofgeneral</a:t>
            </a:r>
            <a:r>
              <a:rPr lang="en-US" dirty="0" smtClean="0"/>
              <a:t>, particular, political and </a:t>
            </a:r>
            <a:r>
              <a:rPr lang="en-US" dirty="0" err="1" smtClean="0"/>
              <a:t>bandhs.Lockouts:Lockout</a:t>
            </a:r>
            <a:r>
              <a:rPr lang="en-US" dirty="0" smtClean="0"/>
              <a:t> means the closing of a place of business </a:t>
            </a:r>
            <a:r>
              <a:rPr lang="en-US" dirty="0" err="1" smtClean="0"/>
              <a:t>ofemployment</a:t>
            </a:r>
            <a:r>
              <a:rPr lang="en-US" dirty="0" smtClean="0"/>
              <a:t> or the suspension of work, or </a:t>
            </a:r>
            <a:r>
              <a:rPr lang="en-US" dirty="0" err="1" smtClean="0"/>
              <a:t>therefusal</a:t>
            </a:r>
            <a:r>
              <a:rPr lang="en-US" dirty="0" smtClean="0"/>
              <a:t> by the employer to continue to employ </a:t>
            </a:r>
            <a:r>
              <a:rPr lang="en-US" dirty="0" err="1" smtClean="0"/>
              <a:t>anynumber</a:t>
            </a:r>
            <a:r>
              <a:rPr lang="en-US" dirty="0" smtClean="0"/>
              <a:t> of persons employed by </a:t>
            </a:r>
            <a:r>
              <a:rPr lang="en-US" dirty="0" err="1" smtClean="0"/>
              <a:t>him.However</a:t>
            </a:r>
            <a:r>
              <a:rPr lang="en-US" dirty="0" smtClean="0"/>
              <a:t>, termination of employment </a:t>
            </a:r>
            <a:r>
              <a:rPr lang="en-US" dirty="0" err="1" smtClean="0"/>
              <a:t>orretrenchment</a:t>
            </a:r>
            <a:r>
              <a:rPr lang="en-US" dirty="0" smtClean="0"/>
              <a:t>, and prohibiting an employee are </a:t>
            </a:r>
            <a:r>
              <a:rPr lang="en-US" dirty="0" err="1" smtClean="0"/>
              <a:t>notlockouts</a:t>
            </a:r>
            <a:r>
              <a:rPr lang="en-US" dirty="0" smtClean="0"/>
              <a:t>.</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0000" lnSpcReduction="20000"/>
          </a:bodyPr>
          <a:lstStyle/>
          <a:p>
            <a:r>
              <a:rPr lang="en-US" dirty="0" smtClean="0">
                <a:hlinkClick r:id="rId2" tooltip="View slide 13 image"/>
              </a:rPr>
              <a:t>13. </a:t>
            </a:r>
            <a:r>
              <a:rPr lang="en-US" dirty="0" smtClean="0"/>
              <a:t>PREVENTIVE MEASURES OF INDUSTRIAL DISPUTES Labor Tripartite Standing Grievance Welfare and Orders Procedure Officer Bipartite </a:t>
            </a:r>
            <a:r>
              <a:rPr lang="en-US" dirty="0" err="1" smtClean="0"/>
              <a:t>BodiesCollective</a:t>
            </a:r>
            <a:r>
              <a:rPr lang="en-US" dirty="0" smtClean="0"/>
              <a:t> Strong Labor Co- Joint </a:t>
            </a:r>
            <a:r>
              <a:rPr lang="en-US" dirty="0" err="1" smtClean="0"/>
              <a:t>ConsultationsBargaining</a:t>
            </a:r>
            <a:r>
              <a:rPr lang="en-US" dirty="0" smtClean="0"/>
              <a:t> Trade Partnership and Unions Profit sharing</a:t>
            </a:r>
          </a:p>
          <a:p>
            <a:r>
              <a:rPr lang="en-US" dirty="0" smtClean="0">
                <a:hlinkClick r:id="rId3" tooltip="View slide 14 image"/>
              </a:rPr>
              <a:t>14. </a:t>
            </a:r>
            <a:r>
              <a:rPr lang="en-US" dirty="0" smtClean="0"/>
              <a:t>1]Labor Welfare Officer : Section 49 (1) and (2) of </a:t>
            </a:r>
            <a:r>
              <a:rPr lang="en-US" dirty="0" err="1" smtClean="0"/>
              <a:t>theFactories</a:t>
            </a:r>
            <a:r>
              <a:rPr lang="en-US" dirty="0" smtClean="0"/>
              <a:t> Act, 1948 specifies that every factory wherein500 or more workers are ordinarily employed at least </a:t>
            </a:r>
            <a:r>
              <a:rPr lang="en-US" dirty="0" err="1" smtClean="0"/>
              <a:t>onewelfare</a:t>
            </a:r>
            <a:r>
              <a:rPr lang="en-US" dirty="0" smtClean="0"/>
              <a:t> Officer must be appointed, where the number </a:t>
            </a:r>
            <a:r>
              <a:rPr lang="en-US" dirty="0" err="1" smtClean="0"/>
              <a:t>ofworkers</a:t>
            </a:r>
            <a:r>
              <a:rPr lang="en-US" dirty="0" smtClean="0"/>
              <a:t> are in excess of 2500,the assistant and / </a:t>
            </a:r>
            <a:r>
              <a:rPr lang="en-US" dirty="0" err="1" smtClean="0"/>
              <a:t>oradditional</a:t>
            </a:r>
            <a:r>
              <a:rPr lang="en-US" dirty="0" smtClean="0"/>
              <a:t> welfare officers are required to be appointed </a:t>
            </a:r>
            <a:r>
              <a:rPr lang="en-US" dirty="0" err="1" smtClean="0"/>
              <a:t>toassist</a:t>
            </a:r>
            <a:r>
              <a:rPr lang="en-US" dirty="0" smtClean="0"/>
              <a:t> the Welfare </a:t>
            </a:r>
            <a:r>
              <a:rPr lang="en-US" dirty="0" err="1" smtClean="0"/>
              <a:t>Officer.The</a:t>
            </a:r>
            <a:r>
              <a:rPr lang="en-US" dirty="0" smtClean="0"/>
              <a:t> functions of Labor Welfare Officer includes :(I) Labor Welfare Functions :Advice and assistance </a:t>
            </a:r>
            <a:r>
              <a:rPr lang="en-US" dirty="0" err="1" smtClean="0"/>
              <a:t>inimplementing</a:t>
            </a:r>
            <a:r>
              <a:rPr lang="en-US" dirty="0" smtClean="0"/>
              <a:t> legislative and non-legislative </a:t>
            </a:r>
            <a:r>
              <a:rPr lang="en-US" dirty="0" err="1" smtClean="0"/>
              <a:t>provisionsrelating</a:t>
            </a:r>
            <a:r>
              <a:rPr lang="en-US" dirty="0" smtClean="0"/>
              <a:t> to :</a:t>
            </a:r>
          </a:p>
          <a:p>
            <a:r>
              <a:rPr lang="en-US" dirty="0" smtClean="0">
                <a:hlinkClick r:id="rId4" tooltip="View slide 15 image"/>
              </a:rPr>
              <a:t>15. </a:t>
            </a:r>
            <a:r>
              <a:rPr lang="en-US" dirty="0" smtClean="0"/>
              <a:t>(a)Health &amp;Safety(b)Working conditions(c)Sanitation &amp; Cleanliness(d)Recreation(e)Welfare Amenities(f) Workers Education(g)Services like Co-operative grain shops, housing cooperatives.(h)Formation of welfare committees.(</a:t>
            </a:r>
            <a:r>
              <a:rPr lang="en-US" dirty="0" err="1" smtClean="0"/>
              <a:t>i</a:t>
            </a:r>
            <a:r>
              <a:rPr lang="en-US" dirty="0" smtClean="0"/>
              <a:t>) Housing(j) Implementation of welfare Acts.(II) Labor Administration Functions :These may cover:(a)Organizational Discipline(b)Safety &amp; Medical administration(c)Wage&amp; salary administration(d)Administration of Legislation covering Industrial Relations</a:t>
            </a:r>
          </a:p>
          <a:p>
            <a:r>
              <a:rPr lang="en-US" dirty="0" smtClean="0">
                <a:hlinkClick r:id="rId5" tooltip="View slide 16 image"/>
              </a:rPr>
              <a:t>16. </a:t>
            </a:r>
            <a:r>
              <a:rPr lang="en-US" dirty="0" smtClean="0"/>
              <a:t>Labor Relations Functions: These may consist of :(III)(a)Administration of standing orders.(b)Settlement of Grievances.(c)Settlement of Disputes through statutory procedures.(d)Trade unions&amp; union management relations(e)Steps to increase productivity efficiency.</a:t>
            </a:r>
          </a:p>
          <a:p>
            <a:r>
              <a:rPr lang="en-US" dirty="0" smtClean="0">
                <a:hlinkClick r:id="rId6" tooltip="View slide 17 image"/>
              </a:rPr>
              <a:t>17. </a:t>
            </a:r>
            <a:r>
              <a:rPr lang="en-US" dirty="0" smtClean="0"/>
              <a:t>2]Tripartite and Bipartite Bodies :Industrial relations in India have been </a:t>
            </a:r>
            <a:r>
              <a:rPr lang="en-US" dirty="0" err="1" smtClean="0"/>
              <a:t>shapedlargely</a:t>
            </a:r>
            <a:r>
              <a:rPr lang="en-US" dirty="0" smtClean="0"/>
              <a:t> by the policies and practices of </a:t>
            </a:r>
            <a:r>
              <a:rPr lang="en-US" dirty="0" err="1" smtClean="0"/>
              <a:t>Tripartiteand</a:t>
            </a:r>
            <a:r>
              <a:rPr lang="en-US" dirty="0" smtClean="0"/>
              <a:t> Bipartite </a:t>
            </a:r>
            <a:r>
              <a:rPr lang="en-US" dirty="0" err="1" smtClean="0"/>
              <a:t>bodies.The</a:t>
            </a:r>
            <a:r>
              <a:rPr lang="en-US" dirty="0" smtClean="0"/>
              <a:t> purpose of consultative machinery is to </a:t>
            </a:r>
            <a:r>
              <a:rPr lang="en-US" dirty="0" err="1" smtClean="0"/>
              <a:t>bringthe</a:t>
            </a:r>
            <a:r>
              <a:rPr lang="en-US" dirty="0" smtClean="0"/>
              <a:t> partners together for mutual settlement </a:t>
            </a:r>
            <a:r>
              <a:rPr lang="en-US" dirty="0" err="1" smtClean="0"/>
              <a:t>ofdifferences</a:t>
            </a:r>
            <a:r>
              <a:rPr lang="en-US" dirty="0" smtClean="0"/>
              <a:t> in spirit of cooperation and </a:t>
            </a:r>
            <a:r>
              <a:rPr lang="en-US" dirty="0" err="1" smtClean="0"/>
              <a:t>goodwill.Bipartite</a:t>
            </a:r>
            <a:r>
              <a:rPr lang="en-US" dirty="0" smtClean="0"/>
              <a:t> consultative machinery comprises </a:t>
            </a:r>
            <a:r>
              <a:rPr lang="en-US" dirty="0" err="1" smtClean="0"/>
              <a:t>twoparties</a:t>
            </a:r>
            <a:r>
              <a:rPr lang="en-US" dirty="0" smtClean="0"/>
              <a:t> i.e. employees and employer, the </a:t>
            </a:r>
            <a:r>
              <a:rPr lang="en-US" dirty="0" err="1" smtClean="0"/>
              <a:t>importantbipartite</a:t>
            </a:r>
            <a:r>
              <a:rPr lang="en-US" dirty="0" smtClean="0"/>
              <a:t> body is works committees.</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hlinkClick r:id="rId2" tooltip="View slide 18 image"/>
              </a:rPr>
              <a:t>18. </a:t>
            </a:r>
            <a:r>
              <a:rPr lang="en-US" dirty="0" smtClean="0"/>
              <a:t>Works Committee : Works committees </a:t>
            </a:r>
            <a:r>
              <a:rPr lang="en-US" dirty="0" err="1" smtClean="0"/>
              <a:t>greatlycontribute</a:t>
            </a:r>
            <a:r>
              <a:rPr lang="en-US" dirty="0" smtClean="0"/>
              <a:t> in prevention of industrial disputes. It </a:t>
            </a:r>
            <a:r>
              <a:rPr lang="en-US" dirty="0" err="1" smtClean="0"/>
              <a:t>isrepresented</a:t>
            </a:r>
            <a:r>
              <a:rPr lang="en-US" dirty="0" smtClean="0"/>
              <a:t> by an equal number of representatives </a:t>
            </a:r>
            <a:r>
              <a:rPr lang="en-US" dirty="0" err="1" smtClean="0"/>
              <a:t>ofeach</a:t>
            </a:r>
            <a:r>
              <a:rPr lang="en-US" dirty="0" smtClean="0"/>
              <a:t> party and the method of their appointment </a:t>
            </a:r>
            <a:r>
              <a:rPr lang="en-US" dirty="0" err="1" smtClean="0"/>
              <a:t>arealso</a:t>
            </a:r>
            <a:r>
              <a:rPr lang="en-US" dirty="0" smtClean="0"/>
              <a:t> laid down in agreements or </a:t>
            </a:r>
            <a:r>
              <a:rPr lang="en-US" dirty="0" err="1" smtClean="0"/>
              <a:t>enactments.Objectives</a:t>
            </a:r>
            <a:r>
              <a:rPr lang="en-US" dirty="0" smtClean="0"/>
              <a:t> and Functions :(a)To promote industrial goodwill.(b)To secure cooperation from employers and employees.(c)To ensure the cooperation of private concerns.(d)To provide for a popular agency for supervising the management of nationalized undertakings.</a:t>
            </a:r>
          </a:p>
          <a:p>
            <a:r>
              <a:rPr lang="en-US" dirty="0" smtClean="0">
                <a:hlinkClick r:id="rId3" tooltip="View slide 19 image"/>
              </a:rPr>
              <a:t>19. </a:t>
            </a:r>
            <a:r>
              <a:rPr lang="en-US" dirty="0" smtClean="0"/>
              <a:t>For the successful working of the </a:t>
            </a:r>
            <a:r>
              <a:rPr lang="en-US" dirty="0" err="1" smtClean="0"/>
              <a:t>workscommittee</a:t>
            </a:r>
            <a:r>
              <a:rPr lang="en-US" dirty="0" smtClean="0"/>
              <a:t>, the employers are required </a:t>
            </a:r>
            <a:r>
              <a:rPr lang="en-US" dirty="0" err="1" smtClean="0"/>
              <a:t>toabstain</a:t>
            </a:r>
            <a:r>
              <a:rPr lang="en-US" dirty="0" smtClean="0"/>
              <a:t> from doing anything that is likely </a:t>
            </a:r>
            <a:r>
              <a:rPr lang="en-US" dirty="0" err="1" smtClean="0"/>
              <a:t>tohamper</a:t>
            </a:r>
            <a:r>
              <a:rPr lang="en-US" dirty="0" smtClean="0"/>
              <a:t> various facilities to workers. The </a:t>
            </a:r>
            <a:r>
              <a:rPr lang="en-US" dirty="0" err="1" smtClean="0"/>
              <a:t>Tradeunions</a:t>
            </a:r>
            <a:r>
              <a:rPr lang="en-US" dirty="0" smtClean="0"/>
              <a:t> on the committees also have to </a:t>
            </a:r>
            <a:r>
              <a:rPr lang="en-US" dirty="0" err="1" smtClean="0"/>
              <a:t>abstainfrom</a:t>
            </a:r>
            <a:r>
              <a:rPr lang="en-US" dirty="0" smtClean="0"/>
              <a:t> doing things that upset the operations </a:t>
            </a:r>
            <a:r>
              <a:rPr lang="en-US" dirty="0" err="1" smtClean="0"/>
              <a:t>ofthe</a:t>
            </a:r>
            <a:r>
              <a:rPr lang="en-US" dirty="0" smtClean="0"/>
              <a:t> undertaking.</a:t>
            </a:r>
          </a:p>
          <a:p>
            <a:r>
              <a:rPr lang="en-US" dirty="0" smtClean="0">
                <a:hlinkClick r:id="rId4" tooltip="View slide 20 image"/>
              </a:rPr>
              <a:t>20. </a:t>
            </a:r>
            <a:r>
              <a:rPr lang="en-US" dirty="0" smtClean="0"/>
              <a:t>3] Standing Orders :Majority of the </a:t>
            </a:r>
            <a:r>
              <a:rPr lang="en-US" dirty="0" err="1" smtClean="0"/>
              <a:t>industrialdisputes</a:t>
            </a:r>
            <a:r>
              <a:rPr lang="en-US" dirty="0" smtClean="0"/>
              <a:t> are related to conditions </a:t>
            </a:r>
            <a:r>
              <a:rPr lang="en-US" dirty="0" err="1" smtClean="0"/>
              <a:t>ofemployment</a:t>
            </a:r>
            <a:r>
              <a:rPr lang="en-US" dirty="0" smtClean="0"/>
              <a:t>. To prevent this, Standing </a:t>
            </a:r>
            <a:r>
              <a:rPr lang="en-US" dirty="0" err="1" smtClean="0"/>
              <a:t>ordersare</a:t>
            </a:r>
            <a:r>
              <a:rPr lang="en-US" dirty="0" smtClean="0"/>
              <a:t> formulated. It was made obligatory </a:t>
            </a:r>
            <a:r>
              <a:rPr lang="en-US" dirty="0" err="1" smtClean="0"/>
              <a:t>thatstanding</a:t>
            </a:r>
            <a:r>
              <a:rPr lang="en-US" dirty="0" smtClean="0"/>
              <a:t> orders should govern the conditions </a:t>
            </a:r>
            <a:r>
              <a:rPr lang="en-US" dirty="0" err="1" smtClean="0"/>
              <a:t>ofemployment</a:t>
            </a:r>
            <a:r>
              <a:rPr lang="en-US" dirty="0" smtClean="0"/>
              <a:t> under the Industrial Employment(Standing Orders ) Act of 1946. The </a:t>
            </a:r>
            <a:r>
              <a:rPr lang="en-US" dirty="0" err="1" smtClean="0"/>
              <a:t>StandingOrders</a:t>
            </a:r>
            <a:r>
              <a:rPr lang="en-US" dirty="0" smtClean="0"/>
              <a:t> regulate the conditions of </a:t>
            </a:r>
            <a:r>
              <a:rPr lang="en-US" dirty="0" err="1" smtClean="0"/>
              <a:t>employmentfrom</a:t>
            </a:r>
            <a:r>
              <a:rPr lang="en-US" dirty="0" smtClean="0"/>
              <a:t> the stage of entry to the stage of exit.</a:t>
            </a:r>
          </a:p>
          <a:p>
            <a:r>
              <a:rPr lang="en-US" dirty="0" smtClean="0">
                <a:hlinkClick r:id="rId5" tooltip="View slide 21 image"/>
              </a:rPr>
              <a:t>21. </a:t>
            </a:r>
            <a:r>
              <a:rPr lang="en-US" dirty="0" smtClean="0"/>
              <a:t>4]Grievance Procedure : Grievance generally arise </a:t>
            </a:r>
            <a:r>
              <a:rPr lang="en-US" dirty="0" err="1" smtClean="0"/>
              <a:t>fromday</a:t>
            </a:r>
            <a:r>
              <a:rPr lang="en-US" dirty="0" smtClean="0"/>
              <a:t> – to- day working relations. Grievances of </a:t>
            </a:r>
            <a:r>
              <a:rPr lang="en-US" dirty="0" err="1" smtClean="0"/>
              <a:t>theemployees</a:t>
            </a:r>
            <a:r>
              <a:rPr lang="en-US" dirty="0" smtClean="0"/>
              <a:t> are readdressed by the </a:t>
            </a:r>
            <a:r>
              <a:rPr lang="en-US" dirty="0" err="1" smtClean="0"/>
              <a:t>management.Management</a:t>
            </a:r>
            <a:r>
              <a:rPr lang="en-US" dirty="0" smtClean="0"/>
              <a:t> can prevent the occurrence of </a:t>
            </a:r>
            <a:r>
              <a:rPr lang="en-US" dirty="0" err="1" smtClean="0"/>
              <a:t>industrialdisputes</a:t>
            </a:r>
            <a:r>
              <a:rPr lang="en-US" dirty="0" smtClean="0"/>
              <a:t> by solving the individual problems.5] Collective Bargaining :Collective bargaining helps for settlement of issues </a:t>
            </a:r>
            <a:r>
              <a:rPr lang="en-US" dirty="0" err="1" smtClean="0"/>
              <a:t>andprevention</a:t>
            </a:r>
            <a:r>
              <a:rPr lang="en-US" dirty="0" smtClean="0"/>
              <a:t> of industrial disputes. It occurs </a:t>
            </a:r>
            <a:r>
              <a:rPr lang="en-US" dirty="0" err="1" smtClean="0"/>
              <a:t>whenrepresentatives</a:t>
            </a:r>
            <a:r>
              <a:rPr lang="en-US" dirty="0" smtClean="0"/>
              <a:t> of a labor union meet </a:t>
            </a:r>
            <a:r>
              <a:rPr lang="en-US" dirty="0" err="1" smtClean="0"/>
              <a:t>managementrepresentatives</a:t>
            </a:r>
            <a:r>
              <a:rPr lang="en-US" dirty="0" smtClean="0"/>
              <a:t> to determine employees wages </a:t>
            </a:r>
            <a:r>
              <a:rPr lang="en-US" dirty="0" err="1" smtClean="0"/>
              <a:t>andbenefits</a:t>
            </a:r>
            <a:r>
              <a:rPr lang="en-US" dirty="0" smtClean="0"/>
              <a:t>, to create or revise work rules and to </a:t>
            </a:r>
            <a:r>
              <a:rPr lang="en-US" dirty="0" err="1" smtClean="0"/>
              <a:t>resolvedisputes</a:t>
            </a:r>
            <a:r>
              <a:rPr lang="en-US" dirty="0" smtClean="0"/>
              <a:t> or violations of the labor contract.</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a:xfrm>
            <a:off x="228600" y="1219200"/>
            <a:ext cx="8458200" cy="5410200"/>
          </a:xfrm>
        </p:spPr>
        <p:txBody>
          <a:bodyPr>
            <a:normAutofit fontScale="47500" lnSpcReduction="20000"/>
          </a:bodyPr>
          <a:lstStyle/>
          <a:p>
            <a:pPr algn="just"/>
            <a:r>
              <a:rPr lang="en-US" dirty="0" smtClean="0">
                <a:hlinkClick r:id="rId2" tooltip="View slide 22 image"/>
              </a:rPr>
              <a:t>22. </a:t>
            </a:r>
            <a:r>
              <a:rPr lang="en-US" dirty="0" smtClean="0"/>
              <a:t>6] Strong Trade unions :Trade union is the most suitable and effective agency to conduct collective bargaining on behalf of the workers. A powerful bargaining may be achieved by strong trade unions, which enable the workforce to maintain harmonious relations with themanagement.7] Labor Co-partnership and profit sharing :Good industrial relations can be maintained through proper partnership and profit sharing; employer gives a portion of total profits to workers in addition to their normal wages. This sort of attitude of management would create psychological conditions favorable for industrial peace.</a:t>
            </a:r>
          </a:p>
          <a:p>
            <a:pPr algn="just"/>
            <a:r>
              <a:rPr lang="en-US" dirty="0" smtClean="0">
                <a:hlinkClick r:id="rId3" tooltip="View slide 23 image"/>
              </a:rPr>
              <a:t>23. </a:t>
            </a:r>
            <a:r>
              <a:rPr lang="en-US" dirty="0" smtClean="0"/>
              <a:t>8]Joint Consultation : Joint Consultation involves a continuous relationship between labor and management and expects willingness of management and the participation of workers in discussing common problems of interest. This is the result of collective bargaining relations on a stable basis when parties know each other well and have a mutual trust.</a:t>
            </a:r>
          </a:p>
          <a:p>
            <a:pPr algn="just"/>
            <a:r>
              <a:rPr lang="en-US" dirty="0" smtClean="0">
                <a:hlinkClick r:id="rId4" tooltip="View slide 24 image"/>
              </a:rPr>
              <a:t>24. </a:t>
            </a:r>
            <a:r>
              <a:rPr lang="en-US" dirty="0" smtClean="0"/>
              <a:t>Settlement of Disputes: Whatever may be the cause of industrial disputes, the consequences are harmful to all stakeholders-management, employees, economy and the society . For management, disputes result in loss of production, revenue, profit, and even sickness of the plant. Employees would be hard hit as the disputes may lead to lockouts and consequent loss of wages and even jobs. Various methods are available for resolving disputes. Most important of them are :</a:t>
            </a:r>
          </a:p>
          <a:p>
            <a:pPr algn="just"/>
            <a:r>
              <a:rPr lang="en-US" dirty="0" smtClean="0">
                <a:hlinkClick r:id="rId5" tooltip="View slide 25 image"/>
              </a:rPr>
              <a:t>25. </a:t>
            </a:r>
            <a:r>
              <a:rPr lang="en-US" dirty="0" smtClean="0"/>
              <a:t>Collective Bargaining Arbitration Dispute Code of Settlement Discipline Conciliation Grievance Procedure Adjudication Consultative Machinery</a:t>
            </a:r>
          </a:p>
          <a:p>
            <a:pPr algn="just"/>
            <a:r>
              <a:rPr lang="en-US" dirty="0" smtClean="0">
                <a:hlinkClick r:id="rId6" tooltip="View slide 26 image"/>
              </a:rPr>
              <a:t>26. </a:t>
            </a:r>
            <a:r>
              <a:rPr lang="en-US" dirty="0" smtClean="0"/>
              <a:t>Collective Bargaining: Collective bargaining helps for settlement of issues and prevention of industrial disputes. It occurs when representatives of a labor union meet management representatives to determine employees wages and benefits, to create or revise work rules and to resolve disputes or violations of the labor contract. The bargaining is collective in the sense that the chosen representative of the employees (i.e. union ) acts as a bargaining agent for all the employees in carrying </a:t>
            </a:r>
            <a:r>
              <a:rPr lang="en-US" dirty="0" err="1" smtClean="0"/>
              <a:t>outnegotiations</a:t>
            </a:r>
            <a:r>
              <a:rPr lang="en-US" dirty="0" smtClean="0"/>
              <a:t> and dealings with the management. On the employer side, it is collective in those common situations </a:t>
            </a:r>
            <a:r>
              <a:rPr lang="en-US" dirty="0" err="1" smtClean="0"/>
              <a:t>inwhich</a:t>
            </a:r>
            <a:r>
              <a:rPr lang="en-US" dirty="0" smtClean="0"/>
              <a:t> the companies have joined together in an employer association for the purposes of bargaining with a union.</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hlinkClick r:id="rId2" tooltip="View slide 27 image"/>
              </a:rPr>
              <a:t>27. </a:t>
            </a:r>
            <a:r>
              <a:rPr lang="en-US" dirty="0" smtClean="0"/>
              <a:t>Collective bargaining has been viewed as </a:t>
            </a:r>
            <a:r>
              <a:rPr lang="en-US" dirty="0" err="1" smtClean="0"/>
              <a:t>aprocess</a:t>
            </a:r>
            <a:r>
              <a:rPr lang="en-US" dirty="0" smtClean="0"/>
              <a:t> of social change, as a peace </a:t>
            </a:r>
            <a:r>
              <a:rPr lang="en-US" dirty="0" err="1" smtClean="0"/>
              <a:t>treatybetween</a:t>
            </a:r>
            <a:r>
              <a:rPr lang="en-US" dirty="0" smtClean="0"/>
              <a:t> the conflicting parties and as a </a:t>
            </a:r>
            <a:r>
              <a:rPr lang="en-US" dirty="0" err="1" smtClean="0"/>
              <a:t>systemof</a:t>
            </a:r>
            <a:r>
              <a:rPr lang="en-US" dirty="0" smtClean="0"/>
              <a:t> industrial jurisprudence.(</a:t>
            </a:r>
            <a:r>
              <a:rPr lang="en-US" dirty="0" err="1" smtClean="0"/>
              <a:t>i.e</a:t>
            </a:r>
            <a:r>
              <a:rPr lang="en-US" dirty="0" smtClean="0"/>
              <a:t> it is a </a:t>
            </a:r>
            <a:r>
              <a:rPr lang="en-US" dirty="0" err="1" smtClean="0"/>
              <a:t>methodof</a:t>
            </a:r>
            <a:r>
              <a:rPr lang="en-US" dirty="0" smtClean="0"/>
              <a:t> introducing civil rights into the industry ).The process of collective bargaining </a:t>
            </a:r>
            <a:r>
              <a:rPr lang="en-US" dirty="0" err="1" smtClean="0"/>
              <a:t>involvessix</a:t>
            </a:r>
            <a:r>
              <a:rPr lang="en-US" dirty="0" smtClean="0"/>
              <a:t> major steps :</a:t>
            </a:r>
          </a:p>
          <a:p>
            <a:r>
              <a:rPr lang="en-US" dirty="0" smtClean="0">
                <a:hlinkClick r:id="rId3" tooltip="View slide 28 image"/>
              </a:rPr>
              <a:t>28. </a:t>
            </a:r>
            <a:r>
              <a:rPr lang="en-US" dirty="0" smtClean="0"/>
              <a:t>Environment Preparation for Negotiation Bargaining Issues Negotiating Yes Negotiation Overcoming Breakdowns </a:t>
            </a:r>
            <a:r>
              <a:rPr lang="en-US" dirty="0" err="1" smtClean="0"/>
              <a:t>Breakdowns</a:t>
            </a:r>
            <a:r>
              <a:rPr lang="en-US" dirty="0" smtClean="0"/>
              <a:t> No Reaching the </a:t>
            </a:r>
            <a:r>
              <a:rPr lang="en-US" dirty="0" err="1" smtClean="0"/>
              <a:t>AgreementRatifying</a:t>
            </a:r>
            <a:r>
              <a:rPr lang="en-US" dirty="0" smtClean="0"/>
              <a:t> the agreement Administration of the Agreement</a:t>
            </a:r>
          </a:p>
          <a:p>
            <a:r>
              <a:rPr lang="en-US" dirty="0" smtClean="0">
                <a:hlinkClick r:id="rId4" tooltip="View slide 29 image"/>
              </a:rPr>
              <a:t>29. </a:t>
            </a:r>
            <a:r>
              <a:rPr lang="en-US" dirty="0" smtClean="0"/>
              <a:t>Code of Discipline : The code of discipline </a:t>
            </a:r>
            <a:r>
              <a:rPr lang="en-US" dirty="0" err="1" smtClean="0"/>
              <a:t>definesduties</a:t>
            </a:r>
            <a:r>
              <a:rPr lang="en-US" dirty="0" smtClean="0"/>
              <a:t> and responsibilities of employers and </a:t>
            </a:r>
            <a:r>
              <a:rPr lang="en-US" dirty="0" err="1" smtClean="0"/>
              <a:t>workers.The</a:t>
            </a:r>
            <a:r>
              <a:rPr lang="en-US" dirty="0" smtClean="0"/>
              <a:t> objectives of the code are:1. To ensure that employers and employees recognize each others rights and obligations.2. To promote consecutive co-operation between parties concerned at all levels.3. To eliminate all forms of coercion, intimidation and violence in IR.4. To avoid work stoppages.5. To facilitate the growth of trade unions.6. To maintain discipline in the industry.</a:t>
            </a:r>
          </a:p>
          <a:p>
            <a:r>
              <a:rPr lang="en-US" dirty="0" smtClean="0">
                <a:hlinkClick r:id="rId5" tooltip="View slide 30 image"/>
              </a:rPr>
              <a:t>30. </a:t>
            </a:r>
            <a:r>
              <a:rPr lang="en-US" dirty="0" smtClean="0"/>
              <a:t>Grievance Procedure : This is another method of </a:t>
            </a:r>
            <a:r>
              <a:rPr lang="en-US" dirty="0" err="1" smtClean="0"/>
              <a:t>resolvingdisputes</a:t>
            </a:r>
            <a:r>
              <a:rPr lang="en-US" dirty="0" smtClean="0"/>
              <a:t>. Grievance is any discontent or dissatisfaction, arising out </a:t>
            </a:r>
            <a:r>
              <a:rPr lang="en-US" dirty="0" err="1" smtClean="0"/>
              <a:t>ofemployment</a:t>
            </a:r>
            <a:r>
              <a:rPr lang="en-US" dirty="0" smtClean="0"/>
              <a:t> relationship, which an employee thinks , believes </a:t>
            </a:r>
            <a:r>
              <a:rPr lang="en-US" dirty="0" err="1" smtClean="0"/>
              <a:t>orfeels</a:t>
            </a:r>
            <a:r>
              <a:rPr lang="en-US" dirty="0" smtClean="0"/>
              <a:t> to be unfair, unjust or inequitable. A grievance procedure is a formal process which </a:t>
            </a:r>
            <a:r>
              <a:rPr lang="en-US" dirty="0" err="1" smtClean="0"/>
              <a:t>ispreliminary</a:t>
            </a:r>
            <a:r>
              <a:rPr lang="en-US" dirty="0" smtClean="0"/>
              <a:t> to arbitration, which enables the parties involved </a:t>
            </a:r>
            <a:r>
              <a:rPr lang="en-US" dirty="0" err="1" smtClean="0"/>
              <a:t>toattempt</a:t>
            </a:r>
            <a:r>
              <a:rPr lang="en-US" dirty="0" smtClean="0"/>
              <a:t> to resolve their differences in a peaceful and </a:t>
            </a:r>
            <a:r>
              <a:rPr lang="en-US" dirty="0" err="1" smtClean="0"/>
              <a:t>orderlymanner.It</a:t>
            </a:r>
            <a:r>
              <a:rPr lang="en-US" dirty="0" smtClean="0"/>
              <a:t> enables the company and the trade union to investigate </a:t>
            </a:r>
            <a:r>
              <a:rPr lang="en-US" dirty="0" err="1" smtClean="0"/>
              <a:t>anddiscuss</a:t>
            </a:r>
            <a:r>
              <a:rPr lang="en-US" dirty="0" smtClean="0"/>
              <a:t> the problem at issue without in any way interrupting </a:t>
            </a:r>
            <a:r>
              <a:rPr lang="en-US" dirty="0" err="1" smtClean="0"/>
              <a:t>thepeaceful</a:t>
            </a:r>
            <a:r>
              <a:rPr lang="en-US" dirty="0" smtClean="0"/>
              <a:t> conduct of </a:t>
            </a:r>
            <a:r>
              <a:rPr lang="en-US" dirty="0" err="1" smtClean="0"/>
              <a:t>business.When</a:t>
            </a:r>
            <a:r>
              <a:rPr lang="en-US" dirty="0" smtClean="0"/>
              <a:t> the grievance </a:t>
            </a:r>
            <a:r>
              <a:rPr lang="en-US" dirty="0" err="1" smtClean="0"/>
              <a:t>redressal</a:t>
            </a:r>
            <a:r>
              <a:rPr lang="en-US" dirty="0" smtClean="0"/>
              <a:t> machinery works effectively, </a:t>
            </a:r>
            <a:r>
              <a:rPr lang="en-US" dirty="0" err="1" smtClean="0"/>
              <a:t>itsatisfactorily</a:t>
            </a:r>
            <a:r>
              <a:rPr lang="en-US" dirty="0" smtClean="0"/>
              <a:t> resolve most of the disputes between labor </a:t>
            </a:r>
            <a:r>
              <a:rPr lang="en-US" dirty="0" err="1" smtClean="0"/>
              <a:t>andmanagement</a:t>
            </a:r>
            <a:r>
              <a:rPr lang="en-US" dirty="0" smtClean="0"/>
              <a:t>.</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normAutofit fontScale="85000" lnSpcReduction="10000"/>
          </a:bodyPr>
          <a:lstStyle/>
          <a:p>
            <a:pPr algn="just" fontAlgn="base"/>
            <a:r>
              <a:rPr lang="en-US" dirty="0"/>
              <a:t>According to Dale Yoder’, IR is a designation of a whole field of relationship that exists because of the necessary collaboration of men and women in the employment processes of Industry</a:t>
            </a:r>
            <a:r>
              <a:rPr lang="en-US" dirty="0" smtClean="0"/>
              <a:t>”.</a:t>
            </a:r>
          </a:p>
          <a:p>
            <a:pPr algn="just" fontAlgn="base"/>
            <a:endParaRPr lang="en-US" dirty="0"/>
          </a:p>
          <a:p>
            <a:pPr algn="just" fontAlgn="base"/>
            <a:r>
              <a:rPr lang="en-US" dirty="0"/>
              <a:t>Armstrong has defined IR as “IR is concerned with the systems and procedures used by unions and employers to determine the reward for effort and other conditions of employment, to protect the interests of the employed and their employers and to regulate the ways in which employers treat their employees”</a:t>
            </a:r>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hlinkClick r:id="rId2" tooltip="View slide 31 image"/>
              </a:rPr>
              <a:t>31. </a:t>
            </a:r>
            <a:r>
              <a:rPr lang="en-US" dirty="0" smtClean="0"/>
              <a:t>Voluntary VI stage within7 </a:t>
            </a:r>
            <a:r>
              <a:rPr lang="en-US" dirty="0" err="1" smtClean="0"/>
              <a:t>daysNS</a:t>
            </a:r>
            <a:r>
              <a:rPr lang="en-US" dirty="0" smtClean="0"/>
              <a:t>- Not satisfied Arbitration NS V stage Appeal to Committee of Management for union &amp; Management revision Representatives IV stage communicates NS Manager the decision within 7 days NS Grievance Committee NS III stage conveys verbally Departmental Head of the Representatives department NS II stage Department Supervisor decision Representatives within 3days NS Foreman I stage answer to be given within Grievant Employee 48 hrs</a:t>
            </a:r>
          </a:p>
          <a:p>
            <a:r>
              <a:rPr lang="en-US" dirty="0" smtClean="0">
                <a:hlinkClick r:id="rId3" tooltip="View slide 32 image"/>
              </a:rPr>
              <a:t>32. </a:t>
            </a:r>
            <a:r>
              <a:rPr lang="en-US" dirty="0" smtClean="0"/>
              <a:t>Arbitration : Arbitration is a procedure in which a </a:t>
            </a:r>
            <a:r>
              <a:rPr lang="en-US" dirty="0" err="1" smtClean="0"/>
              <a:t>neutralthird</a:t>
            </a:r>
            <a:r>
              <a:rPr lang="en-US" dirty="0" smtClean="0"/>
              <a:t> party studies the bargaining situation, </a:t>
            </a:r>
            <a:r>
              <a:rPr lang="en-US" dirty="0" err="1" smtClean="0"/>
              <a:t>listensto</a:t>
            </a:r>
            <a:r>
              <a:rPr lang="en-US" dirty="0" smtClean="0"/>
              <a:t> both the parties, gathers information and </a:t>
            </a:r>
            <a:r>
              <a:rPr lang="en-US" dirty="0" err="1" smtClean="0"/>
              <a:t>thenmakes</a:t>
            </a:r>
            <a:r>
              <a:rPr lang="en-US" dirty="0" smtClean="0"/>
              <a:t> recommendations that are binding on </a:t>
            </a:r>
            <a:r>
              <a:rPr lang="en-US" dirty="0" err="1" smtClean="0"/>
              <a:t>boththe</a:t>
            </a:r>
            <a:r>
              <a:rPr lang="en-US" dirty="0" smtClean="0"/>
              <a:t> </a:t>
            </a:r>
            <a:r>
              <a:rPr lang="en-US" dirty="0" err="1" smtClean="0"/>
              <a:t>parties.Arbitration</a:t>
            </a:r>
            <a:r>
              <a:rPr lang="en-US" dirty="0" smtClean="0"/>
              <a:t> is effective means of resolving </a:t>
            </a:r>
            <a:r>
              <a:rPr lang="en-US" dirty="0" err="1" smtClean="0"/>
              <a:t>disputesbecause</a:t>
            </a:r>
            <a:r>
              <a:rPr lang="en-US" dirty="0" smtClean="0"/>
              <a:t> it is :1. Established by the parties themselves and the decision is acceptable to them.2. Relatively expeditious when compared to courts and tribunals.</a:t>
            </a:r>
          </a:p>
          <a:p>
            <a:r>
              <a:rPr lang="en-US" dirty="0" smtClean="0">
                <a:hlinkClick r:id="rId4" tooltip="View slide 33 image"/>
              </a:rPr>
              <a:t>33. </a:t>
            </a:r>
            <a:r>
              <a:rPr lang="en-US" dirty="0" smtClean="0"/>
              <a:t>Process of Arbitration :1) The labor union generally takes initiative to go for arbitration. when the union decides, it notifies the management.2) The union &amp; the management select the potential arbitrator by carefully studying the previous decisions given by the particular arbitrator, to detect any biases.3) After the arbitrator is selected, the time &amp; place for hearing will be determined, the issue to be resolved will be presented to the arbitrator in a document that summarizes the questions to be decided, any contracts restrictions that prohibit the arbitrator from making an award that would change the terms of existing contract.4) Each side represents its case at the hearing.5) Each party has to submit formal written statements.</a:t>
            </a:r>
          </a:p>
          <a:p>
            <a:r>
              <a:rPr lang="en-US" dirty="0" smtClean="0">
                <a:hlinkClick r:id="rId5" tooltip="View slide 34 image"/>
              </a:rPr>
              <a:t>34. </a:t>
            </a:r>
            <a:r>
              <a:rPr lang="en-US" dirty="0" smtClean="0"/>
              <a:t>1) Witness , cross-examination, transcripts &amp; legal counsel may be used.2) After hearing, the arbitrator studies the materials submitted and reaches the decision within 30 – 60 days.3) The decision given usually is a written opinion mentioning the reasons.4) The report is submitted by the arbitrator to the appropriate government</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hlinkClick r:id="rId2" tooltip="View slide 35 image"/>
              </a:rPr>
              <a:t>35. </a:t>
            </a:r>
            <a:r>
              <a:rPr lang="en-US" dirty="0" smtClean="0"/>
              <a:t>Conciliation : Conciliation is a process by which </a:t>
            </a:r>
            <a:r>
              <a:rPr lang="en-US" dirty="0" err="1" smtClean="0"/>
              <a:t>therepresentatives</a:t>
            </a:r>
            <a:r>
              <a:rPr lang="en-US" dirty="0" smtClean="0"/>
              <a:t> of workers and employers are brought </a:t>
            </a:r>
            <a:r>
              <a:rPr lang="en-US" dirty="0" err="1" smtClean="0"/>
              <a:t>togetherbefore</a:t>
            </a:r>
            <a:r>
              <a:rPr lang="en-US" dirty="0" smtClean="0"/>
              <a:t> a third party with a view to persuading them to arrive </a:t>
            </a:r>
            <a:r>
              <a:rPr lang="en-US" dirty="0" err="1" smtClean="0"/>
              <a:t>atan</a:t>
            </a:r>
            <a:r>
              <a:rPr lang="en-US" dirty="0" smtClean="0"/>
              <a:t> agreement by mutual discussion between them. The </a:t>
            </a:r>
            <a:r>
              <a:rPr lang="en-US" dirty="0" err="1" smtClean="0"/>
              <a:t>thirdparty</a:t>
            </a:r>
            <a:r>
              <a:rPr lang="en-US" dirty="0" smtClean="0"/>
              <a:t> may be an individual or a group of people. The </a:t>
            </a:r>
            <a:r>
              <a:rPr lang="en-US" dirty="0" err="1" smtClean="0"/>
              <a:t>thirdparty</a:t>
            </a:r>
            <a:r>
              <a:rPr lang="en-US" dirty="0" smtClean="0"/>
              <a:t> may also be called as </a:t>
            </a:r>
            <a:r>
              <a:rPr lang="en-US" dirty="0" err="1" smtClean="0"/>
              <a:t>mediators.The</a:t>
            </a:r>
            <a:r>
              <a:rPr lang="en-US" dirty="0" smtClean="0"/>
              <a:t> ID Act, 1947and other state enactments </a:t>
            </a:r>
            <a:r>
              <a:rPr lang="en-US" dirty="0" err="1" smtClean="0"/>
              <a:t>authorise</a:t>
            </a:r>
            <a:r>
              <a:rPr lang="en-US" dirty="0" smtClean="0"/>
              <a:t> </a:t>
            </a:r>
            <a:r>
              <a:rPr lang="en-US" dirty="0" err="1" smtClean="0"/>
              <a:t>thegovernments</a:t>
            </a:r>
            <a:r>
              <a:rPr lang="en-US" dirty="0" smtClean="0"/>
              <a:t> to appoint conciliators charged with duty </a:t>
            </a:r>
            <a:r>
              <a:rPr lang="en-US" dirty="0" err="1" smtClean="0"/>
              <a:t>ofmediating</a:t>
            </a:r>
            <a:r>
              <a:rPr lang="en-US" dirty="0" smtClean="0"/>
              <a:t> in and promoting the settlement of </a:t>
            </a:r>
            <a:r>
              <a:rPr lang="en-US" dirty="0" err="1" smtClean="0"/>
              <a:t>industrialdisputes</a:t>
            </a:r>
            <a:r>
              <a:rPr lang="en-US" dirty="0" smtClean="0"/>
              <a:t>. In </a:t>
            </a:r>
            <a:r>
              <a:rPr lang="en-US" dirty="0" err="1" smtClean="0"/>
              <a:t>Concialition</a:t>
            </a:r>
            <a:r>
              <a:rPr lang="en-US" dirty="0" smtClean="0"/>
              <a:t> , the ultimate decision rests with the </a:t>
            </a:r>
            <a:r>
              <a:rPr lang="en-US" dirty="0" err="1" smtClean="0"/>
              <a:t>partiesthemselves</a:t>
            </a:r>
            <a:r>
              <a:rPr lang="en-US" dirty="0" smtClean="0"/>
              <a:t> but the conciliator may offer a solution to </a:t>
            </a:r>
            <a:r>
              <a:rPr lang="en-US" dirty="0" err="1" smtClean="0"/>
              <a:t>thedispute</a:t>
            </a:r>
            <a:r>
              <a:rPr lang="en-US" dirty="0" smtClean="0"/>
              <a:t> acceptable to both the parties and serve as a </a:t>
            </a:r>
            <a:r>
              <a:rPr lang="en-US" dirty="0" err="1" smtClean="0"/>
              <a:t>channelcommunication</a:t>
            </a:r>
            <a:r>
              <a:rPr lang="en-US" dirty="0" smtClean="0"/>
              <a:t> . The parties may accept his recommendation </a:t>
            </a:r>
            <a:r>
              <a:rPr lang="en-US" dirty="0" err="1" smtClean="0"/>
              <a:t>orreject</a:t>
            </a:r>
            <a:r>
              <a:rPr lang="en-US" dirty="0" smtClean="0"/>
              <a:t> it.</a:t>
            </a:r>
          </a:p>
          <a:p>
            <a:r>
              <a:rPr lang="en-US" dirty="0" smtClean="0">
                <a:hlinkClick r:id="rId3" tooltip="View slide 36 image"/>
              </a:rPr>
              <a:t>36. </a:t>
            </a:r>
            <a:r>
              <a:rPr lang="en-US" dirty="0" smtClean="0"/>
              <a:t>If the conciliation fails, the next stage may be </a:t>
            </a:r>
            <a:r>
              <a:rPr lang="en-US" dirty="0" err="1" smtClean="0"/>
              <a:t>compulsoryadjudication</a:t>
            </a:r>
            <a:r>
              <a:rPr lang="en-US" dirty="0" smtClean="0"/>
              <a:t> or the parties may be left with their own choice. Incases where a settlement is arrived at, they can record </a:t>
            </a:r>
            <a:r>
              <a:rPr lang="en-US" dirty="0" err="1" smtClean="0"/>
              <a:t>thesettlement</a:t>
            </a:r>
            <a:r>
              <a:rPr lang="en-US" dirty="0" smtClean="0"/>
              <a:t> and in case of failure of the </a:t>
            </a:r>
            <a:r>
              <a:rPr lang="en-US" dirty="0" err="1" smtClean="0"/>
              <a:t>conciliatorynegotiations</a:t>
            </a:r>
            <a:r>
              <a:rPr lang="en-US" dirty="0" smtClean="0"/>
              <a:t>, they can send a failure report to the </a:t>
            </a:r>
            <a:r>
              <a:rPr lang="en-US" dirty="0" err="1" smtClean="0"/>
              <a:t>appropriategovernment</a:t>
            </a:r>
            <a:r>
              <a:rPr lang="en-US" dirty="0" smtClean="0"/>
              <a:t>.</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hlinkClick r:id="rId2" tooltip="View slide 37 image"/>
              </a:rPr>
              <a:t>37. </a:t>
            </a:r>
            <a:r>
              <a:rPr lang="en-US" dirty="0" smtClean="0"/>
              <a:t>Adjudication : Adjudication means a mandatory settlement of an </a:t>
            </a:r>
            <a:r>
              <a:rPr lang="en-US" dirty="0" err="1" smtClean="0"/>
              <a:t>industrialdispute</a:t>
            </a:r>
            <a:r>
              <a:rPr lang="en-US" dirty="0" smtClean="0"/>
              <a:t> by a labor court or a tribunal. Generally, the government </a:t>
            </a:r>
            <a:r>
              <a:rPr lang="en-US" dirty="0" err="1" smtClean="0"/>
              <a:t>adispute</a:t>
            </a:r>
            <a:r>
              <a:rPr lang="en-US" dirty="0" smtClean="0"/>
              <a:t> for adjudication depending on the failure of </a:t>
            </a:r>
            <a:r>
              <a:rPr lang="en-US" dirty="0" err="1" smtClean="0"/>
              <a:t>conciliationproceedings</a:t>
            </a:r>
            <a:r>
              <a:rPr lang="en-US" dirty="0" smtClean="0"/>
              <a:t>. Section 10 of the Industrial Act, 1947, provides </a:t>
            </a:r>
            <a:r>
              <a:rPr lang="en-US" dirty="0" err="1" smtClean="0"/>
              <a:t>forreference</a:t>
            </a:r>
            <a:r>
              <a:rPr lang="en-US" dirty="0" smtClean="0"/>
              <a:t> of a dispute to labor court or tribunal. Disputes are generally referred to adjudication on </a:t>
            </a:r>
            <a:r>
              <a:rPr lang="en-US" dirty="0" err="1" smtClean="0"/>
              <a:t>therecommendation</a:t>
            </a:r>
            <a:r>
              <a:rPr lang="en-US" dirty="0" smtClean="0"/>
              <a:t> of the conciliation officer who had dealt </a:t>
            </a:r>
            <a:r>
              <a:rPr lang="en-US" dirty="0" err="1" smtClean="0"/>
              <a:t>withthem</a:t>
            </a:r>
            <a:r>
              <a:rPr lang="en-US" dirty="0" smtClean="0"/>
              <a:t> earlier. The government has a discretionary powers to acceptor reject recommendations of the conciliation officer. It is </a:t>
            </a:r>
            <a:r>
              <a:rPr lang="en-US" dirty="0" err="1" smtClean="0"/>
              <a:t>obviousthat</a:t>
            </a:r>
            <a:r>
              <a:rPr lang="en-US" dirty="0" smtClean="0"/>
              <a:t> once is referred for adjudication , the verdict of a labor </a:t>
            </a:r>
            <a:r>
              <a:rPr lang="en-US" dirty="0" err="1" smtClean="0"/>
              <a:t>courtor</a:t>
            </a:r>
            <a:r>
              <a:rPr lang="en-US" dirty="0" smtClean="0"/>
              <a:t> tribunal is binding on both the parties. This is the most significant instrument of resolving </a:t>
            </a:r>
            <a:r>
              <a:rPr lang="en-US" dirty="0" err="1" smtClean="0"/>
              <a:t>disputes.But</a:t>
            </a:r>
            <a:r>
              <a:rPr lang="en-US" dirty="0" smtClean="0"/>
              <a:t>, it has been </a:t>
            </a:r>
            <a:r>
              <a:rPr lang="en-US" dirty="0" err="1" smtClean="0"/>
              <a:t>criticsed</a:t>
            </a:r>
            <a:r>
              <a:rPr lang="en-US" dirty="0" smtClean="0"/>
              <a:t> because of the delay involved in </a:t>
            </a:r>
            <a:r>
              <a:rPr lang="en-US" dirty="0" err="1" smtClean="0"/>
              <a:t>resolvingconflicts</a:t>
            </a:r>
            <a:r>
              <a:rPr lang="en-US" dirty="0" smtClean="0"/>
              <a:t>.</a:t>
            </a:r>
          </a:p>
          <a:p>
            <a:r>
              <a:rPr lang="en-US" dirty="0" smtClean="0">
                <a:hlinkClick r:id="rId3" tooltip="View slide 38 image"/>
              </a:rPr>
              <a:t>38. </a:t>
            </a:r>
            <a:r>
              <a:rPr lang="en-US" dirty="0" smtClean="0"/>
              <a:t>Consultative Machinery : Consultative machinery is set by the government to </a:t>
            </a:r>
            <a:r>
              <a:rPr lang="en-US" dirty="0" err="1" smtClean="0"/>
              <a:t>resolveconflicts</a:t>
            </a:r>
            <a:r>
              <a:rPr lang="en-US" dirty="0" smtClean="0"/>
              <a:t>. The main function is to bring the parties together </a:t>
            </a:r>
            <a:r>
              <a:rPr lang="en-US" dirty="0" err="1" smtClean="0"/>
              <a:t>formutual</a:t>
            </a:r>
            <a:r>
              <a:rPr lang="en-US" dirty="0" smtClean="0"/>
              <a:t> settlement of differences in the spirit of co-operation </a:t>
            </a:r>
            <a:r>
              <a:rPr lang="en-US" dirty="0" err="1" smtClean="0"/>
              <a:t>andgoodwill</a:t>
            </a:r>
            <a:r>
              <a:rPr lang="en-US" dirty="0" smtClean="0"/>
              <a:t>. A consultative machinery operates at plant , industry , state </a:t>
            </a:r>
            <a:r>
              <a:rPr lang="en-US" dirty="0" err="1" smtClean="0"/>
              <a:t>andnational</a:t>
            </a:r>
            <a:r>
              <a:rPr lang="en-US" dirty="0" smtClean="0"/>
              <a:t> levels. At plant level, there are works committee and </a:t>
            </a:r>
            <a:r>
              <a:rPr lang="en-US" dirty="0" err="1" smtClean="0"/>
              <a:t>jointmanagement</a:t>
            </a:r>
            <a:r>
              <a:rPr lang="en-US" dirty="0" smtClean="0"/>
              <a:t> councils. Being bipartite in character, works </a:t>
            </a:r>
            <a:r>
              <a:rPr lang="en-US" dirty="0" err="1" smtClean="0"/>
              <a:t>committeeare</a:t>
            </a:r>
            <a:r>
              <a:rPr lang="en-US" dirty="0" smtClean="0"/>
              <a:t> constituted as per the provisions of industrial Disputes Act, 1947and joint management councils are set up following the trust </a:t>
            </a:r>
            <a:r>
              <a:rPr lang="en-US" dirty="0" err="1" smtClean="0"/>
              <a:t>laiddown</a:t>
            </a:r>
            <a:r>
              <a:rPr lang="en-US" dirty="0" smtClean="0"/>
              <a:t> in the Industrial Policy Resolution,1956. At the </a:t>
            </a:r>
            <a:r>
              <a:rPr lang="en-US" dirty="0" err="1" smtClean="0"/>
              <a:t>industrylevel</a:t>
            </a:r>
            <a:r>
              <a:rPr lang="en-US" dirty="0" smtClean="0"/>
              <a:t>, there are wage boards and industrial committee. Labor advisory boards operate at the state and at the all India </a:t>
            </a:r>
            <a:r>
              <a:rPr lang="en-US" dirty="0" err="1" smtClean="0"/>
              <a:t>levelthere</a:t>
            </a:r>
            <a:r>
              <a:rPr lang="en-US" dirty="0" smtClean="0"/>
              <a:t> are Indian labor conference and the Standing labor </a:t>
            </a:r>
            <a:r>
              <a:rPr lang="en-US" dirty="0" err="1" smtClean="0"/>
              <a:t>committee.The</a:t>
            </a:r>
            <a:r>
              <a:rPr lang="en-US" dirty="0" smtClean="0"/>
              <a:t> bodies operating at state and national level, are tripartite </a:t>
            </a:r>
            <a:r>
              <a:rPr lang="en-US" dirty="0" err="1" smtClean="0"/>
              <a:t>incharacter</a:t>
            </a:r>
            <a:r>
              <a:rPr lang="en-US" dirty="0" smtClean="0"/>
              <a:t> , representing government, labor and management.</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hlinkClick r:id="rId2" tooltip="View slide 39 image"/>
              </a:rPr>
              <a:t>39. </a:t>
            </a:r>
            <a:r>
              <a:rPr lang="en-US" dirty="0" err="1" smtClean="0"/>
              <a:t>StrikeStrike</a:t>
            </a:r>
            <a:r>
              <a:rPr lang="en-US" dirty="0" smtClean="0"/>
              <a:t> is one of the oldest and the most effective weapons </a:t>
            </a:r>
            <a:r>
              <a:rPr lang="en-US" dirty="0" err="1" smtClean="0"/>
              <a:t>oflabour</a:t>
            </a:r>
            <a:r>
              <a:rPr lang="en-US" dirty="0" smtClean="0"/>
              <a:t> in its struggle with capital for securing economic </a:t>
            </a:r>
            <a:r>
              <a:rPr lang="en-US" dirty="0" err="1" smtClean="0"/>
              <a:t>justice.Strike</a:t>
            </a:r>
            <a:r>
              <a:rPr lang="en-US" dirty="0" smtClean="0"/>
              <a:t> has been defined in Section 2 (q) of the </a:t>
            </a:r>
            <a:r>
              <a:rPr lang="en-US" dirty="0" err="1" smtClean="0"/>
              <a:t>IndustrialDisputes</a:t>
            </a:r>
            <a:r>
              <a:rPr lang="en-US" dirty="0" smtClean="0"/>
              <a:t> Act as under—―Strike means a cessation of work by a body of persons </a:t>
            </a:r>
            <a:r>
              <a:rPr lang="en-US" dirty="0" err="1" smtClean="0"/>
              <a:t>employedin</a:t>
            </a:r>
            <a:r>
              <a:rPr lang="en-US" dirty="0" smtClean="0"/>
              <a:t> any industry acting in combination, or a concerted refusal, or </a:t>
            </a:r>
            <a:r>
              <a:rPr lang="en-US" dirty="0" err="1" smtClean="0"/>
              <a:t>arefusal</a:t>
            </a:r>
            <a:r>
              <a:rPr lang="en-US" dirty="0" smtClean="0"/>
              <a:t> under a common understanding, of any number </a:t>
            </a:r>
            <a:r>
              <a:rPr lang="en-US" dirty="0" err="1" smtClean="0"/>
              <a:t>ofpersons</a:t>
            </a:r>
            <a:r>
              <a:rPr lang="en-US" dirty="0" smtClean="0"/>
              <a:t> who are or have been so employed to continue to work </a:t>
            </a:r>
            <a:r>
              <a:rPr lang="en-US" dirty="0" err="1" smtClean="0"/>
              <a:t>orto</a:t>
            </a:r>
            <a:r>
              <a:rPr lang="en-US" dirty="0" smtClean="0"/>
              <a:t> accept employment.‖</a:t>
            </a:r>
          </a:p>
          <a:p>
            <a:pPr algn="just"/>
            <a:r>
              <a:rPr lang="en-US" dirty="0" smtClean="0">
                <a:hlinkClick r:id="rId3" tooltip="View slide 40 image"/>
              </a:rPr>
              <a:t>40. </a:t>
            </a:r>
            <a:r>
              <a:rPr lang="en-US" dirty="0" smtClean="0"/>
              <a:t>The following are essential requirements for the existence of </a:t>
            </a:r>
            <a:r>
              <a:rPr lang="en-US" dirty="0" err="1" smtClean="0"/>
              <a:t>astrike</a:t>
            </a:r>
            <a:r>
              <a:rPr lang="en-US" dirty="0" smtClean="0"/>
              <a:t>:(1) There must be cessation of work.(2) The cessation of work must be by a body of </a:t>
            </a:r>
            <a:r>
              <a:rPr lang="en-US" dirty="0" err="1" smtClean="0"/>
              <a:t>personsemployed</a:t>
            </a:r>
            <a:r>
              <a:rPr lang="en-US" dirty="0" smtClean="0"/>
              <a:t> in any industry;(3) The strikers must have been acting in combination;(4) The strikers must be working in any establishment which </a:t>
            </a:r>
            <a:r>
              <a:rPr lang="en-US" dirty="0" err="1" smtClean="0"/>
              <a:t>canbe</a:t>
            </a:r>
            <a:r>
              <a:rPr lang="en-US" dirty="0" smtClean="0"/>
              <a:t> called industry within the meaning of Section 2(j); or(5) There must be a concerted refusal; or(6) Refusal under a common understanding of any number </a:t>
            </a:r>
            <a:r>
              <a:rPr lang="en-US" dirty="0" err="1" smtClean="0"/>
              <a:t>ofpersons</a:t>
            </a:r>
            <a:r>
              <a:rPr lang="en-US" dirty="0" smtClean="0"/>
              <a:t> who are or have been so employed to continue to </a:t>
            </a:r>
            <a:r>
              <a:rPr lang="en-US" dirty="0" err="1" smtClean="0"/>
              <a:t>workor</a:t>
            </a:r>
            <a:r>
              <a:rPr lang="en-US" dirty="0" smtClean="0"/>
              <a:t> to accept employment;(7) They must stop work for some demands relating </a:t>
            </a:r>
            <a:r>
              <a:rPr lang="en-US" dirty="0" err="1" smtClean="0"/>
              <a:t>toemployment</a:t>
            </a:r>
            <a:r>
              <a:rPr lang="en-US" dirty="0" smtClean="0"/>
              <a:t>, non-employment or the terms of employment </a:t>
            </a:r>
            <a:r>
              <a:rPr lang="en-US" dirty="0" err="1" smtClean="0"/>
              <a:t>orthe</a:t>
            </a:r>
            <a:r>
              <a:rPr lang="en-US" dirty="0" smtClean="0"/>
              <a:t> conditions of labor of the workmen.</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hlinkClick r:id="rId2" tooltip="View slide 41 image"/>
              </a:rPr>
              <a:t>41. </a:t>
            </a:r>
            <a:r>
              <a:rPr lang="en-US" dirty="0" smtClean="0"/>
              <a:t>Ingredients of </a:t>
            </a:r>
            <a:r>
              <a:rPr lang="en-US" dirty="0" err="1" smtClean="0"/>
              <a:t>StrikeCessation</a:t>
            </a:r>
            <a:r>
              <a:rPr lang="en-US" dirty="0" smtClean="0"/>
              <a:t> of Work:-This is most significant characteristic of the concept of strike. </a:t>
            </a:r>
            <a:r>
              <a:rPr lang="en-US" dirty="0" err="1" smtClean="0"/>
              <a:t>Ithas</a:t>
            </a:r>
            <a:r>
              <a:rPr lang="en-US" dirty="0" smtClean="0"/>
              <a:t> been variedly expressed as ‘stoppage‘, ‗omission of </a:t>
            </a:r>
            <a:r>
              <a:rPr lang="en-US" dirty="0" err="1" smtClean="0"/>
              <a:t>performanceof</a:t>
            </a:r>
            <a:r>
              <a:rPr lang="en-US" dirty="0" smtClean="0"/>
              <a:t> duties suspension of work, refusing or failing to return to </a:t>
            </a:r>
            <a:r>
              <a:rPr lang="en-US" dirty="0" err="1" smtClean="0"/>
              <a:t>orresume</a:t>
            </a:r>
            <a:r>
              <a:rPr lang="en-US" dirty="0" smtClean="0"/>
              <a:t> employment . Thus what required for strike is that </a:t>
            </a:r>
            <a:r>
              <a:rPr lang="en-US" dirty="0" err="1" smtClean="0"/>
              <a:t>theremust</a:t>
            </a:r>
            <a:r>
              <a:rPr lang="en-US" dirty="0" smtClean="0"/>
              <a:t> be stoppage of work or there must be refusal to continue </a:t>
            </a:r>
            <a:r>
              <a:rPr lang="en-US" dirty="0" err="1" smtClean="0"/>
              <a:t>towork.Refusal</a:t>
            </a:r>
            <a:r>
              <a:rPr lang="en-US" dirty="0" smtClean="0"/>
              <a:t> must be concerted or under a commonunderstanding.1. The cessation of work may take any form. It must, however, be temporary and not for ever and it must be voluntary.2. No duration can be fixed for this. Permanent cessation of work would result in termination of the contract of work. Cessation of work is not a cessation of contract of employment.</a:t>
            </a:r>
          </a:p>
          <a:p>
            <a:r>
              <a:rPr lang="en-US" dirty="0" smtClean="0">
                <a:hlinkClick r:id="rId3" tooltip="View slide 42 image"/>
              </a:rPr>
              <a:t>42. </a:t>
            </a:r>
            <a:r>
              <a:rPr lang="en-US" dirty="0" smtClean="0"/>
              <a:t>Concerted </a:t>
            </a:r>
            <a:r>
              <a:rPr lang="en-US" dirty="0" err="1" smtClean="0"/>
              <a:t>actionAnother</a:t>
            </a:r>
            <a:r>
              <a:rPr lang="en-US" dirty="0" smtClean="0"/>
              <a:t> important ingredient of the strike is a </a:t>
            </a:r>
            <a:r>
              <a:rPr lang="en-US" dirty="0" err="1" smtClean="0"/>
              <a:t>concertedaction</a:t>
            </a:r>
            <a:r>
              <a:rPr lang="en-US" dirty="0" smtClean="0"/>
              <a:t>. The workers must act under a common </a:t>
            </a:r>
            <a:r>
              <a:rPr lang="en-US" dirty="0" err="1" smtClean="0"/>
              <a:t>understanding.The</a:t>
            </a:r>
            <a:r>
              <a:rPr lang="en-US" dirty="0" smtClean="0"/>
              <a:t> cessation of work by a body of persons employed in </a:t>
            </a:r>
            <a:r>
              <a:rPr lang="en-US" dirty="0" err="1" smtClean="0"/>
              <a:t>anyindustry</a:t>
            </a:r>
            <a:r>
              <a:rPr lang="en-US" dirty="0" smtClean="0"/>
              <a:t> in combination is a strike. Thus in a strike it must </a:t>
            </a:r>
            <a:r>
              <a:rPr lang="en-US" dirty="0" err="1" smtClean="0"/>
              <a:t>beproved</a:t>
            </a:r>
            <a:r>
              <a:rPr lang="en-US" dirty="0" smtClean="0"/>
              <a:t> that there was cessation of work or stoppage of </a:t>
            </a:r>
            <a:r>
              <a:rPr lang="en-US" dirty="0" err="1" smtClean="0"/>
              <a:t>workunder</a:t>
            </a:r>
            <a:r>
              <a:rPr lang="en-US" dirty="0" smtClean="0"/>
              <a:t> a common understanding or it was a concerted action </a:t>
            </a:r>
            <a:r>
              <a:rPr lang="en-US" dirty="0" err="1" smtClean="0"/>
              <a:t>ofthe</a:t>
            </a:r>
            <a:r>
              <a:rPr lang="en-US" dirty="0" smtClean="0"/>
              <a:t> workers or there was cessation of work by workers acting </a:t>
            </a:r>
            <a:r>
              <a:rPr lang="en-US" dirty="0" err="1" smtClean="0"/>
              <a:t>incombination</a:t>
            </a:r>
            <a:r>
              <a:rPr lang="en-US" dirty="0" smtClean="0"/>
              <a:t>.</a:t>
            </a:r>
          </a:p>
          <a:p>
            <a:r>
              <a:rPr lang="en-US" dirty="0" smtClean="0">
                <a:hlinkClick r:id="rId4" tooltip="View slide 43 image"/>
              </a:rPr>
              <a:t>43. </a:t>
            </a:r>
            <a:r>
              <a:rPr lang="en-US" dirty="0" smtClean="0"/>
              <a:t>Lockouts Section 2(1) of the Industrial Disputes Act, 1947 defines―Lock-out‖ as the closing of a place of business of </a:t>
            </a:r>
            <a:r>
              <a:rPr lang="en-US" dirty="0" err="1" smtClean="0"/>
              <a:t>employmentor</a:t>
            </a:r>
            <a:r>
              <a:rPr lang="en-US" dirty="0" smtClean="0"/>
              <a:t> the suspension of work, or the refusal by an employer </a:t>
            </a:r>
            <a:r>
              <a:rPr lang="en-US" dirty="0" err="1" smtClean="0"/>
              <a:t>tocontinue</a:t>
            </a:r>
            <a:r>
              <a:rPr lang="en-US" dirty="0" smtClean="0"/>
              <a:t> to employ any number of persons employed by </a:t>
            </a:r>
            <a:r>
              <a:rPr lang="en-US" dirty="0" err="1" smtClean="0"/>
              <a:t>him.It</a:t>
            </a:r>
            <a:r>
              <a:rPr lang="en-US" dirty="0" smtClean="0"/>
              <a:t> is declared by employers to put pressure on their workers. It </a:t>
            </a:r>
            <a:r>
              <a:rPr lang="en-US" dirty="0" err="1" smtClean="0"/>
              <a:t>iscounterpart</a:t>
            </a:r>
            <a:r>
              <a:rPr lang="en-US" dirty="0" smtClean="0"/>
              <a:t> of a strike. lockout may happen for several reasons. When only part of </a:t>
            </a:r>
            <a:r>
              <a:rPr lang="en-US" dirty="0" err="1" smtClean="0"/>
              <a:t>atrade</a:t>
            </a:r>
            <a:r>
              <a:rPr lang="en-US" dirty="0" smtClean="0"/>
              <a:t> union votes to strike, the purpose of a lockout is to </a:t>
            </a:r>
            <a:r>
              <a:rPr lang="en-US" dirty="0" err="1" smtClean="0"/>
              <a:t>putpressure</a:t>
            </a:r>
            <a:r>
              <a:rPr lang="en-US" dirty="0" smtClean="0"/>
              <a:t> on a union by reducing the number of members </a:t>
            </a:r>
            <a:r>
              <a:rPr lang="en-US" dirty="0" err="1" smtClean="0"/>
              <a:t>whoare</a:t>
            </a:r>
            <a:r>
              <a:rPr lang="en-US" dirty="0" smtClean="0"/>
              <a:t> able to work.</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a:xfrm>
            <a:off x="457200" y="1295400"/>
            <a:ext cx="8229600" cy="4830763"/>
          </a:xfrm>
        </p:spPr>
        <p:txBody>
          <a:bodyPr>
            <a:normAutofit fontScale="40000" lnSpcReduction="20000"/>
          </a:bodyPr>
          <a:lstStyle/>
          <a:p>
            <a:pPr algn="just"/>
            <a:r>
              <a:rPr lang="en-US" dirty="0" smtClean="0">
                <a:hlinkClick r:id="rId2" tooltip="View slide 44 image"/>
              </a:rPr>
              <a:t>44. </a:t>
            </a:r>
            <a:r>
              <a:rPr lang="en-US" dirty="0" smtClean="0"/>
              <a:t>Every employer has the option to lock out workers, if –1) a dispute has been referred to a council or the Commission for Conciliation, Mediation and Arbitration (CCMA);a certificate that a dispute remains unresolved has been issued;30 days have elapsed since the referral; </a:t>
            </a:r>
            <a:r>
              <a:rPr lang="en-US" dirty="0" err="1" smtClean="0"/>
              <a:t>andII</a:t>
            </a:r>
            <a:r>
              <a:rPr lang="en-US" dirty="0" smtClean="0"/>
              <a:t> ) 48 hours‘ written notice of a strike is given to a. the employer; or b. a council (if the dispute relates to a collective agreement to be concluded in a council); or c. to an employers‘ </a:t>
            </a:r>
            <a:r>
              <a:rPr lang="en-US" dirty="0" err="1" smtClean="0"/>
              <a:t>organisation</a:t>
            </a:r>
            <a:r>
              <a:rPr lang="en-US" dirty="0" smtClean="0"/>
              <a:t> (if the employer is a member of an </a:t>
            </a:r>
            <a:r>
              <a:rPr lang="en-US" dirty="0" err="1" smtClean="0"/>
              <a:t>organisation</a:t>
            </a:r>
            <a:r>
              <a:rPr lang="en-US" dirty="0" smtClean="0"/>
              <a:t> that is a party to the dispute); </a:t>
            </a:r>
            <a:r>
              <a:rPr lang="en-US" dirty="0" err="1" smtClean="0"/>
              <a:t>orIII</a:t>
            </a:r>
            <a:r>
              <a:rPr lang="en-US" dirty="0" smtClean="0"/>
              <a:t>) 48 hours‘ written notice of a lockout is given </a:t>
            </a:r>
            <a:r>
              <a:rPr lang="en-US" dirty="0" err="1" smtClean="0"/>
              <a:t>toa</a:t>
            </a:r>
            <a:r>
              <a:rPr lang="en-US" dirty="0" smtClean="0"/>
              <a:t>. the trade union; orb. to the workers (if they are not trade union members); </a:t>
            </a:r>
            <a:r>
              <a:rPr lang="en-US" dirty="0" err="1" smtClean="0"/>
              <a:t>orc</a:t>
            </a:r>
            <a:r>
              <a:rPr lang="en-US" dirty="0" smtClean="0"/>
              <a:t>. a council (if the dispute relates to a collective agreement to be concluded in a council)</a:t>
            </a:r>
          </a:p>
          <a:p>
            <a:pPr algn="just"/>
            <a:endParaRPr lang="en-US" dirty="0" smtClean="0"/>
          </a:p>
          <a:p>
            <a:pPr algn="just"/>
            <a:r>
              <a:rPr lang="en-US" dirty="0" smtClean="0">
                <a:hlinkClick r:id="rId3" tooltip="View slide 45 image"/>
              </a:rPr>
              <a:t>45. </a:t>
            </a:r>
            <a:r>
              <a:rPr lang="en-US" dirty="0" smtClean="0"/>
              <a:t>During legal lockouts, employers may –not have civil legal proceedings brought against them during </a:t>
            </a:r>
            <a:r>
              <a:rPr lang="en-US" dirty="0" err="1" smtClean="0"/>
              <a:t>legallockouts</a:t>
            </a:r>
            <a:r>
              <a:rPr lang="en-US" dirty="0" smtClean="0"/>
              <a:t>; </a:t>
            </a:r>
            <a:r>
              <a:rPr lang="en-US" dirty="0" err="1" smtClean="0"/>
              <a:t>andrecover</a:t>
            </a:r>
            <a:r>
              <a:rPr lang="en-US" dirty="0" smtClean="0"/>
              <a:t> the monetary value of payment in kind through </a:t>
            </a:r>
            <a:r>
              <a:rPr lang="en-US" dirty="0" err="1" smtClean="0"/>
              <a:t>civilproceedings</a:t>
            </a:r>
            <a:r>
              <a:rPr lang="en-US" dirty="0" smtClean="0"/>
              <a:t> in the Labor Court after legal lockouts.</a:t>
            </a:r>
          </a:p>
          <a:p>
            <a:pPr algn="just"/>
            <a:endParaRPr lang="en-US" dirty="0" smtClean="0"/>
          </a:p>
          <a:p>
            <a:pPr algn="just"/>
            <a:r>
              <a:rPr lang="en-US" dirty="0" smtClean="0">
                <a:hlinkClick r:id="rId4" tooltip="View slide 46 image"/>
              </a:rPr>
              <a:t>46. </a:t>
            </a:r>
            <a:r>
              <a:rPr lang="en-US" dirty="0" smtClean="0"/>
              <a:t>Layoff </a:t>
            </a:r>
            <a:r>
              <a:rPr lang="en-US" dirty="0" err="1" smtClean="0"/>
              <a:t>Layoff</a:t>
            </a:r>
            <a:r>
              <a:rPr lang="en-US" dirty="0" smtClean="0"/>
              <a:t> implies temporary removal of an employee from the payroll of the organization due to </a:t>
            </a:r>
            <a:r>
              <a:rPr lang="en-US" dirty="0" err="1" smtClean="0"/>
              <a:t>circumstancesbeyond</a:t>
            </a:r>
            <a:r>
              <a:rPr lang="en-US" dirty="0" smtClean="0"/>
              <a:t> the control of the employer. It may last for </a:t>
            </a:r>
            <a:r>
              <a:rPr lang="en-US" dirty="0" err="1" smtClean="0"/>
              <a:t>anindefinite</a:t>
            </a:r>
            <a:r>
              <a:rPr lang="en-US" dirty="0" smtClean="0"/>
              <a:t> period. But the employee is not </a:t>
            </a:r>
            <a:r>
              <a:rPr lang="en-US" dirty="0" err="1" smtClean="0"/>
              <a:t>terminatedpermanently</a:t>
            </a:r>
            <a:r>
              <a:rPr lang="en-US" dirty="0" smtClean="0"/>
              <a:t> and is expected to be called back in </a:t>
            </a:r>
            <a:r>
              <a:rPr lang="en-US" dirty="0" err="1" smtClean="0"/>
              <a:t>future.The</a:t>
            </a:r>
            <a:r>
              <a:rPr lang="en-US" dirty="0" smtClean="0"/>
              <a:t> employer employee relationship does not come to </a:t>
            </a:r>
            <a:r>
              <a:rPr lang="en-US" dirty="0" err="1" smtClean="0"/>
              <a:t>anend</a:t>
            </a:r>
            <a:r>
              <a:rPr lang="en-US" dirty="0" smtClean="0"/>
              <a:t> but is merely suspended during the period of </a:t>
            </a:r>
            <a:r>
              <a:rPr lang="en-US" dirty="0" err="1" smtClean="0"/>
              <a:t>layoff.It</a:t>
            </a:r>
            <a:r>
              <a:rPr lang="en-US" dirty="0" smtClean="0"/>
              <a:t> is temporary denial of employment. The </a:t>
            </a:r>
            <a:r>
              <a:rPr lang="en-US" dirty="0" err="1" smtClean="0"/>
              <a:t>purposeof</a:t>
            </a:r>
            <a:r>
              <a:rPr lang="en-US" dirty="0" smtClean="0"/>
              <a:t> layoff is to reduce the financial burden on </a:t>
            </a:r>
            <a:r>
              <a:rPr lang="en-US" dirty="0" err="1" smtClean="0"/>
              <a:t>theorganization</a:t>
            </a:r>
            <a:r>
              <a:rPr lang="en-US" dirty="0" smtClean="0"/>
              <a:t> when the human resources cannot be </a:t>
            </a:r>
            <a:r>
              <a:rPr lang="en-US" dirty="0" err="1" smtClean="0"/>
              <a:t>utilizedprofitably</a:t>
            </a:r>
            <a:r>
              <a:rPr lang="en-US" dirty="0" smtClean="0"/>
              <a:t>.</a:t>
            </a:r>
          </a:p>
          <a:p>
            <a:pPr algn="just"/>
            <a:endParaRPr lang="en-US" dirty="0" smtClean="0"/>
          </a:p>
          <a:p>
            <a:pPr algn="just"/>
            <a:r>
              <a:rPr lang="en-US" dirty="0" smtClean="0">
                <a:hlinkClick r:id="rId5" tooltip="View slide 47 image"/>
              </a:rPr>
              <a:t>47. </a:t>
            </a:r>
            <a:r>
              <a:rPr lang="en-US" dirty="0" smtClean="0"/>
              <a:t>Under Section 2(KKK) of the Industrial </a:t>
            </a:r>
            <a:r>
              <a:rPr lang="en-US" dirty="0" err="1" smtClean="0"/>
              <a:t>DisputesAct</a:t>
            </a:r>
            <a:r>
              <a:rPr lang="en-US" dirty="0" smtClean="0"/>
              <a:t>, 1947, layoff is defined as ―the failure, refusal or </a:t>
            </a:r>
            <a:r>
              <a:rPr lang="en-US" dirty="0" err="1" smtClean="0"/>
              <a:t>inabilityof</a:t>
            </a:r>
            <a:r>
              <a:rPr lang="en-US" dirty="0" smtClean="0"/>
              <a:t> an employer, on account of shortage of coal, power or </a:t>
            </a:r>
            <a:r>
              <a:rPr lang="en-US" dirty="0" err="1" smtClean="0"/>
              <a:t>rawmaterials</a:t>
            </a:r>
            <a:r>
              <a:rPr lang="en-US" dirty="0" smtClean="0"/>
              <a:t> or accumulation of stocks or breakdown </a:t>
            </a:r>
            <a:r>
              <a:rPr lang="en-US" dirty="0" err="1" smtClean="0"/>
              <a:t>ofmachinery</a:t>
            </a:r>
            <a:r>
              <a:rPr lang="en-US" dirty="0" smtClean="0"/>
              <a:t> or by any other reason, to give employment to </a:t>
            </a:r>
            <a:r>
              <a:rPr lang="en-US" dirty="0" err="1" smtClean="0"/>
              <a:t>aworkman</a:t>
            </a:r>
            <a:r>
              <a:rPr lang="en-US" dirty="0" smtClean="0"/>
              <a:t> whose name appears on the muster rolls of </a:t>
            </a:r>
            <a:r>
              <a:rPr lang="en-US" dirty="0" err="1" smtClean="0"/>
              <a:t>hisindustrial</a:t>
            </a:r>
            <a:r>
              <a:rPr lang="en-US" dirty="0" smtClean="0"/>
              <a:t> establishment and who has not been retrenched‖. Layoff is restored in cyclical and seasonal industries. </a:t>
            </a:r>
            <a:r>
              <a:rPr lang="en-US" dirty="0" err="1" smtClean="0"/>
              <a:t>Inmines</a:t>
            </a:r>
            <a:r>
              <a:rPr lang="en-US" dirty="0" smtClean="0"/>
              <a:t> workers are laid off due to excess of </a:t>
            </a:r>
            <a:r>
              <a:rPr lang="en-US" dirty="0" err="1" smtClean="0"/>
              <a:t>inflammablegas</a:t>
            </a:r>
            <a:r>
              <a:rPr lang="en-US" dirty="0" smtClean="0"/>
              <a:t>, flood, fire and explosion.</a:t>
            </a:r>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pPr algn="just"/>
            <a:r>
              <a:rPr lang="en-US" dirty="0" smtClean="0">
                <a:hlinkClick r:id="rId2" tooltip="View slide 48 image"/>
              </a:rPr>
              <a:t>48. </a:t>
            </a:r>
            <a:r>
              <a:rPr lang="en-US" dirty="0" smtClean="0"/>
              <a:t>According to Section 25(c) of the Industrial </a:t>
            </a:r>
            <a:r>
              <a:rPr lang="en-US" dirty="0" err="1" smtClean="0"/>
              <a:t>DisputesAct</a:t>
            </a:r>
            <a:r>
              <a:rPr lang="en-US" dirty="0" smtClean="0"/>
              <a:t>, 1947, a laid off worker is entitled to compensation </a:t>
            </a:r>
            <a:r>
              <a:rPr lang="en-US" dirty="0" err="1" smtClean="0"/>
              <a:t>equalto</a:t>
            </a:r>
            <a:r>
              <a:rPr lang="en-US" dirty="0" smtClean="0"/>
              <a:t> 50 per cent of the basic wages and dearness allowance </a:t>
            </a:r>
            <a:r>
              <a:rPr lang="en-US" dirty="0" err="1" smtClean="0"/>
              <a:t>thatwould</a:t>
            </a:r>
            <a:r>
              <a:rPr lang="en-US" dirty="0" smtClean="0"/>
              <a:t> have been payable to him had he not been laid </a:t>
            </a:r>
            <a:r>
              <a:rPr lang="en-US" dirty="0" err="1" smtClean="0"/>
              <a:t>off.However</a:t>
            </a:r>
            <a:r>
              <a:rPr lang="en-US" dirty="0" smtClean="0"/>
              <a:t>, in order to claim this compensation, the laid </a:t>
            </a:r>
            <a:r>
              <a:rPr lang="en-US" dirty="0" err="1" smtClean="0"/>
              <a:t>offworkman</a:t>
            </a:r>
            <a:r>
              <a:rPr lang="en-US" dirty="0" smtClean="0"/>
              <a:t> must satisfy the following </a:t>
            </a:r>
            <a:r>
              <a:rPr lang="en-US" dirty="0" err="1" smtClean="0"/>
              <a:t>conditions:a</a:t>
            </a:r>
            <a:r>
              <a:rPr lang="en-US" dirty="0" smtClean="0"/>
              <a:t>) he should not be a </a:t>
            </a:r>
            <a:r>
              <a:rPr lang="en-US" dirty="0" err="1" smtClean="0"/>
              <a:t>badli</a:t>
            </a:r>
            <a:r>
              <a:rPr lang="en-US" dirty="0" smtClean="0"/>
              <a:t> or a casual </a:t>
            </a:r>
            <a:r>
              <a:rPr lang="en-US" dirty="0" err="1" smtClean="0"/>
              <a:t>worker,b</a:t>
            </a:r>
            <a:r>
              <a:rPr lang="en-US" dirty="0" smtClean="0"/>
              <a:t>) his name must appear on the muster rolls of the </a:t>
            </a:r>
            <a:r>
              <a:rPr lang="en-US" dirty="0" err="1" smtClean="0"/>
              <a:t>industrialestablishment,c</a:t>
            </a:r>
            <a:r>
              <a:rPr lang="en-US" dirty="0" smtClean="0"/>
              <a:t>) he must have completed not less than one year of </a:t>
            </a:r>
            <a:r>
              <a:rPr lang="en-US" dirty="0" err="1" smtClean="0"/>
              <a:t>continuousservice</a:t>
            </a:r>
            <a:r>
              <a:rPr lang="en-US" dirty="0" smtClean="0"/>
              <a:t>, </a:t>
            </a:r>
            <a:r>
              <a:rPr lang="en-US" dirty="0" err="1" smtClean="0"/>
              <a:t>andd</a:t>
            </a:r>
            <a:r>
              <a:rPr lang="en-US" dirty="0" smtClean="0"/>
              <a:t>) he must present himself for work at the appointed </a:t>
            </a:r>
            <a:r>
              <a:rPr lang="en-US" dirty="0" err="1" smtClean="0"/>
              <a:t>timeduring</a:t>
            </a:r>
            <a:r>
              <a:rPr lang="en-US" dirty="0" smtClean="0"/>
              <a:t> normal working hours at least once a day.</a:t>
            </a:r>
          </a:p>
          <a:p>
            <a:pPr algn="just"/>
            <a:endParaRPr lang="en-US" dirty="0" smtClean="0"/>
          </a:p>
          <a:p>
            <a:pPr algn="just"/>
            <a:r>
              <a:rPr lang="en-US" dirty="0" smtClean="0">
                <a:hlinkClick r:id="rId3" tooltip="View slide 49 image"/>
              </a:rPr>
              <a:t>49. </a:t>
            </a:r>
            <a:r>
              <a:rPr lang="en-US" dirty="0" smtClean="0"/>
              <a:t>Retrenchment Retrenchment means permanent termination of service of an employee for economic reasons in a going concern. The Industrial Disputes Act, 1947defines retrenchment as the ―termination by the employer of the services of workman for any reason other than termination of services as punishment given by way of disciplinary action, or retirement either voluntary or </a:t>
            </a:r>
            <a:r>
              <a:rPr lang="en-US" dirty="0" err="1" smtClean="0"/>
              <a:t>reachingage</a:t>
            </a:r>
            <a:r>
              <a:rPr lang="en-US" dirty="0" smtClean="0"/>
              <a:t> of superannuation, or continued ill-health or the closure and winding </a:t>
            </a:r>
            <a:r>
              <a:rPr lang="en-US" dirty="0" err="1" smtClean="0"/>
              <a:t>upof</a:t>
            </a:r>
            <a:r>
              <a:rPr lang="en-US" dirty="0" smtClean="0"/>
              <a:t> a business‖. The Act lays down the following conditions for retrenchment.1.The employee must be given one month‘s notice in writing indicating the reasons for retrenchment or wages in lieu of such notice.2. The employee must be paid compensation equal to 15 days for every completed year of service.3. Notice in the prescribed manner must be served on the appropriate Government authority.4. In the absence of any agreement to the contrary, the worker employed last must be terminated first.</a:t>
            </a:r>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p:txBody>
          <a:bodyPr>
            <a:normAutofit fontScale="47500" lnSpcReduction="20000"/>
          </a:bodyPr>
          <a:lstStyle/>
          <a:p>
            <a:pPr algn="just"/>
            <a:r>
              <a:rPr lang="en-US" b="1" dirty="0" smtClean="0"/>
              <a:t>Causes Of Industrial Disputes</a:t>
            </a:r>
          </a:p>
          <a:p>
            <a:pPr algn="just"/>
            <a:r>
              <a:rPr lang="en-US" dirty="0" smtClean="0"/>
              <a:t>Handling employee misconduct is a very critical task to be performed by the senior managers. Misconduct and other offensive behaviors often lead to decreased levels of productivity as they affect the individual performance of the employees. To manage discipline among employees, every company opts for a discipline policy which describes the approach it will follow to handle misconduct.</a:t>
            </a:r>
          </a:p>
          <a:p>
            <a:pPr algn="just"/>
            <a:endParaRPr lang="en-US" dirty="0" smtClean="0"/>
          </a:p>
          <a:p>
            <a:pPr algn="just"/>
            <a:r>
              <a:rPr lang="en-US" dirty="0" smtClean="0"/>
              <a:t>The causes of industrial disputes can be broadly classified into two categories: economic and non-economic causes. The economic causes will include issues relating to compensation like wages, bonus, allowances, and conditions for work, working hours, leave and holidays without pay, unjust layoffs and retrenchments. The non economic factors will include victimization of workers, ill treatment by staff members, sympathetic strikes, political factors, indiscipline etc.</a:t>
            </a:r>
          </a:p>
          <a:p>
            <a:pPr algn="just"/>
            <a:endParaRPr lang="en-US" dirty="0" smtClean="0"/>
          </a:p>
          <a:p>
            <a:pPr algn="just"/>
            <a:r>
              <a:rPr lang="en-US" b="1" dirty="0" smtClean="0"/>
              <a:t>Wages and allowances:</a:t>
            </a:r>
            <a:r>
              <a:rPr lang="en-US" dirty="0" smtClean="0"/>
              <a:t> Since the cost of living index is increasing, workers generally bargain for higher wages to meet the rising cost of living index and to increase their standards of living. In 2002, 21.4% of disputes were caused by demand of higher wages and allowances. This percentage was 20.4% during 2003 and during 2004 increased up to 26.2%. In 2005, wages and allowances accounted for 21.8% of disputes.</a:t>
            </a:r>
          </a:p>
          <a:p>
            <a:pPr algn="just"/>
            <a:r>
              <a:rPr lang="en-US" dirty="0" smtClean="0"/>
              <a:t/>
            </a:r>
            <a:br>
              <a:rPr lang="en-US" dirty="0" smtClean="0"/>
            </a:br>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industrial Disputes</a:t>
            </a:r>
            <a:endParaRPr lang="en-US" dirty="0"/>
          </a:p>
        </p:txBody>
      </p:sp>
      <p:sp>
        <p:nvSpPr>
          <p:cNvPr id="3" name="Content Placeholder 2"/>
          <p:cNvSpPr>
            <a:spLocks noGrp="1"/>
          </p:cNvSpPr>
          <p:nvPr>
            <p:ph idx="1"/>
          </p:nvPr>
        </p:nvSpPr>
        <p:spPr>
          <a:xfrm>
            <a:off x="457200" y="1600200"/>
            <a:ext cx="8229600" cy="5029200"/>
          </a:xfrm>
        </p:spPr>
        <p:txBody>
          <a:bodyPr>
            <a:normAutofit fontScale="40000" lnSpcReduction="20000"/>
          </a:bodyPr>
          <a:lstStyle/>
          <a:p>
            <a:r>
              <a:rPr lang="en-US" b="1" dirty="0" smtClean="0"/>
              <a:t>Personnel and retrenchment:</a:t>
            </a:r>
            <a:r>
              <a:rPr lang="en-US" dirty="0" smtClean="0"/>
              <a:t> The personnel and retrenchment have also been an important factor which accounted for disputes. During the year 2002, disputes caused by personnel were 14.1% while those caused by retrenchment and layoffs were 2.2% and 0.4% respectively. In 2003, a similar trend could be seen, wherein 11.2% of the disputes were caused by personnel, while 2.4% and 0.6% of disputes were caused by retrenchment and layoffs. In year 2005, only 9.6% of the disputes were caused by personnel, and only 0.4% were caused by retrenchment.</a:t>
            </a:r>
          </a:p>
          <a:p>
            <a:r>
              <a:rPr lang="en-US" b="1" dirty="0" smtClean="0"/>
              <a:t>Indiscipline and violence: </a:t>
            </a:r>
            <a:r>
              <a:rPr lang="en-US" dirty="0" smtClean="0"/>
              <a:t>From the given table, it is evident that the number of disputes caused by indiscipline has shown an increasing trend. In 2002, 29.9% of disputes were caused because of indiscipline, which rose up to 36.9% in 2003. Similarly in 2004 and 2005, 40.4% and 41.6% of disputes were caused due to indiscipline respectively. During the year 2003, indiscipline accounted for the highest percentage (36.9%) of the total time-loss of all disputes, followed by cause-groups wage and allowance and personnel with 20.4% and11.2% respectively. A similar trend was observed in 2004 where indiscipline accounted for 40.4% of disputes.</a:t>
            </a:r>
          </a:p>
          <a:p>
            <a:endParaRPr lang="en-US" dirty="0" smtClean="0"/>
          </a:p>
          <a:p>
            <a:r>
              <a:rPr lang="en-US" b="1" dirty="0" smtClean="0"/>
              <a:t>Bonus:</a:t>
            </a:r>
            <a:r>
              <a:rPr lang="en-US" dirty="0" smtClean="0"/>
              <a:t> Bonus has always been an important factor in industrial disputes. 6.7% of the disputes were because of bonus in 2002 and 2003 as compared to 3.5% and 3.6% in 2004 and 2005 respectively.</a:t>
            </a:r>
          </a:p>
          <a:p>
            <a:endParaRPr lang="en-US" dirty="0" smtClean="0"/>
          </a:p>
          <a:p>
            <a:r>
              <a:rPr lang="en-US" b="1" dirty="0" smtClean="0"/>
              <a:t>Leave and working hours:</a:t>
            </a:r>
            <a:r>
              <a:rPr lang="en-US" dirty="0" smtClean="0"/>
              <a:t> Leaves and working hours have not been so important causes of industrial disputes. During 2002, 0.5% of the disputes were because of leave and hours of work while this percentage increased to 1% in 2003. During 2004, only 0.4% of the disputes were because of leaves and working hours.</a:t>
            </a:r>
          </a:p>
          <a:p>
            <a:endParaRPr lang="en-US" dirty="0" smtClean="0"/>
          </a:p>
          <a:p>
            <a:r>
              <a:rPr lang="en-US" b="1" dirty="0" smtClean="0"/>
              <a:t>Miscellaneous:</a:t>
            </a:r>
            <a:r>
              <a:rPr lang="en-US" dirty="0" smtClean="0"/>
              <a:t> The miscellaneous factors include</a:t>
            </a:r>
            <a:br>
              <a:rPr lang="en-US" dirty="0" smtClean="0"/>
            </a:br>
            <a:r>
              <a:rPr lang="en-US" dirty="0" smtClean="0"/>
              <a:t/>
            </a:r>
            <a:br>
              <a:rPr lang="en-US" dirty="0" smtClean="0"/>
            </a:br>
            <a:r>
              <a:rPr lang="en-US" dirty="0" smtClean="0"/>
              <a:t>- Inter/Intra Union Rivalry</a:t>
            </a:r>
            <a:br>
              <a:rPr lang="en-US" dirty="0" smtClean="0"/>
            </a:br>
            <a:r>
              <a:rPr lang="en-US" dirty="0" smtClean="0"/>
              <a:t>- Charter of Demands</a:t>
            </a:r>
            <a:br>
              <a:rPr lang="en-US" dirty="0" smtClean="0"/>
            </a:br>
            <a:r>
              <a:rPr lang="en-US" dirty="0" smtClean="0"/>
              <a:t>- Work Load</a:t>
            </a:r>
            <a:br>
              <a:rPr lang="en-US" dirty="0" smtClean="0"/>
            </a:br>
            <a:r>
              <a:rPr lang="en-US" dirty="0" smtClean="0"/>
              <a:t>- Standing orders/rules/service conditions/safety measures</a:t>
            </a:r>
            <a:br>
              <a:rPr lang="en-US" dirty="0" smtClean="0"/>
            </a:br>
            <a:r>
              <a:rPr lang="en-US" dirty="0" smtClean="0"/>
              <a:t>- Non-implementation of agreements and awards etc.</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The increase in productivity and prosperity of the country is the result of industrial peace and harmony.</a:t>
            </a:r>
          </a:p>
          <a:p>
            <a:pPr algn="just"/>
            <a:r>
              <a:rPr lang="en-US" dirty="0" smtClean="0"/>
              <a:t>Industrial harmony brings about greater cooperation between workers and management </a:t>
            </a:r>
          </a:p>
          <a:p>
            <a:pPr algn="just"/>
            <a:r>
              <a:rPr lang="en-US" dirty="0" smtClean="0"/>
              <a:t>Which results better production </a:t>
            </a:r>
          </a:p>
          <a:p>
            <a:pPr algn="just"/>
            <a:r>
              <a:rPr lang="en-US" dirty="0" smtClean="0"/>
              <a:t>that lead to the economic progress </a:t>
            </a:r>
          </a:p>
          <a:p>
            <a:pPr algn="just"/>
            <a:r>
              <a:rPr lang="en-US" dirty="0" smtClean="0"/>
              <a:t>and prosperity of the country</a:t>
            </a:r>
          </a:p>
          <a:p>
            <a:pPr algn="just">
              <a:buNone/>
            </a:pPr>
            <a:r>
              <a:rPr lang="en-US" dirty="0" smtClean="0"/>
              <a:t>                                                               </a:t>
            </a:r>
            <a:r>
              <a:rPr lang="en-US" dirty="0" err="1" smtClean="0"/>
              <a:t>Agarwal</a:t>
            </a:r>
            <a:r>
              <a:rPr lang="en-US" dirty="0" smtClean="0"/>
              <a:t> (1982) </a:t>
            </a:r>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796925"/>
            <a:ext cx="7772400" cy="768350"/>
          </a:xfrm>
        </p:spPr>
        <p:txBody>
          <a:bodyPr/>
          <a:lstStyle/>
          <a:p>
            <a:pPr eaLnBrk="1" hangingPunct="1"/>
            <a:r>
              <a:rPr lang="en-US" dirty="0" smtClean="0"/>
              <a:t>Industrial Relations</a:t>
            </a:r>
          </a:p>
        </p:txBody>
      </p:sp>
      <p:sp>
        <p:nvSpPr>
          <p:cNvPr id="5123" name="Rectangle 3"/>
          <p:cNvSpPr>
            <a:spLocks noGrp="1" noChangeArrowheads="1"/>
          </p:cNvSpPr>
          <p:nvPr>
            <p:ph type="body" idx="1"/>
          </p:nvPr>
        </p:nvSpPr>
        <p:spPr/>
        <p:txBody>
          <a:bodyPr/>
          <a:lstStyle/>
          <a:p>
            <a:pPr algn="just"/>
            <a:r>
              <a:rPr lang="en-GB" dirty="0" smtClean="0">
                <a:solidFill>
                  <a:srgbClr val="5F5F5F"/>
                </a:solidFill>
              </a:rPr>
              <a:t>Industrial relations is the management of the relationship between employers and employees</a:t>
            </a:r>
            <a:endParaRPr lang="en-IE" dirty="0" smtClean="0"/>
          </a:p>
          <a:p>
            <a:pPr eaLnBrk="1" hangingPunct="1"/>
            <a:r>
              <a:rPr lang="en-IE" dirty="0" smtClean="0"/>
              <a:t>Is the relationship which exists between employers and employees.</a:t>
            </a:r>
          </a:p>
          <a:p>
            <a:pPr eaLnBrk="1" hangingPunct="1"/>
            <a:r>
              <a:rPr lang="en-IE" dirty="0" smtClean="0"/>
              <a:t>It is most important that this relationship is good.</a:t>
            </a:r>
            <a:endParaRPr lang="en-GB" b="1" dirty="0" smtClean="0"/>
          </a:p>
        </p:txBody>
      </p:sp>
      <p:sp>
        <p:nvSpPr>
          <p:cNvPr id="3" name="Footer Placeholder 2"/>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Report of National Commission on </a:t>
            </a:r>
            <a:r>
              <a:rPr lang="en-US" dirty="0" err="1" smtClean="0"/>
              <a:t>Labour</a:t>
            </a:r>
            <a:r>
              <a:rPr lang="en-US" dirty="0" smtClean="0"/>
              <a:t> (1995</a:t>
            </a:r>
            <a:endParaRPr lang="en-US" dirty="0"/>
          </a:p>
        </p:txBody>
      </p:sp>
      <p:sp>
        <p:nvSpPr>
          <p:cNvPr id="3" name="Content Placeholder 2"/>
          <p:cNvSpPr>
            <a:spLocks noGrp="1"/>
          </p:cNvSpPr>
          <p:nvPr>
            <p:ph idx="1"/>
          </p:nvPr>
        </p:nvSpPr>
        <p:spPr/>
        <p:txBody>
          <a:bodyPr/>
          <a:lstStyle/>
          <a:p>
            <a:pPr algn="just"/>
            <a:r>
              <a:rPr lang="en-US" dirty="0" smtClean="0"/>
              <a:t>industrial harmony is indispensable when a country plans to make </a:t>
            </a:r>
            <a:r>
              <a:rPr lang="en-US" dirty="0" smtClean="0">
                <a:solidFill>
                  <a:srgbClr val="C00000"/>
                </a:solidFill>
              </a:rPr>
              <a:t>economic progress </a:t>
            </a:r>
            <a:r>
              <a:rPr lang="en-US" dirty="0" err="1" smtClean="0"/>
              <a:t>isbound</a:t>
            </a:r>
            <a:r>
              <a:rPr lang="en-US" dirty="0" smtClean="0"/>
              <a:t> up with industrial harmony inevitably leads to more </a:t>
            </a:r>
            <a:r>
              <a:rPr lang="en-US" dirty="0" smtClean="0">
                <a:solidFill>
                  <a:srgbClr val="C00000"/>
                </a:solidFill>
              </a:rPr>
              <a:t>cooperation </a:t>
            </a:r>
            <a:r>
              <a:rPr lang="en-US" dirty="0" smtClean="0"/>
              <a:t>between </a:t>
            </a:r>
            <a:r>
              <a:rPr lang="en-US" dirty="0" err="1" smtClean="0"/>
              <a:t>employerand</a:t>
            </a:r>
            <a:r>
              <a:rPr lang="en-US" dirty="0" smtClean="0"/>
              <a:t> employees, which result in more </a:t>
            </a:r>
            <a:r>
              <a:rPr lang="en-US" dirty="0" smtClean="0">
                <a:solidFill>
                  <a:srgbClr val="C00000"/>
                </a:solidFill>
              </a:rPr>
              <a:t>productivity</a:t>
            </a:r>
            <a:r>
              <a:rPr lang="en-US" dirty="0" smtClean="0"/>
              <a:t> and there by contributes in </a:t>
            </a:r>
            <a:r>
              <a:rPr lang="en-US" dirty="0" smtClean="0">
                <a:solidFill>
                  <a:srgbClr val="C00000"/>
                </a:solidFill>
              </a:rPr>
              <a:t>all round prosperity</a:t>
            </a:r>
            <a:r>
              <a:rPr lang="en-US" dirty="0" smtClean="0"/>
              <a:t> of the count</a:t>
            </a:r>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a:xfrm>
            <a:off x="457200" y="1295400"/>
            <a:ext cx="8229600" cy="5257800"/>
          </a:xfrm>
        </p:spPr>
        <p:txBody>
          <a:bodyPr>
            <a:normAutofit fontScale="77500" lnSpcReduction="20000"/>
          </a:bodyPr>
          <a:lstStyle/>
          <a:p>
            <a:pPr algn="just"/>
            <a:r>
              <a:rPr lang="en-US" dirty="0" smtClean="0"/>
              <a:t>improving the economic condition of workers in the existing state of industrial management and political government,</a:t>
            </a:r>
          </a:p>
          <a:p>
            <a:pPr algn="just"/>
            <a:r>
              <a:rPr lang="en-US" dirty="0" smtClean="0"/>
              <a:t>control by the state over industries to regulate production and industrial relations,</a:t>
            </a:r>
          </a:p>
          <a:p>
            <a:pPr algn="just"/>
            <a:r>
              <a:rPr lang="en-US" dirty="0" smtClean="0"/>
              <a:t>socialization or nationalization of industries by making the state itself an</a:t>
            </a:r>
          </a:p>
          <a:p>
            <a:pPr algn="just"/>
            <a:r>
              <a:rPr lang="en-US" dirty="0" smtClean="0"/>
              <a:t>employee, and</a:t>
            </a:r>
          </a:p>
          <a:p>
            <a:pPr algn="just"/>
            <a:r>
              <a:rPr lang="en-US" dirty="0" smtClean="0"/>
              <a:t>vesting the proprietorship of industries in the workers.</a:t>
            </a:r>
          </a:p>
          <a:p>
            <a:r>
              <a:rPr lang="en-US" dirty="0" smtClean="0"/>
              <a:t>safeguard the interests of </a:t>
            </a:r>
            <a:r>
              <a:rPr lang="en-US" dirty="0" err="1" smtClean="0"/>
              <a:t>labour</a:t>
            </a:r>
            <a:r>
              <a:rPr lang="en-US" dirty="0" smtClean="0"/>
              <a:t> </a:t>
            </a:r>
          </a:p>
          <a:p>
            <a:r>
              <a:rPr lang="en-US" dirty="0" smtClean="0"/>
              <a:t>avoid industrial conflicts and develop harmonious relations</a:t>
            </a:r>
          </a:p>
          <a:p>
            <a:r>
              <a:rPr lang="en-US" dirty="0" smtClean="0"/>
              <a:t>establish and maintain industrial democracy based on </a:t>
            </a:r>
            <a:r>
              <a:rPr lang="en-US" dirty="0" err="1" smtClean="0"/>
              <a:t>labour</a:t>
            </a:r>
            <a:r>
              <a:rPr lang="en-US" dirty="0" smtClean="0"/>
              <a:t> partnership</a:t>
            </a:r>
          </a:p>
          <a:p>
            <a:r>
              <a:rPr lang="en-US" dirty="0" smtClean="0"/>
              <a:t>bring down strikes, lockouts, and </a:t>
            </a:r>
            <a:r>
              <a:rPr lang="en-US" dirty="0" err="1" smtClean="0"/>
              <a:t>gherous</a:t>
            </a:r>
            <a:r>
              <a:rPr lang="en-US" dirty="0" smtClean="0"/>
              <a:t> </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p:txBody>
          <a:bodyPr>
            <a:normAutofit fontScale="77500" lnSpcReduction="20000"/>
          </a:bodyPr>
          <a:lstStyle/>
          <a:p>
            <a:pPr fontAlgn="base"/>
            <a:r>
              <a:rPr lang="en-US" dirty="0" smtClean="0"/>
              <a:t>Effective Industrial relations means Industrial peace necessary for better and higher production, hence, healthy Industrial Relations is the key to progress of individuals, management, Industry and Nation.</a:t>
            </a:r>
          </a:p>
          <a:p>
            <a:pPr fontAlgn="base"/>
            <a:r>
              <a:rPr lang="en-US" dirty="0" smtClean="0"/>
              <a:t>Importance of Industrial </a:t>
            </a:r>
            <a:r>
              <a:rPr lang="en-US" dirty="0" err="1" smtClean="0"/>
              <a:t>Reations</a:t>
            </a:r>
            <a:r>
              <a:rPr lang="en-US" dirty="0" smtClean="0"/>
              <a:t> are as follows:</a:t>
            </a:r>
          </a:p>
          <a:p>
            <a:pPr fontAlgn="base"/>
            <a:r>
              <a:rPr lang="en-US" dirty="0" smtClean="0"/>
              <a:t>Uninterrupted production</a:t>
            </a:r>
            <a:br>
              <a:rPr lang="en-US" dirty="0" smtClean="0"/>
            </a:br>
            <a:r>
              <a:rPr lang="en-US" dirty="0" smtClean="0"/>
              <a:t/>
            </a:r>
            <a:br>
              <a:rPr lang="en-US" dirty="0" smtClean="0"/>
            </a:br>
            <a:r>
              <a:rPr lang="en-US" dirty="0" smtClean="0"/>
              <a:t>a. It is the most important benefit of industrial relations.</a:t>
            </a:r>
            <a:br>
              <a:rPr lang="en-US" dirty="0" smtClean="0"/>
            </a:br>
            <a:r>
              <a:rPr lang="en-US" dirty="0" smtClean="0"/>
              <a:t>b. It ensures continuity of production.</a:t>
            </a:r>
            <a:br>
              <a:rPr lang="en-US" dirty="0" smtClean="0"/>
            </a:br>
            <a:r>
              <a:rPr lang="en-US" dirty="0" smtClean="0"/>
              <a:t>c. It provides continuous employment to all.</a:t>
            </a:r>
            <a:br>
              <a:rPr lang="en-US" dirty="0" smtClean="0"/>
            </a:br>
            <a:r>
              <a:rPr lang="en-US" dirty="0" smtClean="0"/>
              <a:t>d. Optimum use of available resources in order to gain maximum possible production.</a:t>
            </a:r>
            <a:br>
              <a:rPr lang="en-US" dirty="0" smtClean="0"/>
            </a:br>
            <a:r>
              <a:rPr lang="en-US" dirty="0" smtClean="0"/>
              <a:t>e. Continuous flow of income for all.</a:t>
            </a:r>
            <a:br>
              <a:rPr lang="en-US" dirty="0" smtClean="0"/>
            </a:br>
            <a:endParaRPr lang="en-US" dirty="0" smtClean="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a:xfrm>
            <a:off x="457200" y="1600200"/>
            <a:ext cx="8229600" cy="5257800"/>
          </a:xfrm>
        </p:spPr>
        <p:txBody>
          <a:bodyPr>
            <a:normAutofit fontScale="55000" lnSpcReduction="20000"/>
          </a:bodyPr>
          <a:lstStyle/>
          <a:p>
            <a:pPr fontAlgn="base"/>
            <a:r>
              <a:rPr lang="en-US" dirty="0" smtClean="0">
                <a:solidFill>
                  <a:srgbClr val="C00000"/>
                </a:solidFill>
              </a:rPr>
              <a:t>Reduction in Industrial Dispute</a:t>
            </a:r>
            <a:r>
              <a:rPr lang="en-US" dirty="0" smtClean="0"/>
              <a:t/>
            </a:r>
            <a:br>
              <a:rPr lang="en-US" dirty="0" smtClean="0"/>
            </a:br>
            <a:r>
              <a:rPr lang="en-US" dirty="0" smtClean="0"/>
              <a:t/>
            </a:r>
            <a:br>
              <a:rPr lang="en-US" dirty="0" smtClean="0"/>
            </a:br>
            <a:r>
              <a:rPr lang="en-US" dirty="0" smtClean="0"/>
              <a:t>a. Cordial Industrial relations helps in reducing industrial disputes, disputes are reflections of the failure of basic motivation in order secure satisfaction among employees. Some reflections of industrial unrest includes strikes, lockouts, </a:t>
            </a:r>
            <a:r>
              <a:rPr lang="en-US" dirty="0" err="1" smtClean="0"/>
              <a:t>gheraos</a:t>
            </a:r>
            <a:r>
              <a:rPr lang="en-US" dirty="0" smtClean="0"/>
              <a:t> and grievances.</a:t>
            </a:r>
            <a:br>
              <a:rPr lang="en-US" dirty="0" smtClean="0"/>
            </a:br>
            <a:r>
              <a:rPr lang="en-US" dirty="0" smtClean="0"/>
              <a:t>b. It promotes industrial peace with cordial industrial relations, disputes can be settled through co-operation.</a:t>
            </a:r>
            <a:br>
              <a:rPr lang="en-US" dirty="0" smtClean="0"/>
            </a:br>
            <a:r>
              <a:rPr lang="en-US" dirty="0" smtClean="0"/>
              <a:t> </a:t>
            </a:r>
          </a:p>
          <a:p>
            <a:pPr fontAlgn="base"/>
            <a:r>
              <a:rPr lang="en-US" dirty="0" smtClean="0">
                <a:solidFill>
                  <a:srgbClr val="C00000"/>
                </a:solidFill>
              </a:rPr>
              <a:t>High morale - Industrial relation improves the morale of employees</a:t>
            </a:r>
            <a:r>
              <a:rPr lang="en-US" dirty="0" smtClean="0"/>
              <a:t/>
            </a:r>
            <a:br>
              <a:rPr lang="en-US" dirty="0" smtClean="0"/>
            </a:br>
            <a:r>
              <a:rPr lang="en-US" dirty="0" smtClean="0"/>
              <a:t/>
            </a:r>
            <a:br>
              <a:rPr lang="en-US" dirty="0" smtClean="0"/>
            </a:br>
            <a:r>
              <a:rPr lang="en-US" dirty="0" smtClean="0"/>
              <a:t>a. Employee feels that he is co-owner of the profits of industry.</a:t>
            </a:r>
            <a:br>
              <a:rPr lang="en-US" dirty="0" smtClean="0"/>
            </a:br>
            <a:r>
              <a:rPr lang="en-US" dirty="0" smtClean="0"/>
              <a:t>b. High morale induces employees to work with high energy as they feel that their interest co-ordinates with organizational interest.</a:t>
            </a:r>
            <a:br>
              <a:rPr lang="en-US" dirty="0" smtClean="0"/>
            </a:br>
            <a:r>
              <a:rPr lang="en-US" dirty="0" smtClean="0"/>
              <a:t>c. In order to maintain good Industrial relations employer need to realize and share equally the profits of industry generously with employees</a:t>
            </a:r>
            <a:br>
              <a:rPr lang="en-US" dirty="0" smtClean="0"/>
            </a:br>
            <a:r>
              <a:rPr lang="en-US" dirty="0" smtClean="0"/>
              <a:t>d. Unity of thought and action against workers and management is main achievement of industrial peace.</a:t>
            </a:r>
            <a:br>
              <a:rPr lang="en-US" dirty="0" smtClean="0"/>
            </a:br>
            <a:r>
              <a:rPr lang="en-US" dirty="0" smtClean="0"/>
              <a:t>e. Effective industrial relations boosts morale of workers which leads to positive effect in production</a:t>
            </a:r>
            <a:br>
              <a:rPr lang="en-US" dirty="0" smtClean="0"/>
            </a:br>
            <a:r>
              <a:rPr lang="en-US" dirty="0" smtClean="0"/>
              <a:t> </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p:txBody>
          <a:bodyPr>
            <a:normAutofit fontScale="40000" lnSpcReduction="20000"/>
          </a:bodyPr>
          <a:lstStyle/>
          <a:p>
            <a:pPr fontAlgn="base"/>
            <a:r>
              <a:rPr lang="en-US" dirty="0" smtClean="0"/>
              <a:t>Mental revolution</a:t>
            </a:r>
            <a:br>
              <a:rPr lang="en-US" dirty="0" smtClean="0"/>
            </a:br>
            <a:r>
              <a:rPr lang="en-US" dirty="0" smtClean="0"/>
              <a:t/>
            </a:r>
            <a:br>
              <a:rPr lang="en-US" dirty="0" smtClean="0"/>
            </a:br>
            <a:r>
              <a:rPr lang="en-US" dirty="0" smtClean="0"/>
              <a:t>a. Effective Industrial Relations brings mental revolution among employees which bring complete overhaul in the outlook of employees.</a:t>
            </a:r>
            <a:br>
              <a:rPr lang="en-US" dirty="0" smtClean="0"/>
            </a:br>
            <a:r>
              <a:rPr lang="en-US" dirty="0" smtClean="0"/>
              <a:t>b. Employees, employer and government need to work out a new relationship in consonance with spirit of true democracy where each thinks of themselves as partners in industry.</a:t>
            </a:r>
            <a:br>
              <a:rPr lang="en-US" dirty="0" smtClean="0"/>
            </a:br>
            <a:r>
              <a:rPr lang="en-US" dirty="0" smtClean="0"/>
              <a:t>c. Industrial peace ultimately lies in transformed outlook.</a:t>
            </a:r>
            <a:br>
              <a:rPr lang="en-US" dirty="0" smtClean="0"/>
            </a:br>
            <a:r>
              <a:rPr lang="en-US" dirty="0" smtClean="0"/>
              <a:t> </a:t>
            </a:r>
          </a:p>
          <a:p>
            <a:pPr fontAlgn="base"/>
            <a:r>
              <a:rPr lang="en-US" dirty="0" smtClean="0"/>
              <a:t>Economic growth and Development</a:t>
            </a:r>
            <a:br>
              <a:rPr lang="en-US" dirty="0" smtClean="0"/>
            </a:br>
            <a:r>
              <a:rPr lang="en-US" dirty="0" smtClean="0"/>
              <a:t/>
            </a:r>
            <a:br>
              <a:rPr lang="en-US" dirty="0" smtClean="0"/>
            </a:br>
            <a:r>
              <a:rPr lang="en-US" dirty="0" smtClean="0"/>
              <a:t>It promotes economic growth and development, effective industrial relations lead to increase efficiency and higher productivity, which ultimately results in economic development.</a:t>
            </a:r>
            <a:br>
              <a:rPr lang="en-US" dirty="0" smtClean="0"/>
            </a:br>
            <a:r>
              <a:rPr lang="en-US" dirty="0" smtClean="0"/>
              <a:t> </a:t>
            </a:r>
          </a:p>
          <a:p>
            <a:pPr fontAlgn="base"/>
            <a:r>
              <a:rPr lang="en-US" dirty="0" smtClean="0"/>
              <a:t>Discourages unfair practices</a:t>
            </a:r>
            <a:br>
              <a:rPr lang="en-US" dirty="0" smtClean="0"/>
            </a:br>
            <a:r>
              <a:rPr lang="en-US" dirty="0" smtClean="0"/>
              <a:t/>
            </a:r>
            <a:br>
              <a:rPr lang="en-US" dirty="0" smtClean="0"/>
            </a:br>
            <a:r>
              <a:rPr lang="en-US" dirty="0" smtClean="0"/>
              <a:t>Cordial industrial relations discourages unfair practices on part of both management and unions. Industrial relations leads to formation of machineries in order to solve problems confronted by management, employees and unions through mutual understanding and negotiations to which both parties are bound, this results in banning of unfair </a:t>
            </a:r>
            <a:r>
              <a:rPr lang="en-US" dirty="0" err="1" smtClean="0"/>
              <a:t>labour</a:t>
            </a:r>
            <a:r>
              <a:rPr lang="en-US" dirty="0" smtClean="0"/>
              <a:t> practices.</a:t>
            </a:r>
            <a:br>
              <a:rPr lang="en-US" dirty="0" smtClean="0"/>
            </a:br>
            <a:r>
              <a:rPr lang="en-US" dirty="0" smtClean="0"/>
              <a:t> </a:t>
            </a:r>
          </a:p>
          <a:p>
            <a:pPr fontAlgn="base"/>
            <a:r>
              <a:rPr lang="en-US" dirty="0" smtClean="0"/>
              <a:t>Enactment of statutory provisions</a:t>
            </a:r>
            <a:br>
              <a:rPr lang="en-US" dirty="0" smtClean="0"/>
            </a:br>
            <a:r>
              <a:rPr lang="en-US" dirty="0" smtClean="0"/>
              <a:t/>
            </a:r>
            <a:br>
              <a:rPr lang="en-US" dirty="0" smtClean="0"/>
            </a:br>
            <a:r>
              <a:rPr lang="en-US" dirty="0" smtClean="0"/>
              <a:t>Industrial relations enables essential use of certain </a:t>
            </a:r>
            <a:r>
              <a:rPr lang="en-US" dirty="0" err="1" smtClean="0"/>
              <a:t>labour</a:t>
            </a:r>
            <a:r>
              <a:rPr lang="en-US" dirty="0" smtClean="0"/>
              <a:t> laws in order to protect and promote the welfare of employees and safeguards interests of all parties against unfair means </a:t>
            </a:r>
            <a:r>
              <a:rPr lang="en-US" dirty="0" err="1" smtClean="0"/>
              <a:t>means</a:t>
            </a:r>
            <a:r>
              <a:rPr lang="en-US" dirty="0" smtClean="0"/>
              <a:t> or practices.</a:t>
            </a:r>
          </a:p>
          <a:p>
            <a:endParaRPr lang="en-US" dirty="0" smtClean="0"/>
          </a:p>
          <a:p>
            <a:endParaRPr lang="en-US" dirty="0" smtClean="0"/>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p:txBody>
          <a:bodyPr>
            <a:normAutofit fontScale="62500" lnSpcReduction="20000"/>
          </a:bodyPr>
          <a:lstStyle/>
          <a:p>
            <a:pPr fontAlgn="base"/>
            <a:r>
              <a:rPr lang="en-US" dirty="0" smtClean="0"/>
              <a:t>Successful </a:t>
            </a:r>
            <a:r>
              <a:rPr lang="en-US" dirty="0" err="1" smtClean="0"/>
              <a:t>Labour</a:t>
            </a:r>
            <a:r>
              <a:rPr lang="en-US" dirty="0" smtClean="0"/>
              <a:t> Relations</a:t>
            </a:r>
          </a:p>
          <a:p>
            <a:pPr fontAlgn="base"/>
            <a:r>
              <a:rPr lang="en-US" dirty="0" smtClean="0"/>
              <a:t>The success of </a:t>
            </a:r>
            <a:r>
              <a:rPr lang="en-US" dirty="0" err="1" smtClean="0"/>
              <a:t>labour</a:t>
            </a:r>
            <a:r>
              <a:rPr lang="en-US" dirty="0" smtClean="0"/>
              <a:t> relations starts with establishing a good relationship with employees and the union steward. The trust and respect supervisors build within those relationships will lead the way and impact </a:t>
            </a:r>
            <a:r>
              <a:rPr lang="en-US" dirty="0" err="1" smtClean="0"/>
              <a:t>labour</a:t>
            </a:r>
            <a:r>
              <a:rPr lang="en-US" dirty="0" smtClean="0"/>
              <a:t> relations.</a:t>
            </a:r>
          </a:p>
          <a:p>
            <a:pPr fontAlgn="base"/>
            <a:r>
              <a:rPr lang="en-US" dirty="0" smtClean="0"/>
              <a:t>Remember that union stewards are still public servants covered under the Standards of Conduct and behavior must be appropriate at all times. While they may challenge or question a decision, they cannot obstruct the Employer`s management rights to run a meeting or operation. They also may not respond on behalf of an employee where management is seeking information from that employee. </a:t>
            </a:r>
          </a:p>
          <a:p>
            <a:pPr fontAlgn="base"/>
            <a:r>
              <a:rPr lang="en-US" dirty="0" smtClean="0"/>
              <a:t>Supervisors should also be aware that the complaint resolution processes in the collective agreements are intended for legitimate purposes and are not to be used inappropriately or to undermine management. </a:t>
            </a:r>
          </a:p>
          <a:p>
            <a:pPr fontAlgn="base"/>
            <a:r>
              <a:rPr lang="en-US" dirty="0" smtClean="0"/>
              <a:t/>
            </a:r>
            <a:br>
              <a:rPr lang="en-US" dirty="0" smtClean="0"/>
            </a:br>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a:xfrm>
            <a:off x="457200" y="1371600"/>
            <a:ext cx="8229600" cy="5486400"/>
          </a:xfrm>
        </p:spPr>
        <p:txBody>
          <a:bodyPr>
            <a:normAutofit fontScale="47500" lnSpcReduction="20000"/>
          </a:bodyPr>
          <a:lstStyle/>
          <a:p>
            <a:pPr fontAlgn="base"/>
            <a:r>
              <a:rPr lang="en-US" dirty="0" smtClean="0"/>
              <a:t>Develop good communications with the employees. You are on a two-way street. An agreement may expire but the relationship is ongoing:</a:t>
            </a:r>
          </a:p>
          <a:p>
            <a:pPr lvl="1" fontAlgn="base"/>
            <a:r>
              <a:rPr lang="en-US" dirty="0" smtClean="0"/>
              <a:t>Encourage discussion</a:t>
            </a:r>
          </a:p>
          <a:p>
            <a:pPr lvl="1" fontAlgn="base"/>
            <a:r>
              <a:rPr lang="en-US" dirty="0" smtClean="0"/>
              <a:t>Listen carefully</a:t>
            </a:r>
          </a:p>
          <a:p>
            <a:pPr lvl="1" fontAlgn="base"/>
            <a:r>
              <a:rPr lang="en-US" dirty="0" smtClean="0"/>
              <a:t>Explain your answer in detail to the questioning employee</a:t>
            </a:r>
          </a:p>
          <a:p>
            <a:pPr fontAlgn="base"/>
            <a:r>
              <a:rPr lang="en-US" dirty="0" smtClean="0"/>
              <a:t>After making your decision, carefully explain more important actions and decisions before putting them into effect.</a:t>
            </a:r>
          </a:p>
          <a:p>
            <a:pPr fontAlgn="base"/>
            <a:r>
              <a:rPr lang="en-US" dirty="0" smtClean="0"/>
              <a:t>Be aware of managerial rights. You should preserve them through use and keep them in effect, but don't flaunt your power.</a:t>
            </a:r>
          </a:p>
          <a:p>
            <a:pPr fontAlgn="base"/>
            <a:r>
              <a:rPr lang="en-US" dirty="0" smtClean="0"/>
              <a:t>In advance of a change in practice, explain in detail the change and the reasons for it.</a:t>
            </a:r>
          </a:p>
          <a:p>
            <a:pPr fontAlgn="base"/>
            <a:r>
              <a:rPr lang="en-US" dirty="0" smtClean="0"/>
              <a:t>Display a genuine interest in your employees.</a:t>
            </a:r>
          </a:p>
          <a:p>
            <a:pPr fontAlgn="base"/>
            <a:r>
              <a:rPr lang="en-US" dirty="0" smtClean="0"/>
              <a:t>Treat every employee fairly and impartially.</a:t>
            </a:r>
          </a:p>
          <a:p>
            <a:pPr fontAlgn="base"/>
            <a:r>
              <a:rPr lang="en-US" dirty="0" smtClean="0"/>
              <a:t>Regard subordinates as associates, not antagonists. Their cooperation is easier to obtain in a positive atmosphere. Learn how to gain this cooperation.</a:t>
            </a:r>
          </a:p>
          <a:p>
            <a:pPr fontAlgn="base"/>
            <a:r>
              <a:rPr lang="en-US" dirty="0" smtClean="0"/>
              <a:t>Establish a good working relationship with the union steward. The steward has a job to do on behalf of the members, so try to respect his/her position. In return, insist that the union steward respect your position as a supervisor and Employer representative because you have obligations as well.</a:t>
            </a:r>
          </a:p>
          <a:p>
            <a:pPr fontAlgn="base"/>
            <a:r>
              <a:rPr lang="en-US" dirty="0" err="1" smtClean="0"/>
              <a:t>Honour</a:t>
            </a:r>
            <a:r>
              <a:rPr lang="en-US" dirty="0" smtClean="0"/>
              <a:t> all</a:t>
            </a:r>
            <a:r>
              <a:rPr lang="en-US" i="1" dirty="0" smtClean="0"/>
              <a:t> </a:t>
            </a:r>
            <a:r>
              <a:rPr lang="en-US" dirty="0" smtClean="0"/>
              <a:t>provisions of the Collective Agreement. If both the Employer and the Union considered a specific clause warranted negotiations, it deserves your careful administration.</a:t>
            </a:r>
          </a:p>
          <a:p>
            <a:pPr fontAlgn="base"/>
            <a:r>
              <a:rPr lang="en-US" dirty="0" smtClean="0"/>
              <a:t/>
            </a:r>
            <a:br>
              <a:rPr lang="en-US" dirty="0" smtClean="0"/>
            </a:br>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pPr algn="just" fontAlgn="base"/>
            <a:r>
              <a:rPr lang="en-US" dirty="0" smtClean="0">
                <a:solidFill>
                  <a:srgbClr val="C00000"/>
                </a:solidFill>
              </a:rPr>
              <a:t>Guidelines for Establishing a Good Relationship with the Union Steward</a:t>
            </a:r>
          </a:p>
          <a:p>
            <a:pPr algn="just" fontAlgn="base"/>
            <a:r>
              <a:rPr lang="en-US" dirty="0" smtClean="0"/>
              <a:t>At a time when you do not have a grievance to be discussed with the union steward, sit down in a private setting and discuss the following:</a:t>
            </a:r>
          </a:p>
          <a:p>
            <a:pPr algn="just" fontAlgn="base"/>
            <a:r>
              <a:rPr lang="en-US" dirty="0" smtClean="0"/>
              <a:t>At all times, conduct by both of you must be in accordance with the Standards of Conduct for Public Service Employees.</a:t>
            </a:r>
          </a:p>
          <a:p>
            <a:pPr algn="just" fontAlgn="base"/>
            <a:r>
              <a:rPr lang="en-US" dirty="0" smtClean="0"/>
              <a:t>Each of you may make errors that will need to be corrected. These are a normal part of conducting business and tolerance of each other is necessary.</a:t>
            </a:r>
          </a:p>
          <a:p>
            <a:pPr algn="just" fontAlgn="base"/>
            <a:r>
              <a:rPr lang="en-US" dirty="0" smtClean="0"/>
              <a:t>Accept that because of the nature of the respective positions, you will have different views but will still strive to agree, when possible, on middle ground.</a:t>
            </a:r>
          </a:p>
          <a:p>
            <a:pPr algn="just" fontAlgn="base"/>
            <a:endParaRPr lang="en-US" dirty="0" smtClean="0"/>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p:txBody>
          <a:bodyPr>
            <a:normAutofit fontScale="77500" lnSpcReduction="20000"/>
          </a:bodyPr>
          <a:lstStyle/>
          <a:p>
            <a:pPr algn="just" fontAlgn="base"/>
            <a:r>
              <a:rPr lang="en-US" dirty="0" smtClean="0"/>
              <a:t>Agree that each will be patient in the grievance procedure, giving each other time to evaluate the respective positions.</a:t>
            </a:r>
          </a:p>
          <a:p>
            <a:pPr algn="just" fontAlgn="base"/>
            <a:r>
              <a:rPr lang="en-US" dirty="0" smtClean="0"/>
              <a:t>Agree that it is not a demonstration of weakness for a supervisor to ask the Union Steward for assistance, and it is not underhanded for the union steward to advise his/her supervisor of potential problems to allow the supervisor to nip them in the bud.</a:t>
            </a:r>
          </a:p>
          <a:p>
            <a:pPr algn="just" fontAlgn="base"/>
            <a:r>
              <a:rPr lang="en-US" dirty="0" smtClean="0"/>
              <a:t>Both parties are bound by the collective agreement, each having rights and obligations.</a:t>
            </a:r>
          </a:p>
          <a:p>
            <a:pPr algn="just" fontAlgn="base"/>
            <a:r>
              <a:rPr lang="en-US" dirty="0" smtClean="0"/>
              <a:t>If you were wrong or have made an error in applying the collective agreement, don't be afraid to admit it. This helps with your credibility.</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p:txBody>
          <a:bodyPr>
            <a:normAutofit fontScale="77500" lnSpcReduction="20000"/>
          </a:bodyPr>
          <a:lstStyle/>
          <a:p>
            <a:pPr algn="just" fontAlgn="base"/>
            <a:r>
              <a:rPr lang="en-US" dirty="0" smtClean="0"/>
              <a:t>Come to an agreement that you will deal with each other with respect. Agree to keep personality differences out of the discussion. (Even without agreement, the supervisor should deal with the Union in this way.)</a:t>
            </a:r>
          </a:p>
          <a:p>
            <a:pPr algn="just" fontAlgn="base">
              <a:buNone/>
            </a:pPr>
            <a:r>
              <a:rPr lang="en-US" dirty="0" smtClean="0"/>
              <a:t/>
            </a:r>
            <a:br>
              <a:rPr lang="en-US" dirty="0" smtClean="0"/>
            </a:br>
            <a:r>
              <a:rPr lang="en-US" dirty="0" smtClean="0"/>
              <a:t>Accept that on some issues there will be no middle ground. There are avenues to resolve these impasses. A failure to agree is not the end of the world.</a:t>
            </a:r>
          </a:p>
          <a:p>
            <a:pPr fontAlgn="base"/>
            <a:r>
              <a:rPr lang="en-US" dirty="0" smtClean="0"/>
              <a:t>Agree that each of you will attempt, wherever possible, not to embarrass the other and when successful in a grievance, not to rub salt in the other's wounds. This </a:t>
            </a:r>
            <a:r>
              <a:rPr lang="en-US" dirty="0" err="1" smtClean="0"/>
              <a:t>behaviour</a:t>
            </a:r>
            <a:r>
              <a:rPr lang="en-US" dirty="0" smtClean="0"/>
              <a:t> would only impair your ongoing relationship.</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457200"/>
            <a:ext cx="7772400" cy="1447800"/>
          </a:xfrm>
        </p:spPr>
        <p:txBody>
          <a:bodyPr/>
          <a:lstStyle/>
          <a:p>
            <a:pPr eaLnBrk="1" hangingPunct="1"/>
            <a:r>
              <a:rPr lang="en-IE" smtClean="0"/>
              <a:t>Good Industrial Relations Lead To:</a:t>
            </a:r>
            <a:endParaRPr lang="en-GB" smtClean="0"/>
          </a:p>
        </p:txBody>
      </p:sp>
      <p:sp>
        <p:nvSpPr>
          <p:cNvPr id="5123" name="Rectangle 3"/>
          <p:cNvSpPr>
            <a:spLocks noGrp="1" noChangeArrowheads="1"/>
          </p:cNvSpPr>
          <p:nvPr>
            <p:ph type="body" idx="1"/>
          </p:nvPr>
        </p:nvSpPr>
        <p:spPr/>
        <p:txBody>
          <a:bodyPr/>
          <a:lstStyle/>
          <a:p>
            <a:pPr eaLnBrk="1" hangingPunct="1"/>
            <a:r>
              <a:rPr lang="en-IE" smtClean="0"/>
              <a:t>Discussions taking place on an ongoing basis</a:t>
            </a:r>
          </a:p>
          <a:p>
            <a:pPr eaLnBrk="1" hangingPunct="1"/>
            <a:endParaRPr lang="en-IE" smtClean="0"/>
          </a:p>
          <a:p>
            <a:pPr eaLnBrk="1" hangingPunct="1"/>
            <a:r>
              <a:rPr lang="en-IE" smtClean="0"/>
              <a:t>Disputes over wages, working conditions and promotion can be settled without a strike</a:t>
            </a:r>
            <a:endParaRPr lang="en-GB" smtClean="0"/>
          </a:p>
        </p:txBody>
      </p:sp>
      <p:sp>
        <p:nvSpPr>
          <p:cNvPr id="3" name="Footer Placeholder 2"/>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p:txBody>
          <a:bodyPr>
            <a:normAutofit fontScale="77500" lnSpcReduction="20000"/>
          </a:bodyPr>
          <a:lstStyle/>
          <a:p>
            <a:pPr fontAlgn="base"/>
            <a:r>
              <a:rPr lang="en-US" dirty="0" smtClean="0">
                <a:solidFill>
                  <a:srgbClr val="C00000"/>
                </a:solidFill>
              </a:rPr>
              <a:t>Guidelines for Maintaining a Good Relationship with the Union Steward:</a:t>
            </a:r>
          </a:p>
          <a:p>
            <a:pPr fontAlgn="base"/>
            <a:r>
              <a:rPr lang="en-US" dirty="0" smtClean="0"/>
              <a:t>Avoid emotionalism.</a:t>
            </a:r>
          </a:p>
          <a:p>
            <a:pPr fontAlgn="base"/>
            <a:r>
              <a:rPr lang="en-US" dirty="0" smtClean="0"/>
              <a:t>Try to understand the employee's point of view.</a:t>
            </a:r>
          </a:p>
          <a:p>
            <a:pPr fontAlgn="base"/>
            <a:r>
              <a:rPr lang="en-US" dirty="0" smtClean="0"/>
              <a:t>Do not misrepresent or whitewash facts.</a:t>
            </a:r>
          </a:p>
          <a:p>
            <a:pPr fontAlgn="base"/>
            <a:r>
              <a:rPr lang="en-US" dirty="0" smtClean="0"/>
              <a:t>When denying a grievance, always try to explain clearly and fully your reasons for doing it. Include specific collective agreement references when available.</a:t>
            </a:r>
          </a:p>
          <a:p>
            <a:pPr fontAlgn="base"/>
            <a:r>
              <a:rPr lang="en-US" dirty="0" smtClean="0"/>
              <a:t>Make an attempt, only after you have a decision, to inform the union steward of important decisions.</a:t>
            </a:r>
          </a:p>
          <a:p>
            <a:pPr fontAlgn="base"/>
            <a:r>
              <a:rPr lang="en-US" dirty="0" smtClean="0"/>
              <a:t>Do not make commitments that you cannot keep.</a:t>
            </a:r>
          </a:p>
          <a:p>
            <a:pPr fontAlgn="base"/>
            <a:r>
              <a:rPr lang="en-US" dirty="0" smtClean="0"/>
              <a:t>Have your discussion in private.</a:t>
            </a:r>
          </a:p>
          <a:p>
            <a:endParaRPr lang="en-US" dirty="0" smtClean="0"/>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Employee has expectation of fair and just treatment by the management. Thus, management must treat all employees as individuals and must treat them in a fair manner. Employee favoritism should be avoided.</a:t>
            </a:r>
          </a:p>
          <a:p>
            <a:pPr algn="just"/>
            <a:r>
              <a:rPr lang="en-US" dirty="0" smtClean="0"/>
              <a:t>Do not make the employees’ job monotonous. Keep it interesting. Make it more challenging. This can be done by assigning employees greater responsibilities or indulging them in training </a:t>
            </a:r>
            <a:r>
              <a:rPr lang="en-US" dirty="0" err="1" smtClean="0"/>
              <a:t>programmes</a:t>
            </a:r>
            <a:r>
              <a:rPr lang="en-US" dirty="0" smtClean="0"/>
              <a:t>.</a:t>
            </a:r>
          </a:p>
          <a:p>
            <a:pPr algn="just"/>
            <a:r>
              <a:rPr lang="en-US" dirty="0" smtClean="0"/>
              <a:t>Maintain a continuous interaction with the employees. Keep them updated about company’s policies, procedures and decisions. Keep the employees well-informed. Informed employees will make sound decisions and will remain motivated and productive. Also, they will feel as a member of organizational family in this manner.</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good </a:t>
            </a:r>
            <a:r>
              <a:rPr lang="en-US" dirty="0" err="1" smtClean="0"/>
              <a:t>labour</a:t>
            </a:r>
            <a:r>
              <a:rPr lang="en-US" dirty="0" smtClean="0"/>
              <a:t> management relations</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Employees must be rewarded and appreciated for a well-done job or for achieving/over-meeting their targets. This will boost them and they will work together as a team.</a:t>
            </a:r>
          </a:p>
          <a:p>
            <a:pPr algn="just"/>
            <a:r>
              <a:rPr lang="en-US" dirty="0" smtClean="0"/>
              <a:t>Encourage employee feedback. This feedback will make the employers aware of the concerns of employees, and their views about “you” as an employer.</a:t>
            </a:r>
          </a:p>
          <a:p>
            <a:pPr algn="just"/>
            <a:r>
              <a:rPr lang="en-US" dirty="0" smtClean="0"/>
              <a:t>Give the employees competitive salary. They should be fairly paid for their talents, skills and competencies.</a:t>
            </a:r>
          </a:p>
          <a:p>
            <a:pPr algn="just"/>
            <a:r>
              <a:rPr lang="en-US" dirty="0" smtClean="0"/>
              <a:t>Be friendly but not over-friendly with the employees. Build a good rapport with the employee. The employee should feel comfortable with the manager/supervisor rather than feeling scared.</a:t>
            </a:r>
          </a:p>
          <a:p>
            <a:pPr algn="just"/>
            <a:endParaRPr lang="en-US" dirty="0" smtClean="0"/>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800100"/>
            <a:ext cx="7772400" cy="762000"/>
          </a:xfrm>
        </p:spPr>
        <p:txBody>
          <a:bodyPr/>
          <a:lstStyle/>
          <a:p>
            <a:pPr eaLnBrk="1" hangingPunct="1"/>
            <a:r>
              <a:rPr lang="en-IE" smtClean="0"/>
              <a:t>Poor Industrial Relations</a:t>
            </a:r>
            <a:endParaRPr lang="en-GB" smtClean="0"/>
          </a:p>
        </p:txBody>
      </p:sp>
      <p:sp>
        <p:nvSpPr>
          <p:cNvPr id="6147" name="Rectangle 3"/>
          <p:cNvSpPr>
            <a:spLocks noGrp="1" noChangeArrowheads="1"/>
          </p:cNvSpPr>
          <p:nvPr>
            <p:ph type="body" idx="1"/>
          </p:nvPr>
        </p:nvSpPr>
        <p:spPr/>
        <p:txBody>
          <a:bodyPr/>
          <a:lstStyle/>
          <a:p>
            <a:pPr eaLnBrk="1" hangingPunct="1"/>
            <a:r>
              <a:rPr lang="en-IE" smtClean="0"/>
              <a:t>Disputes and strikes</a:t>
            </a:r>
          </a:p>
          <a:p>
            <a:pPr eaLnBrk="1" hangingPunct="1"/>
            <a:endParaRPr lang="en-IE" smtClean="0"/>
          </a:p>
          <a:p>
            <a:pPr eaLnBrk="1" hangingPunct="1"/>
            <a:r>
              <a:rPr lang="en-IE" smtClean="0"/>
              <a:t>Loss of pay for employees </a:t>
            </a:r>
          </a:p>
          <a:p>
            <a:pPr eaLnBrk="1" hangingPunct="1"/>
            <a:endParaRPr lang="en-IE" smtClean="0"/>
          </a:p>
          <a:p>
            <a:pPr eaLnBrk="1" hangingPunct="1"/>
            <a:r>
              <a:rPr lang="en-IE" smtClean="0"/>
              <a:t>Loss of profits for employers</a:t>
            </a:r>
          </a:p>
          <a:p>
            <a:pPr eaLnBrk="1" hangingPunct="1"/>
            <a:endParaRPr lang="en-IE" smtClean="0"/>
          </a:p>
          <a:p>
            <a:pPr eaLnBrk="1" hangingPunct="1"/>
            <a:r>
              <a:rPr lang="en-IE" smtClean="0"/>
              <a:t>Unhappy workers looking for new jobs</a:t>
            </a:r>
            <a:endParaRPr lang="en-GB" smtClean="0"/>
          </a:p>
        </p:txBody>
      </p:sp>
      <p:sp>
        <p:nvSpPr>
          <p:cNvPr id="3" name="Footer Placeholder 2"/>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Objectives of Industrial Relations</a:t>
            </a:r>
            <a:r>
              <a:rPr lang="en-US" dirty="0" smtClean="0"/>
              <a:t/>
            </a:r>
            <a:br>
              <a:rPr lang="en-US" dirty="0" smtClean="0"/>
            </a:br>
            <a:endParaRPr lang="en-US" dirty="0"/>
          </a:p>
        </p:txBody>
      </p:sp>
      <p:sp>
        <p:nvSpPr>
          <p:cNvPr id="3" name="Content Placeholder 2"/>
          <p:cNvSpPr>
            <a:spLocks noGrp="1"/>
          </p:cNvSpPr>
          <p:nvPr>
            <p:ph idx="1"/>
          </p:nvPr>
        </p:nvSpPr>
        <p:spPr>
          <a:xfrm>
            <a:off x="457200" y="1447800"/>
            <a:ext cx="8229600" cy="5029200"/>
          </a:xfrm>
        </p:spPr>
        <p:txBody>
          <a:bodyPr>
            <a:normAutofit fontScale="55000" lnSpcReduction="20000"/>
          </a:bodyPr>
          <a:lstStyle/>
          <a:p>
            <a:r>
              <a:rPr lang="en-US" dirty="0" smtClean="0"/>
              <a:t>To bring better understanding and cooperation between employers and workers.</a:t>
            </a:r>
          </a:p>
          <a:p>
            <a:r>
              <a:rPr lang="en-US" dirty="0" smtClean="0"/>
              <a:t> </a:t>
            </a:r>
          </a:p>
          <a:p>
            <a:r>
              <a:rPr lang="en-US" dirty="0" smtClean="0"/>
              <a:t>To establish a proper channel of communication between workers and management</a:t>
            </a:r>
          </a:p>
          <a:p>
            <a:r>
              <a:rPr lang="en-US" dirty="0" smtClean="0"/>
              <a:t>To ensure constructive contribution of trade unions.</a:t>
            </a:r>
          </a:p>
          <a:p>
            <a:r>
              <a:rPr lang="en-US" dirty="0" smtClean="0"/>
              <a:t> </a:t>
            </a:r>
          </a:p>
          <a:p>
            <a:r>
              <a:rPr lang="en-US" dirty="0" smtClean="0"/>
              <a:t>To avoid industrial conflicts and to maintain harmonious relations.</a:t>
            </a:r>
          </a:p>
          <a:p>
            <a:r>
              <a:rPr lang="en-US" dirty="0" smtClean="0"/>
              <a:t> </a:t>
            </a:r>
          </a:p>
          <a:p>
            <a:r>
              <a:rPr lang="en-US" dirty="0" smtClean="0"/>
              <a:t>To safeguard the interest of workers and the management.6.</a:t>
            </a:r>
          </a:p>
          <a:p>
            <a:r>
              <a:rPr lang="en-US" dirty="0" smtClean="0"/>
              <a:t> </a:t>
            </a:r>
          </a:p>
          <a:p>
            <a:r>
              <a:rPr lang="en-US" dirty="0" smtClean="0"/>
              <a:t>To work in the direction of establishing and maintaining industrial democracy.</a:t>
            </a:r>
          </a:p>
          <a:p>
            <a:r>
              <a:rPr lang="en-US" dirty="0" smtClean="0"/>
              <a:t> </a:t>
            </a:r>
          </a:p>
          <a:p>
            <a:r>
              <a:rPr lang="en-US" dirty="0" smtClean="0"/>
              <a:t>To ensure workers participation in decision-making.</a:t>
            </a:r>
          </a:p>
          <a:p>
            <a:r>
              <a:rPr lang="en-US" dirty="0" smtClean="0"/>
              <a:t> </a:t>
            </a:r>
          </a:p>
          <a:p>
            <a:r>
              <a:rPr lang="en-US" dirty="0" smtClean="0"/>
              <a:t>To increase the morale and discipline of workers.</a:t>
            </a:r>
          </a:p>
          <a:p>
            <a:r>
              <a:rPr lang="en-US" dirty="0" smtClean="0"/>
              <a:t> </a:t>
            </a:r>
          </a:p>
          <a:p>
            <a:r>
              <a:rPr lang="en-US" dirty="0" smtClean="0"/>
              <a:t>To ensure better working conditions, living conditions and reasonable wages</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Industrial disputes</a:t>
            </a:r>
          </a:p>
        </p:txBody>
      </p:sp>
      <p:sp>
        <p:nvSpPr>
          <p:cNvPr id="3" name="Content Placeholder 2"/>
          <p:cNvSpPr>
            <a:spLocks noGrp="1"/>
          </p:cNvSpPr>
          <p:nvPr>
            <p:ph idx="1"/>
          </p:nvPr>
        </p:nvSpPr>
        <p:spPr>
          <a:xfrm>
            <a:off x="228600" y="1600200"/>
            <a:ext cx="8458200" cy="5029200"/>
          </a:xfrm>
        </p:spPr>
        <p:txBody>
          <a:bodyPr>
            <a:normAutofit fontScale="70000" lnSpcReduction="20000"/>
          </a:bodyPr>
          <a:lstStyle/>
          <a:p>
            <a:pPr algn="just"/>
            <a:r>
              <a:rPr lang="en-US" dirty="0"/>
              <a:t>a dispute between employers and employees</a:t>
            </a:r>
            <a:r>
              <a:rPr lang="en-US" dirty="0" smtClean="0"/>
              <a:t>.</a:t>
            </a:r>
          </a:p>
          <a:p>
            <a:pPr algn="just"/>
            <a:endParaRPr lang="en-US" dirty="0" smtClean="0"/>
          </a:p>
          <a:p>
            <a:pPr algn="just"/>
            <a:r>
              <a:rPr lang="en-US" dirty="0"/>
              <a:t>An industrial dispute may be defined as a conflict or difference of opinion between management and workers on the terms of employment. </a:t>
            </a:r>
            <a:endParaRPr lang="en-US" dirty="0" smtClean="0"/>
          </a:p>
          <a:p>
            <a:pPr algn="just"/>
            <a:endParaRPr lang="en-US" dirty="0" smtClean="0"/>
          </a:p>
          <a:p>
            <a:pPr algn="just"/>
            <a:r>
              <a:rPr lang="en-US" dirty="0" smtClean="0"/>
              <a:t>It </a:t>
            </a:r>
            <a:r>
              <a:rPr lang="en-US" dirty="0"/>
              <a:t>is a disagreement between an employer and employees' representative; usually a trade union, over pay and other working conditions and can result in industrial actions</a:t>
            </a:r>
            <a:r>
              <a:rPr lang="en-US" dirty="0" smtClean="0"/>
              <a:t>.</a:t>
            </a:r>
          </a:p>
          <a:p>
            <a:pPr algn="just"/>
            <a:endParaRPr lang="en-US" dirty="0" smtClean="0"/>
          </a:p>
          <a:p>
            <a:pPr algn="just"/>
            <a:r>
              <a:rPr lang="en-US" dirty="0" smtClean="0"/>
              <a:t>When </a:t>
            </a:r>
            <a:r>
              <a:rPr lang="en-US" dirty="0"/>
              <a:t>an industrial dispute occurs, both the parties, that is the management and the workmen, try to pressurize each other</a:t>
            </a:r>
            <a:r>
              <a:rPr lang="en-US" dirty="0" smtClean="0"/>
              <a:t>.</a:t>
            </a:r>
          </a:p>
          <a:p>
            <a:pPr algn="just"/>
            <a:endParaRPr lang="en-US" dirty="0" smtClean="0"/>
          </a:p>
          <a:p>
            <a:pPr algn="just"/>
            <a:r>
              <a:rPr lang="en-US" dirty="0" smtClean="0"/>
              <a:t>The </a:t>
            </a:r>
            <a:r>
              <a:rPr lang="en-US" dirty="0"/>
              <a:t>management may resort to lockouts while the workers may resort to strikes, </a:t>
            </a:r>
            <a:r>
              <a:rPr lang="en-US" dirty="0" smtClean="0"/>
              <a:t>picketing.</a:t>
            </a:r>
          </a:p>
          <a:p>
            <a:pPr algn="just"/>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Industrial disputes</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pPr algn="just" fontAlgn="base"/>
            <a:r>
              <a:rPr lang="en-US" dirty="0" smtClean="0">
                <a:solidFill>
                  <a:srgbClr val="C00000"/>
                </a:solidFill>
              </a:rPr>
              <a:t>According to Sec. 2 of the Industrial Dispute Act, 1947,</a:t>
            </a:r>
          </a:p>
          <a:p>
            <a:pPr algn="just" fontAlgn="base"/>
            <a:r>
              <a:rPr lang="en-US" dirty="0" smtClean="0">
                <a:solidFill>
                  <a:srgbClr val="C00000"/>
                </a:solidFill>
              </a:rPr>
              <a:t> </a:t>
            </a:r>
            <a:r>
              <a:rPr lang="en-US" dirty="0" smtClean="0"/>
              <a:t>“Industrial dispute means any dispute or difference between employers and employers or between employers and workmen or between workmen and workmen, which is connected with the employment or non-employment or the terms of employment or with the conditions of </a:t>
            </a:r>
            <a:r>
              <a:rPr lang="en-US" dirty="0" err="1" smtClean="0"/>
              <a:t>labour</a:t>
            </a:r>
            <a:r>
              <a:rPr lang="en-US" dirty="0" smtClean="0"/>
              <a:t> of any person” Industrial disputes are of symptoms of industrial unrest in the same way that boils are symptoms of a disordered body.</a:t>
            </a:r>
          </a:p>
          <a:p>
            <a:pPr algn="just" fontAlgn="base"/>
            <a:r>
              <a:rPr lang="en-US" dirty="0" smtClean="0"/>
              <a:t>Whenever an industrial dispute occurs, both management and workers try to pressurize each other. </a:t>
            </a:r>
          </a:p>
          <a:p>
            <a:pPr algn="just" fontAlgn="base"/>
            <a:r>
              <a:rPr lang="en-US" dirty="0" smtClean="0"/>
              <a:t>The management may resort to lock-out and the workers may resort to strike, </a:t>
            </a:r>
            <a:r>
              <a:rPr lang="en-US" dirty="0" err="1" smtClean="0"/>
              <a:t>gherao</a:t>
            </a:r>
            <a:r>
              <a:rPr lang="en-US" dirty="0" smtClean="0"/>
              <a:t>, picketing, etc</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3393</Words>
  <Application>Microsoft Office PowerPoint</Application>
  <PresentationFormat>On-screen Show (4:3)</PresentationFormat>
  <Paragraphs>383</Paragraphs>
  <Slides>52</Slides>
  <Notes>3</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ELECTIVE COURSE –PAPER – IV (Optional)  INDUSTRIAL RELATIONS AND COLLECTIVE BARGAINING </vt:lpstr>
      <vt:lpstr>Definition of IR Concepts</vt:lpstr>
      <vt:lpstr>Definition</vt:lpstr>
      <vt:lpstr>Industrial Relations</vt:lpstr>
      <vt:lpstr>Good Industrial Relations Lead To:</vt:lpstr>
      <vt:lpstr>Poor Industrial Relations</vt:lpstr>
      <vt:lpstr>Objectives of Industrial Relations </vt:lpstr>
      <vt:lpstr>Industrial disputes</vt:lpstr>
      <vt:lpstr>Industrial disputes</vt:lpstr>
      <vt:lpstr>Strike: </vt:lpstr>
      <vt:lpstr>Types of strikes</vt:lpstr>
      <vt:lpstr>Lock-out: </vt:lpstr>
      <vt:lpstr>Gherao: </vt:lpstr>
      <vt:lpstr>Gherao </vt:lpstr>
      <vt:lpstr>Picketing: </vt:lpstr>
      <vt:lpstr>Causes of Industrial Disputes: </vt:lpstr>
      <vt:lpstr>Causes of Industrial Disputes: </vt:lpstr>
      <vt:lpstr>Causes of Industrial Disputes: </vt:lpstr>
      <vt:lpstr>PowerPoint Presentation</vt:lpstr>
      <vt:lpstr>Measures to Improve Industrial Relations: </vt:lpstr>
      <vt:lpstr>Measures to Improve Industrial Relations:</vt:lpstr>
      <vt:lpstr>Measures to Improve Industrial Relations: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Importance of good labour management relations</vt:lpstr>
      <vt:lpstr>The Report of National Commission on Labour (1995</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ELECTIVE COURSE –PAPER – IV (Optional)  INDUSTRIAL RELATIONS AND COLLECTIVE BARGAINING</dc:title>
  <dc:creator>T K</dc:creator>
  <cp:lastModifiedBy>ADMIN</cp:lastModifiedBy>
  <cp:revision>267</cp:revision>
  <dcterms:created xsi:type="dcterms:W3CDTF">2014-12-16T22:37:01Z</dcterms:created>
  <dcterms:modified xsi:type="dcterms:W3CDTF">2023-07-06T05:26:58Z</dcterms:modified>
</cp:coreProperties>
</file>