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9" r:id="rId3"/>
    <p:sldId id="256" r:id="rId4"/>
    <p:sldId id="257" r:id="rId5"/>
    <p:sldId id="258" r:id="rId6"/>
    <p:sldId id="277" r:id="rId7"/>
    <p:sldId id="259" r:id="rId8"/>
    <p:sldId id="260" r:id="rId9"/>
    <p:sldId id="261" r:id="rId10"/>
    <p:sldId id="262" r:id="rId11"/>
    <p:sldId id="263" r:id="rId12"/>
    <p:sldId id="267" r:id="rId13"/>
    <p:sldId id="265" r:id="rId14"/>
    <p:sldId id="266" r:id="rId15"/>
    <p:sldId id="268" r:id="rId16"/>
    <p:sldId id="269" r:id="rId17"/>
    <p:sldId id="270" r:id="rId18"/>
    <p:sldId id="271" r:id="rId19"/>
    <p:sldId id="272" r:id="rId20"/>
    <p:sldId id="273" r:id="rId21"/>
    <p:sldId id="274" r:id="rId22"/>
    <p:sldId id="275" r:id="rId23"/>
    <p:sldId id="276"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00765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587719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55"/>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80"/>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5245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892953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47271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583290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820586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42"/>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79591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42"/>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145988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264927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7/6/2023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38989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7/6/2023</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67"/>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C764DE79-268F-4C1A-8933-263129D2AF90}" type="datetimeFigureOut">
              <a:rPr lang="en-US" dirty="0">
                <a:solidFill>
                  <a:prstClr val="black">
                    <a:tint val="75000"/>
                  </a:prstClr>
                </a:solidFill>
              </a:rPr>
              <a:pPr defTabSz="457200"/>
              <a:t>7/6/2023</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0" y="6356367"/>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67"/>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48F63A3B-78C7-47BE-AE5E-E10140E04643}" type="slidenum">
              <a:rPr lang="en-US" dirty="0">
                <a:solidFill>
                  <a:prstClr val="black">
                    <a:tint val="75000"/>
                  </a:prstClr>
                </a:solidFill>
              </a:rPr>
              <a:pPr defTabSz="457200"/>
              <a:t>‹#›</a:t>
            </a:fld>
            <a:endParaRPr lang="en-US" dirty="0">
              <a:solidFill>
                <a:prstClr val="black">
                  <a:tint val="75000"/>
                </a:prstClr>
              </a:solidFill>
            </a:endParaRPr>
          </a:p>
        </p:txBody>
      </p:sp>
    </p:spTree>
    <p:extLst>
      <p:ext uri="{BB962C8B-B14F-4D97-AF65-F5344CB8AC3E}">
        <p14:creationId xmlns:p14="http://schemas.microsoft.com/office/powerpoint/2010/main" val="3871209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ecologicaltheory.tripod.com/ecotheory/id7.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6"/>
            <a:ext cx="6858000" cy="1049337"/>
          </a:xfrm>
        </p:spPr>
        <p:txBody>
          <a:bodyPr>
            <a:normAutofit fontScale="90000"/>
          </a:bodyPr>
          <a:lstStyle/>
          <a:p>
            <a:r>
              <a:rPr lang="en-US" dirty="0" smtClean="0">
                <a:latin typeface="Times New Roman" pitchFamily="18" charset="0"/>
                <a:cs typeface="Times New Roman" pitchFamily="18" charset="0"/>
              </a:rPr>
              <a:t>Theories in </a:t>
            </a:r>
            <a:r>
              <a:rPr lang="en-US" smtClean="0">
                <a:latin typeface="Times New Roman" pitchFamily="18" charset="0"/>
                <a:cs typeface="Times New Roman" pitchFamily="18" charset="0"/>
              </a:rPr>
              <a:t>Social Work</a:t>
            </a:r>
            <a:endParaRPr lang="en-IN" dirty="0">
              <a:latin typeface="Times New Roman" pitchFamily="18" charset="0"/>
              <a:cs typeface="Times New Roman" pitchFamily="18" charset="0"/>
            </a:endParaRPr>
          </a:p>
        </p:txBody>
      </p:sp>
      <p:sp>
        <p:nvSpPr>
          <p:cNvPr id="3" name="Subtitle 2"/>
          <p:cNvSpPr>
            <a:spLocks noGrp="1"/>
          </p:cNvSpPr>
          <p:nvPr>
            <p:ph type="subTitle" idx="1"/>
          </p:nvPr>
        </p:nvSpPr>
        <p:spPr>
          <a:xfrm>
            <a:off x="1143000" y="2778372"/>
            <a:ext cx="6858000" cy="2479431"/>
          </a:xfrm>
        </p:spPr>
        <p:txBody>
          <a:bodyPr>
            <a:normAutofit fontScale="92500" lnSpcReduction="10000"/>
          </a:bodyPr>
          <a:lstStyle/>
          <a:p>
            <a:r>
              <a:rPr lang="en-US" dirty="0" smtClean="0">
                <a:latin typeface="Times New Roman" pitchFamily="18" charset="0"/>
                <a:cs typeface="Times New Roman" pitchFamily="18" charset="0"/>
              </a:rPr>
              <a:t>Compiled by</a:t>
            </a:r>
          </a:p>
          <a:p>
            <a:r>
              <a:rPr lang="en-US" dirty="0" err="1" smtClean="0">
                <a:latin typeface="Times New Roman" pitchFamily="18" charset="0"/>
                <a:cs typeface="Times New Roman" pitchFamily="18" charset="0"/>
              </a:rPr>
              <a:t>Dr.D.Nirmala</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Assistant Professor</a:t>
            </a:r>
          </a:p>
          <a:p>
            <a:r>
              <a:rPr lang="en-US" dirty="0" smtClean="0">
                <a:latin typeface="Times New Roman" pitchFamily="18" charset="0"/>
                <a:cs typeface="Times New Roman" pitchFamily="18" charset="0"/>
              </a:rPr>
              <a:t>Department of Social Work</a:t>
            </a:r>
          </a:p>
          <a:p>
            <a:r>
              <a:rPr lang="en-US" dirty="0" smtClean="0">
                <a:latin typeface="Times New Roman" pitchFamily="18" charset="0"/>
                <a:cs typeface="Times New Roman" pitchFamily="18" charset="0"/>
              </a:rPr>
              <a:t>Bharathidasan University</a:t>
            </a:r>
          </a:p>
          <a:p>
            <a:r>
              <a:rPr lang="en-US" dirty="0" err="1" smtClean="0">
                <a:latin typeface="Times New Roman" pitchFamily="18" charset="0"/>
                <a:cs typeface="Times New Roman" pitchFamily="18" charset="0"/>
              </a:rPr>
              <a:t>Tiruchirappalli</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091163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pPr fontAlgn="base"/>
            <a:r>
              <a:rPr lang="en-IN" sz="2800" dirty="0"/>
              <a:t>Gestalt therapy wants us to live “here and now” without pretending to be something that we are not. </a:t>
            </a:r>
          </a:p>
          <a:p>
            <a:pPr fontAlgn="base"/>
            <a:r>
              <a:rPr lang="en-IN" sz="2800" dirty="0"/>
              <a:t>The intention is for us to grow personally and have a clear identity. </a:t>
            </a:r>
          </a:p>
          <a:p>
            <a:pPr fontAlgn="base"/>
            <a:r>
              <a:rPr lang="en-IN" sz="2800" dirty="0"/>
              <a:t>Therapist and patient collaborate in this process without establishing hierarchies, they are two people with a common objective.</a:t>
            </a:r>
          </a:p>
          <a:p>
            <a:pPr fontAlgn="base"/>
            <a:r>
              <a:rPr lang="en-IN" sz="2800" dirty="0"/>
              <a:t>Gestalt can help us - in daily challenges as common as problem-solving, encouraging us to be more creative and organised</a:t>
            </a:r>
            <a:endParaRPr lang="en-IN" sz="2800" u="sng" dirty="0"/>
          </a:p>
          <a:p>
            <a:pPr fontAlgn="base"/>
            <a:endParaRPr lang="en-IN" sz="2800" dirty="0">
              <a:latin typeface="Times New Roman" pitchFamily="18" charset="0"/>
              <a:cs typeface="Times New Roman" pitchFamily="18" charset="0"/>
            </a:endParaRPr>
          </a:p>
          <a:p>
            <a:pPr marL="0" indent="0">
              <a:buNone/>
            </a:pP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142232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Communication Theory</a:t>
            </a:r>
          </a:p>
        </p:txBody>
      </p:sp>
      <p:sp>
        <p:nvSpPr>
          <p:cNvPr id="3" name="Content Placeholder 2"/>
          <p:cNvSpPr>
            <a:spLocks noGrp="1"/>
          </p:cNvSpPr>
          <p:nvPr>
            <p:ph idx="1"/>
          </p:nvPr>
        </p:nvSpPr>
        <p:spPr/>
        <p:txBody>
          <a:bodyPr>
            <a:normAutofit/>
          </a:bodyPr>
          <a:lstStyle/>
          <a:p>
            <a:r>
              <a:rPr lang="en-IN" sz="2800" dirty="0"/>
              <a:t>Communication Theory examines any person that behaves in response to information about himself and his environment. when people exchange information , they influence each other </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3293168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Communication theory</a:t>
            </a:r>
            <a:endParaRPr lang="en-IN" dirty="0"/>
          </a:p>
        </p:txBody>
      </p:sp>
      <p:sp>
        <p:nvSpPr>
          <p:cNvPr id="3" name="Content Placeholder 2"/>
          <p:cNvSpPr>
            <a:spLocks noGrp="1"/>
          </p:cNvSpPr>
          <p:nvPr>
            <p:ph idx="1"/>
          </p:nvPr>
        </p:nvSpPr>
        <p:spPr/>
        <p:txBody>
          <a:bodyPr>
            <a:noAutofit/>
          </a:bodyPr>
          <a:lstStyle/>
          <a:p>
            <a:pPr algn="just"/>
            <a:r>
              <a:rPr lang="en-IN" sz="2000" dirty="0">
                <a:latin typeface="Times New Roman" pitchFamily="18" charset="0"/>
                <a:cs typeface="Times New Roman" pitchFamily="18" charset="0"/>
              </a:rPr>
              <a:t>Often the knowledge and understanding we have acquired is most clearly revealed </a:t>
            </a:r>
            <a:r>
              <a:rPr lang="en-IN" sz="2000" b="1" dirty="0">
                <a:latin typeface="Times New Roman" pitchFamily="18" charset="0"/>
                <a:cs typeface="Times New Roman" pitchFamily="18" charset="0"/>
              </a:rPr>
              <a:t>when we attempt to put words to our thoughts and feelings</a:t>
            </a:r>
            <a:r>
              <a:rPr lang="en-IN" sz="2000" dirty="0">
                <a:latin typeface="Times New Roman" pitchFamily="18" charset="0"/>
                <a:cs typeface="Times New Roman" pitchFamily="18" charset="0"/>
              </a:rPr>
              <a:t> through </a:t>
            </a:r>
            <a:r>
              <a:rPr lang="en-IN" sz="2000" u="sng" dirty="0">
                <a:latin typeface="Times New Roman" pitchFamily="18" charset="0"/>
                <a:cs typeface="Times New Roman" pitchFamily="18" charset="0"/>
              </a:rPr>
              <a:t>the process of communication.</a:t>
            </a:r>
          </a:p>
          <a:p>
            <a:pPr algn="just"/>
            <a:r>
              <a:rPr lang="en-IN" sz="2000" dirty="0">
                <a:latin typeface="Times New Roman" pitchFamily="18" charset="0"/>
                <a:cs typeface="Times New Roman" pitchFamily="18" charset="0"/>
              </a:rPr>
              <a:t>· Communication theory </a:t>
            </a:r>
            <a:r>
              <a:rPr lang="en-IN" sz="2000" u="sng" dirty="0">
                <a:latin typeface="Times New Roman" pitchFamily="18" charset="0"/>
                <a:cs typeface="Times New Roman" pitchFamily="18" charset="0"/>
              </a:rPr>
              <a:t>identifies a range of concepts to</a:t>
            </a:r>
            <a:r>
              <a:rPr lang="en-IN" sz="2000" dirty="0">
                <a:latin typeface="Times New Roman" pitchFamily="18" charset="0"/>
                <a:cs typeface="Times New Roman" pitchFamily="18" charset="0"/>
              </a:rPr>
              <a:t> describe how people, groups and organisations exchange information and highlights the complexity of the meaning and messages conveyed and received</a:t>
            </a:r>
          </a:p>
          <a:p>
            <a:pPr algn="just"/>
            <a:r>
              <a:rPr lang="en-IN" sz="2000" dirty="0">
                <a:latin typeface="Times New Roman" pitchFamily="18" charset="0"/>
                <a:cs typeface="Times New Roman" pitchFamily="18" charset="0"/>
              </a:rPr>
              <a:t>· The </a:t>
            </a:r>
            <a:r>
              <a:rPr lang="en-IN" sz="2000" u="sng" dirty="0">
                <a:latin typeface="Times New Roman" pitchFamily="18" charset="0"/>
                <a:cs typeface="Times New Roman" pitchFamily="18" charset="0"/>
              </a:rPr>
              <a:t>ability to communicate</a:t>
            </a:r>
            <a:r>
              <a:rPr lang="en-IN" sz="2000" dirty="0">
                <a:latin typeface="Times New Roman" pitchFamily="18" charset="0"/>
                <a:cs typeface="Times New Roman" pitchFamily="18" charset="0"/>
              </a:rPr>
              <a:t> is central to</a:t>
            </a:r>
            <a:r>
              <a:rPr lang="en-IN" sz="2000" u="sng" dirty="0">
                <a:latin typeface="Times New Roman" pitchFamily="18" charset="0"/>
                <a:cs typeface="Times New Roman" pitchFamily="18" charset="0"/>
              </a:rPr>
              <a:t> effective social work practice</a:t>
            </a:r>
            <a:r>
              <a:rPr lang="en-IN" sz="2000" dirty="0">
                <a:latin typeface="Times New Roman" pitchFamily="18" charset="0"/>
                <a:cs typeface="Times New Roman" pitchFamily="18" charset="0"/>
              </a:rPr>
              <a:t> and can take many forms - through language (linguistics) and speech, the written word including email/internet, other devices, such as video/tape recordings, etc.</a:t>
            </a:r>
          </a:p>
          <a:p>
            <a:pPr algn="just"/>
            <a:r>
              <a:rPr lang="en-IN" sz="2000" dirty="0">
                <a:latin typeface="Times New Roman" pitchFamily="18" charset="0"/>
                <a:cs typeface="Times New Roman" pitchFamily="18" charset="0"/>
              </a:rPr>
              <a:t>· </a:t>
            </a:r>
            <a:r>
              <a:rPr lang="en-IN" sz="2000" u="sng" dirty="0">
                <a:latin typeface="Times New Roman" pitchFamily="18" charset="0"/>
                <a:cs typeface="Times New Roman" pitchFamily="18" charset="0"/>
              </a:rPr>
              <a:t>Non-verbal forms of communication can be vitally important</a:t>
            </a:r>
            <a:r>
              <a:rPr lang="en-IN" sz="2000" dirty="0">
                <a:latin typeface="Times New Roman" pitchFamily="18" charset="0"/>
                <a:cs typeface="Times New Roman" pitchFamily="18" charset="0"/>
              </a:rPr>
              <a:t>, such as body language, choice of words, dress, use of space/distance (proxemics), paralanguage (speed, tone, pitch, intonation). Some elements may be unconscious to one, both or all parties</a:t>
            </a:r>
          </a:p>
        </p:txBody>
      </p:sp>
    </p:spTree>
    <p:extLst>
      <p:ext uri="{BB962C8B-B14F-4D97-AF65-F5344CB8AC3E}">
        <p14:creationId xmlns:p14="http://schemas.microsoft.com/office/powerpoint/2010/main" val="3232991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pPr algn="just"/>
            <a:r>
              <a:rPr lang="en-IN" sz="2400" dirty="0">
                <a:latin typeface="Times New Roman" pitchFamily="18" charset="0"/>
                <a:cs typeface="Times New Roman" pitchFamily="18" charset="0"/>
              </a:rPr>
              <a:t>An important concept in communication theory is </a:t>
            </a:r>
            <a:r>
              <a:rPr lang="en-IN" sz="2400" b="1" i="1" dirty="0">
                <a:latin typeface="Times New Roman" pitchFamily="18" charset="0"/>
                <a:cs typeface="Times New Roman" pitchFamily="18" charset="0"/>
              </a:rPr>
              <a:t>transferability </a:t>
            </a:r>
            <a:r>
              <a:rPr lang="en-IN" sz="2400" dirty="0">
                <a:latin typeface="Times New Roman" pitchFamily="18" charset="0"/>
                <a:cs typeface="Times New Roman" pitchFamily="18" charset="0"/>
              </a:rPr>
              <a:t>(Trevithick 2005: 75-76). </a:t>
            </a:r>
          </a:p>
          <a:p>
            <a:pPr algn="just"/>
            <a:r>
              <a:rPr lang="en-IN" sz="2400" dirty="0">
                <a:latin typeface="Times New Roman" pitchFamily="18" charset="0"/>
                <a:cs typeface="Times New Roman" pitchFamily="18" charset="0"/>
              </a:rPr>
              <a:t>This describes the way that </a:t>
            </a:r>
            <a:r>
              <a:rPr lang="en-IN" sz="2400" u="sng" dirty="0">
                <a:latin typeface="Times New Roman" pitchFamily="18" charset="0"/>
                <a:cs typeface="Times New Roman" pitchFamily="18" charset="0"/>
              </a:rPr>
              <a:t>knowledge and skills</a:t>
            </a:r>
            <a:r>
              <a:rPr lang="en-IN" sz="2400" dirty="0">
                <a:latin typeface="Times New Roman" pitchFamily="18" charset="0"/>
                <a:cs typeface="Times New Roman" pitchFamily="18" charset="0"/>
              </a:rPr>
              <a:t> have to be </a:t>
            </a:r>
            <a:r>
              <a:rPr lang="en-IN" sz="2400" u="sng" dirty="0">
                <a:latin typeface="Times New Roman" pitchFamily="18" charset="0"/>
                <a:cs typeface="Times New Roman" pitchFamily="18" charset="0"/>
              </a:rPr>
              <a:t>adapted</a:t>
            </a:r>
            <a:r>
              <a:rPr lang="en-IN" sz="2400" dirty="0">
                <a:latin typeface="Times New Roman" pitchFamily="18" charset="0"/>
                <a:cs typeface="Times New Roman" pitchFamily="18" charset="0"/>
              </a:rPr>
              <a:t> if they are to be made relevant and applicable to the different situations encountered in social work and social care.</a:t>
            </a:r>
          </a:p>
          <a:p>
            <a:pPr algn="just"/>
            <a:r>
              <a:rPr lang="en-IN" sz="2400" dirty="0">
                <a:latin typeface="Times New Roman" pitchFamily="18" charset="0"/>
                <a:cs typeface="Times New Roman" pitchFamily="18" charset="0"/>
              </a:rPr>
              <a:t> In effect, it describes ‘the ability to remake knowledge for relevance across different contexts’ (</a:t>
            </a:r>
            <a:r>
              <a:rPr lang="en-IN" sz="2400" dirty="0" err="1">
                <a:latin typeface="Times New Roman" pitchFamily="18" charset="0"/>
                <a:cs typeface="Times New Roman" pitchFamily="18" charset="0"/>
              </a:rPr>
              <a:t>Fook</a:t>
            </a:r>
            <a:r>
              <a:rPr lang="en-IN" sz="2400" dirty="0">
                <a:latin typeface="Times New Roman" pitchFamily="18" charset="0"/>
                <a:cs typeface="Times New Roman" pitchFamily="18" charset="0"/>
              </a:rPr>
              <a:t> 2002: 156). </a:t>
            </a:r>
          </a:p>
          <a:p>
            <a:pPr algn="just"/>
            <a:r>
              <a:rPr lang="en-IN" sz="2400" dirty="0">
                <a:latin typeface="Times New Roman" pitchFamily="18" charset="0"/>
                <a:cs typeface="Times New Roman" pitchFamily="18" charset="0"/>
              </a:rPr>
              <a:t>The </a:t>
            </a:r>
            <a:r>
              <a:rPr lang="en-IN" sz="2400" u="sng" dirty="0">
                <a:latin typeface="Times New Roman" pitchFamily="18" charset="0"/>
                <a:cs typeface="Times New Roman" pitchFamily="18" charset="0"/>
              </a:rPr>
              <a:t>transferability of knowledge and skills</a:t>
            </a:r>
            <a:r>
              <a:rPr lang="en-IN" sz="2400" dirty="0">
                <a:latin typeface="Times New Roman" pitchFamily="18" charset="0"/>
                <a:cs typeface="Times New Roman" pitchFamily="18" charset="0"/>
              </a:rPr>
              <a:t> calls for a </a:t>
            </a:r>
            <a:r>
              <a:rPr lang="en-IN" sz="2400" b="1" dirty="0">
                <a:latin typeface="Times New Roman" pitchFamily="18" charset="0"/>
                <a:cs typeface="Times New Roman" pitchFamily="18" charset="0"/>
              </a:rPr>
              <a:t>sound understanding of human beings</a:t>
            </a:r>
            <a:r>
              <a:rPr lang="en-IN" sz="2400" dirty="0">
                <a:latin typeface="Times New Roman" pitchFamily="18" charset="0"/>
                <a:cs typeface="Times New Roman" pitchFamily="18" charset="0"/>
              </a:rPr>
              <a:t> in their particular social contexts and the ability to use that understanding in ways that are reliable and enduring in difficult, unfavourable or complex situations.</a:t>
            </a:r>
          </a:p>
        </p:txBody>
      </p:sp>
    </p:spTree>
    <p:extLst>
      <p:ext uri="{BB962C8B-B14F-4D97-AF65-F5344CB8AC3E}">
        <p14:creationId xmlns:p14="http://schemas.microsoft.com/office/powerpoint/2010/main" val="778037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itchFamily="18" charset="0"/>
                <a:cs typeface="Times New Roman" pitchFamily="18" charset="0"/>
              </a:rPr>
              <a:t> Existential theory?</a:t>
            </a:r>
            <a:endParaRPr lang="en-IN" dirty="0"/>
          </a:p>
        </p:txBody>
      </p:sp>
      <p:sp>
        <p:nvSpPr>
          <p:cNvPr id="3" name="Content Placeholder 2"/>
          <p:cNvSpPr>
            <a:spLocks noGrp="1"/>
          </p:cNvSpPr>
          <p:nvPr>
            <p:ph idx="1"/>
          </p:nvPr>
        </p:nvSpPr>
        <p:spPr/>
        <p:txBody>
          <a:bodyPr>
            <a:normAutofit/>
          </a:bodyPr>
          <a:lstStyle/>
          <a:p>
            <a:r>
              <a:rPr lang="en-IN" sz="2800" dirty="0">
                <a:latin typeface="Times New Roman" pitchFamily="18" charset="0"/>
                <a:cs typeface="Times New Roman" pitchFamily="18" charset="0"/>
              </a:rPr>
              <a:t>Developed by </a:t>
            </a:r>
            <a:r>
              <a:rPr lang="en-IN" sz="2800" dirty="0" err="1">
                <a:latin typeface="Times New Roman" pitchFamily="18" charset="0"/>
                <a:cs typeface="Times New Roman" pitchFamily="18" charset="0"/>
              </a:rPr>
              <a:t>Kierkegoard</a:t>
            </a:r>
            <a:r>
              <a:rPr lang="en-IN" sz="2800" dirty="0">
                <a:latin typeface="Times New Roman" pitchFamily="18" charset="0"/>
                <a:cs typeface="Times New Roman" pitchFamily="18" charset="0"/>
              </a:rPr>
              <a:t> Sartre</a:t>
            </a:r>
            <a:r>
              <a:rPr lang="en-IN" sz="2800">
                <a:latin typeface="Times New Roman" pitchFamily="18" charset="0"/>
                <a:cs typeface="Times New Roman" pitchFamily="18" charset="0"/>
              </a:rPr>
              <a:t>, Tillich and May</a:t>
            </a:r>
          </a:p>
          <a:p>
            <a:r>
              <a:rPr lang="en-IN" sz="2800" dirty="0">
                <a:latin typeface="Times New Roman" pitchFamily="18" charset="0"/>
                <a:cs typeface="Times New Roman" pitchFamily="18" charset="0"/>
              </a:rPr>
              <a:t>What is existential therapy? </a:t>
            </a:r>
          </a:p>
          <a:p>
            <a:r>
              <a:rPr lang="en-IN" sz="2800" dirty="0"/>
              <a:t>existential therapy confronts some of the most fundamental and perennial questions regarding human existence: "Who am I?" “What is my purpose in life?”  “Am I free or determined?” “How do I deal with my own mortality?” "Does my existence have any meaning or significance?" "How shall I live my life?" </a:t>
            </a:r>
          </a:p>
          <a:p>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216209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r>
              <a:rPr lang="en-IN" sz="2800" dirty="0">
                <a:latin typeface="Times New Roman" pitchFamily="18" charset="0"/>
                <a:cs typeface="Times New Roman" pitchFamily="18" charset="0"/>
              </a:rPr>
              <a:t>According to existential therapists, human existence is, by its very nature, continually changing or becoming, we are naturally prone to experiencing such existential challenges or crises across the lifespan. In existential therapy, these disorienting and anxiety provoking periods of crisis are perceived as both a perilous passage and an opportunity for transformation and growth.  </a:t>
            </a:r>
          </a:p>
          <a:p>
            <a:endParaRPr lang="en-IN" dirty="0"/>
          </a:p>
          <a:p>
            <a:endParaRPr lang="en-IN" dirty="0"/>
          </a:p>
          <a:p>
            <a:endParaRPr lang="en-IN" dirty="0"/>
          </a:p>
        </p:txBody>
      </p:sp>
    </p:spTree>
    <p:extLst>
      <p:ext uri="{BB962C8B-B14F-4D97-AF65-F5344CB8AC3E}">
        <p14:creationId xmlns:p14="http://schemas.microsoft.com/office/powerpoint/2010/main" val="2390585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How does existential therapy work? </a:t>
            </a:r>
            <a:endParaRPr lang="en-IN" dirty="0"/>
          </a:p>
        </p:txBody>
      </p:sp>
      <p:sp>
        <p:nvSpPr>
          <p:cNvPr id="3" name="Content Placeholder 2"/>
          <p:cNvSpPr>
            <a:spLocks noGrp="1"/>
          </p:cNvSpPr>
          <p:nvPr>
            <p:ph idx="1"/>
          </p:nvPr>
        </p:nvSpPr>
        <p:spPr/>
        <p:txBody>
          <a:bodyPr>
            <a:normAutofit fontScale="77500" lnSpcReduction="20000"/>
          </a:bodyPr>
          <a:lstStyle/>
          <a:p>
            <a:pPr algn="just"/>
            <a:r>
              <a:rPr lang="en-IN" sz="2800" dirty="0">
                <a:latin typeface="Times New Roman" pitchFamily="18" charset="0"/>
                <a:cs typeface="Times New Roman" pitchFamily="18" charset="0"/>
              </a:rPr>
              <a:t>the therapeutic aim is to illuminate, clarify, and place these problems into a broader perspective so as to promote clients' capacity to recognize, accept, and actively exercise their responsibility and freedom: to choose how to be or act differently, if such change is so desired; or, if not, to tolerate, affirm and embrace their chosen ways of being in the world. </a:t>
            </a:r>
          </a:p>
          <a:p>
            <a:pPr algn="just"/>
            <a:r>
              <a:rPr lang="en-IN" sz="2800" dirty="0">
                <a:latin typeface="Times New Roman" pitchFamily="18" charset="0"/>
                <a:cs typeface="Times New Roman" pitchFamily="18" charset="0"/>
              </a:rPr>
              <a:t>To  facilitate this potentially liberating process, existential therapy focuses primarily on enhancing the person's awareness of his or her “inner” experiencing, "subjectivity" or being: the temporal, transitory, vital flux of moment-to-moment thoughts, sensations and feelings. </a:t>
            </a:r>
          </a:p>
          <a:p>
            <a:pPr algn="just"/>
            <a:r>
              <a:rPr lang="en-IN" sz="2800" dirty="0">
                <a:latin typeface="Times New Roman" pitchFamily="18" charset="0"/>
                <a:cs typeface="Times New Roman" pitchFamily="18" charset="0"/>
              </a:rPr>
              <a:t>At the same time, existential therapy recognizes the inevitable interplay between past, present and future. In this regard, existential therapists respect the impressive power of the past and the future and directly address it as it impacts upon the present. </a:t>
            </a:r>
          </a:p>
          <a:p>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1546389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What makes existential therapy different from other therapies?</a:t>
            </a:r>
            <a:r>
              <a:rPr lang="en-IN" dirty="0"/>
              <a:t> </a:t>
            </a:r>
          </a:p>
        </p:txBody>
      </p:sp>
      <p:sp>
        <p:nvSpPr>
          <p:cNvPr id="3" name="Content Placeholder 2"/>
          <p:cNvSpPr>
            <a:spLocks noGrp="1"/>
          </p:cNvSpPr>
          <p:nvPr>
            <p:ph idx="1"/>
          </p:nvPr>
        </p:nvSpPr>
        <p:spPr/>
        <p:txBody>
          <a:bodyPr>
            <a:normAutofit/>
          </a:bodyPr>
          <a:lstStyle/>
          <a:p>
            <a:r>
              <a:rPr lang="en-IN" sz="2800" dirty="0">
                <a:latin typeface="Times New Roman" pitchFamily="18" charset="0"/>
                <a:cs typeface="Times New Roman" pitchFamily="18" charset="0"/>
              </a:rPr>
              <a:t>Its principal aim is to clarify, comprehend, describe and explore rather than </a:t>
            </a:r>
            <a:r>
              <a:rPr lang="en-IN" sz="2800" dirty="0" err="1">
                <a:latin typeface="Times New Roman" pitchFamily="18" charset="0"/>
                <a:cs typeface="Times New Roman" pitchFamily="18" charset="0"/>
              </a:rPr>
              <a:t>analyze</a:t>
            </a:r>
            <a:r>
              <a:rPr lang="en-IN" sz="2800" dirty="0">
                <a:latin typeface="Times New Roman" pitchFamily="18" charset="0"/>
                <a:cs typeface="Times New Roman" pitchFamily="18" charset="0"/>
              </a:rPr>
              <a:t>, explain, treat or “cure” someone's subjective experience of suffering.  </a:t>
            </a:r>
          </a:p>
        </p:txBody>
      </p:sp>
    </p:spTree>
    <p:extLst>
      <p:ext uri="{BB962C8B-B14F-4D97-AF65-F5344CB8AC3E}">
        <p14:creationId xmlns:p14="http://schemas.microsoft.com/office/powerpoint/2010/main" val="2724731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What techniques or methods do existential therapists employ? </a:t>
            </a:r>
            <a:endParaRPr lang="en-IN" dirty="0"/>
          </a:p>
        </p:txBody>
      </p:sp>
      <p:sp>
        <p:nvSpPr>
          <p:cNvPr id="3" name="Content Placeholder 2"/>
          <p:cNvSpPr>
            <a:spLocks noGrp="1"/>
          </p:cNvSpPr>
          <p:nvPr>
            <p:ph idx="1"/>
          </p:nvPr>
        </p:nvSpPr>
        <p:spPr/>
        <p:txBody>
          <a:bodyPr>
            <a:normAutofit fontScale="92500" lnSpcReduction="20000"/>
          </a:bodyPr>
          <a:lstStyle/>
          <a:p>
            <a:pPr algn="just"/>
            <a:r>
              <a:rPr lang="en-IN" sz="2800" dirty="0">
                <a:latin typeface="Times New Roman" pitchFamily="18" charset="0"/>
                <a:cs typeface="Times New Roman" pitchFamily="18" charset="0"/>
              </a:rPr>
              <a:t>Many existential therapists also make use of basic skills like empathic reflection, Socratic questioning, and active listening.</a:t>
            </a:r>
          </a:p>
          <a:p>
            <a:pPr algn="just"/>
            <a:r>
              <a:rPr lang="en-IN" sz="2800" dirty="0">
                <a:latin typeface="Times New Roman" pitchFamily="18" charset="0"/>
                <a:cs typeface="Times New Roman" pitchFamily="18" charset="0"/>
              </a:rPr>
              <a:t> Some may also draw on a wide range of techniques derived from other therapies such as psychoanalysis, cognitive-behavioural therapy, person-centred, somatic, and Gestalt therapy. </a:t>
            </a:r>
          </a:p>
          <a:p>
            <a:pPr algn="just"/>
            <a:r>
              <a:rPr lang="en-IN" sz="2800" dirty="0">
                <a:latin typeface="Times New Roman" pitchFamily="18" charset="0"/>
                <a:cs typeface="Times New Roman" pitchFamily="18" charset="0"/>
              </a:rPr>
              <a:t>This technical flexibility allows some existential practitioners the freedom to tailor the particular response or intervention to the specific needs of the individual client and the continually evolving therapeutic process.</a:t>
            </a:r>
          </a:p>
        </p:txBody>
      </p:sp>
    </p:spTree>
    <p:extLst>
      <p:ext uri="{BB962C8B-B14F-4D97-AF65-F5344CB8AC3E}">
        <p14:creationId xmlns:p14="http://schemas.microsoft.com/office/powerpoint/2010/main" val="2261993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pPr lvl="0"/>
            <a:r>
              <a:rPr lang="en-IN" sz="2400" b="1" dirty="0"/>
              <a:t>What are the goals of existential therapy?  </a:t>
            </a:r>
            <a:r>
              <a:rPr lang="en-IN" sz="2400" dirty="0"/>
              <a:t/>
            </a:r>
            <a:br>
              <a:rPr lang="en-IN" sz="2400" dirty="0"/>
            </a:br>
            <a:r>
              <a:rPr lang="en-IN" sz="2400" dirty="0"/>
              <a:t>The overall purpose of existential therapy is to allow clients to explore their lived experience honestly, openly and comprehensively. </a:t>
            </a:r>
          </a:p>
          <a:p>
            <a:r>
              <a:rPr lang="en-IN" sz="2400" dirty="0"/>
              <a:t>Through this spontaneous, collaborative process of discovery, clients are helped to gain a clearer sense of their experiences and the subjective meanings they may hold. </a:t>
            </a:r>
          </a:p>
          <a:p>
            <a:r>
              <a:rPr lang="en-IN" sz="2400" dirty="0"/>
              <a:t>This self-exploration provides individuals with the opportunity to confront and wrestle with profound philosophical, spiritual and existential questions of every kind, as well as with the more mundane challenges of daily living.  </a:t>
            </a:r>
          </a:p>
          <a:p>
            <a:r>
              <a:rPr lang="en-IN" sz="2400" dirty="0"/>
              <a:t>Fully engaging in this supportive, explorative, challenging process can help clients come to terms with their own existence, and take responsibility for the ways they have chosen to live it.</a:t>
            </a:r>
          </a:p>
          <a:p>
            <a:r>
              <a:rPr lang="en-IN" sz="2400" dirty="0"/>
              <a:t> Consequently, it can also encourage them to choose ways of being in the present and future that they, themselves, identify as more deeply satisfying, meaningful and authentic.  </a:t>
            </a:r>
          </a:p>
          <a:p>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467118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3"/>
            <a:ext cx="7772400" cy="838199"/>
          </a:xfrm>
        </p:spPr>
        <p:txBody>
          <a:bodyPr/>
          <a:lstStyle/>
          <a:p>
            <a:r>
              <a:rPr lang="en-IN" dirty="0"/>
              <a:t>Role Theory</a:t>
            </a:r>
          </a:p>
        </p:txBody>
      </p:sp>
      <p:sp>
        <p:nvSpPr>
          <p:cNvPr id="3" name="Subtitle 2"/>
          <p:cNvSpPr>
            <a:spLocks noGrp="1"/>
          </p:cNvSpPr>
          <p:nvPr>
            <p:ph type="subTitle" idx="1"/>
          </p:nvPr>
        </p:nvSpPr>
        <p:spPr>
          <a:xfrm>
            <a:off x="228600" y="1371600"/>
            <a:ext cx="8763000" cy="5257800"/>
          </a:xfrm>
        </p:spPr>
        <p:txBody>
          <a:bodyPr>
            <a:normAutofit/>
          </a:bodyPr>
          <a:lstStyle/>
          <a:p>
            <a:pPr algn="l">
              <a:lnSpc>
                <a:spcPct val="115000"/>
              </a:lnSpc>
              <a:spcAft>
                <a:spcPts val="1000"/>
              </a:spcAft>
            </a:pPr>
            <a:r>
              <a:rPr lang="en-IN" sz="2800" dirty="0">
                <a:solidFill>
                  <a:schemeClr val="tx1"/>
                </a:solidFill>
                <a:latin typeface="Times New Roman"/>
                <a:ea typeface="Calibri"/>
                <a:cs typeface="Times New Roman"/>
              </a:rPr>
              <a:t>Role – behavioural concept</a:t>
            </a:r>
            <a:endParaRPr lang="en-IN" sz="2800" dirty="0">
              <a:solidFill>
                <a:schemeClr val="tx1"/>
              </a:solidFill>
              <a:ea typeface="Calibri"/>
              <a:cs typeface="Times New Roman"/>
            </a:endParaRPr>
          </a:p>
          <a:p>
            <a:pPr algn="l">
              <a:lnSpc>
                <a:spcPct val="115000"/>
              </a:lnSpc>
              <a:spcAft>
                <a:spcPts val="1000"/>
              </a:spcAft>
            </a:pPr>
            <a:r>
              <a:rPr lang="en-IN" sz="2800" dirty="0">
                <a:solidFill>
                  <a:schemeClr val="tx1"/>
                </a:solidFill>
                <a:latin typeface="Times New Roman"/>
                <a:ea typeface="Calibri"/>
                <a:cs typeface="Times New Roman"/>
              </a:rPr>
              <a:t>Roles + Statuses = interlinked</a:t>
            </a:r>
            <a:endParaRPr lang="en-IN" sz="2800" dirty="0">
              <a:solidFill>
                <a:schemeClr val="tx1"/>
              </a:solidFill>
              <a:ea typeface="Calibri"/>
              <a:cs typeface="Times New Roman"/>
            </a:endParaRPr>
          </a:p>
          <a:p>
            <a:pPr algn="l">
              <a:lnSpc>
                <a:spcPct val="115000"/>
              </a:lnSpc>
              <a:spcAft>
                <a:spcPts val="1000"/>
              </a:spcAft>
            </a:pPr>
            <a:r>
              <a:rPr lang="en-IN" sz="2800" dirty="0">
                <a:solidFill>
                  <a:schemeClr val="tx1"/>
                </a:solidFill>
                <a:latin typeface="Times New Roman"/>
                <a:ea typeface="Calibri"/>
                <a:cs typeface="Times New Roman"/>
              </a:rPr>
              <a:t>Roles- associated with –Social positions</a:t>
            </a:r>
            <a:endParaRPr lang="en-IN" sz="2800" dirty="0">
              <a:solidFill>
                <a:schemeClr val="tx1"/>
              </a:solidFill>
              <a:ea typeface="Calibri"/>
              <a:cs typeface="Times New Roman"/>
            </a:endParaRPr>
          </a:p>
          <a:p>
            <a:pPr algn="l">
              <a:lnSpc>
                <a:spcPct val="115000"/>
              </a:lnSpc>
              <a:spcAft>
                <a:spcPts val="1000"/>
              </a:spcAft>
            </a:pPr>
            <a:r>
              <a:rPr lang="en-IN" sz="2800" dirty="0">
                <a:solidFill>
                  <a:schemeClr val="tx1"/>
                </a:solidFill>
                <a:latin typeface="Times New Roman"/>
                <a:ea typeface="Calibri"/>
                <a:cs typeface="Times New Roman"/>
              </a:rPr>
              <a:t>Social roles refers to the behaviour of status –occupants, that is oriented towards the patterned expectations of others</a:t>
            </a:r>
            <a:endParaRPr lang="en-IN" sz="2800" dirty="0">
              <a:solidFill>
                <a:schemeClr val="tx1"/>
              </a:solidFill>
              <a:ea typeface="Calibri"/>
              <a:cs typeface="Times New Roman"/>
            </a:endParaRPr>
          </a:p>
          <a:p>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15394116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pPr lvl="0"/>
            <a:r>
              <a:rPr lang="en-IN" sz="2000" b="1" dirty="0"/>
              <a:t>Who can potentially benefit from existential therapy?  </a:t>
            </a:r>
            <a:r>
              <a:rPr lang="en-IN" sz="2000" dirty="0"/>
              <a:t/>
            </a:r>
            <a:br>
              <a:rPr lang="en-IN" sz="2000" dirty="0"/>
            </a:br>
            <a:r>
              <a:rPr lang="en-IN" sz="2000" dirty="0"/>
              <a:t>An existential approach may be helpful to people contending with a broad range of problems, symptoms or challenges. </a:t>
            </a:r>
          </a:p>
          <a:p>
            <a:r>
              <a:rPr lang="en-IN" sz="2000" dirty="0"/>
              <a:t>It can be utilized with a wide variety of clients, ranging from children to senior citizens, couples, families or groups, and in virtually any setting, including clinics, hospitals, private practices, the workplace, organizations, and in the wider social community. Because existential therapy recognizes that we always exist in an </a:t>
            </a:r>
            <a:r>
              <a:rPr lang="en-IN" sz="2000" dirty="0" err="1"/>
              <a:t>interrelational</a:t>
            </a:r>
            <a:r>
              <a:rPr lang="en-IN" sz="2000" dirty="0"/>
              <a:t> context with the world, it can be especially useful for working with clients from diverse demographic and cultural backgrounds.   </a:t>
            </a:r>
            <a:br>
              <a:rPr lang="en-IN" sz="2000" dirty="0"/>
            </a:br>
            <a:r>
              <a:rPr lang="en-IN" sz="2000" dirty="0"/>
              <a:t>While existential therapy is particularly well-suited to people who are seeking to explore their own philosophical stance toward life, it may, in some cases, be a less appropriate choice for patients in need of rapid remediation of painful, life-threatening or debilitating psychiatric symptoms. However, precisely due to its fundamental focus on a person’s entire existence rather than solely on psychopathology and symptoms, existential therapy can nonetheless potentially be an effective approach in addressing even the most severe reactions to devastating psychological, spiritual or existential disruptions or upheavals in their lives, whether in combination with psychiatric medication when needed or on its own.    </a:t>
            </a:r>
          </a:p>
          <a:p>
            <a:endParaRPr lang="en-IN" sz="2000" dirty="0">
              <a:latin typeface="Times New Roman" pitchFamily="18" charset="0"/>
              <a:cs typeface="Times New Roman" pitchFamily="18" charset="0"/>
            </a:endParaRPr>
          </a:p>
          <a:p>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13734701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Ecological Theory</a:t>
            </a:r>
          </a:p>
        </p:txBody>
      </p:sp>
      <p:sp>
        <p:nvSpPr>
          <p:cNvPr id="3" name="Content Placeholder 2"/>
          <p:cNvSpPr>
            <a:spLocks noGrp="1"/>
          </p:cNvSpPr>
          <p:nvPr>
            <p:ph idx="1"/>
          </p:nvPr>
        </p:nvSpPr>
        <p:spPr/>
        <p:txBody>
          <a:bodyPr>
            <a:noAutofit/>
          </a:bodyPr>
          <a:lstStyle/>
          <a:p>
            <a:pPr algn="just"/>
            <a:r>
              <a:rPr lang="en-IN" sz="2400" dirty="0">
                <a:latin typeface="Times New Roman" pitchFamily="18" charset="0"/>
                <a:cs typeface="Times New Roman" pitchFamily="18" charset="0"/>
              </a:rPr>
              <a:t>ecological perspective can be a useful treatment strategy for improving the social functioning of the client system.</a:t>
            </a:r>
          </a:p>
          <a:p>
            <a:pPr algn="just"/>
            <a:r>
              <a:rPr lang="en-IN" sz="2400" dirty="0">
                <a:latin typeface="Times New Roman" pitchFamily="18" charset="0"/>
                <a:cs typeface="Times New Roman" pitchFamily="18" charset="0"/>
              </a:rPr>
              <a:t>The earliest pioneers in the field of social work such as Mary Richmond realized the role that environment plays in the social functioning of human beings.</a:t>
            </a:r>
          </a:p>
          <a:p>
            <a:pPr algn="just"/>
            <a:r>
              <a:rPr lang="en-IN" sz="2400" dirty="0">
                <a:latin typeface="Times New Roman" pitchFamily="18" charset="0"/>
                <a:cs typeface="Times New Roman" pitchFamily="18" charset="0"/>
              </a:rPr>
              <a:t>writers such as </a:t>
            </a:r>
            <a:r>
              <a:rPr lang="en-IN" sz="2400" dirty="0" err="1">
                <a:latin typeface="Times New Roman" pitchFamily="18" charset="0"/>
                <a:cs typeface="Times New Roman" pitchFamily="18" charset="0"/>
              </a:rPr>
              <a:t>Germain</a:t>
            </a:r>
            <a:r>
              <a:rPr lang="en-IN" sz="2400" dirty="0">
                <a:latin typeface="Times New Roman" pitchFamily="18" charset="0"/>
                <a:cs typeface="Times New Roman" pitchFamily="18" charset="0"/>
              </a:rPr>
              <a:t> (1973) and Hartman (1976) through the person-in-environment perspective developed the groundwork for the ecological approach currently being stressed in the field of social work.</a:t>
            </a:r>
          </a:p>
          <a:p>
            <a:pPr algn="just"/>
            <a:r>
              <a:rPr lang="en-IN" sz="2400" dirty="0">
                <a:latin typeface="Times New Roman" pitchFamily="18" charset="0"/>
                <a:cs typeface="Times New Roman" pitchFamily="18" charset="0"/>
              </a:rPr>
              <a:t>In particular, they did not clearly define procedures for implementing the ecological approach in assessment and treatment of client problems.</a:t>
            </a:r>
          </a:p>
        </p:txBody>
      </p:sp>
    </p:spTree>
    <p:extLst>
      <p:ext uri="{BB962C8B-B14F-4D97-AF65-F5344CB8AC3E}">
        <p14:creationId xmlns:p14="http://schemas.microsoft.com/office/powerpoint/2010/main" val="799914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sz="2400" dirty="0" err="1">
                <a:latin typeface="Times New Roman" pitchFamily="18" charset="0"/>
                <a:cs typeface="Times New Roman" pitchFamily="18" charset="0"/>
              </a:rPr>
              <a:t>Germain</a:t>
            </a:r>
            <a:r>
              <a:rPr lang="en-IN" sz="2400">
                <a:latin typeface="Times New Roman" pitchFamily="18" charset="0"/>
                <a:cs typeface="Times New Roman" pitchFamily="18" charset="0"/>
              </a:rPr>
              <a:t>, emphasised </a:t>
            </a:r>
            <a:r>
              <a:rPr lang="en-IN" sz="2400" dirty="0">
                <a:latin typeface="Times New Roman" pitchFamily="18" charset="0"/>
                <a:cs typeface="Times New Roman" pitchFamily="18" charset="0"/>
              </a:rPr>
              <a:t>on the importance of the adaptive balance between organism and environment, referred to as a "goodness-of-fit" between the two, offered a novel way of viewing the relationship of the person to the environment.</a:t>
            </a:r>
          </a:p>
          <a:p>
            <a:endParaRPr lang="en-IN" sz="2400" i="1" dirty="0">
              <a:latin typeface="Times New Roman" pitchFamily="18" charset="0"/>
              <a:cs typeface="Times New Roman" pitchFamily="18" charset="0"/>
            </a:endParaRPr>
          </a:p>
          <a:p>
            <a:r>
              <a:rPr lang="en-IN" sz="2400" dirty="0">
                <a:latin typeface="Times New Roman" pitchFamily="18" charset="0"/>
                <a:cs typeface="Times New Roman" pitchFamily="18" charset="0"/>
              </a:rPr>
              <a:t>She suggested if there is a "misfit" between the client system and the environment, social treatment should be aimed at correcting this condition. This critical insight set the stage for the development of the ecological perspective currently being used within the field of social work.</a:t>
            </a:r>
          </a:p>
        </p:txBody>
      </p:sp>
    </p:spTree>
    <p:extLst>
      <p:ext uri="{BB962C8B-B14F-4D97-AF65-F5344CB8AC3E}">
        <p14:creationId xmlns:p14="http://schemas.microsoft.com/office/powerpoint/2010/main" val="541146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pPr fontAlgn="base"/>
            <a:r>
              <a:rPr lang="en-IN" dirty="0"/>
              <a:t>What is Ecological Social Work?</a:t>
            </a:r>
          </a:p>
          <a:p>
            <a:pPr algn="just" fontAlgn="base"/>
            <a:r>
              <a:rPr lang="en-IN" dirty="0"/>
              <a:t>The practice of ecological social work has been around since the late 1970s, and as environmental awareness has increased in society, social workers have taken on a bigger role in caring for the environment.</a:t>
            </a:r>
          </a:p>
          <a:p>
            <a:pPr algn="just" fontAlgn="base"/>
            <a:r>
              <a:rPr lang="en-IN" dirty="0"/>
              <a:t>The main idea behind this concept is the notion of a </a:t>
            </a:r>
            <a:r>
              <a:rPr lang="en-IN" u="sng" dirty="0">
                <a:hlinkClick r:id="rId2"/>
              </a:rPr>
              <a:t>person-environment fit</a:t>
            </a:r>
            <a:r>
              <a:rPr lang="en-IN" dirty="0"/>
              <a:t>, which implies that there is at least one type of ideal environment for a society to live in. It's more likely, though, that there are several types of ideal environment.</a:t>
            </a:r>
          </a:p>
          <a:p>
            <a:pPr algn="just"/>
            <a:endParaRPr lang="en-IN" dirty="0"/>
          </a:p>
        </p:txBody>
      </p:sp>
    </p:spTree>
    <p:extLst>
      <p:ext uri="{BB962C8B-B14F-4D97-AF65-F5344CB8AC3E}">
        <p14:creationId xmlns:p14="http://schemas.microsoft.com/office/powerpoint/2010/main" val="1748142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2800" dirty="0" err="1">
                <a:latin typeface="Times New Roman" pitchFamily="18" charset="0"/>
                <a:cs typeface="Times New Roman" pitchFamily="18" charset="0"/>
              </a:rPr>
              <a:t>Contd</a:t>
            </a:r>
            <a:r>
              <a:rPr lang="en-IN" sz="2800" dirty="0">
                <a:latin typeface="Times New Roman" pitchFamily="18" charset="0"/>
                <a:cs typeface="Times New Roman" pitchFamily="18" charset="0"/>
              </a:rPr>
              <a:t>…</a:t>
            </a:r>
          </a:p>
        </p:txBody>
      </p:sp>
      <p:sp>
        <p:nvSpPr>
          <p:cNvPr id="4" name="Content Placeholder 3"/>
          <p:cNvSpPr>
            <a:spLocks noGrp="1"/>
          </p:cNvSpPr>
          <p:nvPr>
            <p:ph idx="1"/>
          </p:nvPr>
        </p:nvSpPr>
        <p:spPr/>
        <p:txBody>
          <a:bodyPr/>
          <a:lstStyle/>
          <a:p>
            <a:r>
              <a:rPr lang="en-IN" dirty="0"/>
              <a:t>The concept of social roles- includes-</a:t>
            </a:r>
          </a:p>
          <a:p>
            <a:r>
              <a:rPr lang="en-IN" dirty="0"/>
              <a:t>attitudes</a:t>
            </a:r>
          </a:p>
          <a:p>
            <a:r>
              <a:rPr lang="en-IN" dirty="0"/>
              <a:t>Emotions</a:t>
            </a:r>
          </a:p>
          <a:p>
            <a:r>
              <a:rPr lang="en-IN" dirty="0"/>
              <a:t>Behaviour</a:t>
            </a:r>
          </a:p>
          <a:p>
            <a:r>
              <a:rPr lang="en-IN" dirty="0"/>
              <a:t>Social functioning</a:t>
            </a:r>
          </a:p>
          <a:p>
            <a:endParaRPr lang="en-IN" dirty="0"/>
          </a:p>
        </p:txBody>
      </p:sp>
    </p:spTree>
    <p:extLst>
      <p:ext uri="{BB962C8B-B14F-4D97-AF65-F5344CB8AC3E}">
        <p14:creationId xmlns:p14="http://schemas.microsoft.com/office/powerpoint/2010/main" val="464791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2800" dirty="0" err="1">
                <a:latin typeface="Times New Roman" pitchFamily="18" charset="0"/>
                <a:cs typeface="Times New Roman" pitchFamily="18" charset="0"/>
              </a:rPr>
              <a:t>Contd</a:t>
            </a:r>
            <a:r>
              <a:rPr lang="en-IN" sz="2800" dirty="0">
                <a:latin typeface="Times New Roman" pitchFamily="18" charset="0"/>
                <a:cs typeface="Times New Roman" pitchFamily="18" charset="0"/>
              </a:rPr>
              <a:t>…</a:t>
            </a:r>
          </a:p>
        </p:txBody>
      </p:sp>
      <p:sp>
        <p:nvSpPr>
          <p:cNvPr id="3" name="Content Placeholder 2"/>
          <p:cNvSpPr>
            <a:spLocks noGrp="1"/>
          </p:cNvSpPr>
          <p:nvPr>
            <p:ph idx="1"/>
          </p:nvPr>
        </p:nvSpPr>
        <p:spPr/>
        <p:txBody>
          <a:bodyPr>
            <a:normAutofit fontScale="92500" lnSpcReduction="10000"/>
          </a:bodyPr>
          <a:lstStyle/>
          <a:p>
            <a:pPr>
              <a:lnSpc>
                <a:spcPct val="115000"/>
              </a:lnSpc>
              <a:spcAft>
                <a:spcPts val="0"/>
              </a:spcAft>
            </a:pPr>
            <a:r>
              <a:rPr lang="en-IN" sz="2800" dirty="0">
                <a:latin typeface="Times New Roman"/>
                <a:ea typeface="Calibri"/>
                <a:cs typeface="Times New Roman"/>
              </a:rPr>
              <a:t>Perlman – 1. Role implies that – certain emotional values or sentiments tend to be injected in any human activities that involve relationships with others, either into the activities themselves or into the reciprocal relationships or both</a:t>
            </a:r>
            <a:endParaRPr lang="en-IN" sz="2400" dirty="0">
              <a:ea typeface="Calibri"/>
              <a:cs typeface="Times New Roman"/>
            </a:endParaRPr>
          </a:p>
          <a:p>
            <a:pPr>
              <a:lnSpc>
                <a:spcPct val="115000"/>
              </a:lnSpc>
              <a:spcAft>
                <a:spcPts val="0"/>
              </a:spcAft>
            </a:pPr>
            <a:r>
              <a:rPr lang="en-IN" sz="2800" dirty="0">
                <a:latin typeface="Times New Roman"/>
                <a:ea typeface="Calibri"/>
                <a:cs typeface="Times New Roman"/>
              </a:rPr>
              <a:t>2.Emotional and effective component in the role relationship</a:t>
            </a:r>
            <a:endParaRPr lang="en-IN" sz="2400" dirty="0">
              <a:ea typeface="Calibri"/>
              <a:cs typeface="Times New Roman"/>
            </a:endParaRPr>
          </a:p>
          <a:p>
            <a:pPr>
              <a:lnSpc>
                <a:spcPct val="115000"/>
              </a:lnSpc>
              <a:spcAft>
                <a:spcPts val="0"/>
              </a:spcAft>
            </a:pPr>
            <a:r>
              <a:rPr lang="en-IN" sz="2800" dirty="0">
                <a:latin typeface="Times New Roman"/>
                <a:ea typeface="Calibri"/>
                <a:cs typeface="Times New Roman"/>
              </a:rPr>
              <a:t>Role-determines the –base of role </a:t>
            </a:r>
            <a:r>
              <a:rPr lang="en-IN" sz="2800" dirty="0" err="1">
                <a:latin typeface="Times New Roman"/>
                <a:ea typeface="Calibri"/>
                <a:cs typeface="Times New Roman"/>
              </a:rPr>
              <a:t>differenciation</a:t>
            </a:r>
            <a:endParaRPr lang="en-IN" sz="2400" dirty="0">
              <a:ea typeface="Calibri"/>
              <a:cs typeface="Times New Roman"/>
            </a:endParaRPr>
          </a:p>
          <a:p>
            <a:pPr>
              <a:lnSpc>
                <a:spcPct val="115000"/>
              </a:lnSpc>
              <a:spcAft>
                <a:spcPts val="0"/>
              </a:spcAft>
            </a:pPr>
            <a:r>
              <a:rPr lang="en-IN" sz="2800" dirty="0">
                <a:latin typeface="Times New Roman"/>
                <a:ea typeface="Calibri"/>
                <a:cs typeface="Times New Roman"/>
              </a:rPr>
              <a:t>Assumed that-individual wishes + capacities =determinants of his role</a:t>
            </a:r>
            <a:endParaRPr lang="en-IN" sz="2400" dirty="0">
              <a:ea typeface="Calibri"/>
              <a:cs typeface="Times New Roman"/>
            </a:endParaRPr>
          </a:p>
          <a:p>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547903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Application of role theory by social workers</a:t>
            </a:r>
          </a:p>
        </p:txBody>
      </p:sp>
      <p:sp>
        <p:nvSpPr>
          <p:cNvPr id="3" name="Content Placeholder 2"/>
          <p:cNvSpPr>
            <a:spLocks noGrp="1"/>
          </p:cNvSpPr>
          <p:nvPr>
            <p:ph idx="1"/>
          </p:nvPr>
        </p:nvSpPr>
        <p:spPr/>
        <p:txBody>
          <a:bodyPr>
            <a:normAutofit fontScale="92500" lnSpcReduction="10000"/>
          </a:bodyPr>
          <a:lstStyle/>
          <a:p>
            <a:r>
              <a:rPr lang="en-IN" dirty="0"/>
              <a:t>-to clients-suggest =new ideas and ways of facing the problem</a:t>
            </a:r>
          </a:p>
          <a:p>
            <a:r>
              <a:rPr lang="en-IN" dirty="0"/>
              <a:t>Give new definition of the problem and suggest solution – for the difficulty-external stimuli</a:t>
            </a:r>
          </a:p>
          <a:p>
            <a:r>
              <a:rPr lang="en-IN" dirty="0"/>
              <a:t>-offers facts</a:t>
            </a:r>
          </a:p>
          <a:p>
            <a:r>
              <a:rPr lang="en-IN" dirty="0"/>
              <a:t>How suggestion work-if adopted</a:t>
            </a:r>
          </a:p>
          <a:p>
            <a:r>
              <a:rPr lang="en-IN" dirty="0"/>
              <a:t>Mediates between other members</a:t>
            </a:r>
          </a:p>
          <a:p>
            <a:r>
              <a:rPr lang="en-IN" dirty="0" err="1"/>
              <a:t>Relieve’s</a:t>
            </a:r>
            <a:r>
              <a:rPr lang="en-IN" dirty="0"/>
              <a:t> tension in conflict </a:t>
            </a:r>
            <a:r>
              <a:rPr lang="en-IN" dirty="0" err="1"/>
              <a:t>situationencouraging</a:t>
            </a:r>
            <a:r>
              <a:rPr lang="en-IN" dirty="0"/>
              <a:t> others –to participate –to help client</a:t>
            </a:r>
          </a:p>
          <a:p>
            <a:endParaRPr lang="en-IN" dirty="0"/>
          </a:p>
        </p:txBody>
      </p:sp>
    </p:spTree>
    <p:extLst>
      <p:ext uri="{BB962C8B-B14F-4D97-AF65-F5344CB8AC3E}">
        <p14:creationId xmlns:p14="http://schemas.microsoft.com/office/powerpoint/2010/main" val="1429832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dirty="0">
                <a:latin typeface="Times New Roman" pitchFamily="18" charset="0"/>
                <a:cs typeface="Times New Roman" pitchFamily="18" charset="0"/>
              </a:rPr>
              <a:t>Gestalt Theory</a:t>
            </a:r>
          </a:p>
        </p:txBody>
      </p:sp>
      <p:sp>
        <p:nvSpPr>
          <p:cNvPr id="3" name="Content Placeholder 2"/>
          <p:cNvSpPr>
            <a:spLocks noGrp="1"/>
          </p:cNvSpPr>
          <p:nvPr>
            <p:ph idx="1"/>
          </p:nvPr>
        </p:nvSpPr>
        <p:spPr/>
        <p:txBody>
          <a:bodyPr>
            <a:normAutofit fontScale="92500"/>
          </a:bodyPr>
          <a:lstStyle/>
          <a:p>
            <a:r>
              <a:rPr lang="en-IN" sz="2800" dirty="0"/>
              <a:t>Characteristics</a:t>
            </a:r>
          </a:p>
          <a:p>
            <a:pPr lvl="0" fontAlgn="base"/>
            <a:r>
              <a:rPr lang="en-IN" sz="2800" dirty="0"/>
              <a:t>Its main predecessors of gestalt theory are philosophers</a:t>
            </a:r>
          </a:p>
          <a:p>
            <a:pPr lvl="0" fontAlgn="base"/>
            <a:r>
              <a:rPr lang="en-IN" sz="2800" dirty="0"/>
              <a:t>We must treat people as a whole</a:t>
            </a:r>
          </a:p>
          <a:p>
            <a:pPr lvl="0" fontAlgn="base"/>
            <a:r>
              <a:rPr lang="en-IN" sz="2800" dirty="0"/>
              <a:t>The complexity of the human mind cannot be reduced</a:t>
            </a:r>
          </a:p>
          <a:p>
            <a:pPr lvl="0" fontAlgn="base"/>
            <a:r>
              <a:rPr lang="en-IN" sz="2800" dirty="0"/>
              <a:t>We are active in understanding reality</a:t>
            </a:r>
          </a:p>
          <a:p>
            <a:pPr lvl="0" fontAlgn="base"/>
            <a:r>
              <a:rPr lang="en-IN" sz="2800" dirty="0"/>
              <a:t>Gestalt theory’s main study area is perception</a:t>
            </a:r>
          </a:p>
          <a:p>
            <a:pPr lvl="0" fontAlgn="base"/>
            <a:r>
              <a:rPr lang="en-IN" sz="2800" dirty="0"/>
              <a:t>Through perception (awareness), we are able to acquire knowledge of the world, interact with it and connect with others.</a:t>
            </a:r>
          </a:p>
          <a:p>
            <a:pPr marL="0" indent="0">
              <a:buNone/>
            </a:pP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3078325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base"/>
            <a:r>
              <a:rPr lang="en-IN" sz="2800" dirty="0"/>
              <a:t>This therapy is approached from</a:t>
            </a:r>
            <a:r>
              <a:rPr lang="en-IN" sz="2800" b="1" dirty="0"/>
              <a:t> a humanistic approach</a:t>
            </a:r>
            <a:r>
              <a:rPr lang="en-IN" sz="2800" dirty="0"/>
              <a:t>, which considers people active beings and independent. </a:t>
            </a:r>
          </a:p>
          <a:p>
            <a:pPr fontAlgn="base"/>
            <a:r>
              <a:rPr lang="en-IN" sz="2800" dirty="0"/>
              <a:t>It </a:t>
            </a:r>
            <a:r>
              <a:rPr lang="en-IN" sz="2800" dirty="0" err="1"/>
              <a:t>analyzes</a:t>
            </a:r>
            <a:r>
              <a:rPr lang="en-IN" sz="2800" dirty="0"/>
              <a:t> the human mind from its most transcendental side, </a:t>
            </a:r>
          </a:p>
          <a:p>
            <a:pPr fontAlgn="base"/>
            <a:r>
              <a:rPr lang="en-IN" sz="2800" dirty="0"/>
              <a:t>explores its functioning from a holistic point of view and </a:t>
            </a:r>
          </a:p>
          <a:p>
            <a:pPr fontAlgn="base"/>
            <a:r>
              <a:rPr lang="en-IN" sz="2800" dirty="0"/>
              <a:t>focuses on the positive aspects of life.</a:t>
            </a:r>
          </a:p>
          <a:p>
            <a:pPr marL="0" indent="0">
              <a:buNone/>
            </a:pP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4281018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a:bodyPr>
          <a:lstStyle/>
          <a:p>
            <a:pPr fontAlgn="base"/>
            <a:r>
              <a:rPr lang="en-IN" sz="2800" dirty="0"/>
              <a:t>Each person presents his/her own thoughts, experiences, desires and other complexities.</a:t>
            </a:r>
          </a:p>
          <a:p>
            <a:pPr fontAlgn="base"/>
            <a:r>
              <a:rPr lang="en-IN" sz="2800" dirty="0"/>
              <a:t> Our variability involves that each individual is considered individually. </a:t>
            </a:r>
          </a:p>
          <a:p>
            <a:pPr fontAlgn="base"/>
            <a:r>
              <a:rPr lang="en-IN" sz="2800" dirty="0"/>
              <a:t>Gestalt theory began to be developed by Fritz </a:t>
            </a:r>
            <a:r>
              <a:rPr lang="en-IN" sz="2800" dirty="0" err="1"/>
              <a:t>Perls</a:t>
            </a:r>
            <a:r>
              <a:rPr lang="en-IN" sz="2800" dirty="0"/>
              <a:t> in the 1940’s. </a:t>
            </a:r>
          </a:p>
          <a:p>
            <a:pPr fontAlgn="base"/>
            <a:r>
              <a:rPr lang="en-IN" sz="2800" dirty="0"/>
              <a:t>For this author, each one of us has their own truth and he focused on the creative potential of each person. </a:t>
            </a:r>
          </a:p>
          <a:p>
            <a:pPr fontAlgn="base"/>
            <a:r>
              <a:rPr lang="en-IN" sz="2800" dirty="0" err="1"/>
              <a:t>Perls</a:t>
            </a:r>
            <a:r>
              <a:rPr lang="en-IN" sz="2800" dirty="0"/>
              <a:t> emphasized that perception (awareness) is the key to reality and we are responsible for changing it. </a:t>
            </a:r>
          </a:p>
          <a:p>
            <a:pPr marL="0" indent="0">
              <a:buNone/>
            </a:pP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713447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base"/>
            <a:r>
              <a:rPr lang="en-IN" sz="2800" dirty="0"/>
              <a:t>He composed a sentence summarizing his thoughts:</a:t>
            </a:r>
          </a:p>
          <a:p>
            <a:pPr fontAlgn="base"/>
            <a:r>
              <a:rPr lang="en-IN" sz="2800" dirty="0"/>
              <a:t>I do what I do and you do what you do. I am not in this world to meet your expectations, nor are you in this world to meet my expectations. You are you, and I am I, and if by chance we meet, it will be wonderful. If not, nothing can be done – Fritz </a:t>
            </a:r>
            <a:r>
              <a:rPr lang="en-IN" sz="2800" dirty="0" err="1"/>
              <a:t>Perls</a:t>
            </a:r>
            <a:endParaRPr lang="en-IN" sz="2800" dirty="0"/>
          </a:p>
          <a:p>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20501453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1101</Words>
  <Application>Microsoft Office PowerPoint</Application>
  <PresentationFormat>On-screen Show (4:3)</PresentationFormat>
  <Paragraphs>98</Paragraphs>
  <Slides>23</Slides>
  <Notes>0</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Office Theme</vt:lpstr>
      <vt:lpstr>1_Office Theme</vt:lpstr>
      <vt:lpstr>Theories in Social Work</vt:lpstr>
      <vt:lpstr>Role Theory</vt:lpstr>
      <vt:lpstr>Contd…</vt:lpstr>
      <vt:lpstr>Contd…</vt:lpstr>
      <vt:lpstr>Application of role theory by social workers</vt:lpstr>
      <vt:lpstr>Gestalt Theory</vt:lpstr>
      <vt:lpstr>PowerPoint Presentation</vt:lpstr>
      <vt:lpstr>PowerPoint Presentation</vt:lpstr>
      <vt:lpstr>PowerPoint Presentation</vt:lpstr>
      <vt:lpstr>PowerPoint Presentation</vt:lpstr>
      <vt:lpstr>Communication Theory</vt:lpstr>
      <vt:lpstr>Communication theory</vt:lpstr>
      <vt:lpstr>PowerPoint Presentation</vt:lpstr>
      <vt:lpstr> Existential theory?</vt:lpstr>
      <vt:lpstr>PowerPoint Presentation</vt:lpstr>
      <vt:lpstr>How does existential therapy work? </vt:lpstr>
      <vt:lpstr>What makes existential therapy different from other therapies? </vt:lpstr>
      <vt:lpstr>What techniques or methods do existential therapists employ? </vt:lpstr>
      <vt:lpstr>PowerPoint Presentation</vt:lpstr>
      <vt:lpstr>PowerPoint Presentation</vt:lpstr>
      <vt:lpstr>Ecological Theory</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Theory</dc:title>
  <dc:creator>Admin</dc:creator>
  <cp:lastModifiedBy>ismail - [2010]</cp:lastModifiedBy>
  <cp:revision>17</cp:revision>
  <dcterms:created xsi:type="dcterms:W3CDTF">2006-08-16T00:00:00Z</dcterms:created>
  <dcterms:modified xsi:type="dcterms:W3CDTF">2023-07-06T01:56:14Z</dcterms:modified>
</cp:coreProperties>
</file>