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2" r:id="rId3"/>
  </p:sldMasterIdLst>
  <p:sldIdLst>
    <p:sldId id="256" r:id="rId4"/>
    <p:sldId id="257" r:id="rId5"/>
    <p:sldId id="258" r:id="rId6"/>
    <p:sldId id="259" r:id="rId7"/>
    <p:sldId id="260" r:id="rId8"/>
    <p:sldId id="261" r:id="rId9"/>
    <p:sldId id="262" r:id="rId10"/>
    <p:sldId id="263" r:id="rId11"/>
    <p:sldId id="264" r:id="rId12"/>
    <p:sldId id="358" r:id="rId13"/>
    <p:sldId id="359"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36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0"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164" Type="http://schemas.openxmlformats.org/officeDocument/2006/relationships/slide" Target="slides/slide161.xml"/><Relationship Id="rId16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857500" y="665481"/>
            <a:ext cx="3429000" cy="430887"/>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2"/>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200" b="0" i="0">
                <a:solidFill>
                  <a:srgbClr val="888888"/>
                </a:solidFill>
                <a:latin typeface="Georgia"/>
                <a:cs typeface="Georgia"/>
              </a:defRPr>
            </a:lvl1p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Holder 6"/>
          <p:cNvSpPr>
            <a:spLocks noGrp="1"/>
          </p:cNvSpPr>
          <p:nvPr>
            <p:ph type="sldNum" sz="quarter" idx="7"/>
          </p:nvPr>
        </p:nvSpPr>
        <p:spPr/>
        <p:txBody>
          <a:bodyPr lIns="0" tIns="0" rIns="0" bIns="0"/>
          <a:lstStyle>
            <a:lvl1pPr>
              <a:defRPr sz="1200" b="0" i="0">
                <a:solidFill>
                  <a:srgbClr val="888888"/>
                </a:solidFill>
                <a:latin typeface="Georgia"/>
                <a:cs typeface="Georgia"/>
              </a:defRPr>
            </a:lvl1pPr>
          </a:lstStyle>
          <a:p>
            <a:pPr marL="185420">
              <a:lnSpc>
                <a:spcPct val="100000"/>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5552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90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5989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1093892"/>
          </a:xfrm>
          <a:custGeom>
            <a:avLst/>
            <a:gdLst/>
            <a:ahLst/>
            <a:cxnLst/>
            <a:rect l="l" t="t" r="r" b="b"/>
            <a:pathLst>
              <a:path w="9144000" h="820419">
                <a:moveTo>
                  <a:pt x="0" y="819912"/>
                </a:moveTo>
                <a:lnTo>
                  <a:pt x="9144000" y="819912"/>
                </a:lnTo>
                <a:lnTo>
                  <a:pt x="9144000" y="0"/>
                </a:lnTo>
                <a:lnTo>
                  <a:pt x="0" y="0"/>
                </a:lnTo>
                <a:lnTo>
                  <a:pt x="0" y="819912"/>
                </a:lnTo>
                <a:close/>
              </a:path>
            </a:pathLst>
          </a:custGeom>
          <a:solidFill>
            <a:srgbClr val="00AFEF"/>
          </a:solid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06206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4491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9181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heavy">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200" b="0" i="0">
                <a:solidFill>
                  <a:srgbClr val="888888"/>
                </a:solidFill>
                <a:latin typeface="Georgia"/>
                <a:cs typeface="Georgia"/>
              </a:defRPr>
            </a:lvl1p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Holder 6"/>
          <p:cNvSpPr>
            <a:spLocks noGrp="1"/>
          </p:cNvSpPr>
          <p:nvPr>
            <p:ph type="sldNum" sz="quarter" idx="7"/>
          </p:nvPr>
        </p:nvSpPr>
        <p:spPr/>
        <p:txBody>
          <a:bodyPr lIns="0" tIns="0" rIns="0" bIns="0"/>
          <a:lstStyle>
            <a:lvl1pPr>
              <a:defRPr sz="1200" b="0" i="0">
                <a:solidFill>
                  <a:srgbClr val="888888"/>
                </a:solidFill>
                <a:latin typeface="Georgia"/>
                <a:cs typeface="Georgia"/>
              </a:defRPr>
            </a:lvl1pPr>
          </a:lstStyle>
          <a:p>
            <a:pPr marL="185420">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heavy">
                <a:solidFill>
                  <a:schemeClr val="tx1"/>
                </a:solidFill>
                <a:latin typeface="Georgia"/>
                <a:cs typeface="Georgia"/>
              </a:defRPr>
            </a:lvl1pPr>
          </a:lstStyle>
          <a:p>
            <a:endParaRPr/>
          </a:p>
        </p:txBody>
      </p:sp>
      <p:sp>
        <p:nvSpPr>
          <p:cNvPr id="3" name="Holder 3"/>
          <p:cNvSpPr>
            <a:spLocks noGrp="1"/>
          </p:cNvSpPr>
          <p:nvPr>
            <p:ph sz="half" idx="2"/>
          </p:nvPr>
        </p:nvSpPr>
        <p:spPr>
          <a:xfrm>
            <a:off x="535940" y="1633222"/>
            <a:ext cx="3392170" cy="430887"/>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sz="half" idx="3"/>
          </p:nvPr>
        </p:nvSpPr>
        <p:spPr>
          <a:xfrm>
            <a:off x="4723133" y="2207262"/>
            <a:ext cx="3433445" cy="492443"/>
          </a:xfrm>
          <a:prstGeom prst="rect">
            <a:avLst/>
          </a:prstGeom>
        </p:spPr>
        <p:txBody>
          <a:bodyPr wrap="square" lIns="0" tIns="0" rIns="0" bIns="0">
            <a:spAutoFit/>
          </a:bodyPr>
          <a:lstStyle>
            <a:lvl1pPr>
              <a:defRPr sz="3200" b="0" i="0">
                <a:solidFill>
                  <a:schemeClr val="tx1"/>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defRPr sz="1200" b="0" i="0">
                <a:solidFill>
                  <a:srgbClr val="888888"/>
                </a:solidFill>
                <a:latin typeface="Georgia"/>
                <a:cs typeface="Georgia"/>
              </a:defRPr>
            </a:lvl1p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7" name="Holder 7"/>
          <p:cNvSpPr>
            <a:spLocks noGrp="1"/>
          </p:cNvSpPr>
          <p:nvPr>
            <p:ph type="sldNum" sz="quarter" idx="7"/>
          </p:nvPr>
        </p:nvSpPr>
        <p:spPr/>
        <p:txBody>
          <a:bodyPr lIns="0" tIns="0" rIns="0" bIns="0"/>
          <a:lstStyle>
            <a:lvl1pPr>
              <a:defRPr sz="1200" b="0" i="0">
                <a:solidFill>
                  <a:srgbClr val="888888"/>
                </a:solidFill>
                <a:latin typeface="Georgia"/>
                <a:cs typeface="Georgia"/>
              </a:defRPr>
            </a:lvl1pPr>
          </a:lstStyle>
          <a:p>
            <a:pPr marL="18542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heavy">
                <a:solidFill>
                  <a:schemeClr val="tx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defRPr sz="1200" b="0" i="0">
                <a:solidFill>
                  <a:srgbClr val="888888"/>
                </a:solidFill>
                <a:latin typeface="Georgia"/>
                <a:cs typeface="Georgia"/>
              </a:defRPr>
            </a:lvl1p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Holder 5"/>
          <p:cNvSpPr>
            <a:spLocks noGrp="1"/>
          </p:cNvSpPr>
          <p:nvPr>
            <p:ph type="sldNum" sz="quarter" idx="7"/>
          </p:nvPr>
        </p:nvSpPr>
        <p:spPr/>
        <p:txBody>
          <a:bodyPr lIns="0" tIns="0" rIns="0" bIns="0"/>
          <a:lstStyle>
            <a:lvl1pPr>
              <a:defRPr sz="1200" b="0" i="0">
                <a:solidFill>
                  <a:srgbClr val="888888"/>
                </a:solidFill>
                <a:latin typeface="Georgia"/>
                <a:cs typeface="Georgia"/>
              </a:defRPr>
            </a:lvl1pPr>
          </a:lstStyle>
          <a:p>
            <a:pPr marL="18542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defRPr sz="1200" b="0" i="0">
                <a:solidFill>
                  <a:srgbClr val="888888"/>
                </a:solidFill>
                <a:latin typeface="Georgia"/>
                <a:cs typeface="Georgia"/>
              </a:defRPr>
            </a:lvl1p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4" name="Holder 4"/>
          <p:cNvSpPr>
            <a:spLocks noGrp="1"/>
          </p:cNvSpPr>
          <p:nvPr>
            <p:ph type="sldNum" sz="quarter" idx="7"/>
          </p:nvPr>
        </p:nvSpPr>
        <p:spPr/>
        <p:txBody>
          <a:bodyPr lIns="0" tIns="0" rIns="0" bIns="0"/>
          <a:lstStyle>
            <a:lvl1pPr>
              <a:defRPr sz="1200" b="0" i="0">
                <a:solidFill>
                  <a:srgbClr val="888888"/>
                </a:solidFill>
                <a:latin typeface="Georgia"/>
                <a:cs typeface="Georgia"/>
              </a:defRPr>
            </a:lvl1pPr>
          </a:lstStyle>
          <a:p>
            <a:pPr marL="185420">
              <a:lnSpc>
                <a:spcPct val="10000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18544" y="421640"/>
            <a:ext cx="7106919" cy="677108"/>
          </a:xfrm>
          <a:prstGeom prst="rect">
            <a:avLst/>
          </a:prstGeom>
        </p:spPr>
        <p:txBody>
          <a:bodyPr wrap="square" lIns="0" tIns="0" rIns="0" bIns="0">
            <a:spAutoFit/>
          </a:bodyPr>
          <a:lstStyle>
            <a:lvl1pPr>
              <a:defRPr sz="4400" b="0" i="0">
                <a:solidFill>
                  <a:srgbClr val="996600"/>
                </a:solidFill>
                <a:latin typeface="Times New Roman"/>
                <a:cs typeface="Times New Roman"/>
              </a:defRPr>
            </a:lvl1pPr>
          </a:lstStyle>
          <a:p>
            <a:endParaRPr/>
          </a:p>
        </p:txBody>
      </p:sp>
      <p:sp>
        <p:nvSpPr>
          <p:cNvPr id="3" name="Holder 3"/>
          <p:cNvSpPr>
            <a:spLocks noGrp="1"/>
          </p:cNvSpPr>
          <p:nvPr>
            <p:ph type="subTitle" idx="4"/>
          </p:nvPr>
        </p:nvSpPr>
        <p:spPr>
          <a:xfrm>
            <a:off x="1371600" y="3840482"/>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7222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9966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9477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996600"/>
                </a:solidFill>
                <a:latin typeface="Times New Roman"/>
                <a:cs typeface="Times New Roman"/>
              </a:defRPr>
            </a:lvl1pPr>
          </a:lstStyle>
          <a:p>
            <a:endParaRPr/>
          </a:p>
        </p:txBody>
      </p:sp>
      <p:sp>
        <p:nvSpPr>
          <p:cNvPr id="3" name="Holder 3"/>
          <p:cNvSpPr>
            <a:spLocks noGrp="1"/>
          </p:cNvSpPr>
          <p:nvPr>
            <p:ph sz="half" idx="2"/>
          </p:nvPr>
        </p:nvSpPr>
        <p:spPr>
          <a:xfrm>
            <a:off x="457200" y="1577342"/>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2"/>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842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9966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24631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39" y="2"/>
            <a:ext cx="8972550" cy="6777991"/>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107439" y="163831"/>
            <a:ext cx="6929120" cy="430887"/>
          </a:xfrm>
          <a:prstGeom prst="rect">
            <a:avLst/>
          </a:prstGeom>
        </p:spPr>
        <p:txBody>
          <a:bodyPr wrap="square" lIns="0" tIns="0" rIns="0" bIns="0">
            <a:spAutoFit/>
          </a:bodyPr>
          <a:lstStyle>
            <a:lvl1pPr>
              <a:defRPr sz="2800" b="1" i="0" u="heavy">
                <a:solidFill>
                  <a:schemeClr val="tx1"/>
                </a:solidFill>
                <a:latin typeface="Georgia"/>
                <a:cs typeface="Georgia"/>
              </a:defRPr>
            </a:lvl1pPr>
          </a:lstStyle>
          <a:p>
            <a:endParaRPr/>
          </a:p>
        </p:txBody>
      </p:sp>
      <p:sp>
        <p:nvSpPr>
          <p:cNvPr id="3" name="Holder 3"/>
          <p:cNvSpPr>
            <a:spLocks noGrp="1"/>
          </p:cNvSpPr>
          <p:nvPr>
            <p:ph type="body" idx="1"/>
          </p:nvPr>
        </p:nvSpPr>
        <p:spPr>
          <a:xfrm>
            <a:off x="582929" y="1633222"/>
            <a:ext cx="7978140" cy="492443"/>
          </a:xfrm>
          <a:prstGeom prst="rect">
            <a:avLst/>
          </a:prstGeom>
        </p:spPr>
        <p:txBody>
          <a:bodyPr wrap="square" lIns="0" tIns="0" rIns="0" bIns="0">
            <a:spAutoFit/>
          </a:bodyPr>
          <a:lstStyle>
            <a:lvl1pPr>
              <a:defRPr sz="3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2"/>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3" y="6447740"/>
            <a:ext cx="622935" cy="184666"/>
          </a:xfrm>
          <a:prstGeom prst="rect">
            <a:avLst/>
          </a:prstGeom>
        </p:spPr>
        <p:txBody>
          <a:bodyPr wrap="square" lIns="0" tIns="0" rIns="0" bIns="0">
            <a:spAutoFit/>
          </a:bodyPr>
          <a:lstStyle>
            <a:lvl1pPr>
              <a:defRPr sz="1200" b="0" i="0">
                <a:solidFill>
                  <a:srgbClr val="888888"/>
                </a:solidFill>
                <a:latin typeface="Georgia"/>
                <a:cs typeface="Georgia"/>
              </a:defRPr>
            </a:lvl1p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Holder 6"/>
          <p:cNvSpPr>
            <a:spLocks noGrp="1"/>
          </p:cNvSpPr>
          <p:nvPr>
            <p:ph type="sldNum" sz="quarter" idx="7"/>
          </p:nvPr>
        </p:nvSpPr>
        <p:spPr>
          <a:xfrm>
            <a:off x="8319773" y="6447740"/>
            <a:ext cx="302895" cy="553998"/>
          </a:xfrm>
          <a:prstGeom prst="rect">
            <a:avLst/>
          </a:prstGeom>
        </p:spPr>
        <p:txBody>
          <a:bodyPr wrap="square" lIns="0" tIns="0" rIns="0" bIns="0">
            <a:spAutoFit/>
          </a:bodyPr>
          <a:lstStyle>
            <a:lvl1pPr>
              <a:defRPr sz="1200" b="0" i="0">
                <a:solidFill>
                  <a:srgbClr val="888888"/>
                </a:solidFill>
                <a:latin typeface="Georgia"/>
                <a:cs typeface="Georgia"/>
              </a:defRPr>
            </a:lvl1pPr>
          </a:lstStyle>
          <a:p>
            <a:pPr marL="18542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8E1B5"/>
          </a:solidFill>
        </p:spPr>
        <p:txBody>
          <a:bodyPr wrap="square" lIns="0" tIns="0" rIns="0" bIns="0" rtlCol="0"/>
          <a:lstStyle/>
          <a:p>
            <a:endParaRPr>
              <a:solidFill>
                <a:prstClr val="black"/>
              </a:solidFill>
            </a:endParaRPr>
          </a:p>
        </p:txBody>
      </p:sp>
      <p:sp>
        <p:nvSpPr>
          <p:cNvPr id="17" name="bg object 17"/>
          <p:cNvSpPr/>
          <p:nvPr/>
        </p:nvSpPr>
        <p:spPr>
          <a:xfrm>
            <a:off x="0" y="0"/>
            <a:ext cx="1219200" cy="685800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465454" y="482602"/>
            <a:ext cx="8213090" cy="615553"/>
          </a:xfrm>
          <a:prstGeom prst="rect">
            <a:avLst/>
          </a:prstGeom>
        </p:spPr>
        <p:txBody>
          <a:bodyPr wrap="square" lIns="0" tIns="0" rIns="0" bIns="0">
            <a:spAutoFit/>
          </a:bodyPr>
          <a:lstStyle>
            <a:lvl1pPr>
              <a:defRPr sz="4000" b="0" i="0">
                <a:solidFill>
                  <a:srgbClr val="996600"/>
                </a:solidFill>
                <a:latin typeface="Times New Roman"/>
                <a:cs typeface="Times New Roman"/>
              </a:defRPr>
            </a:lvl1pPr>
          </a:lstStyle>
          <a:p>
            <a:endParaRPr/>
          </a:p>
        </p:txBody>
      </p:sp>
      <p:sp>
        <p:nvSpPr>
          <p:cNvPr id="3" name="Holder 3"/>
          <p:cNvSpPr>
            <a:spLocks noGrp="1"/>
          </p:cNvSpPr>
          <p:nvPr>
            <p:ph type="body" idx="1"/>
          </p:nvPr>
        </p:nvSpPr>
        <p:spPr>
          <a:xfrm>
            <a:off x="320044" y="2014222"/>
            <a:ext cx="8503919" cy="492443"/>
          </a:xfrm>
          <a:prstGeom prst="rect">
            <a:avLst/>
          </a:prstGeom>
        </p:spPr>
        <p:txBody>
          <a:bodyPr wrap="square" lIns="0" tIns="0" rIns="0" bIns="0">
            <a:spAutoFit/>
          </a:bodyPr>
          <a:lstStyle>
            <a:lvl1pPr>
              <a:defRPr sz="3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2"/>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2"/>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642394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36545" y="124562"/>
            <a:ext cx="4470908" cy="553998"/>
          </a:xfrm>
          <a:prstGeom prst="rect">
            <a:avLst/>
          </a:prstGeom>
        </p:spPr>
        <p:txBody>
          <a:bodyPr wrap="square" lIns="0" tIns="0" rIns="0" bIns="0">
            <a:spAutoFit/>
          </a:bodyPr>
          <a:lstStyle>
            <a:lvl1pPr>
              <a:defRPr sz="3600" b="0" i="0">
                <a:solidFill>
                  <a:schemeClr val="tx1"/>
                </a:solidFill>
                <a:latin typeface="Calibri"/>
                <a:cs typeface="Calibri"/>
              </a:defRPr>
            </a:lvl1pPr>
          </a:lstStyle>
          <a:p>
            <a:endParaRPr/>
          </a:p>
        </p:txBody>
      </p:sp>
      <p:sp>
        <p:nvSpPr>
          <p:cNvPr id="3" name="Holder 3"/>
          <p:cNvSpPr>
            <a:spLocks noGrp="1"/>
          </p:cNvSpPr>
          <p:nvPr>
            <p:ph type="body" idx="1"/>
          </p:nvPr>
        </p:nvSpPr>
        <p:spPr>
          <a:xfrm>
            <a:off x="584709" y="1802044"/>
            <a:ext cx="7974583" cy="307777"/>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74679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ebmd.com/eye-health/eye-health-conjunctivitis"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webmd.com/eye-health/picture-of-the-eyes" TargetMode="External"/><Relationship Id="rId4" Type="http://schemas.openxmlformats.org/officeDocument/2006/relationships/hyperlink" Target="https://www.webmd.com/arthritis/about-inflammation"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290" y="1564642"/>
            <a:ext cx="4928870" cy="4783361"/>
          </a:xfrm>
          <a:prstGeom prst="rect">
            <a:avLst/>
          </a:prstGeom>
        </p:spPr>
        <p:txBody>
          <a:bodyPr vert="horz" wrap="square" lIns="0" tIns="12700" rIns="0" bIns="0" rtlCol="0">
            <a:spAutoFit/>
          </a:bodyPr>
          <a:lstStyle/>
          <a:p>
            <a:pPr marL="0" marR="0" lvl="0" indent="0" defTabSz="914400" rtl="0" eaLnBrk="1" fontAlgn="auto" latinLnBrk="0" hangingPunct="1">
              <a:lnSpc>
                <a:spcPct val="100000"/>
              </a:lnSpc>
              <a:spcBef>
                <a:spcPts val="0"/>
              </a:spcBef>
              <a:spcAft>
                <a:spcPts val="0"/>
              </a:spcAft>
              <a:tabLst/>
              <a:defRPr/>
            </a:pPr>
            <a:r>
              <a:rPr sz="4400" u="none" spc="-5" dirty="0"/>
              <a:t>O</a:t>
            </a:r>
            <a:r>
              <a:rPr sz="4400" u="none" spc="5" dirty="0"/>
              <a:t>C</a:t>
            </a:r>
            <a:r>
              <a:rPr sz="4400" u="none" spc="-5" dirty="0"/>
              <a:t>CUP</a:t>
            </a:r>
            <a:r>
              <a:rPr sz="4400" u="none" spc="-10" dirty="0"/>
              <a:t>A</a:t>
            </a:r>
            <a:r>
              <a:rPr sz="4400" u="none" dirty="0"/>
              <a:t>T</a:t>
            </a:r>
            <a:r>
              <a:rPr sz="4400" u="none" spc="-5" dirty="0"/>
              <a:t>I</a:t>
            </a:r>
            <a:r>
              <a:rPr sz="4400" u="none" spc="5" dirty="0"/>
              <a:t>O</a:t>
            </a:r>
            <a:r>
              <a:rPr sz="4400" u="none" spc="-5" dirty="0"/>
              <a:t>NAL  </a:t>
            </a:r>
            <a:r>
              <a:rPr sz="4400" u="none" spc="-5" dirty="0" smtClean="0"/>
              <a:t>HEALTH</a:t>
            </a:r>
            <a:r>
              <a:rPr lang="en-US" sz="4400" u="none" spc="-5" smtClean="0"/>
              <a:t/>
            </a:r>
            <a:br>
              <a:rPr lang="en-US" sz="4400" u="none" spc="-5" smtClean="0"/>
            </a:br>
            <a:r>
              <a:rPr lang="en-US" sz="4400" u="none" spc="-5" smtClean="0"/>
              <a:t>-</a:t>
            </a:r>
            <a:r>
              <a:rPr lang="en-US" sz="1800" i="1" u="none" kern="1200" smtClean="0">
                <a:latin typeface="Times New Roman" pitchFamily="18" charset="0"/>
                <a:ea typeface="+mn-ea"/>
                <a:cs typeface="Times New Roman" pitchFamily="18" charset="0"/>
              </a:rPr>
              <a:t>Compiled </a:t>
            </a:r>
            <a:r>
              <a:rPr lang="en-US" sz="1800" i="1" u="none" kern="1200" dirty="0">
                <a:latin typeface="Times New Roman" pitchFamily="18" charset="0"/>
                <a:ea typeface="+mn-ea"/>
                <a:cs typeface="Times New Roman" pitchFamily="18" charset="0"/>
              </a:rPr>
              <a:t>by</a:t>
            </a:r>
            <a:br>
              <a:rPr lang="en-US" sz="1800" i="1" u="none" kern="1200" dirty="0">
                <a:latin typeface="Times New Roman" pitchFamily="18" charset="0"/>
                <a:ea typeface="+mn-ea"/>
                <a:cs typeface="Times New Roman" pitchFamily="18" charset="0"/>
              </a:rPr>
            </a:br>
            <a:r>
              <a:rPr lang="en-US" sz="1800" i="1" u="none" kern="1200" dirty="0" err="1">
                <a:latin typeface="Times New Roman" pitchFamily="18" charset="0"/>
                <a:ea typeface="+mn-ea"/>
                <a:cs typeface="Times New Roman" pitchFamily="18" charset="0"/>
              </a:rPr>
              <a:t>Dr.D.Nirmala</a:t>
            </a:r>
            <a:r>
              <a:rPr lang="en-US" sz="1800" i="1" u="none" kern="1200" dirty="0">
                <a:latin typeface="Times New Roman" pitchFamily="18" charset="0"/>
                <a:ea typeface="+mn-ea"/>
                <a:cs typeface="Times New Roman" pitchFamily="18" charset="0"/>
              </a:rPr>
              <a:t/>
            </a:r>
            <a:br>
              <a:rPr lang="en-US" sz="1800" i="1" u="none" kern="1200" dirty="0">
                <a:latin typeface="Times New Roman" pitchFamily="18" charset="0"/>
                <a:ea typeface="+mn-ea"/>
                <a:cs typeface="Times New Roman" pitchFamily="18" charset="0"/>
              </a:rPr>
            </a:br>
            <a:r>
              <a:rPr lang="en-US" sz="1800" i="1" u="none" kern="1200" dirty="0">
                <a:latin typeface="Times New Roman" pitchFamily="18" charset="0"/>
                <a:ea typeface="+mn-ea"/>
                <a:cs typeface="Times New Roman" pitchFamily="18" charset="0"/>
              </a:rPr>
              <a:t>Assistant Professor</a:t>
            </a:r>
            <a:br>
              <a:rPr lang="en-US" sz="1800" i="1" u="none" kern="1200" dirty="0">
                <a:latin typeface="Times New Roman" pitchFamily="18" charset="0"/>
                <a:ea typeface="+mn-ea"/>
                <a:cs typeface="Times New Roman" pitchFamily="18" charset="0"/>
              </a:rPr>
            </a:br>
            <a:r>
              <a:rPr lang="en-US" sz="1800" i="1" u="none" kern="1200" dirty="0">
                <a:latin typeface="Times New Roman" pitchFamily="18" charset="0"/>
                <a:ea typeface="+mn-ea"/>
                <a:cs typeface="Times New Roman" pitchFamily="18" charset="0"/>
              </a:rPr>
              <a:t>Department of Social Work</a:t>
            </a:r>
            <a:br>
              <a:rPr lang="en-US" sz="1800" i="1" u="none" kern="1200" dirty="0">
                <a:latin typeface="Times New Roman" pitchFamily="18" charset="0"/>
                <a:ea typeface="+mn-ea"/>
                <a:cs typeface="Times New Roman" pitchFamily="18" charset="0"/>
              </a:rPr>
            </a:br>
            <a:r>
              <a:rPr lang="en-US" sz="1800" i="1" u="none" kern="1200" dirty="0">
                <a:latin typeface="Times New Roman" pitchFamily="18" charset="0"/>
                <a:ea typeface="+mn-ea"/>
                <a:cs typeface="Times New Roman" pitchFamily="18" charset="0"/>
              </a:rPr>
              <a:t>Bharathidasan University</a:t>
            </a:r>
            <a:br>
              <a:rPr lang="en-US" sz="1800" i="1" u="none" kern="1200" dirty="0">
                <a:latin typeface="Times New Roman" pitchFamily="18" charset="0"/>
                <a:ea typeface="+mn-ea"/>
                <a:cs typeface="Times New Roman" pitchFamily="18" charset="0"/>
              </a:rPr>
            </a:br>
            <a:r>
              <a:rPr lang="en-US" sz="1800" i="1" u="none" kern="1200" dirty="0" err="1">
                <a:latin typeface="Times New Roman" pitchFamily="18" charset="0"/>
                <a:ea typeface="+mn-ea"/>
                <a:cs typeface="Times New Roman" pitchFamily="18" charset="0"/>
              </a:rPr>
              <a:t>Tiruchirappalli</a:t>
            </a:r>
            <a:r>
              <a:rPr lang="en-IN" sz="1800" u="none" kern="1200" dirty="0">
                <a:solidFill>
                  <a:prstClr val="white"/>
                </a:solidFill>
                <a:latin typeface="Times New Roman" pitchFamily="18" charset="0"/>
                <a:ea typeface="+mn-ea"/>
                <a:cs typeface="Times New Roman" pitchFamily="18" charset="0"/>
              </a:rPr>
              <a:t/>
            </a:r>
            <a:br>
              <a:rPr lang="en-IN" sz="1800" u="none" kern="1200" dirty="0">
                <a:solidFill>
                  <a:prstClr val="white"/>
                </a:solidFill>
                <a:latin typeface="Times New Roman" pitchFamily="18" charset="0"/>
                <a:ea typeface="+mn-ea"/>
                <a:cs typeface="Times New Roman" pitchFamily="18" charset="0"/>
              </a:rPr>
            </a:br>
            <a:r>
              <a:rPr lang="en-US" sz="4400" u="none" spc="-5" dirty="0" smtClean="0"/>
              <a:t/>
            </a:r>
            <a:br>
              <a:rPr lang="en-US" sz="4400" u="none" spc="-5" dirty="0" smtClean="0"/>
            </a:br>
            <a:endParaRPr sz="4400" dirty="0"/>
          </a:p>
        </p:txBody>
      </p:sp>
      <p:sp>
        <p:nvSpPr>
          <p:cNvPr id="3" name="object 3"/>
          <p:cNvSpPr/>
          <p:nvPr/>
        </p:nvSpPr>
        <p:spPr>
          <a:xfrm>
            <a:off x="5321304" y="2578100"/>
            <a:ext cx="3389629" cy="387222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p:nvPr/>
        </p:nvSpPr>
        <p:spPr>
          <a:xfrm>
            <a:off x="8486140" y="6447742"/>
            <a:ext cx="13716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1</a:t>
            </a:fld>
            <a:endParaRPr sz="1200">
              <a:latin typeface="Georgia"/>
              <a:cs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583E9-F009-472A-9125-52ADF9293556}"/>
              </a:ext>
            </a:extLst>
          </p:cNvPr>
          <p:cNvSpPr>
            <a:spLocks noGrp="1"/>
          </p:cNvSpPr>
          <p:nvPr>
            <p:ph type="title"/>
          </p:nvPr>
        </p:nvSpPr>
        <p:spPr/>
        <p:txBody>
          <a:bodyPr/>
          <a:lstStyle/>
          <a:p>
            <a:endParaRPr lang="en-IN"/>
          </a:p>
        </p:txBody>
      </p:sp>
      <p:sp>
        <p:nvSpPr>
          <p:cNvPr id="3" name="Text Placeholder 2">
            <a:extLst>
              <a:ext uri="{FF2B5EF4-FFF2-40B4-BE49-F238E27FC236}">
                <a16:creationId xmlns="" xmlns:a16="http://schemas.microsoft.com/office/drawing/2014/main" id="{40F2EE33-FACA-4F64-8FED-0B3B506C0231}"/>
              </a:ext>
            </a:extLst>
          </p:cNvPr>
          <p:cNvSpPr>
            <a:spLocks noGrp="1"/>
          </p:cNvSpPr>
          <p:nvPr>
            <p:ph type="body" idx="1"/>
          </p:nvPr>
        </p:nvSpPr>
        <p:spPr>
          <a:xfrm>
            <a:off x="582929" y="1633219"/>
            <a:ext cx="7978140" cy="5539978"/>
          </a:xfrm>
        </p:spPr>
        <p:txBody>
          <a:bodyPr/>
          <a:lstStyle/>
          <a:p>
            <a:pPr algn="just"/>
            <a:r>
              <a:rPr lang="en-IN" sz="2400" b="1" dirty="0" err="1">
                <a:latin typeface="Times New Roman"/>
                <a:cs typeface="Times New Roman"/>
              </a:rPr>
              <a:t>Erythrocyanosis</a:t>
            </a:r>
            <a:endParaRPr lang="en-IN" sz="2400" b="1" dirty="0">
              <a:latin typeface="Times New Roman"/>
              <a:cs typeface="Times New Roman"/>
            </a:endParaRPr>
          </a:p>
          <a:p>
            <a:pPr algn="just"/>
            <a:r>
              <a:rPr lang="en-US" sz="2400" dirty="0"/>
              <a:t>A condition caused by exposure to cold and characterized by swelling of the limbs and the appearance of irregular red-blue patches on the skin, occurring especially in girls and women.</a:t>
            </a:r>
          </a:p>
          <a:p>
            <a:pPr algn="just"/>
            <a:r>
              <a:rPr lang="en-IN" sz="2400" spc="-10" dirty="0">
                <a:latin typeface="Times New Roman"/>
                <a:cs typeface="Times New Roman"/>
              </a:rPr>
              <a:t>Immersion</a:t>
            </a:r>
            <a:r>
              <a:rPr lang="en-IN" sz="2400" dirty="0">
                <a:latin typeface="Times New Roman"/>
                <a:cs typeface="Times New Roman"/>
              </a:rPr>
              <a:t> </a:t>
            </a:r>
            <a:r>
              <a:rPr lang="en-IN" sz="2400" spc="-5" dirty="0">
                <a:latin typeface="Times New Roman"/>
                <a:cs typeface="Times New Roman"/>
              </a:rPr>
              <a:t>foot</a:t>
            </a:r>
            <a:endParaRPr lang="en-IN" sz="2400" dirty="0">
              <a:latin typeface="Times New Roman"/>
              <a:cs typeface="Times New Roman"/>
            </a:endParaRPr>
          </a:p>
          <a:p>
            <a:pPr algn="just"/>
            <a:r>
              <a:rPr lang="en-US" sz="2400" dirty="0"/>
              <a:t>Trench </a:t>
            </a:r>
            <a:r>
              <a:rPr lang="en-US" sz="2400" b="1" dirty="0"/>
              <a:t>foot</a:t>
            </a:r>
            <a:r>
              <a:rPr lang="en-US" sz="2400" dirty="0"/>
              <a:t> or </a:t>
            </a:r>
            <a:r>
              <a:rPr lang="en-US" sz="2400" b="1" dirty="0"/>
              <a:t>immersion foot</a:t>
            </a:r>
            <a:r>
              <a:rPr lang="en-US" sz="2400" dirty="0"/>
              <a:t> is a type of tissue damage caused by prolonged exposure to cold and wet conditions. It leads to swelling, pain, and sensory disturbances in the </a:t>
            </a:r>
            <a:r>
              <a:rPr lang="en-US" sz="2400" b="1" dirty="0"/>
              <a:t>feet</a:t>
            </a:r>
            <a:r>
              <a:rPr lang="en-US" sz="2400" dirty="0"/>
              <a:t>. It can lead to damage to the blood vessels, nerves, skin, and muscle</a:t>
            </a:r>
          </a:p>
          <a:p>
            <a:pPr algn="just"/>
            <a:r>
              <a:rPr lang="en-US" sz="2400" b="1" spc="-5" dirty="0">
                <a:latin typeface="Times New Roman"/>
                <a:cs typeface="Times New Roman"/>
              </a:rPr>
              <a:t>Frostbite </a:t>
            </a:r>
            <a:r>
              <a:rPr lang="en-US" sz="2400" b="1" dirty="0">
                <a:latin typeface="Times New Roman"/>
                <a:cs typeface="Times New Roman"/>
              </a:rPr>
              <a:t>as a result</a:t>
            </a:r>
            <a:r>
              <a:rPr lang="en-US" sz="2400" b="1" spc="-55" dirty="0">
                <a:latin typeface="Times New Roman"/>
                <a:cs typeface="Times New Roman"/>
              </a:rPr>
              <a:t> </a:t>
            </a:r>
            <a:r>
              <a:rPr lang="en-US" sz="2400" b="1" dirty="0">
                <a:latin typeface="Times New Roman"/>
                <a:cs typeface="Times New Roman"/>
              </a:rPr>
              <a:t>of  cutaneous  </a:t>
            </a:r>
            <a:r>
              <a:rPr lang="en-US" sz="2400" b="1" spc="-5" dirty="0">
                <a:latin typeface="Times New Roman"/>
                <a:cs typeface="Times New Roman"/>
              </a:rPr>
              <a:t>vasoconstriction.</a:t>
            </a:r>
            <a:endParaRPr lang="en-US" sz="2400" b="1" dirty="0">
              <a:latin typeface="Times New Roman"/>
              <a:cs typeface="Times New Roman"/>
            </a:endParaRPr>
          </a:p>
          <a:p>
            <a:pPr algn="just"/>
            <a:r>
              <a:rPr lang="en-US" sz="2400" dirty="0"/>
              <a:t>Frostbite tend to occur when the body is exposed to intense cold, resulting in vasoconstriction. The resulting decrease in blood flow fails to deliver heat to the tissues and eventually leads to ice crystal formation. Body parts most prone to frostbite include the feet, hand, ears, lips, and nose</a:t>
            </a:r>
            <a:endParaRPr lang="en-IN" sz="2400" dirty="0"/>
          </a:p>
        </p:txBody>
      </p:sp>
    </p:spTree>
    <p:extLst>
      <p:ext uri="{BB962C8B-B14F-4D97-AF65-F5344CB8AC3E}">
        <p14:creationId xmlns:p14="http://schemas.microsoft.com/office/powerpoint/2010/main" val="323863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33169" y="193040"/>
            <a:ext cx="6674484" cy="874598"/>
          </a:xfrm>
          <a:prstGeom prst="rect">
            <a:avLst/>
          </a:prstGeom>
        </p:spPr>
        <p:txBody>
          <a:bodyPr vert="horz" wrap="square" lIns="0" tIns="12700" rIns="0" bIns="0" rtlCol="0">
            <a:spAutoFit/>
          </a:bodyPr>
          <a:lstStyle/>
          <a:p>
            <a:pPr marL="2656840" marR="5080" indent="-2644140">
              <a:lnSpc>
                <a:spcPct val="100000"/>
              </a:lnSpc>
              <a:spcBef>
                <a:spcPts val="100"/>
              </a:spcBef>
            </a:pPr>
            <a:r>
              <a:rPr spc="-5" dirty="0"/>
              <a:t>ROLE OF OCCUPATIONAL</a:t>
            </a:r>
            <a:r>
              <a:rPr spc="-125" dirty="0"/>
              <a:t> </a:t>
            </a:r>
            <a:r>
              <a:rPr spc="-5" dirty="0"/>
              <a:t>HEALTH</a:t>
            </a:r>
            <a:r>
              <a:rPr lang="en-IN" spc="-5" dirty="0"/>
              <a:t> WORKER</a:t>
            </a:r>
            <a:endParaRPr sz="3200" dirty="0">
              <a:latin typeface="Times New Roman"/>
              <a:cs typeface="Times New Roman"/>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369332"/>
          </a:xfrm>
          <a:prstGeom prst="rect">
            <a:avLst/>
          </a:prstGeom>
        </p:spPr>
        <p:txBody>
          <a:bodyPr vert="horz" wrap="square" lIns="0" tIns="0" rIns="0" bIns="0" rtlCol="0">
            <a:spAutoFit/>
          </a:bodyPr>
          <a:lstStyle/>
          <a:p>
            <a:pPr marL="99060">
              <a:lnSpc>
                <a:spcPct val="100000"/>
              </a:lnSpc>
            </a:pPr>
            <a:fld id="{81D60167-4931-47E6-BA6A-407CBD079E47}" type="slidenum">
              <a:rPr dirty="0"/>
              <a:t>100</a:t>
            </a:fld>
            <a:endParaRPr dirty="0"/>
          </a:p>
        </p:txBody>
      </p:sp>
      <p:sp>
        <p:nvSpPr>
          <p:cNvPr id="4" name="object 4"/>
          <p:cNvSpPr txBox="1"/>
          <p:nvPr/>
        </p:nvSpPr>
        <p:spPr>
          <a:xfrm>
            <a:off x="1983739" y="1794509"/>
            <a:ext cx="4965700" cy="4698722"/>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i="1" spc="-5" dirty="0">
                <a:latin typeface="Times New Roman"/>
                <a:cs typeface="Times New Roman"/>
              </a:rPr>
              <a:t>Rehabilitation</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i="1" spc="-5" dirty="0">
                <a:latin typeface="Times New Roman"/>
                <a:cs typeface="Times New Roman"/>
              </a:rPr>
              <a:t>Maintenance </a:t>
            </a:r>
            <a:r>
              <a:rPr sz="3200" i="1" dirty="0">
                <a:latin typeface="Times New Roman"/>
                <a:cs typeface="Times New Roman"/>
              </a:rPr>
              <a:t>of </a:t>
            </a:r>
            <a:r>
              <a:rPr sz="3200" i="1" spc="-5" dirty="0">
                <a:latin typeface="Times New Roman"/>
                <a:cs typeface="Times New Roman"/>
              </a:rPr>
              <a:t>work</a:t>
            </a:r>
            <a:r>
              <a:rPr sz="3200" i="1" spc="-10" dirty="0">
                <a:latin typeface="Times New Roman"/>
                <a:cs typeface="Times New Roman"/>
              </a:rPr>
              <a:t> </a:t>
            </a:r>
            <a:r>
              <a:rPr sz="3200" i="1" spc="-5" dirty="0">
                <a:latin typeface="Times New Roman"/>
                <a:cs typeface="Times New Roman"/>
              </a:rPr>
              <a:t>ability</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i="1" spc="-5" dirty="0">
                <a:latin typeface="Times New Roman"/>
                <a:cs typeface="Times New Roman"/>
              </a:rPr>
              <a:t>Health </a:t>
            </a:r>
            <a:r>
              <a:rPr sz="3200" i="1" dirty="0">
                <a:latin typeface="Times New Roman"/>
                <a:cs typeface="Times New Roman"/>
              </a:rPr>
              <a:t>and </a:t>
            </a:r>
            <a:r>
              <a:rPr sz="3200" i="1" spc="-5" dirty="0">
                <a:latin typeface="Times New Roman"/>
                <a:cs typeface="Times New Roman"/>
              </a:rPr>
              <a:t>safety</a:t>
            </a:r>
            <a:endParaRPr sz="3200">
              <a:latin typeface="Times New Roman"/>
              <a:cs typeface="Times New Roman"/>
            </a:endParaRPr>
          </a:p>
          <a:p>
            <a:pPr marL="457200" indent="-444500">
              <a:lnSpc>
                <a:spcPct val="100000"/>
              </a:lnSpc>
              <a:spcBef>
                <a:spcPts val="2710"/>
              </a:spcBef>
              <a:buFont typeface="Arial"/>
              <a:buChar char="•"/>
              <a:tabLst>
                <a:tab pos="456565" algn="l"/>
                <a:tab pos="457200" algn="l"/>
              </a:tabLst>
            </a:pPr>
            <a:r>
              <a:rPr sz="3200" i="1" dirty="0">
                <a:latin typeface="Times New Roman"/>
                <a:cs typeface="Times New Roman"/>
              </a:rPr>
              <a:t>Hazard </a:t>
            </a:r>
            <a:r>
              <a:rPr sz="3200" i="1" spc="-5" dirty="0">
                <a:latin typeface="Times New Roman"/>
                <a:cs typeface="Times New Roman"/>
              </a:rPr>
              <a:t>identification</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i="1" spc="-5" dirty="0">
                <a:latin typeface="Times New Roman"/>
                <a:cs typeface="Times New Roman"/>
              </a:rPr>
              <a:t>Risk</a:t>
            </a:r>
            <a:r>
              <a:rPr sz="3200" i="1" dirty="0">
                <a:latin typeface="Times New Roman"/>
                <a:cs typeface="Times New Roman"/>
              </a:rPr>
              <a:t> assessment</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i="1" dirty="0">
                <a:latin typeface="Times New Roman"/>
                <a:cs typeface="Times New Roman"/>
              </a:rPr>
              <a:t>Advice on control</a:t>
            </a:r>
            <a:r>
              <a:rPr sz="3200" i="1" spc="-30" dirty="0">
                <a:latin typeface="Times New Roman"/>
                <a:cs typeface="Times New Roman"/>
              </a:rPr>
              <a:t> </a:t>
            </a:r>
            <a:r>
              <a:rPr sz="3200" i="1" spc="-5" dirty="0">
                <a:latin typeface="Times New Roman"/>
                <a:cs typeface="Times New Roman"/>
              </a:rPr>
              <a:t>strategies</a:t>
            </a:r>
            <a:endParaRPr sz="3200">
              <a:latin typeface="Times New Roman"/>
              <a:cs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12189" y="421644"/>
            <a:ext cx="7567930" cy="813043"/>
          </a:xfrm>
          <a:prstGeom prst="rect">
            <a:avLst/>
          </a:prstGeom>
        </p:spPr>
        <p:txBody>
          <a:bodyPr vert="horz" wrap="square" lIns="0" tIns="12700" rIns="0" bIns="0" rtlCol="0">
            <a:spAutoFit/>
          </a:bodyPr>
          <a:lstStyle/>
          <a:p>
            <a:pPr marL="12700">
              <a:lnSpc>
                <a:spcPct val="100000"/>
              </a:lnSpc>
              <a:spcBef>
                <a:spcPts val="100"/>
              </a:spcBef>
            </a:pPr>
            <a:r>
              <a:rPr sz="2600" spc="-5" dirty="0"/>
              <a:t>ROLE </a:t>
            </a:r>
            <a:r>
              <a:rPr sz="2600" dirty="0"/>
              <a:t>OF </a:t>
            </a:r>
            <a:r>
              <a:rPr sz="2600" spc="-5" dirty="0"/>
              <a:t>OCCUPATIONAL </a:t>
            </a:r>
            <a:r>
              <a:rPr sz="2600" dirty="0"/>
              <a:t>HEALTH</a:t>
            </a:r>
            <a:r>
              <a:rPr lang="en-IN" sz="2600" dirty="0"/>
              <a:t> WORKER</a:t>
            </a:r>
            <a:endParaRPr sz="2600" dirty="0"/>
          </a:p>
        </p:txBody>
      </p:sp>
      <p:sp>
        <p:nvSpPr>
          <p:cNvPr id="4" name="object 4"/>
          <p:cNvSpPr txBox="1"/>
          <p:nvPr/>
        </p:nvSpPr>
        <p:spPr>
          <a:xfrm>
            <a:off x="1374143" y="1541779"/>
            <a:ext cx="2825115" cy="413703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800" b="1" spc="-5" dirty="0">
                <a:latin typeface="Times New Roman"/>
                <a:cs typeface="Times New Roman"/>
              </a:rPr>
              <a:t>Manager</a:t>
            </a:r>
            <a:endParaRPr sz="2800" dirty="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b="1" spc="-5" dirty="0">
                <a:latin typeface="Times New Roman"/>
                <a:cs typeface="Times New Roman"/>
              </a:rPr>
              <a:t>Co-ordinator</a:t>
            </a:r>
            <a:endParaRPr sz="2800" dirty="0">
              <a:latin typeface="Times New Roman"/>
              <a:cs typeface="Times New Roman"/>
            </a:endParaRPr>
          </a:p>
          <a:p>
            <a:pPr marL="355600" indent="-342900">
              <a:lnSpc>
                <a:spcPct val="100000"/>
              </a:lnSpc>
              <a:spcBef>
                <a:spcPts val="2380"/>
              </a:spcBef>
              <a:buFont typeface="Arial"/>
              <a:buChar char="•"/>
              <a:tabLst>
                <a:tab pos="354965" algn="l"/>
                <a:tab pos="355600" algn="l"/>
              </a:tabLst>
            </a:pPr>
            <a:r>
              <a:rPr sz="2800" b="1" spc="-5" dirty="0">
                <a:latin typeface="Times New Roman"/>
                <a:cs typeface="Times New Roman"/>
              </a:rPr>
              <a:t>Adviser</a:t>
            </a:r>
            <a:endParaRPr sz="2800" dirty="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b="1" spc="-5" dirty="0">
                <a:latin typeface="Times New Roman"/>
                <a:cs typeface="Times New Roman"/>
              </a:rPr>
              <a:t>Health</a:t>
            </a:r>
            <a:r>
              <a:rPr sz="2800" b="1" spc="-70" dirty="0">
                <a:latin typeface="Times New Roman"/>
                <a:cs typeface="Times New Roman"/>
              </a:rPr>
              <a:t> </a:t>
            </a:r>
            <a:r>
              <a:rPr sz="2800" b="1" spc="-5" dirty="0">
                <a:latin typeface="Times New Roman"/>
                <a:cs typeface="Times New Roman"/>
              </a:rPr>
              <a:t>educator</a:t>
            </a:r>
            <a:endParaRPr sz="2800" dirty="0">
              <a:latin typeface="Times New Roman"/>
              <a:cs typeface="Times New Roman"/>
            </a:endParaRPr>
          </a:p>
          <a:p>
            <a:pPr marL="355600" indent="-342900">
              <a:lnSpc>
                <a:spcPct val="100000"/>
              </a:lnSpc>
              <a:spcBef>
                <a:spcPts val="2380"/>
              </a:spcBef>
              <a:buFont typeface="Arial"/>
              <a:buChar char="•"/>
              <a:tabLst>
                <a:tab pos="354965" algn="l"/>
                <a:tab pos="355600" algn="l"/>
              </a:tabLst>
            </a:pPr>
            <a:r>
              <a:rPr sz="2800" b="1" spc="-5" dirty="0">
                <a:latin typeface="Times New Roman"/>
                <a:cs typeface="Times New Roman"/>
              </a:rPr>
              <a:t>Counsellor</a:t>
            </a:r>
            <a:endParaRPr sz="2800" dirty="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b="1" spc="-10" dirty="0">
                <a:latin typeface="Times New Roman"/>
                <a:cs typeface="Times New Roman"/>
              </a:rPr>
              <a:t>Researcher</a:t>
            </a:r>
            <a:endParaRPr sz="2800" dirty="0">
              <a:latin typeface="Times New Roman"/>
              <a:cs typeface="Times New Roman"/>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7" name="object 7"/>
          <p:cNvSpPr txBox="1">
            <a:spLocks noGrp="1"/>
          </p:cNvSpPr>
          <p:nvPr>
            <p:ph type="sldNum" sz="quarter" idx="7"/>
          </p:nvPr>
        </p:nvSpPr>
        <p:spPr>
          <a:xfrm>
            <a:off x="8319773" y="6447740"/>
            <a:ext cx="302895" cy="369332"/>
          </a:xfrm>
          <a:prstGeom prst="rect">
            <a:avLst/>
          </a:prstGeom>
        </p:spPr>
        <p:txBody>
          <a:bodyPr vert="horz" wrap="square" lIns="0" tIns="0" rIns="0" bIns="0" rtlCol="0">
            <a:spAutoFit/>
          </a:bodyPr>
          <a:lstStyle/>
          <a:p>
            <a:pPr marL="99060">
              <a:lnSpc>
                <a:spcPct val="100000"/>
              </a:lnSpc>
            </a:pPr>
            <a:fld id="{81D60167-4931-47E6-BA6A-407CBD079E47}" type="slidenum">
              <a:rPr dirty="0"/>
              <a:t>101</a:t>
            </a:fld>
            <a:endParaRP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78839" y="240032"/>
            <a:ext cx="7378700" cy="1213153"/>
          </a:xfrm>
          <a:prstGeom prst="rect">
            <a:avLst/>
          </a:prstGeom>
        </p:spPr>
        <p:txBody>
          <a:bodyPr vert="horz" wrap="square" lIns="0" tIns="12700" rIns="0" bIns="0" rtlCol="0">
            <a:spAutoFit/>
          </a:bodyPr>
          <a:lstStyle/>
          <a:p>
            <a:pPr marL="1426210" marR="5080" indent="-1413510">
              <a:lnSpc>
                <a:spcPct val="100000"/>
              </a:lnSpc>
              <a:spcBef>
                <a:spcPts val="100"/>
              </a:spcBef>
            </a:pPr>
            <a:r>
              <a:rPr sz="2600" u="none" dirty="0"/>
              <a:t>ROLE OF </a:t>
            </a:r>
            <a:r>
              <a:rPr lang="en-IN" sz="2600" u="none" dirty="0"/>
              <a:t>SOCIAL WORKER </a:t>
            </a:r>
            <a:r>
              <a:rPr sz="2600" u="none" spc="-5" dirty="0"/>
              <a:t>IN  OCCUPATIONAL </a:t>
            </a:r>
            <a:r>
              <a:rPr sz="2600" u="none" dirty="0"/>
              <a:t>HEALT</a:t>
            </a:r>
            <a:r>
              <a:rPr sz="2600" dirty="0"/>
              <a:t>H</a:t>
            </a:r>
            <a:r>
              <a:rPr lang="en-IN" sz="2600" dirty="0"/>
              <a:t> WORKER</a:t>
            </a:r>
            <a:endParaRPr sz="2600" dirty="0"/>
          </a:p>
        </p:txBody>
      </p:sp>
      <p:sp>
        <p:nvSpPr>
          <p:cNvPr id="4" name="object 4"/>
          <p:cNvSpPr txBox="1"/>
          <p:nvPr/>
        </p:nvSpPr>
        <p:spPr>
          <a:xfrm>
            <a:off x="7580152" y="2592693"/>
            <a:ext cx="433070" cy="2567369"/>
          </a:xfrm>
          <a:prstGeom prst="rect">
            <a:avLst/>
          </a:prstGeom>
        </p:spPr>
        <p:txBody>
          <a:bodyPr vert="horz" wrap="square" lIns="0" tIns="0" rIns="0" bIns="0" rtlCol="0">
            <a:spAutoFit/>
          </a:bodyPr>
          <a:lstStyle/>
          <a:p>
            <a:pPr marL="254635">
              <a:lnSpc>
                <a:spcPts val="3055"/>
              </a:lnSpc>
            </a:pPr>
            <a:r>
              <a:rPr sz="2800" i="1" dirty="0">
                <a:latin typeface="Times New Roman"/>
                <a:cs typeface="Times New Roman"/>
              </a:rPr>
              <a:t>d</a:t>
            </a:r>
            <a:endParaRPr sz="28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spcBef>
                <a:spcPts val="2445"/>
              </a:spcBef>
            </a:pPr>
            <a:r>
              <a:rPr sz="2800" i="1" spc="-5" dirty="0">
                <a:latin typeface="Times New Roman"/>
                <a:cs typeface="Times New Roman"/>
              </a:rPr>
              <a:t>rs</a:t>
            </a:r>
            <a:endParaRPr sz="2800">
              <a:latin typeface="Times New Roman"/>
              <a:cs typeface="Times New Roman"/>
            </a:endParaRPr>
          </a:p>
        </p:txBody>
      </p:sp>
      <p:sp>
        <p:nvSpPr>
          <p:cNvPr id="5" name="object 5"/>
          <p:cNvSpPr txBox="1"/>
          <p:nvPr/>
        </p:nvSpPr>
        <p:spPr>
          <a:xfrm>
            <a:off x="1221743" y="1084579"/>
            <a:ext cx="6626225" cy="551946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800" i="1" spc="-10" dirty="0">
                <a:latin typeface="Times New Roman"/>
                <a:cs typeface="Times New Roman"/>
              </a:rPr>
              <a:t>Home</a:t>
            </a:r>
            <a:r>
              <a:rPr sz="2800" i="1" spc="-25" dirty="0">
                <a:latin typeface="Times New Roman"/>
                <a:cs typeface="Times New Roman"/>
              </a:rPr>
              <a:t> </a:t>
            </a:r>
            <a:r>
              <a:rPr sz="2800" i="1" spc="-5" dirty="0">
                <a:latin typeface="Times New Roman"/>
                <a:cs typeface="Times New Roman"/>
              </a:rPr>
              <a:t>care</a:t>
            </a:r>
            <a:endParaRPr sz="280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i="1" spc="-5" dirty="0">
                <a:latin typeface="Times New Roman"/>
                <a:cs typeface="Times New Roman"/>
              </a:rPr>
              <a:t>Cooperation </a:t>
            </a:r>
            <a:r>
              <a:rPr sz="2800" i="1" dirty="0">
                <a:latin typeface="Times New Roman"/>
                <a:cs typeface="Times New Roman"/>
              </a:rPr>
              <a:t>of plant</a:t>
            </a:r>
            <a:r>
              <a:rPr sz="2800" i="1" spc="-30" dirty="0">
                <a:latin typeface="Times New Roman"/>
                <a:cs typeface="Times New Roman"/>
              </a:rPr>
              <a:t> </a:t>
            </a:r>
            <a:r>
              <a:rPr sz="2800" i="1" spc="-5" dirty="0">
                <a:latin typeface="Times New Roman"/>
                <a:cs typeface="Times New Roman"/>
              </a:rPr>
              <a:t>department</a:t>
            </a:r>
            <a:endParaRPr sz="2800">
              <a:latin typeface="Times New Roman"/>
              <a:cs typeface="Times New Roman"/>
            </a:endParaRPr>
          </a:p>
          <a:p>
            <a:pPr marL="355600" marR="5080" indent="-342900">
              <a:lnSpc>
                <a:spcPct val="149700"/>
              </a:lnSpc>
              <a:spcBef>
                <a:spcPts val="710"/>
              </a:spcBef>
              <a:buFont typeface="Arial"/>
              <a:buChar char="•"/>
              <a:tabLst>
                <a:tab pos="354965" algn="l"/>
                <a:tab pos="355600" algn="l"/>
              </a:tabLst>
            </a:pPr>
            <a:r>
              <a:rPr sz="2800" i="1" dirty="0">
                <a:latin typeface="Times New Roman"/>
                <a:cs typeface="Times New Roman"/>
              </a:rPr>
              <a:t>Special </a:t>
            </a:r>
            <a:r>
              <a:rPr sz="2800" i="1" spc="-5" dirty="0">
                <a:latin typeface="Times New Roman"/>
                <a:cs typeface="Times New Roman"/>
              </a:rPr>
              <a:t>provision </a:t>
            </a:r>
            <a:r>
              <a:rPr sz="2800" i="1" dirty="0">
                <a:latin typeface="Times New Roman"/>
                <a:cs typeface="Times New Roman"/>
              </a:rPr>
              <a:t>for </a:t>
            </a:r>
            <a:r>
              <a:rPr sz="2800" i="1" spc="-5" dirty="0">
                <a:latin typeface="Times New Roman"/>
                <a:cs typeface="Times New Roman"/>
              </a:rPr>
              <a:t>services for </a:t>
            </a:r>
            <a:r>
              <a:rPr sz="2800" i="1" spc="-10" dirty="0">
                <a:latin typeface="Times New Roman"/>
                <a:cs typeface="Times New Roman"/>
              </a:rPr>
              <a:t>women </a:t>
            </a:r>
            <a:r>
              <a:rPr sz="2800" i="1" dirty="0">
                <a:latin typeface="Times New Roman"/>
                <a:cs typeface="Times New Roman"/>
              </a:rPr>
              <a:t>an  </a:t>
            </a:r>
            <a:r>
              <a:rPr sz="2800" i="1" spc="-5" dirty="0">
                <a:latin typeface="Times New Roman"/>
                <a:cs typeface="Times New Roman"/>
              </a:rPr>
              <a:t>children</a:t>
            </a:r>
            <a:endParaRPr sz="2800">
              <a:latin typeface="Times New Roman"/>
              <a:cs typeface="Times New Roman"/>
            </a:endParaRPr>
          </a:p>
          <a:p>
            <a:pPr marL="355600" indent="-342900">
              <a:lnSpc>
                <a:spcPct val="100000"/>
              </a:lnSpc>
              <a:spcBef>
                <a:spcPts val="2380"/>
              </a:spcBef>
              <a:buFont typeface="Arial"/>
              <a:buChar char="•"/>
              <a:tabLst>
                <a:tab pos="354965" algn="l"/>
                <a:tab pos="355600" algn="l"/>
              </a:tabLst>
            </a:pPr>
            <a:r>
              <a:rPr sz="2800" i="1" spc="-10" dirty="0">
                <a:latin typeface="Times New Roman"/>
                <a:cs typeface="Times New Roman"/>
              </a:rPr>
              <a:t>Creche</a:t>
            </a:r>
            <a:r>
              <a:rPr sz="2800" i="1" spc="-25" dirty="0">
                <a:latin typeface="Times New Roman"/>
                <a:cs typeface="Times New Roman"/>
              </a:rPr>
              <a:t> </a:t>
            </a:r>
            <a:r>
              <a:rPr sz="2800" i="1" dirty="0">
                <a:latin typeface="Times New Roman"/>
                <a:cs typeface="Times New Roman"/>
              </a:rPr>
              <a:t>work</a:t>
            </a:r>
            <a:endParaRPr sz="280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i="1" spc="-5" dirty="0">
                <a:latin typeface="Times New Roman"/>
                <a:cs typeface="Times New Roman"/>
              </a:rPr>
              <a:t>Rehabilitation </a:t>
            </a:r>
            <a:r>
              <a:rPr sz="2800" i="1" dirty="0">
                <a:latin typeface="Times New Roman"/>
                <a:cs typeface="Times New Roman"/>
              </a:rPr>
              <a:t>of the ill and </a:t>
            </a:r>
            <a:r>
              <a:rPr sz="2800" i="1" spc="-5" dirty="0">
                <a:latin typeface="Times New Roman"/>
                <a:cs typeface="Times New Roman"/>
              </a:rPr>
              <a:t>injured</a:t>
            </a:r>
            <a:r>
              <a:rPr sz="2800" i="1" spc="-15" dirty="0">
                <a:latin typeface="Times New Roman"/>
                <a:cs typeface="Times New Roman"/>
              </a:rPr>
              <a:t> </a:t>
            </a:r>
            <a:r>
              <a:rPr sz="2800" i="1" spc="-10" dirty="0">
                <a:latin typeface="Times New Roman"/>
                <a:cs typeface="Times New Roman"/>
              </a:rPr>
              <a:t>worke</a:t>
            </a:r>
            <a:endParaRPr sz="2800">
              <a:latin typeface="Times New Roman"/>
              <a:cs typeface="Times New Roman"/>
            </a:endParaRPr>
          </a:p>
          <a:p>
            <a:pPr marL="355600" indent="-342900">
              <a:lnSpc>
                <a:spcPct val="100000"/>
              </a:lnSpc>
              <a:spcBef>
                <a:spcPts val="2380"/>
              </a:spcBef>
              <a:buFont typeface="Arial"/>
              <a:buChar char="•"/>
              <a:tabLst>
                <a:tab pos="354965" algn="l"/>
                <a:tab pos="355600" algn="l"/>
              </a:tabLst>
            </a:pPr>
            <a:r>
              <a:rPr sz="2800" i="1" dirty="0">
                <a:latin typeface="Times New Roman"/>
                <a:cs typeface="Times New Roman"/>
              </a:rPr>
              <a:t>Industrial plant</a:t>
            </a:r>
            <a:r>
              <a:rPr sz="2800" i="1" spc="-5" dirty="0">
                <a:latin typeface="Times New Roman"/>
                <a:cs typeface="Times New Roman"/>
              </a:rPr>
              <a:t> survey</a:t>
            </a:r>
            <a:endParaRPr sz="280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i="1" spc="-5" dirty="0">
                <a:latin typeface="Times New Roman"/>
                <a:cs typeface="Times New Roman"/>
              </a:rPr>
              <a:t>Administrative</a:t>
            </a:r>
            <a:r>
              <a:rPr sz="2800" i="1" spc="-20" dirty="0">
                <a:latin typeface="Times New Roman"/>
                <a:cs typeface="Times New Roman"/>
              </a:rPr>
              <a:t> </a:t>
            </a:r>
            <a:r>
              <a:rPr sz="2800" i="1" spc="-5" dirty="0">
                <a:latin typeface="Times New Roman"/>
                <a:cs typeface="Times New Roman"/>
              </a:rPr>
              <a:t>responsibilities</a:t>
            </a:r>
            <a:endParaRPr sz="2800">
              <a:latin typeface="Times New Roman"/>
              <a:cs typeface="Times New Roman"/>
            </a:endParaRPr>
          </a:p>
        </p:txBody>
      </p:sp>
      <p:sp>
        <p:nvSpPr>
          <p:cNvPr id="6" name="object 6"/>
          <p:cNvSpPr txBox="1"/>
          <p:nvPr/>
        </p:nvSpPr>
        <p:spPr>
          <a:xfrm>
            <a:off x="534673" y="6435091"/>
            <a:ext cx="622935"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Georgia"/>
                <a:cs typeface="Georgia"/>
              </a:rPr>
              <a:t>1</a:t>
            </a:r>
            <a:r>
              <a:rPr sz="1200" dirty="0">
                <a:solidFill>
                  <a:srgbClr val="888888"/>
                </a:solidFill>
                <a:latin typeface="Georgia"/>
                <a:cs typeface="Georgia"/>
              </a:rPr>
              <a:t>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7" name="object 7"/>
          <p:cNvSpPr txBox="1"/>
          <p:nvPr/>
        </p:nvSpPr>
        <p:spPr>
          <a:xfrm>
            <a:off x="8409940" y="6435091"/>
            <a:ext cx="19939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9</a:t>
            </a:r>
            <a:r>
              <a:rPr sz="1200" dirty="0">
                <a:solidFill>
                  <a:srgbClr val="888888"/>
                </a:solidFill>
                <a:latin typeface="Georgia"/>
                <a:cs typeface="Georgia"/>
              </a:rPr>
              <a:t>9</a:t>
            </a:r>
            <a:endParaRPr sz="1200">
              <a:latin typeface="Georgia"/>
              <a:cs typeface="Georgia"/>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685800"/>
            <a:ext cx="8382000" cy="4025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87120"/>
            <a:ext cx="8382000" cy="15608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200" y="2647951"/>
            <a:ext cx="8382000" cy="156083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4208781"/>
            <a:ext cx="8382000" cy="156083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5769611"/>
            <a:ext cx="8382000" cy="402591"/>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753113" y="2867660"/>
            <a:ext cx="7784465" cy="1243930"/>
          </a:xfrm>
          <a:prstGeom prst="rect">
            <a:avLst/>
          </a:prstGeom>
        </p:spPr>
        <p:txBody>
          <a:bodyPr vert="horz" wrap="square" lIns="0" tIns="12700" rIns="0" bIns="0" rtlCol="0">
            <a:spAutoFit/>
          </a:bodyPr>
          <a:lstStyle/>
          <a:p>
            <a:pPr marL="12700">
              <a:lnSpc>
                <a:spcPct val="100000"/>
              </a:lnSpc>
              <a:spcBef>
                <a:spcPts val="100"/>
              </a:spcBef>
            </a:pPr>
            <a:r>
              <a:rPr sz="8000" u="none" spc="-5" dirty="0"/>
              <a:t>ERGON</a:t>
            </a:r>
            <a:r>
              <a:rPr sz="8000" u="none" spc="5" dirty="0"/>
              <a:t>O</a:t>
            </a:r>
            <a:r>
              <a:rPr sz="8000" u="none" spc="-5" dirty="0"/>
              <a:t>MICS</a:t>
            </a:r>
            <a:endParaRPr sz="8000"/>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9" name="object 9"/>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25400">
              <a:lnSpc>
                <a:spcPct val="100000"/>
              </a:lnSpc>
            </a:pPr>
            <a:fld id="{81D60167-4931-47E6-BA6A-407CBD079E47}" type="slidenum">
              <a:rPr dirty="0"/>
              <a:t>103</a:t>
            </a:fld>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2083" y="497840"/>
            <a:ext cx="3796029" cy="689932"/>
          </a:xfrm>
          <a:prstGeom prst="rect">
            <a:avLst/>
          </a:prstGeom>
        </p:spPr>
        <p:txBody>
          <a:bodyPr vert="horz" wrap="square" lIns="0" tIns="12700" rIns="0" bIns="0" rtlCol="0">
            <a:spAutoFit/>
          </a:bodyPr>
          <a:lstStyle/>
          <a:p>
            <a:pPr marL="12700">
              <a:lnSpc>
                <a:spcPct val="100000"/>
              </a:lnSpc>
              <a:spcBef>
                <a:spcPts val="100"/>
              </a:spcBef>
            </a:pPr>
            <a:r>
              <a:rPr sz="4400" u="none" spc="-5" dirty="0">
                <a:solidFill>
                  <a:srgbClr val="BF4F4C"/>
                </a:solidFill>
              </a:rPr>
              <a:t>DEFINITION</a:t>
            </a:r>
            <a:endParaRPr sz="4400"/>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25400">
              <a:lnSpc>
                <a:spcPct val="100000"/>
              </a:lnSpc>
            </a:pPr>
            <a:fld id="{81D60167-4931-47E6-BA6A-407CBD079E47}" type="slidenum">
              <a:rPr dirty="0"/>
              <a:t>104</a:t>
            </a:fld>
            <a:endParaRPr dirty="0"/>
          </a:p>
        </p:txBody>
      </p:sp>
      <p:sp>
        <p:nvSpPr>
          <p:cNvPr id="3" name="object 3"/>
          <p:cNvSpPr txBox="1"/>
          <p:nvPr/>
        </p:nvSpPr>
        <p:spPr>
          <a:xfrm>
            <a:off x="1336043" y="1405889"/>
            <a:ext cx="6620509" cy="4443524"/>
          </a:xfrm>
          <a:prstGeom prst="rect">
            <a:avLst/>
          </a:prstGeom>
        </p:spPr>
        <p:txBody>
          <a:bodyPr vert="horz" wrap="square" lIns="0" tIns="11430" rIns="0" bIns="0" rtlCol="0">
            <a:spAutoFit/>
          </a:bodyPr>
          <a:lstStyle/>
          <a:p>
            <a:pPr marL="12700" marR="5080">
              <a:lnSpc>
                <a:spcPct val="149900"/>
              </a:lnSpc>
              <a:spcBef>
                <a:spcPts val="90"/>
              </a:spcBef>
            </a:pPr>
            <a:r>
              <a:rPr sz="3200" spc="-5" dirty="0">
                <a:latin typeface="Times New Roman"/>
                <a:cs typeface="Times New Roman"/>
              </a:rPr>
              <a:t>Ergonomics is the study </a:t>
            </a:r>
            <a:r>
              <a:rPr sz="3200" dirty="0">
                <a:latin typeface="Times New Roman"/>
                <a:cs typeface="Times New Roman"/>
              </a:rPr>
              <a:t>of </a:t>
            </a:r>
            <a:r>
              <a:rPr sz="3200" spc="-5" dirty="0">
                <a:latin typeface="Times New Roman"/>
                <a:cs typeface="Times New Roman"/>
              </a:rPr>
              <a:t>men </a:t>
            </a:r>
            <a:r>
              <a:rPr sz="3200" dirty="0">
                <a:latin typeface="Times New Roman"/>
                <a:cs typeface="Times New Roman"/>
              </a:rPr>
              <a:t>at </a:t>
            </a:r>
            <a:r>
              <a:rPr sz="3200" spc="-5" dirty="0">
                <a:latin typeface="Times New Roman"/>
                <a:cs typeface="Times New Roman"/>
              </a:rPr>
              <a:t>work  with </a:t>
            </a:r>
            <a:r>
              <a:rPr sz="3200" dirty="0">
                <a:latin typeface="Times New Roman"/>
                <a:cs typeface="Times New Roman"/>
              </a:rPr>
              <a:t>a view </a:t>
            </a:r>
            <a:r>
              <a:rPr sz="3200" spc="-5" dirty="0">
                <a:latin typeface="Times New Roman"/>
                <a:cs typeface="Times New Roman"/>
              </a:rPr>
              <a:t>to identify stress factors  </a:t>
            </a:r>
            <a:r>
              <a:rPr sz="3200" dirty="0">
                <a:latin typeface="Times New Roman"/>
                <a:cs typeface="Times New Roman"/>
              </a:rPr>
              <a:t>operating </a:t>
            </a:r>
            <a:r>
              <a:rPr sz="3200" spc="-5" dirty="0">
                <a:latin typeface="Times New Roman"/>
                <a:cs typeface="Times New Roman"/>
              </a:rPr>
              <a:t>in </a:t>
            </a:r>
            <a:r>
              <a:rPr sz="3200" dirty="0">
                <a:latin typeface="Times New Roman"/>
                <a:cs typeface="Times New Roman"/>
              </a:rPr>
              <a:t>work </a:t>
            </a:r>
            <a:r>
              <a:rPr sz="3200" spc="-5" dirty="0">
                <a:latin typeface="Times New Roman"/>
                <a:cs typeface="Times New Roman"/>
              </a:rPr>
              <a:t>environments </a:t>
            </a:r>
            <a:r>
              <a:rPr sz="3200" dirty="0">
                <a:latin typeface="Times New Roman"/>
                <a:cs typeface="Times New Roman"/>
              </a:rPr>
              <a:t>and  </a:t>
            </a:r>
            <a:r>
              <a:rPr sz="3200" spc="-5" dirty="0">
                <a:latin typeface="Times New Roman"/>
                <a:cs typeface="Times New Roman"/>
              </a:rPr>
              <a:t>impairing the </a:t>
            </a:r>
            <a:r>
              <a:rPr sz="3200" dirty="0">
                <a:latin typeface="Times New Roman"/>
                <a:cs typeface="Times New Roman"/>
              </a:rPr>
              <a:t>physical, </a:t>
            </a:r>
            <a:r>
              <a:rPr sz="3200" spc="-5" dirty="0">
                <a:latin typeface="Times New Roman"/>
                <a:cs typeface="Times New Roman"/>
              </a:rPr>
              <a:t>mental </a:t>
            </a:r>
            <a:r>
              <a:rPr sz="3200" dirty="0">
                <a:latin typeface="Times New Roman"/>
                <a:cs typeface="Times New Roman"/>
              </a:rPr>
              <a:t>and  psychological </a:t>
            </a:r>
            <a:r>
              <a:rPr sz="3200" spc="-5" dirty="0">
                <a:latin typeface="Times New Roman"/>
                <a:cs typeface="Times New Roman"/>
              </a:rPr>
              <a:t>health </a:t>
            </a:r>
            <a:r>
              <a:rPr sz="3200" dirty="0">
                <a:latin typeface="Times New Roman"/>
                <a:cs typeface="Times New Roman"/>
              </a:rPr>
              <a:t>of </a:t>
            </a:r>
            <a:r>
              <a:rPr sz="3200" spc="-5" dirty="0">
                <a:latin typeface="Times New Roman"/>
                <a:cs typeface="Times New Roman"/>
              </a:rPr>
              <a:t>workers </a:t>
            </a:r>
            <a:r>
              <a:rPr sz="3200" dirty="0">
                <a:latin typeface="Times New Roman"/>
                <a:cs typeface="Times New Roman"/>
              </a:rPr>
              <a:t>and  </a:t>
            </a:r>
            <a:r>
              <a:rPr sz="3200" spc="-5" dirty="0">
                <a:latin typeface="Times New Roman"/>
                <a:cs typeface="Times New Roman"/>
              </a:rPr>
              <a:t>interfering with their </a:t>
            </a:r>
            <a:r>
              <a:rPr sz="3200" dirty="0">
                <a:latin typeface="Times New Roman"/>
                <a:cs typeface="Times New Roman"/>
              </a:rPr>
              <a:t>work </a:t>
            </a:r>
            <a:r>
              <a:rPr sz="3200" spc="5" dirty="0">
                <a:latin typeface="Times New Roman"/>
                <a:cs typeface="Times New Roman"/>
              </a:rPr>
              <a:t>performance</a:t>
            </a:r>
            <a:r>
              <a:rPr sz="3200" b="1" spc="5" dirty="0">
                <a:solidFill>
                  <a:srgbClr val="6F2F9F"/>
                </a:solidFill>
                <a:latin typeface="Times New Roman"/>
                <a:cs typeface="Times New Roman"/>
              </a:rPr>
              <a:t>.</a:t>
            </a:r>
            <a:endParaRPr sz="3200">
              <a:latin typeface="Times New Roman"/>
              <a:cs typeface="Times New Roman"/>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3916679" y="2014220"/>
            <a:ext cx="4884420" cy="689932"/>
          </a:xfrm>
          <a:prstGeom prst="rect">
            <a:avLst/>
          </a:prstGeom>
        </p:spPr>
        <p:txBody>
          <a:bodyPr vert="horz" wrap="square" lIns="0" tIns="12700" rIns="0" bIns="0" rtlCol="0">
            <a:spAutoFit/>
          </a:bodyPr>
          <a:lstStyle/>
          <a:p>
            <a:pPr marL="12700">
              <a:lnSpc>
                <a:spcPct val="100000"/>
              </a:lnSpc>
              <a:spcBef>
                <a:spcPts val="100"/>
              </a:spcBef>
            </a:pPr>
            <a:r>
              <a:rPr sz="4400" spc="-5" dirty="0">
                <a:solidFill>
                  <a:srgbClr val="000000"/>
                </a:solidFill>
              </a:rPr>
              <a:t>Occupational</a:t>
            </a:r>
            <a:r>
              <a:rPr sz="4400" spc="-30" dirty="0">
                <a:solidFill>
                  <a:srgbClr val="000000"/>
                </a:solidFill>
              </a:rPr>
              <a:t> </a:t>
            </a:r>
            <a:r>
              <a:rPr sz="4400" spc="-5" dirty="0">
                <a:solidFill>
                  <a:srgbClr val="000000"/>
                </a:solidFill>
              </a:rPr>
              <a:t>Disease</a:t>
            </a:r>
            <a:endParaRPr sz="4400"/>
          </a:p>
        </p:txBody>
      </p:sp>
    </p:spTree>
    <p:extLst>
      <p:ext uri="{BB962C8B-B14F-4D97-AF65-F5344CB8AC3E}">
        <p14:creationId xmlns:p14="http://schemas.microsoft.com/office/powerpoint/2010/main" val="18821322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80179" y="756920"/>
            <a:ext cx="2321560" cy="689932"/>
          </a:xfrm>
          <a:prstGeom prst="rect">
            <a:avLst/>
          </a:prstGeom>
        </p:spPr>
        <p:txBody>
          <a:bodyPr vert="horz" wrap="square" lIns="0" tIns="12700" rIns="0" bIns="0" rtlCol="0">
            <a:spAutoFit/>
          </a:bodyPr>
          <a:lstStyle/>
          <a:p>
            <a:pPr marL="12700">
              <a:lnSpc>
                <a:spcPct val="100000"/>
              </a:lnSpc>
              <a:spcBef>
                <a:spcPts val="100"/>
              </a:spcBef>
            </a:pPr>
            <a:r>
              <a:rPr sz="4400" spc="-5" dirty="0"/>
              <a:t>Definition</a:t>
            </a:r>
            <a:endParaRPr sz="4400"/>
          </a:p>
        </p:txBody>
      </p:sp>
      <p:sp>
        <p:nvSpPr>
          <p:cNvPr id="3" name="object 3"/>
          <p:cNvSpPr txBox="1"/>
          <p:nvPr/>
        </p:nvSpPr>
        <p:spPr>
          <a:xfrm>
            <a:off x="1424939" y="1912622"/>
            <a:ext cx="7277734" cy="3367589"/>
          </a:xfrm>
          <a:prstGeom prst="rect">
            <a:avLst/>
          </a:prstGeom>
        </p:spPr>
        <p:txBody>
          <a:bodyPr vert="horz" wrap="square" lIns="0" tIns="114300" rIns="0" bIns="0" rtlCol="0">
            <a:spAutoFit/>
          </a:bodyPr>
          <a:lstStyle/>
          <a:p>
            <a:pPr marL="381000" indent="-342900">
              <a:spcBef>
                <a:spcPts val="900"/>
              </a:spcBef>
              <a:buClr>
                <a:srgbClr val="996600"/>
              </a:buClr>
              <a:buFont typeface="Symbol"/>
              <a:buChar char=""/>
              <a:tabLst>
                <a:tab pos="381000" algn="l"/>
              </a:tabLst>
            </a:pPr>
            <a:r>
              <a:rPr sz="3200" b="1" spc="-5" dirty="0">
                <a:solidFill>
                  <a:srgbClr val="D44E40"/>
                </a:solidFill>
                <a:latin typeface="Times New Roman"/>
                <a:cs typeface="Times New Roman"/>
              </a:rPr>
              <a:t>O</a:t>
            </a:r>
            <a:r>
              <a:rPr sz="3200" b="1" i="1" spc="-5" dirty="0">
                <a:solidFill>
                  <a:srgbClr val="D44E40"/>
                </a:solidFill>
                <a:latin typeface="Times New Roman"/>
                <a:cs typeface="Times New Roman"/>
              </a:rPr>
              <a:t>ccupational</a:t>
            </a:r>
            <a:r>
              <a:rPr sz="3200" b="1" i="1" spc="-15" dirty="0">
                <a:solidFill>
                  <a:srgbClr val="D44E40"/>
                </a:solidFill>
                <a:latin typeface="Times New Roman"/>
                <a:cs typeface="Times New Roman"/>
              </a:rPr>
              <a:t> </a:t>
            </a:r>
            <a:r>
              <a:rPr sz="3200" b="1" i="1" dirty="0">
                <a:solidFill>
                  <a:srgbClr val="D44E40"/>
                </a:solidFill>
                <a:latin typeface="Times New Roman"/>
                <a:cs typeface="Times New Roman"/>
              </a:rPr>
              <a:t>diseases</a:t>
            </a:r>
            <a:endParaRPr sz="3200">
              <a:solidFill>
                <a:prstClr val="black"/>
              </a:solidFill>
              <a:latin typeface="Times New Roman"/>
              <a:cs typeface="Times New Roman"/>
            </a:endParaRPr>
          </a:p>
          <a:p>
            <a:pPr marL="380365" marR="916940">
              <a:lnSpc>
                <a:spcPts val="3829"/>
              </a:lnSpc>
              <a:spcBef>
                <a:spcPts val="935"/>
              </a:spcBef>
            </a:pPr>
            <a:r>
              <a:rPr sz="3200" spc="-5" dirty="0">
                <a:solidFill>
                  <a:prstClr val="black"/>
                </a:solidFill>
                <a:latin typeface="Times New Roman"/>
                <a:cs typeface="Times New Roman"/>
              </a:rPr>
              <a:t>are </a:t>
            </a:r>
            <a:r>
              <a:rPr sz="3200" dirty="0">
                <a:solidFill>
                  <a:prstClr val="black"/>
                </a:solidFill>
                <a:latin typeface="Times New Roman"/>
                <a:cs typeface="Times New Roman"/>
              </a:rPr>
              <a:t>diseases caused by work or work  </a:t>
            </a:r>
            <a:r>
              <a:rPr sz="3200" spc="-5" dirty="0">
                <a:solidFill>
                  <a:prstClr val="black"/>
                </a:solidFill>
                <a:latin typeface="Times New Roman"/>
                <a:cs typeface="Times New Roman"/>
              </a:rPr>
              <a:t>environment</a:t>
            </a:r>
            <a:endParaRPr sz="3200">
              <a:solidFill>
                <a:prstClr val="black"/>
              </a:solidFill>
              <a:latin typeface="Times New Roman"/>
              <a:cs typeface="Times New Roman"/>
            </a:endParaRPr>
          </a:p>
          <a:p>
            <a:pPr marL="381000" indent="-342900">
              <a:spcBef>
                <a:spcPts val="675"/>
              </a:spcBef>
              <a:buClr>
                <a:srgbClr val="996600"/>
              </a:buClr>
              <a:buFont typeface="Symbol"/>
              <a:buChar char=""/>
              <a:tabLst>
                <a:tab pos="381000" algn="l"/>
              </a:tabLst>
            </a:pPr>
            <a:r>
              <a:rPr sz="3200" b="1" dirty="0">
                <a:solidFill>
                  <a:srgbClr val="339933"/>
                </a:solidFill>
                <a:latin typeface="Times New Roman"/>
                <a:cs typeface="Times New Roman"/>
              </a:rPr>
              <a:t>W</a:t>
            </a:r>
            <a:r>
              <a:rPr sz="3200" b="1" i="1" dirty="0">
                <a:solidFill>
                  <a:srgbClr val="339933"/>
                </a:solidFill>
                <a:latin typeface="Times New Roman"/>
                <a:cs typeface="Times New Roman"/>
              </a:rPr>
              <a:t>ork-related diseases</a:t>
            </a:r>
            <a:endParaRPr sz="3200">
              <a:solidFill>
                <a:prstClr val="black"/>
              </a:solidFill>
              <a:latin typeface="Times New Roman"/>
              <a:cs typeface="Times New Roman"/>
            </a:endParaRPr>
          </a:p>
          <a:p>
            <a:pPr marL="380365" marR="30480">
              <a:spcBef>
                <a:spcPts val="800"/>
              </a:spcBef>
            </a:pPr>
            <a:r>
              <a:rPr sz="3200" spc="-5" dirty="0">
                <a:solidFill>
                  <a:prstClr val="black"/>
                </a:solidFill>
                <a:latin typeface="Times New Roman"/>
                <a:cs typeface="Times New Roman"/>
              </a:rPr>
              <a:t>are </a:t>
            </a:r>
            <a:r>
              <a:rPr sz="3200" dirty="0">
                <a:solidFill>
                  <a:prstClr val="black"/>
                </a:solidFill>
                <a:latin typeface="Times New Roman"/>
                <a:cs typeface="Times New Roman"/>
              </a:rPr>
              <a:t>diseases </a:t>
            </a:r>
            <a:r>
              <a:rPr sz="3200" spc="-5" dirty="0">
                <a:solidFill>
                  <a:prstClr val="black"/>
                </a:solidFill>
                <a:latin typeface="Times New Roman"/>
                <a:cs typeface="Times New Roman"/>
              </a:rPr>
              <a:t>initiated, hampered </a:t>
            </a:r>
            <a:r>
              <a:rPr sz="3200" dirty="0">
                <a:solidFill>
                  <a:prstClr val="black"/>
                </a:solidFill>
                <a:latin typeface="Times New Roman"/>
                <a:cs typeface="Times New Roman"/>
              </a:rPr>
              <a:t>or easy </a:t>
            </a:r>
            <a:r>
              <a:rPr sz="3200" spc="-5" dirty="0">
                <a:solidFill>
                  <a:prstClr val="black"/>
                </a:solidFill>
                <a:latin typeface="Times New Roman"/>
                <a:cs typeface="Times New Roman"/>
              </a:rPr>
              <a:t>to  </a:t>
            </a:r>
            <a:r>
              <a:rPr sz="3200" dirty="0">
                <a:solidFill>
                  <a:prstClr val="black"/>
                </a:solidFill>
                <a:latin typeface="Times New Roman"/>
                <a:cs typeface="Times New Roman"/>
              </a:rPr>
              <a:t>get by work</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29144311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24943" y="2014220"/>
            <a:ext cx="7494905" cy="3665106"/>
          </a:xfrm>
          <a:prstGeom prst="rect">
            <a:avLst/>
          </a:prstGeom>
        </p:spPr>
        <p:txBody>
          <a:bodyPr vert="horz" wrap="square" lIns="0" tIns="12700" rIns="0" bIns="0" rtlCol="0">
            <a:spAutoFit/>
          </a:bodyPr>
          <a:lstStyle/>
          <a:p>
            <a:pPr marL="380365" marR="30480" indent="-342900" algn="just">
              <a:spcBef>
                <a:spcPts val="100"/>
              </a:spcBef>
              <a:buClr>
                <a:srgbClr val="996600"/>
              </a:buClr>
              <a:buFont typeface="Symbol"/>
              <a:buChar char=""/>
              <a:tabLst>
                <a:tab pos="381000" algn="l"/>
              </a:tabLst>
            </a:pPr>
            <a:r>
              <a:rPr sz="3200" dirty="0">
                <a:solidFill>
                  <a:prstClr val="black"/>
                </a:solidFill>
                <a:latin typeface="Times New Roman"/>
                <a:cs typeface="Times New Roman"/>
              </a:rPr>
              <a:t>Occupational disease occur </a:t>
            </a:r>
            <a:r>
              <a:rPr sz="3200" spc="-5" dirty="0">
                <a:solidFill>
                  <a:prstClr val="black"/>
                </a:solidFill>
                <a:latin typeface="Times New Roman"/>
                <a:cs typeface="Times New Roman"/>
              </a:rPr>
              <a:t>among </a:t>
            </a:r>
            <a:r>
              <a:rPr sz="3200" dirty="0">
                <a:solidFill>
                  <a:prstClr val="black"/>
                </a:solidFill>
                <a:latin typeface="Times New Roman"/>
                <a:cs typeface="Times New Roman"/>
              </a:rPr>
              <a:t>workers  exposed </a:t>
            </a:r>
            <a:r>
              <a:rPr sz="3200" spc="-5" dirty="0">
                <a:solidFill>
                  <a:prstClr val="black"/>
                </a:solidFill>
                <a:latin typeface="Times New Roman"/>
                <a:cs typeface="Times New Roman"/>
              </a:rPr>
              <a:t>to specific</a:t>
            </a:r>
            <a:r>
              <a:rPr sz="3200" spc="20" dirty="0">
                <a:solidFill>
                  <a:prstClr val="black"/>
                </a:solidFill>
                <a:latin typeface="Times New Roman"/>
                <a:cs typeface="Times New Roman"/>
              </a:rPr>
              <a:t> </a:t>
            </a:r>
            <a:r>
              <a:rPr sz="3200" dirty="0">
                <a:solidFill>
                  <a:prstClr val="black"/>
                </a:solidFill>
                <a:latin typeface="Times New Roman"/>
                <a:cs typeface="Times New Roman"/>
              </a:rPr>
              <a:t>hazards</a:t>
            </a:r>
            <a:endParaRPr sz="3200">
              <a:solidFill>
                <a:prstClr val="black"/>
              </a:solidFill>
              <a:latin typeface="Times New Roman"/>
              <a:cs typeface="Times New Roman"/>
            </a:endParaRPr>
          </a:p>
          <a:p>
            <a:pPr marL="380365" marR="253365" indent="-342900" algn="just">
              <a:spcBef>
                <a:spcPts val="790"/>
              </a:spcBef>
              <a:buClr>
                <a:srgbClr val="996600"/>
              </a:buClr>
              <a:buFont typeface="Symbol"/>
              <a:buChar char=""/>
              <a:tabLst>
                <a:tab pos="381000" algn="l"/>
              </a:tabLst>
            </a:pPr>
            <a:r>
              <a:rPr sz="3200" spc="-5" dirty="0">
                <a:solidFill>
                  <a:prstClr val="black"/>
                </a:solidFill>
                <a:latin typeface="Times New Roman"/>
                <a:cs typeface="Times New Roman"/>
              </a:rPr>
              <a:t>In </a:t>
            </a:r>
            <a:r>
              <a:rPr sz="3200" spc="-10" dirty="0">
                <a:solidFill>
                  <a:prstClr val="black"/>
                </a:solidFill>
                <a:latin typeface="Times New Roman"/>
                <a:cs typeface="Times New Roman"/>
              </a:rPr>
              <a:t>some </a:t>
            </a:r>
            <a:r>
              <a:rPr sz="3200" spc="-5" dirty="0">
                <a:solidFill>
                  <a:prstClr val="black"/>
                </a:solidFill>
                <a:latin typeface="Times New Roman"/>
                <a:cs typeface="Times New Roman"/>
              </a:rPr>
              <a:t>situations may </a:t>
            </a:r>
            <a:r>
              <a:rPr sz="3200" dirty="0">
                <a:solidFill>
                  <a:prstClr val="black"/>
                </a:solidFill>
                <a:latin typeface="Times New Roman"/>
                <a:cs typeface="Times New Roman"/>
              </a:rPr>
              <a:t>also occur </a:t>
            </a:r>
            <a:r>
              <a:rPr sz="3200" spc="-5" dirty="0">
                <a:solidFill>
                  <a:prstClr val="black"/>
                </a:solidFill>
                <a:latin typeface="Times New Roman"/>
                <a:cs typeface="Times New Roman"/>
              </a:rPr>
              <a:t>among  the </a:t>
            </a:r>
            <a:r>
              <a:rPr sz="3200" dirty="0">
                <a:solidFill>
                  <a:prstClr val="black"/>
                </a:solidFill>
                <a:latin typeface="Times New Roman"/>
                <a:cs typeface="Times New Roman"/>
              </a:rPr>
              <a:t>general </a:t>
            </a:r>
            <a:r>
              <a:rPr sz="3200" spc="-5" dirty="0">
                <a:solidFill>
                  <a:prstClr val="black"/>
                </a:solidFill>
                <a:latin typeface="Times New Roman"/>
                <a:cs typeface="Times New Roman"/>
              </a:rPr>
              <a:t>community </a:t>
            </a:r>
            <a:r>
              <a:rPr sz="3200" dirty="0">
                <a:solidFill>
                  <a:prstClr val="black"/>
                </a:solidFill>
                <a:latin typeface="Times New Roman"/>
                <a:cs typeface="Times New Roman"/>
              </a:rPr>
              <a:t>as a consequence  of </a:t>
            </a:r>
            <a:r>
              <a:rPr sz="3200" spc="-5" dirty="0">
                <a:solidFill>
                  <a:prstClr val="black"/>
                </a:solidFill>
                <a:latin typeface="Times New Roman"/>
                <a:cs typeface="Times New Roman"/>
              </a:rPr>
              <a:t>contamination </a:t>
            </a:r>
            <a:r>
              <a:rPr sz="3200" dirty="0">
                <a:solidFill>
                  <a:prstClr val="black"/>
                </a:solidFill>
                <a:latin typeface="Times New Roman"/>
                <a:cs typeface="Times New Roman"/>
              </a:rPr>
              <a:t>of </a:t>
            </a:r>
            <a:r>
              <a:rPr sz="3200" spc="-5" dirty="0">
                <a:solidFill>
                  <a:prstClr val="black"/>
                </a:solidFill>
                <a:latin typeface="Times New Roman"/>
                <a:cs typeface="Times New Roman"/>
              </a:rPr>
              <a:t>the </a:t>
            </a:r>
            <a:r>
              <a:rPr sz="3200" dirty="0">
                <a:solidFill>
                  <a:prstClr val="black"/>
                </a:solidFill>
                <a:latin typeface="Times New Roman"/>
                <a:cs typeface="Times New Roman"/>
              </a:rPr>
              <a:t>environment </a:t>
            </a:r>
            <a:r>
              <a:rPr sz="3200" spc="-5" dirty="0">
                <a:solidFill>
                  <a:prstClr val="black"/>
                </a:solidFill>
                <a:latin typeface="Times New Roman"/>
                <a:cs typeface="Times New Roman"/>
              </a:rPr>
              <a:t>from  the</a:t>
            </a:r>
            <a:r>
              <a:rPr sz="3200" dirty="0">
                <a:solidFill>
                  <a:prstClr val="black"/>
                </a:solidFill>
                <a:latin typeface="Times New Roman"/>
                <a:cs typeface="Times New Roman"/>
              </a:rPr>
              <a:t> workplace.</a:t>
            </a:r>
            <a:endParaRPr sz="3200">
              <a:solidFill>
                <a:prstClr val="black"/>
              </a:solidFill>
              <a:latin typeface="Times New Roman"/>
              <a:cs typeface="Times New Roman"/>
            </a:endParaRPr>
          </a:p>
          <a:p>
            <a:pPr marL="380365" algn="just">
              <a:spcBef>
                <a:spcPts val="800"/>
              </a:spcBef>
            </a:pPr>
            <a:r>
              <a:rPr sz="3200" spc="-5" dirty="0">
                <a:solidFill>
                  <a:prstClr val="black"/>
                </a:solidFill>
                <a:latin typeface="Times New Roman"/>
                <a:cs typeface="Times New Roman"/>
              </a:rPr>
              <a:t>e.g </a:t>
            </a:r>
            <a:r>
              <a:rPr sz="3200" dirty="0">
                <a:solidFill>
                  <a:prstClr val="black"/>
                </a:solidFill>
                <a:latin typeface="Times New Roman"/>
                <a:cs typeface="Times New Roman"/>
              </a:rPr>
              <a:t>lead,</a:t>
            </a:r>
            <a:r>
              <a:rPr sz="3200" spc="10" dirty="0">
                <a:solidFill>
                  <a:prstClr val="black"/>
                </a:solidFill>
                <a:latin typeface="Times New Roman"/>
                <a:cs typeface="Times New Roman"/>
              </a:rPr>
              <a:t> </a:t>
            </a:r>
            <a:r>
              <a:rPr sz="3200" spc="-5" dirty="0">
                <a:solidFill>
                  <a:prstClr val="black"/>
                </a:solidFill>
                <a:latin typeface="Times New Roman"/>
                <a:cs typeface="Times New Roman"/>
              </a:rPr>
              <a:t>pesticides</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4385797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64639" y="1181102"/>
            <a:ext cx="7505700" cy="4933145"/>
          </a:xfrm>
          <a:prstGeom prst="rect">
            <a:avLst/>
          </a:prstGeom>
        </p:spPr>
        <p:txBody>
          <a:bodyPr vert="horz" wrap="square" lIns="0" tIns="60960" rIns="0" bIns="0" rtlCol="0">
            <a:spAutoFit/>
          </a:bodyPr>
          <a:lstStyle/>
          <a:p>
            <a:pPr marL="391795" marR="253365" indent="-341630">
              <a:lnSpc>
                <a:spcPct val="90000"/>
              </a:lnSpc>
              <a:spcBef>
                <a:spcPts val="480"/>
              </a:spcBef>
              <a:buClr>
                <a:srgbClr val="996600"/>
              </a:buClr>
              <a:buFont typeface="Symbol"/>
              <a:buChar char=""/>
              <a:tabLst>
                <a:tab pos="392430" algn="l"/>
              </a:tabLst>
            </a:pPr>
            <a:r>
              <a:rPr sz="3200" dirty="0">
                <a:solidFill>
                  <a:prstClr val="black"/>
                </a:solidFill>
                <a:latin typeface="Times New Roman"/>
                <a:cs typeface="Times New Roman"/>
              </a:rPr>
              <a:t>Occupational Disease occur </a:t>
            </a:r>
            <a:r>
              <a:rPr sz="3200" spc="-5" dirty="0">
                <a:solidFill>
                  <a:prstClr val="black"/>
                </a:solidFill>
                <a:latin typeface="Times New Roman"/>
                <a:cs typeface="Times New Roman"/>
              </a:rPr>
              <a:t>as </a:t>
            </a:r>
            <a:r>
              <a:rPr sz="3200" dirty="0">
                <a:solidFill>
                  <a:prstClr val="black"/>
                </a:solidFill>
                <a:latin typeface="Times New Roman"/>
                <a:cs typeface="Times New Roman"/>
              </a:rPr>
              <a:t>a </a:t>
            </a:r>
            <a:r>
              <a:rPr sz="3200" spc="-5" dirty="0">
                <a:solidFill>
                  <a:prstClr val="black"/>
                </a:solidFill>
                <a:latin typeface="Times New Roman"/>
                <a:cs typeface="Times New Roman"/>
              </a:rPr>
              <a:t>result </a:t>
            </a:r>
            <a:r>
              <a:rPr sz="3200" dirty="0">
                <a:solidFill>
                  <a:prstClr val="black"/>
                </a:solidFill>
                <a:latin typeface="Times New Roman"/>
                <a:cs typeface="Times New Roman"/>
              </a:rPr>
              <a:t>of  exposure </a:t>
            </a:r>
            <a:r>
              <a:rPr sz="3200" spc="-5" dirty="0">
                <a:solidFill>
                  <a:prstClr val="black"/>
                </a:solidFill>
                <a:latin typeface="Times New Roman"/>
                <a:cs typeface="Times New Roman"/>
              </a:rPr>
              <a:t>to </a:t>
            </a:r>
            <a:r>
              <a:rPr sz="3200" dirty="0">
                <a:solidFill>
                  <a:prstClr val="black"/>
                </a:solidFill>
                <a:latin typeface="Times New Roman"/>
                <a:cs typeface="Times New Roman"/>
              </a:rPr>
              <a:t>physical, </a:t>
            </a:r>
            <a:r>
              <a:rPr sz="3200" spc="-5" dirty="0">
                <a:solidFill>
                  <a:prstClr val="black"/>
                </a:solidFill>
                <a:latin typeface="Times New Roman"/>
                <a:cs typeface="Times New Roman"/>
              </a:rPr>
              <a:t>chemical, </a:t>
            </a:r>
            <a:r>
              <a:rPr sz="3200" dirty="0">
                <a:solidFill>
                  <a:prstClr val="black"/>
                </a:solidFill>
                <a:latin typeface="Times New Roman"/>
                <a:cs typeface="Times New Roman"/>
              </a:rPr>
              <a:t>biological  or psychosocial </a:t>
            </a:r>
            <a:r>
              <a:rPr sz="3200" spc="-5" dirty="0">
                <a:solidFill>
                  <a:prstClr val="black"/>
                </a:solidFill>
                <a:latin typeface="Times New Roman"/>
                <a:cs typeface="Times New Roman"/>
              </a:rPr>
              <a:t>factors in the</a:t>
            </a:r>
            <a:r>
              <a:rPr sz="3200" dirty="0">
                <a:solidFill>
                  <a:prstClr val="black"/>
                </a:solidFill>
                <a:latin typeface="Times New Roman"/>
                <a:cs typeface="Times New Roman"/>
              </a:rPr>
              <a:t> workplace.</a:t>
            </a:r>
            <a:endParaRPr sz="3200">
              <a:solidFill>
                <a:prstClr val="black"/>
              </a:solidFill>
              <a:latin typeface="Times New Roman"/>
              <a:cs typeface="Times New Roman"/>
            </a:endParaRPr>
          </a:p>
          <a:p>
            <a:pPr>
              <a:spcBef>
                <a:spcPts val="40"/>
              </a:spcBef>
              <a:buClr>
                <a:srgbClr val="996600"/>
              </a:buClr>
              <a:buFont typeface="Symbol"/>
              <a:buChar char=""/>
            </a:pPr>
            <a:endParaRPr sz="4400">
              <a:solidFill>
                <a:prstClr val="black"/>
              </a:solidFill>
              <a:latin typeface="Times New Roman"/>
              <a:cs typeface="Times New Roman"/>
            </a:endParaRPr>
          </a:p>
          <a:p>
            <a:pPr marL="391795" marR="201295" indent="-341630" algn="just">
              <a:lnSpc>
                <a:spcPts val="3450"/>
              </a:lnSpc>
              <a:spcBef>
                <a:spcPts val="5"/>
              </a:spcBef>
              <a:buClr>
                <a:srgbClr val="996600"/>
              </a:buClr>
              <a:buFont typeface="Symbol"/>
              <a:buChar char=""/>
              <a:tabLst>
                <a:tab pos="392430" algn="l"/>
              </a:tabLst>
            </a:pPr>
            <a:r>
              <a:rPr sz="3200" dirty="0">
                <a:solidFill>
                  <a:prstClr val="black"/>
                </a:solidFill>
                <a:latin typeface="Times New Roman"/>
                <a:cs typeface="Times New Roman"/>
              </a:rPr>
              <a:t>These </a:t>
            </a:r>
            <a:r>
              <a:rPr sz="3200" spc="-5" dirty="0">
                <a:solidFill>
                  <a:prstClr val="black"/>
                </a:solidFill>
                <a:latin typeface="Times New Roman"/>
                <a:cs typeface="Times New Roman"/>
              </a:rPr>
              <a:t>factors in the </a:t>
            </a:r>
            <a:r>
              <a:rPr sz="3200" dirty="0">
                <a:solidFill>
                  <a:prstClr val="black"/>
                </a:solidFill>
                <a:latin typeface="Times New Roman"/>
                <a:cs typeface="Times New Roman"/>
              </a:rPr>
              <a:t>work </a:t>
            </a:r>
            <a:r>
              <a:rPr sz="3200" spc="-5" dirty="0">
                <a:solidFill>
                  <a:prstClr val="black"/>
                </a:solidFill>
                <a:latin typeface="Times New Roman"/>
                <a:cs typeface="Times New Roman"/>
              </a:rPr>
              <a:t>environment </a:t>
            </a:r>
            <a:r>
              <a:rPr sz="3200" dirty="0">
                <a:solidFill>
                  <a:prstClr val="black"/>
                </a:solidFill>
                <a:latin typeface="Times New Roman"/>
                <a:cs typeface="Times New Roman"/>
              </a:rPr>
              <a:t>are  predominant and </a:t>
            </a:r>
            <a:r>
              <a:rPr sz="3200" spc="-5" dirty="0">
                <a:solidFill>
                  <a:prstClr val="black"/>
                </a:solidFill>
                <a:latin typeface="Times New Roman"/>
                <a:cs typeface="Times New Roman"/>
              </a:rPr>
              <a:t>essential in the </a:t>
            </a:r>
            <a:r>
              <a:rPr sz="3200" dirty="0">
                <a:solidFill>
                  <a:prstClr val="black"/>
                </a:solidFill>
                <a:latin typeface="Times New Roman"/>
                <a:cs typeface="Times New Roman"/>
              </a:rPr>
              <a:t>causation  of occupational</a:t>
            </a:r>
            <a:r>
              <a:rPr sz="3200" spc="-25" dirty="0">
                <a:solidFill>
                  <a:prstClr val="black"/>
                </a:solidFill>
                <a:latin typeface="Times New Roman"/>
                <a:cs typeface="Times New Roman"/>
              </a:rPr>
              <a:t> </a:t>
            </a:r>
            <a:r>
              <a:rPr sz="3200" dirty="0">
                <a:solidFill>
                  <a:prstClr val="black"/>
                </a:solidFill>
                <a:latin typeface="Times New Roman"/>
                <a:cs typeface="Times New Roman"/>
              </a:rPr>
              <a:t>disease</a:t>
            </a:r>
            <a:endParaRPr sz="3200">
              <a:solidFill>
                <a:prstClr val="black"/>
              </a:solidFill>
              <a:latin typeface="Times New Roman"/>
              <a:cs typeface="Times New Roman"/>
            </a:endParaRPr>
          </a:p>
          <a:p>
            <a:pPr marL="391795" algn="just">
              <a:lnSpc>
                <a:spcPts val="3645"/>
              </a:lnSpc>
              <a:spcBef>
                <a:spcPts val="370"/>
              </a:spcBef>
            </a:pPr>
            <a:r>
              <a:rPr sz="3200" dirty="0">
                <a:solidFill>
                  <a:prstClr val="black"/>
                </a:solidFill>
                <a:latin typeface="Times New Roman"/>
                <a:cs typeface="Times New Roman"/>
              </a:rPr>
              <a:t>exp. Lead </a:t>
            </a:r>
            <a:r>
              <a:rPr sz="3200" spc="-5" dirty="0">
                <a:solidFill>
                  <a:prstClr val="black"/>
                </a:solidFill>
                <a:latin typeface="Times New Roman"/>
                <a:cs typeface="Times New Roman"/>
              </a:rPr>
              <a:t>in the </a:t>
            </a:r>
            <a:r>
              <a:rPr sz="3200" dirty="0">
                <a:solidFill>
                  <a:prstClr val="black"/>
                </a:solidFill>
                <a:latin typeface="Times New Roman"/>
                <a:cs typeface="Times New Roman"/>
              </a:rPr>
              <a:t>workplace </a:t>
            </a:r>
            <a:r>
              <a:rPr sz="3200" spc="1614" dirty="0">
                <a:solidFill>
                  <a:prstClr val="black"/>
                </a:solidFill>
                <a:latin typeface="Symbol"/>
                <a:cs typeface="Symbol"/>
              </a:rPr>
              <a:t></a:t>
            </a:r>
            <a:r>
              <a:rPr sz="3200" spc="90" dirty="0">
                <a:solidFill>
                  <a:prstClr val="black"/>
                </a:solidFill>
                <a:latin typeface="Times New Roman"/>
                <a:cs typeface="Times New Roman"/>
              </a:rPr>
              <a:t> </a:t>
            </a:r>
            <a:r>
              <a:rPr sz="3200" spc="-5" dirty="0">
                <a:solidFill>
                  <a:prstClr val="black"/>
                </a:solidFill>
                <a:latin typeface="Times New Roman"/>
                <a:cs typeface="Times New Roman"/>
              </a:rPr>
              <a:t>essensial for</a:t>
            </a:r>
            <a:endParaRPr sz="3200">
              <a:solidFill>
                <a:prstClr val="black"/>
              </a:solidFill>
              <a:latin typeface="Times New Roman"/>
              <a:cs typeface="Times New Roman"/>
            </a:endParaRPr>
          </a:p>
          <a:p>
            <a:pPr marL="4621530" algn="just">
              <a:lnSpc>
                <a:spcPts val="3645"/>
              </a:lnSpc>
            </a:pPr>
            <a:r>
              <a:rPr sz="3200" dirty="0">
                <a:solidFill>
                  <a:prstClr val="black"/>
                </a:solidFill>
                <a:latin typeface="Times New Roman"/>
                <a:cs typeface="Times New Roman"/>
              </a:rPr>
              <a:t>lead</a:t>
            </a:r>
            <a:r>
              <a:rPr sz="3200" spc="-15" dirty="0">
                <a:solidFill>
                  <a:prstClr val="black"/>
                </a:solidFill>
                <a:latin typeface="Times New Roman"/>
                <a:cs typeface="Times New Roman"/>
              </a:rPr>
              <a:t> </a:t>
            </a:r>
            <a:r>
              <a:rPr sz="3200" dirty="0">
                <a:solidFill>
                  <a:prstClr val="black"/>
                </a:solidFill>
                <a:latin typeface="Times New Roman"/>
                <a:cs typeface="Times New Roman"/>
              </a:rPr>
              <a:t>poisoning</a:t>
            </a:r>
            <a:endParaRPr sz="3200">
              <a:solidFill>
                <a:prstClr val="black"/>
              </a:solidFill>
              <a:latin typeface="Times New Roman"/>
              <a:cs typeface="Times New Roman"/>
            </a:endParaRPr>
          </a:p>
          <a:p>
            <a:pPr marL="1066165" algn="just">
              <a:spcBef>
                <a:spcPts val="409"/>
              </a:spcBef>
            </a:pPr>
            <a:r>
              <a:rPr sz="3200" spc="-5" dirty="0">
                <a:solidFill>
                  <a:prstClr val="black"/>
                </a:solidFill>
                <a:latin typeface="Times New Roman"/>
                <a:cs typeface="Times New Roman"/>
              </a:rPr>
              <a:t>Silica </a:t>
            </a:r>
            <a:r>
              <a:rPr sz="3200" spc="1614" dirty="0">
                <a:solidFill>
                  <a:prstClr val="black"/>
                </a:solidFill>
                <a:latin typeface="Symbol"/>
                <a:cs typeface="Symbol"/>
              </a:rPr>
              <a:t></a:t>
            </a:r>
            <a:r>
              <a:rPr sz="3200" spc="25" dirty="0">
                <a:solidFill>
                  <a:prstClr val="black"/>
                </a:solidFill>
                <a:latin typeface="Times New Roman"/>
                <a:cs typeface="Times New Roman"/>
              </a:rPr>
              <a:t> </a:t>
            </a:r>
            <a:r>
              <a:rPr sz="3200" spc="-5" dirty="0">
                <a:solidFill>
                  <a:prstClr val="black"/>
                </a:solidFill>
                <a:latin typeface="Times New Roman"/>
                <a:cs typeface="Times New Roman"/>
              </a:rPr>
              <a:t>silicosis</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31381855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4183" y="756920"/>
            <a:ext cx="6886575" cy="689932"/>
          </a:xfrm>
          <a:prstGeom prst="rect">
            <a:avLst/>
          </a:prstGeom>
        </p:spPr>
        <p:txBody>
          <a:bodyPr vert="horz" wrap="square" lIns="0" tIns="12700" rIns="0" bIns="0" rtlCol="0">
            <a:spAutoFit/>
          </a:bodyPr>
          <a:lstStyle/>
          <a:p>
            <a:pPr marL="12700">
              <a:lnSpc>
                <a:spcPct val="100000"/>
              </a:lnSpc>
              <a:spcBef>
                <a:spcPts val="100"/>
              </a:spcBef>
            </a:pPr>
            <a:r>
              <a:rPr sz="4400" dirty="0"/>
              <a:t>Occupational </a:t>
            </a:r>
            <a:r>
              <a:rPr sz="4400" spc="-5" dirty="0"/>
              <a:t>Diseases</a:t>
            </a:r>
            <a:r>
              <a:rPr sz="4400" spc="-65" dirty="0"/>
              <a:t> </a:t>
            </a:r>
            <a:r>
              <a:rPr sz="4400" spc="-5" dirty="0"/>
              <a:t>Factors</a:t>
            </a:r>
            <a:endParaRPr sz="4400"/>
          </a:p>
        </p:txBody>
      </p:sp>
      <p:sp>
        <p:nvSpPr>
          <p:cNvPr id="3" name="object 3"/>
          <p:cNvSpPr txBox="1">
            <a:spLocks noGrp="1"/>
          </p:cNvSpPr>
          <p:nvPr>
            <p:ph type="body" idx="1"/>
          </p:nvPr>
        </p:nvSpPr>
        <p:spPr>
          <a:xfrm>
            <a:off x="320044" y="2014222"/>
            <a:ext cx="8503919" cy="2475037"/>
          </a:xfrm>
          <a:prstGeom prst="rect">
            <a:avLst/>
          </a:prstGeom>
        </p:spPr>
        <p:txBody>
          <a:bodyPr vert="horz" wrap="square" lIns="0" tIns="12700" rIns="0" bIns="0" rtlCol="0">
            <a:spAutoFit/>
          </a:bodyPr>
          <a:lstStyle/>
          <a:p>
            <a:pPr marL="1484630" marR="30480" indent="-342900">
              <a:lnSpc>
                <a:spcPct val="100000"/>
              </a:lnSpc>
              <a:spcBef>
                <a:spcPts val="100"/>
              </a:spcBef>
            </a:pPr>
            <a:r>
              <a:rPr sz="4800" spc="-375" baseline="5208" dirty="0">
                <a:solidFill>
                  <a:srgbClr val="996600"/>
                </a:solidFill>
                <a:latin typeface="Symbol"/>
                <a:cs typeface="Symbol"/>
              </a:rPr>
              <a:t></a:t>
            </a:r>
            <a:r>
              <a:rPr sz="4800" spc="-375" baseline="5208" dirty="0">
                <a:solidFill>
                  <a:srgbClr val="996600"/>
                </a:solidFill>
              </a:rPr>
              <a:t> </a:t>
            </a:r>
            <a:r>
              <a:rPr sz="3200" dirty="0"/>
              <a:t>Occupational diseases are adverse </a:t>
            </a:r>
            <a:r>
              <a:rPr sz="3200" spc="-5" dirty="0"/>
              <a:t>health  conditions in the human </a:t>
            </a:r>
            <a:r>
              <a:rPr sz="3200" dirty="0"/>
              <a:t>being, </a:t>
            </a:r>
            <a:r>
              <a:rPr sz="3200" spc="-5" dirty="0"/>
              <a:t>the  </a:t>
            </a:r>
            <a:r>
              <a:rPr sz="3200" dirty="0"/>
              <a:t>occurrence or severity of which </a:t>
            </a:r>
            <a:r>
              <a:rPr sz="3200" spc="-5" dirty="0"/>
              <a:t>is </a:t>
            </a:r>
            <a:r>
              <a:rPr sz="3200" dirty="0"/>
              <a:t>realted  </a:t>
            </a:r>
            <a:r>
              <a:rPr sz="3200" spc="-5" dirty="0"/>
              <a:t>to </a:t>
            </a:r>
            <a:r>
              <a:rPr sz="3200" dirty="0"/>
              <a:t>exposure </a:t>
            </a:r>
            <a:r>
              <a:rPr sz="3200" spc="-5" dirty="0"/>
              <a:t>to factors </a:t>
            </a:r>
            <a:r>
              <a:rPr sz="3200" dirty="0"/>
              <a:t>on </a:t>
            </a:r>
            <a:r>
              <a:rPr sz="3200" spc="-5" dirty="0"/>
              <a:t>the </a:t>
            </a:r>
            <a:r>
              <a:rPr sz="3200" dirty="0"/>
              <a:t>job </a:t>
            </a:r>
            <a:r>
              <a:rPr sz="3200" spc="-5" dirty="0"/>
              <a:t>in the  work</a:t>
            </a:r>
            <a:r>
              <a:rPr sz="3200" dirty="0"/>
              <a:t> environment</a:t>
            </a:r>
            <a:endParaRPr sz="3200">
              <a:latin typeface="Symbol"/>
              <a:cs typeface="Symbol"/>
            </a:endParaRPr>
          </a:p>
        </p:txBody>
      </p:sp>
    </p:spTree>
    <p:extLst>
      <p:ext uri="{BB962C8B-B14F-4D97-AF65-F5344CB8AC3E}">
        <p14:creationId xmlns:p14="http://schemas.microsoft.com/office/powerpoint/2010/main" val="290436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64A86-6B66-4E04-92C2-62E697F7E564}"/>
              </a:ext>
            </a:extLst>
          </p:cNvPr>
          <p:cNvSpPr>
            <a:spLocks noGrp="1"/>
          </p:cNvSpPr>
          <p:nvPr>
            <p:ph type="title"/>
          </p:nvPr>
        </p:nvSpPr>
        <p:spPr/>
        <p:txBody>
          <a:bodyPr/>
          <a:lstStyle/>
          <a:p>
            <a:endParaRPr lang="en-IN"/>
          </a:p>
        </p:txBody>
      </p:sp>
      <p:sp>
        <p:nvSpPr>
          <p:cNvPr id="3" name="Text Placeholder 2">
            <a:extLst>
              <a:ext uri="{FF2B5EF4-FFF2-40B4-BE49-F238E27FC236}">
                <a16:creationId xmlns="" xmlns:a16="http://schemas.microsoft.com/office/drawing/2014/main" id="{05060479-4FC9-49B9-9644-332C43D358C1}"/>
              </a:ext>
            </a:extLst>
          </p:cNvPr>
          <p:cNvSpPr>
            <a:spLocks noGrp="1"/>
          </p:cNvSpPr>
          <p:nvPr>
            <p:ph type="body" idx="1"/>
          </p:nvPr>
        </p:nvSpPr>
        <p:spPr>
          <a:xfrm>
            <a:off x="582929" y="1633222"/>
            <a:ext cx="7978140" cy="2462213"/>
          </a:xfrm>
        </p:spPr>
        <p:txBody>
          <a:bodyPr/>
          <a:lstStyle/>
          <a:p>
            <a:r>
              <a:rPr lang="en-US" b="1" dirty="0"/>
              <a:t>Hypothermia</a:t>
            </a:r>
            <a:r>
              <a:rPr lang="en-US" dirty="0"/>
              <a:t> is defined as a body temperature (core, or internal body temperature) of less than about 95 F (35 C). Usually, </a:t>
            </a:r>
            <a:r>
              <a:rPr lang="en-US" b="1" dirty="0"/>
              <a:t>hypothermia</a:t>
            </a:r>
            <a:r>
              <a:rPr lang="en-US" dirty="0"/>
              <a:t> occurs when the body's temperature regulation is overwhelmed by a cold environment.</a:t>
            </a:r>
            <a:endParaRPr lang="en-IN" dirty="0"/>
          </a:p>
        </p:txBody>
      </p:sp>
    </p:spTree>
    <p:extLst>
      <p:ext uri="{BB962C8B-B14F-4D97-AF65-F5344CB8AC3E}">
        <p14:creationId xmlns:p14="http://schemas.microsoft.com/office/powerpoint/2010/main" val="34725791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454" y="482600"/>
            <a:ext cx="8213090" cy="1243930"/>
          </a:xfrm>
          <a:prstGeom prst="rect">
            <a:avLst/>
          </a:prstGeom>
        </p:spPr>
        <p:txBody>
          <a:bodyPr vert="horz" wrap="square" lIns="0" tIns="12700" rIns="0" bIns="0" rtlCol="0">
            <a:spAutoFit/>
          </a:bodyPr>
          <a:lstStyle/>
          <a:p>
            <a:pPr marL="2291715" marR="5080" indent="-969010">
              <a:lnSpc>
                <a:spcPct val="100000"/>
              </a:lnSpc>
              <a:spcBef>
                <a:spcPts val="100"/>
              </a:spcBef>
            </a:pPr>
            <a:r>
              <a:rPr spc="-5" dirty="0"/>
              <a:t>Major categories </a:t>
            </a:r>
            <a:r>
              <a:rPr dirty="0"/>
              <a:t>of </a:t>
            </a:r>
            <a:r>
              <a:rPr spc="-5" dirty="0"/>
              <a:t>occupational  illness </a:t>
            </a:r>
            <a:r>
              <a:rPr dirty="0"/>
              <a:t>by organ</a:t>
            </a:r>
            <a:r>
              <a:rPr spc="-5" dirty="0"/>
              <a:t> </a:t>
            </a:r>
            <a:r>
              <a:rPr dirty="0"/>
              <a:t>system</a:t>
            </a:r>
          </a:p>
        </p:txBody>
      </p:sp>
      <p:sp>
        <p:nvSpPr>
          <p:cNvPr id="3" name="object 3"/>
          <p:cNvSpPr txBox="1"/>
          <p:nvPr/>
        </p:nvSpPr>
        <p:spPr>
          <a:xfrm>
            <a:off x="1437643" y="1929132"/>
            <a:ext cx="6227445" cy="3890809"/>
          </a:xfrm>
          <a:prstGeom prst="rect">
            <a:avLst/>
          </a:prstGeom>
        </p:spPr>
        <p:txBody>
          <a:bodyPr vert="horz" wrap="square" lIns="0" tIns="12700" rIns="0" bIns="0" rtlCol="0">
            <a:spAutoFit/>
          </a:bodyPr>
          <a:lstStyle/>
          <a:p>
            <a:pPr marL="368300" indent="-342900">
              <a:spcBef>
                <a:spcPts val="100"/>
              </a:spcBef>
              <a:buClr>
                <a:srgbClr val="996600"/>
              </a:buClr>
              <a:buFont typeface="Symbol"/>
              <a:buChar char=""/>
              <a:tabLst>
                <a:tab pos="368300" algn="l"/>
              </a:tabLst>
            </a:pPr>
            <a:r>
              <a:rPr sz="2800" spc="-5" dirty="0">
                <a:solidFill>
                  <a:prstClr val="black"/>
                </a:solidFill>
                <a:latin typeface="Times New Roman"/>
                <a:cs typeface="Times New Roman"/>
              </a:rPr>
              <a:t>Musculoskeletal </a:t>
            </a:r>
            <a:r>
              <a:rPr sz="2800" dirty="0">
                <a:solidFill>
                  <a:prstClr val="black"/>
                </a:solidFill>
                <a:latin typeface="Times New Roman"/>
                <a:cs typeface="Times New Roman"/>
              </a:rPr>
              <a:t>disorders</a:t>
            </a:r>
            <a:endParaRPr sz="2800">
              <a:solidFill>
                <a:prstClr val="black"/>
              </a:solidFill>
              <a:latin typeface="Times New Roman"/>
              <a:cs typeface="Times New Roman"/>
            </a:endParaRPr>
          </a:p>
          <a:p>
            <a:pPr marL="368300" indent="-342900">
              <a:spcBef>
                <a:spcPts val="20"/>
              </a:spcBef>
              <a:buClr>
                <a:srgbClr val="996600"/>
              </a:buClr>
              <a:buFont typeface="Symbol"/>
              <a:buChar char=""/>
              <a:tabLst>
                <a:tab pos="368300" algn="l"/>
              </a:tabLst>
            </a:pPr>
            <a:r>
              <a:rPr sz="2800" spc="-5" dirty="0">
                <a:solidFill>
                  <a:prstClr val="black"/>
                </a:solidFill>
                <a:latin typeface="Times New Roman"/>
                <a:cs typeface="Times New Roman"/>
              </a:rPr>
              <a:t>Respiratory</a:t>
            </a:r>
            <a:r>
              <a:rPr sz="2800" dirty="0">
                <a:solidFill>
                  <a:prstClr val="black"/>
                </a:solidFill>
                <a:latin typeface="Times New Roman"/>
                <a:cs typeface="Times New Roman"/>
              </a:rPr>
              <a:t> disorders</a:t>
            </a:r>
            <a:endParaRPr sz="2800">
              <a:solidFill>
                <a:prstClr val="black"/>
              </a:solidFill>
              <a:latin typeface="Times New Roman"/>
              <a:cs typeface="Times New Roman"/>
            </a:endParaRPr>
          </a:p>
          <a:p>
            <a:pPr marL="368300" indent="-342900">
              <a:spcBef>
                <a:spcPts val="30"/>
              </a:spcBef>
              <a:buClr>
                <a:srgbClr val="996600"/>
              </a:buClr>
              <a:buFont typeface="Symbol"/>
              <a:buChar char=""/>
              <a:tabLst>
                <a:tab pos="368300" algn="l"/>
              </a:tabLst>
            </a:pPr>
            <a:r>
              <a:rPr sz="2800" spc="-5" dirty="0">
                <a:solidFill>
                  <a:prstClr val="black"/>
                </a:solidFill>
                <a:latin typeface="Times New Roman"/>
                <a:cs typeface="Times New Roman"/>
              </a:rPr>
              <a:t>Neurologic and psychiatric</a:t>
            </a:r>
            <a:r>
              <a:rPr sz="2800" spc="-30" dirty="0">
                <a:solidFill>
                  <a:prstClr val="black"/>
                </a:solidFill>
                <a:latin typeface="Times New Roman"/>
                <a:cs typeface="Times New Roman"/>
              </a:rPr>
              <a:t> </a:t>
            </a:r>
            <a:r>
              <a:rPr sz="2800" spc="-5" dirty="0">
                <a:solidFill>
                  <a:prstClr val="black"/>
                </a:solidFill>
                <a:latin typeface="Times New Roman"/>
                <a:cs typeface="Times New Roman"/>
              </a:rPr>
              <a:t>disorders</a:t>
            </a:r>
            <a:endParaRPr sz="2800">
              <a:solidFill>
                <a:prstClr val="black"/>
              </a:solidFill>
              <a:latin typeface="Times New Roman"/>
              <a:cs typeface="Times New Roman"/>
            </a:endParaRPr>
          </a:p>
          <a:p>
            <a:pPr marL="368300" indent="-342900">
              <a:spcBef>
                <a:spcPts val="20"/>
              </a:spcBef>
              <a:buClr>
                <a:srgbClr val="996600"/>
              </a:buClr>
              <a:buFont typeface="Symbol"/>
              <a:buChar char=""/>
              <a:tabLst>
                <a:tab pos="368300" algn="l"/>
              </a:tabLst>
            </a:pPr>
            <a:r>
              <a:rPr sz="2800" spc="-5" dirty="0">
                <a:solidFill>
                  <a:prstClr val="black"/>
                </a:solidFill>
                <a:latin typeface="Times New Roman"/>
                <a:cs typeface="Times New Roman"/>
              </a:rPr>
              <a:t>Skin </a:t>
            </a:r>
            <a:r>
              <a:rPr sz="2800" dirty="0">
                <a:solidFill>
                  <a:prstClr val="black"/>
                </a:solidFill>
                <a:latin typeface="Times New Roman"/>
                <a:cs typeface="Times New Roman"/>
              </a:rPr>
              <a:t>disorders</a:t>
            </a:r>
            <a:endParaRPr sz="2800">
              <a:solidFill>
                <a:prstClr val="black"/>
              </a:solidFill>
              <a:latin typeface="Times New Roman"/>
              <a:cs typeface="Times New Roman"/>
            </a:endParaRPr>
          </a:p>
          <a:p>
            <a:pPr marL="368300" indent="-342900">
              <a:spcBef>
                <a:spcPts val="30"/>
              </a:spcBef>
              <a:buClr>
                <a:srgbClr val="996600"/>
              </a:buClr>
              <a:buFont typeface="Symbol"/>
              <a:buChar char=""/>
              <a:tabLst>
                <a:tab pos="368300" algn="l"/>
              </a:tabLst>
            </a:pPr>
            <a:r>
              <a:rPr sz="2800" spc="-5" dirty="0">
                <a:solidFill>
                  <a:prstClr val="black"/>
                </a:solidFill>
                <a:latin typeface="Times New Roman"/>
                <a:cs typeface="Times New Roman"/>
              </a:rPr>
              <a:t>Reproductive and development</a:t>
            </a:r>
            <a:r>
              <a:rPr sz="2800" spc="-30" dirty="0">
                <a:solidFill>
                  <a:prstClr val="black"/>
                </a:solidFill>
                <a:latin typeface="Times New Roman"/>
                <a:cs typeface="Times New Roman"/>
              </a:rPr>
              <a:t> </a:t>
            </a:r>
            <a:r>
              <a:rPr sz="2800" dirty="0">
                <a:solidFill>
                  <a:prstClr val="black"/>
                </a:solidFill>
                <a:latin typeface="Times New Roman"/>
                <a:cs typeface="Times New Roman"/>
              </a:rPr>
              <a:t>disorders</a:t>
            </a:r>
            <a:endParaRPr sz="2800">
              <a:solidFill>
                <a:prstClr val="black"/>
              </a:solidFill>
              <a:latin typeface="Times New Roman"/>
              <a:cs typeface="Times New Roman"/>
            </a:endParaRPr>
          </a:p>
          <a:p>
            <a:pPr marL="368300" indent="-342900">
              <a:spcBef>
                <a:spcPts val="20"/>
              </a:spcBef>
              <a:buClr>
                <a:srgbClr val="996600"/>
              </a:buClr>
              <a:buFont typeface="Symbol"/>
              <a:buChar char=""/>
              <a:tabLst>
                <a:tab pos="368300" algn="l"/>
              </a:tabLst>
            </a:pPr>
            <a:r>
              <a:rPr sz="2800" spc="-5" dirty="0">
                <a:solidFill>
                  <a:prstClr val="black"/>
                </a:solidFill>
                <a:latin typeface="Times New Roman"/>
                <a:cs typeface="Times New Roman"/>
              </a:rPr>
              <a:t>Cardiovascular</a:t>
            </a:r>
            <a:r>
              <a:rPr sz="2800" dirty="0">
                <a:solidFill>
                  <a:prstClr val="black"/>
                </a:solidFill>
                <a:latin typeface="Times New Roman"/>
                <a:cs typeface="Times New Roman"/>
              </a:rPr>
              <a:t> </a:t>
            </a:r>
            <a:r>
              <a:rPr sz="2800" spc="-5" dirty="0">
                <a:solidFill>
                  <a:prstClr val="black"/>
                </a:solidFill>
                <a:latin typeface="Times New Roman"/>
                <a:cs typeface="Times New Roman"/>
              </a:rPr>
              <a:t>disorders</a:t>
            </a:r>
            <a:endParaRPr sz="2800">
              <a:solidFill>
                <a:prstClr val="black"/>
              </a:solidFill>
              <a:latin typeface="Times New Roman"/>
              <a:cs typeface="Times New Roman"/>
            </a:endParaRPr>
          </a:p>
          <a:p>
            <a:pPr marL="368300" indent="-342900">
              <a:spcBef>
                <a:spcPts val="30"/>
              </a:spcBef>
              <a:buClr>
                <a:srgbClr val="996600"/>
              </a:buClr>
              <a:buFont typeface="Symbol"/>
              <a:buChar char=""/>
              <a:tabLst>
                <a:tab pos="368300" algn="l"/>
              </a:tabLst>
            </a:pPr>
            <a:r>
              <a:rPr sz="2800" spc="-5" dirty="0">
                <a:solidFill>
                  <a:prstClr val="black"/>
                </a:solidFill>
                <a:latin typeface="Times New Roman"/>
                <a:cs typeface="Times New Roman"/>
              </a:rPr>
              <a:t>Hematologic</a:t>
            </a:r>
            <a:r>
              <a:rPr sz="2800" spc="-20" dirty="0">
                <a:solidFill>
                  <a:prstClr val="black"/>
                </a:solidFill>
                <a:latin typeface="Times New Roman"/>
                <a:cs typeface="Times New Roman"/>
              </a:rPr>
              <a:t> </a:t>
            </a:r>
            <a:r>
              <a:rPr sz="2800" spc="-5" dirty="0">
                <a:solidFill>
                  <a:prstClr val="black"/>
                </a:solidFill>
                <a:latin typeface="Times New Roman"/>
                <a:cs typeface="Times New Roman"/>
              </a:rPr>
              <a:t>disorders</a:t>
            </a:r>
            <a:endParaRPr sz="2800">
              <a:solidFill>
                <a:prstClr val="black"/>
              </a:solidFill>
              <a:latin typeface="Times New Roman"/>
              <a:cs typeface="Times New Roman"/>
            </a:endParaRPr>
          </a:p>
          <a:p>
            <a:pPr marL="368300" indent="-342900">
              <a:spcBef>
                <a:spcPts val="20"/>
              </a:spcBef>
              <a:buClr>
                <a:srgbClr val="996600"/>
              </a:buClr>
              <a:buFont typeface="Symbol"/>
              <a:buChar char=""/>
              <a:tabLst>
                <a:tab pos="368300" algn="l"/>
              </a:tabLst>
            </a:pPr>
            <a:r>
              <a:rPr sz="2800" spc="-5" dirty="0">
                <a:solidFill>
                  <a:prstClr val="black"/>
                </a:solidFill>
                <a:latin typeface="Times New Roman"/>
                <a:cs typeface="Times New Roman"/>
              </a:rPr>
              <a:t>Hepatic</a:t>
            </a:r>
            <a:r>
              <a:rPr sz="2800" spc="-20" dirty="0">
                <a:solidFill>
                  <a:prstClr val="black"/>
                </a:solidFill>
                <a:latin typeface="Times New Roman"/>
                <a:cs typeface="Times New Roman"/>
              </a:rPr>
              <a:t> </a:t>
            </a:r>
            <a:r>
              <a:rPr sz="2800" dirty="0">
                <a:solidFill>
                  <a:prstClr val="black"/>
                </a:solidFill>
                <a:latin typeface="Times New Roman"/>
                <a:cs typeface="Times New Roman"/>
              </a:rPr>
              <a:t>disorders</a:t>
            </a:r>
            <a:endParaRPr sz="2800">
              <a:solidFill>
                <a:prstClr val="black"/>
              </a:solidFill>
              <a:latin typeface="Times New Roman"/>
              <a:cs typeface="Times New Roman"/>
            </a:endParaRPr>
          </a:p>
          <a:p>
            <a:pPr marL="368300" indent="-342900">
              <a:spcBef>
                <a:spcPts val="20"/>
              </a:spcBef>
              <a:buClr>
                <a:srgbClr val="996600"/>
              </a:buClr>
              <a:buFont typeface="Symbol"/>
              <a:buChar char=""/>
              <a:tabLst>
                <a:tab pos="368300" algn="l"/>
              </a:tabLst>
            </a:pPr>
            <a:r>
              <a:rPr sz="2800" spc="-10" dirty="0">
                <a:solidFill>
                  <a:prstClr val="black"/>
                </a:solidFill>
                <a:latin typeface="Times New Roman"/>
                <a:cs typeface="Times New Roman"/>
              </a:rPr>
              <a:t>Renal </a:t>
            </a:r>
            <a:r>
              <a:rPr sz="2800" spc="-5" dirty="0">
                <a:solidFill>
                  <a:prstClr val="black"/>
                </a:solidFill>
                <a:latin typeface="Times New Roman"/>
                <a:cs typeface="Times New Roman"/>
              </a:rPr>
              <a:t>and </a:t>
            </a:r>
            <a:r>
              <a:rPr sz="2800" dirty="0">
                <a:solidFill>
                  <a:prstClr val="black"/>
                </a:solidFill>
                <a:latin typeface="Times New Roman"/>
                <a:cs typeface="Times New Roman"/>
              </a:rPr>
              <a:t>urinary</a:t>
            </a:r>
            <a:r>
              <a:rPr sz="2800" spc="20" dirty="0">
                <a:solidFill>
                  <a:prstClr val="black"/>
                </a:solidFill>
                <a:latin typeface="Times New Roman"/>
                <a:cs typeface="Times New Roman"/>
              </a:rPr>
              <a:t> </a:t>
            </a:r>
            <a:r>
              <a:rPr sz="2800" spc="-5" dirty="0">
                <a:solidFill>
                  <a:prstClr val="black"/>
                </a:solidFill>
                <a:latin typeface="Times New Roman"/>
                <a:cs typeface="Times New Roman"/>
              </a:rPr>
              <a:t>disorders</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20142020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4183" y="756920"/>
            <a:ext cx="6886575" cy="689932"/>
          </a:xfrm>
          <a:prstGeom prst="rect">
            <a:avLst/>
          </a:prstGeom>
        </p:spPr>
        <p:txBody>
          <a:bodyPr vert="horz" wrap="square" lIns="0" tIns="12700" rIns="0" bIns="0" rtlCol="0">
            <a:spAutoFit/>
          </a:bodyPr>
          <a:lstStyle/>
          <a:p>
            <a:pPr marL="12700">
              <a:lnSpc>
                <a:spcPct val="100000"/>
              </a:lnSpc>
              <a:spcBef>
                <a:spcPts val="100"/>
              </a:spcBef>
            </a:pPr>
            <a:r>
              <a:rPr sz="4400" dirty="0"/>
              <a:t>Occupational </a:t>
            </a:r>
            <a:r>
              <a:rPr sz="4400" spc="-5" dirty="0"/>
              <a:t>Diseases</a:t>
            </a:r>
            <a:r>
              <a:rPr sz="4400" spc="-65" dirty="0"/>
              <a:t> </a:t>
            </a:r>
            <a:r>
              <a:rPr sz="4400" spc="-5" dirty="0"/>
              <a:t>Factors</a:t>
            </a:r>
            <a:endParaRPr sz="4400"/>
          </a:p>
        </p:txBody>
      </p:sp>
      <p:sp>
        <p:nvSpPr>
          <p:cNvPr id="3" name="object 3"/>
          <p:cNvSpPr txBox="1"/>
          <p:nvPr/>
        </p:nvSpPr>
        <p:spPr>
          <a:xfrm>
            <a:off x="1449073" y="1624331"/>
            <a:ext cx="5325745" cy="443711"/>
          </a:xfrm>
          <a:prstGeom prst="rect">
            <a:avLst/>
          </a:prstGeom>
        </p:spPr>
        <p:txBody>
          <a:bodyPr vert="horz" wrap="square" lIns="0" tIns="12700" rIns="0" bIns="0" rtlCol="0">
            <a:spAutoFit/>
          </a:bodyPr>
          <a:lstStyle/>
          <a:p>
            <a:pPr marL="12700">
              <a:spcBef>
                <a:spcPts val="100"/>
              </a:spcBef>
              <a:tabLst>
                <a:tab pos="2275205" algn="l"/>
              </a:tabLst>
            </a:pPr>
            <a:r>
              <a:rPr sz="2800" spc="-5" dirty="0">
                <a:solidFill>
                  <a:prstClr val="black"/>
                </a:solidFill>
                <a:latin typeface="Times New Roman"/>
                <a:cs typeface="Times New Roman"/>
              </a:rPr>
              <a:t>Physical	Heat, noise,</a:t>
            </a:r>
            <a:r>
              <a:rPr sz="2800" spc="-70" dirty="0">
                <a:solidFill>
                  <a:prstClr val="black"/>
                </a:solidFill>
                <a:latin typeface="Times New Roman"/>
                <a:cs typeface="Times New Roman"/>
              </a:rPr>
              <a:t> </a:t>
            </a:r>
            <a:r>
              <a:rPr sz="2800" spc="-5" dirty="0">
                <a:solidFill>
                  <a:prstClr val="black"/>
                </a:solidFill>
                <a:latin typeface="Times New Roman"/>
                <a:cs typeface="Times New Roman"/>
              </a:rPr>
              <a:t>radiation</a:t>
            </a:r>
            <a:endParaRPr sz="2800">
              <a:solidFill>
                <a:prstClr val="black"/>
              </a:solidFill>
              <a:latin typeface="Times New Roman"/>
              <a:cs typeface="Times New Roman"/>
            </a:endParaRPr>
          </a:p>
        </p:txBody>
      </p:sp>
      <p:sp>
        <p:nvSpPr>
          <p:cNvPr id="4" name="object 4"/>
          <p:cNvSpPr txBox="1"/>
          <p:nvPr/>
        </p:nvSpPr>
        <p:spPr>
          <a:xfrm>
            <a:off x="1449069" y="2358391"/>
            <a:ext cx="1383030" cy="443711"/>
          </a:xfrm>
          <a:prstGeom prst="rect">
            <a:avLst/>
          </a:prstGeom>
        </p:spPr>
        <p:txBody>
          <a:bodyPr vert="horz" wrap="square" lIns="0" tIns="12700" rIns="0" bIns="0" rtlCol="0">
            <a:spAutoFit/>
          </a:bodyPr>
          <a:lstStyle/>
          <a:p>
            <a:pPr marL="12700">
              <a:spcBef>
                <a:spcPts val="100"/>
              </a:spcBef>
            </a:pPr>
            <a:r>
              <a:rPr sz="2800" spc="-10" dirty="0">
                <a:solidFill>
                  <a:prstClr val="black"/>
                </a:solidFill>
                <a:latin typeface="Times New Roman"/>
                <a:cs typeface="Times New Roman"/>
              </a:rPr>
              <a:t>Chemical</a:t>
            </a:r>
            <a:endParaRPr sz="2800">
              <a:solidFill>
                <a:prstClr val="black"/>
              </a:solidFill>
              <a:latin typeface="Times New Roman"/>
              <a:cs typeface="Times New Roman"/>
            </a:endParaRPr>
          </a:p>
        </p:txBody>
      </p:sp>
      <p:sp>
        <p:nvSpPr>
          <p:cNvPr id="5" name="object 5"/>
          <p:cNvSpPr txBox="1"/>
          <p:nvPr/>
        </p:nvSpPr>
        <p:spPr>
          <a:xfrm>
            <a:off x="1449073" y="3368042"/>
            <a:ext cx="1505585" cy="443711"/>
          </a:xfrm>
          <a:prstGeom prst="rect">
            <a:avLst/>
          </a:prstGeom>
        </p:spPr>
        <p:txBody>
          <a:bodyPr vert="horz" wrap="square" lIns="0" tIns="12700" rIns="0" bIns="0" rtlCol="0">
            <a:spAutoFit/>
          </a:bodyPr>
          <a:lstStyle/>
          <a:p>
            <a:pPr marL="12700">
              <a:spcBef>
                <a:spcPts val="100"/>
              </a:spcBef>
            </a:pPr>
            <a:r>
              <a:rPr sz="2800" spc="-5" dirty="0">
                <a:solidFill>
                  <a:prstClr val="black"/>
                </a:solidFill>
                <a:latin typeface="Times New Roman"/>
                <a:cs typeface="Times New Roman"/>
              </a:rPr>
              <a:t>Biological</a:t>
            </a:r>
            <a:endParaRPr sz="2800">
              <a:solidFill>
                <a:prstClr val="black"/>
              </a:solidFill>
              <a:latin typeface="Times New Roman"/>
              <a:cs typeface="Times New Roman"/>
            </a:endParaRPr>
          </a:p>
        </p:txBody>
      </p:sp>
      <p:sp>
        <p:nvSpPr>
          <p:cNvPr id="6" name="object 6"/>
          <p:cNvSpPr txBox="1"/>
          <p:nvPr/>
        </p:nvSpPr>
        <p:spPr>
          <a:xfrm>
            <a:off x="3712213" y="2358389"/>
            <a:ext cx="4957445" cy="1459374"/>
          </a:xfrm>
          <a:prstGeom prst="rect">
            <a:avLst/>
          </a:prstGeom>
        </p:spPr>
        <p:txBody>
          <a:bodyPr vert="horz" wrap="square" lIns="0" tIns="53340" rIns="0" bIns="0" rtlCol="0">
            <a:spAutoFit/>
          </a:bodyPr>
          <a:lstStyle/>
          <a:p>
            <a:pPr marL="12700" marR="5080">
              <a:lnSpc>
                <a:spcPts val="3100"/>
              </a:lnSpc>
              <a:spcBef>
                <a:spcPts val="420"/>
              </a:spcBef>
            </a:pPr>
            <a:r>
              <a:rPr sz="2800" spc="-5" dirty="0">
                <a:solidFill>
                  <a:prstClr val="black"/>
                </a:solidFill>
                <a:latin typeface="Times New Roman"/>
                <a:cs typeface="Times New Roman"/>
              </a:rPr>
              <a:t>Solvents, pesticides, heavy </a:t>
            </a:r>
            <a:r>
              <a:rPr sz="2800" spc="-10" dirty="0">
                <a:solidFill>
                  <a:prstClr val="black"/>
                </a:solidFill>
                <a:latin typeface="Times New Roman"/>
                <a:cs typeface="Times New Roman"/>
              </a:rPr>
              <a:t>metals,  </a:t>
            </a:r>
            <a:r>
              <a:rPr sz="2800" dirty="0">
                <a:solidFill>
                  <a:prstClr val="black"/>
                </a:solidFill>
                <a:latin typeface="Times New Roman"/>
                <a:cs typeface="Times New Roman"/>
              </a:rPr>
              <a:t>dust</a:t>
            </a:r>
            <a:endParaRPr sz="2800">
              <a:solidFill>
                <a:prstClr val="black"/>
              </a:solidFill>
              <a:latin typeface="Times New Roman"/>
              <a:cs typeface="Times New Roman"/>
            </a:endParaRPr>
          </a:p>
          <a:p>
            <a:pPr marL="12700">
              <a:spcBef>
                <a:spcPts val="1430"/>
              </a:spcBef>
            </a:pPr>
            <a:r>
              <a:rPr sz="2800" spc="-5" dirty="0">
                <a:solidFill>
                  <a:prstClr val="black"/>
                </a:solidFill>
                <a:latin typeface="Times New Roman"/>
                <a:cs typeface="Times New Roman"/>
              </a:rPr>
              <a:t>Tuberculosis, </a:t>
            </a:r>
            <a:r>
              <a:rPr sz="2800" spc="-10" dirty="0">
                <a:solidFill>
                  <a:prstClr val="black"/>
                </a:solidFill>
                <a:latin typeface="Times New Roman"/>
                <a:cs typeface="Times New Roman"/>
              </a:rPr>
              <a:t>Hep. </a:t>
            </a:r>
            <a:r>
              <a:rPr sz="2800" spc="-5" dirty="0">
                <a:solidFill>
                  <a:prstClr val="black"/>
                </a:solidFill>
                <a:latin typeface="Times New Roman"/>
                <a:cs typeface="Times New Roman"/>
              </a:rPr>
              <a:t>B,</a:t>
            </a:r>
            <a:r>
              <a:rPr sz="2800" spc="-20" dirty="0">
                <a:solidFill>
                  <a:prstClr val="black"/>
                </a:solidFill>
                <a:latin typeface="Times New Roman"/>
                <a:cs typeface="Times New Roman"/>
              </a:rPr>
              <a:t> </a:t>
            </a:r>
            <a:r>
              <a:rPr sz="2800" spc="-5" dirty="0">
                <a:solidFill>
                  <a:prstClr val="black"/>
                </a:solidFill>
                <a:latin typeface="Times New Roman"/>
                <a:cs typeface="Times New Roman"/>
              </a:rPr>
              <a:t>HIV</a:t>
            </a:r>
            <a:endParaRPr sz="2800">
              <a:solidFill>
                <a:prstClr val="black"/>
              </a:solidFill>
              <a:latin typeface="Times New Roman"/>
              <a:cs typeface="Times New Roman"/>
            </a:endParaRPr>
          </a:p>
        </p:txBody>
      </p:sp>
      <p:sp>
        <p:nvSpPr>
          <p:cNvPr id="7" name="object 7"/>
          <p:cNvSpPr txBox="1"/>
          <p:nvPr/>
        </p:nvSpPr>
        <p:spPr>
          <a:xfrm>
            <a:off x="1449073" y="4100831"/>
            <a:ext cx="1604645" cy="443711"/>
          </a:xfrm>
          <a:prstGeom prst="rect">
            <a:avLst/>
          </a:prstGeom>
        </p:spPr>
        <p:txBody>
          <a:bodyPr vert="horz" wrap="square" lIns="0" tIns="12700" rIns="0" bIns="0" rtlCol="0">
            <a:spAutoFit/>
          </a:bodyPr>
          <a:lstStyle/>
          <a:p>
            <a:pPr marL="12700">
              <a:spcBef>
                <a:spcPts val="100"/>
              </a:spcBef>
            </a:pPr>
            <a:r>
              <a:rPr sz="2800" spc="-5" dirty="0">
                <a:solidFill>
                  <a:prstClr val="black"/>
                </a:solidFill>
                <a:latin typeface="Times New Roman"/>
                <a:cs typeface="Times New Roman"/>
              </a:rPr>
              <a:t>Ergonomic</a:t>
            </a:r>
            <a:endParaRPr sz="2800">
              <a:solidFill>
                <a:prstClr val="black"/>
              </a:solidFill>
              <a:latin typeface="Times New Roman"/>
              <a:cs typeface="Times New Roman"/>
            </a:endParaRPr>
          </a:p>
        </p:txBody>
      </p:sp>
      <p:sp>
        <p:nvSpPr>
          <p:cNvPr id="8" name="object 8"/>
          <p:cNvSpPr txBox="1"/>
          <p:nvPr/>
        </p:nvSpPr>
        <p:spPr>
          <a:xfrm>
            <a:off x="1449073" y="5110479"/>
            <a:ext cx="1882775" cy="1459374"/>
          </a:xfrm>
          <a:prstGeom prst="rect">
            <a:avLst/>
          </a:prstGeom>
        </p:spPr>
        <p:txBody>
          <a:bodyPr vert="horz" wrap="square" lIns="0" tIns="53340" rIns="0" bIns="0" rtlCol="0">
            <a:spAutoFit/>
          </a:bodyPr>
          <a:lstStyle/>
          <a:p>
            <a:pPr marL="12700" marR="5080">
              <a:lnSpc>
                <a:spcPts val="3100"/>
              </a:lnSpc>
              <a:spcBef>
                <a:spcPts val="420"/>
              </a:spcBef>
            </a:pPr>
            <a:r>
              <a:rPr sz="2800" spc="-5" dirty="0">
                <a:solidFill>
                  <a:prstClr val="black"/>
                </a:solidFill>
                <a:latin typeface="Times New Roman"/>
                <a:cs typeface="Times New Roman"/>
              </a:rPr>
              <a:t>Ps</a:t>
            </a:r>
            <a:r>
              <a:rPr sz="2800" spc="15" dirty="0">
                <a:solidFill>
                  <a:prstClr val="black"/>
                </a:solidFill>
                <a:latin typeface="Times New Roman"/>
                <a:cs typeface="Times New Roman"/>
              </a:rPr>
              <a:t>y</a:t>
            </a:r>
            <a:r>
              <a:rPr sz="2800" spc="-15" dirty="0">
                <a:solidFill>
                  <a:prstClr val="black"/>
                </a:solidFill>
                <a:latin typeface="Times New Roman"/>
                <a:cs typeface="Times New Roman"/>
              </a:rPr>
              <a:t>c</a:t>
            </a:r>
            <a:r>
              <a:rPr sz="2800" spc="5" dirty="0">
                <a:solidFill>
                  <a:prstClr val="black"/>
                </a:solidFill>
                <a:latin typeface="Times New Roman"/>
                <a:cs typeface="Times New Roman"/>
              </a:rPr>
              <a:t>h</a:t>
            </a:r>
            <a:r>
              <a:rPr sz="2800" dirty="0">
                <a:solidFill>
                  <a:prstClr val="black"/>
                </a:solidFill>
                <a:latin typeface="Times New Roman"/>
                <a:cs typeface="Times New Roman"/>
              </a:rPr>
              <a:t>os</a:t>
            </a:r>
            <a:r>
              <a:rPr sz="2800" spc="5" dirty="0">
                <a:solidFill>
                  <a:prstClr val="black"/>
                </a:solidFill>
                <a:latin typeface="Times New Roman"/>
                <a:cs typeface="Times New Roman"/>
              </a:rPr>
              <a:t>o</a:t>
            </a:r>
            <a:r>
              <a:rPr sz="2800" spc="-15" dirty="0">
                <a:solidFill>
                  <a:prstClr val="black"/>
                </a:solidFill>
                <a:latin typeface="Times New Roman"/>
                <a:cs typeface="Times New Roman"/>
              </a:rPr>
              <a:t>c</a:t>
            </a:r>
            <a:r>
              <a:rPr sz="2800" dirty="0">
                <a:solidFill>
                  <a:prstClr val="black"/>
                </a:solidFill>
                <a:latin typeface="Times New Roman"/>
                <a:cs typeface="Times New Roman"/>
              </a:rPr>
              <a:t>i</a:t>
            </a:r>
            <a:r>
              <a:rPr sz="2800" spc="-5" dirty="0">
                <a:solidFill>
                  <a:prstClr val="black"/>
                </a:solidFill>
                <a:latin typeface="Times New Roman"/>
                <a:cs typeface="Times New Roman"/>
              </a:rPr>
              <a:t>al  stressor</a:t>
            </a:r>
            <a:endParaRPr sz="2800">
              <a:solidFill>
                <a:prstClr val="black"/>
              </a:solidFill>
              <a:latin typeface="Times New Roman"/>
              <a:cs typeface="Times New Roman"/>
            </a:endParaRPr>
          </a:p>
          <a:p>
            <a:pPr marL="12700">
              <a:spcBef>
                <a:spcPts val="1430"/>
              </a:spcBef>
            </a:pPr>
            <a:r>
              <a:rPr sz="2800" spc="-10" dirty="0">
                <a:solidFill>
                  <a:prstClr val="black"/>
                </a:solidFill>
                <a:latin typeface="Times New Roman"/>
                <a:cs typeface="Times New Roman"/>
              </a:rPr>
              <a:t>Mechanical</a:t>
            </a:r>
            <a:endParaRPr sz="2800">
              <a:solidFill>
                <a:prstClr val="black"/>
              </a:solidFill>
              <a:latin typeface="Times New Roman"/>
              <a:cs typeface="Times New Roman"/>
            </a:endParaRPr>
          </a:p>
        </p:txBody>
      </p:sp>
      <p:sp>
        <p:nvSpPr>
          <p:cNvPr id="9" name="object 9"/>
          <p:cNvSpPr txBox="1"/>
          <p:nvPr/>
        </p:nvSpPr>
        <p:spPr>
          <a:xfrm>
            <a:off x="3712209" y="4100829"/>
            <a:ext cx="4958080" cy="2485296"/>
          </a:xfrm>
          <a:prstGeom prst="rect">
            <a:avLst/>
          </a:prstGeom>
        </p:spPr>
        <p:txBody>
          <a:bodyPr vert="horz" wrap="square" lIns="0" tIns="53340" rIns="0" bIns="0" rtlCol="0">
            <a:spAutoFit/>
          </a:bodyPr>
          <a:lstStyle/>
          <a:p>
            <a:pPr marL="12700" marR="870585">
              <a:lnSpc>
                <a:spcPts val="3100"/>
              </a:lnSpc>
              <a:spcBef>
                <a:spcPts val="420"/>
              </a:spcBef>
            </a:pPr>
            <a:r>
              <a:rPr sz="2800" spc="-5" dirty="0">
                <a:solidFill>
                  <a:prstClr val="black"/>
                </a:solidFill>
                <a:latin typeface="Times New Roman"/>
                <a:cs typeface="Times New Roman"/>
              </a:rPr>
              <a:t>Repetitive motion, improper  designed </a:t>
            </a:r>
            <a:r>
              <a:rPr sz="2800" dirty="0">
                <a:solidFill>
                  <a:prstClr val="black"/>
                </a:solidFill>
                <a:latin typeface="Times New Roman"/>
                <a:cs typeface="Times New Roman"/>
              </a:rPr>
              <a:t>tools or work</a:t>
            </a:r>
            <a:r>
              <a:rPr sz="2800" spc="-45" dirty="0">
                <a:solidFill>
                  <a:prstClr val="black"/>
                </a:solidFill>
                <a:latin typeface="Times New Roman"/>
                <a:cs typeface="Times New Roman"/>
              </a:rPr>
              <a:t> </a:t>
            </a:r>
            <a:r>
              <a:rPr sz="2800" spc="-10" dirty="0">
                <a:solidFill>
                  <a:prstClr val="black"/>
                </a:solidFill>
                <a:latin typeface="Times New Roman"/>
                <a:cs typeface="Times New Roman"/>
              </a:rPr>
              <a:t>areas</a:t>
            </a:r>
            <a:endParaRPr sz="2800">
              <a:solidFill>
                <a:prstClr val="black"/>
              </a:solidFill>
              <a:latin typeface="Times New Roman"/>
              <a:cs typeface="Times New Roman"/>
            </a:endParaRPr>
          </a:p>
          <a:p>
            <a:pPr marL="12700" marR="948055">
              <a:lnSpc>
                <a:spcPts val="3100"/>
              </a:lnSpc>
              <a:spcBef>
                <a:spcPts val="1750"/>
              </a:spcBef>
            </a:pPr>
            <a:r>
              <a:rPr sz="2800" spc="-10" dirty="0">
                <a:solidFill>
                  <a:prstClr val="black"/>
                </a:solidFill>
                <a:latin typeface="Times New Roman"/>
                <a:cs typeface="Times New Roman"/>
              </a:rPr>
              <a:t>Lack </a:t>
            </a:r>
            <a:r>
              <a:rPr sz="2800" dirty="0">
                <a:solidFill>
                  <a:prstClr val="black"/>
                </a:solidFill>
                <a:latin typeface="Times New Roman"/>
                <a:cs typeface="Times New Roman"/>
              </a:rPr>
              <a:t>of </a:t>
            </a:r>
            <a:r>
              <a:rPr sz="2800" spc="-5" dirty="0">
                <a:solidFill>
                  <a:prstClr val="black"/>
                </a:solidFill>
                <a:latin typeface="Times New Roman"/>
                <a:cs typeface="Times New Roman"/>
              </a:rPr>
              <a:t>control </a:t>
            </a:r>
            <a:r>
              <a:rPr sz="2800" dirty="0">
                <a:solidFill>
                  <a:prstClr val="black"/>
                </a:solidFill>
                <a:latin typeface="Times New Roman"/>
                <a:cs typeface="Times New Roman"/>
              </a:rPr>
              <a:t>over </a:t>
            </a:r>
            <a:r>
              <a:rPr sz="2800" spc="-5" dirty="0">
                <a:solidFill>
                  <a:prstClr val="black"/>
                </a:solidFill>
                <a:latin typeface="Times New Roman"/>
                <a:cs typeface="Times New Roman"/>
              </a:rPr>
              <a:t>work,  inadequate personal</a:t>
            </a:r>
            <a:r>
              <a:rPr sz="2800" spc="-20" dirty="0">
                <a:solidFill>
                  <a:prstClr val="black"/>
                </a:solidFill>
                <a:latin typeface="Times New Roman"/>
                <a:cs typeface="Times New Roman"/>
              </a:rPr>
              <a:t> </a:t>
            </a:r>
            <a:r>
              <a:rPr sz="2800" spc="-5" dirty="0">
                <a:solidFill>
                  <a:prstClr val="black"/>
                </a:solidFill>
                <a:latin typeface="Times New Roman"/>
                <a:cs typeface="Times New Roman"/>
              </a:rPr>
              <a:t>support</a:t>
            </a:r>
            <a:endParaRPr sz="2800">
              <a:solidFill>
                <a:prstClr val="black"/>
              </a:solidFill>
              <a:latin typeface="Times New Roman"/>
              <a:cs typeface="Times New Roman"/>
            </a:endParaRPr>
          </a:p>
          <a:p>
            <a:pPr marL="12700">
              <a:spcBef>
                <a:spcPts val="1430"/>
              </a:spcBef>
            </a:pPr>
            <a:r>
              <a:rPr sz="2800" spc="-5" dirty="0">
                <a:solidFill>
                  <a:prstClr val="black"/>
                </a:solidFill>
                <a:latin typeface="Times New Roman"/>
                <a:cs typeface="Times New Roman"/>
              </a:rPr>
              <a:t>Mainly cause accident and</a:t>
            </a:r>
            <a:r>
              <a:rPr sz="2800" spc="-25" dirty="0">
                <a:solidFill>
                  <a:prstClr val="black"/>
                </a:solidFill>
                <a:latin typeface="Times New Roman"/>
                <a:cs typeface="Times New Roman"/>
              </a:rPr>
              <a:t> </a:t>
            </a:r>
            <a:r>
              <a:rPr sz="2800" spc="-5" dirty="0">
                <a:solidFill>
                  <a:prstClr val="black"/>
                </a:solidFill>
                <a:latin typeface="Times New Roman"/>
                <a:cs typeface="Times New Roman"/>
              </a:rPr>
              <a:t>injuries</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21324271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7483" y="756920"/>
            <a:ext cx="5022215" cy="689932"/>
          </a:xfrm>
          <a:prstGeom prst="rect">
            <a:avLst/>
          </a:prstGeom>
        </p:spPr>
        <p:txBody>
          <a:bodyPr vert="horz" wrap="square" lIns="0" tIns="12700" rIns="0" bIns="0" rtlCol="0">
            <a:spAutoFit/>
          </a:bodyPr>
          <a:lstStyle/>
          <a:p>
            <a:pPr marL="12700">
              <a:lnSpc>
                <a:spcPct val="100000"/>
              </a:lnSpc>
              <a:spcBef>
                <a:spcPts val="100"/>
              </a:spcBef>
            </a:pPr>
            <a:r>
              <a:rPr sz="4400" spc="-5" dirty="0"/>
              <a:t>Work Related</a:t>
            </a:r>
            <a:r>
              <a:rPr sz="4400" spc="-35" dirty="0"/>
              <a:t> </a:t>
            </a:r>
            <a:r>
              <a:rPr sz="4400" spc="-5" dirty="0"/>
              <a:t>Disease</a:t>
            </a:r>
            <a:endParaRPr sz="4400"/>
          </a:p>
        </p:txBody>
      </p:sp>
      <p:sp>
        <p:nvSpPr>
          <p:cNvPr id="3" name="object 3"/>
          <p:cNvSpPr txBox="1"/>
          <p:nvPr/>
        </p:nvSpPr>
        <p:spPr>
          <a:xfrm>
            <a:off x="1424939" y="2014222"/>
            <a:ext cx="7451090" cy="3070071"/>
          </a:xfrm>
          <a:prstGeom prst="rect">
            <a:avLst/>
          </a:prstGeom>
        </p:spPr>
        <p:txBody>
          <a:bodyPr vert="horz" wrap="square" lIns="0" tIns="12700" rIns="0" bIns="0" rtlCol="0">
            <a:spAutoFit/>
          </a:bodyPr>
          <a:lstStyle/>
          <a:p>
            <a:pPr marL="380365" marR="30480" indent="-342900">
              <a:spcBef>
                <a:spcPts val="100"/>
              </a:spcBef>
              <a:buClr>
                <a:srgbClr val="996600"/>
              </a:buClr>
              <a:buFont typeface="Symbol"/>
              <a:buChar char=""/>
              <a:tabLst>
                <a:tab pos="381000" algn="l"/>
              </a:tabLst>
            </a:pPr>
            <a:r>
              <a:rPr sz="3200" dirty="0">
                <a:solidFill>
                  <a:prstClr val="black"/>
                </a:solidFill>
                <a:latin typeface="Times New Roman"/>
                <a:cs typeface="Times New Roman"/>
              </a:rPr>
              <a:t>WHO categories work </a:t>
            </a:r>
            <a:r>
              <a:rPr sz="3200" spc="-5" dirty="0">
                <a:solidFill>
                  <a:prstClr val="black"/>
                </a:solidFill>
                <a:latin typeface="Times New Roman"/>
                <a:cs typeface="Times New Roman"/>
              </a:rPr>
              <a:t>related </a:t>
            </a:r>
            <a:r>
              <a:rPr sz="3200" dirty="0">
                <a:solidFill>
                  <a:prstClr val="black"/>
                </a:solidFill>
                <a:latin typeface="Times New Roman"/>
                <a:cs typeface="Times New Roman"/>
              </a:rPr>
              <a:t>diseases as “  </a:t>
            </a:r>
            <a:r>
              <a:rPr sz="3200" spc="-5" dirty="0">
                <a:solidFill>
                  <a:prstClr val="black"/>
                </a:solidFill>
                <a:latin typeface="Times New Roman"/>
                <a:cs typeface="Times New Roman"/>
              </a:rPr>
              <a:t>multifactorial” in</a:t>
            </a:r>
            <a:r>
              <a:rPr sz="3200" spc="5" dirty="0">
                <a:solidFill>
                  <a:prstClr val="black"/>
                </a:solidFill>
                <a:latin typeface="Times New Roman"/>
                <a:cs typeface="Times New Roman"/>
              </a:rPr>
              <a:t> </a:t>
            </a:r>
            <a:r>
              <a:rPr sz="3200" dirty="0">
                <a:solidFill>
                  <a:prstClr val="black"/>
                </a:solidFill>
                <a:latin typeface="Times New Roman"/>
                <a:cs typeface="Times New Roman"/>
              </a:rPr>
              <a:t>origin</a:t>
            </a:r>
            <a:endParaRPr sz="3200">
              <a:solidFill>
                <a:prstClr val="black"/>
              </a:solidFill>
              <a:latin typeface="Times New Roman"/>
              <a:cs typeface="Times New Roman"/>
            </a:endParaRPr>
          </a:p>
          <a:p>
            <a:pPr marL="380365" marR="210820" indent="-342900">
              <a:spcBef>
                <a:spcPts val="790"/>
              </a:spcBef>
              <a:buClr>
                <a:srgbClr val="996600"/>
              </a:buClr>
              <a:buFont typeface="Symbol"/>
              <a:buChar char=""/>
              <a:tabLst>
                <a:tab pos="381000" algn="l"/>
              </a:tabLst>
            </a:pPr>
            <a:r>
              <a:rPr sz="3200" spc="-5" dirty="0">
                <a:solidFill>
                  <a:prstClr val="black"/>
                </a:solidFill>
                <a:latin typeface="Times New Roman"/>
                <a:cs typeface="Times New Roman"/>
              </a:rPr>
              <a:t>There are </a:t>
            </a:r>
            <a:r>
              <a:rPr sz="3200" dirty="0">
                <a:solidFill>
                  <a:prstClr val="black"/>
                </a:solidFill>
                <a:latin typeface="Times New Roman"/>
                <a:cs typeface="Times New Roman"/>
              </a:rPr>
              <a:t>diseases </a:t>
            </a:r>
            <a:r>
              <a:rPr sz="3200" spc="-5" dirty="0">
                <a:solidFill>
                  <a:prstClr val="black"/>
                </a:solidFill>
                <a:latin typeface="Times New Roman"/>
                <a:cs typeface="Times New Roman"/>
              </a:rPr>
              <a:t>in </a:t>
            </a:r>
            <a:r>
              <a:rPr sz="3200" dirty="0">
                <a:solidFill>
                  <a:prstClr val="black"/>
                </a:solidFill>
                <a:latin typeface="Times New Roman"/>
                <a:cs typeface="Times New Roman"/>
              </a:rPr>
              <a:t>which workplace  </a:t>
            </a:r>
            <a:r>
              <a:rPr sz="3200" spc="-5" dirty="0">
                <a:solidFill>
                  <a:prstClr val="black"/>
                </a:solidFill>
                <a:latin typeface="Times New Roman"/>
                <a:cs typeface="Times New Roman"/>
              </a:rPr>
              <a:t>factors may </a:t>
            </a:r>
            <a:r>
              <a:rPr sz="3200" dirty="0">
                <a:solidFill>
                  <a:prstClr val="black"/>
                </a:solidFill>
                <a:latin typeface="Times New Roman"/>
                <a:cs typeface="Times New Roman"/>
              </a:rPr>
              <a:t>be </a:t>
            </a:r>
            <a:r>
              <a:rPr sz="3200" spc="-5" dirty="0">
                <a:solidFill>
                  <a:prstClr val="black"/>
                </a:solidFill>
                <a:latin typeface="Times New Roman"/>
                <a:cs typeface="Times New Roman"/>
              </a:rPr>
              <a:t>associated in their  </a:t>
            </a:r>
            <a:r>
              <a:rPr sz="3200" dirty="0">
                <a:solidFill>
                  <a:prstClr val="black"/>
                </a:solidFill>
                <a:latin typeface="Times New Roman"/>
                <a:cs typeface="Times New Roman"/>
              </a:rPr>
              <a:t>occurrence but need not be a risk </a:t>
            </a:r>
            <a:r>
              <a:rPr sz="3200" spc="-5" dirty="0">
                <a:solidFill>
                  <a:prstClr val="black"/>
                </a:solidFill>
                <a:latin typeface="Times New Roman"/>
                <a:cs typeface="Times New Roman"/>
              </a:rPr>
              <a:t>factor in  </a:t>
            </a:r>
            <a:r>
              <a:rPr sz="3200" dirty="0">
                <a:solidFill>
                  <a:prstClr val="black"/>
                </a:solidFill>
                <a:latin typeface="Times New Roman"/>
                <a:cs typeface="Times New Roman"/>
              </a:rPr>
              <a:t>each case.</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10182596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37643" y="2014222"/>
            <a:ext cx="6912609" cy="997709"/>
          </a:xfrm>
          <a:prstGeom prst="rect">
            <a:avLst/>
          </a:prstGeom>
        </p:spPr>
        <p:txBody>
          <a:bodyPr vert="horz" wrap="square" lIns="0" tIns="12700" rIns="0" bIns="0" rtlCol="0">
            <a:spAutoFit/>
          </a:bodyPr>
          <a:lstStyle/>
          <a:p>
            <a:pPr marL="367665" marR="17780" indent="-342900">
              <a:spcBef>
                <a:spcPts val="100"/>
              </a:spcBef>
            </a:pPr>
            <a:r>
              <a:rPr sz="4800" spc="-375" baseline="5208" dirty="0">
                <a:solidFill>
                  <a:srgbClr val="996600"/>
                </a:solidFill>
                <a:latin typeface="Symbol"/>
                <a:cs typeface="Symbol"/>
              </a:rPr>
              <a:t></a:t>
            </a:r>
            <a:r>
              <a:rPr sz="4800" spc="-375" baseline="5208" dirty="0">
                <a:solidFill>
                  <a:srgbClr val="996600"/>
                </a:solidFill>
                <a:latin typeface="Times New Roman"/>
                <a:cs typeface="Times New Roman"/>
              </a:rPr>
              <a:t> </a:t>
            </a:r>
            <a:r>
              <a:rPr sz="3200" dirty="0">
                <a:solidFill>
                  <a:prstClr val="black"/>
                </a:solidFill>
                <a:latin typeface="Times New Roman"/>
                <a:cs typeface="Times New Roman"/>
              </a:rPr>
              <a:t>Work related diseases occur </a:t>
            </a:r>
            <a:r>
              <a:rPr sz="3200" spc="-5" dirty="0">
                <a:solidFill>
                  <a:prstClr val="black"/>
                </a:solidFill>
                <a:latin typeface="Times New Roman"/>
                <a:cs typeface="Times New Roman"/>
              </a:rPr>
              <a:t>much more  frequently than </a:t>
            </a:r>
            <a:r>
              <a:rPr sz="3200" dirty="0">
                <a:solidFill>
                  <a:prstClr val="black"/>
                </a:solidFill>
                <a:latin typeface="Times New Roman"/>
                <a:cs typeface="Times New Roman"/>
              </a:rPr>
              <a:t>occupational disaese.</a:t>
            </a:r>
            <a:endParaRPr sz="3200">
              <a:solidFill>
                <a:prstClr val="black"/>
              </a:solidFill>
              <a:latin typeface="Times New Roman"/>
              <a:cs typeface="Times New Roman"/>
            </a:endParaRPr>
          </a:p>
        </p:txBody>
      </p:sp>
      <p:sp>
        <p:nvSpPr>
          <p:cNvPr id="3" name="object 3"/>
          <p:cNvSpPr txBox="1"/>
          <p:nvPr/>
        </p:nvSpPr>
        <p:spPr>
          <a:xfrm>
            <a:off x="1450339" y="3089911"/>
            <a:ext cx="7063740" cy="997709"/>
          </a:xfrm>
          <a:prstGeom prst="rect">
            <a:avLst/>
          </a:prstGeom>
        </p:spPr>
        <p:txBody>
          <a:bodyPr vert="horz" wrap="square" lIns="0" tIns="12700" rIns="0" bIns="0" rtlCol="0">
            <a:spAutoFit/>
          </a:bodyPr>
          <a:lstStyle/>
          <a:p>
            <a:pPr marL="354965" marR="5080" indent="-342900">
              <a:spcBef>
                <a:spcPts val="100"/>
              </a:spcBef>
            </a:pPr>
            <a:r>
              <a:rPr sz="4800" spc="-375" baseline="5208" dirty="0">
                <a:solidFill>
                  <a:srgbClr val="996600"/>
                </a:solidFill>
                <a:latin typeface="Symbol"/>
                <a:cs typeface="Symbol"/>
              </a:rPr>
              <a:t></a:t>
            </a:r>
            <a:r>
              <a:rPr sz="4800" spc="-375" baseline="5208" dirty="0">
                <a:solidFill>
                  <a:srgbClr val="996600"/>
                </a:solidFill>
                <a:latin typeface="Times New Roman"/>
                <a:cs typeface="Times New Roman"/>
              </a:rPr>
              <a:t> </a:t>
            </a:r>
            <a:r>
              <a:rPr sz="3200" dirty="0">
                <a:solidFill>
                  <a:prstClr val="black"/>
                </a:solidFill>
                <a:latin typeface="Times New Roman"/>
                <a:cs typeface="Times New Roman"/>
              </a:rPr>
              <a:t>They are caused by </a:t>
            </a:r>
            <a:r>
              <a:rPr sz="3200" spc="-5" dirty="0">
                <a:solidFill>
                  <a:prstClr val="black"/>
                </a:solidFill>
                <a:latin typeface="Times New Roman"/>
                <a:cs typeface="Times New Roman"/>
              </a:rPr>
              <a:t>interaction </a:t>
            </a:r>
            <a:r>
              <a:rPr sz="3200" dirty="0">
                <a:solidFill>
                  <a:prstClr val="black"/>
                </a:solidFill>
                <a:latin typeface="Times New Roman"/>
                <a:cs typeface="Times New Roman"/>
              </a:rPr>
              <a:t>of several  </a:t>
            </a:r>
            <a:r>
              <a:rPr sz="3200" spc="-5" dirty="0">
                <a:solidFill>
                  <a:prstClr val="black"/>
                </a:solidFill>
                <a:latin typeface="Times New Roman"/>
                <a:cs typeface="Times New Roman"/>
              </a:rPr>
              <a:t>extrinsic </a:t>
            </a:r>
            <a:r>
              <a:rPr sz="3200" dirty="0">
                <a:solidFill>
                  <a:prstClr val="black"/>
                </a:solidFill>
                <a:latin typeface="Times New Roman"/>
                <a:cs typeface="Times New Roman"/>
              </a:rPr>
              <a:t>risk</a:t>
            </a:r>
            <a:r>
              <a:rPr sz="3200" spc="10" dirty="0">
                <a:solidFill>
                  <a:prstClr val="black"/>
                </a:solidFill>
                <a:latin typeface="Times New Roman"/>
                <a:cs typeface="Times New Roman"/>
              </a:rPr>
              <a:t> </a:t>
            </a:r>
            <a:r>
              <a:rPr sz="3200" spc="-5" dirty="0">
                <a:solidFill>
                  <a:prstClr val="black"/>
                </a:solidFill>
                <a:latin typeface="Times New Roman"/>
                <a:cs typeface="Times New Roman"/>
              </a:rPr>
              <a:t>fact</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13260660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7643" y="2014222"/>
            <a:ext cx="7324725" cy="997709"/>
          </a:xfrm>
          <a:prstGeom prst="rect">
            <a:avLst/>
          </a:prstGeom>
        </p:spPr>
        <p:txBody>
          <a:bodyPr vert="horz" wrap="square" lIns="0" tIns="12700" rIns="0" bIns="0" rtlCol="0">
            <a:spAutoFit/>
          </a:bodyPr>
          <a:lstStyle/>
          <a:p>
            <a:pPr marL="367665" marR="17780" indent="-342900">
              <a:lnSpc>
                <a:spcPct val="100000"/>
              </a:lnSpc>
              <a:spcBef>
                <a:spcPts val="100"/>
              </a:spcBef>
            </a:pPr>
            <a:r>
              <a:rPr sz="4800" spc="-375" baseline="5208" dirty="0">
                <a:latin typeface="Symbol"/>
                <a:cs typeface="Symbol"/>
              </a:rPr>
              <a:t></a:t>
            </a:r>
            <a:r>
              <a:rPr sz="4800" spc="-375" baseline="5208" dirty="0"/>
              <a:t> </a:t>
            </a:r>
            <a:r>
              <a:rPr sz="3200" dirty="0">
                <a:solidFill>
                  <a:srgbClr val="000000"/>
                </a:solidFill>
              </a:rPr>
              <a:t>Work condition can aggravate pre </a:t>
            </a:r>
            <a:r>
              <a:rPr sz="3200" spc="-5" dirty="0">
                <a:solidFill>
                  <a:srgbClr val="000000"/>
                </a:solidFill>
              </a:rPr>
              <a:t>existing  </a:t>
            </a:r>
            <a:r>
              <a:rPr sz="3200" dirty="0">
                <a:solidFill>
                  <a:srgbClr val="000000"/>
                </a:solidFill>
              </a:rPr>
              <a:t>disease</a:t>
            </a:r>
            <a:endParaRPr sz="3200">
              <a:latin typeface="Symbol"/>
              <a:cs typeface="Symbol"/>
            </a:endParaRPr>
          </a:p>
        </p:txBody>
      </p:sp>
      <p:sp>
        <p:nvSpPr>
          <p:cNvPr id="3" name="object 3"/>
          <p:cNvSpPr txBox="1"/>
          <p:nvPr/>
        </p:nvSpPr>
        <p:spPr>
          <a:xfrm>
            <a:off x="1907539" y="3077212"/>
            <a:ext cx="6869430" cy="2777683"/>
          </a:xfrm>
          <a:prstGeom prst="rect">
            <a:avLst/>
          </a:prstGeom>
        </p:spPr>
        <p:txBody>
          <a:bodyPr vert="horz" wrap="square" lIns="0" tIns="12700" rIns="0" bIns="0" rtlCol="0">
            <a:spAutoFit/>
          </a:bodyPr>
          <a:lstStyle/>
          <a:p>
            <a:pPr marL="298450" marR="146050" indent="-285750">
              <a:spcBef>
                <a:spcPts val="100"/>
              </a:spcBef>
              <a:buSzPct val="94642"/>
              <a:buFontTx/>
              <a:buChar char="–"/>
              <a:tabLst>
                <a:tab pos="298450" algn="l"/>
              </a:tabLst>
            </a:pPr>
            <a:r>
              <a:rPr sz="2800" spc="-5" dirty="0">
                <a:solidFill>
                  <a:prstClr val="black"/>
                </a:solidFill>
                <a:latin typeface="Times New Roman"/>
                <a:cs typeface="Times New Roman"/>
              </a:rPr>
              <a:t>Hepatic </a:t>
            </a:r>
            <a:r>
              <a:rPr sz="2800" dirty="0">
                <a:solidFill>
                  <a:prstClr val="black"/>
                </a:solidFill>
                <a:latin typeface="Times New Roman"/>
                <a:cs typeface="Times New Roman"/>
              </a:rPr>
              <a:t>dysfunction </a:t>
            </a:r>
            <a:r>
              <a:rPr sz="2800" spc="-5" dirty="0">
                <a:solidFill>
                  <a:prstClr val="black"/>
                </a:solidFill>
                <a:latin typeface="Times New Roman"/>
                <a:cs typeface="Times New Roman"/>
              </a:rPr>
              <a:t>can </a:t>
            </a:r>
            <a:r>
              <a:rPr sz="2800" dirty="0">
                <a:solidFill>
                  <a:prstClr val="black"/>
                </a:solidFill>
                <a:latin typeface="Times New Roman"/>
                <a:cs typeface="Times New Roman"/>
              </a:rPr>
              <a:t>be </a:t>
            </a:r>
            <a:r>
              <a:rPr sz="2800" spc="-5" dirty="0">
                <a:solidFill>
                  <a:prstClr val="black"/>
                </a:solidFill>
                <a:latin typeface="Times New Roman"/>
                <a:cs typeface="Times New Roman"/>
              </a:rPr>
              <a:t>aggravated </a:t>
            </a:r>
            <a:r>
              <a:rPr sz="2800" dirty="0">
                <a:solidFill>
                  <a:prstClr val="black"/>
                </a:solidFill>
                <a:latin typeface="Times New Roman"/>
                <a:cs typeface="Times New Roman"/>
              </a:rPr>
              <a:t>by  exposure to </a:t>
            </a:r>
            <a:r>
              <a:rPr sz="2800" spc="-5" dirty="0">
                <a:solidFill>
                  <a:prstClr val="black"/>
                </a:solidFill>
                <a:latin typeface="Times New Roman"/>
                <a:cs typeface="Times New Roman"/>
              </a:rPr>
              <a:t>certain chlorinated</a:t>
            </a:r>
            <a:r>
              <a:rPr sz="2800" spc="-60" dirty="0">
                <a:solidFill>
                  <a:prstClr val="black"/>
                </a:solidFill>
                <a:latin typeface="Times New Roman"/>
                <a:cs typeface="Times New Roman"/>
              </a:rPr>
              <a:t> </a:t>
            </a:r>
            <a:r>
              <a:rPr sz="2800" dirty="0">
                <a:solidFill>
                  <a:prstClr val="black"/>
                </a:solidFill>
                <a:latin typeface="Times New Roman"/>
                <a:cs typeface="Times New Roman"/>
              </a:rPr>
              <a:t>hydrocarbons</a:t>
            </a:r>
            <a:endParaRPr sz="2800">
              <a:solidFill>
                <a:prstClr val="black"/>
              </a:solidFill>
              <a:latin typeface="Times New Roman"/>
              <a:cs typeface="Times New Roman"/>
            </a:endParaRPr>
          </a:p>
          <a:p>
            <a:pPr marL="298450" marR="203835" indent="-285750">
              <a:spcBef>
                <a:spcPts val="700"/>
              </a:spcBef>
              <a:buSzPct val="94642"/>
              <a:buFontTx/>
              <a:buChar char="–"/>
              <a:tabLst>
                <a:tab pos="298450" algn="l"/>
                <a:tab pos="5616575" algn="l"/>
              </a:tabLst>
            </a:pPr>
            <a:r>
              <a:rPr sz="2800" spc="-5" dirty="0">
                <a:solidFill>
                  <a:prstClr val="black"/>
                </a:solidFill>
                <a:latin typeface="Times New Roman"/>
                <a:cs typeface="Times New Roman"/>
              </a:rPr>
              <a:t>Bronchial asthma </a:t>
            </a:r>
            <a:r>
              <a:rPr sz="2800" spc="-10" dirty="0">
                <a:solidFill>
                  <a:prstClr val="black"/>
                </a:solidFill>
                <a:latin typeface="Times New Roman"/>
                <a:cs typeface="Times New Roman"/>
              </a:rPr>
              <a:t>can</a:t>
            </a:r>
            <a:r>
              <a:rPr sz="2800" spc="10" dirty="0">
                <a:solidFill>
                  <a:prstClr val="black"/>
                </a:solidFill>
                <a:latin typeface="Times New Roman"/>
                <a:cs typeface="Times New Roman"/>
              </a:rPr>
              <a:t> </a:t>
            </a:r>
            <a:r>
              <a:rPr sz="2800" dirty="0">
                <a:solidFill>
                  <a:prstClr val="black"/>
                </a:solidFill>
                <a:latin typeface="Times New Roman"/>
                <a:cs typeface="Times New Roman"/>
              </a:rPr>
              <a:t>be</a:t>
            </a:r>
            <a:r>
              <a:rPr sz="2800" spc="-5" dirty="0">
                <a:solidFill>
                  <a:prstClr val="black"/>
                </a:solidFill>
                <a:latin typeface="Times New Roman"/>
                <a:cs typeface="Times New Roman"/>
              </a:rPr>
              <a:t> aggravated	</a:t>
            </a:r>
            <a:r>
              <a:rPr sz="2800" dirty="0">
                <a:solidFill>
                  <a:prstClr val="black"/>
                </a:solidFill>
                <a:latin typeface="Times New Roman"/>
                <a:cs typeface="Times New Roman"/>
              </a:rPr>
              <a:t>by</a:t>
            </a:r>
            <a:r>
              <a:rPr sz="2800" spc="-65" dirty="0">
                <a:solidFill>
                  <a:prstClr val="black"/>
                </a:solidFill>
                <a:latin typeface="Times New Roman"/>
                <a:cs typeface="Times New Roman"/>
              </a:rPr>
              <a:t> </a:t>
            </a:r>
            <a:r>
              <a:rPr sz="2800" spc="-5" dirty="0">
                <a:solidFill>
                  <a:prstClr val="black"/>
                </a:solidFill>
                <a:latin typeface="Times New Roman"/>
                <a:cs typeface="Times New Roman"/>
              </a:rPr>
              <a:t>dust  </a:t>
            </a:r>
            <a:r>
              <a:rPr sz="2800" dirty="0">
                <a:solidFill>
                  <a:prstClr val="black"/>
                </a:solidFill>
                <a:latin typeface="Times New Roman"/>
                <a:cs typeface="Times New Roman"/>
              </a:rPr>
              <a:t>exposure</a:t>
            </a:r>
            <a:endParaRPr sz="2800">
              <a:solidFill>
                <a:prstClr val="black"/>
              </a:solidFill>
              <a:latin typeface="Times New Roman"/>
              <a:cs typeface="Times New Roman"/>
            </a:endParaRPr>
          </a:p>
          <a:p>
            <a:pPr marL="298450" marR="5080" indent="-285750">
              <a:spcBef>
                <a:spcPts val="690"/>
              </a:spcBef>
              <a:buSzPct val="94642"/>
              <a:buFontTx/>
              <a:buChar char="–"/>
              <a:tabLst>
                <a:tab pos="298450" algn="l"/>
                <a:tab pos="5064125" algn="l"/>
              </a:tabLst>
            </a:pPr>
            <a:r>
              <a:rPr sz="2800" spc="-10" dirty="0">
                <a:solidFill>
                  <a:prstClr val="black"/>
                </a:solidFill>
                <a:latin typeface="Times New Roman"/>
                <a:cs typeface="Times New Roman"/>
              </a:rPr>
              <a:t>Renal </a:t>
            </a:r>
            <a:r>
              <a:rPr sz="2800" spc="-5" dirty="0">
                <a:solidFill>
                  <a:prstClr val="black"/>
                </a:solidFill>
                <a:latin typeface="Times New Roman"/>
                <a:cs typeface="Times New Roman"/>
              </a:rPr>
              <a:t>disease </a:t>
            </a:r>
            <a:r>
              <a:rPr sz="2800" spc="-10" dirty="0">
                <a:solidFill>
                  <a:prstClr val="black"/>
                </a:solidFill>
                <a:latin typeface="Times New Roman"/>
                <a:cs typeface="Times New Roman"/>
              </a:rPr>
              <a:t>can</a:t>
            </a:r>
            <a:r>
              <a:rPr sz="2800" spc="25" dirty="0">
                <a:solidFill>
                  <a:prstClr val="black"/>
                </a:solidFill>
                <a:latin typeface="Times New Roman"/>
                <a:cs typeface="Times New Roman"/>
              </a:rPr>
              <a:t> </a:t>
            </a:r>
            <a:r>
              <a:rPr sz="2800" dirty="0">
                <a:solidFill>
                  <a:prstClr val="black"/>
                </a:solidFill>
                <a:latin typeface="Times New Roman"/>
                <a:cs typeface="Times New Roman"/>
              </a:rPr>
              <a:t>be</a:t>
            </a:r>
            <a:r>
              <a:rPr sz="2800" spc="-5" dirty="0">
                <a:solidFill>
                  <a:prstClr val="black"/>
                </a:solidFill>
                <a:latin typeface="Times New Roman"/>
                <a:cs typeface="Times New Roman"/>
              </a:rPr>
              <a:t> aggravated	</a:t>
            </a:r>
            <a:r>
              <a:rPr sz="2800" dirty="0">
                <a:solidFill>
                  <a:prstClr val="black"/>
                </a:solidFill>
                <a:latin typeface="Times New Roman"/>
                <a:cs typeface="Times New Roman"/>
              </a:rPr>
              <a:t>by</a:t>
            </a:r>
            <a:r>
              <a:rPr sz="2800" spc="-75" dirty="0">
                <a:solidFill>
                  <a:prstClr val="black"/>
                </a:solidFill>
                <a:latin typeface="Times New Roman"/>
                <a:cs typeface="Times New Roman"/>
              </a:rPr>
              <a:t> </a:t>
            </a:r>
            <a:r>
              <a:rPr sz="2800" dirty="0">
                <a:solidFill>
                  <a:prstClr val="black"/>
                </a:solidFill>
                <a:latin typeface="Times New Roman"/>
                <a:cs typeface="Times New Roman"/>
              </a:rPr>
              <a:t>inorganic  </a:t>
            </a:r>
            <a:r>
              <a:rPr sz="2800" spc="-5" dirty="0">
                <a:solidFill>
                  <a:prstClr val="black"/>
                </a:solidFill>
                <a:latin typeface="Times New Roman"/>
                <a:cs typeface="Times New Roman"/>
              </a:rPr>
              <a:t>mercury, cadmium and certain</a:t>
            </a:r>
            <a:r>
              <a:rPr sz="2800" spc="-50" dirty="0">
                <a:solidFill>
                  <a:prstClr val="black"/>
                </a:solidFill>
                <a:latin typeface="Times New Roman"/>
                <a:cs typeface="Times New Roman"/>
              </a:rPr>
              <a:t> </a:t>
            </a:r>
            <a:r>
              <a:rPr sz="2800" dirty="0">
                <a:solidFill>
                  <a:prstClr val="black"/>
                </a:solidFill>
                <a:latin typeface="Times New Roman"/>
                <a:cs typeface="Times New Roman"/>
              </a:rPr>
              <a:t>solvents</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9674761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24943" y="877571"/>
            <a:ext cx="7390765" cy="4179734"/>
          </a:xfrm>
          <a:prstGeom prst="rect">
            <a:avLst/>
          </a:prstGeom>
        </p:spPr>
        <p:txBody>
          <a:bodyPr vert="horz" wrap="square" lIns="0" tIns="114300" rIns="0" bIns="0" rtlCol="0">
            <a:spAutoFit/>
          </a:bodyPr>
          <a:lstStyle/>
          <a:p>
            <a:pPr marL="482600" indent="-444500">
              <a:spcBef>
                <a:spcPts val="900"/>
              </a:spcBef>
              <a:buClr>
                <a:srgbClr val="996600"/>
              </a:buClr>
              <a:buFont typeface="Symbol"/>
              <a:buChar char=""/>
              <a:tabLst>
                <a:tab pos="481965" algn="l"/>
                <a:tab pos="482600" algn="l"/>
              </a:tabLst>
            </a:pPr>
            <a:r>
              <a:rPr sz="3200" spc="-5" dirty="0">
                <a:solidFill>
                  <a:prstClr val="black"/>
                </a:solidFill>
                <a:latin typeface="Times New Roman"/>
                <a:cs typeface="Times New Roman"/>
              </a:rPr>
              <a:t>frequently </a:t>
            </a:r>
            <a:r>
              <a:rPr sz="3200" dirty="0">
                <a:solidFill>
                  <a:prstClr val="black"/>
                </a:solidFill>
                <a:latin typeface="Times New Roman"/>
                <a:cs typeface="Times New Roman"/>
              </a:rPr>
              <a:t>seen </a:t>
            </a:r>
            <a:r>
              <a:rPr sz="3200" spc="-5" dirty="0">
                <a:solidFill>
                  <a:prstClr val="black"/>
                </a:solidFill>
                <a:latin typeface="Times New Roman"/>
                <a:cs typeface="Times New Roman"/>
              </a:rPr>
              <a:t>in the </a:t>
            </a:r>
            <a:r>
              <a:rPr sz="3200" dirty="0">
                <a:solidFill>
                  <a:prstClr val="black"/>
                </a:solidFill>
                <a:latin typeface="Times New Roman"/>
                <a:cs typeface="Times New Roman"/>
              </a:rPr>
              <a:t>general</a:t>
            </a:r>
            <a:r>
              <a:rPr sz="3200" spc="35" dirty="0">
                <a:solidFill>
                  <a:prstClr val="black"/>
                </a:solidFill>
                <a:latin typeface="Times New Roman"/>
                <a:cs typeface="Times New Roman"/>
              </a:rPr>
              <a:t> </a:t>
            </a:r>
            <a:r>
              <a:rPr sz="3200" spc="-5" dirty="0">
                <a:solidFill>
                  <a:prstClr val="black"/>
                </a:solidFill>
                <a:latin typeface="Times New Roman"/>
                <a:cs typeface="Times New Roman"/>
              </a:rPr>
              <a:t>community.</a:t>
            </a:r>
            <a:endParaRPr sz="3200">
              <a:solidFill>
                <a:prstClr val="black"/>
              </a:solidFill>
              <a:latin typeface="Times New Roman"/>
              <a:cs typeface="Times New Roman"/>
            </a:endParaRPr>
          </a:p>
          <a:p>
            <a:pPr marL="1188720" lvl="1" indent="-238760">
              <a:spcBef>
                <a:spcPts val="800"/>
              </a:spcBef>
              <a:buFontTx/>
              <a:buChar char="-"/>
              <a:tabLst>
                <a:tab pos="1189355" algn="l"/>
              </a:tabLst>
            </a:pPr>
            <a:r>
              <a:rPr sz="3200" dirty="0">
                <a:solidFill>
                  <a:prstClr val="black"/>
                </a:solidFill>
                <a:latin typeface="Times New Roman"/>
                <a:cs typeface="Times New Roman"/>
              </a:rPr>
              <a:t>hypertension</a:t>
            </a:r>
            <a:endParaRPr sz="3200">
              <a:solidFill>
                <a:prstClr val="black"/>
              </a:solidFill>
              <a:latin typeface="Times New Roman"/>
              <a:cs typeface="Times New Roman"/>
            </a:endParaRPr>
          </a:p>
          <a:p>
            <a:pPr marL="1188720" lvl="1" indent="-238760">
              <a:spcBef>
                <a:spcPts val="790"/>
              </a:spcBef>
              <a:buFontTx/>
              <a:buChar char="-"/>
              <a:tabLst>
                <a:tab pos="1189355" algn="l"/>
              </a:tabLst>
            </a:pPr>
            <a:r>
              <a:rPr sz="3200" spc="-5" dirty="0">
                <a:solidFill>
                  <a:prstClr val="black"/>
                </a:solidFill>
                <a:latin typeface="Times New Roman"/>
                <a:cs typeface="Times New Roman"/>
              </a:rPr>
              <a:t>ischaemic </a:t>
            </a:r>
            <a:r>
              <a:rPr sz="3200" dirty="0">
                <a:solidFill>
                  <a:prstClr val="black"/>
                </a:solidFill>
                <a:latin typeface="Times New Roman"/>
                <a:cs typeface="Times New Roman"/>
              </a:rPr>
              <a:t>heart</a:t>
            </a:r>
            <a:r>
              <a:rPr sz="3200" spc="5" dirty="0">
                <a:solidFill>
                  <a:prstClr val="black"/>
                </a:solidFill>
                <a:latin typeface="Times New Roman"/>
                <a:cs typeface="Times New Roman"/>
              </a:rPr>
              <a:t> </a:t>
            </a:r>
            <a:r>
              <a:rPr sz="3200" dirty="0">
                <a:solidFill>
                  <a:prstClr val="black"/>
                </a:solidFill>
                <a:latin typeface="Times New Roman"/>
                <a:cs typeface="Times New Roman"/>
              </a:rPr>
              <a:t>disease</a:t>
            </a:r>
            <a:endParaRPr sz="3200">
              <a:solidFill>
                <a:prstClr val="black"/>
              </a:solidFill>
              <a:latin typeface="Times New Roman"/>
              <a:cs typeface="Times New Roman"/>
            </a:endParaRPr>
          </a:p>
          <a:p>
            <a:pPr marL="1188720" lvl="1" indent="-238760">
              <a:spcBef>
                <a:spcPts val="800"/>
              </a:spcBef>
              <a:buFontTx/>
              <a:buChar char="-"/>
              <a:tabLst>
                <a:tab pos="1189355" algn="l"/>
              </a:tabLst>
            </a:pPr>
            <a:r>
              <a:rPr sz="3200" spc="-5" dirty="0">
                <a:solidFill>
                  <a:prstClr val="black"/>
                </a:solidFill>
                <a:latin typeface="Times New Roman"/>
                <a:cs typeface="Times New Roman"/>
              </a:rPr>
              <a:t>psychosomatic</a:t>
            </a:r>
            <a:r>
              <a:rPr sz="3200" dirty="0">
                <a:solidFill>
                  <a:prstClr val="black"/>
                </a:solidFill>
                <a:latin typeface="Times New Roman"/>
                <a:cs typeface="Times New Roman"/>
              </a:rPr>
              <a:t> </a:t>
            </a:r>
            <a:r>
              <a:rPr sz="3200" spc="-5" dirty="0">
                <a:solidFill>
                  <a:prstClr val="black"/>
                </a:solidFill>
                <a:latin typeface="Times New Roman"/>
                <a:cs typeface="Times New Roman"/>
              </a:rPr>
              <a:t>illness</a:t>
            </a:r>
            <a:endParaRPr sz="3200">
              <a:solidFill>
                <a:prstClr val="black"/>
              </a:solidFill>
              <a:latin typeface="Times New Roman"/>
              <a:cs typeface="Times New Roman"/>
            </a:endParaRPr>
          </a:p>
          <a:p>
            <a:pPr marL="1188720" lvl="1" indent="-238760">
              <a:spcBef>
                <a:spcPts val="800"/>
              </a:spcBef>
              <a:buFontTx/>
              <a:buChar char="-"/>
              <a:tabLst>
                <a:tab pos="1189355" algn="l"/>
              </a:tabLst>
            </a:pPr>
            <a:r>
              <a:rPr sz="3200" spc="-5" dirty="0">
                <a:solidFill>
                  <a:prstClr val="black"/>
                </a:solidFill>
                <a:latin typeface="Times New Roman"/>
                <a:cs typeface="Times New Roman"/>
              </a:rPr>
              <a:t>musculoskeletal</a:t>
            </a:r>
            <a:r>
              <a:rPr sz="3200" spc="-15" dirty="0">
                <a:solidFill>
                  <a:prstClr val="black"/>
                </a:solidFill>
                <a:latin typeface="Times New Roman"/>
                <a:cs typeface="Times New Roman"/>
              </a:rPr>
              <a:t> </a:t>
            </a:r>
            <a:r>
              <a:rPr sz="3200" dirty="0">
                <a:solidFill>
                  <a:prstClr val="black"/>
                </a:solidFill>
                <a:latin typeface="Times New Roman"/>
                <a:cs typeface="Times New Roman"/>
              </a:rPr>
              <a:t>disorders</a:t>
            </a:r>
            <a:endParaRPr sz="3200">
              <a:solidFill>
                <a:prstClr val="black"/>
              </a:solidFill>
              <a:latin typeface="Times New Roman"/>
              <a:cs typeface="Times New Roman"/>
            </a:endParaRPr>
          </a:p>
          <a:p>
            <a:pPr marL="1160145" marR="1031240" lvl="1" indent="-209550">
              <a:lnSpc>
                <a:spcPct val="120600"/>
              </a:lnSpc>
              <a:spcBef>
                <a:spcPts val="5"/>
              </a:spcBef>
              <a:buFont typeface="Times New Roman"/>
              <a:buChar char="-"/>
              <a:tabLst>
                <a:tab pos="1189355" algn="l"/>
              </a:tabLst>
            </a:pPr>
            <a:r>
              <a:rPr dirty="0">
                <a:solidFill>
                  <a:prstClr val="black"/>
                </a:solidFill>
              </a:rPr>
              <a:t>	</a:t>
            </a:r>
            <a:r>
              <a:rPr sz="3200" spc="-5" dirty="0">
                <a:solidFill>
                  <a:prstClr val="black"/>
                </a:solidFill>
                <a:latin typeface="Times New Roman"/>
                <a:cs typeface="Times New Roman"/>
              </a:rPr>
              <a:t>chronic </a:t>
            </a:r>
            <a:r>
              <a:rPr sz="3200" dirty="0">
                <a:solidFill>
                  <a:prstClr val="black"/>
                </a:solidFill>
                <a:latin typeface="Times New Roman"/>
                <a:cs typeface="Times New Roman"/>
              </a:rPr>
              <a:t>non </a:t>
            </a:r>
            <a:r>
              <a:rPr sz="3200" spc="-5" dirty="0">
                <a:solidFill>
                  <a:prstClr val="black"/>
                </a:solidFill>
                <a:latin typeface="Times New Roman"/>
                <a:cs typeface="Times New Roman"/>
              </a:rPr>
              <a:t>specific respiratory  disease/chronic</a:t>
            </a:r>
            <a:r>
              <a:rPr sz="3200" spc="5" dirty="0">
                <a:solidFill>
                  <a:prstClr val="black"/>
                </a:solidFill>
                <a:latin typeface="Times New Roman"/>
                <a:cs typeface="Times New Roman"/>
              </a:rPr>
              <a:t> </a:t>
            </a:r>
            <a:r>
              <a:rPr sz="3200" dirty="0">
                <a:solidFill>
                  <a:prstClr val="black"/>
                </a:solidFill>
                <a:latin typeface="Times New Roman"/>
                <a:cs typeface="Times New Roman"/>
              </a:rPr>
              <a:t>bronchitis</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34124360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454" y="482600"/>
            <a:ext cx="8213090" cy="1182374"/>
          </a:xfrm>
          <a:prstGeom prst="rect">
            <a:avLst/>
          </a:prstGeom>
        </p:spPr>
        <p:txBody>
          <a:bodyPr vert="horz" wrap="square" lIns="0" tIns="73659" rIns="0" bIns="0" rtlCol="0">
            <a:spAutoFit/>
          </a:bodyPr>
          <a:lstStyle/>
          <a:p>
            <a:pPr marL="1390015" marR="5080" indent="129539">
              <a:lnSpc>
                <a:spcPct val="100000"/>
              </a:lnSpc>
              <a:spcBef>
                <a:spcPts val="100"/>
              </a:spcBef>
            </a:pPr>
            <a:r>
              <a:rPr sz="3600" spc="-5" dirty="0"/>
              <a:t>Differences </a:t>
            </a:r>
            <a:r>
              <a:rPr sz="3600" spc="-10" dirty="0"/>
              <a:t>between </a:t>
            </a:r>
            <a:r>
              <a:rPr sz="3600" spc="-5" dirty="0"/>
              <a:t>Occupational  Disease and Work </a:t>
            </a:r>
            <a:r>
              <a:rPr sz="3600" spc="-10" dirty="0"/>
              <a:t>Related</a:t>
            </a:r>
            <a:r>
              <a:rPr sz="3600" spc="-70" dirty="0"/>
              <a:t> </a:t>
            </a:r>
            <a:r>
              <a:rPr sz="3600" spc="-5" dirty="0"/>
              <a:t>Diseases</a:t>
            </a:r>
            <a:endParaRPr sz="3600"/>
          </a:p>
        </p:txBody>
      </p:sp>
      <p:sp>
        <p:nvSpPr>
          <p:cNvPr id="3" name="object 3"/>
          <p:cNvSpPr txBox="1"/>
          <p:nvPr/>
        </p:nvSpPr>
        <p:spPr>
          <a:xfrm>
            <a:off x="1449069" y="1976122"/>
            <a:ext cx="7081520" cy="443711"/>
          </a:xfrm>
          <a:prstGeom prst="rect">
            <a:avLst/>
          </a:prstGeom>
        </p:spPr>
        <p:txBody>
          <a:bodyPr vert="horz" wrap="square" lIns="0" tIns="12700" rIns="0" bIns="0" rtlCol="0">
            <a:spAutoFit/>
          </a:bodyPr>
          <a:lstStyle/>
          <a:p>
            <a:pPr marL="12700">
              <a:spcBef>
                <a:spcPts val="100"/>
              </a:spcBef>
              <a:tabLst>
                <a:tab pos="3822065" algn="l"/>
              </a:tabLst>
            </a:pPr>
            <a:r>
              <a:rPr sz="2800" b="1" dirty="0">
                <a:solidFill>
                  <a:srgbClr val="336600"/>
                </a:solidFill>
                <a:latin typeface="Times New Roman"/>
                <a:cs typeface="Times New Roman"/>
              </a:rPr>
              <a:t>Work</a:t>
            </a:r>
            <a:r>
              <a:rPr sz="2800" b="1" spc="-25" dirty="0">
                <a:solidFill>
                  <a:srgbClr val="336600"/>
                </a:solidFill>
                <a:latin typeface="Times New Roman"/>
                <a:cs typeface="Times New Roman"/>
              </a:rPr>
              <a:t> </a:t>
            </a:r>
            <a:r>
              <a:rPr sz="2800" b="1" spc="-5" dirty="0">
                <a:solidFill>
                  <a:srgbClr val="336600"/>
                </a:solidFill>
                <a:latin typeface="Times New Roman"/>
                <a:cs typeface="Times New Roman"/>
              </a:rPr>
              <a:t>Related</a:t>
            </a:r>
            <a:r>
              <a:rPr sz="2800" b="1" spc="-15" dirty="0">
                <a:solidFill>
                  <a:srgbClr val="336600"/>
                </a:solidFill>
                <a:latin typeface="Times New Roman"/>
                <a:cs typeface="Times New Roman"/>
              </a:rPr>
              <a:t> </a:t>
            </a:r>
            <a:r>
              <a:rPr sz="2800" b="1" spc="-5" dirty="0">
                <a:solidFill>
                  <a:srgbClr val="336600"/>
                </a:solidFill>
                <a:latin typeface="Times New Roman"/>
                <a:cs typeface="Times New Roman"/>
              </a:rPr>
              <a:t>Diseases	Occupational</a:t>
            </a:r>
            <a:r>
              <a:rPr sz="2800" b="1" spc="-80" dirty="0">
                <a:solidFill>
                  <a:srgbClr val="336600"/>
                </a:solidFill>
                <a:latin typeface="Times New Roman"/>
                <a:cs typeface="Times New Roman"/>
              </a:rPr>
              <a:t> </a:t>
            </a:r>
            <a:r>
              <a:rPr sz="2800" b="1" spc="-5" dirty="0">
                <a:solidFill>
                  <a:srgbClr val="336600"/>
                </a:solidFill>
                <a:latin typeface="Times New Roman"/>
                <a:cs typeface="Times New Roman"/>
              </a:rPr>
              <a:t>Disease</a:t>
            </a:r>
            <a:endParaRPr sz="2800">
              <a:solidFill>
                <a:prstClr val="black"/>
              </a:solidFill>
              <a:latin typeface="Times New Roman"/>
              <a:cs typeface="Times New Roman"/>
            </a:endParaRPr>
          </a:p>
        </p:txBody>
      </p:sp>
      <p:sp>
        <p:nvSpPr>
          <p:cNvPr id="4" name="object 4"/>
          <p:cNvSpPr txBox="1"/>
          <p:nvPr/>
        </p:nvSpPr>
        <p:spPr>
          <a:xfrm>
            <a:off x="1449073" y="2773677"/>
            <a:ext cx="3302635" cy="1395254"/>
          </a:xfrm>
          <a:prstGeom prst="rect">
            <a:avLst/>
          </a:prstGeom>
        </p:spPr>
        <p:txBody>
          <a:bodyPr vert="horz" wrap="square" lIns="0" tIns="53340" rIns="0" bIns="0" rtlCol="0">
            <a:spAutoFit/>
          </a:bodyPr>
          <a:lstStyle/>
          <a:p>
            <a:pPr marL="12700" marR="311150">
              <a:lnSpc>
                <a:spcPts val="3100"/>
              </a:lnSpc>
              <a:spcBef>
                <a:spcPts val="420"/>
              </a:spcBef>
            </a:pPr>
            <a:r>
              <a:rPr sz="2800" spc="-5" dirty="0">
                <a:solidFill>
                  <a:prstClr val="black"/>
                </a:solidFill>
                <a:latin typeface="Times New Roman"/>
                <a:cs typeface="Times New Roman"/>
              </a:rPr>
              <a:t>Occurs largely </a:t>
            </a:r>
            <a:r>
              <a:rPr sz="2800" dirty="0">
                <a:solidFill>
                  <a:prstClr val="black"/>
                </a:solidFill>
                <a:latin typeface="Times New Roman"/>
                <a:cs typeface="Times New Roman"/>
              </a:rPr>
              <a:t>in</a:t>
            </a:r>
            <a:r>
              <a:rPr sz="2800" spc="-65" dirty="0">
                <a:solidFill>
                  <a:prstClr val="black"/>
                </a:solidFill>
                <a:latin typeface="Times New Roman"/>
                <a:cs typeface="Times New Roman"/>
              </a:rPr>
              <a:t> </a:t>
            </a:r>
            <a:r>
              <a:rPr sz="2800" dirty="0">
                <a:solidFill>
                  <a:prstClr val="black"/>
                </a:solidFill>
                <a:latin typeface="Times New Roman"/>
                <a:cs typeface="Times New Roman"/>
              </a:rPr>
              <a:t>the  </a:t>
            </a:r>
            <a:r>
              <a:rPr sz="2800" spc="-5" dirty="0">
                <a:solidFill>
                  <a:prstClr val="black"/>
                </a:solidFill>
                <a:latin typeface="Times New Roman"/>
                <a:cs typeface="Times New Roman"/>
              </a:rPr>
              <a:t>community</a:t>
            </a:r>
            <a:endParaRPr sz="2800">
              <a:solidFill>
                <a:prstClr val="black"/>
              </a:solidFill>
              <a:latin typeface="Times New Roman"/>
              <a:cs typeface="Times New Roman"/>
            </a:endParaRPr>
          </a:p>
          <a:p>
            <a:pPr marL="12700">
              <a:spcBef>
                <a:spcPts val="940"/>
              </a:spcBef>
            </a:pPr>
            <a:r>
              <a:rPr sz="2800" spc="-5" dirty="0">
                <a:solidFill>
                  <a:prstClr val="black"/>
                </a:solidFill>
                <a:latin typeface="Times New Roman"/>
                <a:cs typeface="Times New Roman"/>
              </a:rPr>
              <a:t>Multifactorial </a:t>
            </a:r>
            <a:r>
              <a:rPr sz="2800" dirty="0">
                <a:solidFill>
                  <a:prstClr val="black"/>
                </a:solidFill>
                <a:latin typeface="Times New Roman"/>
                <a:cs typeface="Times New Roman"/>
              </a:rPr>
              <a:t>in</a:t>
            </a:r>
            <a:r>
              <a:rPr sz="2800" spc="-65" dirty="0">
                <a:solidFill>
                  <a:prstClr val="black"/>
                </a:solidFill>
                <a:latin typeface="Times New Roman"/>
                <a:cs typeface="Times New Roman"/>
              </a:rPr>
              <a:t> </a:t>
            </a:r>
            <a:r>
              <a:rPr sz="2800" dirty="0">
                <a:solidFill>
                  <a:prstClr val="black"/>
                </a:solidFill>
                <a:latin typeface="Times New Roman"/>
                <a:cs typeface="Times New Roman"/>
              </a:rPr>
              <a:t>origin</a:t>
            </a:r>
            <a:endParaRPr sz="2800">
              <a:solidFill>
                <a:prstClr val="black"/>
              </a:solidFill>
              <a:latin typeface="Times New Roman"/>
              <a:cs typeface="Times New Roman"/>
            </a:endParaRPr>
          </a:p>
        </p:txBody>
      </p:sp>
      <p:sp>
        <p:nvSpPr>
          <p:cNvPr id="5" name="object 5"/>
          <p:cNvSpPr txBox="1"/>
          <p:nvPr/>
        </p:nvSpPr>
        <p:spPr>
          <a:xfrm>
            <a:off x="5259070" y="2773677"/>
            <a:ext cx="3159760" cy="1395254"/>
          </a:xfrm>
          <a:prstGeom prst="rect">
            <a:avLst/>
          </a:prstGeom>
        </p:spPr>
        <p:txBody>
          <a:bodyPr vert="horz" wrap="square" lIns="0" tIns="53340" rIns="0" bIns="0" rtlCol="0">
            <a:spAutoFit/>
          </a:bodyPr>
          <a:lstStyle/>
          <a:p>
            <a:pPr marL="12700" marR="5080">
              <a:lnSpc>
                <a:spcPts val="3100"/>
              </a:lnSpc>
              <a:spcBef>
                <a:spcPts val="420"/>
              </a:spcBef>
            </a:pPr>
            <a:r>
              <a:rPr sz="2800" spc="-5" dirty="0">
                <a:solidFill>
                  <a:prstClr val="black"/>
                </a:solidFill>
                <a:latin typeface="Times New Roman"/>
                <a:cs typeface="Times New Roman"/>
              </a:rPr>
              <a:t>Occurs </a:t>
            </a:r>
            <a:r>
              <a:rPr sz="2800" spc="-10" dirty="0">
                <a:solidFill>
                  <a:prstClr val="black"/>
                </a:solidFill>
                <a:latin typeface="Times New Roman"/>
                <a:cs typeface="Times New Roman"/>
              </a:rPr>
              <a:t>mainly</a:t>
            </a:r>
            <a:r>
              <a:rPr sz="2800" spc="-60" dirty="0">
                <a:solidFill>
                  <a:prstClr val="black"/>
                </a:solidFill>
                <a:latin typeface="Times New Roman"/>
                <a:cs typeface="Times New Roman"/>
              </a:rPr>
              <a:t> </a:t>
            </a:r>
            <a:r>
              <a:rPr sz="2800" spc="-5" dirty="0">
                <a:solidFill>
                  <a:prstClr val="black"/>
                </a:solidFill>
                <a:latin typeface="Times New Roman"/>
                <a:cs typeface="Times New Roman"/>
              </a:rPr>
              <a:t>among  working</a:t>
            </a:r>
            <a:r>
              <a:rPr sz="2800" spc="-25" dirty="0">
                <a:solidFill>
                  <a:prstClr val="black"/>
                </a:solidFill>
                <a:latin typeface="Times New Roman"/>
                <a:cs typeface="Times New Roman"/>
              </a:rPr>
              <a:t> </a:t>
            </a:r>
            <a:r>
              <a:rPr sz="2800" dirty="0">
                <a:solidFill>
                  <a:prstClr val="black"/>
                </a:solidFill>
                <a:latin typeface="Times New Roman"/>
                <a:cs typeface="Times New Roman"/>
              </a:rPr>
              <a:t>population</a:t>
            </a:r>
            <a:endParaRPr sz="2800">
              <a:solidFill>
                <a:prstClr val="black"/>
              </a:solidFill>
              <a:latin typeface="Times New Roman"/>
              <a:cs typeface="Times New Roman"/>
            </a:endParaRPr>
          </a:p>
          <a:p>
            <a:pPr marL="12700">
              <a:spcBef>
                <a:spcPts val="940"/>
              </a:spcBef>
            </a:pPr>
            <a:r>
              <a:rPr sz="2800" spc="-5" dirty="0">
                <a:solidFill>
                  <a:prstClr val="black"/>
                </a:solidFill>
                <a:latin typeface="Times New Roman"/>
                <a:cs typeface="Times New Roman"/>
              </a:rPr>
              <a:t>Cause</a:t>
            </a:r>
            <a:r>
              <a:rPr sz="2800" spc="-25" dirty="0">
                <a:solidFill>
                  <a:prstClr val="black"/>
                </a:solidFill>
                <a:latin typeface="Times New Roman"/>
                <a:cs typeface="Times New Roman"/>
              </a:rPr>
              <a:t> </a:t>
            </a:r>
            <a:r>
              <a:rPr sz="2800" spc="-5" dirty="0">
                <a:solidFill>
                  <a:prstClr val="black"/>
                </a:solidFill>
                <a:latin typeface="Times New Roman"/>
                <a:cs typeface="Times New Roman"/>
              </a:rPr>
              <a:t>spesific</a:t>
            </a:r>
            <a:endParaRPr sz="2800">
              <a:solidFill>
                <a:prstClr val="black"/>
              </a:solidFill>
              <a:latin typeface="Times New Roman"/>
              <a:cs typeface="Times New Roman"/>
            </a:endParaRPr>
          </a:p>
        </p:txBody>
      </p:sp>
      <p:sp>
        <p:nvSpPr>
          <p:cNvPr id="6" name="object 6"/>
          <p:cNvSpPr txBox="1"/>
          <p:nvPr/>
        </p:nvSpPr>
        <p:spPr>
          <a:xfrm>
            <a:off x="1449073" y="4540251"/>
            <a:ext cx="3281045" cy="1810752"/>
          </a:xfrm>
          <a:prstGeom prst="rect">
            <a:avLst/>
          </a:prstGeom>
        </p:spPr>
        <p:txBody>
          <a:bodyPr vert="horz" wrap="square" lIns="0" tIns="53340" rIns="0" bIns="0" rtlCol="0">
            <a:spAutoFit/>
          </a:bodyPr>
          <a:lstStyle/>
          <a:p>
            <a:pPr marL="12700" marR="5080">
              <a:lnSpc>
                <a:spcPts val="3100"/>
              </a:lnSpc>
              <a:spcBef>
                <a:spcPts val="420"/>
              </a:spcBef>
            </a:pPr>
            <a:r>
              <a:rPr sz="2800" dirty="0">
                <a:solidFill>
                  <a:prstClr val="black"/>
                </a:solidFill>
                <a:latin typeface="Times New Roman"/>
                <a:cs typeface="Times New Roman"/>
              </a:rPr>
              <a:t>Exposure </a:t>
            </a:r>
            <a:r>
              <a:rPr sz="2800" spc="-10" dirty="0">
                <a:solidFill>
                  <a:prstClr val="black"/>
                </a:solidFill>
                <a:latin typeface="Times New Roman"/>
                <a:cs typeface="Times New Roman"/>
              </a:rPr>
              <a:t>at</a:t>
            </a:r>
            <a:r>
              <a:rPr sz="2800" spc="-85" dirty="0">
                <a:solidFill>
                  <a:prstClr val="black"/>
                </a:solidFill>
                <a:latin typeface="Times New Roman"/>
                <a:cs typeface="Times New Roman"/>
              </a:rPr>
              <a:t> </a:t>
            </a:r>
            <a:r>
              <a:rPr sz="2800" spc="-5" dirty="0">
                <a:solidFill>
                  <a:prstClr val="black"/>
                </a:solidFill>
                <a:latin typeface="Times New Roman"/>
                <a:cs typeface="Times New Roman"/>
              </a:rPr>
              <a:t>workplace  </a:t>
            </a:r>
            <a:r>
              <a:rPr sz="2800" spc="-15" dirty="0">
                <a:solidFill>
                  <a:prstClr val="black"/>
                </a:solidFill>
                <a:latin typeface="Times New Roman"/>
                <a:cs typeface="Times New Roman"/>
              </a:rPr>
              <a:t>may </a:t>
            </a:r>
            <a:r>
              <a:rPr sz="2800" dirty="0">
                <a:solidFill>
                  <a:prstClr val="black"/>
                </a:solidFill>
                <a:latin typeface="Times New Roman"/>
                <a:cs typeface="Times New Roman"/>
              </a:rPr>
              <a:t>be a</a:t>
            </a:r>
            <a:r>
              <a:rPr sz="2800" spc="-5" dirty="0">
                <a:solidFill>
                  <a:prstClr val="black"/>
                </a:solidFill>
                <a:latin typeface="Times New Roman"/>
                <a:cs typeface="Times New Roman"/>
              </a:rPr>
              <a:t> </a:t>
            </a:r>
            <a:r>
              <a:rPr sz="2800" spc="-10" dirty="0">
                <a:solidFill>
                  <a:prstClr val="black"/>
                </a:solidFill>
                <a:latin typeface="Times New Roman"/>
                <a:cs typeface="Times New Roman"/>
              </a:rPr>
              <a:t>factor</a:t>
            </a:r>
            <a:endParaRPr sz="2800">
              <a:solidFill>
                <a:prstClr val="black"/>
              </a:solidFill>
              <a:latin typeface="Times New Roman"/>
              <a:cs typeface="Times New Roman"/>
            </a:endParaRPr>
          </a:p>
          <a:p>
            <a:pPr marL="12700" marR="136525">
              <a:lnSpc>
                <a:spcPts val="3100"/>
              </a:lnSpc>
              <a:spcBef>
                <a:spcPts val="1260"/>
              </a:spcBef>
            </a:pPr>
            <a:r>
              <a:rPr sz="2800" spc="-5" dirty="0">
                <a:solidFill>
                  <a:prstClr val="black"/>
                </a:solidFill>
                <a:latin typeface="Times New Roman"/>
                <a:cs typeface="Times New Roman"/>
              </a:rPr>
              <a:t>May </a:t>
            </a:r>
            <a:r>
              <a:rPr sz="2800" dirty="0">
                <a:solidFill>
                  <a:prstClr val="black"/>
                </a:solidFill>
                <a:latin typeface="Times New Roman"/>
                <a:cs typeface="Times New Roman"/>
              </a:rPr>
              <a:t>be </a:t>
            </a:r>
            <a:r>
              <a:rPr sz="2800" spc="-5" dirty="0">
                <a:solidFill>
                  <a:prstClr val="black"/>
                </a:solidFill>
                <a:latin typeface="Times New Roman"/>
                <a:cs typeface="Times New Roman"/>
              </a:rPr>
              <a:t>notifiable</a:t>
            </a:r>
            <a:r>
              <a:rPr sz="2800" spc="-95" dirty="0">
                <a:solidFill>
                  <a:prstClr val="black"/>
                </a:solidFill>
                <a:latin typeface="Times New Roman"/>
                <a:cs typeface="Times New Roman"/>
              </a:rPr>
              <a:t> </a:t>
            </a:r>
            <a:r>
              <a:rPr sz="2800" spc="-5" dirty="0">
                <a:solidFill>
                  <a:prstClr val="black"/>
                </a:solidFill>
                <a:latin typeface="Times New Roman"/>
                <a:cs typeface="Times New Roman"/>
              </a:rPr>
              <a:t>and  compensable</a:t>
            </a:r>
            <a:endParaRPr sz="2800">
              <a:solidFill>
                <a:prstClr val="black"/>
              </a:solidFill>
              <a:latin typeface="Times New Roman"/>
              <a:cs typeface="Times New Roman"/>
            </a:endParaRPr>
          </a:p>
        </p:txBody>
      </p:sp>
      <p:sp>
        <p:nvSpPr>
          <p:cNvPr id="7" name="object 7"/>
          <p:cNvSpPr txBox="1"/>
          <p:nvPr/>
        </p:nvSpPr>
        <p:spPr>
          <a:xfrm>
            <a:off x="5259074" y="4540251"/>
            <a:ext cx="3606165" cy="1810752"/>
          </a:xfrm>
          <a:prstGeom prst="rect">
            <a:avLst/>
          </a:prstGeom>
        </p:spPr>
        <p:txBody>
          <a:bodyPr vert="horz" wrap="square" lIns="0" tIns="53340" rIns="0" bIns="0" rtlCol="0">
            <a:spAutoFit/>
          </a:bodyPr>
          <a:lstStyle/>
          <a:p>
            <a:pPr marL="12700" marR="5080">
              <a:lnSpc>
                <a:spcPts val="3100"/>
              </a:lnSpc>
              <a:spcBef>
                <a:spcPts val="420"/>
              </a:spcBef>
            </a:pPr>
            <a:r>
              <a:rPr sz="2800" dirty="0">
                <a:solidFill>
                  <a:prstClr val="black"/>
                </a:solidFill>
                <a:latin typeface="Times New Roman"/>
                <a:cs typeface="Times New Roman"/>
              </a:rPr>
              <a:t>Exposure </a:t>
            </a:r>
            <a:r>
              <a:rPr sz="2800" spc="-10" dirty="0">
                <a:solidFill>
                  <a:prstClr val="black"/>
                </a:solidFill>
                <a:latin typeface="Times New Roman"/>
                <a:cs typeface="Times New Roman"/>
              </a:rPr>
              <a:t>at </a:t>
            </a:r>
            <a:r>
              <a:rPr sz="2800" spc="-5" dirty="0">
                <a:solidFill>
                  <a:prstClr val="black"/>
                </a:solidFill>
                <a:latin typeface="Times New Roman"/>
                <a:cs typeface="Times New Roman"/>
              </a:rPr>
              <a:t>workplace</a:t>
            </a:r>
            <a:r>
              <a:rPr sz="2800" spc="-90" dirty="0">
                <a:solidFill>
                  <a:prstClr val="black"/>
                </a:solidFill>
                <a:latin typeface="Times New Roman"/>
                <a:cs typeface="Times New Roman"/>
              </a:rPr>
              <a:t> </a:t>
            </a:r>
            <a:r>
              <a:rPr sz="2800" dirty="0">
                <a:solidFill>
                  <a:prstClr val="black"/>
                </a:solidFill>
                <a:latin typeface="Times New Roman"/>
                <a:cs typeface="Times New Roman"/>
              </a:rPr>
              <a:t>is  </a:t>
            </a:r>
            <a:r>
              <a:rPr sz="2800" spc="-5" dirty="0">
                <a:solidFill>
                  <a:prstClr val="black"/>
                </a:solidFill>
                <a:latin typeface="Times New Roman"/>
                <a:cs typeface="Times New Roman"/>
              </a:rPr>
              <a:t>essential</a:t>
            </a:r>
            <a:endParaRPr sz="2800">
              <a:solidFill>
                <a:prstClr val="black"/>
              </a:solidFill>
              <a:latin typeface="Times New Roman"/>
              <a:cs typeface="Times New Roman"/>
            </a:endParaRPr>
          </a:p>
          <a:p>
            <a:pPr marL="12700" marR="1546225">
              <a:lnSpc>
                <a:spcPts val="3100"/>
              </a:lnSpc>
              <a:spcBef>
                <a:spcPts val="1260"/>
              </a:spcBef>
            </a:pPr>
            <a:r>
              <a:rPr sz="2800" spc="-5" dirty="0">
                <a:solidFill>
                  <a:prstClr val="black"/>
                </a:solidFill>
                <a:latin typeface="Times New Roman"/>
                <a:cs typeface="Times New Roman"/>
              </a:rPr>
              <a:t>Notifiable</a:t>
            </a:r>
            <a:r>
              <a:rPr sz="2800" spc="-100" dirty="0">
                <a:solidFill>
                  <a:prstClr val="black"/>
                </a:solidFill>
                <a:latin typeface="Times New Roman"/>
                <a:cs typeface="Times New Roman"/>
              </a:rPr>
              <a:t> </a:t>
            </a:r>
            <a:r>
              <a:rPr sz="2800" spc="-5" dirty="0">
                <a:solidFill>
                  <a:prstClr val="black"/>
                </a:solidFill>
                <a:latin typeface="Times New Roman"/>
                <a:cs typeface="Times New Roman"/>
              </a:rPr>
              <a:t>and  compensable</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20519377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454" y="482600"/>
            <a:ext cx="8213090" cy="1120820"/>
          </a:xfrm>
          <a:prstGeom prst="rect">
            <a:avLst/>
          </a:prstGeom>
        </p:spPr>
        <p:txBody>
          <a:bodyPr vert="horz" wrap="square" lIns="0" tIns="134620" rIns="0" bIns="0" rtlCol="0">
            <a:spAutoFit/>
          </a:bodyPr>
          <a:lstStyle/>
          <a:p>
            <a:pPr marL="3028315" marR="5080" indent="-1562100">
              <a:lnSpc>
                <a:spcPct val="100000"/>
              </a:lnSpc>
              <a:spcBef>
                <a:spcPts val="100"/>
              </a:spcBef>
            </a:pPr>
            <a:r>
              <a:rPr sz="3200" i="1" spc="-5" dirty="0">
                <a:latin typeface="Verdana"/>
                <a:cs typeface="Verdana"/>
              </a:rPr>
              <a:t>Costs </a:t>
            </a:r>
            <a:r>
              <a:rPr sz="3200" i="1" dirty="0">
                <a:latin typeface="Verdana"/>
                <a:cs typeface="Verdana"/>
              </a:rPr>
              <a:t>of </a:t>
            </a:r>
            <a:r>
              <a:rPr sz="3200" i="1" spc="-5" dirty="0">
                <a:latin typeface="Verdana"/>
                <a:cs typeface="Verdana"/>
              </a:rPr>
              <a:t>occupational and </a:t>
            </a:r>
            <a:r>
              <a:rPr sz="3200" i="1" dirty="0">
                <a:latin typeface="Verdana"/>
                <a:cs typeface="Verdana"/>
              </a:rPr>
              <a:t>work-  </a:t>
            </a:r>
            <a:r>
              <a:rPr sz="3200" i="1" spc="-5" dirty="0">
                <a:latin typeface="Verdana"/>
                <a:cs typeface="Verdana"/>
              </a:rPr>
              <a:t>related</a:t>
            </a:r>
            <a:r>
              <a:rPr sz="3200" i="1" spc="-15" dirty="0">
                <a:latin typeface="Verdana"/>
                <a:cs typeface="Verdana"/>
              </a:rPr>
              <a:t> </a:t>
            </a:r>
            <a:r>
              <a:rPr sz="3200" i="1" spc="-5" dirty="0">
                <a:latin typeface="Verdana"/>
                <a:cs typeface="Verdana"/>
              </a:rPr>
              <a:t>diseases</a:t>
            </a:r>
            <a:endParaRPr sz="3200">
              <a:latin typeface="Verdana"/>
              <a:cs typeface="Verdana"/>
            </a:endParaRPr>
          </a:p>
        </p:txBody>
      </p:sp>
      <p:sp>
        <p:nvSpPr>
          <p:cNvPr id="3" name="object 3"/>
          <p:cNvSpPr/>
          <p:nvPr/>
        </p:nvSpPr>
        <p:spPr>
          <a:xfrm>
            <a:off x="2514600" y="2057400"/>
            <a:ext cx="4914900" cy="3752851"/>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253606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018544" y="421642"/>
            <a:ext cx="7106919" cy="1367041"/>
          </a:xfrm>
          <a:prstGeom prst="rect">
            <a:avLst/>
          </a:prstGeom>
        </p:spPr>
        <p:txBody>
          <a:bodyPr vert="horz" wrap="square" lIns="0" tIns="12700" rIns="0" bIns="0" rtlCol="0">
            <a:spAutoFit/>
          </a:bodyPr>
          <a:lstStyle/>
          <a:p>
            <a:pPr marL="3254375" marR="5080" indent="-2109470">
              <a:lnSpc>
                <a:spcPct val="100000"/>
              </a:lnSpc>
              <a:spcBef>
                <a:spcPts val="100"/>
              </a:spcBef>
            </a:pPr>
            <a:r>
              <a:rPr dirty="0"/>
              <a:t>Recognizing</a:t>
            </a:r>
            <a:r>
              <a:rPr spc="-95" dirty="0"/>
              <a:t> </a:t>
            </a:r>
            <a:r>
              <a:rPr dirty="0"/>
              <a:t>Occupational  </a:t>
            </a:r>
            <a:r>
              <a:rPr spc="-5" dirty="0"/>
              <a:t>Disease</a:t>
            </a:r>
          </a:p>
        </p:txBody>
      </p:sp>
      <p:sp>
        <p:nvSpPr>
          <p:cNvPr id="3" name="object 3"/>
          <p:cNvSpPr txBox="1"/>
          <p:nvPr/>
        </p:nvSpPr>
        <p:spPr>
          <a:xfrm>
            <a:off x="1437639" y="2014220"/>
            <a:ext cx="7302500" cy="1490152"/>
          </a:xfrm>
          <a:prstGeom prst="rect">
            <a:avLst/>
          </a:prstGeom>
        </p:spPr>
        <p:txBody>
          <a:bodyPr vert="horz" wrap="square" lIns="0" tIns="12700" rIns="0" bIns="0" rtlCol="0">
            <a:spAutoFit/>
          </a:bodyPr>
          <a:lstStyle/>
          <a:p>
            <a:pPr marL="367665" marR="17780" indent="-342900" algn="just">
              <a:spcBef>
                <a:spcPts val="100"/>
              </a:spcBef>
            </a:pPr>
            <a:r>
              <a:rPr sz="4800" spc="-375" baseline="5208" dirty="0">
                <a:solidFill>
                  <a:srgbClr val="996600"/>
                </a:solidFill>
                <a:latin typeface="Symbol"/>
                <a:cs typeface="Symbol"/>
              </a:rPr>
              <a:t></a:t>
            </a:r>
            <a:r>
              <a:rPr sz="4800" spc="-375" baseline="5208" dirty="0">
                <a:solidFill>
                  <a:srgbClr val="996600"/>
                </a:solidFill>
                <a:latin typeface="Times New Roman"/>
                <a:cs typeface="Times New Roman"/>
              </a:rPr>
              <a:t> </a:t>
            </a:r>
            <a:r>
              <a:rPr sz="3200" spc="-5" dirty="0">
                <a:solidFill>
                  <a:prstClr val="black"/>
                </a:solidFill>
                <a:latin typeface="Times New Roman"/>
                <a:cs typeface="Times New Roman"/>
              </a:rPr>
              <a:t>The identification </a:t>
            </a:r>
            <a:r>
              <a:rPr sz="3200" dirty="0">
                <a:solidFill>
                  <a:prstClr val="black"/>
                </a:solidFill>
                <a:latin typeface="Times New Roman"/>
                <a:cs typeface="Times New Roman"/>
              </a:rPr>
              <a:t>of work-related </a:t>
            </a:r>
            <a:r>
              <a:rPr sz="3200" spc="-5" dirty="0">
                <a:solidFill>
                  <a:prstClr val="black"/>
                </a:solidFill>
                <a:latin typeface="Times New Roman"/>
                <a:cs typeface="Times New Roman"/>
              </a:rPr>
              <a:t>medical  problems </a:t>
            </a:r>
            <a:r>
              <a:rPr sz="3200" dirty="0">
                <a:solidFill>
                  <a:prstClr val="black"/>
                </a:solidFill>
                <a:latin typeface="Times New Roman"/>
                <a:cs typeface="Times New Roman"/>
              </a:rPr>
              <a:t>depend </a:t>
            </a:r>
            <a:r>
              <a:rPr sz="3200" spc="-5" dirty="0">
                <a:solidFill>
                  <a:prstClr val="black"/>
                </a:solidFill>
                <a:latin typeface="Times New Roman"/>
                <a:cs typeface="Times New Roman"/>
              </a:rPr>
              <a:t>most importantly </a:t>
            </a:r>
            <a:r>
              <a:rPr sz="3200" dirty="0">
                <a:solidFill>
                  <a:prstClr val="black"/>
                </a:solidFill>
                <a:latin typeface="Times New Roman"/>
                <a:cs typeface="Times New Roman"/>
              </a:rPr>
              <a:t>on</a:t>
            </a:r>
            <a:r>
              <a:rPr sz="3200" dirty="0">
                <a:solidFill>
                  <a:srgbClr val="D44E40"/>
                </a:solidFill>
                <a:latin typeface="Times New Roman"/>
                <a:cs typeface="Times New Roman"/>
              </a:rPr>
              <a:t> </a:t>
            </a:r>
            <a:r>
              <a:rPr sz="3200" u="heavy" spc="-5" dirty="0">
                <a:solidFill>
                  <a:srgbClr val="D44E40"/>
                </a:solidFill>
                <a:uFill>
                  <a:solidFill>
                    <a:srgbClr val="D44E40"/>
                  </a:solidFill>
                </a:uFill>
                <a:latin typeface="Times New Roman"/>
                <a:cs typeface="Times New Roman"/>
              </a:rPr>
              <a:t>the  </a:t>
            </a:r>
            <a:r>
              <a:rPr sz="3200" u="heavy" dirty="0">
                <a:solidFill>
                  <a:srgbClr val="D44E40"/>
                </a:solidFill>
                <a:uFill>
                  <a:solidFill>
                    <a:srgbClr val="D44E40"/>
                  </a:solidFill>
                </a:uFill>
                <a:latin typeface="Times New Roman"/>
                <a:cs typeface="Times New Roman"/>
              </a:rPr>
              <a:t>occupational</a:t>
            </a:r>
            <a:r>
              <a:rPr sz="3200" u="heavy" spc="-5" dirty="0">
                <a:solidFill>
                  <a:srgbClr val="D44E40"/>
                </a:solidFill>
                <a:uFill>
                  <a:solidFill>
                    <a:srgbClr val="D44E40"/>
                  </a:solidFill>
                </a:uFill>
                <a:latin typeface="Times New Roman"/>
                <a:cs typeface="Times New Roman"/>
              </a:rPr>
              <a:t> history</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5122684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2500" y="756920"/>
            <a:ext cx="5830570" cy="689932"/>
          </a:xfrm>
          <a:prstGeom prst="rect">
            <a:avLst/>
          </a:prstGeom>
        </p:spPr>
        <p:txBody>
          <a:bodyPr vert="horz" wrap="square" lIns="0" tIns="12700" rIns="0" bIns="0" rtlCol="0">
            <a:spAutoFit/>
          </a:bodyPr>
          <a:lstStyle/>
          <a:p>
            <a:pPr marL="12700">
              <a:lnSpc>
                <a:spcPct val="100000"/>
              </a:lnSpc>
              <a:spcBef>
                <a:spcPts val="100"/>
              </a:spcBef>
            </a:pPr>
            <a:r>
              <a:rPr sz="4400" spc="-5" dirty="0"/>
              <a:t>The Occupational</a:t>
            </a:r>
            <a:r>
              <a:rPr sz="4400" spc="-20" dirty="0"/>
              <a:t> </a:t>
            </a:r>
            <a:r>
              <a:rPr sz="4400" spc="-5" dirty="0"/>
              <a:t>History</a:t>
            </a:r>
            <a:endParaRPr sz="4400"/>
          </a:p>
        </p:txBody>
      </p:sp>
      <p:sp>
        <p:nvSpPr>
          <p:cNvPr id="3" name="object 3"/>
          <p:cNvSpPr txBox="1"/>
          <p:nvPr/>
        </p:nvSpPr>
        <p:spPr>
          <a:xfrm>
            <a:off x="1450343" y="1912620"/>
            <a:ext cx="6875145" cy="3480440"/>
          </a:xfrm>
          <a:prstGeom prst="rect">
            <a:avLst/>
          </a:prstGeom>
        </p:spPr>
        <p:txBody>
          <a:bodyPr vert="horz" wrap="square" lIns="0" tIns="114300" rIns="0" bIns="0" rtlCol="0">
            <a:spAutoFit/>
          </a:bodyPr>
          <a:lstStyle/>
          <a:p>
            <a:pPr marL="622300" indent="-609600">
              <a:spcBef>
                <a:spcPts val="900"/>
              </a:spcBef>
              <a:buClr>
                <a:srgbClr val="996600"/>
              </a:buClr>
              <a:buFontTx/>
              <a:buAutoNum type="arabicPeriod"/>
              <a:tabLst>
                <a:tab pos="621665" algn="l"/>
                <a:tab pos="622300" algn="l"/>
              </a:tabLst>
            </a:pPr>
            <a:r>
              <a:rPr sz="3200" spc="-5" dirty="0">
                <a:solidFill>
                  <a:prstClr val="black"/>
                </a:solidFill>
                <a:latin typeface="Times New Roman"/>
                <a:cs typeface="Times New Roman"/>
              </a:rPr>
              <a:t>Description </a:t>
            </a:r>
            <a:r>
              <a:rPr sz="3200" dirty="0">
                <a:solidFill>
                  <a:prstClr val="black"/>
                </a:solidFill>
                <a:latin typeface="Times New Roman"/>
                <a:cs typeface="Times New Roman"/>
              </a:rPr>
              <a:t>of </a:t>
            </a:r>
            <a:r>
              <a:rPr sz="3200" spc="-5" dirty="0">
                <a:solidFill>
                  <a:prstClr val="black"/>
                </a:solidFill>
                <a:latin typeface="Times New Roman"/>
                <a:cs typeface="Times New Roman"/>
              </a:rPr>
              <a:t>all </a:t>
            </a:r>
            <a:r>
              <a:rPr sz="3200" dirty="0">
                <a:solidFill>
                  <a:prstClr val="black"/>
                </a:solidFill>
                <a:latin typeface="Times New Roman"/>
                <a:cs typeface="Times New Roman"/>
              </a:rPr>
              <a:t>jobs</a:t>
            </a:r>
            <a:r>
              <a:rPr sz="3200" spc="-10" dirty="0">
                <a:solidFill>
                  <a:prstClr val="black"/>
                </a:solidFill>
                <a:latin typeface="Times New Roman"/>
                <a:cs typeface="Times New Roman"/>
              </a:rPr>
              <a:t> </a:t>
            </a:r>
            <a:r>
              <a:rPr sz="3200" dirty="0">
                <a:solidFill>
                  <a:prstClr val="black"/>
                </a:solidFill>
                <a:latin typeface="Times New Roman"/>
                <a:cs typeface="Times New Roman"/>
              </a:rPr>
              <a:t>held</a:t>
            </a:r>
            <a:endParaRPr sz="3200">
              <a:solidFill>
                <a:prstClr val="black"/>
              </a:solidFill>
              <a:latin typeface="Times New Roman"/>
              <a:cs typeface="Times New Roman"/>
            </a:endParaRPr>
          </a:p>
          <a:p>
            <a:pPr marL="622300" indent="-609600">
              <a:spcBef>
                <a:spcPts val="800"/>
              </a:spcBef>
              <a:buClr>
                <a:srgbClr val="996600"/>
              </a:buClr>
              <a:buFontTx/>
              <a:buAutoNum type="arabicPeriod"/>
              <a:tabLst>
                <a:tab pos="621665" algn="l"/>
                <a:tab pos="622300" algn="l"/>
              </a:tabLst>
            </a:pPr>
            <a:r>
              <a:rPr sz="3200" dirty="0">
                <a:solidFill>
                  <a:prstClr val="black"/>
                </a:solidFill>
                <a:latin typeface="Times New Roman"/>
                <a:cs typeface="Times New Roman"/>
              </a:rPr>
              <a:t>Work exposures</a:t>
            </a:r>
            <a:endParaRPr sz="3200">
              <a:solidFill>
                <a:prstClr val="black"/>
              </a:solidFill>
              <a:latin typeface="Times New Roman"/>
              <a:cs typeface="Times New Roman"/>
            </a:endParaRPr>
          </a:p>
          <a:p>
            <a:pPr marL="622300" indent="-609600">
              <a:spcBef>
                <a:spcPts val="790"/>
              </a:spcBef>
              <a:buClr>
                <a:srgbClr val="996600"/>
              </a:buClr>
              <a:buFontTx/>
              <a:buAutoNum type="arabicPeriod"/>
              <a:tabLst>
                <a:tab pos="621665" algn="l"/>
                <a:tab pos="622300" algn="l"/>
              </a:tabLst>
            </a:pPr>
            <a:r>
              <a:rPr sz="3200" spc="-10" dirty="0">
                <a:solidFill>
                  <a:prstClr val="black"/>
                </a:solidFill>
                <a:latin typeface="Times New Roman"/>
                <a:cs typeface="Times New Roman"/>
              </a:rPr>
              <a:t>Timing</a:t>
            </a:r>
            <a:r>
              <a:rPr sz="3200" dirty="0">
                <a:solidFill>
                  <a:prstClr val="black"/>
                </a:solidFill>
                <a:latin typeface="Times New Roman"/>
                <a:cs typeface="Times New Roman"/>
              </a:rPr>
              <a:t> </a:t>
            </a:r>
            <a:r>
              <a:rPr sz="3200" spc="-5" dirty="0">
                <a:solidFill>
                  <a:prstClr val="black"/>
                </a:solidFill>
                <a:latin typeface="Times New Roman"/>
                <a:cs typeface="Times New Roman"/>
              </a:rPr>
              <a:t>symptoms</a:t>
            </a:r>
            <a:endParaRPr sz="3200">
              <a:solidFill>
                <a:prstClr val="black"/>
              </a:solidFill>
              <a:latin typeface="Times New Roman"/>
              <a:cs typeface="Times New Roman"/>
            </a:endParaRPr>
          </a:p>
          <a:p>
            <a:pPr marL="621665" marR="149225" indent="-609600">
              <a:spcBef>
                <a:spcPts val="800"/>
              </a:spcBef>
              <a:buClr>
                <a:srgbClr val="996600"/>
              </a:buClr>
              <a:buFontTx/>
              <a:buAutoNum type="arabicPeriod"/>
              <a:tabLst>
                <a:tab pos="621665" algn="l"/>
                <a:tab pos="622300" algn="l"/>
              </a:tabLst>
            </a:pPr>
            <a:r>
              <a:rPr sz="3200" spc="-5" dirty="0">
                <a:solidFill>
                  <a:prstClr val="black"/>
                </a:solidFill>
                <a:latin typeface="Times New Roman"/>
                <a:cs typeface="Times New Roman"/>
              </a:rPr>
              <a:t>Epidemiology </a:t>
            </a:r>
            <a:r>
              <a:rPr sz="3200" dirty="0">
                <a:solidFill>
                  <a:prstClr val="black"/>
                </a:solidFill>
                <a:latin typeface="Times New Roman"/>
                <a:cs typeface="Times New Roman"/>
              </a:rPr>
              <a:t>of </a:t>
            </a:r>
            <a:r>
              <a:rPr sz="3200" spc="-5" dirty="0">
                <a:solidFill>
                  <a:prstClr val="black"/>
                </a:solidFill>
                <a:latin typeface="Times New Roman"/>
                <a:cs typeface="Times New Roman"/>
              </a:rPr>
              <a:t>symptoms </a:t>
            </a:r>
            <a:r>
              <a:rPr sz="3200" dirty="0">
                <a:solidFill>
                  <a:prstClr val="black"/>
                </a:solidFill>
                <a:latin typeface="Times New Roman"/>
                <a:cs typeface="Times New Roman"/>
              </a:rPr>
              <a:t>or </a:t>
            </a:r>
            <a:r>
              <a:rPr sz="3200" spc="-5" dirty="0">
                <a:solidFill>
                  <a:prstClr val="black"/>
                </a:solidFill>
                <a:latin typeface="Times New Roman"/>
                <a:cs typeface="Times New Roman"/>
              </a:rPr>
              <a:t>illness  among </a:t>
            </a:r>
            <a:r>
              <a:rPr sz="3200" dirty="0">
                <a:solidFill>
                  <a:prstClr val="black"/>
                </a:solidFill>
                <a:latin typeface="Times New Roman"/>
                <a:cs typeface="Times New Roman"/>
              </a:rPr>
              <a:t>other workers</a:t>
            </a:r>
            <a:endParaRPr sz="3200">
              <a:solidFill>
                <a:prstClr val="black"/>
              </a:solidFill>
              <a:latin typeface="Times New Roman"/>
              <a:cs typeface="Times New Roman"/>
            </a:endParaRPr>
          </a:p>
          <a:p>
            <a:pPr marL="622300" indent="-609600">
              <a:spcBef>
                <a:spcPts val="800"/>
              </a:spcBef>
              <a:buClr>
                <a:srgbClr val="996600"/>
              </a:buClr>
              <a:buFontTx/>
              <a:buAutoNum type="arabicPeriod"/>
              <a:tabLst>
                <a:tab pos="621665" algn="l"/>
                <a:tab pos="622300" algn="l"/>
              </a:tabLst>
            </a:pPr>
            <a:r>
              <a:rPr sz="3200" dirty="0">
                <a:solidFill>
                  <a:prstClr val="black"/>
                </a:solidFill>
                <a:latin typeface="Times New Roman"/>
                <a:cs typeface="Times New Roman"/>
              </a:rPr>
              <a:t>Non-work exposures and other</a:t>
            </a:r>
            <a:r>
              <a:rPr sz="3200" spc="-35" dirty="0">
                <a:solidFill>
                  <a:prstClr val="black"/>
                </a:solidFill>
                <a:latin typeface="Times New Roman"/>
                <a:cs typeface="Times New Roman"/>
              </a:rPr>
              <a:t> </a:t>
            </a:r>
            <a:r>
              <a:rPr sz="3200" spc="-5" dirty="0">
                <a:solidFill>
                  <a:prstClr val="black"/>
                </a:solidFill>
                <a:latin typeface="Times New Roman"/>
                <a:cs typeface="Times New Roman"/>
              </a:rPr>
              <a:t>factors</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43958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9213" y="497840"/>
            <a:ext cx="1327785" cy="689932"/>
          </a:xfrm>
          <a:prstGeom prst="rect">
            <a:avLst/>
          </a:prstGeom>
        </p:spPr>
        <p:txBody>
          <a:bodyPr vert="horz" wrap="square" lIns="0" tIns="12700" rIns="0" bIns="0" rtlCol="0">
            <a:spAutoFit/>
          </a:bodyPr>
          <a:lstStyle/>
          <a:p>
            <a:pPr marL="12700">
              <a:lnSpc>
                <a:spcPct val="100000"/>
              </a:lnSpc>
              <a:spcBef>
                <a:spcPts val="100"/>
              </a:spcBef>
            </a:pPr>
            <a:r>
              <a:rPr sz="4400" b="0" u="none" spc="-10" dirty="0">
                <a:latin typeface="Georgia"/>
                <a:cs typeface="Georgia"/>
              </a:rPr>
              <a:t>L</a:t>
            </a:r>
            <a:r>
              <a:rPr sz="4400" b="0" u="none" spc="-5" dirty="0">
                <a:latin typeface="Georgia"/>
                <a:cs typeface="Georgia"/>
              </a:rPr>
              <a:t>i</a:t>
            </a:r>
            <a:r>
              <a:rPr sz="4400" b="0" u="none" dirty="0">
                <a:latin typeface="Georgia"/>
                <a:cs typeface="Georgia"/>
              </a:rPr>
              <a:t>g</a:t>
            </a:r>
            <a:r>
              <a:rPr sz="4400" b="0" u="none" spc="-5" dirty="0">
                <a:latin typeface="Georgia"/>
                <a:cs typeface="Georgia"/>
              </a:rPr>
              <a:t>ht</a:t>
            </a:r>
            <a:endParaRPr sz="4400">
              <a:latin typeface="Georgia"/>
              <a:cs typeface="Georgia"/>
            </a:endParaRPr>
          </a:p>
        </p:txBody>
      </p:sp>
      <p:sp>
        <p:nvSpPr>
          <p:cNvPr id="4" name="object 4"/>
          <p:cNvSpPr txBox="1"/>
          <p:nvPr/>
        </p:nvSpPr>
        <p:spPr>
          <a:xfrm>
            <a:off x="534673" y="1150620"/>
            <a:ext cx="7860665" cy="5655394"/>
          </a:xfrm>
          <a:prstGeom prst="rect">
            <a:avLst/>
          </a:prstGeom>
        </p:spPr>
        <p:txBody>
          <a:bodyPr vert="horz" wrap="square" lIns="0" tIns="114300" rIns="0" bIns="0" rtlCol="0">
            <a:spAutoFit/>
          </a:bodyPr>
          <a:lstStyle/>
          <a:p>
            <a:pPr marL="13970">
              <a:lnSpc>
                <a:spcPct val="100000"/>
              </a:lnSpc>
              <a:spcBef>
                <a:spcPts val="900"/>
              </a:spcBef>
            </a:pPr>
            <a:r>
              <a:rPr sz="2000" dirty="0">
                <a:latin typeface="Times New Roman"/>
                <a:cs typeface="Times New Roman"/>
              </a:rPr>
              <a:t>The </a:t>
            </a:r>
            <a:r>
              <a:rPr sz="2000" spc="-5" dirty="0">
                <a:solidFill>
                  <a:srgbClr val="BF0000"/>
                </a:solidFill>
                <a:latin typeface="Times New Roman"/>
                <a:cs typeface="Times New Roman"/>
              </a:rPr>
              <a:t>acute </a:t>
            </a:r>
            <a:r>
              <a:rPr sz="2000" spc="-5" dirty="0">
                <a:latin typeface="Times New Roman"/>
                <a:cs typeface="Times New Roman"/>
              </a:rPr>
              <a:t>effects </a:t>
            </a:r>
            <a:r>
              <a:rPr sz="2000" dirty="0">
                <a:latin typeface="Times New Roman"/>
                <a:cs typeface="Times New Roman"/>
              </a:rPr>
              <a:t>of poor </a:t>
            </a:r>
            <a:r>
              <a:rPr sz="2000" spc="-5" dirty="0">
                <a:latin typeface="Times New Roman"/>
                <a:cs typeface="Times New Roman"/>
              </a:rPr>
              <a:t>illumination</a:t>
            </a:r>
            <a:r>
              <a:rPr sz="2000" spc="35" dirty="0">
                <a:latin typeface="Times New Roman"/>
                <a:cs typeface="Times New Roman"/>
              </a:rPr>
              <a:t> </a:t>
            </a:r>
            <a:r>
              <a:rPr sz="2000" dirty="0">
                <a:latin typeface="Times New Roman"/>
                <a:cs typeface="Times New Roman"/>
              </a:rPr>
              <a:t>are</a:t>
            </a:r>
          </a:p>
          <a:p>
            <a:pPr marL="356870" indent="-342900">
              <a:lnSpc>
                <a:spcPct val="100000"/>
              </a:lnSpc>
              <a:spcBef>
                <a:spcPts val="800"/>
              </a:spcBef>
              <a:buFont typeface="Arial"/>
              <a:buChar char="•"/>
              <a:tabLst>
                <a:tab pos="356235" algn="l"/>
                <a:tab pos="356870" algn="l"/>
              </a:tabLst>
            </a:pPr>
            <a:r>
              <a:rPr sz="2000" spc="5" dirty="0">
                <a:latin typeface="Times New Roman"/>
                <a:cs typeface="Times New Roman"/>
              </a:rPr>
              <a:t>Eye</a:t>
            </a:r>
            <a:r>
              <a:rPr sz="2000" spc="-5" dirty="0">
                <a:latin typeface="Times New Roman"/>
                <a:cs typeface="Times New Roman"/>
              </a:rPr>
              <a:t> strain,</a:t>
            </a:r>
            <a:endParaRPr sz="2000" dirty="0">
              <a:latin typeface="Times New Roman"/>
              <a:cs typeface="Times New Roman"/>
            </a:endParaRPr>
          </a:p>
          <a:p>
            <a:pPr marL="458470" indent="-444500">
              <a:lnSpc>
                <a:spcPct val="100000"/>
              </a:lnSpc>
              <a:spcBef>
                <a:spcPts val="790"/>
              </a:spcBef>
              <a:buFont typeface="Arial"/>
              <a:buChar char="•"/>
              <a:tabLst>
                <a:tab pos="457834" algn="l"/>
                <a:tab pos="458470" algn="l"/>
              </a:tabLst>
            </a:pPr>
            <a:r>
              <a:rPr sz="2000" dirty="0">
                <a:latin typeface="Times New Roman"/>
                <a:cs typeface="Times New Roman"/>
              </a:rPr>
              <a:t>Headache,</a:t>
            </a:r>
          </a:p>
          <a:p>
            <a:pPr marL="356870" indent="-342900">
              <a:lnSpc>
                <a:spcPct val="100000"/>
              </a:lnSpc>
              <a:spcBef>
                <a:spcPts val="800"/>
              </a:spcBef>
              <a:buFont typeface="Arial"/>
              <a:buChar char="•"/>
              <a:tabLst>
                <a:tab pos="356235" algn="l"/>
                <a:tab pos="356870" algn="l"/>
              </a:tabLst>
            </a:pPr>
            <a:r>
              <a:rPr sz="2000" spc="5" dirty="0">
                <a:latin typeface="Times New Roman"/>
                <a:cs typeface="Times New Roman"/>
              </a:rPr>
              <a:t>Eye</a:t>
            </a:r>
            <a:r>
              <a:rPr sz="2000" spc="-5" dirty="0">
                <a:latin typeface="Times New Roman"/>
                <a:cs typeface="Times New Roman"/>
              </a:rPr>
              <a:t> </a:t>
            </a:r>
            <a:r>
              <a:rPr sz="2000" dirty="0">
                <a:latin typeface="Times New Roman"/>
                <a:cs typeface="Times New Roman"/>
              </a:rPr>
              <a:t>pain,</a:t>
            </a:r>
          </a:p>
          <a:p>
            <a:pPr marL="458470" indent="-444500">
              <a:lnSpc>
                <a:spcPct val="100000"/>
              </a:lnSpc>
              <a:spcBef>
                <a:spcPts val="800"/>
              </a:spcBef>
              <a:buFont typeface="Arial"/>
              <a:buChar char="•"/>
              <a:tabLst>
                <a:tab pos="457834" algn="l"/>
                <a:tab pos="458470" algn="l"/>
              </a:tabLst>
            </a:pPr>
            <a:r>
              <a:rPr sz="2000" spc="-5" dirty="0" err="1">
                <a:latin typeface="Times New Roman"/>
                <a:cs typeface="Times New Roman"/>
              </a:rPr>
              <a:t>Lacrymation</a:t>
            </a:r>
            <a:r>
              <a:rPr sz="2000" spc="-5" dirty="0">
                <a:latin typeface="Times New Roman"/>
                <a:cs typeface="Times New Roman"/>
              </a:rPr>
              <a:t>,</a:t>
            </a:r>
            <a:r>
              <a:rPr lang="en-US" sz="2000" b="1" dirty="0"/>
              <a:t> </a:t>
            </a:r>
            <a:r>
              <a:rPr lang="en-US" sz="2000" b="1" i="1" dirty="0"/>
              <a:t>Lacrimation</a:t>
            </a:r>
            <a:r>
              <a:rPr lang="en-US" sz="2000" i="1" dirty="0"/>
              <a:t>: Shedding tears, or shedding more tears than is normal (for example, as a result of eye injury or irritation)</a:t>
            </a:r>
            <a:endParaRPr sz="2000" i="1" dirty="0">
              <a:latin typeface="Times New Roman"/>
              <a:cs typeface="Times New Roman"/>
            </a:endParaRPr>
          </a:p>
          <a:p>
            <a:r>
              <a:rPr sz="2000" spc="-5" dirty="0">
                <a:latin typeface="Times New Roman"/>
                <a:cs typeface="Times New Roman"/>
              </a:rPr>
              <a:t>Congestion </a:t>
            </a:r>
            <a:r>
              <a:rPr sz="2000" dirty="0">
                <a:latin typeface="Times New Roman"/>
                <a:cs typeface="Times New Roman"/>
              </a:rPr>
              <a:t>around </a:t>
            </a:r>
            <a:r>
              <a:rPr sz="2000" spc="-5" dirty="0">
                <a:latin typeface="Times New Roman"/>
                <a:cs typeface="Times New Roman"/>
              </a:rPr>
              <a:t>the</a:t>
            </a:r>
            <a:r>
              <a:rPr sz="2000" spc="15" dirty="0">
                <a:latin typeface="Times New Roman"/>
                <a:cs typeface="Times New Roman"/>
              </a:rPr>
              <a:t> </a:t>
            </a:r>
            <a:r>
              <a:rPr sz="2000" dirty="0">
                <a:latin typeface="Times New Roman"/>
                <a:cs typeface="Times New Roman"/>
              </a:rPr>
              <a:t>cornea</a:t>
            </a:r>
            <a:endParaRPr lang="en-US" sz="2000" dirty="0">
              <a:effectLst/>
            </a:endParaRPr>
          </a:p>
          <a:p>
            <a:r>
              <a:rPr lang="en-US" sz="2000" i="1" dirty="0">
                <a:effectLst/>
              </a:rPr>
              <a:t>The </a:t>
            </a:r>
            <a:r>
              <a:rPr lang="en-US" sz="2000" b="1" i="1" dirty="0">
                <a:effectLst/>
              </a:rPr>
              <a:t>cornea</a:t>
            </a:r>
            <a:r>
              <a:rPr lang="en-US" sz="2000" i="1" dirty="0">
                <a:effectLst/>
              </a:rPr>
              <a:t> is the transparent part of the eye that covers the front portion of the eye.</a:t>
            </a:r>
            <a:endParaRPr sz="2000" i="1" dirty="0">
              <a:latin typeface="Times New Roman"/>
              <a:cs typeface="Times New Roman"/>
            </a:endParaRPr>
          </a:p>
          <a:p>
            <a:pPr marL="356870" indent="-342900">
              <a:lnSpc>
                <a:spcPct val="100000"/>
              </a:lnSpc>
              <a:spcBef>
                <a:spcPts val="790"/>
              </a:spcBef>
              <a:buFont typeface="Arial"/>
              <a:buChar char="•"/>
              <a:tabLst>
                <a:tab pos="356235" algn="l"/>
                <a:tab pos="356870" algn="l"/>
              </a:tabLst>
            </a:pPr>
            <a:r>
              <a:rPr sz="2000" spc="5" dirty="0">
                <a:latin typeface="Times New Roman"/>
                <a:cs typeface="Times New Roman"/>
              </a:rPr>
              <a:t>Eye</a:t>
            </a:r>
            <a:r>
              <a:rPr sz="2000" spc="-5" dirty="0">
                <a:latin typeface="Times New Roman"/>
                <a:cs typeface="Times New Roman"/>
              </a:rPr>
              <a:t> fatigue.</a:t>
            </a:r>
            <a:endParaRPr sz="2000" dirty="0">
              <a:latin typeface="Times New Roman"/>
              <a:cs typeface="Times New Roman"/>
            </a:endParaRPr>
          </a:p>
          <a:p>
            <a:r>
              <a:rPr sz="2000" spc="-5" dirty="0">
                <a:latin typeface="Times New Roman"/>
                <a:cs typeface="Times New Roman"/>
              </a:rPr>
              <a:t>The </a:t>
            </a:r>
            <a:r>
              <a:rPr sz="2000" dirty="0">
                <a:solidFill>
                  <a:srgbClr val="BF0000"/>
                </a:solidFill>
                <a:latin typeface="Times New Roman"/>
                <a:cs typeface="Times New Roman"/>
              </a:rPr>
              <a:t>chronic </a:t>
            </a:r>
            <a:r>
              <a:rPr sz="2000" spc="-5" dirty="0">
                <a:latin typeface="Times New Roman"/>
                <a:cs typeface="Times New Roman"/>
              </a:rPr>
              <a:t>effects </a:t>
            </a:r>
            <a:r>
              <a:rPr sz="2000" dirty="0">
                <a:latin typeface="Times New Roman"/>
                <a:cs typeface="Times New Roman"/>
              </a:rPr>
              <a:t>on health </a:t>
            </a:r>
            <a:r>
              <a:rPr sz="2000" spc="-5" dirty="0">
                <a:latin typeface="Times New Roman"/>
                <a:cs typeface="Times New Roman"/>
              </a:rPr>
              <a:t>include </a:t>
            </a:r>
            <a:r>
              <a:rPr sz="2000" spc="-10" dirty="0">
                <a:latin typeface="Times New Roman"/>
                <a:cs typeface="Times New Roman"/>
              </a:rPr>
              <a:t>"miner's  </a:t>
            </a:r>
            <a:r>
              <a:rPr sz="2000" dirty="0">
                <a:latin typeface="Times New Roman"/>
                <a:cs typeface="Times New Roman"/>
              </a:rPr>
              <a:t>nystagmus"</a:t>
            </a:r>
            <a:endParaRPr lang="en-US" sz="2000" dirty="0">
              <a:effectLst/>
            </a:endParaRPr>
          </a:p>
          <a:p>
            <a:pPr algn="just"/>
            <a:r>
              <a:rPr lang="en-US" sz="2000" b="1" i="1" dirty="0">
                <a:effectLst/>
              </a:rPr>
              <a:t>MINERS</a:t>
            </a:r>
            <a:r>
              <a:rPr lang="en-US" sz="2000" i="1" dirty="0">
                <a:effectLst/>
              </a:rPr>
              <a:t>' </a:t>
            </a:r>
            <a:r>
              <a:rPr lang="en-US" sz="2000" b="1" i="1" dirty="0">
                <a:effectLst/>
              </a:rPr>
              <a:t>nystagmus</a:t>
            </a:r>
            <a:r>
              <a:rPr lang="en-US" sz="2000" i="1" dirty="0">
                <a:effectLst/>
              </a:rPr>
              <a:t> is a disease which incapacitates a large number of coalminers, and is estimated by Dr. Lister Llewellyn to cost the country 100,000l. a year. It is </a:t>
            </a:r>
            <a:r>
              <a:rPr lang="en-US" sz="2000" i="1" dirty="0" err="1">
                <a:effectLst/>
              </a:rPr>
              <a:t>characterised</a:t>
            </a:r>
            <a:r>
              <a:rPr lang="en-US" sz="2000" i="1" dirty="0">
                <a:effectLst/>
              </a:rPr>
              <a:t> by rapid involuntary movements of the eyes, associated with defect of vision, photophobia, and night-blindness.</a:t>
            </a:r>
          </a:p>
          <a:p>
            <a:pPr marL="356870" marR="5080" indent="-342900">
              <a:lnSpc>
                <a:spcPct val="100000"/>
              </a:lnSpc>
              <a:spcBef>
                <a:spcPts val="800"/>
              </a:spcBef>
              <a:buFont typeface="Arial"/>
              <a:buChar char="•"/>
              <a:tabLst>
                <a:tab pos="356235" algn="l"/>
                <a:tab pos="356870" algn="l"/>
              </a:tabLst>
            </a:pPr>
            <a:endParaRPr sz="2000" dirty="0">
              <a:latin typeface="Times New Roman"/>
              <a:cs typeface="Times New Roman"/>
            </a:endParaRPr>
          </a:p>
        </p:txBody>
      </p:sp>
      <p:sp>
        <p:nvSpPr>
          <p:cNvPr id="5" name="object 5"/>
          <p:cNvSpPr txBox="1"/>
          <p:nvPr/>
        </p:nvSpPr>
        <p:spPr>
          <a:xfrm>
            <a:off x="8425184" y="6435091"/>
            <a:ext cx="18478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10</a:t>
            </a:r>
            <a:endParaRPr sz="1200">
              <a:latin typeface="Georgia"/>
              <a:cs typeface="Georgia"/>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91329" y="756920"/>
            <a:ext cx="1701164" cy="689932"/>
          </a:xfrm>
          <a:prstGeom prst="rect">
            <a:avLst/>
          </a:prstGeom>
        </p:spPr>
        <p:txBody>
          <a:bodyPr vert="horz" wrap="square" lIns="0" tIns="12700" rIns="0" bIns="0" rtlCol="0">
            <a:spAutoFit/>
          </a:bodyPr>
          <a:lstStyle/>
          <a:p>
            <a:pPr marL="12700">
              <a:lnSpc>
                <a:spcPct val="100000"/>
              </a:lnSpc>
              <a:spcBef>
                <a:spcPts val="100"/>
              </a:spcBef>
            </a:pPr>
            <a:r>
              <a:rPr sz="4400" spc="-5" dirty="0"/>
              <a:t>Hi</a:t>
            </a:r>
            <a:r>
              <a:rPr sz="4400" dirty="0"/>
              <a:t>s</a:t>
            </a:r>
            <a:r>
              <a:rPr sz="4400" spc="-5" dirty="0"/>
              <a:t>t</a:t>
            </a:r>
            <a:r>
              <a:rPr sz="4400" dirty="0"/>
              <a:t>o</a:t>
            </a:r>
            <a:r>
              <a:rPr sz="4400" spc="-5" dirty="0"/>
              <a:t>r</a:t>
            </a:r>
            <a:r>
              <a:rPr sz="4400" dirty="0"/>
              <a:t>y</a:t>
            </a:r>
            <a:endParaRPr sz="4400"/>
          </a:p>
        </p:txBody>
      </p:sp>
      <p:sp>
        <p:nvSpPr>
          <p:cNvPr id="3" name="object 3"/>
          <p:cNvSpPr txBox="1"/>
          <p:nvPr/>
        </p:nvSpPr>
        <p:spPr>
          <a:xfrm>
            <a:off x="1424939" y="1912622"/>
            <a:ext cx="5626100" cy="2280111"/>
          </a:xfrm>
          <a:prstGeom prst="rect">
            <a:avLst/>
          </a:prstGeom>
        </p:spPr>
        <p:txBody>
          <a:bodyPr vert="horz" wrap="square" lIns="0" tIns="114300" rIns="0" bIns="0" rtlCol="0">
            <a:spAutoFit/>
          </a:bodyPr>
          <a:lstStyle/>
          <a:p>
            <a:pPr marL="381000" indent="-342900">
              <a:spcBef>
                <a:spcPts val="900"/>
              </a:spcBef>
              <a:buClr>
                <a:srgbClr val="996600"/>
              </a:buClr>
              <a:buFont typeface="Symbol"/>
              <a:buChar char=""/>
              <a:tabLst>
                <a:tab pos="381000" algn="l"/>
              </a:tabLst>
            </a:pPr>
            <a:r>
              <a:rPr sz="3200" spc="-5" dirty="0">
                <a:solidFill>
                  <a:prstClr val="black"/>
                </a:solidFill>
                <a:latin typeface="Times New Roman"/>
                <a:cs typeface="Times New Roman"/>
              </a:rPr>
              <a:t>Hippocrates</a:t>
            </a:r>
            <a:endParaRPr sz="3200">
              <a:solidFill>
                <a:prstClr val="black"/>
              </a:solidFill>
              <a:latin typeface="Times New Roman"/>
              <a:cs typeface="Times New Roman"/>
            </a:endParaRPr>
          </a:p>
          <a:p>
            <a:pPr marL="380365" marR="30480" indent="570230">
              <a:lnSpc>
                <a:spcPts val="3829"/>
              </a:lnSpc>
              <a:spcBef>
                <a:spcPts val="935"/>
              </a:spcBef>
              <a:tabLst>
                <a:tab pos="4049395" algn="l"/>
              </a:tabLst>
            </a:pPr>
            <a:r>
              <a:rPr sz="3200" spc="-5" dirty="0">
                <a:solidFill>
                  <a:prstClr val="black"/>
                </a:solidFill>
                <a:latin typeface="Times New Roman"/>
                <a:cs typeface="Times New Roman"/>
              </a:rPr>
              <a:t>t</a:t>
            </a:r>
            <a:r>
              <a:rPr sz="3200" dirty="0">
                <a:solidFill>
                  <a:prstClr val="black"/>
                </a:solidFill>
                <a:latin typeface="Times New Roman"/>
                <a:cs typeface="Times New Roman"/>
              </a:rPr>
              <a:t>he</a:t>
            </a:r>
            <a:r>
              <a:rPr sz="3200" spc="5" dirty="0">
                <a:solidFill>
                  <a:prstClr val="black"/>
                </a:solidFill>
                <a:latin typeface="Times New Roman"/>
                <a:cs typeface="Times New Roman"/>
              </a:rPr>
              <a:t> </a:t>
            </a:r>
            <a:r>
              <a:rPr sz="3200" dirty="0">
                <a:solidFill>
                  <a:prstClr val="black"/>
                </a:solidFill>
                <a:latin typeface="Times New Roman"/>
                <a:cs typeface="Times New Roman"/>
              </a:rPr>
              <a:t>s</a:t>
            </a:r>
            <a:r>
              <a:rPr sz="3200" spc="-5" dirty="0">
                <a:solidFill>
                  <a:prstClr val="black"/>
                </a:solidFill>
                <a:latin typeface="Times New Roman"/>
                <a:cs typeface="Times New Roman"/>
              </a:rPr>
              <a:t>t</a:t>
            </a:r>
            <a:r>
              <a:rPr sz="3200" spc="5" dirty="0">
                <a:solidFill>
                  <a:prstClr val="black"/>
                </a:solidFill>
                <a:latin typeface="Times New Roman"/>
                <a:cs typeface="Times New Roman"/>
              </a:rPr>
              <a:t>an</a:t>
            </a:r>
            <a:r>
              <a:rPr sz="3200" dirty="0">
                <a:solidFill>
                  <a:prstClr val="black"/>
                </a:solidFill>
                <a:latin typeface="Times New Roman"/>
                <a:cs typeface="Times New Roman"/>
              </a:rPr>
              <a:t>d</a:t>
            </a:r>
            <a:r>
              <a:rPr sz="3200" spc="5" dirty="0">
                <a:solidFill>
                  <a:prstClr val="black"/>
                </a:solidFill>
                <a:latin typeface="Times New Roman"/>
                <a:cs typeface="Times New Roman"/>
              </a:rPr>
              <a:t>a</a:t>
            </a:r>
            <a:r>
              <a:rPr sz="3200" dirty="0">
                <a:solidFill>
                  <a:prstClr val="black"/>
                </a:solidFill>
                <a:latin typeface="Times New Roman"/>
                <a:cs typeface="Times New Roman"/>
              </a:rPr>
              <a:t>rd</a:t>
            </a:r>
            <a:r>
              <a:rPr sz="3200" spc="5" dirty="0">
                <a:solidFill>
                  <a:prstClr val="black"/>
                </a:solidFill>
                <a:latin typeface="Times New Roman"/>
                <a:cs typeface="Times New Roman"/>
              </a:rPr>
              <a:t> </a:t>
            </a:r>
            <a:r>
              <a:rPr sz="3200" spc="-5" dirty="0">
                <a:solidFill>
                  <a:prstClr val="black"/>
                </a:solidFill>
                <a:latin typeface="Times New Roman"/>
                <a:cs typeface="Times New Roman"/>
              </a:rPr>
              <a:t>t</a:t>
            </a:r>
            <a:r>
              <a:rPr sz="3200" dirty="0">
                <a:solidFill>
                  <a:prstClr val="black"/>
                </a:solidFill>
                <a:latin typeface="Times New Roman"/>
                <a:cs typeface="Times New Roman"/>
              </a:rPr>
              <a:t>hree	</a:t>
            </a:r>
            <a:r>
              <a:rPr sz="3200" spc="5" dirty="0">
                <a:solidFill>
                  <a:prstClr val="black"/>
                </a:solidFill>
                <a:latin typeface="Times New Roman"/>
                <a:cs typeface="Times New Roman"/>
              </a:rPr>
              <a:t>q</a:t>
            </a:r>
            <a:r>
              <a:rPr sz="3200" dirty="0">
                <a:solidFill>
                  <a:prstClr val="black"/>
                </a:solidFill>
                <a:latin typeface="Times New Roman"/>
                <a:cs typeface="Times New Roman"/>
              </a:rPr>
              <a:t>u</a:t>
            </a:r>
            <a:r>
              <a:rPr sz="3200" spc="5" dirty="0">
                <a:solidFill>
                  <a:prstClr val="black"/>
                </a:solidFill>
                <a:latin typeface="Times New Roman"/>
                <a:cs typeface="Times New Roman"/>
              </a:rPr>
              <a:t>e</a:t>
            </a:r>
            <a:r>
              <a:rPr sz="3200" dirty="0">
                <a:solidFill>
                  <a:prstClr val="black"/>
                </a:solidFill>
                <a:latin typeface="Times New Roman"/>
                <a:cs typeface="Times New Roman"/>
              </a:rPr>
              <a:t>s</a:t>
            </a:r>
            <a:r>
              <a:rPr sz="3200" spc="-5" dirty="0">
                <a:solidFill>
                  <a:prstClr val="black"/>
                </a:solidFill>
                <a:latin typeface="Times New Roman"/>
                <a:cs typeface="Times New Roman"/>
              </a:rPr>
              <a:t>ti</a:t>
            </a:r>
            <a:r>
              <a:rPr sz="3200" dirty="0">
                <a:solidFill>
                  <a:prstClr val="black"/>
                </a:solidFill>
                <a:latin typeface="Times New Roman"/>
                <a:cs typeface="Times New Roman"/>
              </a:rPr>
              <a:t>ons  </a:t>
            </a:r>
            <a:r>
              <a:rPr sz="3200" spc="-5" dirty="0">
                <a:solidFill>
                  <a:prstClr val="black"/>
                </a:solidFill>
                <a:latin typeface="Times New Roman"/>
                <a:cs typeface="Times New Roman"/>
              </a:rPr>
              <a:t>recommended</a:t>
            </a:r>
            <a:endParaRPr sz="3200">
              <a:solidFill>
                <a:prstClr val="black"/>
              </a:solidFill>
              <a:latin typeface="Times New Roman"/>
              <a:cs typeface="Times New Roman"/>
            </a:endParaRPr>
          </a:p>
          <a:p>
            <a:pPr marL="1460500" lvl="1" indent="-509905">
              <a:spcBef>
                <a:spcPts val="675"/>
              </a:spcBef>
              <a:buFont typeface="Symbol"/>
              <a:buChar char=""/>
              <a:tabLst>
                <a:tab pos="1460500" algn="l"/>
              </a:tabLst>
            </a:pPr>
            <a:r>
              <a:rPr sz="3200" spc="-5" dirty="0">
                <a:solidFill>
                  <a:prstClr val="black"/>
                </a:solidFill>
                <a:latin typeface="Times New Roman"/>
                <a:cs typeface="Times New Roman"/>
              </a:rPr>
              <a:t>name, age and </a:t>
            </a:r>
            <a:r>
              <a:rPr sz="3200" dirty="0">
                <a:solidFill>
                  <a:prstClr val="black"/>
                </a:solidFill>
                <a:latin typeface="Times New Roman"/>
                <a:cs typeface="Times New Roman"/>
              </a:rPr>
              <a:t>residence</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15812759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454" y="482600"/>
            <a:ext cx="8213090" cy="1243930"/>
          </a:xfrm>
          <a:prstGeom prst="rect">
            <a:avLst/>
          </a:prstGeom>
        </p:spPr>
        <p:txBody>
          <a:bodyPr vert="horz" wrap="square" lIns="0" tIns="12700" rIns="0" bIns="0" rtlCol="0">
            <a:spAutoFit/>
          </a:bodyPr>
          <a:lstStyle/>
          <a:p>
            <a:pPr marL="3968115" marR="5080" indent="-2820670">
              <a:lnSpc>
                <a:spcPct val="100000"/>
              </a:lnSpc>
              <a:spcBef>
                <a:spcPts val="100"/>
              </a:spcBef>
            </a:pPr>
            <a:r>
              <a:rPr spc="-5" dirty="0"/>
              <a:t>The component </a:t>
            </a:r>
            <a:r>
              <a:rPr dirty="0"/>
              <a:t>of an </a:t>
            </a:r>
            <a:r>
              <a:rPr spc="-5" dirty="0"/>
              <a:t>occupational  history</a:t>
            </a:r>
          </a:p>
        </p:txBody>
      </p:sp>
      <p:sp>
        <p:nvSpPr>
          <p:cNvPr id="3" name="object 3"/>
          <p:cNvSpPr txBox="1"/>
          <p:nvPr/>
        </p:nvSpPr>
        <p:spPr>
          <a:xfrm>
            <a:off x="1437643" y="1929132"/>
            <a:ext cx="7369809" cy="3890809"/>
          </a:xfrm>
          <a:prstGeom prst="rect">
            <a:avLst/>
          </a:prstGeom>
        </p:spPr>
        <p:txBody>
          <a:bodyPr vert="horz" wrap="square" lIns="0" tIns="12700" rIns="0" bIns="0" rtlCol="0">
            <a:spAutoFit/>
          </a:bodyPr>
          <a:lstStyle/>
          <a:p>
            <a:pPr marL="368300" indent="-342900">
              <a:spcBef>
                <a:spcPts val="100"/>
              </a:spcBef>
              <a:buClr>
                <a:srgbClr val="996600"/>
              </a:buClr>
              <a:buFont typeface="Symbol"/>
              <a:buChar char=""/>
              <a:tabLst>
                <a:tab pos="368300" algn="l"/>
              </a:tabLst>
            </a:pPr>
            <a:r>
              <a:rPr sz="2800" spc="-5" dirty="0">
                <a:solidFill>
                  <a:prstClr val="black"/>
                </a:solidFill>
                <a:latin typeface="Times New Roman"/>
                <a:cs typeface="Times New Roman"/>
              </a:rPr>
              <a:t>Job description/nature </a:t>
            </a:r>
            <a:r>
              <a:rPr sz="2800" dirty="0">
                <a:solidFill>
                  <a:prstClr val="black"/>
                </a:solidFill>
                <a:latin typeface="Times New Roman"/>
                <a:cs typeface="Times New Roman"/>
              </a:rPr>
              <a:t>of</a:t>
            </a:r>
            <a:r>
              <a:rPr sz="2800" spc="-30" dirty="0">
                <a:solidFill>
                  <a:prstClr val="black"/>
                </a:solidFill>
                <a:latin typeface="Times New Roman"/>
                <a:cs typeface="Times New Roman"/>
              </a:rPr>
              <a:t> </a:t>
            </a:r>
            <a:r>
              <a:rPr sz="2800" dirty="0">
                <a:solidFill>
                  <a:prstClr val="black"/>
                </a:solidFill>
                <a:latin typeface="Times New Roman"/>
                <a:cs typeface="Times New Roman"/>
              </a:rPr>
              <a:t>job</a:t>
            </a:r>
            <a:endParaRPr sz="2800">
              <a:solidFill>
                <a:prstClr val="black"/>
              </a:solidFill>
              <a:latin typeface="Times New Roman"/>
              <a:cs typeface="Times New Roman"/>
            </a:endParaRPr>
          </a:p>
          <a:p>
            <a:pPr marL="368300" indent="-342900">
              <a:spcBef>
                <a:spcPts val="20"/>
              </a:spcBef>
              <a:buClr>
                <a:srgbClr val="996600"/>
              </a:buClr>
              <a:buFont typeface="Symbol"/>
              <a:buChar char=""/>
              <a:tabLst>
                <a:tab pos="368300" algn="l"/>
              </a:tabLst>
            </a:pPr>
            <a:r>
              <a:rPr sz="2800" spc="-5" dirty="0">
                <a:solidFill>
                  <a:prstClr val="black"/>
                </a:solidFill>
                <a:latin typeface="Times New Roman"/>
                <a:cs typeface="Times New Roman"/>
              </a:rPr>
              <a:t>Hours </a:t>
            </a:r>
            <a:r>
              <a:rPr sz="2800" dirty="0">
                <a:solidFill>
                  <a:prstClr val="black"/>
                </a:solidFill>
                <a:latin typeface="Times New Roman"/>
                <a:cs typeface="Times New Roman"/>
              </a:rPr>
              <a:t>of </a:t>
            </a:r>
            <a:r>
              <a:rPr sz="2800" spc="-5" dirty="0">
                <a:solidFill>
                  <a:prstClr val="black"/>
                </a:solidFill>
                <a:latin typeface="Times New Roman"/>
                <a:cs typeface="Times New Roman"/>
              </a:rPr>
              <a:t>work/shift</a:t>
            </a:r>
            <a:r>
              <a:rPr sz="2800" spc="-45" dirty="0">
                <a:solidFill>
                  <a:prstClr val="black"/>
                </a:solidFill>
                <a:latin typeface="Times New Roman"/>
                <a:cs typeface="Times New Roman"/>
              </a:rPr>
              <a:t> </a:t>
            </a:r>
            <a:r>
              <a:rPr sz="2800" dirty="0">
                <a:solidFill>
                  <a:prstClr val="black"/>
                </a:solidFill>
                <a:latin typeface="Times New Roman"/>
                <a:cs typeface="Times New Roman"/>
              </a:rPr>
              <a:t>work</a:t>
            </a:r>
            <a:endParaRPr sz="2800">
              <a:solidFill>
                <a:prstClr val="black"/>
              </a:solidFill>
              <a:latin typeface="Times New Roman"/>
              <a:cs typeface="Times New Roman"/>
            </a:endParaRPr>
          </a:p>
          <a:p>
            <a:pPr marL="368300" indent="-342900">
              <a:spcBef>
                <a:spcPts val="30"/>
              </a:spcBef>
              <a:buClr>
                <a:srgbClr val="996600"/>
              </a:buClr>
              <a:buFont typeface="Symbol"/>
              <a:buChar char=""/>
              <a:tabLst>
                <a:tab pos="368300" algn="l"/>
              </a:tabLst>
            </a:pPr>
            <a:r>
              <a:rPr sz="2800" dirty="0">
                <a:solidFill>
                  <a:prstClr val="black"/>
                </a:solidFill>
                <a:latin typeface="Times New Roman"/>
                <a:cs typeface="Times New Roman"/>
              </a:rPr>
              <a:t>Types of</a:t>
            </a:r>
            <a:r>
              <a:rPr sz="2800" spc="-35" dirty="0">
                <a:solidFill>
                  <a:prstClr val="black"/>
                </a:solidFill>
                <a:latin typeface="Times New Roman"/>
                <a:cs typeface="Times New Roman"/>
              </a:rPr>
              <a:t> </a:t>
            </a:r>
            <a:r>
              <a:rPr sz="2800" spc="-5" dirty="0">
                <a:solidFill>
                  <a:prstClr val="black"/>
                </a:solidFill>
                <a:latin typeface="Times New Roman"/>
                <a:cs typeface="Times New Roman"/>
              </a:rPr>
              <a:t>hazards</a:t>
            </a:r>
            <a:endParaRPr sz="2800">
              <a:solidFill>
                <a:prstClr val="black"/>
              </a:solidFill>
              <a:latin typeface="Times New Roman"/>
              <a:cs typeface="Times New Roman"/>
            </a:endParaRPr>
          </a:p>
          <a:p>
            <a:pPr marL="368300" indent="-342900">
              <a:spcBef>
                <a:spcPts val="20"/>
              </a:spcBef>
              <a:buClr>
                <a:srgbClr val="996600"/>
              </a:buClr>
              <a:buFont typeface="Symbol"/>
              <a:buChar char=""/>
              <a:tabLst>
                <a:tab pos="368300" algn="l"/>
              </a:tabLst>
            </a:pPr>
            <a:r>
              <a:rPr sz="2800" spc="-5" dirty="0">
                <a:solidFill>
                  <a:prstClr val="black"/>
                </a:solidFill>
                <a:latin typeface="Times New Roman"/>
                <a:cs typeface="Times New Roman"/>
              </a:rPr>
              <a:t>Past </a:t>
            </a:r>
            <a:r>
              <a:rPr sz="2800" dirty="0">
                <a:solidFill>
                  <a:prstClr val="black"/>
                </a:solidFill>
                <a:latin typeface="Times New Roman"/>
                <a:cs typeface="Times New Roman"/>
              </a:rPr>
              <a:t>occupation</a:t>
            </a:r>
            <a:endParaRPr sz="2800">
              <a:solidFill>
                <a:prstClr val="black"/>
              </a:solidFill>
              <a:latin typeface="Times New Roman"/>
              <a:cs typeface="Times New Roman"/>
            </a:endParaRPr>
          </a:p>
          <a:p>
            <a:pPr marL="368300" indent="-342900">
              <a:spcBef>
                <a:spcPts val="30"/>
              </a:spcBef>
              <a:buClr>
                <a:srgbClr val="996600"/>
              </a:buClr>
              <a:buFont typeface="Symbol"/>
              <a:buChar char=""/>
              <a:tabLst>
                <a:tab pos="368300" algn="l"/>
              </a:tabLst>
            </a:pPr>
            <a:r>
              <a:rPr sz="2800" spc="-5" dirty="0">
                <a:solidFill>
                  <a:prstClr val="black"/>
                </a:solidFill>
                <a:latin typeface="Times New Roman"/>
                <a:cs typeface="Times New Roman"/>
              </a:rPr>
              <a:t>Other</a:t>
            </a:r>
            <a:r>
              <a:rPr sz="2800" spc="-15" dirty="0">
                <a:solidFill>
                  <a:prstClr val="black"/>
                </a:solidFill>
                <a:latin typeface="Times New Roman"/>
                <a:cs typeface="Times New Roman"/>
              </a:rPr>
              <a:t> </a:t>
            </a:r>
            <a:r>
              <a:rPr sz="2800" dirty="0">
                <a:solidFill>
                  <a:prstClr val="black"/>
                </a:solidFill>
                <a:latin typeface="Times New Roman"/>
                <a:cs typeface="Times New Roman"/>
              </a:rPr>
              <a:t>jobs</a:t>
            </a:r>
            <a:endParaRPr sz="2800">
              <a:solidFill>
                <a:prstClr val="black"/>
              </a:solidFill>
              <a:latin typeface="Times New Roman"/>
              <a:cs typeface="Times New Roman"/>
            </a:endParaRPr>
          </a:p>
          <a:p>
            <a:pPr marL="368300" indent="-342900">
              <a:spcBef>
                <a:spcPts val="20"/>
              </a:spcBef>
              <a:buClr>
                <a:srgbClr val="996600"/>
              </a:buClr>
              <a:buFont typeface="Symbol"/>
              <a:buChar char=""/>
              <a:tabLst>
                <a:tab pos="368300" algn="l"/>
              </a:tabLst>
            </a:pPr>
            <a:r>
              <a:rPr sz="2800" spc="-10" dirty="0">
                <a:solidFill>
                  <a:prstClr val="black"/>
                </a:solidFill>
                <a:latin typeface="Times New Roman"/>
                <a:cs typeface="Times New Roman"/>
              </a:rPr>
              <a:t>Domestic </a:t>
            </a:r>
            <a:r>
              <a:rPr sz="2800" spc="-5" dirty="0">
                <a:solidFill>
                  <a:prstClr val="black"/>
                </a:solidFill>
                <a:latin typeface="Times New Roman"/>
                <a:cs typeface="Times New Roman"/>
              </a:rPr>
              <a:t>exposures</a:t>
            </a:r>
            <a:endParaRPr sz="2800">
              <a:solidFill>
                <a:prstClr val="black"/>
              </a:solidFill>
              <a:latin typeface="Times New Roman"/>
              <a:cs typeface="Times New Roman"/>
            </a:endParaRPr>
          </a:p>
          <a:p>
            <a:pPr marL="368300" indent="-342900">
              <a:spcBef>
                <a:spcPts val="30"/>
              </a:spcBef>
              <a:buClr>
                <a:srgbClr val="996600"/>
              </a:buClr>
              <a:buFont typeface="Symbol"/>
              <a:buChar char=""/>
              <a:tabLst>
                <a:tab pos="368300" algn="l"/>
              </a:tabLst>
            </a:pPr>
            <a:r>
              <a:rPr sz="2800" spc="-5" dirty="0">
                <a:solidFill>
                  <a:prstClr val="black"/>
                </a:solidFill>
                <a:latin typeface="Times New Roman"/>
                <a:cs typeface="Times New Roman"/>
              </a:rPr>
              <a:t>Hobbies</a:t>
            </a:r>
            <a:endParaRPr sz="2800">
              <a:solidFill>
                <a:prstClr val="black"/>
              </a:solidFill>
              <a:latin typeface="Times New Roman"/>
              <a:cs typeface="Times New Roman"/>
            </a:endParaRPr>
          </a:p>
          <a:p>
            <a:pPr marL="368300" indent="-342900">
              <a:spcBef>
                <a:spcPts val="20"/>
              </a:spcBef>
              <a:buClr>
                <a:srgbClr val="996600"/>
              </a:buClr>
              <a:buFont typeface="Symbol"/>
              <a:buChar char=""/>
              <a:tabLst>
                <a:tab pos="368300" algn="l"/>
              </a:tabLst>
            </a:pPr>
            <a:r>
              <a:rPr sz="2800" spc="-10" dirty="0">
                <a:solidFill>
                  <a:prstClr val="black"/>
                </a:solidFill>
                <a:latin typeface="Times New Roman"/>
                <a:cs typeface="Times New Roman"/>
              </a:rPr>
              <a:t>Do </a:t>
            </a:r>
            <a:r>
              <a:rPr sz="2800" dirty="0">
                <a:solidFill>
                  <a:prstClr val="black"/>
                </a:solidFill>
                <a:latin typeface="Times New Roman"/>
                <a:cs typeface="Times New Roman"/>
              </a:rPr>
              <a:t>other </a:t>
            </a:r>
            <a:r>
              <a:rPr sz="2800" spc="-5" dirty="0">
                <a:solidFill>
                  <a:prstClr val="black"/>
                </a:solidFill>
                <a:latin typeface="Times New Roman"/>
                <a:cs typeface="Times New Roman"/>
              </a:rPr>
              <a:t>workers </a:t>
            </a:r>
            <a:r>
              <a:rPr sz="2800" dirty="0">
                <a:solidFill>
                  <a:prstClr val="black"/>
                </a:solidFill>
                <a:latin typeface="Times New Roman"/>
                <a:cs typeface="Times New Roman"/>
              </a:rPr>
              <a:t>have a </a:t>
            </a:r>
            <a:r>
              <a:rPr sz="2800" spc="-5" dirty="0">
                <a:solidFill>
                  <a:prstClr val="black"/>
                </a:solidFill>
                <a:latin typeface="Times New Roman"/>
                <a:cs typeface="Times New Roman"/>
              </a:rPr>
              <a:t>similar illness</a:t>
            </a:r>
            <a:r>
              <a:rPr sz="2800" spc="-50" dirty="0">
                <a:solidFill>
                  <a:prstClr val="black"/>
                </a:solidFill>
                <a:latin typeface="Times New Roman"/>
                <a:cs typeface="Times New Roman"/>
              </a:rPr>
              <a:t> </a:t>
            </a:r>
            <a:r>
              <a:rPr sz="2800" dirty="0">
                <a:solidFill>
                  <a:prstClr val="black"/>
                </a:solidFill>
                <a:latin typeface="Times New Roman"/>
                <a:cs typeface="Times New Roman"/>
              </a:rPr>
              <a:t>?</a:t>
            </a:r>
            <a:endParaRPr sz="2800">
              <a:solidFill>
                <a:prstClr val="black"/>
              </a:solidFill>
              <a:latin typeface="Times New Roman"/>
              <a:cs typeface="Times New Roman"/>
            </a:endParaRPr>
          </a:p>
          <a:p>
            <a:pPr marL="368300" indent="-342900">
              <a:spcBef>
                <a:spcPts val="20"/>
              </a:spcBef>
              <a:buClr>
                <a:srgbClr val="996600"/>
              </a:buClr>
              <a:buFont typeface="Symbol"/>
              <a:buChar char=""/>
              <a:tabLst>
                <a:tab pos="368300" algn="l"/>
              </a:tabLst>
            </a:pPr>
            <a:r>
              <a:rPr sz="2800" spc="-5" dirty="0">
                <a:solidFill>
                  <a:prstClr val="black"/>
                </a:solidFill>
                <a:latin typeface="Times New Roman"/>
                <a:cs typeface="Times New Roman"/>
              </a:rPr>
              <a:t>Relationship </a:t>
            </a:r>
            <a:r>
              <a:rPr sz="2800" dirty="0">
                <a:solidFill>
                  <a:prstClr val="black"/>
                </a:solidFill>
                <a:latin typeface="Times New Roman"/>
                <a:cs typeface="Times New Roman"/>
              </a:rPr>
              <a:t>of illness to period </a:t>
            </a:r>
            <a:r>
              <a:rPr sz="2800" spc="-10" dirty="0">
                <a:solidFill>
                  <a:prstClr val="black"/>
                </a:solidFill>
                <a:latin typeface="Times New Roman"/>
                <a:cs typeface="Times New Roman"/>
              </a:rPr>
              <a:t>away </a:t>
            </a:r>
            <a:r>
              <a:rPr sz="2800" spc="-5" dirty="0">
                <a:solidFill>
                  <a:prstClr val="black"/>
                </a:solidFill>
                <a:latin typeface="Times New Roman"/>
                <a:cs typeface="Times New Roman"/>
              </a:rPr>
              <a:t>from</a:t>
            </a:r>
            <a:r>
              <a:rPr sz="2800" spc="-55" dirty="0">
                <a:solidFill>
                  <a:prstClr val="black"/>
                </a:solidFill>
                <a:latin typeface="Times New Roman"/>
                <a:cs typeface="Times New Roman"/>
              </a:rPr>
              <a:t> </a:t>
            </a:r>
            <a:r>
              <a:rPr sz="2800" spc="-5" dirty="0">
                <a:solidFill>
                  <a:prstClr val="black"/>
                </a:solidFill>
                <a:latin typeface="Times New Roman"/>
                <a:cs typeface="Times New Roman"/>
              </a:rPr>
              <a:t>work</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10590048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454" y="482600"/>
            <a:ext cx="8213090" cy="1243930"/>
          </a:xfrm>
          <a:prstGeom prst="rect">
            <a:avLst/>
          </a:prstGeom>
        </p:spPr>
        <p:txBody>
          <a:bodyPr vert="horz" wrap="square" lIns="0" tIns="12700" rIns="0" bIns="0" rtlCol="0">
            <a:spAutoFit/>
          </a:bodyPr>
          <a:lstStyle/>
          <a:p>
            <a:pPr marL="2604770" marR="5080" indent="-541020">
              <a:lnSpc>
                <a:spcPct val="100000"/>
              </a:lnSpc>
              <a:spcBef>
                <a:spcPts val="100"/>
              </a:spcBef>
            </a:pPr>
            <a:r>
              <a:rPr spc="-5" dirty="0"/>
              <a:t>Additional information in  occupational</a:t>
            </a:r>
            <a:r>
              <a:rPr spc="-15" dirty="0"/>
              <a:t> </a:t>
            </a:r>
            <a:r>
              <a:rPr spc="-5" dirty="0"/>
              <a:t>history</a:t>
            </a:r>
          </a:p>
        </p:txBody>
      </p:sp>
      <p:sp>
        <p:nvSpPr>
          <p:cNvPr id="3" name="object 3"/>
          <p:cNvSpPr txBox="1"/>
          <p:nvPr/>
        </p:nvSpPr>
        <p:spPr>
          <a:xfrm>
            <a:off x="1437640" y="1912622"/>
            <a:ext cx="7032625" cy="4075475"/>
          </a:xfrm>
          <a:prstGeom prst="rect">
            <a:avLst/>
          </a:prstGeom>
        </p:spPr>
        <p:txBody>
          <a:bodyPr vert="horz" wrap="square" lIns="0" tIns="114300" rIns="0" bIns="0" rtlCol="0">
            <a:spAutoFit/>
          </a:bodyPr>
          <a:lstStyle/>
          <a:p>
            <a:pPr marL="368300" indent="-342900">
              <a:spcBef>
                <a:spcPts val="900"/>
              </a:spcBef>
              <a:buClr>
                <a:srgbClr val="996600"/>
              </a:buClr>
              <a:buFont typeface="Symbol"/>
              <a:buChar char=""/>
              <a:tabLst>
                <a:tab pos="368300" algn="l"/>
              </a:tabLst>
            </a:pPr>
            <a:r>
              <a:rPr sz="3200" spc="-5" dirty="0">
                <a:solidFill>
                  <a:prstClr val="black"/>
                </a:solidFill>
                <a:latin typeface="Times New Roman"/>
                <a:cs typeface="Times New Roman"/>
              </a:rPr>
              <a:t>Smoking/ </a:t>
            </a:r>
            <a:r>
              <a:rPr sz="3200" dirty="0">
                <a:solidFill>
                  <a:prstClr val="black"/>
                </a:solidFill>
                <a:latin typeface="Times New Roman"/>
                <a:cs typeface="Times New Roman"/>
              </a:rPr>
              <a:t>alcohol</a:t>
            </a:r>
            <a:r>
              <a:rPr sz="3200" spc="-15" dirty="0">
                <a:solidFill>
                  <a:prstClr val="black"/>
                </a:solidFill>
                <a:latin typeface="Times New Roman"/>
                <a:cs typeface="Times New Roman"/>
              </a:rPr>
              <a:t> </a:t>
            </a:r>
            <a:r>
              <a:rPr sz="3200" dirty="0">
                <a:solidFill>
                  <a:prstClr val="black"/>
                </a:solidFill>
                <a:latin typeface="Times New Roman"/>
                <a:cs typeface="Times New Roman"/>
              </a:rPr>
              <a:t>intake/drugs</a:t>
            </a:r>
            <a:endParaRPr sz="3200">
              <a:solidFill>
                <a:prstClr val="black"/>
              </a:solidFill>
              <a:latin typeface="Times New Roman"/>
              <a:cs typeface="Times New Roman"/>
            </a:endParaRPr>
          </a:p>
          <a:p>
            <a:pPr marL="368300" indent="-342900">
              <a:spcBef>
                <a:spcPts val="800"/>
              </a:spcBef>
              <a:buClr>
                <a:srgbClr val="996600"/>
              </a:buClr>
              <a:buFont typeface="Symbol"/>
              <a:buChar char=""/>
              <a:tabLst>
                <a:tab pos="368300" algn="l"/>
              </a:tabLst>
            </a:pPr>
            <a:r>
              <a:rPr sz="3200" spc="-5" dirty="0">
                <a:solidFill>
                  <a:prstClr val="black"/>
                </a:solidFill>
                <a:latin typeface="Times New Roman"/>
                <a:cs typeface="Times New Roman"/>
              </a:rPr>
              <a:t>Similar complaints among </a:t>
            </a:r>
            <a:r>
              <a:rPr sz="3200" dirty="0">
                <a:solidFill>
                  <a:prstClr val="black"/>
                </a:solidFill>
                <a:latin typeface="Times New Roman"/>
                <a:cs typeface="Times New Roman"/>
              </a:rPr>
              <a:t>other</a:t>
            </a:r>
            <a:r>
              <a:rPr sz="3200" spc="-10" dirty="0">
                <a:solidFill>
                  <a:prstClr val="black"/>
                </a:solidFill>
                <a:latin typeface="Times New Roman"/>
                <a:cs typeface="Times New Roman"/>
              </a:rPr>
              <a:t> </a:t>
            </a:r>
            <a:r>
              <a:rPr sz="3200" dirty="0">
                <a:solidFill>
                  <a:prstClr val="black"/>
                </a:solidFill>
                <a:latin typeface="Times New Roman"/>
                <a:cs typeface="Times New Roman"/>
              </a:rPr>
              <a:t>workers</a:t>
            </a:r>
            <a:endParaRPr sz="3200">
              <a:solidFill>
                <a:prstClr val="black"/>
              </a:solidFill>
              <a:latin typeface="Times New Roman"/>
              <a:cs typeface="Times New Roman"/>
            </a:endParaRPr>
          </a:p>
          <a:p>
            <a:pPr marL="367665" marR="692150" indent="-342900">
              <a:spcBef>
                <a:spcPts val="790"/>
              </a:spcBef>
              <a:buClr>
                <a:srgbClr val="996600"/>
              </a:buClr>
              <a:buFont typeface="Symbol"/>
              <a:buChar char=""/>
              <a:tabLst>
                <a:tab pos="368300" algn="l"/>
              </a:tabLst>
            </a:pPr>
            <a:r>
              <a:rPr sz="3200" spc="-10" dirty="0">
                <a:solidFill>
                  <a:prstClr val="black"/>
                </a:solidFill>
                <a:latin typeface="Times New Roman"/>
                <a:cs typeface="Times New Roman"/>
              </a:rPr>
              <a:t>Time </a:t>
            </a:r>
            <a:r>
              <a:rPr sz="3200" spc="-5" dirty="0">
                <a:solidFill>
                  <a:prstClr val="black"/>
                </a:solidFill>
                <a:latin typeface="Times New Roman"/>
                <a:cs typeface="Times New Roman"/>
              </a:rPr>
              <a:t>relationship </a:t>
            </a:r>
            <a:r>
              <a:rPr sz="3200" dirty="0">
                <a:solidFill>
                  <a:prstClr val="black"/>
                </a:solidFill>
                <a:latin typeface="Times New Roman"/>
                <a:cs typeface="Times New Roman"/>
              </a:rPr>
              <a:t>between work </a:t>
            </a:r>
            <a:r>
              <a:rPr sz="3200" spc="-5" dirty="0">
                <a:solidFill>
                  <a:prstClr val="black"/>
                </a:solidFill>
                <a:latin typeface="Times New Roman"/>
                <a:cs typeface="Times New Roman"/>
              </a:rPr>
              <a:t>and  symptoms</a:t>
            </a:r>
            <a:endParaRPr sz="3200">
              <a:solidFill>
                <a:prstClr val="black"/>
              </a:solidFill>
              <a:latin typeface="Times New Roman"/>
              <a:cs typeface="Times New Roman"/>
            </a:endParaRPr>
          </a:p>
          <a:p>
            <a:pPr marL="368300" indent="-342900">
              <a:spcBef>
                <a:spcPts val="800"/>
              </a:spcBef>
              <a:buClr>
                <a:srgbClr val="996600"/>
              </a:buClr>
              <a:buFont typeface="Symbol"/>
              <a:buChar char=""/>
              <a:tabLst>
                <a:tab pos="368300" algn="l"/>
              </a:tabLst>
            </a:pPr>
            <a:r>
              <a:rPr sz="3200" dirty="0">
                <a:solidFill>
                  <a:prstClr val="black"/>
                </a:solidFill>
                <a:latin typeface="Times New Roman"/>
                <a:cs typeface="Times New Roman"/>
              </a:rPr>
              <a:t>Degree of exposure</a:t>
            </a:r>
            <a:endParaRPr sz="3200">
              <a:solidFill>
                <a:prstClr val="black"/>
              </a:solidFill>
              <a:latin typeface="Times New Roman"/>
              <a:cs typeface="Times New Roman"/>
            </a:endParaRPr>
          </a:p>
          <a:p>
            <a:pPr marL="368300" indent="-342900">
              <a:spcBef>
                <a:spcPts val="800"/>
              </a:spcBef>
              <a:buClr>
                <a:srgbClr val="996600"/>
              </a:buClr>
              <a:buFont typeface="Symbol"/>
              <a:buChar char=""/>
              <a:tabLst>
                <a:tab pos="368300" algn="l"/>
              </a:tabLst>
            </a:pPr>
            <a:r>
              <a:rPr sz="3200" spc="-5" dirty="0">
                <a:solidFill>
                  <a:prstClr val="black"/>
                </a:solidFill>
                <a:latin typeface="Times New Roman"/>
                <a:cs typeface="Times New Roman"/>
              </a:rPr>
              <a:t>Use </a:t>
            </a:r>
            <a:r>
              <a:rPr sz="3200" dirty="0">
                <a:solidFill>
                  <a:prstClr val="black"/>
                </a:solidFill>
                <a:latin typeface="Times New Roman"/>
                <a:cs typeface="Times New Roman"/>
              </a:rPr>
              <a:t>of protective</a:t>
            </a:r>
            <a:r>
              <a:rPr sz="3200" spc="-5" dirty="0">
                <a:solidFill>
                  <a:prstClr val="black"/>
                </a:solidFill>
                <a:latin typeface="Times New Roman"/>
                <a:cs typeface="Times New Roman"/>
              </a:rPr>
              <a:t> </a:t>
            </a:r>
            <a:r>
              <a:rPr sz="3200" dirty="0">
                <a:solidFill>
                  <a:prstClr val="black"/>
                </a:solidFill>
                <a:latin typeface="Times New Roman"/>
                <a:cs typeface="Times New Roman"/>
              </a:rPr>
              <a:t>device</a:t>
            </a:r>
            <a:endParaRPr sz="3200">
              <a:solidFill>
                <a:prstClr val="black"/>
              </a:solidFill>
              <a:latin typeface="Times New Roman"/>
              <a:cs typeface="Times New Roman"/>
            </a:endParaRPr>
          </a:p>
          <a:p>
            <a:pPr marL="368300" indent="-342900">
              <a:spcBef>
                <a:spcPts val="790"/>
              </a:spcBef>
              <a:buClr>
                <a:srgbClr val="996600"/>
              </a:buClr>
              <a:buFont typeface="Symbol"/>
              <a:buChar char=""/>
              <a:tabLst>
                <a:tab pos="368300" algn="l"/>
              </a:tabLst>
            </a:pPr>
            <a:r>
              <a:rPr sz="3200" dirty="0">
                <a:solidFill>
                  <a:prstClr val="black"/>
                </a:solidFill>
                <a:latin typeface="Times New Roman"/>
                <a:cs typeface="Times New Roman"/>
              </a:rPr>
              <a:t>Methods of </a:t>
            </a:r>
            <a:r>
              <a:rPr sz="3200" spc="-5" dirty="0">
                <a:solidFill>
                  <a:prstClr val="black"/>
                </a:solidFill>
                <a:latin typeface="Times New Roman"/>
                <a:cs typeface="Times New Roman"/>
              </a:rPr>
              <a:t>materials</a:t>
            </a:r>
            <a:r>
              <a:rPr sz="3200" spc="-20" dirty="0">
                <a:solidFill>
                  <a:prstClr val="black"/>
                </a:solidFill>
                <a:latin typeface="Times New Roman"/>
                <a:cs typeface="Times New Roman"/>
              </a:rPr>
              <a:t> </a:t>
            </a:r>
            <a:r>
              <a:rPr sz="3200" spc="-5" dirty="0">
                <a:solidFill>
                  <a:prstClr val="black"/>
                </a:solidFill>
                <a:latin typeface="Times New Roman"/>
                <a:cs typeface="Times New Roman"/>
              </a:rPr>
              <a:t>handling</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40008347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1320" y="817879"/>
            <a:ext cx="6938009" cy="566822"/>
          </a:xfrm>
          <a:prstGeom prst="rect">
            <a:avLst/>
          </a:prstGeom>
        </p:spPr>
        <p:txBody>
          <a:bodyPr vert="horz" wrap="square" lIns="0" tIns="12700" rIns="0" bIns="0" rtlCol="0">
            <a:spAutoFit/>
          </a:bodyPr>
          <a:lstStyle/>
          <a:p>
            <a:pPr marL="12700">
              <a:lnSpc>
                <a:spcPct val="100000"/>
              </a:lnSpc>
              <a:spcBef>
                <a:spcPts val="100"/>
              </a:spcBef>
            </a:pPr>
            <a:r>
              <a:rPr sz="3600" b="1" spc="-10" dirty="0">
                <a:latin typeface="Times New Roman"/>
                <a:cs typeface="Times New Roman"/>
              </a:rPr>
              <a:t>Screening for </a:t>
            </a:r>
            <a:r>
              <a:rPr sz="3600" b="1" spc="-5" dirty="0">
                <a:latin typeface="Times New Roman"/>
                <a:cs typeface="Times New Roman"/>
              </a:rPr>
              <a:t>Occupational</a:t>
            </a:r>
            <a:r>
              <a:rPr sz="3600" b="1" spc="5" dirty="0">
                <a:latin typeface="Times New Roman"/>
                <a:cs typeface="Times New Roman"/>
              </a:rPr>
              <a:t> </a:t>
            </a:r>
            <a:r>
              <a:rPr sz="3600" b="1" spc="-5" dirty="0">
                <a:latin typeface="Times New Roman"/>
                <a:cs typeface="Times New Roman"/>
              </a:rPr>
              <a:t>Disease</a:t>
            </a:r>
            <a:endParaRPr sz="3600">
              <a:latin typeface="Times New Roman"/>
              <a:cs typeface="Times New Roman"/>
            </a:endParaRPr>
          </a:p>
        </p:txBody>
      </p:sp>
      <p:sp>
        <p:nvSpPr>
          <p:cNvPr id="3" name="object 3"/>
          <p:cNvSpPr txBox="1"/>
          <p:nvPr/>
        </p:nvSpPr>
        <p:spPr>
          <a:xfrm>
            <a:off x="1450339" y="1911351"/>
            <a:ext cx="4629150" cy="4119076"/>
          </a:xfrm>
          <a:prstGeom prst="rect">
            <a:avLst/>
          </a:prstGeom>
        </p:spPr>
        <p:txBody>
          <a:bodyPr vert="horz" wrap="square" lIns="0" tIns="66040" rIns="0" bIns="0" rtlCol="0">
            <a:spAutoFit/>
          </a:bodyPr>
          <a:lstStyle/>
          <a:p>
            <a:pPr marL="12700">
              <a:spcBef>
                <a:spcPts val="520"/>
              </a:spcBef>
            </a:pPr>
            <a:r>
              <a:rPr sz="3200" u="heavy" dirty="0">
                <a:solidFill>
                  <a:prstClr val="black"/>
                </a:solidFill>
                <a:uFill>
                  <a:solidFill>
                    <a:srgbClr val="000000"/>
                  </a:solidFill>
                </a:uFill>
                <a:latin typeface="Times New Roman"/>
                <a:cs typeface="Times New Roman"/>
              </a:rPr>
              <a:t>Screening Approach</a:t>
            </a:r>
            <a:r>
              <a:rPr sz="3200" u="heavy" spc="-5" dirty="0">
                <a:solidFill>
                  <a:prstClr val="black"/>
                </a:solidFill>
                <a:uFill>
                  <a:solidFill>
                    <a:srgbClr val="000000"/>
                  </a:solidFill>
                </a:uFill>
                <a:latin typeface="Times New Roman"/>
                <a:cs typeface="Times New Roman"/>
              </a:rPr>
              <a:t> </a:t>
            </a:r>
            <a:r>
              <a:rPr sz="3200" u="heavy" dirty="0">
                <a:solidFill>
                  <a:prstClr val="black"/>
                </a:solidFill>
                <a:uFill>
                  <a:solidFill>
                    <a:srgbClr val="000000"/>
                  </a:solidFill>
                </a:uFill>
                <a:latin typeface="Times New Roman"/>
                <a:cs typeface="Times New Roman"/>
              </a:rPr>
              <a:t>:</a:t>
            </a:r>
            <a:endParaRPr sz="3200">
              <a:solidFill>
                <a:prstClr val="black"/>
              </a:solidFill>
              <a:latin typeface="Times New Roman"/>
              <a:cs typeface="Times New Roman"/>
            </a:endParaRPr>
          </a:p>
          <a:p>
            <a:pPr marL="622300" indent="-609600">
              <a:spcBef>
                <a:spcPts val="420"/>
              </a:spcBef>
              <a:buClr>
                <a:srgbClr val="996600"/>
              </a:buClr>
              <a:buFontTx/>
              <a:buAutoNum type="arabicPeriod"/>
              <a:tabLst>
                <a:tab pos="621665" algn="l"/>
                <a:tab pos="622300" algn="l"/>
              </a:tabLst>
            </a:pPr>
            <a:r>
              <a:rPr sz="3200" spc="-5" dirty="0">
                <a:solidFill>
                  <a:prstClr val="black"/>
                </a:solidFill>
                <a:latin typeface="Times New Roman"/>
                <a:cs typeface="Times New Roman"/>
              </a:rPr>
              <a:t>History </a:t>
            </a:r>
            <a:r>
              <a:rPr sz="3200" dirty="0">
                <a:solidFill>
                  <a:prstClr val="black"/>
                </a:solidFill>
                <a:latin typeface="Times New Roman"/>
                <a:cs typeface="Times New Roman"/>
              </a:rPr>
              <a:t>: </a:t>
            </a:r>
            <a:r>
              <a:rPr sz="3200" spc="-5" dirty="0">
                <a:solidFill>
                  <a:prstClr val="black"/>
                </a:solidFill>
                <a:latin typeface="Times New Roman"/>
                <a:cs typeface="Times New Roman"/>
              </a:rPr>
              <a:t>questionnaire</a:t>
            </a:r>
            <a:endParaRPr sz="3200">
              <a:solidFill>
                <a:prstClr val="black"/>
              </a:solidFill>
              <a:latin typeface="Times New Roman"/>
              <a:cs typeface="Times New Roman"/>
            </a:endParaRPr>
          </a:p>
          <a:p>
            <a:pPr marL="622300" indent="-609600">
              <a:spcBef>
                <a:spcPts val="409"/>
              </a:spcBef>
              <a:buClr>
                <a:srgbClr val="996600"/>
              </a:buClr>
              <a:buFontTx/>
              <a:buAutoNum type="arabicPeriod"/>
              <a:tabLst>
                <a:tab pos="621665" algn="l"/>
                <a:tab pos="622300" algn="l"/>
              </a:tabLst>
            </a:pPr>
            <a:r>
              <a:rPr sz="3200" dirty="0">
                <a:solidFill>
                  <a:prstClr val="black"/>
                </a:solidFill>
                <a:latin typeface="Times New Roman"/>
                <a:cs typeface="Times New Roman"/>
              </a:rPr>
              <a:t>Physical</a:t>
            </a:r>
            <a:r>
              <a:rPr sz="3200" spc="-20" dirty="0">
                <a:solidFill>
                  <a:prstClr val="black"/>
                </a:solidFill>
                <a:latin typeface="Times New Roman"/>
                <a:cs typeface="Times New Roman"/>
              </a:rPr>
              <a:t> </a:t>
            </a:r>
            <a:r>
              <a:rPr sz="3200" spc="-5" dirty="0">
                <a:solidFill>
                  <a:prstClr val="black"/>
                </a:solidFill>
                <a:latin typeface="Times New Roman"/>
                <a:cs typeface="Times New Roman"/>
              </a:rPr>
              <a:t>Examination</a:t>
            </a:r>
            <a:endParaRPr sz="3200">
              <a:solidFill>
                <a:prstClr val="black"/>
              </a:solidFill>
              <a:latin typeface="Times New Roman"/>
              <a:cs typeface="Times New Roman"/>
            </a:endParaRPr>
          </a:p>
          <a:p>
            <a:pPr marL="622300" indent="-609600">
              <a:spcBef>
                <a:spcPts val="409"/>
              </a:spcBef>
              <a:buClr>
                <a:srgbClr val="996600"/>
              </a:buClr>
              <a:buFontTx/>
              <a:buAutoNum type="arabicPeriod"/>
              <a:tabLst>
                <a:tab pos="621665" algn="l"/>
                <a:tab pos="622300" algn="l"/>
              </a:tabLst>
            </a:pPr>
            <a:r>
              <a:rPr sz="3200" spc="-5" dirty="0">
                <a:solidFill>
                  <a:prstClr val="black"/>
                </a:solidFill>
                <a:latin typeface="Times New Roman"/>
                <a:cs typeface="Times New Roman"/>
              </a:rPr>
              <a:t>Tests </a:t>
            </a:r>
            <a:r>
              <a:rPr sz="3200" dirty="0">
                <a:solidFill>
                  <a:prstClr val="black"/>
                </a:solidFill>
                <a:latin typeface="Times New Roman"/>
                <a:cs typeface="Times New Roman"/>
              </a:rPr>
              <a:t>:</a:t>
            </a:r>
            <a:endParaRPr sz="3200">
              <a:solidFill>
                <a:prstClr val="black"/>
              </a:solidFill>
              <a:latin typeface="Times New Roman"/>
              <a:cs typeface="Times New Roman"/>
            </a:endParaRPr>
          </a:p>
          <a:p>
            <a:pPr marL="1003300" lvl="1" indent="-534035">
              <a:spcBef>
                <a:spcPts val="359"/>
              </a:spcBef>
              <a:buSzPct val="94642"/>
              <a:buFontTx/>
              <a:buAutoNum type="arabicPeriod"/>
              <a:tabLst>
                <a:tab pos="1002665" algn="l"/>
                <a:tab pos="1003300" algn="l"/>
              </a:tabLst>
            </a:pPr>
            <a:r>
              <a:rPr sz="2800" spc="-5" dirty="0">
                <a:solidFill>
                  <a:prstClr val="black"/>
                </a:solidFill>
                <a:latin typeface="Times New Roman"/>
                <a:cs typeface="Times New Roman"/>
              </a:rPr>
              <a:t>Chest</a:t>
            </a:r>
            <a:r>
              <a:rPr sz="2800" spc="-20" dirty="0">
                <a:solidFill>
                  <a:prstClr val="black"/>
                </a:solidFill>
                <a:latin typeface="Times New Roman"/>
                <a:cs typeface="Times New Roman"/>
              </a:rPr>
              <a:t> </a:t>
            </a:r>
            <a:r>
              <a:rPr sz="2800" spc="-5" dirty="0">
                <a:solidFill>
                  <a:prstClr val="black"/>
                </a:solidFill>
                <a:latin typeface="Times New Roman"/>
                <a:cs typeface="Times New Roman"/>
              </a:rPr>
              <a:t>x-ray</a:t>
            </a:r>
            <a:endParaRPr sz="2800">
              <a:solidFill>
                <a:prstClr val="black"/>
              </a:solidFill>
              <a:latin typeface="Times New Roman"/>
              <a:cs typeface="Times New Roman"/>
            </a:endParaRPr>
          </a:p>
          <a:p>
            <a:pPr marL="1003300" lvl="1" indent="-534035">
              <a:spcBef>
                <a:spcPts val="359"/>
              </a:spcBef>
              <a:buSzPct val="94642"/>
              <a:buFontTx/>
              <a:buAutoNum type="arabicPeriod"/>
              <a:tabLst>
                <a:tab pos="1002665" algn="l"/>
                <a:tab pos="1003300" algn="l"/>
              </a:tabLst>
            </a:pPr>
            <a:r>
              <a:rPr sz="2800" spc="-5" dirty="0">
                <a:solidFill>
                  <a:prstClr val="black"/>
                </a:solidFill>
                <a:latin typeface="Times New Roman"/>
                <a:cs typeface="Times New Roman"/>
              </a:rPr>
              <a:t>Pulmonary Function</a:t>
            </a:r>
            <a:r>
              <a:rPr sz="2800" spc="-35" dirty="0">
                <a:solidFill>
                  <a:prstClr val="black"/>
                </a:solidFill>
                <a:latin typeface="Times New Roman"/>
                <a:cs typeface="Times New Roman"/>
              </a:rPr>
              <a:t> </a:t>
            </a:r>
            <a:r>
              <a:rPr sz="2800" spc="-10" dirty="0">
                <a:solidFill>
                  <a:prstClr val="black"/>
                </a:solidFill>
                <a:latin typeface="Times New Roman"/>
                <a:cs typeface="Times New Roman"/>
              </a:rPr>
              <a:t>Test</a:t>
            </a:r>
            <a:endParaRPr sz="2800">
              <a:solidFill>
                <a:prstClr val="black"/>
              </a:solidFill>
              <a:latin typeface="Times New Roman"/>
              <a:cs typeface="Times New Roman"/>
            </a:endParaRPr>
          </a:p>
          <a:p>
            <a:pPr marL="1003300" lvl="1" indent="-534035">
              <a:spcBef>
                <a:spcPts val="359"/>
              </a:spcBef>
              <a:buSzPct val="94642"/>
              <a:buFontTx/>
              <a:buAutoNum type="arabicPeriod"/>
              <a:tabLst>
                <a:tab pos="1002665" algn="l"/>
                <a:tab pos="1003300" algn="l"/>
              </a:tabLst>
            </a:pPr>
            <a:r>
              <a:rPr sz="2800" spc="-5" dirty="0">
                <a:solidFill>
                  <a:prstClr val="black"/>
                </a:solidFill>
                <a:latin typeface="Times New Roman"/>
                <a:cs typeface="Times New Roman"/>
              </a:rPr>
              <a:t>Biologic</a:t>
            </a:r>
            <a:r>
              <a:rPr sz="2800" spc="-20" dirty="0">
                <a:solidFill>
                  <a:prstClr val="black"/>
                </a:solidFill>
                <a:latin typeface="Times New Roman"/>
                <a:cs typeface="Times New Roman"/>
              </a:rPr>
              <a:t> </a:t>
            </a:r>
            <a:r>
              <a:rPr sz="2800" spc="-5" dirty="0">
                <a:solidFill>
                  <a:prstClr val="black"/>
                </a:solidFill>
                <a:latin typeface="Times New Roman"/>
                <a:cs typeface="Times New Roman"/>
              </a:rPr>
              <a:t>monitoring</a:t>
            </a:r>
            <a:endParaRPr sz="2800">
              <a:solidFill>
                <a:prstClr val="black"/>
              </a:solidFill>
              <a:latin typeface="Times New Roman"/>
              <a:cs typeface="Times New Roman"/>
            </a:endParaRPr>
          </a:p>
          <a:p>
            <a:pPr marL="1003300" lvl="1" indent="-534035">
              <a:spcBef>
                <a:spcPts val="359"/>
              </a:spcBef>
              <a:buSzPct val="94642"/>
              <a:buFontTx/>
              <a:buAutoNum type="arabicPeriod"/>
              <a:tabLst>
                <a:tab pos="1002665" algn="l"/>
                <a:tab pos="1003300" algn="l"/>
              </a:tabLst>
            </a:pPr>
            <a:r>
              <a:rPr sz="2800" spc="-5" dirty="0">
                <a:solidFill>
                  <a:prstClr val="black"/>
                </a:solidFill>
                <a:latin typeface="Times New Roman"/>
                <a:cs typeface="Times New Roman"/>
              </a:rPr>
              <a:t>Audiometry</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3454682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0643" y="756920"/>
            <a:ext cx="5116195" cy="689932"/>
          </a:xfrm>
          <a:prstGeom prst="rect">
            <a:avLst/>
          </a:prstGeom>
        </p:spPr>
        <p:txBody>
          <a:bodyPr vert="horz" wrap="square" lIns="0" tIns="12700" rIns="0" bIns="0" rtlCol="0">
            <a:spAutoFit/>
          </a:bodyPr>
          <a:lstStyle/>
          <a:p>
            <a:pPr marL="12700">
              <a:lnSpc>
                <a:spcPct val="100000"/>
              </a:lnSpc>
              <a:spcBef>
                <a:spcPts val="100"/>
              </a:spcBef>
              <a:tabLst>
                <a:tab pos="3272790" algn="l"/>
              </a:tabLst>
            </a:pPr>
            <a:r>
              <a:rPr sz="4400" spc="-5" dirty="0"/>
              <a:t>Oc</a:t>
            </a:r>
            <a:r>
              <a:rPr sz="4400" dirty="0"/>
              <a:t>cupa</a:t>
            </a:r>
            <a:r>
              <a:rPr sz="4400" spc="-5" dirty="0"/>
              <a:t>t</a:t>
            </a:r>
            <a:r>
              <a:rPr sz="4400" spc="5" dirty="0"/>
              <a:t>i</a:t>
            </a:r>
            <a:r>
              <a:rPr sz="4400" dirty="0"/>
              <a:t>onal	d</a:t>
            </a:r>
            <a:r>
              <a:rPr sz="4400" spc="-5" dirty="0"/>
              <a:t>i</a:t>
            </a:r>
            <a:r>
              <a:rPr sz="4400" dirty="0"/>
              <a:t>s</a:t>
            </a:r>
            <a:r>
              <a:rPr sz="4400" spc="-5" dirty="0"/>
              <a:t>e</a:t>
            </a:r>
            <a:r>
              <a:rPr sz="4400" dirty="0"/>
              <a:t>as</a:t>
            </a:r>
            <a:r>
              <a:rPr sz="4400" spc="-5" dirty="0"/>
              <a:t>es</a:t>
            </a:r>
            <a:endParaRPr sz="4400"/>
          </a:p>
        </p:txBody>
      </p:sp>
      <p:sp>
        <p:nvSpPr>
          <p:cNvPr id="3" name="object 3"/>
          <p:cNvSpPr txBox="1"/>
          <p:nvPr/>
        </p:nvSpPr>
        <p:spPr>
          <a:xfrm>
            <a:off x="1450343" y="1899922"/>
            <a:ext cx="5420995" cy="4403257"/>
          </a:xfrm>
          <a:prstGeom prst="rect">
            <a:avLst/>
          </a:prstGeom>
        </p:spPr>
        <p:txBody>
          <a:bodyPr vert="horz" wrap="square" lIns="0" tIns="127000" rIns="0" bIns="0" rtlCol="0">
            <a:spAutoFit/>
          </a:bodyPr>
          <a:lstStyle/>
          <a:p>
            <a:pPr marL="12700">
              <a:spcBef>
                <a:spcPts val="1000"/>
              </a:spcBef>
            </a:pPr>
            <a:r>
              <a:rPr sz="3600" spc="-5" dirty="0">
                <a:solidFill>
                  <a:prstClr val="black"/>
                </a:solidFill>
                <a:latin typeface="Times New Roman"/>
                <a:cs typeface="Times New Roman"/>
              </a:rPr>
              <a:t>ASBESTOSIS</a:t>
            </a:r>
            <a:endParaRPr sz="3600">
              <a:solidFill>
                <a:prstClr val="black"/>
              </a:solidFill>
              <a:latin typeface="Times New Roman"/>
              <a:cs typeface="Times New Roman"/>
            </a:endParaRPr>
          </a:p>
          <a:p>
            <a:pPr marL="12700" marR="5080">
              <a:lnSpc>
                <a:spcPct val="120800"/>
              </a:lnSpc>
            </a:pPr>
            <a:r>
              <a:rPr sz="2000" dirty="0">
                <a:solidFill>
                  <a:prstClr val="black"/>
                </a:solidFill>
                <a:latin typeface="Times New Roman"/>
                <a:cs typeface="Times New Roman"/>
              </a:rPr>
              <a:t>Chronic </a:t>
            </a:r>
            <a:r>
              <a:rPr sz="2000" spc="-10" dirty="0">
                <a:solidFill>
                  <a:prstClr val="black"/>
                </a:solidFill>
                <a:latin typeface="Times New Roman"/>
                <a:cs typeface="Times New Roman"/>
              </a:rPr>
              <a:t>inflammatory </a:t>
            </a:r>
            <a:r>
              <a:rPr sz="2000" dirty="0">
                <a:solidFill>
                  <a:prstClr val="black"/>
                </a:solidFill>
                <a:latin typeface="Times New Roman"/>
                <a:cs typeface="Times New Roman"/>
              </a:rPr>
              <a:t>and </a:t>
            </a:r>
            <a:r>
              <a:rPr sz="2000" spc="-5" dirty="0">
                <a:solidFill>
                  <a:prstClr val="black"/>
                </a:solidFill>
                <a:latin typeface="Times New Roman"/>
                <a:cs typeface="Times New Roman"/>
              </a:rPr>
              <a:t>fibrotic medical condition  Affecting parenchyma tissue </a:t>
            </a:r>
            <a:r>
              <a:rPr sz="2000" dirty="0">
                <a:solidFill>
                  <a:prstClr val="black"/>
                </a:solidFill>
                <a:latin typeface="Times New Roman"/>
                <a:cs typeface="Times New Roman"/>
              </a:rPr>
              <a:t>of the</a:t>
            </a:r>
            <a:r>
              <a:rPr sz="2000" spc="15" dirty="0">
                <a:solidFill>
                  <a:prstClr val="black"/>
                </a:solidFill>
                <a:latin typeface="Times New Roman"/>
                <a:cs typeface="Times New Roman"/>
              </a:rPr>
              <a:t> </a:t>
            </a:r>
            <a:r>
              <a:rPr sz="2000" dirty="0">
                <a:solidFill>
                  <a:prstClr val="black"/>
                </a:solidFill>
                <a:latin typeface="Times New Roman"/>
                <a:cs typeface="Times New Roman"/>
              </a:rPr>
              <a:t>lungs.</a:t>
            </a:r>
            <a:endParaRPr sz="2000">
              <a:solidFill>
                <a:prstClr val="black"/>
              </a:solidFill>
              <a:latin typeface="Times New Roman"/>
              <a:cs typeface="Times New Roman"/>
            </a:endParaRPr>
          </a:p>
          <a:p>
            <a:pPr marL="12700">
              <a:spcBef>
                <a:spcPts val="500"/>
              </a:spcBef>
            </a:pPr>
            <a:r>
              <a:rPr sz="2000" spc="-5" dirty="0">
                <a:solidFill>
                  <a:prstClr val="black"/>
                </a:solidFill>
                <a:latin typeface="Times New Roman"/>
                <a:cs typeface="Times New Roman"/>
              </a:rPr>
              <a:t>Causes</a:t>
            </a:r>
            <a:endParaRPr sz="2000">
              <a:solidFill>
                <a:prstClr val="black"/>
              </a:solidFill>
              <a:latin typeface="Times New Roman"/>
              <a:cs typeface="Times New Roman"/>
            </a:endParaRPr>
          </a:p>
          <a:p>
            <a:pPr marL="12700" marR="2366645">
              <a:lnSpc>
                <a:spcPct val="120800"/>
              </a:lnSpc>
            </a:pPr>
            <a:r>
              <a:rPr sz="2000" dirty="0">
                <a:solidFill>
                  <a:prstClr val="black"/>
                </a:solidFill>
                <a:latin typeface="Times New Roman"/>
                <a:cs typeface="Times New Roman"/>
              </a:rPr>
              <a:t>Chronic </a:t>
            </a:r>
            <a:r>
              <a:rPr sz="2000" spc="-5" dirty="0">
                <a:solidFill>
                  <a:prstClr val="black"/>
                </a:solidFill>
                <a:latin typeface="Times New Roman"/>
                <a:cs typeface="Times New Roman"/>
              </a:rPr>
              <a:t>Inhalaion </a:t>
            </a:r>
            <a:r>
              <a:rPr sz="2000" dirty="0">
                <a:solidFill>
                  <a:prstClr val="black"/>
                </a:solidFill>
                <a:latin typeface="Times New Roman"/>
                <a:cs typeface="Times New Roman"/>
              </a:rPr>
              <a:t>of </a:t>
            </a:r>
            <a:r>
              <a:rPr sz="2000" spc="-5" dirty="0">
                <a:solidFill>
                  <a:prstClr val="black"/>
                </a:solidFill>
                <a:latin typeface="Times New Roman"/>
                <a:cs typeface="Times New Roman"/>
              </a:rPr>
              <a:t>asbestos  Clinical</a:t>
            </a:r>
            <a:r>
              <a:rPr sz="2000" spc="-10" dirty="0">
                <a:solidFill>
                  <a:prstClr val="black"/>
                </a:solidFill>
                <a:latin typeface="Times New Roman"/>
                <a:cs typeface="Times New Roman"/>
              </a:rPr>
              <a:t> </a:t>
            </a:r>
            <a:r>
              <a:rPr sz="2000" spc="-5" dirty="0">
                <a:solidFill>
                  <a:prstClr val="black"/>
                </a:solidFill>
                <a:latin typeface="Times New Roman"/>
                <a:cs typeface="Times New Roman"/>
              </a:rPr>
              <a:t>manifestations</a:t>
            </a:r>
            <a:endParaRPr sz="2000">
              <a:solidFill>
                <a:prstClr val="black"/>
              </a:solidFill>
              <a:latin typeface="Times New Roman"/>
              <a:cs typeface="Times New Roman"/>
            </a:endParaRPr>
          </a:p>
          <a:p>
            <a:pPr marL="355600" indent="-342900">
              <a:spcBef>
                <a:spcPts val="500"/>
              </a:spcBef>
              <a:buClr>
                <a:srgbClr val="996600"/>
              </a:buClr>
              <a:buFont typeface="Symbol"/>
              <a:buChar char=""/>
              <a:tabLst>
                <a:tab pos="354965" algn="l"/>
                <a:tab pos="355600" algn="l"/>
              </a:tabLst>
            </a:pPr>
            <a:r>
              <a:rPr sz="2000" spc="-5" dirty="0">
                <a:solidFill>
                  <a:prstClr val="black"/>
                </a:solidFill>
                <a:latin typeface="Times New Roman"/>
                <a:cs typeface="Times New Roman"/>
              </a:rPr>
              <a:t>Dyspnea</a:t>
            </a:r>
            <a:endParaRPr sz="2000">
              <a:solidFill>
                <a:prstClr val="black"/>
              </a:solidFill>
              <a:latin typeface="Times New Roman"/>
              <a:cs typeface="Times New Roman"/>
            </a:endParaRPr>
          </a:p>
          <a:p>
            <a:pPr marL="355600" indent="-342900">
              <a:spcBef>
                <a:spcPts val="500"/>
              </a:spcBef>
              <a:buClr>
                <a:srgbClr val="996600"/>
              </a:buClr>
              <a:buFont typeface="Symbol"/>
              <a:buChar char=""/>
              <a:tabLst>
                <a:tab pos="354965" algn="l"/>
                <a:tab pos="355600" algn="l"/>
              </a:tabLst>
            </a:pPr>
            <a:r>
              <a:rPr sz="2000" spc="-5" dirty="0">
                <a:solidFill>
                  <a:prstClr val="black"/>
                </a:solidFill>
                <a:latin typeface="Times New Roman"/>
                <a:cs typeface="Times New Roman"/>
              </a:rPr>
              <a:t>Reduction </a:t>
            </a:r>
            <a:r>
              <a:rPr sz="2000" dirty="0">
                <a:solidFill>
                  <a:prstClr val="black"/>
                </a:solidFill>
                <a:latin typeface="Times New Roman"/>
                <a:cs typeface="Times New Roman"/>
              </a:rPr>
              <a:t>in lung</a:t>
            </a:r>
            <a:r>
              <a:rPr sz="2000" spc="15" dirty="0">
                <a:solidFill>
                  <a:prstClr val="black"/>
                </a:solidFill>
                <a:latin typeface="Times New Roman"/>
                <a:cs typeface="Times New Roman"/>
              </a:rPr>
              <a:t> </a:t>
            </a:r>
            <a:r>
              <a:rPr sz="2000" spc="-5" dirty="0">
                <a:solidFill>
                  <a:prstClr val="black"/>
                </a:solidFill>
                <a:latin typeface="Times New Roman"/>
                <a:cs typeface="Times New Roman"/>
              </a:rPr>
              <a:t>volume</a:t>
            </a:r>
            <a:endParaRPr sz="2000">
              <a:solidFill>
                <a:prstClr val="black"/>
              </a:solidFill>
              <a:latin typeface="Times New Roman"/>
              <a:cs typeface="Times New Roman"/>
            </a:endParaRPr>
          </a:p>
          <a:p>
            <a:pPr marL="355600" indent="-342900">
              <a:spcBef>
                <a:spcPts val="500"/>
              </a:spcBef>
              <a:buClr>
                <a:srgbClr val="996600"/>
              </a:buClr>
              <a:buFont typeface="Symbol"/>
              <a:buChar char=""/>
              <a:tabLst>
                <a:tab pos="354965" algn="l"/>
                <a:tab pos="355600" algn="l"/>
              </a:tabLst>
            </a:pPr>
            <a:r>
              <a:rPr sz="2000" spc="-5" dirty="0">
                <a:solidFill>
                  <a:prstClr val="black"/>
                </a:solidFill>
                <a:latin typeface="Times New Roman"/>
                <a:cs typeface="Times New Roman"/>
              </a:rPr>
              <a:t>Hypoxia</a:t>
            </a:r>
            <a:endParaRPr sz="2000">
              <a:solidFill>
                <a:prstClr val="black"/>
              </a:solidFill>
              <a:latin typeface="Times New Roman"/>
              <a:cs typeface="Times New Roman"/>
            </a:endParaRPr>
          </a:p>
          <a:p>
            <a:pPr marL="355600" indent="-342900">
              <a:spcBef>
                <a:spcPts val="500"/>
              </a:spcBef>
              <a:buClr>
                <a:srgbClr val="996600"/>
              </a:buClr>
              <a:buFont typeface="Symbol"/>
              <a:buChar char=""/>
              <a:tabLst>
                <a:tab pos="354965" algn="l"/>
                <a:tab pos="355600" algn="l"/>
              </a:tabLst>
            </a:pPr>
            <a:r>
              <a:rPr sz="2000" spc="-5" dirty="0">
                <a:solidFill>
                  <a:prstClr val="black"/>
                </a:solidFill>
                <a:latin typeface="Times New Roman"/>
                <a:cs typeface="Times New Roman"/>
              </a:rPr>
              <a:t>lung</a:t>
            </a:r>
            <a:r>
              <a:rPr sz="2000" dirty="0">
                <a:solidFill>
                  <a:prstClr val="black"/>
                </a:solidFill>
                <a:latin typeface="Times New Roman"/>
                <a:cs typeface="Times New Roman"/>
              </a:rPr>
              <a:t> cancer</a:t>
            </a:r>
            <a:endParaRPr sz="2000">
              <a:solidFill>
                <a:prstClr val="black"/>
              </a:solidFill>
              <a:latin typeface="Times New Roman"/>
              <a:cs typeface="Times New Roman"/>
            </a:endParaRPr>
          </a:p>
          <a:p>
            <a:pPr marL="355600" indent="-342900">
              <a:spcBef>
                <a:spcPts val="500"/>
              </a:spcBef>
              <a:buClr>
                <a:srgbClr val="996600"/>
              </a:buClr>
              <a:buFont typeface="Symbol"/>
              <a:buChar char=""/>
              <a:tabLst>
                <a:tab pos="354965" algn="l"/>
                <a:tab pos="355600" algn="l"/>
              </a:tabLst>
            </a:pPr>
            <a:r>
              <a:rPr sz="2000" spc="-5" dirty="0">
                <a:solidFill>
                  <a:prstClr val="black"/>
                </a:solidFill>
                <a:latin typeface="Times New Roman"/>
                <a:cs typeface="Times New Roman"/>
              </a:rPr>
              <a:t>respiratory</a:t>
            </a:r>
            <a:r>
              <a:rPr sz="2000" spc="-10" dirty="0">
                <a:solidFill>
                  <a:prstClr val="black"/>
                </a:solidFill>
                <a:latin typeface="Times New Roman"/>
                <a:cs typeface="Times New Roman"/>
              </a:rPr>
              <a:t> </a:t>
            </a:r>
            <a:r>
              <a:rPr sz="2000" spc="-5" dirty="0">
                <a:solidFill>
                  <a:prstClr val="black"/>
                </a:solidFill>
                <a:latin typeface="Times New Roman"/>
                <a:cs typeface="Times New Roman"/>
              </a:rPr>
              <a:t>failure</a:t>
            </a:r>
            <a:endParaRPr sz="2000">
              <a:solidFill>
                <a:prstClr val="black"/>
              </a:solidFill>
              <a:latin typeface="Times New Roman"/>
              <a:cs typeface="Times New Roman"/>
            </a:endParaRPr>
          </a:p>
        </p:txBody>
      </p:sp>
    </p:spTree>
    <p:extLst>
      <p:ext uri="{BB962C8B-B14F-4D97-AF65-F5344CB8AC3E}">
        <p14:creationId xmlns:p14="http://schemas.microsoft.com/office/powerpoint/2010/main" val="8275221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0339" y="2014222"/>
            <a:ext cx="2217420" cy="505267"/>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rPr>
              <a:t>DIAGNOSIS</a:t>
            </a:r>
            <a:endParaRPr sz="3200"/>
          </a:p>
        </p:txBody>
      </p:sp>
      <p:sp>
        <p:nvSpPr>
          <p:cNvPr id="3" name="object 3"/>
          <p:cNvSpPr txBox="1"/>
          <p:nvPr/>
        </p:nvSpPr>
        <p:spPr>
          <a:xfrm>
            <a:off x="1450343" y="2501902"/>
            <a:ext cx="2202815" cy="1873333"/>
          </a:xfrm>
          <a:prstGeom prst="rect">
            <a:avLst/>
          </a:prstGeom>
        </p:spPr>
        <p:txBody>
          <a:bodyPr vert="horz" wrap="square" lIns="0" tIns="76200" rIns="0" bIns="0" rtlCol="0">
            <a:spAutoFit/>
          </a:bodyPr>
          <a:lstStyle/>
          <a:p>
            <a:pPr marL="12700">
              <a:spcBef>
                <a:spcPts val="600"/>
              </a:spcBef>
            </a:pPr>
            <a:r>
              <a:rPr sz="2000" spc="-5" dirty="0">
                <a:solidFill>
                  <a:prstClr val="black"/>
                </a:solidFill>
                <a:latin typeface="Times New Roman"/>
                <a:cs typeface="Times New Roman"/>
              </a:rPr>
              <a:t>History</a:t>
            </a:r>
            <a:endParaRPr sz="2000">
              <a:solidFill>
                <a:prstClr val="black"/>
              </a:solidFill>
              <a:latin typeface="Times New Roman"/>
              <a:cs typeface="Times New Roman"/>
            </a:endParaRPr>
          </a:p>
          <a:p>
            <a:pPr marL="12700" marR="5080">
              <a:lnSpc>
                <a:spcPct val="120800"/>
              </a:lnSpc>
            </a:pPr>
            <a:r>
              <a:rPr sz="2000" spc="-5" dirty="0">
                <a:solidFill>
                  <a:prstClr val="black"/>
                </a:solidFill>
                <a:latin typeface="Times New Roman"/>
                <a:cs typeface="Times New Roman"/>
              </a:rPr>
              <a:t>Physical</a:t>
            </a:r>
            <a:r>
              <a:rPr sz="2000" spc="-60" dirty="0">
                <a:solidFill>
                  <a:prstClr val="black"/>
                </a:solidFill>
                <a:latin typeface="Times New Roman"/>
                <a:cs typeface="Times New Roman"/>
              </a:rPr>
              <a:t> </a:t>
            </a:r>
            <a:r>
              <a:rPr sz="2000" spc="-5" dirty="0">
                <a:solidFill>
                  <a:prstClr val="black"/>
                </a:solidFill>
                <a:latin typeface="Times New Roman"/>
                <a:cs typeface="Times New Roman"/>
              </a:rPr>
              <a:t>examination  </a:t>
            </a:r>
            <a:r>
              <a:rPr sz="2000" dirty="0">
                <a:solidFill>
                  <a:prstClr val="black"/>
                </a:solidFill>
                <a:latin typeface="Times New Roman"/>
                <a:cs typeface="Times New Roman"/>
              </a:rPr>
              <a:t>X</a:t>
            </a:r>
            <a:r>
              <a:rPr sz="2000" spc="-5" dirty="0">
                <a:solidFill>
                  <a:prstClr val="black"/>
                </a:solidFill>
                <a:latin typeface="Times New Roman"/>
                <a:cs typeface="Times New Roman"/>
              </a:rPr>
              <a:t> </a:t>
            </a:r>
            <a:r>
              <a:rPr sz="2000" dirty="0">
                <a:solidFill>
                  <a:prstClr val="black"/>
                </a:solidFill>
                <a:latin typeface="Times New Roman"/>
                <a:cs typeface="Times New Roman"/>
              </a:rPr>
              <a:t>ray</a:t>
            </a:r>
            <a:endParaRPr sz="2000">
              <a:solidFill>
                <a:prstClr val="black"/>
              </a:solidFill>
              <a:latin typeface="Times New Roman"/>
              <a:cs typeface="Times New Roman"/>
            </a:endParaRPr>
          </a:p>
          <a:p>
            <a:pPr marL="12700">
              <a:spcBef>
                <a:spcPts val="500"/>
              </a:spcBef>
            </a:pPr>
            <a:r>
              <a:rPr sz="2000" spc="-5" dirty="0">
                <a:solidFill>
                  <a:prstClr val="black"/>
                </a:solidFill>
                <a:latin typeface="Times New Roman"/>
                <a:cs typeface="Times New Roman"/>
              </a:rPr>
              <a:t>CT</a:t>
            </a:r>
            <a:endParaRPr sz="2000">
              <a:solidFill>
                <a:prstClr val="black"/>
              </a:solidFill>
              <a:latin typeface="Times New Roman"/>
              <a:cs typeface="Times New Roman"/>
            </a:endParaRPr>
          </a:p>
          <a:p>
            <a:pPr marL="12700">
              <a:spcBef>
                <a:spcPts val="500"/>
              </a:spcBef>
            </a:pPr>
            <a:r>
              <a:rPr sz="2000" dirty="0">
                <a:solidFill>
                  <a:prstClr val="black"/>
                </a:solidFill>
                <a:latin typeface="Times New Roman"/>
                <a:cs typeface="Times New Roman"/>
              </a:rPr>
              <a:t>Lung </a:t>
            </a:r>
            <a:r>
              <a:rPr sz="2000" spc="-5" dirty="0">
                <a:solidFill>
                  <a:prstClr val="black"/>
                </a:solidFill>
                <a:latin typeface="Times New Roman"/>
                <a:cs typeface="Times New Roman"/>
              </a:rPr>
              <a:t>biopsy</a:t>
            </a:r>
            <a:endParaRPr sz="2000">
              <a:solidFill>
                <a:prstClr val="black"/>
              </a:solidFill>
              <a:latin typeface="Times New Roman"/>
              <a:cs typeface="Times New Roman"/>
            </a:endParaRPr>
          </a:p>
        </p:txBody>
      </p:sp>
    </p:spTree>
    <p:extLst>
      <p:ext uri="{BB962C8B-B14F-4D97-AF65-F5344CB8AC3E}">
        <p14:creationId xmlns:p14="http://schemas.microsoft.com/office/powerpoint/2010/main" val="16558823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7890" y="756920"/>
            <a:ext cx="3405504" cy="689932"/>
          </a:xfrm>
          <a:prstGeom prst="rect">
            <a:avLst/>
          </a:prstGeom>
        </p:spPr>
        <p:txBody>
          <a:bodyPr vert="horz" wrap="square" lIns="0" tIns="12700" rIns="0" bIns="0" rtlCol="0">
            <a:spAutoFit/>
          </a:bodyPr>
          <a:lstStyle/>
          <a:p>
            <a:pPr marL="12700">
              <a:lnSpc>
                <a:spcPct val="100000"/>
              </a:lnSpc>
              <a:spcBef>
                <a:spcPts val="100"/>
              </a:spcBef>
            </a:pPr>
            <a:r>
              <a:rPr sz="4400" spc="-5" dirty="0"/>
              <a:t>T</a:t>
            </a:r>
            <a:r>
              <a:rPr sz="4400" dirty="0"/>
              <a:t>R</a:t>
            </a:r>
            <a:r>
              <a:rPr sz="4400" spc="-5" dirty="0"/>
              <a:t>EATMENT</a:t>
            </a:r>
            <a:endParaRPr sz="4400"/>
          </a:p>
        </p:txBody>
      </p:sp>
      <p:sp>
        <p:nvSpPr>
          <p:cNvPr id="3" name="object 3"/>
          <p:cNvSpPr txBox="1"/>
          <p:nvPr/>
        </p:nvSpPr>
        <p:spPr>
          <a:xfrm>
            <a:off x="1424943" y="1912622"/>
            <a:ext cx="4728845" cy="2987997"/>
          </a:xfrm>
          <a:prstGeom prst="rect">
            <a:avLst/>
          </a:prstGeom>
        </p:spPr>
        <p:txBody>
          <a:bodyPr vert="horz" wrap="square" lIns="0" tIns="114300" rIns="0" bIns="0" rtlCol="0">
            <a:spAutoFit/>
          </a:bodyPr>
          <a:lstStyle/>
          <a:p>
            <a:pPr marL="381000" indent="-342900">
              <a:spcBef>
                <a:spcPts val="900"/>
              </a:spcBef>
              <a:buClr>
                <a:srgbClr val="996600"/>
              </a:buClr>
              <a:buFont typeface="Symbol"/>
              <a:buChar char=""/>
              <a:tabLst>
                <a:tab pos="381000" algn="l"/>
              </a:tabLst>
            </a:pPr>
            <a:r>
              <a:rPr sz="3200" spc="-5" dirty="0">
                <a:solidFill>
                  <a:prstClr val="black"/>
                </a:solidFill>
                <a:latin typeface="Times New Roman"/>
                <a:cs typeface="Times New Roman"/>
              </a:rPr>
              <a:t>Broncho</a:t>
            </a:r>
            <a:r>
              <a:rPr sz="3200" dirty="0">
                <a:solidFill>
                  <a:prstClr val="black"/>
                </a:solidFill>
                <a:latin typeface="Times New Roman"/>
                <a:cs typeface="Times New Roman"/>
              </a:rPr>
              <a:t> </a:t>
            </a:r>
            <a:r>
              <a:rPr sz="3200" spc="-5" dirty="0">
                <a:solidFill>
                  <a:prstClr val="black"/>
                </a:solidFill>
                <a:latin typeface="Times New Roman"/>
                <a:cs typeface="Times New Roman"/>
              </a:rPr>
              <a:t>dilators</a:t>
            </a:r>
            <a:endParaRPr sz="3200">
              <a:solidFill>
                <a:prstClr val="black"/>
              </a:solidFill>
              <a:latin typeface="Times New Roman"/>
              <a:cs typeface="Times New Roman"/>
            </a:endParaRPr>
          </a:p>
          <a:p>
            <a:pPr marL="381000" indent="-342900">
              <a:spcBef>
                <a:spcPts val="800"/>
              </a:spcBef>
              <a:buClr>
                <a:srgbClr val="996600"/>
              </a:buClr>
              <a:buFont typeface="Symbol"/>
              <a:buChar char=""/>
              <a:tabLst>
                <a:tab pos="381000" algn="l"/>
              </a:tabLst>
            </a:pPr>
            <a:r>
              <a:rPr sz="3200" dirty="0">
                <a:solidFill>
                  <a:prstClr val="black"/>
                </a:solidFill>
                <a:latin typeface="Times New Roman"/>
                <a:cs typeface="Times New Roman"/>
              </a:rPr>
              <a:t>Oxygen therapy</a:t>
            </a:r>
            <a:endParaRPr sz="3200">
              <a:solidFill>
                <a:prstClr val="black"/>
              </a:solidFill>
              <a:latin typeface="Times New Roman"/>
              <a:cs typeface="Times New Roman"/>
            </a:endParaRPr>
          </a:p>
          <a:p>
            <a:pPr marL="381000" indent="-342900">
              <a:spcBef>
                <a:spcPts val="790"/>
              </a:spcBef>
              <a:buClr>
                <a:srgbClr val="996600"/>
              </a:buClr>
              <a:buFont typeface="Symbol"/>
              <a:buChar char=""/>
              <a:tabLst>
                <a:tab pos="381000" algn="l"/>
              </a:tabLst>
            </a:pPr>
            <a:r>
              <a:rPr sz="3200" spc="-5" dirty="0">
                <a:solidFill>
                  <a:prstClr val="black"/>
                </a:solidFill>
                <a:latin typeface="Times New Roman"/>
                <a:cs typeface="Times New Roman"/>
              </a:rPr>
              <a:t>Respiratory</a:t>
            </a:r>
            <a:r>
              <a:rPr sz="3200" spc="-10" dirty="0">
                <a:solidFill>
                  <a:prstClr val="black"/>
                </a:solidFill>
                <a:latin typeface="Times New Roman"/>
                <a:cs typeface="Times New Roman"/>
              </a:rPr>
              <a:t> </a:t>
            </a:r>
            <a:r>
              <a:rPr sz="3200" dirty="0">
                <a:solidFill>
                  <a:prstClr val="black"/>
                </a:solidFill>
                <a:latin typeface="Times New Roman"/>
                <a:cs typeface="Times New Roman"/>
              </a:rPr>
              <a:t>physiotherapy</a:t>
            </a:r>
            <a:endParaRPr sz="3200">
              <a:solidFill>
                <a:prstClr val="black"/>
              </a:solidFill>
              <a:latin typeface="Times New Roman"/>
              <a:cs typeface="Times New Roman"/>
            </a:endParaRPr>
          </a:p>
          <a:p>
            <a:pPr marL="381000" indent="-342900">
              <a:spcBef>
                <a:spcPts val="800"/>
              </a:spcBef>
              <a:buClr>
                <a:srgbClr val="996600"/>
              </a:buClr>
              <a:buFont typeface="Symbol"/>
              <a:buChar char=""/>
              <a:tabLst>
                <a:tab pos="381000" algn="l"/>
              </a:tabLst>
            </a:pPr>
            <a:r>
              <a:rPr sz="3200" spc="-5" dirty="0">
                <a:solidFill>
                  <a:prstClr val="black"/>
                </a:solidFill>
                <a:latin typeface="Times New Roman"/>
                <a:cs typeface="Times New Roman"/>
              </a:rPr>
              <a:t>Postural</a:t>
            </a:r>
            <a:r>
              <a:rPr sz="3200" spc="-15" dirty="0">
                <a:solidFill>
                  <a:prstClr val="black"/>
                </a:solidFill>
                <a:latin typeface="Times New Roman"/>
                <a:cs typeface="Times New Roman"/>
              </a:rPr>
              <a:t> </a:t>
            </a:r>
            <a:r>
              <a:rPr sz="3200" dirty="0">
                <a:solidFill>
                  <a:prstClr val="black"/>
                </a:solidFill>
                <a:latin typeface="Times New Roman"/>
                <a:cs typeface="Times New Roman"/>
              </a:rPr>
              <a:t>drainage</a:t>
            </a:r>
            <a:endParaRPr sz="3200">
              <a:solidFill>
                <a:prstClr val="black"/>
              </a:solidFill>
              <a:latin typeface="Times New Roman"/>
              <a:cs typeface="Times New Roman"/>
            </a:endParaRPr>
          </a:p>
          <a:p>
            <a:pPr marL="381000" indent="-342900">
              <a:spcBef>
                <a:spcPts val="800"/>
              </a:spcBef>
              <a:buClr>
                <a:srgbClr val="996600"/>
              </a:buClr>
              <a:buFont typeface="Symbol"/>
              <a:buChar char=""/>
              <a:tabLst>
                <a:tab pos="381000" algn="l"/>
              </a:tabLst>
            </a:pPr>
            <a:r>
              <a:rPr sz="3200" dirty="0">
                <a:solidFill>
                  <a:prstClr val="black"/>
                </a:solidFill>
                <a:latin typeface="Times New Roman"/>
                <a:cs typeface="Times New Roman"/>
              </a:rPr>
              <a:t>Nebulization</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34983090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3183" y="756920"/>
            <a:ext cx="5116195" cy="689932"/>
          </a:xfrm>
          <a:prstGeom prst="rect">
            <a:avLst/>
          </a:prstGeom>
        </p:spPr>
        <p:txBody>
          <a:bodyPr vert="horz" wrap="square" lIns="0" tIns="12700" rIns="0" bIns="0" rtlCol="0">
            <a:spAutoFit/>
          </a:bodyPr>
          <a:lstStyle/>
          <a:p>
            <a:pPr marL="12700">
              <a:lnSpc>
                <a:spcPct val="100000"/>
              </a:lnSpc>
              <a:spcBef>
                <a:spcPts val="100"/>
              </a:spcBef>
            </a:pPr>
            <a:r>
              <a:rPr sz="4400" spc="-5" dirty="0"/>
              <a:t>PNEUMOCONIOSES</a:t>
            </a:r>
            <a:endParaRPr sz="4400"/>
          </a:p>
        </p:txBody>
      </p:sp>
      <p:sp>
        <p:nvSpPr>
          <p:cNvPr id="3" name="object 3"/>
          <p:cNvSpPr txBox="1"/>
          <p:nvPr/>
        </p:nvSpPr>
        <p:spPr>
          <a:xfrm>
            <a:off x="1450343" y="1912620"/>
            <a:ext cx="7069455" cy="2187778"/>
          </a:xfrm>
          <a:prstGeom prst="rect">
            <a:avLst/>
          </a:prstGeom>
        </p:spPr>
        <p:txBody>
          <a:bodyPr vert="horz" wrap="square" lIns="0" tIns="114300" rIns="0" bIns="0" rtlCol="0">
            <a:spAutoFit/>
          </a:bodyPr>
          <a:lstStyle/>
          <a:p>
            <a:pPr marL="12700">
              <a:spcBef>
                <a:spcPts val="900"/>
              </a:spcBef>
            </a:pPr>
            <a:r>
              <a:rPr sz="3200" dirty="0">
                <a:solidFill>
                  <a:prstClr val="black"/>
                </a:solidFill>
                <a:latin typeface="Times New Roman"/>
                <a:cs typeface="Times New Roman"/>
              </a:rPr>
              <a:t>DEFINITION</a:t>
            </a:r>
            <a:endParaRPr sz="3200">
              <a:solidFill>
                <a:prstClr val="black"/>
              </a:solidFill>
              <a:latin typeface="Times New Roman"/>
              <a:cs typeface="Times New Roman"/>
            </a:endParaRPr>
          </a:p>
          <a:p>
            <a:pPr marL="354965" marR="5080" indent="-342900">
              <a:lnSpc>
                <a:spcPct val="99900"/>
              </a:lnSpc>
              <a:spcBef>
                <a:spcPts val="800"/>
              </a:spcBef>
            </a:pPr>
            <a:r>
              <a:rPr sz="3200" dirty="0">
                <a:solidFill>
                  <a:prstClr val="black"/>
                </a:solidFill>
                <a:latin typeface="Times New Roman"/>
                <a:cs typeface="Times New Roman"/>
              </a:rPr>
              <a:t>IT IS A OCCUPATIONAL </a:t>
            </a:r>
            <a:r>
              <a:rPr sz="3200" spc="-5" dirty="0">
                <a:solidFill>
                  <a:prstClr val="black"/>
                </a:solidFill>
                <a:latin typeface="Times New Roman"/>
                <a:cs typeface="Times New Roman"/>
              </a:rPr>
              <a:t>LUNG  DISEASE </a:t>
            </a:r>
            <a:r>
              <a:rPr sz="3200" dirty="0">
                <a:solidFill>
                  <a:prstClr val="black"/>
                </a:solidFill>
                <a:latin typeface="Times New Roman"/>
                <a:cs typeface="Times New Roman"/>
              </a:rPr>
              <a:t>CAUSED BY INHALATION  </a:t>
            </a:r>
            <a:r>
              <a:rPr sz="3200" spc="-5" dirty="0">
                <a:solidFill>
                  <a:prstClr val="black"/>
                </a:solidFill>
                <a:latin typeface="Times New Roman"/>
                <a:cs typeface="Times New Roman"/>
              </a:rPr>
              <a:t>OF</a:t>
            </a:r>
            <a:r>
              <a:rPr sz="3200" dirty="0">
                <a:solidFill>
                  <a:prstClr val="black"/>
                </a:solidFill>
                <a:latin typeface="Times New Roman"/>
                <a:cs typeface="Times New Roman"/>
              </a:rPr>
              <a:t> DUST.</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25167462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76090" y="756920"/>
            <a:ext cx="1731010" cy="689932"/>
          </a:xfrm>
          <a:prstGeom prst="rect">
            <a:avLst/>
          </a:prstGeom>
        </p:spPr>
        <p:txBody>
          <a:bodyPr vert="horz" wrap="square" lIns="0" tIns="12700" rIns="0" bIns="0" rtlCol="0">
            <a:spAutoFit/>
          </a:bodyPr>
          <a:lstStyle/>
          <a:p>
            <a:pPr marL="12700">
              <a:lnSpc>
                <a:spcPct val="100000"/>
              </a:lnSpc>
              <a:spcBef>
                <a:spcPts val="100"/>
              </a:spcBef>
            </a:pPr>
            <a:r>
              <a:rPr sz="4400" spc="-5" dirty="0"/>
              <a:t>TYPES</a:t>
            </a:r>
            <a:endParaRPr sz="4400"/>
          </a:p>
        </p:txBody>
      </p:sp>
      <p:sp>
        <p:nvSpPr>
          <p:cNvPr id="3" name="object 3"/>
          <p:cNvSpPr txBox="1"/>
          <p:nvPr/>
        </p:nvSpPr>
        <p:spPr>
          <a:xfrm>
            <a:off x="1351280" y="1315541"/>
            <a:ext cx="6572250" cy="4561505"/>
          </a:xfrm>
          <a:prstGeom prst="rect">
            <a:avLst/>
          </a:prstGeom>
        </p:spPr>
        <p:txBody>
          <a:bodyPr vert="horz" wrap="square" lIns="0" tIns="87630" rIns="0" bIns="0" rtlCol="0">
            <a:spAutoFit/>
          </a:bodyPr>
          <a:lstStyle/>
          <a:p>
            <a:pPr marL="368300" indent="-342900">
              <a:spcBef>
                <a:spcPts val="690"/>
              </a:spcBef>
              <a:buClr>
                <a:srgbClr val="996600"/>
              </a:buClr>
              <a:buFont typeface="Symbol"/>
              <a:buChar char=""/>
              <a:tabLst>
                <a:tab pos="367665" algn="l"/>
                <a:tab pos="368300" algn="l"/>
              </a:tabLst>
            </a:pPr>
            <a:r>
              <a:rPr sz="2400" spc="-10" dirty="0">
                <a:solidFill>
                  <a:prstClr val="black"/>
                </a:solidFill>
                <a:latin typeface="Times New Roman"/>
                <a:cs typeface="Times New Roman"/>
              </a:rPr>
              <a:t>COAL WORKER PNEUMOCONIOSES</a:t>
            </a:r>
            <a:endParaRPr sz="2400">
              <a:solidFill>
                <a:prstClr val="black"/>
              </a:solidFill>
              <a:latin typeface="Times New Roman"/>
              <a:cs typeface="Times New Roman"/>
            </a:endParaRPr>
          </a:p>
          <a:p>
            <a:pPr marL="368300" indent="-342900">
              <a:spcBef>
                <a:spcPts val="690"/>
              </a:spcBef>
              <a:buClr>
                <a:srgbClr val="996600"/>
              </a:buClr>
              <a:buFont typeface="Symbol"/>
              <a:buChar char=""/>
              <a:tabLst>
                <a:tab pos="368300" algn="l"/>
              </a:tabLst>
            </a:pPr>
            <a:r>
              <a:rPr sz="2800" spc="-10" dirty="0">
                <a:solidFill>
                  <a:prstClr val="black"/>
                </a:solidFill>
                <a:latin typeface="Times New Roman"/>
                <a:cs typeface="Times New Roman"/>
              </a:rPr>
              <a:t>ASBESTOSIS</a:t>
            </a:r>
            <a:endParaRPr sz="2800">
              <a:solidFill>
                <a:prstClr val="black"/>
              </a:solidFill>
              <a:latin typeface="Times New Roman"/>
              <a:cs typeface="Times New Roman"/>
            </a:endParaRPr>
          </a:p>
          <a:p>
            <a:pPr marL="368300" marR="17780" indent="-342900">
              <a:spcBef>
                <a:spcPts val="500"/>
              </a:spcBef>
              <a:buClr>
                <a:srgbClr val="996600"/>
              </a:buClr>
              <a:buFont typeface="Symbol"/>
              <a:buChar char=""/>
              <a:tabLst>
                <a:tab pos="368300" algn="l"/>
              </a:tabLst>
            </a:pPr>
            <a:r>
              <a:rPr sz="2800" spc="-5" dirty="0">
                <a:solidFill>
                  <a:prstClr val="black"/>
                </a:solidFill>
                <a:latin typeface="Times New Roman"/>
                <a:cs typeface="Times New Roman"/>
              </a:rPr>
              <a:t>SILICOSIS</a:t>
            </a:r>
            <a:r>
              <a:rPr sz="3200" spc="-5" dirty="0">
                <a:solidFill>
                  <a:prstClr val="black"/>
                </a:solidFill>
                <a:latin typeface="Times New Roman"/>
                <a:cs typeface="Times New Roman"/>
              </a:rPr>
              <a:t>-</a:t>
            </a:r>
            <a:r>
              <a:rPr sz="2000" spc="-5" dirty="0">
                <a:solidFill>
                  <a:prstClr val="black"/>
                </a:solidFill>
                <a:latin typeface="Times New Roman"/>
                <a:cs typeface="Times New Roman"/>
              </a:rPr>
              <a:t>MINERS </a:t>
            </a:r>
            <a:r>
              <a:rPr sz="2000" dirty="0">
                <a:solidFill>
                  <a:prstClr val="black"/>
                </a:solidFill>
                <a:latin typeface="Times New Roman"/>
                <a:cs typeface="Times New Roman"/>
              </a:rPr>
              <a:t>PHTHISIS,GRINDERS  ASTHMA,POTTERS ROT. </a:t>
            </a:r>
            <a:r>
              <a:rPr sz="2000" spc="-5" dirty="0">
                <a:solidFill>
                  <a:prstClr val="black"/>
                </a:solidFill>
                <a:latin typeface="Times New Roman"/>
                <a:cs typeface="Times New Roman"/>
              </a:rPr>
              <a:t>CAUSED BY CRYSTALLINE  </a:t>
            </a:r>
            <a:r>
              <a:rPr sz="2000" dirty="0">
                <a:solidFill>
                  <a:prstClr val="black"/>
                </a:solidFill>
                <a:latin typeface="Times New Roman"/>
                <a:cs typeface="Times New Roman"/>
              </a:rPr>
              <a:t>SILICA</a:t>
            </a:r>
            <a:r>
              <a:rPr sz="2000" spc="-5" dirty="0">
                <a:solidFill>
                  <a:prstClr val="black"/>
                </a:solidFill>
                <a:latin typeface="Times New Roman"/>
                <a:cs typeface="Times New Roman"/>
              </a:rPr>
              <a:t> </a:t>
            </a:r>
            <a:r>
              <a:rPr sz="2000" dirty="0">
                <a:solidFill>
                  <a:prstClr val="black"/>
                </a:solidFill>
                <a:latin typeface="Times New Roman"/>
                <a:cs typeface="Times New Roman"/>
              </a:rPr>
              <a:t>DUST.</a:t>
            </a:r>
            <a:endParaRPr sz="2000">
              <a:solidFill>
                <a:prstClr val="black"/>
              </a:solidFill>
              <a:latin typeface="Times New Roman"/>
              <a:cs typeface="Times New Roman"/>
            </a:endParaRPr>
          </a:p>
          <a:p>
            <a:pPr marL="368300" marR="901700" indent="-342900">
              <a:spcBef>
                <a:spcPts val="500"/>
              </a:spcBef>
              <a:buClr>
                <a:srgbClr val="996600"/>
              </a:buClr>
              <a:buFont typeface="Symbol"/>
              <a:buChar char=""/>
              <a:tabLst>
                <a:tab pos="368300" algn="l"/>
              </a:tabLst>
            </a:pPr>
            <a:r>
              <a:rPr sz="2800" spc="-10" dirty="0">
                <a:solidFill>
                  <a:prstClr val="black"/>
                </a:solidFill>
                <a:latin typeface="Times New Roman"/>
                <a:cs typeface="Times New Roman"/>
              </a:rPr>
              <a:t>BAUXITE </a:t>
            </a:r>
            <a:r>
              <a:rPr sz="2800" spc="-5" dirty="0">
                <a:solidFill>
                  <a:prstClr val="black"/>
                </a:solidFill>
                <a:latin typeface="Times New Roman"/>
                <a:cs typeface="Times New Roman"/>
              </a:rPr>
              <a:t>FIBROSIS</a:t>
            </a:r>
            <a:r>
              <a:rPr sz="3200" spc="-5" dirty="0">
                <a:solidFill>
                  <a:prstClr val="black"/>
                </a:solidFill>
                <a:latin typeface="Times New Roman"/>
                <a:cs typeface="Times New Roman"/>
              </a:rPr>
              <a:t>-</a:t>
            </a:r>
            <a:r>
              <a:rPr sz="2000" spc="-5" dirty="0">
                <a:solidFill>
                  <a:prstClr val="black"/>
                </a:solidFill>
                <a:latin typeface="Times New Roman"/>
                <a:cs typeface="Times New Roman"/>
              </a:rPr>
              <a:t>IT </a:t>
            </a:r>
            <a:r>
              <a:rPr sz="2000" dirty="0">
                <a:solidFill>
                  <a:prstClr val="black"/>
                </a:solidFill>
                <a:latin typeface="Times New Roman"/>
                <a:cs typeface="Times New Roman"/>
              </a:rPr>
              <a:t>IS A FORM </a:t>
            </a:r>
            <a:r>
              <a:rPr sz="2000" spc="5" dirty="0">
                <a:solidFill>
                  <a:prstClr val="black"/>
                </a:solidFill>
                <a:latin typeface="Times New Roman"/>
                <a:cs typeface="Times New Roman"/>
              </a:rPr>
              <a:t>OF  </a:t>
            </a:r>
            <a:r>
              <a:rPr sz="2000" dirty="0">
                <a:solidFill>
                  <a:prstClr val="black"/>
                </a:solidFill>
                <a:latin typeface="Times New Roman"/>
                <a:cs typeface="Times New Roman"/>
              </a:rPr>
              <a:t>PNEUMOCONIOSES CAUSED BY</a:t>
            </a:r>
            <a:r>
              <a:rPr sz="2000" spc="-35" dirty="0">
                <a:solidFill>
                  <a:prstClr val="black"/>
                </a:solidFill>
                <a:latin typeface="Times New Roman"/>
                <a:cs typeface="Times New Roman"/>
              </a:rPr>
              <a:t> </a:t>
            </a:r>
            <a:r>
              <a:rPr sz="2000" dirty="0">
                <a:solidFill>
                  <a:prstClr val="black"/>
                </a:solidFill>
                <a:latin typeface="Times New Roman"/>
                <a:cs typeface="Times New Roman"/>
              </a:rPr>
              <a:t>BAUXITE</a:t>
            </a:r>
            <a:endParaRPr sz="2000">
              <a:solidFill>
                <a:prstClr val="black"/>
              </a:solidFill>
              <a:latin typeface="Times New Roman"/>
              <a:cs typeface="Times New Roman"/>
            </a:endParaRPr>
          </a:p>
          <a:p>
            <a:pPr marL="368300" indent="-342900">
              <a:spcBef>
                <a:spcPts val="500"/>
              </a:spcBef>
              <a:buClr>
                <a:srgbClr val="996600"/>
              </a:buClr>
              <a:buFont typeface="Symbol"/>
              <a:buChar char=""/>
              <a:tabLst>
                <a:tab pos="368300" algn="l"/>
              </a:tabLst>
            </a:pPr>
            <a:r>
              <a:rPr sz="2800" spc="-5" dirty="0">
                <a:solidFill>
                  <a:prstClr val="black"/>
                </a:solidFill>
                <a:latin typeface="Times New Roman"/>
                <a:cs typeface="Times New Roman"/>
              </a:rPr>
              <a:t>BERYLLIOSIS</a:t>
            </a:r>
            <a:r>
              <a:rPr sz="3200" spc="-5" dirty="0">
                <a:solidFill>
                  <a:prstClr val="black"/>
                </a:solidFill>
                <a:latin typeface="Times New Roman"/>
                <a:cs typeface="Times New Roman"/>
              </a:rPr>
              <a:t>-</a:t>
            </a:r>
            <a:r>
              <a:rPr sz="2000" spc="-5" dirty="0">
                <a:solidFill>
                  <a:prstClr val="black"/>
                </a:solidFill>
                <a:latin typeface="Times New Roman"/>
                <a:cs typeface="Times New Roman"/>
              </a:rPr>
              <a:t>BERYLLIUM</a:t>
            </a:r>
            <a:endParaRPr sz="2000">
              <a:solidFill>
                <a:prstClr val="black"/>
              </a:solidFill>
              <a:latin typeface="Times New Roman"/>
              <a:cs typeface="Times New Roman"/>
            </a:endParaRPr>
          </a:p>
          <a:p>
            <a:pPr marL="368300" indent="-342900">
              <a:spcBef>
                <a:spcPts val="500"/>
              </a:spcBef>
              <a:buClr>
                <a:srgbClr val="996600"/>
              </a:buClr>
              <a:buFont typeface="Symbol"/>
              <a:buChar char=""/>
              <a:tabLst>
                <a:tab pos="368300" algn="l"/>
              </a:tabLst>
            </a:pPr>
            <a:r>
              <a:rPr sz="2800" spc="-5" dirty="0">
                <a:solidFill>
                  <a:prstClr val="black"/>
                </a:solidFill>
                <a:latin typeface="Times New Roman"/>
                <a:cs typeface="Times New Roman"/>
              </a:rPr>
              <a:t>SIDEROSIS-</a:t>
            </a:r>
            <a:r>
              <a:rPr sz="2000" spc="-5" dirty="0">
                <a:solidFill>
                  <a:prstClr val="black"/>
                </a:solidFill>
                <a:latin typeface="Times New Roman"/>
                <a:cs typeface="Times New Roman"/>
              </a:rPr>
              <a:t>IRON</a:t>
            </a:r>
            <a:endParaRPr sz="2000">
              <a:solidFill>
                <a:prstClr val="black"/>
              </a:solidFill>
              <a:latin typeface="Times New Roman"/>
              <a:cs typeface="Times New Roman"/>
            </a:endParaRPr>
          </a:p>
          <a:p>
            <a:pPr marL="368300" indent="-342900">
              <a:spcBef>
                <a:spcPts val="490"/>
              </a:spcBef>
              <a:buClr>
                <a:srgbClr val="996600"/>
              </a:buClr>
              <a:buFont typeface="Symbol"/>
              <a:buChar char=""/>
              <a:tabLst>
                <a:tab pos="368300" algn="l"/>
              </a:tabLst>
            </a:pPr>
            <a:r>
              <a:rPr sz="2800" spc="-5" dirty="0">
                <a:solidFill>
                  <a:prstClr val="black"/>
                </a:solidFill>
                <a:latin typeface="Times New Roman"/>
                <a:cs typeface="Times New Roman"/>
              </a:rPr>
              <a:t>BYSSINOSIS</a:t>
            </a:r>
            <a:r>
              <a:rPr sz="2800" spc="-10" dirty="0">
                <a:solidFill>
                  <a:prstClr val="black"/>
                </a:solidFill>
                <a:latin typeface="Times New Roman"/>
                <a:cs typeface="Times New Roman"/>
              </a:rPr>
              <a:t> </a:t>
            </a:r>
            <a:r>
              <a:rPr sz="2800" dirty="0">
                <a:solidFill>
                  <a:prstClr val="black"/>
                </a:solidFill>
                <a:latin typeface="Times New Roman"/>
                <a:cs typeface="Times New Roman"/>
              </a:rPr>
              <a:t>-</a:t>
            </a:r>
            <a:r>
              <a:rPr sz="2000" dirty="0">
                <a:solidFill>
                  <a:prstClr val="black"/>
                </a:solidFill>
                <a:latin typeface="Times New Roman"/>
                <a:cs typeface="Times New Roman"/>
              </a:rPr>
              <a:t>COTTON</a:t>
            </a:r>
            <a:endParaRPr sz="2000">
              <a:solidFill>
                <a:prstClr val="black"/>
              </a:solidFill>
              <a:latin typeface="Times New Roman"/>
              <a:cs typeface="Times New Roman"/>
            </a:endParaRPr>
          </a:p>
        </p:txBody>
      </p:sp>
    </p:spTree>
    <p:extLst>
      <p:ext uri="{BB962C8B-B14F-4D97-AF65-F5344CB8AC3E}">
        <p14:creationId xmlns:p14="http://schemas.microsoft.com/office/powerpoint/2010/main" val="42838694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24579" y="756920"/>
            <a:ext cx="3035300" cy="689932"/>
          </a:xfrm>
          <a:prstGeom prst="rect">
            <a:avLst/>
          </a:prstGeom>
        </p:spPr>
        <p:txBody>
          <a:bodyPr vert="horz" wrap="square" lIns="0" tIns="12700" rIns="0" bIns="0" rtlCol="0">
            <a:spAutoFit/>
          </a:bodyPr>
          <a:lstStyle/>
          <a:p>
            <a:pPr marL="12700">
              <a:lnSpc>
                <a:spcPct val="100000"/>
              </a:lnSpc>
              <a:spcBef>
                <a:spcPts val="100"/>
              </a:spcBef>
            </a:pPr>
            <a:r>
              <a:rPr sz="4400" spc="-10" dirty="0"/>
              <a:t>DIAGNOSIS</a:t>
            </a:r>
            <a:endParaRPr sz="4400"/>
          </a:p>
        </p:txBody>
      </p:sp>
      <p:sp>
        <p:nvSpPr>
          <p:cNvPr id="3" name="object 3"/>
          <p:cNvSpPr txBox="1"/>
          <p:nvPr/>
        </p:nvSpPr>
        <p:spPr>
          <a:xfrm>
            <a:off x="1424939" y="1912622"/>
            <a:ext cx="3097530" cy="2987997"/>
          </a:xfrm>
          <a:prstGeom prst="rect">
            <a:avLst/>
          </a:prstGeom>
        </p:spPr>
        <p:txBody>
          <a:bodyPr vert="horz" wrap="square" lIns="0" tIns="114300" rIns="0" bIns="0" rtlCol="0">
            <a:spAutoFit/>
          </a:bodyPr>
          <a:lstStyle/>
          <a:p>
            <a:pPr marL="381000" indent="-342900">
              <a:spcBef>
                <a:spcPts val="900"/>
              </a:spcBef>
              <a:buClr>
                <a:srgbClr val="996600"/>
              </a:buClr>
              <a:buFont typeface="Symbol"/>
              <a:buChar char=""/>
              <a:tabLst>
                <a:tab pos="381000" algn="l"/>
              </a:tabLst>
            </a:pPr>
            <a:r>
              <a:rPr sz="3200" spc="-5" dirty="0">
                <a:solidFill>
                  <a:prstClr val="black"/>
                </a:solidFill>
                <a:latin typeface="Times New Roman"/>
                <a:cs typeface="Times New Roman"/>
              </a:rPr>
              <a:t>HC</a:t>
            </a:r>
            <a:endParaRPr sz="3200">
              <a:solidFill>
                <a:prstClr val="black"/>
              </a:solidFill>
              <a:latin typeface="Times New Roman"/>
              <a:cs typeface="Times New Roman"/>
            </a:endParaRPr>
          </a:p>
          <a:p>
            <a:pPr marL="381000" indent="-342900">
              <a:spcBef>
                <a:spcPts val="800"/>
              </a:spcBef>
              <a:buClr>
                <a:srgbClr val="996600"/>
              </a:buClr>
              <a:buFont typeface="Symbol"/>
              <a:buChar char=""/>
              <a:tabLst>
                <a:tab pos="381000" algn="l"/>
              </a:tabLst>
            </a:pPr>
            <a:r>
              <a:rPr sz="3200" spc="-5" dirty="0">
                <a:solidFill>
                  <a:prstClr val="black"/>
                </a:solidFill>
                <a:latin typeface="Times New Roman"/>
                <a:cs typeface="Times New Roman"/>
              </a:rPr>
              <a:t>PE</a:t>
            </a:r>
            <a:endParaRPr sz="3200">
              <a:solidFill>
                <a:prstClr val="black"/>
              </a:solidFill>
              <a:latin typeface="Times New Roman"/>
              <a:cs typeface="Times New Roman"/>
            </a:endParaRPr>
          </a:p>
          <a:p>
            <a:pPr marL="381000" indent="-342900">
              <a:spcBef>
                <a:spcPts val="790"/>
              </a:spcBef>
              <a:buClr>
                <a:srgbClr val="996600"/>
              </a:buClr>
              <a:buFont typeface="Symbol"/>
              <a:buChar char=""/>
              <a:tabLst>
                <a:tab pos="381000" algn="l"/>
              </a:tabLst>
            </a:pPr>
            <a:r>
              <a:rPr sz="3200" spc="-5" dirty="0">
                <a:solidFill>
                  <a:prstClr val="black"/>
                </a:solidFill>
                <a:latin typeface="Times New Roman"/>
                <a:cs typeface="Times New Roman"/>
              </a:rPr>
              <a:t>X-RAY</a:t>
            </a:r>
            <a:endParaRPr sz="3200">
              <a:solidFill>
                <a:prstClr val="black"/>
              </a:solidFill>
              <a:latin typeface="Times New Roman"/>
              <a:cs typeface="Times New Roman"/>
            </a:endParaRPr>
          </a:p>
          <a:p>
            <a:pPr marL="381000" indent="-342900">
              <a:spcBef>
                <a:spcPts val="800"/>
              </a:spcBef>
              <a:buClr>
                <a:srgbClr val="996600"/>
              </a:buClr>
              <a:buFont typeface="Symbol"/>
              <a:buChar char=""/>
              <a:tabLst>
                <a:tab pos="381000" algn="l"/>
              </a:tabLst>
            </a:pPr>
            <a:r>
              <a:rPr sz="3200" spc="-5" dirty="0">
                <a:solidFill>
                  <a:prstClr val="black"/>
                </a:solidFill>
                <a:latin typeface="Times New Roman"/>
                <a:cs typeface="Times New Roman"/>
              </a:rPr>
              <a:t>CT</a:t>
            </a:r>
            <a:endParaRPr sz="3200">
              <a:solidFill>
                <a:prstClr val="black"/>
              </a:solidFill>
              <a:latin typeface="Times New Roman"/>
              <a:cs typeface="Times New Roman"/>
            </a:endParaRPr>
          </a:p>
          <a:p>
            <a:pPr marL="381000" indent="-342900">
              <a:spcBef>
                <a:spcPts val="800"/>
              </a:spcBef>
              <a:buClr>
                <a:srgbClr val="996600"/>
              </a:buClr>
              <a:buFont typeface="Symbol"/>
              <a:buChar char=""/>
              <a:tabLst>
                <a:tab pos="381000" algn="l"/>
              </a:tabLst>
            </a:pPr>
            <a:r>
              <a:rPr sz="3200" spc="-5" dirty="0">
                <a:solidFill>
                  <a:prstClr val="black"/>
                </a:solidFill>
                <a:latin typeface="Times New Roman"/>
                <a:cs typeface="Times New Roman"/>
              </a:rPr>
              <a:t>LUNG</a:t>
            </a:r>
            <a:r>
              <a:rPr sz="3200" spc="-55" dirty="0">
                <a:solidFill>
                  <a:prstClr val="black"/>
                </a:solidFill>
                <a:latin typeface="Times New Roman"/>
                <a:cs typeface="Times New Roman"/>
              </a:rPr>
              <a:t> </a:t>
            </a:r>
            <a:r>
              <a:rPr sz="3200" dirty="0">
                <a:solidFill>
                  <a:prstClr val="black"/>
                </a:solidFill>
                <a:latin typeface="Times New Roman"/>
                <a:cs typeface="Times New Roman"/>
              </a:rPr>
              <a:t>BIOPSY</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360196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948939" y="223520"/>
            <a:ext cx="143256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Noise</a:t>
            </a:r>
            <a:endParaRPr sz="4400">
              <a:latin typeface="Georgia"/>
              <a:cs typeface="Georgia"/>
            </a:endParaRPr>
          </a:p>
        </p:txBody>
      </p:sp>
      <p:sp>
        <p:nvSpPr>
          <p:cNvPr id="4" name="object 4"/>
          <p:cNvSpPr txBox="1"/>
          <p:nvPr/>
        </p:nvSpPr>
        <p:spPr>
          <a:xfrm>
            <a:off x="523240" y="861061"/>
            <a:ext cx="4434840" cy="1641475"/>
          </a:xfrm>
          <a:prstGeom prst="rect">
            <a:avLst/>
          </a:prstGeom>
        </p:spPr>
        <p:txBody>
          <a:bodyPr vert="horz" wrap="square" lIns="0" tIns="12700" rIns="0" bIns="0" rtlCol="0">
            <a:spAutoFit/>
          </a:bodyPr>
          <a:lstStyle/>
          <a:p>
            <a:pPr marL="127000">
              <a:lnSpc>
                <a:spcPct val="100000"/>
              </a:lnSpc>
              <a:spcBef>
                <a:spcPts val="100"/>
              </a:spcBef>
            </a:pPr>
            <a:r>
              <a:rPr sz="2800" dirty="0">
                <a:solidFill>
                  <a:srgbClr val="BF0000"/>
                </a:solidFill>
                <a:latin typeface="Times New Roman"/>
                <a:cs typeface="Times New Roman"/>
              </a:rPr>
              <a:t>(i</a:t>
            </a:r>
            <a:r>
              <a:rPr sz="2400" dirty="0">
                <a:solidFill>
                  <a:srgbClr val="BF0000"/>
                </a:solidFill>
                <a:latin typeface="Times New Roman"/>
                <a:cs typeface="Times New Roman"/>
              </a:rPr>
              <a:t>) Auditory</a:t>
            </a:r>
            <a:r>
              <a:rPr sz="2400" spc="5" dirty="0">
                <a:solidFill>
                  <a:srgbClr val="BF0000"/>
                </a:solidFill>
                <a:latin typeface="Times New Roman"/>
                <a:cs typeface="Times New Roman"/>
              </a:rPr>
              <a:t> </a:t>
            </a:r>
            <a:r>
              <a:rPr sz="2400" spc="-5" dirty="0">
                <a:solidFill>
                  <a:srgbClr val="BF0000"/>
                </a:solidFill>
                <a:latin typeface="Times New Roman"/>
                <a:cs typeface="Times New Roman"/>
              </a:rPr>
              <a:t>effects</a:t>
            </a:r>
            <a:endParaRPr sz="2400">
              <a:latin typeface="Times New Roman"/>
              <a:cs typeface="Times New Roman"/>
            </a:endParaRPr>
          </a:p>
          <a:p>
            <a:pPr marL="368300" marR="17780" indent="-342900">
              <a:lnSpc>
                <a:spcPct val="150000"/>
              </a:lnSpc>
              <a:spcBef>
                <a:spcPts val="680"/>
              </a:spcBef>
            </a:pPr>
            <a:r>
              <a:rPr sz="3600" spc="1364" baseline="5787" dirty="0">
                <a:latin typeface="Symbol"/>
                <a:cs typeface="Symbol"/>
              </a:rPr>
              <a:t></a:t>
            </a:r>
            <a:r>
              <a:rPr sz="3600" spc="-112" baseline="5787" dirty="0">
                <a:latin typeface="Times New Roman"/>
                <a:cs typeface="Times New Roman"/>
              </a:rPr>
              <a:t> </a:t>
            </a:r>
            <a:r>
              <a:rPr sz="2400" spc="-5" dirty="0">
                <a:latin typeface="Times New Roman"/>
                <a:cs typeface="Times New Roman"/>
              </a:rPr>
              <a:t>Temporary </a:t>
            </a:r>
            <a:r>
              <a:rPr sz="2400" dirty="0">
                <a:latin typeface="Times New Roman"/>
                <a:cs typeface="Times New Roman"/>
              </a:rPr>
              <a:t>or </a:t>
            </a:r>
            <a:r>
              <a:rPr sz="2400" spc="-5" dirty="0">
                <a:latin typeface="Times New Roman"/>
                <a:cs typeface="Times New Roman"/>
              </a:rPr>
              <a:t>permanent </a:t>
            </a:r>
            <a:r>
              <a:rPr sz="2400" dirty="0">
                <a:latin typeface="Times New Roman"/>
                <a:cs typeface="Times New Roman"/>
              </a:rPr>
              <a:t>hearing  </a:t>
            </a:r>
            <a:r>
              <a:rPr sz="2400" spc="-5" dirty="0">
                <a:latin typeface="Times New Roman"/>
                <a:cs typeface="Times New Roman"/>
              </a:rPr>
              <a:t>loss</a:t>
            </a:r>
            <a:endParaRPr sz="2400">
              <a:latin typeface="Times New Roman"/>
              <a:cs typeface="Times New Roman"/>
            </a:endParaRPr>
          </a:p>
        </p:txBody>
      </p:sp>
      <p:sp>
        <p:nvSpPr>
          <p:cNvPr id="5" name="object 5"/>
          <p:cNvSpPr txBox="1"/>
          <p:nvPr/>
        </p:nvSpPr>
        <p:spPr>
          <a:xfrm>
            <a:off x="509269" y="2730502"/>
            <a:ext cx="4558030" cy="4070345"/>
          </a:xfrm>
          <a:prstGeom prst="rect">
            <a:avLst/>
          </a:prstGeom>
        </p:spPr>
        <p:txBody>
          <a:bodyPr vert="horz" wrap="square" lIns="0" tIns="12700" rIns="0" bIns="0" rtlCol="0">
            <a:spAutoFit/>
          </a:bodyPr>
          <a:lstStyle/>
          <a:p>
            <a:pPr marL="39370">
              <a:lnSpc>
                <a:spcPct val="100000"/>
              </a:lnSpc>
              <a:spcBef>
                <a:spcPts val="100"/>
              </a:spcBef>
            </a:pPr>
            <a:r>
              <a:rPr sz="2400" dirty="0">
                <a:solidFill>
                  <a:srgbClr val="BF0000"/>
                </a:solidFill>
                <a:latin typeface="Times New Roman"/>
                <a:cs typeface="Times New Roman"/>
              </a:rPr>
              <a:t>(ii) </a:t>
            </a:r>
            <a:r>
              <a:rPr sz="2400" spc="-5" dirty="0">
                <a:solidFill>
                  <a:srgbClr val="BF0000"/>
                </a:solidFill>
                <a:latin typeface="Times New Roman"/>
                <a:cs typeface="Times New Roman"/>
              </a:rPr>
              <a:t>Non </a:t>
            </a:r>
            <a:r>
              <a:rPr sz="2400" dirty="0">
                <a:solidFill>
                  <a:srgbClr val="BF0000"/>
                </a:solidFill>
                <a:latin typeface="Times New Roman"/>
                <a:cs typeface="Times New Roman"/>
              </a:rPr>
              <a:t>auditory</a:t>
            </a:r>
            <a:r>
              <a:rPr sz="2400" spc="20" dirty="0">
                <a:solidFill>
                  <a:srgbClr val="BF0000"/>
                </a:solidFill>
                <a:latin typeface="Times New Roman"/>
                <a:cs typeface="Times New Roman"/>
              </a:rPr>
              <a:t> </a:t>
            </a:r>
            <a:r>
              <a:rPr sz="2400" spc="-5" dirty="0">
                <a:solidFill>
                  <a:srgbClr val="BF0000"/>
                </a:solidFill>
                <a:latin typeface="Times New Roman"/>
                <a:cs typeface="Times New Roman"/>
              </a:rPr>
              <a:t>effects</a:t>
            </a:r>
            <a:endParaRPr sz="2400">
              <a:latin typeface="Times New Roman"/>
              <a:cs typeface="Times New Roman"/>
            </a:endParaRPr>
          </a:p>
          <a:p>
            <a:pPr marL="382270" indent="-342900">
              <a:lnSpc>
                <a:spcPct val="100000"/>
              </a:lnSpc>
              <a:spcBef>
                <a:spcPts val="2030"/>
              </a:spcBef>
              <a:buFont typeface="Symbol"/>
              <a:buChar char=""/>
              <a:tabLst>
                <a:tab pos="382270" algn="l"/>
              </a:tabLst>
            </a:pPr>
            <a:r>
              <a:rPr sz="2400" spc="-5" dirty="0">
                <a:latin typeface="Times New Roman"/>
                <a:cs typeface="Times New Roman"/>
              </a:rPr>
              <a:t>Nervousness,</a:t>
            </a:r>
            <a:endParaRPr sz="2400">
              <a:latin typeface="Times New Roman"/>
              <a:cs typeface="Times New Roman"/>
            </a:endParaRPr>
          </a:p>
          <a:p>
            <a:pPr marL="382270" indent="-342900">
              <a:lnSpc>
                <a:spcPct val="100000"/>
              </a:lnSpc>
              <a:spcBef>
                <a:spcPts val="2039"/>
              </a:spcBef>
              <a:buFont typeface="Symbol"/>
              <a:buChar char=""/>
              <a:tabLst>
                <a:tab pos="382270" algn="l"/>
              </a:tabLst>
            </a:pPr>
            <a:r>
              <a:rPr sz="2400" spc="-5" dirty="0">
                <a:latin typeface="Times New Roman"/>
                <a:cs typeface="Times New Roman"/>
              </a:rPr>
              <a:t>Fatigue,</a:t>
            </a:r>
            <a:endParaRPr sz="2400">
              <a:latin typeface="Times New Roman"/>
              <a:cs typeface="Times New Roman"/>
            </a:endParaRPr>
          </a:p>
          <a:p>
            <a:pPr marL="382270" marR="30480" indent="-342900">
              <a:lnSpc>
                <a:spcPct val="150000"/>
              </a:lnSpc>
              <a:spcBef>
                <a:spcPts val="600"/>
              </a:spcBef>
              <a:buFont typeface="Symbol"/>
              <a:buChar char=""/>
              <a:tabLst>
                <a:tab pos="457834" algn="l"/>
                <a:tab pos="458470" algn="l"/>
              </a:tabLst>
            </a:pPr>
            <a:r>
              <a:rPr dirty="0"/>
              <a:t>	</a:t>
            </a:r>
            <a:r>
              <a:rPr sz="2400" spc="-5" dirty="0">
                <a:latin typeface="Times New Roman"/>
                <a:cs typeface="Times New Roman"/>
              </a:rPr>
              <a:t>Interference with communication  by</a:t>
            </a:r>
            <a:r>
              <a:rPr sz="2400" spc="20" dirty="0">
                <a:latin typeface="Times New Roman"/>
                <a:cs typeface="Times New Roman"/>
              </a:rPr>
              <a:t> </a:t>
            </a:r>
            <a:r>
              <a:rPr sz="2400" spc="-5" dirty="0">
                <a:latin typeface="Times New Roman"/>
                <a:cs typeface="Times New Roman"/>
              </a:rPr>
              <a:t>speech,</a:t>
            </a:r>
            <a:endParaRPr sz="2400">
              <a:latin typeface="Times New Roman"/>
              <a:cs typeface="Times New Roman"/>
            </a:endParaRPr>
          </a:p>
          <a:p>
            <a:pPr marL="382270" indent="-342900">
              <a:lnSpc>
                <a:spcPct val="100000"/>
              </a:lnSpc>
              <a:spcBef>
                <a:spcPts val="2039"/>
              </a:spcBef>
              <a:buFont typeface="Symbol"/>
              <a:buChar char=""/>
              <a:tabLst>
                <a:tab pos="382270" algn="l"/>
              </a:tabLst>
            </a:pPr>
            <a:r>
              <a:rPr sz="2400" spc="-5" dirty="0">
                <a:latin typeface="Times New Roman"/>
                <a:cs typeface="Times New Roman"/>
              </a:rPr>
              <a:t>Decreased efficiency</a:t>
            </a:r>
            <a:endParaRPr sz="2400">
              <a:latin typeface="Times New Roman"/>
              <a:cs typeface="Times New Roman"/>
            </a:endParaRPr>
          </a:p>
          <a:p>
            <a:pPr marL="38100">
              <a:lnSpc>
                <a:spcPct val="100000"/>
              </a:lnSpc>
              <a:spcBef>
                <a:spcPts val="2039"/>
              </a:spcBef>
            </a:pPr>
            <a:r>
              <a:rPr sz="1800" spc="-225" baseline="43981" dirty="0">
                <a:solidFill>
                  <a:srgbClr val="888888"/>
                </a:solidFill>
                <a:latin typeface="Georgia"/>
                <a:cs typeface="Georgia"/>
              </a:rPr>
              <a:t>1</a:t>
            </a:r>
            <a:r>
              <a:rPr sz="3600" spc="-225" baseline="5787" dirty="0">
                <a:latin typeface="Symbol"/>
                <a:cs typeface="Symbol"/>
              </a:rPr>
              <a:t></a:t>
            </a:r>
            <a:r>
              <a:rPr sz="1800" spc="-225" baseline="43981" dirty="0">
                <a:solidFill>
                  <a:srgbClr val="888888"/>
                </a:solidFill>
                <a:latin typeface="Georgia"/>
                <a:cs typeface="Georgia"/>
              </a:rPr>
              <a:t>1/20/</a:t>
            </a:r>
            <a:r>
              <a:rPr sz="2400" spc="-150" dirty="0">
                <a:latin typeface="Times New Roman"/>
                <a:cs typeface="Times New Roman"/>
              </a:rPr>
              <a:t>a</a:t>
            </a:r>
            <a:r>
              <a:rPr sz="1800" spc="-225" baseline="43981" dirty="0">
                <a:solidFill>
                  <a:srgbClr val="888888"/>
                </a:solidFill>
                <a:latin typeface="Georgia"/>
                <a:cs typeface="Georgia"/>
              </a:rPr>
              <a:t>15</a:t>
            </a:r>
            <a:r>
              <a:rPr sz="2400" spc="-150" dirty="0">
                <a:latin typeface="Times New Roman"/>
                <a:cs typeface="Times New Roman"/>
              </a:rPr>
              <a:t>nnoyance</a:t>
            </a:r>
            <a:endParaRPr sz="2400">
              <a:latin typeface="Times New Roman"/>
              <a:cs typeface="Times New Roman"/>
            </a:endParaRPr>
          </a:p>
        </p:txBody>
      </p:sp>
      <p:sp>
        <p:nvSpPr>
          <p:cNvPr id="6" name="object 6"/>
          <p:cNvSpPr txBox="1"/>
          <p:nvPr/>
        </p:nvSpPr>
        <p:spPr>
          <a:xfrm>
            <a:off x="8453123" y="6435091"/>
            <a:ext cx="15684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11</a:t>
            </a:r>
            <a:endParaRPr sz="1200">
              <a:latin typeface="Georgia"/>
              <a:cs typeface="Georgia"/>
            </a:endParaRPr>
          </a:p>
        </p:txBody>
      </p:sp>
      <p:sp>
        <p:nvSpPr>
          <p:cNvPr id="7" name="object 7"/>
          <p:cNvSpPr/>
          <p:nvPr/>
        </p:nvSpPr>
        <p:spPr>
          <a:xfrm>
            <a:off x="4953000" y="609600"/>
            <a:ext cx="3962400" cy="4495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1500" y="756920"/>
            <a:ext cx="4061460" cy="689932"/>
          </a:xfrm>
          <a:prstGeom prst="rect">
            <a:avLst/>
          </a:prstGeom>
        </p:spPr>
        <p:txBody>
          <a:bodyPr vert="horz" wrap="square" lIns="0" tIns="12700" rIns="0" bIns="0" rtlCol="0">
            <a:spAutoFit/>
          </a:bodyPr>
          <a:lstStyle/>
          <a:p>
            <a:pPr marL="12700">
              <a:lnSpc>
                <a:spcPct val="100000"/>
              </a:lnSpc>
              <a:spcBef>
                <a:spcPts val="100"/>
              </a:spcBef>
            </a:pPr>
            <a:r>
              <a:rPr sz="4400" spc="-5" dirty="0"/>
              <a:t>MANAGEMENT</a:t>
            </a:r>
            <a:endParaRPr sz="4400"/>
          </a:p>
        </p:txBody>
      </p:sp>
      <p:sp>
        <p:nvSpPr>
          <p:cNvPr id="3" name="object 3"/>
          <p:cNvSpPr txBox="1"/>
          <p:nvPr/>
        </p:nvSpPr>
        <p:spPr>
          <a:xfrm>
            <a:off x="1424943" y="1912622"/>
            <a:ext cx="4728845" cy="2987997"/>
          </a:xfrm>
          <a:prstGeom prst="rect">
            <a:avLst/>
          </a:prstGeom>
        </p:spPr>
        <p:txBody>
          <a:bodyPr vert="horz" wrap="square" lIns="0" tIns="114300" rIns="0" bIns="0" rtlCol="0">
            <a:spAutoFit/>
          </a:bodyPr>
          <a:lstStyle/>
          <a:p>
            <a:pPr marL="381000" indent="-342900">
              <a:spcBef>
                <a:spcPts val="900"/>
              </a:spcBef>
              <a:buClr>
                <a:srgbClr val="996600"/>
              </a:buClr>
              <a:buFont typeface="Symbol"/>
              <a:buChar char=""/>
              <a:tabLst>
                <a:tab pos="381000" algn="l"/>
              </a:tabLst>
            </a:pPr>
            <a:r>
              <a:rPr sz="3200" spc="-5" dirty="0">
                <a:solidFill>
                  <a:prstClr val="black"/>
                </a:solidFill>
                <a:latin typeface="Times New Roman"/>
                <a:cs typeface="Times New Roman"/>
              </a:rPr>
              <a:t>Broncho</a:t>
            </a:r>
            <a:r>
              <a:rPr sz="3200" dirty="0">
                <a:solidFill>
                  <a:prstClr val="black"/>
                </a:solidFill>
                <a:latin typeface="Times New Roman"/>
                <a:cs typeface="Times New Roman"/>
              </a:rPr>
              <a:t> </a:t>
            </a:r>
            <a:r>
              <a:rPr sz="3200" spc="-5" dirty="0">
                <a:solidFill>
                  <a:prstClr val="black"/>
                </a:solidFill>
                <a:latin typeface="Times New Roman"/>
                <a:cs typeface="Times New Roman"/>
              </a:rPr>
              <a:t>dilators</a:t>
            </a:r>
            <a:endParaRPr sz="3200">
              <a:solidFill>
                <a:prstClr val="black"/>
              </a:solidFill>
              <a:latin typeface="Times New Roman"/>
              <a:cs typeface="Times New Roman"/>
            </a:endParaRPr>
          </a:p>
          <a:p>
            <a:pPr marL="381000" indent="-342900">
              <a:spcBef>
                <a:spcPts val="800"/>
              </a:spcBef>
              <a:buClr>
                <a:srgbClr val="996600"/>
              </a:buClr>
              <a:buFont typeface="Symbol"/>
              <a:buChar char=""/>
              <a:tabLst>
                <a:tab pos="381000" algn="l"/>
              </a:tabLst>
            </a:pPr>
            <a:r>
              <a:rPr sz="3200" dirty="0">
                <a:solidFill>
                  <a:prstClr val="black"/>
                </a:solidFill>
                <a:latin typeface="Times New Roman"/>
                <a:cs typeface="Times New Roman"/>
              </a:rPr>
              <a:t>Oxygen therapy</a:t>
            </a:r>
            <a:endParaRPr sz="3200">
              <a:solidFill>
                <a:prstClr val="black"/>
              </a:solidFill>
              <a:latin typeface="Times New Roman"/>
              <a:cs typeface="Times New Roman"/>
            </a:endParaRPr>
          </a:p>
          <a:p>
            <a:pPr marL="381000" indent="-342900">
              <a:spcBef>
                <a:spcPts val="790"/>
              </a:spcBef>
              <a:buClr>
                <a:srgbClr val="996600"/>
              </a:buClr>
              <a:buFont typeface="Symbol"/>
              <a:buChar char=""/>
              <a:tabLst>
                <a:tab pos="381000" algn="l"/>
              </a:tabLst>
            </a:pPr>
            <a:r>
              <a:rPr sz="3200" spc="-5" dirty="0">
                <a:solidFill>
                  <a:prstClr val="black"/>
                </a:solidFill>
                <a:latin typeface="Times New Roman"/>
                <a:cs typeface="Times New Roman"/>
              </a:rPr>
              <a:t>Respiratory</a:t>
            </a:r>
            <a:r>
              <a:rPr sz="3200" spc="-10" dirty="0">
                <a:solidFill>
                  <a:prstClr val="black"/>
                </a:solidFill>
                <a:latin typeface="Times New Roman"/>
                <a:cs typeface="Times New Roman"/>
              </a:rPr>
              <a:t> </a:t>
            </a:r>
            <a:r>
              <a:rPr sz="3200" dirty="0">
                <a:solidFill>
                  <a:prstClr val="black"/>
                </a:solidFill>
                <a:latin typeface="Times New Roman"/>
                <a:cs typeface="Times New Roman"/>
              </a:rPr>
              <a:t>physiotherapy</a:t>
            </a:r>
            <a:endParaRPr sz="3200">
              <a:solidFill>
                <a:prstClr val="black"/>
              </a:solidFill>
              <a:latin typeface="Times New Roman"/>
              <a:cs typeface="Times New Roman"/>
            </a:endParaRPr>
          </a:p>
          <a:p>
            <a:pPr marL="381000" indent="-342900">
              <a:spcBef>
                <a:spcPts val="800"/>
              </a:spcBef>
              <a:buClr>
                <a:srgbClr val="996600"/>
              </a:buClr>
              <a:buFont typeface="Symbol"/>
              <a:buChar char=""/>
              <a:tabLst>
                <a:tab pos="381000" algn="l"/>
              </a:tabLst>
            </a:pPr>
            <a:r>
              <a:rPr sz="3200" spc="-5" dirty="0">
                <a:solidFill>
                  <a:prstClr val="black"/>
                </a:solidFill>
                <a:latin typeface="Times New Roman"/>
                <a:cs typeface="Times New Roman"/>
              </a:rPr>
              <a:t>Postural</a:t>
            </a:r>
            <a:r>
              <a:rPr sz="3200" spc="-15" dirty="0">
                <a:solidFill>
                  <a:prstClr val="black"/>
                </a:solidFill>
                <a:latin typeface="Times New Roman"/>
                <a:cs typeface="Times New Roman"/>
              </a:rPr>
              <a:t> </a:t>
            </a:r>
            <a:r>
              <a:rPr sz="3200" dirty="0">
                <a:solidFill>
                  <a:prstClr val="black"/>
                </a:solidFill>
                <a:latin typeface="Times New Roman"/>
                <a:cs typeface="Times New Roman"/>
              </a:rPr>
              <a:t>drainage</a:t>
            </a:r>
            <a:endParaRPr sz="3200">
              <a:solidFill>
                <a:prstClr val="black"/>
              </a:solidFill>
              <a:latin typeface="Times New Roman"/>
              <a:cs typeface="Times New Roman"/>
            </a:endParaRPr>
          </a:p>
          <a:p>
            <a:pPr marL="381000" indent="-342900">
              <a:spcBef>
                <a:spcPts val="800"/>
              </a:spcBef>
              <a:buClr>
                <a:srgbClr val="996600"/>
              </a:buClr>
              <a:buFont typeface="Symbol"/>
              <a:buChar char=""/>
              <a:tabLst>
                <a:tab pos="381000" algn="l"/>
              </a:tabLst>
            </a:pPr>
            <a:r>
              <a:rPr sz="3200" dirty="0">
                <a:solidFill>
                  <a:prstClr val="black"/>
                </a:solidFill>
                <a:latin typeface="Times New Roman"/>
                <a:cs typeface="Times New Roman"/>
              </a:rPr>
              <a:t>Nebulization</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37514066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9193" y="421642"/>
            <a:ext cx="5457825" cy="1367041"/>
          </a:xfrm>
          <a:prstGeom prst="rect">
            <a:avLst/>
          </a:prstGeom>
        </p:spPr>
        <p:txBody>
          <a:bodyPr vert="horz" wrap="square" lIns="0" tIns="12700" rIns="0" bIns="0" rtlCol="0">
            <a:spAutoFit/>
          </a:bodyPr>
          <a:lstStyle/>
          <a:p>
            <a:pPr marL="267970" marR="5080" indent="-255270">
              <a:lnSpc>
                <a:spcPct val="100000"/>
              </a:lnSpc>
              <a:spcBef>
                <a:spcPts val="100"/>
              </a:spcBef>
            </a:pPr>
            <a:r>
              <a:rPr sz="4400" spc="-5" dirty="0"/>
              <a:t>Occupational Disease in  Developing</a:t>
            </a:r>
            <a:r>
              <a:rPr sz="4400" spc="-10" dirty="0"/>
              <a:t> </a:t>
            </a:r>
            <a:r>
              <a:rPr sz="4400" spc="-5" dirty="0"/>
              <a:t>Countries</a:t>
            </a:r>
            <a:endParaRPr sz="4400"/>
          </a:p>
        </p:txBody>
      </p:sp>
      <p:sp>
        <p:nvSpPr>
          <p:cNvPr id="3" name="object 3"/>
          <p:cNvSpPr txBox="1"/>
          <p:nvPr/>
        </p:nvSpPr>
        <p:spPr>
          <a:xfrm>
            <a:off x="1437639" y="2014220"/>
            <a:ext cx="7423784" cy="3926716"/>
          </a:xfrm>
          <a:prstGeom prst="rect">
            <a:avLst/>
          </a:prstGeom>
        </p:spPr>
        <p:txBody>
          <a:bodyPr vert="horz" wrap="square" lIns="0" tIns="12700" rIns="0" bIns="0" rtlCol="0">
            <a:spAutoFit/>
          </a:bodyPr>
          <a:lstStyle/>
          <a:p>
            <a:pPr marL="367665" marR="496570" indent="-342900">
              <a:spcBef>
                <a:spcPts val="100"/>
              </a:spcBef>
              <a:buClr>
                <a:srgbClr val="996600"/>
              </a:buClr>
              <a:buFont typeface="Symbol"/>
              <a:buChar char=""/>
              <a:tabLst>
                <a:tab pos="368300" algn="l"/>
              </a:tabLst>
            </a:pPr>
            <a:r>
              <a:rPr sz="3200" spc="-5" dirty="0">
                <a:solidFill>
                  <a:prstClr val="black"/>
                </a:solidFill>
                <a:latin typeface="Times New Roman"/>
                <a:cs typeface="Times New Roman"/>
              </a:rPr>
              <a:t>Asbestos is the major </a:t>
            </a:r>
            <a:r>
              <a:rPr sz="3200" dirty="0">
                <a:solidFill>
                  <a:prstClr val="black"/>
                </a:solidFill>
                <a:latin typeface="Times New Roman"/>
                <a:cs typeface="Times New Roman"/>
              </a:rPr>
              <a:t>cause of </a:t>
            </a:r>
            <a:r>
              <a:rPr sz="3200" spc="-5" dirty="0">
                <a:solidFill>
                  <a:prstClr val="black"/>
                </a:solidFill>
                <a:latin typeface="Times New Roman"/>
                <a:cs typeface="Times New Roman"/>
              </a:rPr>
              <a:t>disability  and </a:t>
            </a:r>
            <a:r>
              <a:rPr sz="3200" spc="-10" dirty="0">
                <a:solidFill>
                  <a:prstClr val="black"/>
                </a:solidFill>
                <a:latin typeface="Times New Roman"/>
                <a:cs typeface="Times New Roman"/>
              </a:rPr>
              <a:t>ill</a:t>
            </a:r>
            <a:r>
              <a:rPr sz="3200" spc="-5" dirty="0">
                <a:solidFill>
                  <a:prstClr val="black"/>
                </a:solidFill>
                <a:latin typeface="Times New Roman"/>
                <a:cs typeface="Times New Roman"/>
              </a:rPr>
              <a:t> health</a:t>
            </a:r>
            <a:endParaRPr sz="3200">
              <a:solidFill>
                <a:prstClr val="black"/>
              </a:solidFill>
              <a:latin typeface="Times New Roman"/>
              <a:cs typeface="Times New Roman"/>
            </a:endParaRPr>
          </a:p>
          <a:p>
            <a:pPr marL="368300" indent="-342900">
              <a:spcBef>
                <a:spcPts val="790"/>
              </a:spcBef>
              <a:buClr>
                <a:srgbClr val="996600"/>
              </a:buClr>
              <a:buFont typeface="Symbol"/>
              <a:buChar char=""/>
              <a:tabLst>
                <a:tab pos="368300" algn="l"/>
              </a:tabLst>
            </a:pPr>
            <a:r>
              <a:rPr sz="3200" b="1" u="heavy" spc="-5" dirty="0">
                <a:solidFill>
                  <a:srgbClr val="D44E40"/>
                </a:solidFill>
                <a:uFill>
                  <a:solidFill>
                    <a:srgbClr val="D44E40"/>
                  </a:solidFill>
                </a:uFill>
                <a:latin typeface="Times New Roman"/>
                <a:cs typeface="Times New Roman"/>
              </a:rPr>
              <a:t>Pesticide</a:t>
            </a:r>
            <a:r>
              <a:rPr sz="3200" b="1" spc="25" dirty="0">
                <a:solidFill>
                  <a:srgbClr val="D44E40"/>
                </a:solidFill>
                <a:latin typeface="Times New Roman"/>
                <a:cs typeface="Times New Roman"/>
              </a:rPr>
              <a:t> </a:t>
            </a:r>
            <a:r>
              <a:rPr sz="3200" dirty="0">
                <a:solidFill>
                  <a:prstClr val="black"/>
                </a:solidFill>
                <a:latin typeface="Times New Roman"/>
                <a:cs typeface="Times New Roman"/>
              </a:rPr>
              <a:t>:</a:t>
            </a:r>
            <a:endParaRPr sz="3200">
              <a:solidFill>
                <a:prstClr val="black"/>
              </a:solidFill>
              <a:latin typeface="Times New Roman"/>
              <a:cs typeface="Times New Roman"/>
            </a:endParaRPr>
          </a:p>
          <a:p>
            <a:pPr marL="767715" marR="1149985" lvl="1" indent="-285750">
              <a:spcBef>
                <a:spcPts val="700"/>
              </a:spcBef>
              <a:buSzPct val="94642"/>
              <a:buFontTx/>
              <a:buChar char="–"/>
              <a:tabLst>
                <a:tab pos="768350" algn="l"/>
              </a:tabLst>
            </a:pPr>
            <a:r>
              <a:rPr sz="2800" spc="-5" dirty="0">
                <a:solidFill>
                  <a:prstClr val="black"/>
                </a:solidFill>
                <a:latin typeface="Times New Roman"/>
                <a:cs typeface="Times New Roman"/>
              </a:rPr>
              <a:t>The majority </a:t>
            </a:r>
            <a:r>
              <a:rPr sz="2800" dirty="0">
                <a:solidFill>
                  <a:prstClr val="black"/>
                </a:solidFill>
                <a:latin typeface="Times New Roman"/>
                <a:cs typeface="Times New Roman"/>
              </a:rPr>
              <a:t>of </a:t>
            </a:r>
            <a:r>
              <a:rPr sz="2800" spc="-5" dirty="0">
                <a:solidFill>
                  <a:prstClr val="black"/>
                </a:solidFill>
                <a:latin typeface="Times New Roman"/>
                <a:cs typeface="Times New Roman"/>
              </a:rPr>
              <a:t>workers </a:t>
            </a:r>
            <a:r>
              <a:rPr sz="2800" dirty="0">
                <a:solidFill>
                  <a:prstClr val="black"/>
                </a:solidFill>
                <a:latin typeface="Times New Roman"/>
                <a:cs typeface="Times New Roman"/>
              </a:rPr>
              <a:t>in</a:t>
            </a:r>
            <a:r>
              <a:rPr sz="2800" spc="-65" dirty="0">
                <a:solidFill>
                  <a:prstClr val="black"/>
                </a:solidFill>
                <a:latin typeface="Times New Roman"/>
                <a:cs typeface="Times New Roman"/>
              </a:rPr>
              <a:t> </a:t>
            </a:r>
            <a:r>
              <a:rPr sz="2800" dirty="0">
                <a:solidFill>
                  <a:prstClr val="black"/>
                </a:solidFill>
                <a:latin typeface="Times New Roman"/>
                <a:cs typeface="Times New Roman"/>
              </a:rPr>
              <a:t>developing  </a:t>
            </a:r>
            <a:r>
              <a:rPr sz="2800" spc="-5" dirty="0">
                <a:solidFill>
                  <a:prstClr val="black"/>
                </a:solidFill>
                <a:latin typeface="Times New Roman"/>
                <a:cs typeface="Times New Roman"/>
              </a:rPr>
              <a:t>countries are </a:t>
            </a:r>
            <a:r>
              <a:rPr sz="2800" dirty="0">
                <a:solidFill>
                  <a:prstClr val="black"/>
                </a:solidFill>
                <a:latin typeface="Times New Roman"/>
                <a:cs typeface="Times New Roman"/>
              </a:rPr>
              <a:t>in</a:t>
            </a:r>
            <a:r>
              <a:rPr sz="2800" spc="-30" dirty="0">
                <a:solidFill>
                  <a:prstClr val="black"/>
                </a:solidFill>
                <a:latin typeface="Times New Roman"/>
                <a:cs typeface="Times New Roman"/>
              </a:rPr>
              <a:t> </a:t>
            </a:r>
            <a:r>
              <a:rPr sz="2800" spc="-5" dirty="0">
                <a:solidFill>
                  <a:prstClr val="black"/>
                </a:solidFill>
                <a:latin typeface="Times New Roman"/>
                <a:cs typeface="Times New Roman"/>
              </a:rPr>
              <a:t>agriculture</a:t>
            </a:r>
            <a:endParaRPr sz="2800">
              <a:solidFill>
                <a:prstClr val="black"/>
              </a:solidFill>
              <a:latin typeface="Times New Roman"/>
              <a:cs typeface="Times New Roman"/>
            </a:endParaRPr>
          </a:p>
          <a:p>
            <a:pPr marL="767715" marR="17780" lvl="1" indent="-285750">
              <a:spcBef>
                <a:spcPts val="700"/>
              </a:spcBef>
              <a:buSzPct val="94642"/>
              <a:buFontTx/>
              <a:buChar char="–"/>
              <a:tabLst>
                <a:tab pos="768350" algn="l"/>
              </a:tabLst>
            </a:pPr>
            <a:r>
              <a:rPr sz="2800" spc="-5" dirty="0">
                <a:solidFill>
                  <a:prstClr val="black"/>
                </a:solidFill>
                <a:latin typeface="Times New Roman"/>
                <a:cs typeface="Times New Roman"/>
              </a:rPr>
              <a:t>Pesticide are often applied </a:t>
            </a:r>
            <a:r>
              <a:rPr sz="2800" dirty="0">
                <a:solidFill>
                  <a:prstClr val="black"/>
                </a:solidFill>
                <a:latin typeface="Times New Roman"/>
                <a:cs typeface="Times New Roman"/>
              </a:rPr>
              <a:t>by hand, or</a:t>
            </a:r>
            <a:r>
              <a:rPr sz="2800" spc="-70" dirty="0">
                <a:solidFill>
                  <a:prstClr val="black"/>
                </a:solidFill>
                <a:latin typeface="Times New Roman"/>
                <a:cs typeface="Times New Roman"/>
              </a:rPr>
              <a:t> </a:t>
            </a:r>
            <a:r>
              <a:rPr sz="2800" dirty="0">
                <a:solidFill>
                  <a:prstClr val="black"/>
                </a:solidFill>
                <a:latin typeface="Times New Roman"/>
                <a:cs typeface="Times New Roman"/>
              </a:rPr>
              <a:t>without  proper </a:t>
            </a:r>
            <a:r>
              <a:rPr sz="2800" spc="-5" dirty="0">
                <a:solidFill>
                  <a:prstClr val="black"/>
                </a:solidFill>
                <a:latin typeface="Times New Roman"/>
                <a:cs typeface="Times New Roman"/>
              </a:rPr>
              <a:t>protection </a:t>
            </a:r>
            <a:r>
              <a:rPr sz="2800" dirty="0">
                <a:solidFill>
                  <a:prstClr val="black"/>
                </a:solidFill>
                <a:latin typeface="Times New Roman"/>
                <a:cs typeface="Times New Roman"/>
              </a:rPr>
              <a:t>of workers who use </a:t>
            </a:r>
            <a:r>
              <a:rPr sz="2800" spc="-5" dirty="0">
                <a:solidFill>
                  <a:prstClr val="black"/>
                </a:solidFill>
                <a:latin typeface="Times New Roman"/>
                <a:cs typeface="Times New Roman"/>
              </a:rPr>
              <a:t>spray  equipment</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18945434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6629" y="756920"/>
            <a:ext cx="5784850" cy="689932"/>
          </a:xfrm>
          <a:prstGeom prst="rect">
            <a:avLst/>
          </a:prstGeom>
        </p:spPr>
        <p:txBody>
          <a:bodyPr vert="horz" wrap="square" lIns="0" tIns="12700" rIns="0" bIns="0" rtlCol="0">
            <a:spAutoFit/>
          </a:bodyPr>
          <a:lstStyle/>
          <a:p>
            <a:pPr marL="12700">
              <a:lnSpc>
                <a:spcPct val="100000"/>
              </a:lnSpc>
              <a:spcBef>
                <a:spcPts val="100"/>
              </a:spcBef>
            </a:pPr>
            <a:r>
              <a:rPr sz="4400" spc="-5" dirty="0"/>
              <a:t>Occupational</a:t>
            </a:r>
            <a:r>
              <a:rPr sz="4400" spc="-25" dirty="0"/>
              <a:t> </a:t>
            </a:r>
            <a:r>
              <a:rPr sz="4400" spc="-5" dirty="0"/>
              <a:t>Dermatoses</a:t>
            </a:r>
            <a:endParaRPr sz="4400"/>
          </a:p>
        </p:txBody>
      </p:sp>
      <p:sp>
        <p:nvSpPr>
          <p:cNvPr id="3" name="object 3"/>
          <p:cNvSpPr txBox="1"/>
          <p:nvPr/>
        </p:nvSpPr>
        <p:spPr>
          <a:xfrm>
            <a:off x="1424939" y="1912620"/>
            <a:ext cx="7081520" cy="2187778"/>
          </a:xfrm>
          <a:prstGeom prst="rect">
            <a:avLst/>
          </a:prstGeom>
        </p:spPr>
        <p:txBody>
          <a:bodyPr vert="horz" wrap="square" lIns="0" tIns="114300" rIns="0" bIns="0" rtlCol="0">
            <a:spAutoFit/>
          </a:bodyPr>
          <a:lstStyle/>
          <a:p>
            <a:pPr marL="381000" indent="-342900">
              <a:spcBef>
                <a:spcPts val="900"/>
              </a:spcBef>
              <a:buClr>
                <a:srgbClr val="996600"/>
              </a:buClr>
              <a:buFont typeface="Symbol"/>
              <a:buChar char=""/>
              <a:tabLst>
                <a:tab pos="381000" algn="l"/>
              </a:tabLst>
            </a:pPr>
            <a:r>
              <a:rPr sz="3200" spc="-5" dirty="0">
                <a:solidFill>
                  <a:prstClr val="black"/>
                </a:solidFill>
                <a:latin typeface="Times New Roman"/>
                <a:cs typeface="Times New Roman"/>
              </a:rPr>
              <a:t>The most common </a:t>
            </a:r>
            <a:r>
              <a:rPr sz="3200" dirty="0">
                <a:solidFill>
                  <a:prstClr val="black"/>
                </a:solidFill>
                <a:latin typeface="Times New Roman"/>
                <a:cs typeface="Times New Roman"/>
              </a:rPr>
              <a:t>occupational</a:t>
            </a:r>
            <a:r>
              <a:rPr sz="3200" spc="-60" dirty="0">
                <a:solidFill>
                  <a:prstClr val="black"/>
                </a:solidFill>
                <a:latin typeface="Times New Roman"/>
                <a:cs typeface="Times New Roman"/>
              </a:rPr>
              <a:t> </a:t>
            </a:r>
            <a:r>
              <a:rPr sz="3200" dirty="0">
                <a:solidFill>
                  <a:prstClr val="black"/>
                </a:solidFill>
                <a:latin typeface="Times New Roman"/>
                <a:cs typeface="Times New Roman"/>
              </a:rPr>
              <a:t>diseases</a:t>
            </a:r>
            <a:endParaRPr sz="3200">
              <a:solidFill>
                <a:prstClr val="black"/>
              </a:solidFill>
              <a:latin typeface="Times New Roman"/>
              <a:cs typeface="Times New Roman"/>
            </a:endParaRPr>
          </a:p>
          <a:p>
            <a:pPr marL="380365" marR="40640" indent="-342900">
              <a:lnSpc>
                <a:spcPct val="99900"/>
              </a:lnSpc>
              <a:spcBef>
                <a:spcPts val="800"/>
              </a:spcBef>
              <a:buClr>
                <a:srgbClr val="996600"/>
              </a:buClr>
              <a:buFont typeface="Symbol"/>
              <a:buChar char=""/>
              <a:tabLst>
                <a:tab pos="381000" algn="l"/>
              </a:tabLst>
            </a:pPr>
            <a:r>
              <a:rPr sz="3200" spc="-5" dirty="0">
                <a:solidFill>
                  <a:prstClr val="black"/>
                </a:solidFill>
                <a:latin typeface="Times New Roman"/>
                <a:cs typeface="Times New Roman"/>
              </a:rPr>
              <a:t>Are almost </a:t>
            </a:r>
            <a:r>
              <a:rPr sz="3200" dirty="0">
                <a:solidFill>
                  <a:prstClr val="black"/>
                </a:solidFill>
                <a:latin typeface="Times New Roman"/>
                <a:cs typeface="Times New Roman"/>
              </a:rPr>
              <a:t>always preventable by a  </a:t>
            </a:r>
            <a:r>
              <a:rPr sz="3200" spc="-5" dirty="0">
                <a:solidFill>
                  <a:prstClr val="black"/>
                </a:solidFill>
                <a:latin typeface="Times New Roman"/>
                <a:cs typeface="Times New Roman"/>
              </a:rPr>
              <a:t>combination environmental, </a:t>
            </a:r>
            <a:r>
              <a:rPr sz="3200" dirty="0">
                <a:solidFill>
                  <a:prstClr val="black"/>
                </a:solidFill>
                <a:latin typeface="Times New Roman"/>
                <a:cs typeface="Times New Roman"/>
              </a:rPr>
              <a:t>personaland  </a:t>
            </a:r>
            <a:r>
              <a:rPr sz="3200" spc="-5" dirty="0">
                <a:solidFill>
                  <a:prstClr val="black"/>
                </a:solidFill>
                <a:latin typeface="Times New Roman"/>
                <a:cs typeface="Times New Roman"/>
              </a:rPr>
              <a:t>medical</a:t>
            </a:r>
            <a:r>
              <a:rPr sz="3200" spc="-15" dirty="0">
                <a:solidFill>
                  <a:prstClr val="black"/>
                </a:solidFill>
                <a:latin typeface="Times New Roman"/>
                <a:cs typeface="Times New Roman"/>
              </a:rPr>
              <a:t> </a:t>
            </a:r>
            <a:r>
              <a:rPr sz="3200" spc="-5" dirty="0">
                <a:solidFill>
                  <a:prstClr val="black"/>
                </a:solidFill>
                <a:latin typeface="Times New Roman"/>
                <a:cs typeface="Times New Roman"/>
              </a:rPr>
              <a:t>measures</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15376068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0820" y="421642"/>
            <a:ext cx="4775200" cy="1367041"/>
          </a:xfrm>
          <a:prstGeom prst="rect">
            <a:avLst/>
          </a:prstGeom>
        </p:spPr>
        <p:txBody>
          <a:bodyPr vert="horz" wrap="square" lIns="0" tIns="12700" rIns="0" bIns="0" rtlCol="0">
            <a:spAutoFit/>
          </a:bodyPr>
          <a:lstStyle/>
          <a:p>
            <a:pPr marL="1132840" marR="5080" indent="-1120140">
              <a:lnSpc>
                <a:spcPct val="100000"/>
              </a:lnSpc>
              <a:spcBef>
                <a:spcPts val="100"/>
              </a:spcBef>
              <a:tabLst>
                <a:tab pos="1905000" algn="l"/>
              </a:tabLst>
            </a:pPr>
            <a:r>
              <a:rPr sz="4400" spc="-5" dirty="0"/>
              <a:t>Ty</a:t>
            </a:r>
            <a:r>
              <a:rPr sz="4400" dirty="0"/>
              <a:t>pe of	o</a:t>
            </a:r>
            <a:r>
              <a:rPr sz="4400" spc="-5" dirty="0"/>
              <a:t>c</a:t>
            </a:r>
            <a:r>
              <a:rPr sz="4400" dirty="0"/>
              <a:t>cupa</a:t>
            </a:r>
            <a:r>
              <a:rPr sz="4400" spc="-5" dirty="0"/>
              <a:t>t</a:t>
            </a:r>
            <a:r>
              <a:rPr sz="4400" spc="5" dirty="0"/>
              <a:t>i</a:t>
            </a:r>
            <a:r>
              <a:rPr sz="4400" dirty="0"/>
              <a:t>on</a:t>
            </a:r>
            <a:r>
              <a:rPr sz="4400" spc="-5" dirty="0"/>
              <a:t>al  dermatoses</a:t>
            </a:r>
            <a:endParaRPr sz="4400"/>
          </a:p>
        </p:txBody>
      </p:sp>
      <p:sp>
        <p:nvSpPr>
          <p:cNvPr id="3" name="object 3"/>
          <p:cNvSpPr txBox="1"/>
          <p:nvPr/>
        </p:nvSpPr>
        <p:spPr>
          <a:xfrm>
            <a:off x="1437639" y="1912620"/>
            <a:ext cx="5666740" cy="4773102"/>
          </a:xfrm>
          <a:prstGeom prst="rect">
            <a:avLst/>
          </a:prstGeom>
        </p:spPr>
        <p:txBody>
          <a:bodyPr vert="horz" wrap="square" lIns="0" tIns="114300" rIns="0" bIns="0" rtlCol="0">
            <a:spAutoFit/>
          </a:bodyPr>
          <a:lstStyle/>
          <a:p>
            <a:pPr marL="368300" indent="-342900">
              <a:spcBef>
                <a:spcPts val="900"/>
              </a:spcBef>
              <a:buClr>
                <a:srgbClr val="996600"/>
              </a:buClr>
              <a:buFont typeface="Symbol"/>
              <a:buChar char=""/>
              <a:tabLst>
                <a:tab pos="368300" algn="l"/>
              </a:tabLst>
            </a:pPr>
            <a:r>
              <a:rPr sz="3200" spc="-5" dirty="0">
                <a:solidFill>
                  <a:prstClr val="black"/>
                </a:solidFill>
                <a:latin typeface="Times New Roman"/>
                <a:cs typeface="Times New Roman"/>
              </a:rPr>
              <a:t>Acute </a:t>
            </a:r>
            <a:r>
              <a:rPr sz="3200" dirty="0">
                <a:solidFill>
                  <a:prstClr val="black"/>
                </a:solidFill>
                <a:latin typeface="Times New Roman"/>
                <a:cs typeface="Times New Roman"/>
              </a:rPr>
              <a:t>contact</a:t>
            </a:r>
            <a:r>
              <a:rPr sz="3200" spc="5" dirty="0">
                <a:solidFill>
                  <a:prstClr val="black"/>
                </a:solidFill>
                <a:latin typeface="Times New Roman"/>
                <a:cs typeface="Times New Roman"/>
              </a:rPr>
              <a:t> </a:t>
            </a:r>
            <a:r>
              <a:rPr sz="3200" spc="-5" dirty="0">
                <a:solidFill>
                  <a:prstClr val="black"/>
                </a:solidFill>
                <a:latin typeface="Times New Roman"/>
                <a:cs typeface="Times New Roman"/>
              </a:rPr>
              <a:t>eczema</a:t>
            </a:r>
            <a:endParaRPr sz="3200">
              <a:solidFill>
                <a:prstClr val="black"/>
              </a:solidFill>
              <a:latin typeface="Times New Roman"/>
              <a:cs typeface="Times New Roman"/>
            </a:endParaRPr>
          </a:p>
          <a:p>
            <a:pPr marL="368300" indent="-342900">
              <a:spcBef>
                <a:spcPts val="800"/>
              </a:spcBef>
              <a:buClr>
                <a:srgbClr val="996600"/>
              </a:buClr>
              <a:buFont typeface="Symbol"/>
              <a:buChar char=""/>
              <a:tabLst>
                <a:tab pos="368300" algn="l"/>
              </a:tabLst>
            </a:pPr>
            <a:r>
              <a:rPr sz="3200" dirty="0">
                <a:solidFill>
                  <a:prstClr val="black"/>
                </a:solidFill>
                <a:latin typeface="Times New Roman"/>
                <a:cs typeface="Times New Roman"/>
              </a:rPr>
              <a:t>Chronic contact</a:t>
            </a:r>
            <a:r>
              <a:rPr sz="3200" spc="-20" dirty="0">
                <a:solidFill>
                  <a:prstClr val="black"/>
                </a:solidFill>
                <a:latin typeface="Times New Roman"/>
                <a:cs typeface="Times New Roman"/>
              </a:rPr>
              <a:t> </a:t>
            </a:r>
            <a:r>
              <a:rPr sz="3200" dirty="0">
                <a:solidFill>
                  <a:prstClr val="black"/>
                </a:solidFill>
                <a:latin typeface="Times New Roman"/>
                <a:cs typeface="Times New Roman"/>
              </a:rPr>
              <a:t>eczema</a:t>
            </a:r>
            <a:endParaRPr sz="3200">
              <a:solidFill>
                <a:prstClr val="black"/>
              </a:solidFill>
              <a:latin typeface="Times New Roman"/>
              <a:cs typeface="Times New Roman"/>
            </a:endParaRPr>
          </a:p>
          <a:p>
            <a:pPr marL="368300" indent="-342900">
              <a:spcBef>
                <a:spcPts val="790"/>
              </a:spcBef>
              <a:buClr>
                <a:srgbClr val="996600"/>
              </a:buClr>
              <a:buFont typeface="Symbol"/>
              <a:buChar char=""/>
              <a:tabLst>
                <a:tab pos="368300" algn="l"/>
              </a:tabLst>
            </a:pPr>
            <a:r>
              <a:rPr sz="3200" spc="-5" dirty="0">
                <a:solidFill>
                  <a:prstClr val="black"/>
                </a:solidFill>
                <a:latin typeface="Times New Roman"/>
                <a:cs typeface="Times New Roman"/>
              </a:rPr>
              <a:t>Chloracne</a:t>
            </a:r>
            <a:endParaRPr sz="3200">
              <a:solidFill>
                <a:prstClr val="black"/>
              </a:solidFill>
              <a:latin typeface="Times New Roman"/>
              <a:cs typeface="Times New Roman"/>
            </a:endParaRPr>
          </a:p>
          <a:p>
            <a:pPr marL="368300" indent="-342900">
              <a:spcBef>
                <a:spcPts val="800"/>
              </a:spcBef>
              <a:buClr>
                <a:srgbClr val="996600"/>
              </a:buClr>
              <a:buFont typeface="Symbol"/>
              <a:buChar char=""/>
              <a:tabLst>
                <a:tab pos="368300" algn="l"/>
              </a:tabLst>
            </a:pPr>
            <a:r>
              <a:rPr sz="3200" spc="-5" dirty="0">
                <a:solidFill>
                  <a:prstClr val="black"/>
                </a:solidFill>
                <a:latin typeface="Times New Roman"/>
                <a:cs typeface="Times New Roman"/>
              </a:rPr>
              <a:t>Photosensitization</a:t>
            </a:r>
            <a:endParaRPr sz="3200">
              <a:solidFill>
                <a:prstClr val="black"/>
              </a:solidFill>
              <a:latin typeface="Times New Roman"/>
              <a:cs typeface="Times New Roman"/>
            </a:endParaRPr>
          </a:p>
          <a:p>
            <a:pPr marL="368300" indent="-342900">
              <a:spcBef>
                <a:spcPts val="800"/>
              </a:spcBef>
              <a:buClr>
                <a:srgbClr val="996600"/>
              </a:buClr>
              <a:buFont typeface="Symbol"/>
              <a:buChar char=""/>
              <a:tabLst>
                <a:tab pos="368300" algn="l"/>
              </a:tabLst>
            </a:pPr>
            <a:r>
              <a:rPr sz="3200" dirty="0">
                <a:solidFill>
                  <a:prstClr val="black"/>
                </a:solidFill>
                <a:latin typeface="Times New Roman"/>
                <a:cs typeface="Times New Roman"/>
              </a:rPr>
              <a:t>Hypo/hyperpigmentation</a:t>
            </a:r>
            <a:endParaRPr sz="3200">
              <a:solidFill>
                <a:prstClr val="black"/>
              </a:solidFill>
              <a:latin typeface="Times New Roman"/>
              <a:cs typeface="Times New Roman"/>
            </a:endParaRPr>
          </a:p>
          <a:p>
            <a:pPr marL="368300" indent="-342900">
              <a:spcBef>
                <a:spcPts val="800"/>
              </a:spcBef>
              <a:buClr>
                <a:srgbClr val="996600"/>
              </a:buClr>
              <a:buFont typeface="Symbol"/>
              <a:buChar char=""/>
              <a:tabLst>
                <a:tab pos="368300" algn="l"/>
              </a:tabLst>
            </a:pPr>
            <a:r>
              <a:rPr sz="3200" dirty="0">
                <a:solidFill>
                  <a:prstClr val="black"/>
                </a:solidFill>
                <a:latin typeface="Times New Roman"/>
                <a:cs typeface="Times New Roman"/>
              </a:rPr>
              <a:t>Keratoses</a:t>
            </a:r>
            <a:endParaRPr sz="3200">
              <a:solidFill>
                <a:prstClr val="black"/>
              </a:solidFill>
              <a:latin typeface="Times New Roman"/>
              <a:cs typeface="Times New Roman"/>
            </a:endParaRPr>
          </a:p>
          <a:p>
            <a:pPr marL="368300" indent="-342900">
              <a:spcBef>
                <a:spcPts val="790"/>
              </a:spcBef>
              <a:buClr>
                <a:srgbClr val="996600"/>
              </a:buClr>
              <a:buFont typeface="Symbol"/>
              <a:buChar char=""/>
              <a:tabLst>
                <a:tab pos="368300" algn="l"/>
              </a:tabLst>
            </a:pPr>
            <a:r>
              <a:rPr sz="3200" spc="-5" dirty="0">
                <a:solidFill>
                  <a:prstClr val="black"/>
                </a:solidFill>
                <a:latin typeface="Times New Roman"/>
                <a:cs typeface="Times New Roman"/>
              </a:rPr>
              <a:t>Benign tumors </a:t>
            </a:r>
            <a:r>
              <a:rPr sz="3200" dirty="0">
                <a:solidFill>
                  <a:prstClr val="black"/>
                </a:solidFill>
                <a:latin typeface="Times New Roman"/>
                <a:cs typeface="Times New Roman"/>
              </a:rPr>
              <a:t>and </a:t>
            </a:r>
            <a:r>
              <a:rPr sz="3200" spc="-5" dirty="0">
                <a:solidFill>
                  <a:prstClr val="black"/>
                </a:solidFill>
                <a:latin typeface="Times New Roman"/>
                <a:cs typeface="Times New Roman"/>
              </a:rPr>
              <a:t>epitheliomas</a:t>
            </a:r>
            <a:endParaRPr sz="3200">
              <a:solidFill>
                <a:prstClr val="black"/>
              </a:solidFill>
              <a:latin typeface="Times New Roman"/>
              <a:cs typeface="Times New Roman"/>
            </a:endParaRPr>
          </a:p>
          <a:p>
            <a:pPr marL="368300" indent="-342900">
              <a:spcBef>
                <a:spcPts val="800"/>
              </a:spcBef>
              <a:buClr>
                <a:srgbClr val="996600"/>
              </a:buClr>
              <a:buFont typeface="Symbol"/>
              <a:buChar char=""/>
              <a:tabLst>
                <a:tab pos="368300" algn="l"/>
              </a:tabLst>
            </a:pPr>
            <a:r>
              <a:rPr sz="3200" spc="-5" dirty="0">
                <a:solidFill>
                  <a:prstClr val="black"/>
                </a:solidFill>
                <a:latin typeface="Times New Roman"/>
                <a:cs typeface="Times New Roman"/>
              </a:rPr>
              <a:t>Ulcerss</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34840156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7179" y="756920"/>
            <a:ext cx="4603750" cy="689932"/>
          </a:xfrm>
          <a:prstGeom prst="rect">
            <a:avLst/>
          </a:prstGeom>
        </p:spPr>
        <p:txBody>
          <a:bodyPr vert="horz" wrap="square" lIns="0" tIns="12700" rIns="0" bIns="0" rtlCol="0">
            <a:spAutoFit/>
          </a:bodyPr>
          <a:lstStyle/>
          <a:p>
            <a:pPr marL="12700">
              <a:lnSpc>
                <a:spcPct val="100000"/>
              </a:lnSpc>
              <a:spcBef>
                <a:spcPts val="100"/>
              </a:spcBef>
            </a:pPr>
            <a:r>
              <a:rPr sz="4400" dirty="0"/>
              <a:t>Occupational</a:t>
            </a:r>
            <a:r>
              <a:rPr sz="4400" spc="-80" dirty="0"/>
              <a:t> </a:t>
            </a:r>
            <a:r>
              <a:rPr sz="4400" spc="-5" dirty="0"/>
              <a:t>cancer</a:t>
            </a:r>
            <a:endParaRPr sz="4400"/>
          </a:p>
        </p:txBody>
      </p:sp>
      <p:sp>
        <p:nvSpPr>
          <p:cNvPr id="3" name="object 3"/>
          <p:cNvSpPr txBox="1"/>
          <p:nvPr/>
        </p:nvSpPr>
        <p:spPr>
          <a:xfrm>
            <a:off x="1424939" y="2014220"/>
            <a:ext cx="7273290" cy="2085186"/>
          </a:xfrm>
          <a:prstGeom prst="rect">
            <a:avLst/>
          </a:prstGeom>
        </p:spPr>
        <p:txBody>
          <a:bodyPr vert="horz" wrap="square" lIns="0" tIns="12700" rIns="0" bIns="0" rtlCol="0">
            <a:spAutoFit/>
          </a:bodyPr>
          <a:lstStyle/>
          <a:p>
            <a:pPr marL="380365" marR="30480" indent="-342900">
              <a:spcBef>
                <a:spcPts val="100"/>
              </a:spcBef>
              <a:buClr>
                <a:srgbClr val="996600"/>
              </a:buClr>
              <a:buFont typeface="Symbol"/>
              <a:buChar char=""/>
              <a:tabLst>
                <a:tab pos="381000" algn="l"/>
              </a:tabLst>
            </a:pPr>
            <a:r>
              <a:rPr sz="3200" spc="-5" dirty="0">
                <a:solidFill>
                  <a:prstClr val="black"/>
                </a:solidFill>
                <a:latin typeface="Times New Roman"/>
                <a:cs typeface="Times New Roman"/>
              </a:rPr>
              <a:t>The </a:t>
            </a:r>
            <a:r>
              <a:rPr sz="3200" dirty="0">
                <a:solidFill>
                  <a:prstClr val="black"/>
                </a:solidFill>
                <a:latin typeface="Times New Roman"/>
                <a:cs typeface="Times New Roman"/>
              </a:rPr>
              <a:t>cause of cancer </a:t>
            </a:r>
            <a:r>
              <a:rPr sz="3200" spc="-5" dirty="0">
                <a:solidFill>
                  <a:prstClr val="black"/>
                </a:solidFill>
                <a:latin typeface="Times New Roman"/>
                <a:cs typeface="Times New Roman"/>
              </a:rPr>
              <a:t>is </a:t>
            </a:r>
            <a:r>
              <a:rPr sz="3200" spc="-10" dirty="0">
                <a:solidFill>
                  <a:prstClr val="black"/>
                </a:solidFill>
                <a:latin typeface="Times New Roman"/>
                <a:cs typeface="Times New Roman"/>
              </a:rPr>
              <a:t>still </a:t>
            </a:r>
            <a:r>
              <a:rPr sz="3200" dirty="0">
                <a:solidFill>
                  <a:prstClr val="black"/>
                </a:solidFill>
                <a:latin typeface="Times New Roman"/>
                <a:cs typeface="Times New Roman"/>
              </a:rPr>
              <a:t>not </a:t>
            </a:r>
            <a:r>
              <a:rPr sz="3200" spc="-5" dirty="0">
                <a:solidFill>
                  <a:prstClr val="black"/>
                </a:solidFill>
                <a:latin typeface="Times New Roman"/>
                <a:cs typeface="Times New Roman"/>
              </a:rPr>
              <a:t>completely  </a:t>
            </a:r>
            <a:r>
              <a:rPr sz="3200" dirty="0">
                <a:solidFill>
                  <a:prstClr val="black"/>
                </a:solidFill>
                <a:latin typeface="Times New Roman"/>
                <a:cs typeface="Times New Roman"/>
              </a:rPr>
              <a:t>understood</a:t>
            </a:r>
            <a:endParaRPr sz="3200">
              <a:solidFill>
                <a:prstClr val="black"/>
              </a:solidFill>
              <a:latin typeface="Times New Roman"/>
              <a:cs typeface="Times New Roman"/>
            </a:endParaRPr>
          </a:p>
          <a:p>
            <a:pPr marL="380365" marR="934085" indent="-342900">
              <a:spcBef>
                <a:spcPts val="790"/>
              </a:spcBef>
              <a:buClr>
                <a:srgbClr val="996600"/>
              </a:buClr>
              <a:buFont typeface="Symbol"/>
              <a:buChar char=""/>
              <a:tabLst>
                <a:tab pos="381000" algn="l"/>
              </a:tabLst>
            </a:pPr>
            <a:r>
              <a:rPr sz="3200" spc="-5" dirty="0">
                <a:solidFill>
                  <a:prstClr val="black"/>
                </a:solidFill>
                <a:latin typeface="Times New Roman"/>
                <a:cs typeface="Times New Roman"/>
              </a:rPr>
              <a:t>Epidemiological </a:t>
            </a:r>
            <a:r>
              <a:rPr sz="3200" dirty="0">
                <a:solidFill>
                  <a:prstClr val="black"/>
                </a:solidFill>
                <a:latin typeface="Times New Roman"/>
                <a:cs typeface="Times New Roman"/>
              </a:rPr>
              <a:t>studies </a:t>
            </a:r>
            <a:r>
              <a:rPr sz="3200" spc="1614" dirty="0">
                <a:solidFill>
                  <a:prstClr val="black"/>
                </a:solidFill>
                <a:latin typeface="Symbol"/>
                <a:cs typeface="Symbol"/>
              </a:rPr>
              <a:t></a:t>
            </a:r>
            <a:r>
              <a:rPr sz="3200" spc="20" dirty="0">
                <a:solidFill>
                  <a:prstClr val="black"/>
                </a:solidFill>
                <a:latin typeface="Times New Roman"/>
                <a:cs typeface="Times New Roman"/>
              </a:rPr>
              <a:t> </a:t>
            </a:r>
            <a:r>
              <a:rPr sz="3200" dirty="0">
                <a:solidFill>
                  <a:prstClr val="black"/>
                </a:solidFill>
                <a:latin typeface="Times New Roman"/>
                <a:cs typeface="Times New Roman"/>
              </a:rPr>
              <a:t>has been  </a:t>
            </a:r>
            <a:r>
              <a:rPr sz="3200" spc="-5" dirty="0">
                <a:solidFill>
                  <a:prstClr val="black"/>
                </a:solidFill>
                <a:latin typeface="Times New Roman"/>
                <a:cs typeface="Times New Roman"/>
              </a:rPr>
              <a:t>associated with </a:t>
            </a:r>
            <a:r>
              <a:rPr sz="3200" dirty="0">
                <a:solidFill>
                  <a:prstClr val="black"/>
                </a:solidFill>
                <a:latin typeface="Times New Roman"/>
                <a:cs typeface="Times New Roman"/>
              </a:rPr>
              <a:t>certain</a:t>
            </a:r>
            <a:r>
              <a:rPr sz="3200" spc="5" dirty="0">
                <a:solidFill>
                  <a:prstClr val="black"/>
                </a:solidFill>
                <a:latin typeface="Times New Roman"/>
                <a:cs typeface="Times New Roman"/>
              </a:rPr>
              <a:t> </a:t>
            </a:r>
            <a:r>
              <a:rPr sz="3200" dirty="0">
                <a:solidFill>
                  <a:prstClr val="black"/>
                </a:solidFill>
                <a:latin typeface="Times New Roman"/>
                <a:cs typeface="Times New Roman"/>
              </a:rPr>
              <a:t>exposures</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14541291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6414" y="787402"/>
            <a:ext cx="6767195" cy="628377"/>
          </a:xfrm>
          <a:prstGeom prst="rect">
            <a:avLst/>
          </a:prstGeom>
        </p:spPr>
        <p:txBody>
          <a:bodyPr vert="horz" wrap="square" lIns="0" tIns="12700" rIns="0" bIns="0" rtlCol="0">
            <a:spAutoFit/>
          </a:bodyPr>
          <a:lstStyle/>
          <a:p>
            <a:pPr marL="12700">
              <a:lnSpc>
                <a:spcPct val="100000"/>
              </a:lnSpc>
              <a:spcBef>
                <a:spcPts val="100"/>
              </a:spcBef>
            </a:pPr>
            <a:r>
              <a:rPr spc="-5" dirty="0"/>
              <a:t>Preventing Occupational</a:t>
            </a:r>
            <a:r>
              <a:rPr spc="-25" dirty="0"/>
              <a:t> </a:t>
            </a:r>
            <a:r>
              <a:rPr spc="-5" dirty="0"/>
              <a:t>Disease</a:t>
            </a:r>
          </a:p>
        </p:txBody>
      </p:sp>
      <p:sp>
        <p:nvSpPr>
          <p:cNvPr id="3" name="object 3"/>
          <p:cNvSpPr txBox="1"/>
          <p:nvPr/>
        </p:nvSpPr>
        <p:spPr>
          <a:xfrm>
            <a:off x="1450343" y="1544321"/>
            <a:ext cx="7327265" cy="4470455"/>
          </a:xfrm>
          <a:prstGeom prst="rect">
            <a:avLst/>
          </a:prstGeom>
        </p:spPr>
        <p:txBody>
          <a:bodyPr vert="horz" wrap="square" lIns="0" tIns="101600" rIns="0" bIns="0" rtlCol="0">
            <a:spAutoFit/>
          </a:bodyPr>
          <a:lstStyle/>
          <a:p>
            <a:pPr marL="622300" indent="-609600">
              <a:spcBef>
                <a:spcPts val="800"/>
              </a:spcBef>
              <a:buClr>
                <a:srgbClr val="996600"/>
              </a:buClr>
              <a:buFontTx/>
              <a:buAutoNum type="arabicPeriod"/>
              <a:tabLst>
                <a:tab pos="621665" algn="l"/>
                <a:tab pos="622300" algn="l"/>
              </a:tabLst>
            </a:pPr>
            <a:r>
              <a:rPr sz="2800" spc="-5" dirty="0">
                <a:solidFill>
                  <a:prstClr val="black"/>
                </a:solidFill>
                <a:latin typeface="Times New Roman"/>
                <a:cs typeface="Times New Roman"/>
              </a:rPr>
              <a:t>Measures Applied </a:t>
            </a:r>
            <a:r>
              <a:rPr sz="2800" dirty="0">
                <a:solidFill>
                  <a:prstClr val="black"/>
                </a:solidFill>
                <a:latin typeface="Times New Roman"/>
                <a:cs typeface="Times New Roman"/>
              </a:rPr>
              <a:t>to the Process or</a:t>
            </a:r>
            <a:r>
              <a:rPr sz="2800" spc="-85" dirty="0">
                <a:solidFill>
                  <a:prstClr val="black"/>
                </a:solidFill>
                <a:latin typeface="Times New Roman"/>
                <a:cs typeface="Times New Roman"/>
              </a:rPr>
              <a:t> </a:t>
            </a:r>
            <a:r>
              <a:rPr sz="2800" dirty="0">
                <a:solidFill>
                  <a:prstClr val="black"/>
                </a:solidFill>
                <a:latin typeface="Times New Roman"/>
                <a:cs typeface="Times New Roman"/>
              </a:rPr>
              <a:t>Workplace</a:t>
            </a:r>
            <a:endParaRPr sz="2800">
              <a:solidFill>
                <a:prstClr val="black"/>
              </a:solidFill>
              <a:latin typeface="Times New Roman"/>
              <a:cs typeface="Times New Roman"/>
            </a:endParaRPr>
          </a:p>
          <a:p>
            <a:pPr marL="1002665" marR="643890" lvl="1" indent="-533400">
              <a:spcBef>
                <a:spcPts val="600"/>
              </a:spcBef>
              <a:buSzPct val="93750"/>
              <a:buFontTx/>
              <a:buAutoNum type="alphaLcPeriod"/>
              <a:tabLst>
                <a:tab pos="1002665" algn="l"/>
                <a:tab pos="1003300" algn="l"/>
              </a:tabLst>
            </a:pPr>
            <a:r>
              <a:rPr sz="2400" spc="-5" dirty="0">
                <a:solidFill>
                  <a:prstClr val="black"/>
                </a:solidFill>
                <a:latin typeface="Times New Roman"/>
                <a:cs typeface="Times New Roman"/>
              </a:rPr>
              <a:t>Substitution </a:t>
            </a:r>
            <a:r>
              <a:rPr sz="2400" dirty="0">
                <a:solidFill>
                  <a:prstClr val="black"/>
                </a:solidFill>
                <a:latin typeface="Times New Roman"/>
                <a:cs typeface="Times New Roman"/>
              </a:rPr>
              <a:t>of a </a:t>
            </a:r>
            <a:r>
              <a:rPr sz="2400" spc="-5" dirty="0">
                <a:solidFill>
                  <a:prstClr val="black"/>
                </a:solidFill>
                <a:latin typeface="Times New Roman"/>
                <a:cs typeface="Times New Roman"/>
              </a:rPr>
              <a:t>Non </a:t>
            </a:r>
            <a:r>
              <a:rPr sz="2400" dirty="0">
                <a:solidFill>
                  <a:prstClr val="black"/>
                </a:solidFill>
                <a:latin typeface="Times New Roman"/>
                <a:cs typeface="Times New Roman"/>
              </a:rPr>
              <a:t>hazardous </a:t>
            </a:r>
            <a:r>
              <a:rPr sz="2400" spc="-5" dirty="0">
                <a:solidFill>
                  <a:prstClr val="black"/>
                </a:solidFill>
                <a:latin typeface="Times New Roman"/>
                <a:cs typeface="Times New Roman"/>
              </a:rPr>
              <a:t>Substance for  Hazardous One</a:t>
            </a:r>
            <a:endParaRPr sz="2400">
              <a:solidFill>
                <a:prstClr val="black"/>
              </a:solidFill>
              <a:latin typeface="Times New Roman"/>
              <a:cs typeface="Times New Roman"/>
            </a:endParaRPr>
          </a:p>
          <a:p>
            <a:pPr marL="1003300" lvl="1" indent="-534035">
              <a:spcBef>
                <a:spcPts val="590"/>
              </a:spcBef>
              <a:buSzPct val="93750"/>
              <a:buFontTx/>
              <a:buAutoNum type="alphaLcPeriod"/>
              <a:tabLst>
                <a:tab pos="1002665" algn="l"/>
                <a:tab pos="1003300" algn="l"/>
              </a:tabLst>
            </a:pPr>
            <a:r>
              <a:rPr sz="2400" dirty="0">
                <a:solidFill>
                  <a:prstClr val="black"/>
                </a:solidFill>
                <a:latin typeface="Times New Roman"/>
                <a:cs typeface="Times New Roman"/>
              </a:rPr>
              <a:t>Installation of Engineering </a:t>
            </a:r>
            <a:r>
              <a:rPr sz="2400" spc="-5" dirty="0">
                <a:solidFill>
                  <a:prstClr val="black"/>
                </a:solidFill>
                <a:latin typeface="Times New Roman"/>
                <a:cs typeface="Times New Roman"/>
              </a:rPr>
              <a:t>Controls </a:t>
            </a:r>
            <a:r>
              <a:rPr sz="2400" dirty="0">
                <a:solidFill>
                  <a:prstClr val="black"/>
                </a:solidFill>
                <a:latin typeface="Times New Roman"/>
                <a:cs typeface="Times New Roman"/>
              </a:rPr>
              <a:t>and</a:t>
            </a:r>
            <a:r>
              <a:rPr sz="2400" spc="-35" dirty="0">
                <a:solidFill>
                  <a:prstClr val="black"/>
                </a:solidFill>
                <a:latin typeface="Times New Roman"/>
                <a:cs typeface="Times New Roman"/>
              </a:rPr>
              <a:t> </a:t>
            </a:r>
            <a:r>
              <a:rPr sz="2400" spc="-5" dirty="0">
                <a:solidFill>
                  <a:prstClr val="black"/>
                </a:solidFill>
                <a:latin typeface="Times New Roman"/>
                <a:cs typeface="Times New Roman"/>
              </a:rPr>
              <a:t>Devices</a:t>
            </a:r>
            <a:endParaRPr sz="2400">
              <a:solidFill>
                <a:prstClr val="black"/>
              </a:solidFill>
              <a:latin typeface="Times New Roman"/>
              <a:cs typeface="Times New Roman"/>
            </a:endParaRPr>
          </a:p>
          <a:p>
            <a:pPr marL="1002665" marR="603250" lvl="1" indent="-533400">
              <a:spcBef>
                <a:spcPts val="600"/>
              </a:spcBef>
              <a:buSzPct val="93750"/>
              <a:buFontTx/>
              <a:buAutoNum type="alphaLcPeriod"/>
              <a:tabLst>
                <a:tab pos="1002665" algn="l"/>
                <a:tab pos="1003300" algn="l"/>
              </a:tabLst>
            </a:pPr>
            <a:r>
              <a:rPr sz="2400" spc="-5" dirty="0">
                <a:solidFill>
                  <a:prstClr val="black"/>
                </a:solidFill>
                <a:latin typeface="Times New Roman"/>
                <a:cs typeface="Times New Roman"/>
              </a:rPr>
              <a:t>Job Redesign,Work Organization Changes </a:t>
            </a:r>
            <a:r>
              <a:rPr sz="2400" dirty="0">
                <a:solidFill>
                  <a:prstClr val="black"/>
                </a:solidFill>
                <a:latin typeface="Times New Roman"/>
                <a:cs typeface="Times New Roman"/>
              </a:rPr>
              <a:t>and  </a:t>
            </a:r>
            <a:r>
              <a:rPr sz="2400" spc="-10" dirty="0">
                <a:solidFill>
                  <a:prstClr val="black"/>
                </a:solidFill>
                <a:latin typeface="Times New Roman"/>
                <a:cs typeface="Times New Roman"/>
              </a:rPr>
              <a:t>Work </a:t>
            </a:r>
            <a:r>
              <a:rPr sz="2400" dirty="0">
                <a:solidFill>
                  <a:prstClr val="black"/>
                </a:solidFill>
                <a:latin typeface="Times New Roman"/>
                <a:cs typeface="Times New Roman"/>
              </a:rPr>
              <a:t>Practice</a:t>
            </a:r>
            <a:r>
              <a:rPr sz="2400" spc="5" dirty="0">
                <a:solidFill>
                  <a:prstClr val="black"/>
                </a:solidFill>
                <a:latin typeface="Times New Roman"/>
                <a:cs typeface="Times New Roman"/>
              </a:rPr>
              <a:t> </a:t>
            </a:r>
            <a:r>
              <a:rPr sz="2400" spc="-5" dirty="0">
                <a:solidFill>
                  <a:prstClr val="black"/>
                </a:solidFill>
                <a:latin typeface="Times New Roman"/>
                <a:cs typeface="Times New Roman"/>
              </a:rPr>
              <a:t>Alternatives</a:t>
            </a:r>
            <a:endParaRPr sz="2400">
              <a:solidFill>
                <a:prstClr val="black"/>
              </a:solidFill>
              <a:latin typeface="Times New Roman"/>
              <a:cs typeface="Times New Roman"/>
            </a:endParaRPr>
          </a:p>
          <a:p>
            <a:pPr marL="622300" indent="-609600">
              <a:spcBef>
                <a:spcPts val="700"/>
              </a:spcBef>
              <a:buClr>
                <a:srgbClr val="996600"/>
              </a:buClr>
              <a:buFontTx/>
              <a:buAutoNum type="arabicPeriod"/>
              <a:tabLst>
                <a:tab pos="621665" algn="l"/>
                <a:tab pos="622300" algn="l"/>
              </a:tabLst>
            </a:pPr>
            <a:r>
              <a:rPr sz="2800" spc="-5" dirty="0">
                <a:solidFill>
                  <a:prstClr val="black"/>
                </a:solidFill>
                <a:latin typeface="Times New Roman"/>
                <a:cs typeface="Times New Roman"/>
              </a:rPr>
              <a:t>Measures Primarily Directed </a:t>
            </a:r>
            <a:r>
              <a:rPr sz="2800" spc="-10" dirty="0">
                <a:solidFill>
                  <a:prstClr val="black"/>
                </a:solidFill>
                <a:latin typeface="Times New Roman"/>
                <a:cs typeface="Times New Roman"/>
              </a:rPr>
              <a:t>Toward</a:t>
            </a:r>
            <a:r>
              <a:rPr sz="2800" spc="-15" dirty="0">
                <a:solidFill>
                  <a:prstClr val="black"/>
                </a:solidFill>
                <a:latin typeface="Times New Roman"/>
                <a:cs typeface="Times New Roman"/>
              </a:rPr>
              <a:t> </a:t>
            </a:r>
            <a:r>
              <a:rPr sz="2800" dirty="0">
                <a:solidFill>
                  <a:prstClr val="black"/>
                </a:solidFill>
                <a:latin typeface="Times New Roman"/>
                <a:cs typeface="Times New Roman"/>
              </a:rPr>
              <a:t>Worker</a:t>
            </a:r>
            <a:endParaRPr sz="2800">
              <a:solidFill>
                <a:prstClr val="black"/>
              </a:solidFill>
              <a:latin typeface="Times New Roman"/>
              <a:cs typeface="Times New Roman"/>
            </a:endParaRPr>
          </a:p>
          <a:p>
            <a:pPr marL="1003300" lvl="1" indent="-534035">
              <a:spcBef>
                <a:spcPts val="600"/>
              </a:spcBef>
              <a:buSzPct val="93750"/>
              <a:buFontTx/>
              <a:buAutoNum type="alphaLcPeriod"/>
              <a:tabLst>
                <a:tab pos="1002665" algn="l"/>
                <a:tab pos="1003300" algn="l"/>
              </a:tabLst>
            </a:pPr>
            <a:r>
              <a:rPr sz="2400" spc="-5" dirty="0">
                <a:solidFill>
                  <a:prstClr val="black"/>
                </a:solidFill>
                <a:latin typeface="Times New Roman"/>
                <a:cs typeface="Times New Roman"/>
              </a:rPr>
              <a:t>Education </a:t>
            </a:r>
            <a:r>
              <a:rPr sz="2400" dirty="0">
                <a:solidFill>
                  <a:prstClr val="black"/>
                </a:solidFill>
                <a:latin typeface="Times New Roman"/>
                <a:cs typeface="Times New Roman"/>
              </a:rPr>
              <a:t>and </a:t>
            </a:r>
            <a:r>
              <a:rPr sz="2400" spc="-5" dirty="0">
                <a:solidFill>
                  <a:prstClr val="black"/>
                </a:solidFill>
                <a:latin typeface="Times New Roman"/>
                <a:cs typeface="Times New Roman"/>
              </a:rPr>
              <a:t>Advice</a:t>
            </a:r>
            <a:endParaRPr sz="2400">
              <a:solidFill>
                <a:prstClr val="black"/>
              </a:solidFill>
              <a:latin typeface="Times New Roman"/>
              <a:cs typeface="Times New Roman"/>
            </a:endParaRPr>
          </a:p>
          <a:p>
            <a:pPr marL="1003300" lvl="1" indent="-534035">
              <a:spcBef>
                <a:spcPts val="590"/>
              </a:spcBef>
              <a:buSzPct val="93750"/>
              <a:buFontTx/>
              <a:buAutoNum type="alphaLcPeriod"/>
              <a:tabLst>
                <a:tab pos="1002665" algn="l"/>
                <a:tab pos="1003300" algn="l"/>
              </a:tabLst>
            </a:pPr>
            <a:r>
              <a:rPr sz="2400" spc="-5" dirty="0">
                <a:solidFill>
                  <a:prstClr val="black"/>
                </a:solidFill>
                <a:latin typeface="Times New Roman"/>
                <a:cs typeface="Times New Roman"/>
              </a:rPr>
              <a:t>Personal Protective</a:t>
            </a:r>
            <a:r>
              <a:rPr sz="2400" spc="10" dirty="0">
                <a:solidFill>
                  <a:prstClr val="black"/>
                </a:solidFill>
                <a:latin typeface="Times New Roman"/>
                <a:cs typeface="Times New Roman"/>
              </a:rPr>
              <a:t> </a:t>
            </a:r>
            <a:r>
              <a:rPr sz="2400" spc="-5" dirty="0">
                <a:solidFill>
                  <a:prstClr val="black"/>
                </a:solidFill>
                <a:latin typeface="Times New Roman"/>
                <a:cs typeface="Times New Roman"/>
              </a:rPr>
              <a:t>Equipment</a:t>
            </a:r>
            <a:endParaRPr sz="2400">
              <a:solidFill>
                <a:prstClr val="black"/>
              </a:solidFill>
              <a:latin typeface="Times New Roman"/>
              <a:cs typeface="Times New Roman"/>
            </a:endParaRPr>
          </a:p>
          <a:p>
            <a:pPr marL="1003300" lvl="1" indent="-534035">
              <a:spcBef>
                <a:spcPts val="600"/>
              </a:spcBef>
              <a:buSzPct val="93750"/>
              <a:buFontTx/>
              <a:buAutoNum type="alphaLcPeriod"/>
              <a:tabLst>
                <a:tab pos="1002665" algn="l"/>
                <a:tab pos="1003300" algn="l"/>
              </a:tabLst>
            </a:pPr>
            <a:r>
              <a:rPr sz="2400" spc="-5" dirty="0">
                <a:solidFill>
                  <a:prstClr val="black"/>
                </a:solidFill>
                <a:latin typeface="Times New Roman"/>
                <a:cs typeface="Times New Roman"/>
              </a:rPr>
              <a:t>Organizational Measures</a:t>
            </a:r>
            <a:endParaRPr sz="2400">
              <a:solidFill>
                <a:prstClr val="black"/>
              </a:solidFill>
              <a:latin typeface="Times New Roman"/>
              <a:cs typeface="Times New Roman"/>
            </a:endParaRPr>
          </a:p>
        </p:txBody>
      </p:sp>
    </p:spTree>
    <p:extLst>
      <p:ext uri="{BB962C8B-B14F-4D97-AF65-F5344CB8AC3E}">
        <p14:creationId xmlns:p14="http://schemas.microsoft.com/office/powerpoint/2010/main" val="30109338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24939" y="2014222"/>
            <a:ext cx="6604634" cy="2967479"/>
          </a:xfrm>
          <a:prstGeom prst="rect">
            <a:avLst/>
          </a:prstGeom>
        </p:spPr>
        <p:txBody>
          <a:bodyPr vert="horz" wrap="square" lIns="0" tIns="12700" rIns="0" bIns="0" rtlCol="0">
            <a:spAutoFit/>
          </a:bodyPr>
          <a:lstStyle/>
          <a:p>
            <a:pPr marL="380365" marR="30480" indent="-342900">
              <a:spcBef>
                <a:spcPts val="100"/>
              </a:spcBef>
            </a:pPr>
            <a:r>
              <a:rPr sz="4800" spc="-375" baseline="5208" dirty="0">
                <a:solidFill>
                  <a:srgbClr val="996600"/>
                </a:solidFill>
                <a:latin typeface="Symbol"/>
                <a:cs typeface="Symbol"/>
              </a:rPr>
              <a:t></a:t>
            </a:r>
            <a:r>
              <a:rPr sz="4800" spc="-375" baseline="5208" dirty="0">
                <a:solidFill>
                  <a:srgbClr val="996600"/>
                </a:solidFill>
                <a:latin typeface="Times New Roman"/>
                <a:cs typeface="Times New Roman"/>
              </a:rPr>
              <a:t> </a:t>
            </a:r>
            <a:r>
              <a:rPr sz="3200" spc="-5" dirty="0">
                <a:solidFill>
                  <a:prstClr val="black"/>
                </a:solidFill>
                <a:latin typeface="Times New Roman"/>
                <a:cs typeface="Times New Roman"/>
              </a:rPr>
              <a:t>To </a:t>
            </a:r>
            <a:r>
              <a:rPr sz="3200" dirty="0">
                <a:solidFill>
                  <a:prstClr val="black"/>
                </a:solidFill>
                <a:latin typeface="Times New Roman"/>
                <a:cs typeface="Times New Roman"/>
              </a:rPr>
              <a:t>prevent occupational disease  </a:t>
            </a:r>
            <a:r>
              <a:rPr sz="3200" spc="-5" dirty="0">
                <a:solidFill>
                  <a:prstClr val="black"/>
                </a:solidFill>
                <a:latin typeface="Times New Roman"/>
                <a:cs typeface="Times New Roman"/>
              </a:rPr>
              <a:t>effectively, health professionals must  </a:t>
            </a:r>
            <a:r>
              <a:rPr sz="3200" dirty="0">
                <a:solidFill>
                  <a:prstClr val="black"/>
                </a:solidFill>
                <a:latin typeface="Times New Roman"/>
                <a:cs typeface="Times New Roman"/>
              </a:rPr>
              <a:t>know how </a:t>
            </a:r>
            <a:r>
              <a:rPr sz="3200" spc="-5" dirty="0">
                <a:solidFill>
                  <a:prstClr val="black"/>
                </a:solidFill>
                <a:latin typeface="Times New Roman"/>
                <a:cs typeface="Times New Roman"/>
              </a:rPr>
              <a:t>to anticipate </a:t>
            </a:r>
            <a:r>
              <a:rPr sz="3200" dirty="0">
                <a:solidFill>
                  <a:prstClr val="black"/>
                </a:solidFill>
                <a:latin typeface="Times New Roman"/>
                <a:cs typeface="Times New Roman"/>
              </a:rPr>
              <a:t>and recognize  </a:t>
            </a:r>
            <a:r>
              <a:rPr sz="3200" spc="-5" dirty="0">
                <a:solidFill>
                  <a:prstClr val="black"/>
                </a:solidFill>
                <a:latin typeface="Times New Roman"/>
                <a:cs typeface="Times New Roman"/>
              </a:rPr>
              <a:t>conditions in those </a:t>
            </a:r>
            <a:r>
              <a:rPr sz="3200" dirty="0">
                <a:solidFill>
                  <a:prstClr val="black"/>
                </a:solidFill>
                <a:latin typeface="Times New Roman"/>
                <a:cs typeface="Times New Roman"/>
              </a:rPr>
              <a:t>who present </a:t>
            </a:r>
            <a:r>
              <a:rPr sz="3200" spc="-5" dirty="0">
                <a:solidFill>
                  <a:prstClr val="black"/>
                </a:solidFill>
                <a:latin typeface="Times New Roman"/>
                <a:cs typeface="Times New Roman"/>
              </a:rPr>
              <a:t>with  symptoms </a:t>
            </a:r>
            <a:r>
              <a:rPr sz="3200" dirty="0">
                <a:solidFill>
                  <a:prstClr val="black"/>
                </a:solidFill>
                <a:latin typeface="Times New Roman"/>
                <a:cs typeface="Times New Roman"/>
              </a:rPr>
              <a:t>and </a:t>
            </a:r>
            <a:r>
              <a:rPr sz="3200" spc="-5" dirty="0">
                <a:solidFill>
                  <a:prstClr val="black"/>
                </a:solidFill>
                <a:latin typeface="Times New Roman"/>
                <a:cs typeface="Times New Roman"/>
              </a:rPr>
              <a:t>those </a:t>
            </a:r>
            <a:r>
              <a:rPr sz="3200" dirty="0">
                <a:solidFill>
                  <a:prstClr val="black"/>
                </a:solidFill>
                <a:latin typeface="Times New Roman"/>
                <a:cs typeface="Times New Roman"/>
              </a:rPr>
              <a:t>who are  </a:t>
            </a:r>
            <a:r>
              <a:rPr sz="3200" spc="-5" dirty="0">
                <a:solidFill>
                  <a:prstClr val="black"/>
                </a:solidFill>
                <a:latin typeface="Times New Roman"/>
                <a:cs typeface="Times New Roman"/>
              </a:rPr>
              <a:t>presymptomatic</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171460715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1533" y="403861"/>
            <a:ext cx="6116955" cy="628377"/>
          </a:xfrm>
          <a:prstGeom prst="rect">
            <a:avLst/>
          </a:prstGeom>
        </p:spPr>
        <p:txBody>
          <a:bodyPr vert="horz" wrap="square" lIns="0" tIns="12700" rIns="0" bIns="0" rtlCol="0">
            <a:spAutoFit/>
          </a:bodyPr>
          <a:lstStyle/>
          <a:p>
            <a:pPr marL="12700">
              <a:lnSpc>
                <a:spcPct val="100000"/>
              </a:lnSpc>
              <a:spcBef>
                <a:spcPts val="100"/>
              </a:spcBef>
            </a:pPr>
            <a:r>
              <a:rPr spc="-5" dirty="0"/>
              <a:t>The three levels </a:t>
            </a:r>
            <a:r>
              <a:rPr dirty="0"/>
              <a:t>of</a:t>
            </a:r>
            <a:r>
              <a:rPr spc="-35" dirty="0"/>
              <a:t> </a:t>
            </a:r>
            <a:r>
              <a:rPr spc="-5" dirty="0"/>
              <a:t>prevention</a:t>
            </a:r>
          </a:p>
        </p:txBody>
      </p:sp>
      <p:sp>
        <p:nvSpPr>
          <p:cNvPr id="3" name="object 3"/>
          <p:cNvSpPr/>
          <p:nvPr/>
        </p:nvSpPr>
        <p:spPr>
          <a:xfrm>
            <a:off x="1258569" y="1197611"/>
            <a:ext cx="2119630" cy="1079500"/>
          </a:xfrm>
          <a:custGeom>
            <a:avLst/>
            <a:gdLst/>
            <a:ahLst/>
            <a:cxnLst/>
            <a:rect l="l" t="t" r="r" b="b"/>
            <a:pathLst>
              <a:path w="2119629" h="1079500">
                <a:moveTo>
                  <a:pt x="2119630" y="0"/>
                </a:moveTo>
                <a:lnTo>
                  <a:pt x="0" y="0"/>
                </a:lnTo>
                <a:lnTo>
                  <a:pt x="0" y="1079500"/>
                </a:lnTo>
                <a:lnTo>
                  <a:pt x="2119630" y="1079500"/>
                </a:lnTo>
                <a:lnTo>
                  <a:pt x="2119630" y="0"/>
                </a:lnTo>
                <a:close/>
              </a:path>
            </a:pathLst>
          </a:custGeom>
          <a:solidFill>
            <a:srgbClr val="F58A1F"/>
          </a:solidFill>
        </p:spPr>
        <p:txBody>
          <a:bodyPr wrap="square" lIns="0" tIns="0" rIns="0" bIns="0" rtlCol="0"/>
          <a:lstStyle/>
          <a:p>
            <a:endParaRPr>
              <a:solidFill>
                <a:prstClr val="black"/>
              </a:solidFill>
            </a:endParaRPr>
          </a:p>
        </p:txBody>
      </p:sp>
      <p:sp>
        <p:nvSpPr>
          <p:cNvPr id="4" name="object 4"/>
          <p:cNvSpPr txBox="1"/>
          <p:nvPr/>
        </p:nvSpPr>
        <p:spPr>
          <a:xfrm>
            <a:off x="1336039" y="1192530"/>
            <a:ext cx="1682114" cy="848950"/>
          </a:xfrm>
          <a:prstGeom prst="rect">
            <a:avLst/>
          </a:prstGeom>
        </p:spPr>
        <p:txBody>
          <a:bodyPr vert="horz" wrap="square" lIns="0" tIns="53340" rIns="0" bIns="0" rtlCol="0">
            <a:spAutoFit/>
          </a:bodyPr>
          <a:lstStyle/>
          <a:p>
            <a:pPr marL="12700" marR="5080">
              <a:lnSpc>
                <a:spcPts val="3100"/>
              </a:lnSpc>
              <a:spcBef>
                <a:spcPts val="420"/>
              </a:spcBef>
            </a:pPr>
            <a:r>
              <a:rPr sz="2800" b="1" spc="-5" dirty="0">
                <a:solidFill>
                  <a:prstClr val="black"/>
                </a:solidFill>
                <a:latin typeface="Times New Roman"/>
                <a:cs typeface="Times New Roman"/>
              </a:rPr>
              <a:t>Primary  P</a:t>
            </a:r>
            <a:r>
              <a:rPr sz="2800" b="1" spc="-15" dirty="0">
                <a:solidFill>
                  <a:prstClr val="black"/>
                </a:solidFill>
                <a:latin typeface="Times New Roman"/>
                <a:cs typeface="Times New Roman"/>
              </a:rPr>
              <a:t>r</a:t>
            </a:r>
            <a:r>
              <a:rPr sz="2800" b="1" spc="-5" dirty="0">
                <a:solidFill>
                  <a:prstClr val="black"/>
                </a:solidFill>
                <a:latin typeface="Times New Roman"/>
                <a:cs typeface="Times New Roman"/>
              </a:rPr>
              <a:t>even</a:t>
            </a:r>
            <a:r>
              <a:rPr sz="2800" b="1" spc="-10" dirty="0">
                <a:solidFill>
                  <a:prstClr val="black"/>
                </a:solidFill>
                <a:latin typeface="Times New Roman"/>
                <a:cs typeface="Times New Roman"/>
              </a:rPr>
              <a:t>t</a:t>
            </a:r>
            <a:r>
              <a:rPr sz="2800" b="1" dirty="0">
                <a:solidFill>
                  <a:prstClr val="black"/>
                </a:solidFill>
                <a:latin typeface="Times New Roman"/>
                <a:cs typeface="Times New Roman"/>
              </a:rPr>
              <a:t>i</a:t>
            </a:r>
            <a:r>
              <a:rPr sz="2800" b="1" spc="5" dirty="0">
                <a:solidFill>
                  <a:prstClr val="black"/>
                </a:solidFill>
                <a:latin typeface="Times New Roman"/>
                <a:cs typeface="Times New Roman"/>
              </a:rPr>
              <a:t>o</a:t>
            </a:r>
            <a:r>
              <a:rPr sz="2800" b="1" dirty="0">
                <a:solidFill>
                  <a:prstClr val="black"/>
                </a:solidFill>
                <a:latin typeface="Times New Roman"/>
                <a:cs typeface="Times New Roman"/>
              </a:rPr>
              <a:t>n</a:t>
            </a:r>
            <a:endParaRPr sz="2800">
              <a:solidFill>
                <a:prstClr val="black"/>
              </a:solidFill>
              <a:latin typeface="Times New Roman"/>
              <a:cs typeface="Times New Roman"/>
            </a:endParaRPr>
          </a:p>
        </p:txBody>
      </p:sp>
      <p:sp>
        <p:nvSpPr>
          <p:cNvPr id="5" name="object 5"/>
          <p:cNvSpPr/>
          <p:nvPr/>
        </p:nvSpPr>
        <p:spPr>
          <a:xfrm>
            <a:off x="3378200" y="1197611"/>
            <a:ext cx="5765800" cy="1079500"/>
          </a:xfrm>
          <a:custGeom>
            <a:avLst/>
            <a:gdLst/>
            <a:ahLst/>
            <a:cxnLst/>
            <a:rect l="l" t="t" r="r" b="b"/>
            <a:pathLst>
              <a:path w="5765800" h="1079500">
                <a:moveTo>
                  <a:pt x="5765800" y="0"/>
                </a:moveTo>
                <a:lnTo>
                  <a:pt x="0" y="0"/>
                </a:lnTo>
                <a:lnTo>
                  <a:pt x="0" y="1079500"/>
                </a:lnTo>
                <a:lnTo>
                  <a:pt x="5765800" y="1079500"/>
                </a:lnTo>
                <a:lnTo>
                  <a:pt x="5765800" y="0"/>
                </a:lnTo>
                <a:close/>
              </a:path>
            </a:pathLst>
          </a:custGeom>
          <a:solidFill>
            <a:srgbClr val="F58A1F"/>
          </a:solidFill>
        </p:spPr>
        <p:txBody>
          <a:bodyPr wrap="square" lIns="0" tIns="0" rIns="0" bIns="0" rtlCol="0"/>
          <a:lstStyle/>
          <a:p>
            <a:endParaRPr>
              <a:solidFill>
                <a:prstClr val="black"/>
              </a:solidFill>
            </a:endParaRPr>
          </a:p>
        </p:txBody>
      </p:sp>
      <p:sp>
        <p:nvSpPr>
          <p:cNvPr id="6" name="object 6"/>
          <p:cNvSpPr txBox="1"/>
          <p:nvPr/>
        </p:nvSpPr>
        <p:spPr>
          <a:xfrm>
            <a:off x="3455674" y="1192530"/>
            <a:ext cx="4586605" cy="848950"/>
          </a:xfrm>
          <a:prstGeom prst="rect">
            <a:avLst/>
          </a:prstGeom>
        </p:spPr>
        <p:txBody>
          <a:bodyPr vert="horz" wrap="square" lIns="0" tIns="53340" rIns="0" bIns="0" rtlCol="0">
            <a:spAutoFit/>
          </a:bodyPr>
          <a:lstStyle/>
          <a:p>
            <a:pPr marL="12700" marR="5080">
              <a:lnSpc>
                <a:spcPts val="3100"/>
              </a:lnSpc>
              <a:spcBef>
                <a:spcPts val="420"/>
              </a:spcBef>
            </a:pPr>
            <a:r>
              <a:rPr sz="2800" spc="-5" dirty="0">
                <a:solidFill>
                  <a:prstClr val="black"/>
                </a:solidFill>
                <a:latin typeface="Times New Roman"/>
                <a:cs typeface="Times New Roman"/>
              </a:rPr>
              <a:t>Is designed </a:t>
            </a:r>
            <a:r>
              <a:rPr sz="2800" dirty="0">
                <a:solidFill>
                  <a:prstClr val="black"/>
                </a:solidFill>
                <a:latin typeface="Times New Roman"/>
                <a:cs typeface="Times New Roman"/>
              </a:rPr>
              <a:t>to </a:t>
            </a:r>
            <a:r>
              <a:rPr sz="2800" spc="-5" dirty="0">
                <a:solidFill>
                  <a:prstClr val="black"/>
                </a:solidFill>
                <a:latin typeface="Times New Roman"/>
                <a:cs typeface="Times New Roman"/>
              </a:rPr>
              <a:t>deter </a:t>
            </a:r>
            <a:r>
              <a:rPr sz="2800" dirty="0">
                <a:solidFill>
                  <a:prstClr val="black"/>
                </a:solidFill>
                <a:latin typeface="Times New Roman"/>
                <a:cs typeface="Times New Roman"/>
              </a:rPr>
              <a:t>or </a:t>
            </a:r>
            <a:r>
              <a:rPr sz="2800" spc="-5" dirty="0">
                <a:solidFill>
                  <a:prstClr val="black"/>
                </a:solidFill>
                <a:latin typeface="Times New Roman"/>
                <a:cs typeface="Times New Roman"/>
              </a:rPr>
              <a:t>avoid </a:t>
            </a:r>
            <a:r>
              <a:rPr sz="2800" dirty="0">
                <a:solidFill>
                  <a:prstClr val="black"/>
                </a:solidFill>
                <a:latin typeface="Times New Roman"/>
                <a:cs typeface="Times New Roman"/>
              </a:rPr>
              <a:t>the  </a:t>
            </a:r>
            <a:r>
              <a:rPr sz="2800" spc="-5" dirty="0">
                <a:solidFill>
                  <a:prstClr val="black"/>
                </a:solidFill>
                <a:latin typeface="Times New Roman"/>
                <a:cs typeface="Times New Roman"/>
              </a:rPr>
              <a:t>occurrence </a:t>
            </a:r>
            <a:r>
              <a:rPr sz="2800" dirty="0">
                <a:solidFill>
                  <a:prstClr val="black"/>
                </a:solidFill>
                <a:latin typeface="Times New Roman"/>
                <a:cs typeface="Times New Roman"/>
              </a:rPr>
              <a:t>of </a:t>
            </a:r>
            <a:r>
              <a:rPr sz="2800" spc="-5" dirty="0">
                <a:solidFill>
                  <a:prstClr val="black"/>
                </a:solidFill>
                <a:latin typeface="Times New Roman"/>
                <a:cs typeface="Times New Roman"/>
              </a:rPr>
              <a:t>disease </a:t>
            </a:r>
            <a:r>
              <a:rPr sz="2800" dirty="0">
                <a:solidFill>
                  <a:prstClr val="black"/>
                </a:solidFill>
                <a:latin typeface="Times New Roman"/>
                <a:cs typeface="Times New Roman"/>
              </a:rPr>
              <a:t>or</a:t>
            </a:r>
            <a:r>
              <a:rPr sz="2800" spc="-85" dirty="0">
                <a:solidFill>
                  <a:prstClr val="black"/>
                </a:solidFill>
                <a:latin typeface="Times New Roman"/>
                <a:cs typeface="Times New Roman"/>
              </a:rPr>
              <a:t> </a:t>
            </a:r>
            <a:r>
              <a:rPr sz="2800" dirty="0">
                <a:solidFill>
                  <a:prstClr val="black"/>
                </a:solidFill>
                <a:latin typeface="Times New Roman"/>
                <a:cs typeface="Times New Roman"/>
              </a:rPr>
              <a:t>injury</a:t>
            </a:r>
            <a:endParaRPr sz="2800">
              <a:solidFill>
                <a:prstClr val="black"/>
              </a:solidFill>
              <a:latin typeface="Times New Roman"/>
              <a:cs typeface="Times New Roman"/>
            </a:endParaRPr>
          </a:p>
        </p:txBody>
      </p:sp>
      <p:sp>
        <p:nvSpPr>
          <p:cNvPr id="7" name="object 7"/>
          <p:cNvSpPr/>
          <p:nvPr/>
        </p:nvSpPr>
        <p:spPr>
          <a:xfrm>
            <a:off x="1258569" y="2277111"/>
            <a:ext cx="2119630" cy="2058671"/>
          </a:xfrm>
          <a:custGeom>
            <a:avLst/>
            <a:gdLst/>
            <a:ahLst/>
            <a:cxnLst/>
            <a:rect l="l" t="t" r="r" b="b"/>
            <a:pathLst>
              <a:path w="2119629" h="2058670">
                <a:moveTo>
                  <a:pt x="2119630" y="0"/>
                </a:moveTo>
                <a:lnTo>
                  <a:pt x="0" y="0"/>
                </a:lnTo>
                <a:lnTo>
                  <a:pt x="0" y="2058670"/>
                </a:lnTo>
                <a:lnTo>
                  <a:pt x="2119630" y="2058670"/>
                </a:lnTo>
                <a:lnTo>
                  <a:pt x="2119630" y="0"/>
                </a:lnTo>
                <a:close/>
              </a:path>
            </a:pathLst>
          </a:custGeom>
          <a:solidFill>
            <a:srgbClr val="D5E503"/>
          </a:solidFill>
        </p:spPr>
        <p:txBody>
          <a:bodyPr wrap="square" lIns="0" tIns="0" rIns="0" bIns="0" rtlCol="0"/>
          <a:lstStyle/>
          <a:p>
            <a:endParaRPr>
              <a:solidFill>
                <a:prstClr val="black"/>
              </a:solidFill>
            </a:endParaRPr>
          </a:p>
        </p:txBody>
      </p:sp>
      <p:sp>
        <p:nvSpPr>
          <p:cNvPr id="8" name="object 8"/>
          <p:cNvSpPr txBox="1"/>
          <p:nvPr/>
        </p:nvSpPr>
        <p:spPr>
          <a:xfrm>
            <a:off x="1336039" y="2272030"/>
            <a:ext cx="1682114" cy="848950"/>
          </a:xfrm>
          <a:prstGeom prst="rect">
            <a:avLst/>
          </a:prstGeom>
        </p:spPr>
        <p:txBody>
          <a:bodyPr vert="horz" wrap="square" lIns="0" tIns="53340" rIns="0" bIns="0" rtlCol="0">
            <a:spAutoFit/>
          </a:bodyPr>
          <a:lstStyle/>
          <a:p>
            <a:pPr marL="12700" marR="5080">
              <a:lnSpc>
                <a:spcPts val="3100"/>
              </a:lnSpc>
              <a:spcBef>
                <a:spcPts val="420"/>
              </a:spcBef>
            </a:pPr>
            <a:r>
              <a:rPr sz="2800" b="1" spc="-5" dirty="0">
                <a:solidFill>
                  <a:prstClr val="black"/>
                </a:solidFill>
                <a:latin typeface="Times New Roman"/>
                <a:cs typeface="Times New Roman"/>
              </a:rPr>
              <a:t>Secondary  P</a:t>
            </a:r>
            <a:r>
              <a:rPr sz="2800" b="1" spc="-15" dirty="0">
                <a:solidFill>
                  <a:prstClr val="black"/>
                </a:solidFill>
                <a:latin typeface="Times New Roman"/>
                <a:cs typeface="Times New Roman"/>
              </a:rPr>
              <a:t>r</a:t>
            </a:r>
            <a:r>
              <a:rPr sz="2800" b="1" spc="-5" dirty="0">
                <a:solidFill>
                  <a:prstClr val="black"/>
                </a:solidFill>
                <a:latin typeface="Times New Roman"/>
                <a:cs typeface="Times New Roman"/>
              </a:rPr>
              <a:t>even</a:t>
            </a:r>
            <a:r>
              <a:rPr sz="2800" b="1" spc="-10" dirty="0">
                <a:solidFill>
                  <a:prstClr val="black"/>
                </a:solidFill>
                <a:latin typeface="Times New Roman"/>
                <a:cs typeface="Times New Roman"/>
              </a:rPr>
              <a:t>t</a:t>
            </a:r>
            <a:r>
              <a:rPr sz="2800" b="1" dirty="0">
                <a:solidFill>
                  <a:prstClr val="black"/>
                </a:solidFill>
                <a:latin typeface="Times New Roman"/>
                <a:cs typeface="Times New Roman"/>
              </a:rPr>
              <a:t>i</a:t>
            </a:r>
            <a:r>
              <a:rPr sz="2800" b="1" spc="5" dirty="0">
                <a:solidFill>
                  <a:prstClr val="black"/>
                </a:solidFill>
                <a:latin typeface="Times New Roman"/>
                <a:cs typeface="Times New Roman"/>
              </a:rPr>
              <a:t>o</a:t>
            </a:r>
            <a:r>
              <a:rPr sz="2800" b="1" dirty="0">
                <a:solidFill>
                  <a:prstClr val="black"/>
                </a:solidFill>
                <a:latin typeface="Times New Roman"/>
                <a:cs typeface="Times New Roman"/>
              </a:rPr>
              <a:t>n</a:t>
            </a:r>
            <a:endParaRPr sz="2800">
              <a:solidFill>
                <a:prstClr val="black"/>
              </a:solidFill>
              <a:latin typeface="Times New Roman"/>
              <a:cs typeface="Times New Roman"/>
            </a:endParaRPr>
          </a:p>
        </p:txBody>
      </p:sp>
      <p:sp>
        <p:nvSpPr>
          <p:cNvPr id="9" name="object 9"/>
          <p:cNvSpPr/>
          <p:nvPr/>
        </p:nvSpPr>
        <p:spPr>
          <a:xfrm>
            <a:off x="3378200" y="2277111"/>
            <a:ext cx="5765800" cy="2058671"/>
          </a:xfrm>
          <a:custGeom>
            <a:avLst/>
            <a:gdLst/>
            <a:ahLst/>
            <a:cxnLst/>
            <a:rect l="l" t="t" r="r" b="b"/>
            <a:pathLst>
              <a:path w="5765800" h="2058670">
                <a:moveTo>
                  <a:pt x="5765800" y="0"/>
                </a:moveTo>
                <a:lnTo>
                  <a:pt x="0" y="0"/>
                </a:lnTo>
                <a:lnTo>
                  <a:pt x="0" y="2058670"/>
                </a:lnTo>
                <a:lnTo>
                  <a:pt x="5765800" y="2058670"/>
                </a:lnTo>
                <a:lnTo>
                  <a:pt x="5765800" y="0"/>
                </a:lnTo>
                <a:close/>
              </a:path>
            </a:pathLst>
          </a:custGeom>
          <a:solidFill>
            <a:srgbClr val="D5E503"/>
          </a:solidFill>
        </p:spPr>
        <p:txBody>
          <a:bodyPr wrap="square" lIns="0" tIns="0" rIns="0" bIns="0" rtlCol="0"/>
          <a:lstStyle/>
          <a:p>
            <a:endParaRPr>
              <a:solidFill>
                <a:prstClr val="black"/>
              </a:solidFill>
            </a:endParaRPr>
          </a:p>
        </p:txBody>
      </p:sp>
      <p:sp>
        <p:nvSpPr>
          <p:cNvPr id="10" name="object 10"/>
          <p:cNvSpPr txBox="1"/>
          <p:nvPr/>
        </p:nvSpPr>
        <p:spPr>
          <a:xfrm>
            <a:off x="3455670" y="2272031"/>
            <a:ext cx="5425440" cy="1644040"/>
          </a:xfrm>
          <a:prstGeom prst="rect">
            <a:avLst/>
          </a:prstGeom>
        </p:spPr>
        <p:txBody>
          <a:bodyPr vert="horz" wrap="square" lIns="0" tIns="53340" rIns="0" bIns="0" rtlCol="0">
            <a:spAutoFit/>
          </a:bodyPr>
          <a:lstStyle/>
          <a:p>
            <a:pPr marL="12700" marR="5080">
              <a:lnSpc>
                <a:spcPts val="3100"/>
              </a:lnSpc>
              <a:spcBef>
                <a:spcPts val="420"/>
              </a:spcBef>
            </a:pPr>
            <a:r>
              <a:rPr sz="2800" spc="-5" dirty="0">
                <a:solidFill>
                  <a:prstClr val="black"/>
                </a:solidFill>
                <a:latin typeface="Times New Roman"/>
                <a:cs typeface="Times New Roman"/>
              </a:rPr>
              <a:t>Is designed </a:t>
            </a:r>
            <a:r>
              <a:rPr sz="2800" dirty="0">
                <a:solidFill>
                  <a:prstClr val="black"/>
                </a:solidFill>
                <a:latin typeface="Times New Roman"/>
                <a:cs typeface="Times New Roman"/>
              </a:rPr>
              <a:t>to </a:t>
            </a:r>
            <a:r>
              <a:rPr sz="2800" spc="-5" dirty="0">
                <a:solidFill>
                  <a:prstClr val="black"/>
                </a:solidFill>
                <a:latin typeface="Times New Roman"/>
                <a:cs typeface="Times New Roman"/>
              </a:rPr>
              <a:t>identify and adequately  treat </a:t>
            </a:r>
            <a:r>
              <a:rPr sz="2800" dirty="0">
                <a:solidFill>
                  <a:prstClr val="black"/>
                </a:solidFill>
                <a:latin typeface="Times New Roman"/>
                <a:cs typeface="Times New Roman"/>
              </a:rPr>
              <a:t>a </a:t>
            </a:r>
            <a:r>
              <a:rPr sz="2800" spc="-5" dirty="0">
                <a:solidFill>
                  <a:prstClr val="black"/>
                </a:solidFill>
                <a:latin typeface="Times New Roman"/>
                <a:cs typeface="Times New Roman"/>
              </a:rPr>
              <a:t>disease </a:t>
            </a:r>
            <a:r>
              <a:rPr sz="2800" dirty="0">
                <a:solidFill>
                  <a:prstClr val="black"/>
                </a:solidFill>
                <a:latin typeface="Times New Roman"/>
                <a:cs typeface="Times New Roman"/>
              </a:rPr>
              <a:t>or injury </a:t>
            </a:r>
            <a:r>
              <a:rPr sz="2800" spc="-5" dirty="0">
                <a:solidFill>
                  <a:prstClr val="black"/>
                </a:solidFill>
                <a:latin typeface="Times New Roman"/>
                <a:cs typeface="Times New Roman"/>
              </a:rPr>
              <a:t>process as  </a:t>
            </a:r>
            <a:r>
              <a:rPr sz="2800" dirty="0">
                <a:solidFill>
                  <a:prstClr val="black"/>
                </a:solidFill>
                <a:latin typeface="Times New Roman"/>
                <a:cs typeface="Times New Roman"/>
              </a:rPr>
              <a:t>soon </a:t>
            </a:r>
            <a:r>
              <a:rPr sz="2800" spc="-5" dirty="0">
                <a:solidFill>
                  <a:prstClr val="black"/>
                </a:solidFill>
                <a:latin typeface="Times New Roman"/>
                <a:cs typeface="Times New Roman"/>
              </a:rPr>
              <a:t>as possible, often before any  symptoms have</a:t>
            </a:r>
            <a:r>
              <a:rPr sz="2800" spc="-30" dirty="0">
                <a:solidFill>
                  <a:prstClr val="black"/>
                </a:solidFill>
                <a:latin typeface="Times New Roman"/>
                <a:cs typeface="Times New Roman"/>
              </a:rPr>
              <a:t> </a:t>
            </a:r>
            <a:r>
              <a:rPr sz="2800" spc="-5" dirty="0">
                <a:solidFill>
                  <a:prstClr val="black"/>
                </a:solidFill>
                <a:latin typeface="Times New Roman"/>
                <a:cs typeface="Times New Roman"/>
              </a:rPr>
              <a:t>developed</a:t>
            </a:r>
            <a:endParaRPr sz="2800">
              <a:solidFill>
                <a:prstClr val="black"/>
              </a:solidFill>
              <a:latin typeface="Times New Roman"/>
              <a:cs typeface="Times New Roman"/>
            </a:endParaRPr>
          </a:p>
        </p:txBody>
      </p:sp>
      <p:sp>
        <p:nvSpPr>
          <p:cNvPr id="11" name="object 11"/>
          <p:cNvSpPr/>
          <p:nvPr/>
        </p:nvSpPr>
        <p:spPr>
          <a:xfrm>
            <a:off x="1258569" y="4335779"/>
            <a:ext cx="2119630" cy="2522220"/>
          </a:xfrm>
          <a:custGeom>
            <a:avLst/>
            <a:gdLst/>
            <a:ahLst/>
            <a:cxnLst/>
            <a:rect l="l" t="t" r="r" b="b"/>
            <a:pathLst>
              <a:path w="2119629" h="2522220">
                <a:moveTo>
                  <a:pt x="0" y="0"/>
                </a:moveTo>
                <a:lnTo>
                  <a:pt x="2119630" y="0"/>
                </a:lnTo>
                <a:lnTo>
                  <a:pt x="2119630" y="2522220"/>
                </a:lnTo>
                <a:lnTo>
                  <a:pt x="0" y="2522220"/>
                </a:lnTo>
                <a:lnTo>
                  <a:pt x="0" y="0"/>
                </a:lnTo>
                <a:close/>
              </a:path>
            </a:pathLst>
          </a:custGeom>
          <a:solidFill>
            <a:srgbClr val="6AE682"/>
          </a:solidFill>
        </p:spPr>
        <p:txBody>
          <a:bodyPr wrap="square" lIns="0" tIns="0" rIns="0" bIns="0" rtlCol="0"/>
          <a:lstStyle/>
          <a:p>
            <a:endParaRPr>
              <a:solidFill>
                <a:prstClr val="black"/>
              </a:solidFill>
            </a:endParaRPr>
          </a:p>
        </p:txBody>
      </p:sp>
      <p:sp>
        <p:nvSpPr>
          <p:cNvPr id="12" name="object 12"/>
          <p:cNvSpPr txBox="1"/>
          <p:nvPr/>
        </p:nvSpPr>
        <p:spPr>
          <a:xfrm>
            <a:off x="1336039" y="4330702"/>
            <a:ext cx="1682114" cy="848950"/>
          </a:xfrm>
          <a:prstGeom prst="rect">
            <a:avLst/>
          </a:prstGeom>
        </p:spPr>
        <p:txBody>
          <a:bodyPr vert="horz" wrap="square" lIns="0" tIns="53340" rIns="0" bIns="0" rtlCol="0">
            <a:spAutoFit/>
          </a:bodyPr>
          <a:lstStyle/>
          <a:p>
            <a:pPr marL="12700" marR="5080">
              <a:lnSpc>
                <a:spcPts val="3100"/>
              </a:lnSpc>
              <a:spcBef>
                <a:spcPts val="420"/>
              </a:spcBef>
            </a:pPr>
            <a:r>
              <a:rPr sz="2800" b="1" spc="-5" dirty="0">
                <a:solidFill>
                  <a:prstClr val="black"/>
                </a:solidFill>
                <a:latin typeface="Times New Roman"/>
                <a:cs typeface="Times New Roman"/>
              </a:rPr>
              <a:t>Tertiary  P</a:t>
            </a:r>
            <a:r>
              <a:rPr sz="2800" b="1" spc="-15" dirty="0">
                <a:solidFill>
                  <a:prstClr val="black"/>
                </a:solidFill>
                <a:latin typeface="Times New Roman"/>
                <a:cs typeface="Times New Roman"/>
              </a:rPr>
              <a:t>r</a:t>
            </a:r>
            <a:r>
              <a:rPr sz="2800" b="1" spc="-5" dirty="0">
                <a:solidFill>
                  <a:prstClr val="black"/>
                </a:solidFill>
                <a:latin typeface="Times New Roman"/>
                <a:cs typeface="Times New Roman"/>
              </a:rPr>
              <a:t>even</a:t>
            </a:r>
            <a:r>
              <a:rPr sz="2800" b="1" spc="-10" dirty="0">
                <a:solidFill>
                  <a:prstClr val="black"/>
                </a:solidFill>
                <a:latin typeface="Times New Roman"/>
                <a:cs typeface="Times New Roman"/>
              </a:rPr>
              <a:t>t</a:t>
            </a:r>
            <a:r>
              <a:rPr sz="2800" b="1" dirty="0">
                <a:solidFill>
                  <a:prstClr val="black"/>
                </a:solidFill>
                <a:latin typeface="Times New Roman"/>
                <a:cs typeface="Times New Roman"/>
              </a:rPr>
              <a:t>i</a:t>
            </a:r>
            <a:r>
              <a:rPr sz="2800" b="1" spc="5" dirty="0">
                <a:solidFill>
                  <a:prstClr val="black"/>
                </a:solidFill>
                <a:latin typeface="Times New Roman"/>
                <a:cs typeface="Times New Roman"/>
              </a:rPr>
              <a:t>o</a:t>
            </a:r>
            <a:r>
              <a:rPr sz="2800" b="1" dirty="0">
                <a:solidFill>
                  <a:prstClr val="black"/>
                </a:solidFill>
                <a:latin typeface="Times New Roman"/>
                <a:cs typeface="Times New Roman"/>
              </a:rPr>
              <a:t>n</a:t>
            </a:r>
            <a:endParaRPr sz="2800">
              <a:solidFill>
                <a:prstClr val="black"/>
              </a:solidFill>
              <a:latin typeface="Times New Roman"/>
              <a:cs typeface="Times New Roman"/>
            </a:endParaRPr>
          </a:p>
        </p:txBody>
      </p:sp>
      <p:sp>
        <p:nvSpPr>
          <p:cNvPr id="13" name="object 13"/>
          <p:cNvSpPr/>
          <p:nvPr/>
        </p:nvSpPr>
        <p:spPr>
          <a:xfrm>
            <a:off x="3378200" y="4335779"/>
            <a:ext cx="5765800" cy="2522220"/>
          </a:xfrm>
          <a:custGeom>
            <a:avLst/>
            <a:gdLst/>
            <a:ahLst/>
            <a:cxnLst/>
            <a:rect l="l" t="t" r="r" b="b"/>
            <a:pathLst>
              <a:path w="5765800" h="2522220">
                <a:moveTo>
                  <a:pt x="0" y="0"/>
                </a:moveTo>
                <a:lnTo>
                  <a:pt x="5765800" y="0"/>
                </a:lnTo>
                <a:lnTo>
                  <a:pt x="5765800" y="2522220"/>
                </a:lnTo>
                <a:lnTo>
                  <a:pt x="0" y="2522220"/>
                </a:lnTo>
                <a:lnTo>
                  <a:pt x="0" y="0"/>
                </a:lnTo>
                <a:close/>
              </a:path>
            </a:pathLst>
          </a:custGeom>
          <a:solidFill>
            <a:srgbClr val="6AE682"/>
          </a:solidFill>
        </p:spPr>
        <p:txBody>
          <a:bodyPr wrap="square" lIns="0" tIns="0" rIns="0" bIns="0" rtlCol="0"/>
          <a:lstStyle/>
          <a:p>
            <a:endParaRPr>
              <a:solidFill>
                <a:prstClr val="black"/>
              </a:solidFill>
            </a:endParaRPr>
          </a:p>
        </p:txBody>
      </p:sp>
      <p:sp>
        <p:nvSpPr>
          <p:cNvPr id="14" name="object 14"/>
          <p:cNvSpPr txBox="1"/>
          <p:nvPr/>
        </p:nvSpPr>
        <p:spPr>
          <a:xfrm>
            <a:off x="3455674" y="4330702"/>
            <a:ext cx="5522595" cy="2041585"/>
          </a:xfrm>
          <a:prstGeom prst="rect">
            <a:avLst/>
          </a:prstGeom>
        </p:spPr>
        <p:txBody>
          <a:bodyPr vert="horz" wrap="square" lIns="0" tIns="53340" rIns="0" bIns="0" rtlCol="0">
            <a:spAutoFit/>
          </a:bodyPr>
          <a:lstStyle/>
          <a:p>
            <a:pPr marL="12700" marR="5080">
              <a:lnSpc>
                <a:spcPts val="3100"/>
              </a:lnSpc>
              <a:spcBef>
                <a:spcPts val="420"/>
              </a:spcBef>
            </a:pPr>
            <a:r>
              <a:rPr sz="2800" spc="-5" dirty="0">
                <a:solidFill>
                  <a:prstClr val="black"/>
                </a:solidFill>
                <a:latin typeface="Times New Roman"/>
                <a:cs typeface="Times New Roman"/>
              </a:rPr>
              <a:t>Is designed </a:t>
            </a:r>
            <a:r>
              <a:rPr sz="2800" dirty="0">
                <a:solidFill>
                  <a:prstClr val="black"/>
                </a:solidFill>
                <a:latin typeface="Times New Roman"/>
                <a:cs typeface="Times New Roman"/>
              </a:rPr>
              <a:t>to </a:t>
            </a:r>
            <a:r>
              <a:rPr sz="2800" spc="-5" dirty="0">
                <a:solidFill>
                  <a:prstClr val="black"/>
                </a:solidFill>
                <a:latin typeface="Times New Roman"/>
                <a:cs typeface="Times New Roman"/>
              </a:rPr>
              <a:t>treat </a:t>
            </a:r>
            <a:r>
              <a:rPr sz="2800" dirty="0">
                <a:solidFill>
                  <a:prstClr val="black"/>
                </a:solidFill>
                <a:latin typeface="Times New Roman"/>
                <a:cs typeface="Times New Roman"/>
              </a:rPr>
              <a:t>a </a:t>
            </a:r>
            <a:r>
              <a:rPr sz="2800" spc="-5" dirty="0">
                <a:solidFill>
                  <a:prstClr val="black"/>
                </a:solidFill>
                <a:latin typeface="Times New Roman"/>
                <a:cs typeface="Times New Roman"/>
              </a:rPr>
              <a:t>disorder when </a:t>
            </a:r>
            <a:r>
              <a:rPr sz="2800" dirty="0">
                <a:solidFill>
                  <a:prstClr val="black"/>
                </a:solidFill>
                <a:latin typeface="Times New Roman"/>
                <a:cs typeface="Times New Roman"/>
              </a:rPr>
              <a:t>it  has </a:t>
            </a:r>
            <a:r>
              <a:rPr sz="2800" spc="-5" dirty="0">
                <a:solidFill>
                  <a:prstClr val="black"/>
                </a:solidFill>
                <a:latin typeface="Times New Roman"/>
                <a:cs typeface="Times New Roman"/>
              </a:rPr>
              <a:t>advanced </a:t>
            </a:r>
            <a:r>
              <a:rPr sz="2800" dirty="0">
                <a:solidFill>
                  <a:prstClr val="black"/>
                </a:solidFill>
                <a:latin typeface="Times New Roman"/>
                <a:cs typeface="Times New Roman"/>
              </a:rPr>
              <a:t>beyond its </a:t>
            </a:r>
            <a:r>
              <a:rPr sz="2800" spc="-5" dirty="0">
                <a:solidFill>
                  <a:prstClr val="black"/>
                </a:solidFill>
                <a:latin typeface="Times New Roman"/>
                <a:cs typeface="Times New Roman"/>
              </a:rPr>
              <a:t>early stages,  </a:t>
            </a:r>
            <a:r>
              <a:rPr sz="2800" dirty="0">
                <a:solidFill>
                  <a:prstClr val="black"/>
                </a:solidFill>
                <a:latin typeface="Times New Roman"/>
                <a:cs typeface="Times New Roman"/>
              </a:rPr>
              <a:t>to </a:t>
            </a:r>
            <a:r>
              <a:rPr sz="2800" spc="-5" dirty="0">
                <a:solidFill>
                  <a:prstClr val="black"/>
                </a:solidFill>
                <a:latin typeface="Times New Roman"/>
                <a:cs typeface="Times New Roman"/>
              </a:rPr>
              <a:t>avoid complications </a:t>
            </a:r>
            <a:r>
              <a:rPr sz="2800" dirty="0">
                <a:solidFill>
                  <a:prstClr val="black"/>
                </a:solidFill>
                <a:latin typeface="Times New Roman"/>
                <a:cs typeface="Times New Roman"/>
              </a:rPr>
              <a:t>&amp; </a:t>
            </a:r>
            <a:r>
              <a:rPr sz="2800" spc="-5" dirty="0">
                <a:solidFill>
                  <a:prstClr val="black"/>
                </a:solidFill>
                <a:latin typeface="Times New Roman"/>
                <a:cs typeface="Times New Roman"/>
              </a:rPr>
              <a:t>limit  </a:t>
            </a:r>
            <a:r>
              <a:rPr sz="2800" dirty="0">
                <a:solidFill>
                  <a:prstClr val="black"/>
                </a:solidFill>
                <a:latin typeface="Times New Roman"/>
                <a:cs typeface="Times New Roman"/>
              </a:rPr>
              <a:t>disability, to </a:t>
            </a:r>
            <a:r>
              <a:rPr sz="2800" spc="-5" dirty="0">
                <a:solidFill>
                  <a:prstClr val="black"/>
                </a:solidFill>
                <a:latin typeface="Times New Roman"/>
                <a:cs typeface="Times New Roman"/>
              </a:rPr>
              <a:t>address rehabilitative and  palliative</a:t>
            </a:r>
            <a:r>
              <a:rPr sz="2800" spc="-25" dirty="0">
                <a:solidFill>
                  <a:prstClr val="black"/>
                </a:solidFill>
                <a:latin typeface="Times New Roman"/>
                <a:cs typeface="Times New Roman"/>
              </a:rPr>
              <a:t> </a:t>
            </a:r>
            <a:r>
              <a:rPr sz="2800" dirty="0">
                <a:solidFill>
                  <a:prstClr val="black"/>
                </a:solidFill>
                <a:latin typeface="Times New Roman"/>
                <a:cs typeface="Times New Roman"/>
              </a:rPr>
              <a:t>needs</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8393513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0821" y="260353"/>
            <a:ext cx="7317105" cy="628377"/>
          </a:xfrm>
          <a:prstGeom prst="rect">
            <a:avLst/>
          </a:prstGeom>
        </p:spPr>
        <p:txBody>
          <a:bodyPr vert="horz" wrap="square" lIns="0" tIns="12700" rIns="0" bIns="0" rtlCol="0">
            <a:spAutoFit/>
          </a:bodyPr>
          <a:lstStyle/>
          <a:p>
            <a:pPr marL="12700">
              <a:lnSpc>
                <a:spcPct val="100000"/>
              </a:lnSpc>
              <a:spcBef>
                <a:spcPts val="100"/>
              </a:spcBef>
            </a:pPr>
            <a:r>
              <a:rPr spc="-5" dirty="0"/>
              <a:t>Prevention </a:t>
            </a:r>
            <a:r>
              <a:rPr dirty="0"/>
              <a:t>of </a:t>
            </a:r>
            <a:r>
              <a:rPr spc="-5" dirty="0"/>
              <a:t>Occupational</a:t>
            </a:r>
            <a:r>
              <a:rPr spc="-35" dirty="0"/>
              <a:t> </a:t>
            </a:r>
            <a:r>
              <a:rPr spc="-5" dirty="0"/>
              <a:t>Disease</a:t>
            </a:r>
          </a:p>
        </p:txBody>
      </p:sp>
      <p:sp>
        <p:nvSpPr>
          <p:cNvPr id="3" name="object 3"/>
          <p:cNvSpPr/>
          <p:nvPr/>
        </p:nvSpPr>
        <p:spPr>
          <a:xfrm>
            <a:off x="1403350" y="980441"/>
            <a:ext cx="7588250" cy="610871"/>
          </a:xfrm>
          <a:custGeom>
            <a:avLst/>
            <a:gdLst/>
            <a:ahLst/>
            <a:cxnLst/>
            <a:rect l="l" t="t" r="r" b="b"/>
            <a:pathLst>
              <a:path w="7588250" h="610869">
                <a:moveTo>
                  <a:pt x="7588250" y="0"/>
                </a:moveTo>
                <a:lnTo>
                  <a:pt x="3793490" y="0"/>
                </a:lnTo>
                <a:lnTo>
                  <a:pt x="0" y="0"/>
                </a:lnTo>
                <a:lnTo>
                  <a:pt x="0" y="610870"/>
                </a:lnTo>
                <a:lnTo>
                  <a:pt x="3793490" y="610870"/>
                </a:lnTo>
                <a:lnTo>
                  <a:pt x="7588250" y="610870"/>
                </a:lnTo>
                <a:lnTo>
                  <a:pt x="7588250" y="0"/>
                </a:lnTo>
                <a:close/>
              </a:path>
            </a:pathLst>
          </a:custGeom>
          <a:solidFill>
            <a:srgbClr val="6AE682"/>
          </a:solidFill>
        </p:spPr>
        <p:txBody>
          <a:bodyPr wrap="square" lIns="0" tIns="0" rIns="0" bIns="0" rtlCol="0"/>
          <a:lstStyle/>
          <a:p>
            <a:endParaRPr>
              <a:solidFill>
                <a:prstClr val="black"/>
              </a:solidFill>
            </a:endParaRPr>
          </a:p>
        </p:txBody>
      </p:sp>
      <p:sp>
        <p:nvSpPr>
          <p:cNvPr id="4" name="object 4"/>
          <p:cNvSpPr txBox="1"/>
          <p:nvPr/>
        </p:nvSpPr>
        <p:spPr>
          <a:xfrm>
            <a:off x="1774189" y="976631"/>
            <a:ext cx="7002780" cy="443711"/>
          </a:xfrm>
          <a:prstGeom prst="rect">
            <a:avLst/>
          </a:prstGeom>
        </p:spPr>
        <p:txBody>
          <a:bodyPr vert="horz" wrap="square" lIns="0" tIns="12700" rIns="0" bIns="0" rtlCol="0">
            <a:spAutoFit/>
          </a:bodyPr>
          <a:lstStyle/>
          <a:p>
            <a:pPr marL="12700">
              <a:spcBef>
                <a:spcPts val="100"/>
              </a:spcBef>
              <a:tabLst>
                <a:tab pos="3646804" algn="l"/>
              </a:tabLst>
            </a:pPr>
            <a:r>
              <a:rPr sz="2800" b="1" spc="-5" dirty="0">
                <a:solidFill>
                  <a:prstClr val="black"/>
                </a:solidFill>
                <a:latin typeface="Times New Roman"/>
                <a:cs typeface="Times New Roman"/>
              </a:rPr>
              <a:t>Primary</a:t>
            </a:r>
            <a:r>
              <a:rPr sz="2800" b="1" spc="-20" dirty="0">
                <a:solidFill>
                  <a:prstClr val="black"/>
                </a:solidFill>
                <a:latin typeface="Times New Roman"/>
                <a:cs typeface="Times New Roman"/>
              </a:rPr>
              <a:t> </a:t>
            </a:r>
            <a:r>
              <a:rPr sz="2800" b="1" spc="-5" dirty="0">
                <a:solidFill>
                  <a:prstClr val="black"/>
                </a:solidFill>
                <a:latin typeface="Times New Roman"/>
                <a:cs typeface="Times New Roman"/>
              </a:rPr>
              <a:t>Prevention	Secondary</a:t>
            </a:r>
            <a:r>
              <a:rPr sz="2800" b="1" spc="-90" dirty="0">
                <a:solidFill>
                  <a:prstClr val="black"/>
                </a:solidFill>
                <a:latin typeface="Times New Roman"/>
                <a:cs typeface="Times New Roman"/>
              </a:rPr>
              <a:t> </a:t>
            </a:r>
            <a:r>
              <a:rPr sz="2800" b="1" spc="-5" dirty="0">
                <a:solidFill>
                  <a:prstClr val="black"/>
                </a:solidFill>
                <a:latin typeface="Times New Roman"/>
                <a:cs typeface="Times New Roman"/>
              </a:rPr>
              <a:t>Prevention</a:t>
            </a:r>
            <a:endParaRPr sz="2800">
              <a:solidFill>
                <a:prstClr val="black"/>
              </a:solidFill>
              <a:latin typeface="Times New Roman"/>
              <a:cs typeface="Times New Roman"/>
            </a:endParaRPr>
          </a:p>
        </p:txBody>
      </p:sp>
      <p:sp>
        <p:nvSpPr>
          <p:cNvPr id="5" name="object 5"/>
          <p:cNvSpPr/>
          <p:nvPr/>
        </p:nvSpPr>
        <p:spPr>
          <a:xfrm>
            <a:off x="1403350" y="1591311"/>
            <a:ext cx="7588250" cy="483871"/>
          </a:xfrm>
          <a:custGeom>
            <a:avLst/>
            <a:gdLst/>
            <a:ahLst/>
            <a:cxnLst/>
            <a:rect l="l" t="t" r="r" b="b"/>
            <a:pathLst>
              <a:path w="7588250" h="483869">
                <a:moveTo>
                  <a:pt x="7588250" y="0"/>
                </a:moveTo>
                <a:lnTo>
                  <a:pt x="3793490" y="0"/>
                </a:lnTo>
                <a:lnTo>
                  <a:pt x="0" y="0"/>
                </a:lnTo>
                <a:lnTo>
                  <a:pt x="0" y="483870"/>
                </a:lnTo>
                <a:lnTo>
                  <a:pt x="3793490" y="483870"/>
                </a:lnTo>
                <a:lnTo>
                  <a:pt x="7588250" y="483870"/>
                </a:lnTo>
                <a:lnTo>
                  <a:pt x="7588250" y="0"/>
                </a:lnTo>
                <a:close/>
              </a:path>
            </a:pathLst>
          </a:custGeom>
          <a:solidFill>
            <a:srgbClr val="D5E503"/>
          </a:solidFill>
        </p:spPr>
        <p:txBody>
          <a:bodyPr wrap="square" lIns="0" tIns="0" rIns="0" bIns="0" rtlCol="0"/>
          <a:lstStyle/>
          <a:p>
            <a:endParaRPr>
              <a:solidFill>
                <a:prstClr val="black"/>
              </a:solidFill>
            </a:endParaRPr>
          </a:p>
        </p:txBody>
      </p:sp>
      <p:sp>
        <p:nvSpPr>
          <p:cNvPr id="6" name="object 6"/>
          <p:cNvSpPr txBox="1"/>
          <p:nvPr/>
        </p:nvSpPr>
        <p:spPr>
          <a:xfrm>
            <a:off x="5274313" y="1592579"/>
            <a:ext cx="1246505" cy="382156"/>
          </a:xfrm>
          <a:prstGeom prst="rect">
            <a:avLst/>
          </a:prstGeom>
        </p:spPr>
        <p:txBody>
          <a:bodyPr vert="horz" wrap="square" lIns="0" tIns="12700" rIns="0" bIns="0" rtlCol="0">
            <a:spAutoFit/>
          </a:bodyPr>
          <a:lstStyle/>
          <a:p>
            <a:pPr marL="12700">
              <a:spcBef>
                <a:spcPts val="100"/>
              </a:spcBef>
            </a:pPr>
            <a:r>
              <a:rPr sz="2400" spc="-5" dirty="0">
                <a:solidFill>
                  <a:prstClr val="black"/>
                </a:solidFill>
                <a:latin typeface="Times New Roman"/>
                <a:cs typeface="Times New Roman"/>
              </a:rPr>
              <a:t>Screening</a:t>
            </a:r>
            <a:endParaRPr sz="2400">
              <a:solidFill>
                <a:prstClr val="black"/>
              </a:solidFill>
              <a:latin typeface="Times New Roman"/>
              <a:cs typeface="Times New Roman"/>
            </a:endParaRPr>
          </a:p>
        </p:txBody>
      </p:sp>
      <p:sp>
        <p:nvSpPr>
          <p:cNvPr id="7" name="object 7"/>
          <p:cNvSpPr/>
          <p:nvPr/>
        </p:nvSpPr>
        <p:spPr>
          <a:xfrm>
            <a:off x="1403350" y="2075179"/>
            <a:ext cx="7588250" cy="2717800"/>
          </a:xfrm>
          <a:custGeom>
            <a:avLst/>
            <a:gdLst/>
            <a:ahLst/>
            <a:cxnLst/>
            <a:rect l="l" t="t" r="r" b="b"/>
            <a:pathLst>
              <a:path w="7588250" h="2717800">
                <a:moveTo>
                  <a:pt x="7588250" y="0"/>
                </a:moveTo>
                <a:lnTo>
                  <a:pt x="3793490" y="0"/>
                </a:lnTo>
                <a:lnTo>
                  <a:pt x="0" y="0"/>
                </a:lnTo>
                <a:lnTo>
                  <a:pt x="0" y="482600"/>
                </a:lnTo>
                <a:lnTo>
                  <a:pt x="0" y="966470"/>
                </a:lnTo>
                <a:lnTo>
                  <a:pt x="0" y="1450340"/>
                </a:lnTo>
                <a:lnTo>
                  <a:pt x="0" y="2717800"/>
                </a:lnTo>
                <a:lnTo>
                  <a:pt x="3793490" y="2717800"/>
                </a:lnTo>
                <a:lnTo>
                  <a:pt x="7588250" y="2717800"/>
                </a:lnTo>
                <a:lnTo>
                  <a:pt x="7588250" y="1450340"/>
                </a:lnTo>
                <a:lnTo>
                  <a:pt x="7588250" y="966470"/>
                </a:lnTo>
                <a:lnTo>
                  <a:pt x="7588250" y="482600"/>
                </a:lnTo>
                <a:lnTo>
                  <a:pt x="7588250" y="0"/>
                </a:lnTo>
                <a:close/>
              </a:path>
            </a:pathLst>
          </a:custGeom>
          <a:solidFill>
            <a:srgbClr val="D5E503"/>
          </a:solidFill>
        </p:spPr>
        <p:txBody>
          <a:bodyPr wrap="square" lIns="0" tIns="0" rIns="0" bIns="0" rtlCol="0"/>
          <a:lstStyle/>
          <a:p>
            <a:endParaRPr>
              <a:solidFill>
                <a:prstClr val="black"/>
              </a:solidFill>
            </a:endParaRPr>
          </a:p>
        </p:txBody>
      </p:sp>
      <p:sp>
        <p:nvSpPr>
          <p:cNvPr id="8" name="object 8"/>
          <p:cNvSpPr txBox="1"/>
          <p:nvPr/>
        </p:nvSpPr>
        <p:spPr>
          <a:xfrm>
            <a:off x="5274309" y="3526791"/>
            <a:ext cx="2082164" cy="741229"/>
          </a:xfrm>
          <a:prstGeom prst="rect">
            <a:avLst/>
          </a:prstGeom>
        </p:spPr>
        <p:txBody>
          <a:bodyPr vert="horz" wrap="square" lIns="0" tIns="48260" rIns="0" bIns="0" rtlCol="0">
            <a:spAutoFit/>
          </a:bodyPr>
          <a:lstStyle/>
          <a:p>
            <a:pPr marL="12700" marR="5080">
              <a:lnSpc>
                <a:spcPts val="2650"/>
              </a:lnSpc>
              <a:spcBef>
                <a:spcPts val="380"/>
              </a:spcBef>
            </a:pPr>
            <a:r>
              <a:rPr sz="2400" spc="-5" dirty="0">
                <a:solidFill>
                  <a:prstClr val="black"/>
                </a:solidFill>
                <a:latin typeface="Times New Roman"/>
                <a:cs typeface="Times New Roman"/>
              </a:rPr>
              <a:t>Periodic</a:t>
            </a:r>
            <a:r>
              <a:rPr sz="2400" spc="-55" dirty="0">
                <a:solidFill>
                  <a:prstClr val="black"/>
                </a:solidFill>
                <a:latin typeface="Times New Roman"/>
                <a:cs typeface="Times New Roman"/>
              </a:rPr>
              <a:t> </a:t>
            </a:r>
            <a:r>
              <a:rPr sz="2400" spc="-5" dirty="0">
                <a:solidFill>
                  <a:prstClr val="black"/>
                </a:solidFill>
                <a:latin typeface="Times New Roman"/>
                <a:cs typeface="Times New Roman"/>
              </a:rPr>
              <a:t>medical  examination</a:t>
            </a:r>
            <a:endParaRPr sz="2400">
              <a:solidFill>
                <a:prstClr val="black"/>
              </a:solidFill>
              <a:latin typeface="Times New Roman"/>
              <a:cs typeface="Times New Roman"/>
            </a:endParaRPr>
          </a:p>
        </p:txBody>
      </p:sp>
      <p:sp>
        <p:nvSpPr>
          <p:cNvPr id="9" name="object 9"/>
          <p:cNvSpPr/>
          <p:nvPr/>
        </p:nvSpPr>
        <p:spPr>
          <a:xfrm>
            <a:off x="1403350" y="4792979"/>
            <a:ext cx="7588250" cy="1836420"/>
          </a:xfrm>
          <a:custGeom>
            <a:avLst/>
            <a:gdLst/>
            <a:ahLst/>
            <a:cxnLst/>
            <a:rect l="l" t="t" r="r" b="b"/>
            <a:pathLst>
              <a:path w="7588250" h="1836420">
                <a:moveTo>
                  <a:pt x="7588250" y="0"/>
                </a:moveTo>
                <a:lnTo>
                  <a:pt x="3793490" y="0"/>
                </a:lnTo>
                <a:lnTo>
                  <a:pt x="0" y="0"/>
                </a:lnTo>
                <a:lnTo>
                  <a:pt x="0" y="483870"/>
                </a:lnTo>
                <a:lnTo>
                  <a:pt x="0" y="1353820"/>
                </a:lnTo>
                <a:lnTo>
                  <a:pt x="0" y="1836420"/>
                </a:lnTo>
                <a:lnTo>
                  <a:pt x="3793490" y="1836420"/>
                </a:lnTo>
                <a:lnTo>
                  <a:pt x="3793490" y="1353820"/>
                </a:lnTo>
                <a:lnTo>
                  <a:pt x="7588250" y="1353820"/>
                </a:lnTo>
                <a:lnTo>
                  <a:pt x="7588250" y="483870"/>
                </a:lnTo>
                <a:lnTo>
                  <a:pt x="7588250" y="0"/>
                </a:lnTo>
                <a:close/>
              </a:path>
            </a:pathLst>
          </a:custGeom>
          <a:solidFill>
            <a:srgbClr val="D5E503"/>
          </a:solidFill>
        </p:spPr>
        <p:txBody>
          <a:bodyPr wrap="square" lIns="0" tIns="0" rIns="0" bIns="0" rtlCol="0"/>
          <a:lstStyle/>
          <a:p>
            <a:endParaRPr>
              <a:solidFill>
                <a:prstClr val="black"/>
              </a:solidFill>
            </a:endParaRPr>
          </a:p>
        </p:txBody>
      </p:sp>
      <p:sp>
        <p:nvSpPr>
          <p:cNvPr id="10" name="object 10"/>
          <p:cNvSpPr txBox="1"/>
          <p:nvPr/>
        </p:nvSpPr>
        <p:spPr>
          <a:xfrm>
            <a:off x="1480819" y="1474472"/>
            <a:ext cx="3448050" cy="5125249"/>
          </a:xfrm>
          <a:prstGeom prst="rect">
            <a:avLst/>
          </a:prstGeom>
        </p:spPr>
        <p:txBody>
          <a:bodyPr vert="horz" wrap="square" lIns="0" tIns="12700" rIns="0" bIns="0" rtlCol="0">
            <a:spAutoFit/>
          </a:bodyPr>
          <a:lstStyle/>
          <a:p>
            <a:pPr marL="12700" marR="89535">
              <a:lnSpc>
                <a:spcPct val="132200"/>
              </a:lnSpc>
              <a:spcBef>
                <a:spcPts val="100"/>
              </a:spcBef>
            </a:pPr>
            <a:r>
              <a:rPr sz="2400" spc="-5" dirty="0">
                <a:solidFill>
                  <a:prstClr val="black"/>
                </a:solidFill>
                <a:latin typeface="Times New Roman"/>
                <a:cs typeface="Times New Roman"/>
              </a:rPr>
              <a:t>Control </a:t>
            </a:r>
            <a:r>
              <a:rPr sz="2400" dirty="0">
                <a:solidFill>
                  <a:prstClr val="black"/>
                </a:solidFill>
                <a:latin typeface="Times New Roman"/>
                <a:cs typeface="Times New Roman"/>
              </a:rPr>
              <a:t>of new hazards  </a:t>
            </a:r>
            <a:r>
              <a:rPr sz="2400" spc="-5" dirty="0">
                <a:solidFill>
                  <a:prstClr val="black"/>
                </a:solidFill>
                <a:latin typeface="Times New Roman"/>
                <a:cs typeface="Times New Roman"/>
              </a:rPr>
              <a:t>Control </a:t>
            </a:r>
            <a:r>
              <a:rPr sz="2400" dirty="0">
                <a:solidFill>
                  <a:prstClr val="black"/>
                </a:solidFill>
                <a:latin typeface="Times New Roman"/>
                <a:cs typeface="Times New Roman"/>
              </a:rPr>
              <a:t>of </a:t>
            </a:r>
            <a:r>
              <a:rPr sz="2400" spc="-5" dirty="0">
                <a:solidFill>
                  <a:prstClr val="black"/>
                </a:solidFill>
                <a:latin typeface="Times New Roman"/>
                <a:cs typeface="Times New Roman"/>
              </a:rPr>
              <a:t>known </a:t>
            </a:r>
            <a:r>
              <a:rPr sz="2400" dirty="0">
                <a:solidFill>
                  <a:prstClr val="black"/>
                </a:solidFill>
                <a:latin typeface="Times New Roman"/>
                <a:cs typeface="Times New Roman"/>
              </a:rPr>
              <a:t>hazards  </a:t>
            </a:r>
            <a:r>
              <a:rPr sz="2400" spc="-5" dirty="0">
                <a:solidFill>
                  <a:prstClr val="black"/>
                </a:solidFill>
                <a:latin typeface="Times New Roman"/>
                <a:cs typeface="Times New Roman"/>
              </a:rPr>
              <a:t>Environmental monitoring  Biological monitoring</a:t>
            </a:r>
            <a:endParaRPr sz="2400">
              <a:solidFill>
                <a:prstClr val="black"/>
              </a:solidFill>
              <a:latin typeface="Times New Roman"/>
              <a:cs typeface="Times New Roman"/>
            </a:endParaRPr>
          </a:p>
          <a:p>
            <a:pPr marL="12700" marR="89535">
              <a:lnSpc>
                <a:spcPts val="2650"/>
              </a:lnSpc>
              <a:spcBef>
                <a:spcPts val="1210"/>
              </a:spcBef>
            </a:pPr>
            <a:r>
              <a:rPr sz="2400" dirty="0">
                <a:solidFill>
                  <a:prstClr val="black"/>
                </a:solidFill>
                <a:latin typeface="Times New Roman"/>
                <a:cs typeface="Times New Roman"/>
              </a:rPr>
              <a:t>Identification of</a:t>
            </a:r>
            <a:r>
              <a:rPr sz="2400" spc="-105" dirty="0">
                <a:solidFill>
                  <a:prstClr val="black"/>
                </a:solidFill>
                <a:latin typeface="Times New Roman"/>
                <a:cs typeface="Times New Roman"/>
              </a:rPr>
              <a:t> </a:t>
            </a:r>
            <a:r>
              <a:rPr sz="2400" dirty="0">
                <a:solidFill>
                  <a:prstClr val="black"/>
                </a:solidFill>
                <a:latin typeface="Times New Roman"/>
                <a:cs typeface="Times New Roman"/>
              </a:rPr>
              <a:t>vulnerable  </a:t>
            </a:r>
            <a:r>
              <a:rPr sz="2400" spc="-5" dirty="0">
                <a:solidFill>
                  <a:prstClr val="black"/>
                </a:solidFill>
                <a:latin typeface="Times New Roman"/>
                <a:cs typeface="Times New Roman"/>
              </a:rPr>
              <a:t>workers </a:t>
            </a:r>
            <a:r>
              <a:rPr sz="2400" dirty="0">
                <a:solidFill>
                  <a:prstClr val="black"/>
                </a:solidFill>
                <a:latin typeface="Times New Roman"/>
                <a:cs typeface="Times New Roman"/>
              </a:rPr>
              <a:t>(pre </a:t>
            </a:r>
            <a:r>
              <a:rPr sz="2400" spc="-5" dirty="0">
                <a:solidFill>
                  <a:prstClr val="black"/>
                </a:solidFill>
                <a:latin typeface="Times New Roman"/>
                <a:cs typeface="Times New Roman"/>
              </a:rPr>
              <a:t>employment  medical examination)</a:t>
            </a:r>
            <a:endParaRPr sz="2400">
              <a:solidFill>
                <a:prstClr val="black"/>
              </a:solidFill>
              <a:latin typeface="Times New Roman"/>
              <a:cs typeface="Times New Roman"/>
            </a:endParaRPr>
          </a:p>
          <a:p>
            <a:pPr marL="12700">
              <a:spcBef>
                <a:spcPts val="1739"/>
              </a:spcBef>
            </a:pPr>
            <a:r>
              <a:rPr sz="2400" spc="-5" dirty="0">
                <a:solidFill>
                  <a:prstClr val="black"/>
                </a:solidFill>
                <a:latin typeface="Times New Roman"/>
                <a:cs typeface="Times New Roman"/>
              </a:rPr>
              <a:t>Substitution</a:t>
            </a:r>
            <a:endParaRPr sz="2400">
              <a:solidFill>
                <a:prstClr val="black"/>
              </a:solidFill>
              <a:latin typeface="Times New Roman"/>
              <a:cs typeface="Times New Roman"/>
            </a:endParaRPr>
          </a:p>
          <a:p>
            <a:pPr marL="12700" marR="563880">
              <a:lnSpc>
                <a:spcPts val="2660"/>
              </a:lnSpc>
              <a:spcBef>
                <a:spcPts val="1205"/>
              </a:spcBef>
            </a:pPr>
            <a:r>
              <a:rPr sz="2400" dirty="0">
                <a:solidFill>
                  <a:prstClr val="black"/>
                </a:solidFill>
                <a:latin typeface="Times New Roman"/>
                <a:cs typeface="Times New Roman"/>
              </a:rPr>
              <a:t>Engineering controls</a:t>
            </a:r>
            <a:r>
              <a:rPr sz="2400" spc="-105" dirty="0">
                <a:solidFill>
                  <a:prstClr val="black"/>
                </a:solidFill>
                <a:latin typeface="Times New Roman"/>
                <a:cs typeface="Times New Roman"/>
              </a:rPr>
              <a:t> </a:t>
            </a:r>
            <a:r>
              <a:rPr sz="2400" dirty="0">
                <a:solidFill>
                  <a:prstClr val="black"/>
                </a:solidFill>
                <a:latin typeface="Times New Roman"/>
                <a:cs typeface="Times New Roman"/>
              </a:rPr>
              <a:t>to  </a:t>
            </a:r>
            <a:r>
              <a:rPr sz="2400" spc="-5" dirty="0">
                <a:solidFill>
                  <a:prstClr val="black"/>
                </a:solidFill>
                <a:latin typeface="Times New Roman"/>
                <a:cs typeface="Times New Roman"/>
              </a:rPr>
              <a:t>minimise</a:t>
            </a:r>
            <a:r>
              <a:rPr sz="2400" spc="-20" dirty="0">
                <a:solidFill>
                  <a:prstClr val="black"/>
                </a:solidFill>
                <a:latin typeface="Times New Roman"/>
                <a:cs typeface="Times New Roman"/>
              </a:rPr>
              <a:t> </a:t>
            </a:r>
            <a:r>
              <a:rPr sz="2400" dirty="0">
                <a:solidFill>
                  <a:prstClr val="black"/>
                </a:solidFill>
                <a:latin typeface="Times New Roman"/>
                <a:cs typeface="Times New Roman"/>
              </a:rPr>
              <a:t>exposure</a:t>
            </a:r>
            <a:endParaRPr sz="2400">
              <a:solidFill>
                <a:prstClr val="black"/>
              </a:solidFill>
              <a:latin typeface="Times New Roman"/>
              <a:cs typeface="Times New Roman"/>
            </a:endParaRPr>
          </a:p>
          <a:p>
            <a:pPr marL="12700">
              <a:spcBef>
                <a:spcPts val="1265"/>
              </a:spcBef>
            </a:pPr>
            <a:r>
              <a:rPr sz="2400" spc="-5" dirty="0">
                <a:solidFill>
                  <a:prstClr val="black"/>
                </a:solidFill>
                <a:latin typeface="Times New Roman"/>
                <a:cs typeface="Times New Roman"/>
              </a:rPr>
              <a:t>Personal </a:t>
            </a:r>
            <a:r>
              <a:rPr sz="2400" dirty="0">
                <a:solidFill>
                  <a:prstClr val="black"/>
                </a:solidFill>
                <a:latin typeface="Times New Roman"/>
                <a:cs typeface="Times New Roman"/>
              </a:rPr>
              <a:t>Protective</a:t>
            </a:r>
            <a:r>
              <a:rPr sz="2400" spc="-40" dirty="0">
                <a:solidFill>
                  <a:prstClr val="black"/>
                </a:solidFill>
                <a:latin typeface="Times New Roman"/>
                <a:cs typeface="Times New Roman"/>
              </a:rPr>
              <a:t> </a:t>
            </a:r>
            <a:r>
              <a:rPr sz="2400" spc="-5" dirty="0">
                <a:solidFill>
                  <a:prstClr val="black"/>
                </a:solidFill>
                <a:latin typeface="Times New Roman"/>
                <a:cs typeface="Times New Roman"/>
              </a:rPr>
              <a:t>Devices</a:t>
            </a:r>
            <a:endParaRPr sz="2400">
              <a:solidFill>
                <a:prstClr val="black"/>
              </a:solidFill>
              <a:latin typeface="Times New Roman"/>
              <a:cs typeface="Times New Roman"/>
            </a:endParaRPr>
          </a:p>
        </p:txBody>
      </p:sp>
      <p:sp>
        <p:nvSpPr>
          <p:cNvPr id="11" name="object 11"/>
          <p:cNvSpPr/>
          <p:nvPr/>
        </p:nvSpPr>
        <p:spPr>
          <a:xfrm>
            <a:off x="5196840" y="6146800"/>
            <a:ext cx="3794760" cy="482600"/>
          </a:xfrm>
          <a:custGeom>
            <a:avLst/>
            <a:gdLst/>
            <a:ahLst/>
            <a:cxnLst/>
            <a:rect l="l" t="t" r="r" b="b"/>
            <a:pathLst>
              <a:path w="3794759" h="482600">
                <a:moveTo>
                  <a:pt x="3794760" y="0"/>
                </a:moveTo>
                <a:lnTo>
                  <a:pt x="0" y="0"/>
                </a:lnTo>
                <a:lnTo>
                  <a:pt x="0" y="482600"/>
                </a:lnTo>
                <a:lnTo>
                  <a:pt x="3794760" y="482600"/>
                </a:lnTo>
                <a:lnTo>
                  <a:pt x="3794760" y="0"/>
                </a:lnTo>
                <a:close/>
              </a:path>
            </a:pathLst>
          </a:custGeom>
          <a:solidFill>
            <a:srgbClr val="D5E503"/>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1896844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0821" y="787402"/>
            <a:ext cx="7317105" cy="628377"/>
          </a:xfrm>
          <a:prstGeom prst="rect">
            <a:avLst/>
          </a:prstGeom>
        </p:spPr>
        <p:txBody>
          <a:bodyPr vert="horz" wrap="square" lIns="0" tIns="12700" rIns="0" bIns="0" rtlCol="0">
            <a:spAutoFit/>
          </a:bodyPr>
          <a:lstStyle/>
          <a:p>
            <a:pPr marL="12700">
              <a:lnSpc>
                <a:spcPct val="100000"/>
              </a:lnSpc>
              <a:spcBef>
                <a:spcPts val="100"/>
              </a:spcBef>
            </a:pPr>
            <a:r>
              <a:rPr spc="-5" dirty="0"/>
              <a:t>Prevention </a:t>
            </a:r>
            <a:r>
              <a:rPr dirty="0"/>
              <a:t>of </a:t>
            </a:r>
            <a:r>
              <a:rPr spc="-5" dirty="0"/>
              <a:t>Occupational</a:t>
            </a:r>
            <a:r>
              <a:rPr spc="-35" dirty="0"/>
              <a:t> </a:t>
            </a:r>
            <a:r>
              <a:rPr spc="-5" dirty="0"/>
              <a:t>Disease</a:t>
            </a:r>
          </a:p>
        </p:txBody>
      </p:sp>
      <p:sp>
        <p:nvSpPr>
          <p:cNvPr id="3" name="object 3"/>
          <p:cNvSpPr txBox="1">
            <a:spLocks noGrp="1"/>
          </p:cNvSpPr>
          <p:nvPr>
            <p:ph type="body" idx="1"/>
          </p:nvPr>
        </p:nvSpPr>
        <p:spPr>
          <a:xfrm>
            <a:off x="320044" y="2014222"/>
            <a:ext cx="8503919" cy="3070071"/>
          </a:xfrm>
          <a:prstGeom prst="rect">
            <a:avLst/>
          </a:prstGeom>
        </p:spPr>
        <p:txBody>
          <a:bodyPr vert="horz" wrap="square" lIns="0" tIns="12700" rIns="0" bIns="0" rtlCol="0">
            <a:spAutoFit/>
          </a:bodyPr>
          <a:lstStyle/>
          <a:p>
            <a:pPr marL="1484630" marR="30480" indent="-342900">
              <a:lnSpc>
                <a:spcPct val="100000"/>
              </a:lnSpc>
              <a:spcBef>
                <a:spcPts val="100"/>
              </a:spcBef>
              <a:buClr>
                <a:srgbClr val="996600"/>
              </a:buClr>
              <a:buFont typeface="Symbol"/>
              <a:buChar char=""/>
              <a:tabLst>
                <a:tab pos="1485900" algn="l"/>
              </a:tabLst>
            </a:pPr>
            <a:r>
              <a:rPr sz="3200" spc="-5" dirty="0"/>
              <a:t>Tertiary </a:t>
            </a:r>
            <a:r>
              <a:rPr sz="3200" dirty="0"/>
              <a:t>prevention </a:t>
            </a:r>
            <a:r>
              <a:rPr sz="3200" spc="-5" dirty="0"/>
              <a:t>aims to </a:t>
            </a:r>
            <a:r>
              <a:rPr sz="3200" spc="-10" dirty="0"/>
              <a:t>minimise </a:t>
            </a:r>
            <a:r>
              <a:rPr sz="3200" spc="-5" dirty="0"/>
              <a:t>the  </a:t>
            </a:r>
            <a:r>
              <a:rPr sz="3200" dirty="0"/>
              <a:t>consequences </a:t>
            </a:r>
            <a:r>
              <a:rPr sz="3200" spc="-5" dirty="0"/>
              <a:t>in </a:t>
            </a:r>
            <a:r>
              <a:rPr sz="3200" dirty="0"/>
              <a:t>persons who already have  disease</a:t>
            </a:r>
            <a:endParaRPr sz="3200"/>
          </a:p>
          <a:p>
            <a:pPr marL="1484630" marR="506730" indent="-342900">
              <a:lnSpc>
                <a:spcPct val="100000"/>
              </a:lnSpc>
              <a:spcBef>
                <a:spcPts val="790"/>
              </a:spcBef>
              <a:buClr>
                <a:srgbClr val="996600"/>
              </a:buClr>
              <a:buFont typeface="Symbol"/>
              <a:buChar char=""/>
              <a:tabLst>
                <a:tab pos="1485900" algn="l"/>
              </a:tabLst>
            </a:pPr>
            <a:r>
              <a:rPr sz="3200" spc="-5" dirty="0"/>
              <a:t>The </a:t>
            </a:r>
            <a:r>
              <a:rPr sz="3200" dirty="0"/>
              <a:t>goal </a:t>
            </a:r>
            <a:r>
              <a:rPr sz="3200" spc="-5" dirty="0"/>
              <a:t>is to </a:t>
            </a:r>
            <a:r>
              <a:rPr sz="3200" spc="-10" dirty="0"/>
              <a:t>limit </a:t>
            </a:r>
            <a:r>
              <a:rPr sz="3200" spc="-5" dirty="0"/>
              <a:t>symptoms </a:t>
            </a:r>
            <a:r>
              <a:rPr sz="3200" dirty="0"/>
              <a:t>or  </a:t>
            </a:r>
            <a:r>
              <a:rPr sz="3200" spc="-5" dirty="0"/>
              <a:t>discomfort, </a:t>
            </a:r>
            <a:r>
              <a:rPr sz="3200" spc="-10" dirty="0"/>
              <a:t>minimize </a:t>
            </a:r>
            <a:r>
              <a:rPr sz="3200" spc="-5" dirty="0"/>
              <a:t>injury to the </a:t>
            </a:r>
            <a:r>
              <a:rPr sz="3200" dirty="0"/>
              <a:t>body  </a:t>
            </a:r>
            <a:r>
              <a:rPr sz="3200" spc="-5" dirty="0"/>
              <a:t>and maximize functional </a:t>
            </a:r>
            <a:r>
              <a:rPr sz="3200" dirty="0"/>
              <a:t>capacity</a:t>
            </a:r>
            <a:endParaRPr sz="3200"/>
          </a:p>
        </p:txBody>
      </p:sp>
    </p:spTree>
    <p:extLst>
      <p:ext uri="{BB962C8B-B14F-4D97-AF65-F5344CB8AC3E}">
        <p14:creationId xmlns:p14="http://schemas.microsoft.com/office/powerpoint/2010/main" val="51322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323594" y="497840"/>
            <a:ext cx="2353945" cy="689932"/>
          </a:xfrm>
          <a:prstGeom prst="rect">
            <a:avLst/>
          </a:prstGeom>
        </p:spPr>
        <p:txBody>
          <a:bodyPr vert="horz" wrap="square" lIns="0" tIns="12700" rIns="0" bIns="0" rtlCol="0">
            <a:spAutoFit/>
          </a:bodyPr>
          <a:lstStyle/>
          <a:p>
            <a:pPr marL="12700">
              <a:lnSpc>
                <a:spcPct val="100000"/>
              </a:lnSpc>
              <a:spcBef>
                <a:spcPts val="100"/>
              </a:spcBef>
            </a:pPr>
            <a:r>
              <a:rPr sz="4400" u="none" spc="-5" dirty="0">
                <a:latin typeface="Times New Roman"/>
                <a:cs typeface="Times New Roman"/>
              </a:rPr>
              <a:t>Vibration</a:t>
            </a:r>
            <a:endParaRPr sz="4400">
              <a:latin typeface="Times New Roman"/>
              <a:cs typeface="Times New Roman"/>
            </a:endParaRPr>
          </a:p>
        </p:txBody>
      </p:sp>
      <p:sp>
        <p:nvSpPr>
          <p:cNvPr id="4" name="object 4"/>
          <p:cNvSpPr txBox="1"/>
          <p:nvPr/>
        </p:nvSpPr>
        <p:spPr>
          <a:xfrm>
            <a:off x="535944" y="1633222"/>
            <a:ext cx="7668259" cy="2228815"/>
          </a:xfrm>
          <a:prstGeom prst="rect">
            <a:avLst/>
          </a:prstGeom>
        </p:spPr>
        <p:txBody>
          <a:bodyPr vert="horz" wrap="square" lIns="0" tIns="12700" rIns="0" bIns="0" rtlCol="0">
            <a:spAutoFit/>
          </a:bodyPr>
          <a:lstStyle/>
          <a:p>
            <a:pPr marL="355600" marR="5080" indent="-342900">
              <a:lnSpc>
                <a:spcPct val="149900"/>
              </a:lnSpc>
              <a:spcBef>
                <a:spcPts val="100"/>
              </a:spcBef>
              <a:buFont typeface="Arial"/>
              <a:buChar char="•"/>
              <a:tabLst>
                <a:tab pos="354965" algn="l"/>
                <a:tab pos="355600" algn="l"/>
              </a:tabLst>
            </a:pPr>
            <a:r>
              <a:rPr sz="3200" dirty="0">
                <a:latin typeface="Times New Roman"/>
                <a:cs typeface="Times New Roman"/>
              </a:rPr>
              <a:t>Exposure </a:t>
            </a:r>
            <a:r>
              <a:rPr sz="3200" spc="-5" dirty="0">
                <a:latin typeface="Times New Roman"/>
                <a:cs typeface="Times New Roman"/>
              </a:rPr>
              <a:t>to </a:t>
            </a:r>
            <a:r>
              <a:rPr sz="3200" dirty="0">
                <a:latin typeface="Times New Roman"/>
                <a:cs typeface="Times New Roman"/>
              </a:rPr>
              <a:t>vibration </a:t>
            </a:r>
            <a:r>
              <a:rPr sz="3200" spc="-5" dirty="0">
                <a:latin typeface="Times New Roman"/>
                <a:cs typeface="Times New Roman"/>
              </a:rPr>
              <a:t>may also </a:t>
            </a:r>
            <a:r>
              <a:rPr sz="3200" dirty="0">
                <a:latin typeface="Times New Roman"/>
                <a:cs typeface="Times New Roman"/>
              </a:rPr>
              <a:t>produce  </a:t>
            </a:r>
            <a:r>
              <a:rPr sz="3200" spc="-5" dirty="0">
                <a:latin typeface="Times New Roman"/>
                <a:cs typeface="Times New Roman"/>
              </a:rPr>
              <a:t>injuries </a:t>
            </a:r>
            <a:r>
              <a:rPr sz="3200" dirty="0">
                <a:latin typeface="Times New Roman"/>
                <a:cs typeface="Times New Roman"/>
              </a:rPr>
              <a:t>of </a:t>
            </a:r>
            <a:r>
              <a:rPr sz="3200" spc="-5" dirty="0">
                <a:latin typeface="Times New Roman"/>
                <a:cs typeface="Times New Roman"/>
              </a:rPr>
              <a:t>the </a:t>
            </a:r>
            <a:r>
              <a:rPr sz="3200" dirty="0">
                <a:latin typeface="Times New Roman"/>
                <a:cs typeface="Times New Roman"/>
              </a:rPr>
              <a:t>joints of </a:t>
            </a:r>
            <a:r>
              <a:rPr sz="3200" spc="-5" dirty="0">
                <a:latin typeface="Times New Roman"/>
                <a:cs typeface="Times New Roman"/>
              </a:rPr>
              <a:t>the </a:t>
            </a:r>
            <a:r>
              <a:rPr sz="3200" dirty="0">
                <a:latin typeface="Times New Roman"/>
                <a:cs typeface="Times New Roman"/>
              </a:rPr>
              <a:t>hands elbows and  </a:t>
            </a:r>
            <a:r>
              <a:rPr sz="3200" spc="-5" dirty="0">
                <a:latin typeface="Times New Roman"/>
                <a:cs typeface="Times New Roman"/>
              </a:rPr>
              <a:t>shoulders.</a:t>
            </a:r>
            <a:endParaRPr sz="3200">
              <a:latin typeface="Times New Roman"/>
              <a:cs typeface="Times New Roman"/>
            </a:endParaRPr>
          </a:p>
        </p:txBody>
      </p:sp>
      <p:sp>
        <p:nvSpPr>
          <p:cNvPr id="5" name="object 5"/>
          <p:cNvSpPr txBox="1"/>
          <p:nvPr/>
        </p:nvSpPr>
        <p:spPr>
          <a:xfrm>
            <a:off x="8432800" y="6435091"/>
            <a:ext cx="17653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12</a:t>
            </a:r>
            <a:endParaRPr sz="1200">
              <a:latin typeface="Georgia"/>
              <a:cs typeface="Georgia"/>
            </a:endParaRPr>
          </a:p>
        </p:txBody>
      </p:sp>
      <p:sp>
        <p:nvSpPr>
          <p:cNvPr id="6" name="object 6"/>
          <p:cNvSpPr/>
          <p:nvPr/>
        </p:nvSpPr>
        <p:spPr>
          <a:xfrm>
            <a:off x="4495800" y="3352802"/>
            <a:ext cx="3810000" cy="333375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054" y="333756"/>
            <a:ext cx="7918450" cy="690574"/>
          </a:xfrm>
          <a:prstGeom prst="rect">
            <a:avLst/>
          </a:prstGeom>
        </p:spPr>
        <p:txBody>
          <a:bodyPr vert="horz" wrap="square" lIns="0" tIns="13335" rIns="0" bIns="0" rtlCol="0">
            <a:spAutoFit/>
          </a:bodyPr>
          <a:lstStyle/>
          <a:p>
            <a:pPr marL="12700">
              <a:lnSpc>
                <a:spcPct val="100000"/>
              </a:lnSpc>
              <a:spcBef>
                <a:spcPts val="105"/>
              </a:spcBef>
            </a:pPr>
            <a:r>
              <a:rPr sz="4400" b="1" spc="-60" dirty="0">
                <a:solidFill>
                  <a:srgbClr val="FF0000"/>
                </a:solidFill>
                <a:latin typeface="Calibri"/>
                <a:cs typeface="Calibri"/>
              </a:rPr>
              <a:t>OCCUPATIONAL </a:t>
            </a:r>
            <a:r>
              <a:rPr sz="4400" b="1" spc="-65" dirty="0">
                <a:solidFill>
                  <a:srgbClr val="FF0000"/>
                </a:solidFill>
                <a:latin typeface="Calibri"/>
                <a:cs typeface="Calibri"/>
              </a:rPr>
              <a:t>HEALTH</a:t>
            </a:r>
            <a:r>
              <a:rPr sz="4400" b="1" spc="-15" dirty="0">
                <a:solidFill>
                  <a:srgbClr val="FF0000"/>
                </a:solidFill>
                <a:latin typeface="Calibri"/>
                <a:cs typeface="Calibri"/>
              </a:rPr>
              <a:t> </a:t>
            </a:r>
            <a:r>
              <a:rPr sz="4400" b="1" spc="-5" dirty="0">
                <a:solidFill>
                  <a:srgbClr val="FF0000"/>
                </a:solidFill>
                <a:latin typeface="Calibri"/>
                <a:cs typeface="Calibri"/>
              </a:rPr>
              <a:t>HAZARDS</a:t>
            </a:r>
            <a:endParaRPr sz="4400">
              <a:latin typeface="Calibri"/>
              <a:cs typeface="Calibri"/>
            </a:endParaRPr>
          </a:p>
        </p:txBody>
      </p:sp>
    </p:spTree>
    <p:extLst>
      <p:ext uri="{BB962C8B-B14F-4D97-AF65-F5344CB8AC3E}">
        <p14:creationId xmlns:p14="http://schemas.microsoft.com/office/powerpoint/2010/main" val="13446365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117600"/>
          </a:xfrm>
          <a:custGeom>
            <a:avLst/>
            <a:gdLst/>
            <a:ahLst/>
            <a:cxnLst/>
            <a:rect l="l" t="t" r="r" b="b"/>
            <a:pathLst>
              <a:path w="9144000" h="838200">
                <a:moveTo>
                  <a:pt x="0" y="838200"/>
                </a:moveTo>
                <a:lnTo>
                  <a:pt x="9144000" y="838200"/>
                </a:lnTo>
                <a:lnTo>
                  <a:pt x="9144000" y="0"/>
                </a:lnTo>
                <a:lnTo>
                  <a:pt x="0" y="0"/>
                </a:lnTo>
                <a:lnTo>
                  <a:pt x="0" y="838200"/>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3441956" y="33122"/>
            <a:ext cx="2258695" cy="690574"/>
          </a:xfrm>
          <a:prstGeom prst="rect">
            <a:avLst/>
          </a:prstGeom>
        </p:spPr>
        <p:txBody>
          <a:bodyPr vert="horz" wrap="square" lIns="0" tIns="13335" rIns="0" bIns="0" rtlCol="0">
            <a:spAutoFit/>
          </a:bodyPr>
          <a:lstStyle/>
          <a:p>
            <a:pPr marL="12700">
              <a:lnSpc>
                <a:spcPct val="100000"/>
              </a:lnSpc>
              <a:spcBef>
                <a:spcPts val="105"/>
              </a:spcBef>
            </a:pPr>
            <a:r>
              <a:rPr sz="4400" b="1" spc="-10" dirty="0">
                <a:latin typeface="Calibri"/>
                <a:cs typeface="Calibri"/>
              </a:rPr>
              <a:t>CONTENT</a:t>
            </a:r>
            <a:endParaRPr sz="4400">
              <a:latin typeface="Calibri"/>
              <a:cs typeface="Calibri"/>
            </a:endParaRPr>
          </a:p>
        </p:txBody>
      </p:sp>
      <p:sp>
        <p:nvSpPr>
          <p:cNvPr id="4" name="object 4"/>
          <p:cNvSpPr txBox="1"/>
          <p:nvPr/>
        </p:nvSpPr>
        <p:spPr>
          <a:xfrm>
            <a:off x="535940" y="1459232"/>
            <a:ext cx="7874634" cy="2570575"/>
          </a:xfrm>
          <a:prstGeom prst="rect">
            <a:avLst/>
          </a:prstGeom>
        </p:spPr>
        <p:txBody>
          <a:bodyPr vert="horz" wrap="square" lIns="0" tIns="122555" rIns="0" bIns="0" rtlCol="0">
            <a:spAutoFit/>
          </a:bodyPr>
          <a:lstStyle/>
          <a:p>
            <a:pPr marL="355600" indent="-343535">
              <a:spcBef>
                <a:spcPts val="965"/>
              </a:spcBef>
              <a:buFont typeface="Arial"/>
              <a:buChar char="•"/>
              <a:tabLst>
                <a:tab pos="356235" algn="l"/>
              </a:tabLst>
            </a:pPr>
            <a:r>
              <a:rPr sz="3600" b="1" i="1" spc="-5" dirty="0">
                <a:solidFill>
                  <a:prstClr val="black"/>
                </a:solidFill>
                <a:cs typeface="Calibri"/>
              </a:rPr>
              <a:t>Introduction</a:t>
            </a:r>
            <a:endParaRPr sz="3600">
              <a:solidFill>
                <a:prstClr val="black"/>
              </a:solidFill>
              <a:cs typeface="Calibri"/>
            </a:endParaRPr>
          </a:p>
          <a:p>
            <a:pPr marL="355600" indent="-343535">
              <a:spcBef>
                <a:spcPts val="870"/>
              </a:spcBef>
              <a:buFont typeface="Arial"/>
              <a:buChar char="•"/>
              <a:tabLst>
                <a:tab pos="356235" algn="l"/>
              </a:tabLst>
            </a:pPr>
            <a:r>
              <a:rPr sz="3600" b="1" i="1" spc="-25" dirty="0">
                <a:solidFill>
                  <a:prstClr val="black"/>
                </a:solidFill>
                <a:cs typeface="Calibri"/>
              </a:rPr>
              <a:t>Types</a:t>
            </a:r>
            <a:endParaRPr sz="3600">
              <a:solidFill>
                <a:prstClr val="black"/>
              </a:solidFill>
              <a:cs typeface="Calibri"/>
            </a:endParaRPr>
          </a:p>
          <a:p>
            <a:pPr marL="355600" marR="5080" indent="-343535">
              <a:spcBef>
                <a:spcPts val="860"/>
              </a:spcBef>
              <a:buFont typeface="Arial"/>
              <a:buChar char="•"/>
              <a:tabLst>
                <a:tab pos="356235" algn="l"/>
              </a:tabLst>
            </a:pPr>
            <a:r>
              <a:rPr sz="3600" b="1" i="1" spc="-10" dirty="0">
                <a:solidFill>
                  <a:prstClr val="black"/>
                </a:solidFill>
                <a:cs typeface="Calibri"/>
              </a:rPr>
              <a:t>Consequences due </a:t>
            </a:r>
            <a:r>
              <a:rPr sz="3600" b="1" i="1" spc="-20" dirty="0">
                <a:solidFill>
                  <a:prstClr val="black"/>
                </a:solidFill>
                <a:cs typeface="Calibri"/>
              </a:rPr>
              <a:t>to </a:t>
            </a:r>
            <a:r>
              <a:rPr sz="3600" b="1" i="1" spc="-10" dirty="0">
                <a:solidFill>
                  <a:prstClr val="black"/>
                </a:solidFill>
                <a:cs typeface="Calibri"/>
              </a:rPr>
              <a:t>differents </a:t>
            </a:r>
            <a:r>
              <a:rPr sz="3600" b="1" i="1" spc="-5" dirty="0">
                <a:solidFill>
                  <a:prstClr val="black"/>
                </a:solidFill>
                <a:cs typeface="Calibri"/>
              </a:rPr>
              <a:t>types of  </a:t>
            </a:r>
            <a:r>
              <a:rPr sz="3600" b="1" i="1" spc="-15" dirty="0">
                <a:solidFill>
                  <a:prstClr val="black"/>
                </a:solidFill>
                <a:cs typeface="Calibri"/>
              </a:rPr>
              <a:t>hazards</a:t>
            </a:r>
            <a:endParaRPr sz="3600">
              <a:solidFill>
                <a:prstClr val="black"/>
              </a:solidFill>
              <a:cs typeface="Calibri"/>
            </a:endParaRPr>
          </a:p>
        </p:txBody>
      </p:sp>
    </p:spTree>
    <p:extLst>
      <p:ext uri="{BB962C8B-B14F-4D97-AF65-F5344CB8AC3E}">
        <p14:creationId xmlns:p14="http://schemas.microsoft.com/office/powerpoint/2010/main" val="17589468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117600"/>
          </a:xfrm>
          <a:custGeom>
            <a:avLst/>
            <a:gdLst/>
            <a:ahLst/>
            <a:cxnLst/>
            <a:rect l="l" t="t" r="r" b="b"/>
            <a:pathLst>
              <a:path w="9144000" h="838200">
                <a:moveTo>
                  <a:pt x="0" y="838200"/>
                </a:moveTo>
                <a:lnTo>
                  <a:pt x="9144000" y="838200"/>
                </a:lnTo>
                <a:lnTo>
                  <a:pt x="9144000" y="0"/>
                </a:lnTo>
                <a:lnTo>
                  <a:pt x="0" y="0"/>
                </a:lnTo>
                <a:lnTo>
                  <a:pt x="0" y="838200"/>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613054" y="33122"/>
            <a:ext cx="7919084" cy="690574"/>
          </a:xfrm>
          <a:prstGeom prst="rect">
            <a:avLst/>
          </a:prstGeom>
        </p:spPr>
        <p:txBody>
          <a:bodyPr vert="horz" wrap="square" lIns="0" tIns="13335" rIns="0" bIns="0" rtlCol="0">
            <a:spAutoFit/>
          </a:bodyPr>
          <a:lstStyle/>
          <a:p>
            <a:pPr marL="12700">
              <a:lnSpc>
                <a:spcPct val="100000"/>
              </a:lnSpc>
              <a:spcBef>
                <a:spcPts val="105"/>
              </a:spcBef>
            </a:pPr>
            <a:r>
              <a:rPr sz="4400" b="1" spc="-60" dirty="0">
                <a:latin typeface="Calibri"/>
                <a:cs typeface="Calibri"/>
              </a:rPr>
              <a:t>OCCUPATIONAL </a:t>
            </a:r>
            <a:r>
              <a:rPr sz="4400" b="1" spc="-65" dirty="0">
                <a:latin typeface="Calibri"/>
                <a:cs typeface="Calibri"/>
              </a:rPr>
              <a:t>HEALTH</a:t>
            </a:r>
            <a:r>
              <a:rPr sz="4400" b="1" spc="-5" dirty="0">
                <a:latin typeface="Calibri"/>
                <a:cs typeface="Calibri"/>
              </a:rPr>
              <a:t> HAZARDS</a:t>
            </a:r>
            <a:endParaRPr sz="4400">
              <a:latin typeface="Calibri"/>
              <a:cs typeface="Calibri"/>
            </a:endParaRPr>
          </a:p>
        </p:txBody>
      </p:sp>
      <p:sp>
        <p:nvSpPr>
          <p:cNvPr id="4" name="object 4"/>
          <p:cNvSpPr txBox="1"/>
          <p:nvPr/>
        </p:nvSpPr>
        <p:spPr>
          <a:xfrm>
            <a:off x="535943" y="1492505"/>
            <a:ext cx="8265159" cy="3360535"/>
          </a:xfrm>
          <a:prstGeom prst="rect">
            <a:avLst/>
          </a:prstGeom>
        </p:spPr>
        <p:txBody>
          <a:bodyPr vert="horz" wrap="square" lIns="0" tIns="13335" rIns="0" bIns="0" rtlCol="0">
            <a:spAutoFit/>
          </a:bodyPr>
          <a:lstStyle/>
          <a:p>
            <a:pPr marL="355600" indent="-343535">
              <a:spcBef>
                <a:spcPts val="105"/>
              </a:spcBef>
              <a:buFont typeface="Arial"/>
              <a:buChar char="•"/>
              <a:tabLst>
                <a:tab pos="355600" algn="l"/>
                <a:tab pos="356235" algn="l"/>
              </a:tabLst>
            </a:pPr>
            <a:r>
              <a:rPr sz="3200" spc="-5" dirty="0">
                <a:solidFill>
                  <a:prstClr val="black"/>
                </a:solidFill>
                <a:cs typeface="Calibri"/>
              </a:rPr>
              <a:t>Or called </a:t>
            </a:r>
            <a:r>
              <a:rPr sz="3200" dirty="0">
                <a:solidFill>
                  <a:prstClr val="black"/>
                </a:solidFill>
                <a:cs typeface="Calibri"/>
              </a:rPr>
              <a:t>as </a:t>
            </a:r>
            <a:r>
              <a:rPr sz="3200" spc="-5" dirty="0">
                <a:solidFill>
                  <a:prstClr val="black"/>
                </a:solidFill>
                <a:cs typeface="Calibri"/>
              </a:rPr>
              <a:t>occupational diseases</a:t>
            </a:r>
            <a:endParaRPr sz="3200">
              <a:solidFill>
                <a:prstClr val="black"/>
              </a:solidFill>
              <a:cs typeface="Calibri"/>
            </a:endParaRPr>
          </a:p>
          <a:p>
            <a:pPr marL="355600" marR="5080" indent="-343535">
              <a:lnSpc>
                <a:spcPts val="3070"/>
              </a:lnSpc>
              <a:spcBef>
                <a:spcPts val="740"/>
              </a:spcBef>
              <a:buFont typeface="Arial"/>
              <a:buChar char="•"/>
              <a:tabLst>
                <a:tab pos="355600" algn="l"/>
                <a:tab pos="356235" algn="l"/>
              </a:tabLst>
            </a:pPr>
            <a:r>
              <a:rPr sz="3200" spc="-10" dirty="0">
                <a:solidFill>
                  <a:prstClr val="black"/>
                </a:solidFill>
                <a:cs typeface="Calibri"/>
              </a:rPr>
              <a:t>They are </a:t>
            </a:r>
            <a:r>
              <a:rPr sz="3200" spc="-5" dirty="0">
                <a:solidFill>
                  <a:prstClr val="black"/>
                </a:solidFill>
                <a:cs typeface="Calibri"/>
              </a:rPr>
              <a:t>those diseases caused by the </a:t>
            </a:r>
            <a:r>
              <a:rPr sz="3200" spc="-15" dirty="0">
                <a:solidFill>
                  <a:prstClr val="black"/>
                </a:solidFill>
                <a:cs typeface="Calibri"/>
              </a:rPr>
              <a:t>exposure  </a:t>
            </a:r>
            <a:r>
              <a:rPr sz="3200" spc="-25" dirty="0">
                <a:solidFill>
                  <a:prstClr val="black"/>
                </a:solidFill>
                <a:cs typeface="Calibri"/>
              </a:rPr>
              <a:t>to </a:t>
            </a:r>
            <a:r>
              <a:rPr sz="3200" spc="-5" dirty="0">
                <a:solidFill>
                  <a:prstClr val="black"/>
                </a:solidFill>
                <a:cs typeface="Calibri"/>
              </a:rPr>
              <a:t>specific </a:t>
            </a:r>
            <a:r>
              <a:rPr sz="3200" spc="-15" dirty="0">
                <a:solidFill>
                  <a:prstClr val="black"/>
                </a:solidFill>
                <a:cs typeface="Calibri"/>
              </a:rPr>
              <a:t>hazards at </a:t>
            </a:r>
            <a:r>
              <a:rPr sz="3200" spc="-10" dirty="0">
                <a:solidFill>
                  <a:prstClr val="black"/>
                </a:solidFill>
                <a:cs typeface="Calibri"/>
              </a:rPr>
              <a:t>the</a:t>
            </a:r>
            <a:r>
              <a:rPr sz="3200" spc="50" dirty="0">
                <a:solidFill>
                  <a:prstClr val="black"/>
                </a:solidFill>
                <a:cs typeface="Calibri"/>
              </a:rPr>
              <a:t> </a:t>
            </a:r>
            <a:r>
              <a:rPr sz="3200" spc="-5" dirty="0">
                <a:solidFill>
                  <a:prstClr val="black"/>
                </a:solidFill>
                <a:cs typeface="Calibri"/>
              </a:rPr>
              <a:t>workplace.</a:t>
            </a:r>
            <a:endParaRPr sz="3200">
              <a:solidFill>
                <a:prstClr val="black"/>
              </a:solidFill>
              <a:cs typeface="Calibri"/>
            </a:endParaRPr>
          </a:p>
          <a:p>
            <a:pPr marL="12700">
              <a:spcBef>
                <a:spcPts val="30"/>
              </a:spcBef>
            </a:pPr>
            <a:r>
              <a:rPr sz="3200" spc="-15" dirty="0">
                <a:solidFill>
                  <a:prstClr val="black"/>
                </a:solidFill>
                <a:cs typeface="Calibri"/>
              </a:rPr>
              <a:t>Characterstitics:-</a:t>
            </a:r>
            <a:endParaRPr sz="3200">
              <a:solidFill>
                <a:prstClr val="black"/>
              </a:solidFill>
              <a:cs typeface="Calibri"/>
            </a:endParaRPr>
          </a:p>
          <a:p>
            <a:pPr marL="375920" indent="-363855">
              <a:spcBef>
                <a:spcPts val="5"/>
              </a:spcBef>
              <a:buSzPct val="96875"/>
              <a:buFont typeface="Wingdings"/>
              <a:buChar char=""/>
              <a:tabLst>
                <a:tab pos="376555" algn="l"/>
              </a:tabLst>
            </a:pPr>
            <a:r>
              <a:rPr sz="3200" spc="-15" dirty="0">
                <a:solidFill>
                  <a:prstClr val="black"/>
                </a:solidFill>
                <a:cs typeface="Calibri"/>
              </a:rPr>
              <a:t>Occurs </a:t>
            </a:r>
            <a:r>
              <a:rPr sz="3200" spc="-5" dirty="0">
                <a:solidFill>
                  <a:prstClr val="black"/>
                </a:solidFill>
                <a:cs typeface="Calibri"/>
              </a:rPr>
              <a:t>mainly </a:t>
            </a:r>
            <a:r>
              <a:rPr sz="3200" dirty="0">
                <a:solidFill>
                  <a:prstClr val="black"/>
                </a:solidFill>
                <a:cs typeface="Calibri"/>
              </a:rPr>
              <a:t>among </a:t>
            </a:r>
            <a:r>
              <a:rPr sz="3200" spc="-10" dirty="0">
                <a:solidFill>
                  <a:prstClr val="black"/>
                </a:solidFill>
                <a:cs typeface="Calibri"/>
              </a:rPr>
              <a:t>working</a:t>
            </a:r>
            <a:r>
              <a:rPr sz="3200" spc="45" dirty="0">
                <a:solidFill>
                  <a:prstClr val="black"/>
                </a:solidFill>
                <a:cs typeface="Calibri"/>
              </a:rPr>
              <a:t> </a:t>
            </a:r>
            <a:r>
              <a:rPr sz="3200" spc="-5" dirty="0">
                <a:solidFill>
                  <a:prstClr val="black"/>
                </a:solidFill>
                <a:cs typeface="Calibri"/>
              </a:rPr>
              <a:t>places</a:t>
            </a:r>
            <a:endParaRPr sz="3200">
              <a:solidFill>
                <a:prstClr val="black"/>
              </a:solidFill>
              <a:cs typeface="Calibri"/>
            </a:endParaRPr>
          </a:p>
          <a:p>
            <a:pPr marL="375920" indent="-363855">
              <a:buSzPct val="96875"/>
              <a:buFont typeface="Wingdings"/>
              <a:buChar char=""/>
              <a:tabLst>
                <a:tab pos="376555" algn="l"/>
              </a:tabLst>
            </a:pPr>
            <a:r>
              <a:rPr sz="3200" spc="-10" dirty="0">
                <a:solidFill>
                  <a:prstClr val="black"/>
                </a:solidFill>
                <a:cs typeface="Calibri"/>
              </a:rPr>
              <a:t>Exposure </a:t>
            </a:r>
            <a:r>
              <a:rPr sz="3200" spc="-25" dirty="0">
                <a:solidFill>
                  <a:prstClr val="black"/>
                </a:solidFill>
                <a:cs typeface="Calibri"/>
              </a:rPr>
              <a:t>to </a:t>
            </a:r>
            <a:r>
              <a:rPr sz="3200" spc="-5" dirty="0">
                <a:solidFill>
                  <a:prstClr val="black"/>
                </a:solidFill>
                <a:cs typeface="Calibri"/>
              </a:rPr>
              <a:t>workplace </a:t>
            </a:r>
            <a:r>
              <a:rPr sz="3200" dirty="0">
                <a:solidFill>
                  <a:prstClr val="black"/>
                </a:solidFill>
                <a:cs typeface="Calibri"/>
              </a:rPr>
              <a:t>is</a:t>
            </a:r>
            <a:r>
              <a:rPr sz="3200" spc="10" dirty="0">
                <a:solidFill>
                  <a:prstClr val="black"/>
                </a:solidFill>
                <a:cs typeface="Calibri"/>
              </a:rPr>
              <a:t> </a:t>
            </a:r>
            <a:r>
              <a:rPr sz="3200" spc="-5" dirty="0">
                <a:solidFill>
                  <a:prstClr val="black"/>
                </a:solidFill>
                <a:cs typeface="Calibri"/>
              </a:rPr>
              <a:t>essential</a:t>
            </a:r>
            <a:endParaRPr sz="3200">
              <a:solidFill>
                <a:prstClr val="black"/>
              </a:solidFill>
              <a:cs typeface="Calibri"/>
            </a:endParaRPr>
          </a:p>
          <a:p>
            <a:pPr marL="375920" indent="-363855">
              <a:buSzPct val="96875"/>
              <a:buFont typeface="Wingdings"/>
              <a:buChar char=""/>
              <a:tabLst>
                <a:tab pos="376555" algn="l"/>
              </a:tabLst>
            </a:pPr>
            <a:r>
              <a:rPr sz="3200" spc="-5" dirty="0">
                <a:solidFill>
                  <a:prstClr val="black"/>
                </a:solidFill>
                <a:cs typeface="Calibri"/>
              </a:rPr>
              <a:t>Notifiable </a:t>
            </a:r>
            <a:r>
              <a:rPr sz="3200" dirty="0">
                <a:solidFill>
                  <a:prstClr val="black"/>
                </a:solidFill>
                <a:cs typeface="Calibri"/>
              </a:rPr>
              <a:t>and</a:t>
            </a:r>
            <a:r>
              <a:rPr sz="3200" spc="25" dirty="0">
                <a:solidFill>
                  <a:prstClr val="black"/>
                </a:solidFill>
                <a:cs typeface="Calibri"/>
              </a:rPr>
              <a:t> </a:t>
            </a:r>
            <a:r>
              <a:rPr sz="3200" spc="-5" dirty="0">
                <a:solidFill>
                  <a:prstClr val="black"/>
                </a:solidFill>
                <a:cs typeface="Calibri"/>
              </a:rPr>
              <a:t>compensable</a:t>
            </a:r>
            <a:endParaRPr sz="3200">
              <a:solidFill>
                <a:prstClr val="black"/>
              </a:solidFill>
              <a:cs typeface="Calibri"/>
            </a:endParaRPr>
          </a:p>
        </p:txBody>
      </p:sp>
    </p:spTree>
    <p:extLst>
      <p:ext uri="{BB962C8B-B14F-4D97-AF65-F5344CB8AC3E}">
        <p14:creationId xmlns:p14="http://schemas.microsoft.com/office/powerpoint/2010/main" val="26548024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144000" cy="1195492"/>
          </a:xfrm>
          <a:custGeom>
            <a:avLst/>
            <a:gdLst/>
            <a:ahLst/>
            <a:cxnLst/>
            <a:rect l="l" t="t" r="r" b="b"/>
            <a:pathLst>
              <a:path w="9144000" h="896619">
                <a:moveTo>
                  <a:pt x="0" y="896112"/>
                </a:moveTo>
                <a:lnTo>
                  <a:pt x="9144000" y="896112"/>
                </a:lnTo>
                <a:lnTo>
                  <a:pt x="9144000" y="0"/>
                </a:lnTo>
                <a:lnTo>
                  <a:pt x="0" y="0"/>
                </a:lnTo>
                <a:lnTo>
                  <a:pt x="0" y="896112"/>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2048639" y="83922"/>
            <a:ext cx="5051425" cy="690574"/>
          </a:xfrm>
          <a:prstGeom prst="rect">
            <a:avLst/>
          </a:prstGeom>
        </p:spPr>
        <p:txBody>
          <a:bodyPr vert="horz" wrap="square" lIns="0" tIns="13335" rIns="0" bIns="0" rtlCol="0">
            <a:spAutoFit/>
          </a:bodyPr>
          <a:lstStyle/>
          <a:p>
            <a:pPr marL="12700">
              <a:lnSpc>
                <a:spcPct val="100000"/>
              </a:lnSpc>
              <a:spcBef>
                <a:spcPts val="105"/>
              </a:spcBef>
            </a:pPr>
            <a:r>
              <a:rPr sz="4400" b="1" spc="-5" dirty="0">
                <a:latin typeface="Calibri"/>
                <a:cs typeface="Calibri"/>
              </a:rPr>
              <a:t>Occupational</a:t>
            </a:r>
            <a:r>
              <a:rPr sz="4400" b="1" spc="-85" dirty="0">
                <a:latin typeface="Calibri"/>
                <a:cs typeface="Calibri"/>
              </a:rPr>
              <a:t> </a:t>
            </a:r>
            <a:r>
              <a:rPr sz="4400" b="1" spc="-15" dirty="0">
                <a:latin typeface="Calibri"/>
                <a:cs typeface="Calibri"/>
              </a:rPr>
              <a:t>Hazards</a:t>
            </a:r>
            <a:endParaRPr sz="4400">
              <a:latin typeface="Calibri"/>
              <a:cs typeface="Calibri"/>
            </a:endParaRPr>
          </a:p>
        </p:txBody>
      </p:sp>
      <p:sp>
        <p:nvSpPr>
          <p:cNvPr id="4" name="object 4"/>
          <p:cNvSpPr txBox="1"/>
          <p:nvPr/>
        </p:nvSpPr>
        <p:spPr>
          <a:xfrm>
            <a:off x="383543" y="1205994"/>
            <a:ext cx="8170545" cy="3693319"/>
          </a:xfrm>
          <a:prstGeom prst="rect">
            <a:avLst/>
          </a:prstGeom>
        </p:spPr>
        <p:txBody>
          <a:bodyPr vert="horz" wrap="square" lIns="0" tIns="12700" rIns="0" bIns="0" rtlCol="0">
            <a:spAutoFit/>
          </a:bodyPr>
          <a:lstStyle/>
          <a:p>
            <a:pPr marL="527685" marR="5080" indent="-515620">
              <a:spcBef>
                <a:spcPts val="100"/>
              </a:spcBef>
            </a:pPr>
            <a:r>
              <a:rPr sz="3000" spc="-10" dirty="0">
                <a:solidFill>
                  <a:prstClr val="black"/>
                </a:solidFill>
                <a:cs typeface="Calibri"/>
              </a:rPr>
              <a:t>Depending </a:t>
            </a:r>
            <a:r>
              <a:rPr sz="3000" spc="-5" dirty="0">
                <a:solidFill>
                  <a:prstClr val="black"/>
                </a:solidFill>
                <a:cs typeface="Calibri"/>
              </a:rPr>
              <a:t>upon </a:t>
            </a:r>
            <a:r>
              <a:rPr sz="3000" dirty="0">
                <a:solidFill>
                  <a:prstClr val="black"/>
                </a:solidFill>
                <a:cs typeface="Calibri"/>
              </a:rPr>
              <a:t>the </a:t>
            </a:r>
            <a:r>
              <a:rPr sz="3000" spc="-5" dirty="0">
                <a:solidFill>
                  <a:prstClr val="black"/>
                </a:solidFill>
                <a:cs typeface="Calibri"/>
              </a:rPr>
              <a:t>occupation </a:t>
            </a:r>
            <a:r>
              <a:rPr sz="3000" dirty="0">
                <a:solidFill>
                  <a:prstClr val="black"/>
                </a:solidFill>
                <a:cs typeface="Calibri"/>
              </a:rPr>
              <a:t>an </a:t>
            </a:r>
            <a:r>
              <a:rPr sz="3000" spc="-10" dirty="0">
                <a:solidFill>
                  <a:prstClr val="black"/>
                </a:solidFill>
                <a:cs typeface="Calibri"/>
              </a:rPr>
              <a:t>industrial </a:t>
            </a:r>
            <a:r>
              <a:rPr sz="3000" spc="-20" dirty="0">
                <a:solidFill>
                  <a:prstClr val="black"/>
                </a:solidFill>
                <a:cs typeface="Calibri"/>
              </a:rPr>
              <a:t>worker  may </a:t>
            </a:r>
            <a:r>
              <a:rPr sz="3000" spc="-5" dirty="0">
                <a:solidFill>
                  <a:prstClr val="black"/>
                </a:solidFill>
                <a:cs typeface="Calibri"/>
              </a:rPr>
              <a:t>be </a:t>
            </a:r>
            <a:r>
              <a:rPr sz="3000" spc="-15" dirty="0">
                <a:solidFill>
                  <a:prstClr val="black"/>
                </a:solidFill>
                <a:cs typeface="Calibri"/>
              </a:rPr>
              <a:t>exposed to </a:t>
            </a:r>
            <a:r>
              <a:rPr sz="3000" spc="-10" dirty="0">
                <a:solidFill>
                  <a:prstClr val="black"/>
                </a:solidFill>
                <a:cs typeface="Calibri"/>
              </a:rPr>
              <a:t>five </a:t>
            </a:r>
            <a:r>
              <a:rPr sz="3000" spc="-5" dirty="0">
                <a:solidFill>
                  <a:prstClr val="black"/>
                </a:solidFill>
                <a:cs typeface="Calibri"/>
              </a:rPr>
              <a:t>types of</a:t>
            </a:r>
            <a:r>
              <a:rPr sz="3000" spc="5" dirty="0">
                <a:solidFill>
                  <a:prstClr val="black"/>
                </a:solidFill>
                <a:cs typeface="Calibri"/>
              </a:rPr>
              <a:t> </a:t>
            </a:r>
            <a:r>
              <a:rPr sz="3000" spc="-10" dirty="0">
                <a:solidFill>
                  <a:prstClr val="black"/>
                </a:solidFill>
                <a:cs typeface="Calibri"/>
              </a:rPr>
              <a:t>hazards:-</a:t>
            </a:r>
            <a:endParaRPr sz="3000">
              <a:solidFill>
                <a:prstClr val="black"/>
              </a:solidFill>
              <a:cs typeface="Calibri"/>
            </a:endParaRPr>
          </a:p>
          <a:p>
            <a:pPr marL="527685" indent="-515620">
              <a:spcBef>
                <a:spcPts val="720"/>
              </a:spcBef>
              <a:buFontTx/>
              <a:buAutoNum type="alphaUcPeriod"/>
              <a:tabLst>
                <a:tab pos="527685" algn="l"/>
                <a:tab pos="528320" algn="l"/>
              </a:tabLst>
            </a:pPr>
            <a:r>
              <a:rPr sz="3000" spc="-20" dirty="0">
                <a:solidFill>
                  <a:prstClr val="black"/>
                </a:solidFill>
                <a:cs typeface="Calibri"/>
              </a:rPr>
              <a:t>Physical</a:t>
            </a:r>
            <a:r>
              <a:rPr sz="3000" spc="-10" dirty="0">
                <a:solidFill>
                  <a:prstClr val="black"/>
                </a:solidFill>
                <a:cs typeface="Calibri"/>
              </a:rPr>
              <a:t> </a:t>
            </a:r>
            <a:r>
              <a:rPr sz="3000" spc="-15" dirty="0">
                <a:solidFill>
                  <a:prstClr val="black"/>
                </a:solidFill>
                <a:cs typeface="Calibri"/>
              </a:rPr>
              <a:t>Hazards</a:t>
            </a:r>
            <a:endParaRPr sz="3000">
              <a:solidFill>
                <a:prstClr val="black"/>
              </a:solidFill>
              <a:cs typeface="Calibri"/>
            </a:endParaRPr>
          </a:p>
          <a:p>
            <a:pPr marL="527685" indent="-515620">
              <a:spcBef>
                <a:spcPts val="720"/>
              </a:spcBef>
              <a:buFontTx/>
              <a:buAutoNum type="alphaUcPeriod"/>
              <a:tabLst>
                <a:tab pos="527685" algn="l"/>
                <a:tab pos="528320" algn="l"/>
              </a:tabLst>
            </a:pPr>
            <a:r>
              <a:rPr sz="3000" spc="-10" dirty="0">
                <a:solidFill>
                  <a:prstClr val="black"/>
                </a:solidFill>
                <a:cs typeface="Calibri"/>
              </a:rPr>
              <a:t>Chemical</a:t>
            </a:r>
            <a:r>
              <a:rPr sz="3000" spc="-20" dirty="0">
                <a:solidFill>
                  <a:prstClr val="black"/>
                </a:solidFill>
                <a:cs typeface="Calibri"/>
              </a:rPr>
              <a:t> </a:t>
            </a:r>
            <a:r>
              <a:rPr sz="3000" spc="-15" dirty="0">
                <a:solidFill>
                  <a:prstClr val="black"/>
                </a:solidFill>
                <a:cs typeface="Calibri"/>
              </a:rPr>
              <a:t>Hazards</a:t>
            </a:r>
            <a:endParaRPr sz="3000">
              <a:solidFill>
                <a:prstClr val="black"/>
              </a:solidFill>
              <a:cs typeface="Calibri"/>
            </a:endParaRPr>
          </a:p>
          <a:p>
            <a:pPr marL="527685" indent="-515620">
              <a:spcBef>
                <a:spcPts val="720"/>
              </a:spcBef>
              <a:buFontTx/>
              <a:buAutoNum type="alphaUcPeriod"/>
              <a:tabLst>
                <a:tab pos="527685" algn="l"/>
                <a:tab pos="528320" algn="l"/>
              </a:tabLst>
            </a:pPr>
            <a:r>
              <a:rPr sz="3000" spc="-5" dirty="0">
                <a:solidFill>
                  <a:prstClr val="black"/>
                </a:solidFill>
                <a:cs typeface="Calibri"/>
              </a:rPr>
              <a:t>Biological</a:t>
            </a:r>
            <a:r>
              <a:rPr sz="3000" spc="-10" dirty="0">
                <a:solidFill>
                  <a:prstClr val="black"/>
                </a:solidFill>
                <a:cs typeface="Calibri"/>
              </a:rPr>
              <a:t> </a:t>
            </a:r>
            <a:r>
              <a:rPr sz="3000" spc="-15" dirty="0">
                <a:solidFill>
                  <a:prstClr val="black"/>
                </a:solidFill>
                <a:cs typeface="Calibri"/>
              </a:rPr>
              <a:t>Hazards</a:t>
            </a:r>
            <a:endParaRPr sz="3000">
              <a:solidFill>
                <a:prstClr val="black"/>
              </a:solidFill>
              <a:cs typeface="Calibri"/>
            </a:endParaRPr>
          </a:p>
          <a:p>
            <a:pPr marL="527685" indent="-515620">
              <a:spcBef>
                <a:spcPts val="725"/>
              </a:spcBef>
              <a:buFontTx/>
              <a:buAutoNum type="alphaUcPeriod"/>
              <a:tabLst>
                <a:tab pos="527685" algn="l"/>
                <a:tab pos="528320" algn="l"/>
              </a:tabLst>
            </a:pPr>
            <a:r>
              <a:rPr sz="3000" spc="-5" dirty="0">
                <a:solidFill>
                  <a:prstClr val="black"/>
                </a:solidFill>
                <a:cs typeface="Calibri"/>
              </a:rPr>
              <a:t>Mechanical</a:t>
            </a:r>
            <a:r>
              <a:rPr sz="3000" spc="-30" dirty="0">
                <a:solidFill>
                  <a:prstClr val="black"/>
                </a:solidFill>
                <a:cs typeface="Calibri"/>
              </a:rPr>
              <a:t> </a:t>
            </a:r>
            <a:r>
              <a:rPr sz="3000" spc="-15" dirty="0">
                <a:solidFill>
                  <a:prstClr val="black"/>
                </a:solidFill>
                <a:cs typeface="Calibri"/>
              </a:rPr>
              <a:t>Hazards</a:t>
            </a:r>
            <a:endParaRPr sz="3000">
              <a:solidFill>
                <a:prstClr val="black"/>
              </a:solidFill>
              <a:cs typeface="Calibri"/>
            </a:endParaRPr>
          </a:p>
          <a:p>
            <a:pPr marL="527685" indent="-515620">
              <a:spcBef>
                <a:spcPts val="720"/>
              </a:spcBef>
              <a:buFontTx/>
              <a:buAutoNum type="alphaUcPeriod"/>
              <a:tabLst>
                <a:tab pos="527685" algn="l"/>
                <a:tab pos="528320" algn="l"/>
              </a:tabLst>
            </a:pPr>
            <a:r>
              <a:rPr sz="3000" spc="-15" dirty="0">
                <a:solidFill>
                  <a:prstClr val="black"/>
                </a:solidFill>
                <a:cs typeface="Calibri"/>
              </a:rPr>
              <a:t>Psychosocial</a:t>
            </a:r>
            <a:r>
              <a:rPr sz="3000" spc="-20" dirty="0">
                <a:solidFill>
                  <a:prstClr val="black"/>
                </a:solidFill>
                <a:cs typeface="Calibri"/>
              </a:rPr>
              <a:t> </a:t>
            </a:r>
            <a:r>
              <a:rPr sz="3000" spc="-15" dirty="0">
                <a:solidFill>
                  <a:prstClr val="black"/>
                </a:solidFill>
                <a:cs typeface="Calibri"/>
              </a:rPr>
              <a:t>Hazards</a:t>
            </a:r>
            <a:endParaRPr sz="3000">
              <a:solidFill>
                <a:prstClr val="black"/>
              </a:solidFill>
              <a:cs typeface="Calibri"/>
            </a:endParaRPr>
          </a:p>
        </p:txBody>
      </p:sp>
    </p:spTree>
    <p:extLst>
      <p:ext uri="{BB962C8B-B14F-4D97-AF65-F5344CB8AC3E}">
        <p14:creationId xmlns:p14="http://schemas.microsoft.com/office/powerpoint/2010/main" val="3253927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144000" cy="1195492"/>
          </a:xfrm>
          <a:custGeom>
            <a:avLst/>
            <a:gdLst/>
            <a:ahLst/>
            <a:cxnLst/>
            <a:rect l="l" t="t" r="r" b="b"/>
            <a:pathLst>
              <a:path w="9144000" h="896619">
                <a:moveTo>
                  <a:pt x="0" y="896112"/>
                </a:moveTo>
                <a:lnTo>
                  <a:pt x="9144000" y="896112"/>
                </a:lnTo>
                <a:lnTo>
                  <a:pt x="9144000" y="0"/>
                </a:lnTo>
                <a:lnTo>
                  <a:pt x="0" y="0"/>
                </a:lnTo>
                <a:lnTo>
                  <a:pt x="0" y="896112"/>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2654045" y="83922"/>
            <a:ext cx="3839210" cy="690574"/>
          </a:xfrm>
          <a:prstGeom prst="rect">
            <a:avLst/>
          </a:prstGeom>
        </p:spPr>
        <p:txBody>
          <a:bodyPr vert="horz" wrap="square" lIns="0" tIns="13335" rIns="0" bIns="0" rtlCol="0">
            <a:spAutoFit/>
          </a:bodyPr>
          <a:lstStyle/>
          <a:p>
            <a:pPr marL="12700">
              <a:lnSpc>
                <a:spcPct val="100000"/>
              </a:lnSpc>
              <a:spcBef>
                <a:spcPts val="105"/>
              </a:spcBef>
            </a:pPr>
            <a:r>
              <a:rPr sz="4400" b="1" spc="-20" dirty="0">
                <a:latin typeface="Calibri"/>
                <a:cs typeface="Calibri"/>
              </a:rPr>
              <a:t>Physical</a:t>
            </a:r>
            <a:r>
              <a:rPr sz="4400" b="1" spc="-90" dirty="0">
                <a:latin typeface="Calibri"/>
                <a:cs typeface="Calibri"/>
              </a:rPr>
              <a:t> </a:t>
            </a:r>
            <a:r>
              <a:rPr sz="4400" b="1" spc="-15" dirty="0">
                <a:latin typeface="Calibri"/>
                <a:cs typeface="Calibri"/>
              </a:rPr>
              <a:t>Hazards</a:t>
            </a:r>
            <a:endParaRPr sz="4400">
              <a:latin typeface="Calibri"/>
              <a:cs typeface="Calibri"/>
            </a:endParaRPr>
          </a:p>
        </p:txBody>
      </p:sp>
      <p:sp>
        <p:nvSpPr>
          <p:cNvPr id="4" name="object 4"/>
          <p:cNvSpPr/>
          <p:nvPr/>
        </p:nvSpPr>
        <p:spPr>
          <a:xfrm>
            <a:off x="548643" y="1726184"/>
            <a:ext cx="278891" cy="37998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548643" y="2441447"/>
            <a:ext cx="278891" cy="37998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548643" y="3156711"/>
            <a:ext cx="278891" cy="37998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548643" y="3871976"/>
            <a:ext cx="278891" cy="37998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8" name="object 8"/>
          <p:cNvSpPr/>
          <p:nvPr/>
        </p:nvSpPr>
        <p:spPr>
          <a:xfrm>
            <a:off x="548643" y="4587239"/>
            <a:ext cx="278891" cy="37998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9" name="object 9"/>
          <p:cNvSpPr txBox="1"/>
          <p:nvPr/>
        </p:nvSpPr>
        <p:spPr>
          <a:xfrm>
            <a:off x="879144" y="1481580"/>
            <a:ext cx="3335654" cy="3262303"/>
          </a:xfrm>
          <a:prstGeom prst="rect">
            <a:avLst/>
          </a:prstGeom>
        </p:spPr>
        <p:txBody>
          <a:bodyPr vert="horz" wrap="square" lIns="0" tIns="12065" rIns="0" bIns="0" rtlCol="0">
            <a:spAutoFit/>
          </a:bodyPr>
          <a:lstStyle/>
          <a:p>
            <a:pPr marL="12700" marR="1033144">
              <a:lnSpc>
                <a:spcPct val="110000"/>
              </a:lnSpc>
              <a:spcBef>
                <a:spcPts val="95"/>
              </a:spcBef>
            </a:pPr>
            <a:r>
              <a:rPr sz="3200" spc="-10" dirty="0">
                <a:solidFill>
                  <a:prstClr val="black"/>
                </a:solidFill>
                <a:cs typeface="Calibri"/>
              </a:rPr>
              <a:t>Heat </a:t>
            </a:r>
            <a:r>
              <a:rPr sz="3200" dirty="0">
                <a:solidFill>
                  <a:prstClr val="black"/>
                </a:solidFill>
                <a:cs typeface="Calibri"/>
              </a:rPr>
              <a:t>and</a:t>
            </a:r>
            <a:r>
              <a:rPr sz="3200" spc="-65" dirty="0">
                <a:solidFill>
                  <a:prstClr val="black"/>
                </a:solidFill>
                <a:cs typeface="Calibri"/>
              </a:rPr>
              <a:t> </a:t>
            </a:r>
            <a:r>
              <a:rPr sz="3200" spc="-10" dirty="0">
                <a:solidFill>
                  <a:prstClr val="black"/>
                </a:solidFill>
                <a:cs typeface="Calibri"/>
              </a:rPr>
              <a:t>cold  Light</a:t>
            </a:r>
            <a:endParaRPr sz="3200">
              <a:solidFill>
                <a:prstClr val="black"/>
              </a:solidFill>
              <a:cs typeface="Calibri"/>
            </a:endParaRPr>
          </a:p>
          <a:p>
            <a:pPr marL="12700" marR="1796414">
              <a:lnSpc>
                <a:spcPct val="110000"/>
              </a:lnSpc>
            </a:pPr>
            <a:r>
              <a:rPr sz="3200" spc="-5" dirty="0">
                <a:solidFill>
                  <a:prstClr val="black"/>
                </a:solidFill>
                <a:cs typeface="Calibri"/>
              </a:rPr>
              <a:t>Noise  V</a:t>
            </a:r>
            <a:r>
              <a:rPr sz="3200" spc="-15" dirty="0">
                <a:solidFill>
                  <a:prstClr val="black"/>
                </a:solidFill>
                <a:cs typeface="Calibri"/>
              </a:rPr>
              <a:t>i</a:t>
            </a:r>
            <a:r>
              <a:rPr sz="3200" spc="-5" dirty="0">
                <a:solidFill>
                  <a:prstClr val="black"/>
                </a:solidFill>
                <a:cs typeface="Calibri"/>
              </a:rPr>
              <a:t>b</a:t>
            </a:r>
            <a:r>
              <a:rPr sz="3200" spc="-70" dirty="0">
                <a:solidFill>
                  <a:prstClr val="black"/>
                </a:solidFill>
                <a:cs typeface="Calibri"/>
              </a:rPr>
              <a:t>r</a:t>
            </a:r>
            <a:r>
              <a:rPr sz="3200" spc="-25" dirty="0">
                <a:solidFill>
                  <a:prstClr val="black"/>
                </a:solidFill>
                <a:cs typeface="Calibri"/>
              </a:rPr>
              <a:t>a</a:t>
            </a:r>
            <a:r>
              <a:rPr sz="3200" dirty="0">
                <a:solidFill>
                  <a:prstClr val="black"/>
                </a:solidFill>
                <a:cs typeface="Calibri"/>
              </a:rPr>
              <a:t>t</a:t>
            </a:r>
            <a:r>
              <a:rPr sz="3200" spc="-15" dirty="0">
                <a:solidFill>
                  <a:prstClr val="black"/>
                </a:solidFill>
                <a:cs typeface="Calibri"/>
              </a:rPr>
              <a:t>i</a:t>
            </a:r>
            <a:r>
              <a:rPr sz="3200" spc="-5" dirty="0">
                <a:solidFill>
                  <a:prstClr val="black"/>
                </a:solidFill>
                <a:cs typeface="Calibri"/>
              </a:rPr>
              <a:t>on</a:t>
            </a:r>
            <a:endParaRPr sz="3200">
              <a:solidFill>
                <a:prstClr val="black"/>
              </a:solidFill>
              <a:cs typeface="Calibri"/>
            </a:endParaRPr>
          </a:p>
          <a:p>
            <a:pPr marL="12700" marR="5080">
              <a:lnSpc>
                <a:spcPct val="110000"/>
              </a:lnSpc>
              <a:spcBef>
                <a:spcPts val="5"/>
              </a:spcBef>
            </a:pPr>
            <a:r>
              <a:rPr sz="3200" spc="-15" dirty="0">
                <a:solidFill>
                  <a:prstClr val="black"/>
                </a:solidFill>
                <a:cs typeface="Calibri"/>
              </a:rPr>
              <a:t>Ultraviolet radiation  </a:t>
            </a:r>
            <a:r>
              <a:rPr sz="3200" spc="-5" dirty="0">
                <a:solidFill>
                  <a:prstClr val="black"/>
                </a:solidFill>
                <a:cs typeface="Calibri"/>
              </a:rPr>
              <a:t>Ionizing</a:t>
            </a:r>
            <a:r>
              <a:rPr sz="3200" spc="10" dirty="0">
                <a:solidFill>
                  <a:prstClr val="black"/>
                </a:solidFill>
                <a:cs typeface="Calibri"/>
              </a:rPr>
              <a:t> </a:t>
            </a:r>
            <a:r>
              <a:rPr sz="3200" spc="-15" dirty="0">
                <a:solidFill>
                  <a:prstClr val="black"/>
                </a:solidFill>
                <a:cs typeface="Calibri"/>
              </a:rPr>
              <a:t>radiation</a:t>
            </a:r>
            <a:endParaRPr sz="3200">
              <a:solidFill>
                <a:prstClr val="black"/>
              </a:solidFill>
              <a:cs typeface="Calibri"/>
            </a:endParaRPr>
          </a:p>
        </p:txBody>
      </p:sp>
      <p:sp>
        <p:nvSpPr>
          <p:cNvPr id="10" name="object 10"/>
          <p:cNvSpPr/>
          <p:nvPr/>
        </p:nvSpPr>
        <p:spPr>
          <a:xfrm>
            <a:off x="548643" y="5302504"/>
            <a:ext cx="278891" cy="37998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1854543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398693"/>
          </a:xfrm>
          <a:custGeom>
            <a:avLst/>
            <a:gdLst/>
            <a:ahLst/>
            <a:cxnLst/>
            <a:rect l="l" t="t" r="r" b="b"/>
            <a:pathLst>
              <a:path w="9144000" h="1049020">
                <a:moveTo>
                  <a:pt x="0" y="1048512"/>
                </a:moveTo>
                <a:lnTo>
                  <a:pt x="9144000" y="1048512"/>
                </a:lnTo>
                <a:lnTo>
                  <a:pt x="9144000" y="0"/>
                </a:lnTo>
                <a:lnTo>
                  <a:pt x="0" y="0"/>
                </a:lnTo>
                <a:lnTo>
                  <a:pt x="0" y="1048512"/>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p:nvPr/>
        </p:nvSpPr>
        <p:spPr>
          <a:xfrm>
            <a:off x="78739" y="1"/>
            <a:ext cx="6121400" cy="505908"/>
          </a:xfrm>
          <a:prstGeom prst="rect">
            <a:avLst/>
          </a:prstGeom>
        </p:spPr>
        <p:txBody>
          <a:bodyPr vert="horz" wrap="square" lIns="0" tIns="13335" rIns="0" bIns="0" rtlCol="0">
            <a:spAutoFit/>
          </a:bodyPr>
          <a:lstStyle/>
          <a:p>
            <a:pPr marL="12700">
              <a:spcBef>
                <a:spcPts val="105"/>
              </a:spcBef>
            </a:pPr>
            <a:r>
              <a:rPr sz="3200" b="1" spc="-15" dirty="0">
                <a:solidFill>
                  <a:prstClr val="black"/>
                </a:solidFill>
                <a:cs typeface="Calibri"/>
              </a:rPr>
              <a:t>DISEASES </a:t>
            </a:r>
            <a:r>
              <a:rPr sz="3200" b="1" spc="-5" dirty="0">
                <a:solidFill>
                  <a:prstClr val="black"/>
                </a:solidFill>
                <a:cs typeface="Calibri"/>
              </a:rPr>
              <a:t>DUE </a:t>
            </a:r>
            <a:r>
              <a:rPr sz="3200" b="1" spc="-45" dirty="0">
                <a:solidFill>
                  <a:prstClr val="black"/>
                </a:solidFill>
                <a:cs typeface="Calibri"/>
              </a:rPr>
              <a:t>TO </a:t>
            </a:r>
            <a:r>
              <a:rPr sz="3200" b="1" spc="-10" dirty="0">
                <a:solidFill>
                  <a:prstClr val="black"/>
                </a:solidFill>
                <a:cs typeface="Calibri"/>
              </a:rPr>
              <a:t>PHYSICAL</a:t>
            </a:r>
            <a:r>
              <a:rPr sz="3200" b="1" spc="30" dirty="0">
                <a:solidFill>
                  <a:prstClr val="black"/>
                </a:solidFill>
                <a:cs typeface="Calibri"/>
              </a:rPr>
              <a:t> </a:t>
            </a:r>
            <a:r>
              <a:rPr sz="3200" b="1" spc="-15" dirty="0">
                <a:solidFill>
                  <a:prstClr val="black"/>
                </a:solidFill>
                <a:cs typeface="Calibri"/>
              </a:rPr>
              <a:t>AGENTS</a:t>
            </a:r>
            <a:endParaRPr sz="3200">
              <a:solidFill>
                <a:prstClr val="black"/>
              </a:solidFill>
              <a:cs typeface="Calibri"/>
            </a:endParaRPr>
          </a:p>
        </p:txBody>
      </p:sp>
      <p:sp>
        <p:nvSpPr>
          <p:cNvPr id="4" name="object 4"/>
          <p:cNvSpPr txBox="1">
            <a:spLocks noGrp="1"/>
          </p:cNvSpPr>
          <p:nvPr>
            <p:ph type="title"/>
          </p:nvPr>
        </p:nvSpPr>
        <p:spPr>
          <a:xfrm>
            <a:off x="78742" y="634085"/>
            <a:ext cx="3227705" cy="505908"/>
          </a:xfrm>
          <a:prstGeom prst="rect">
            <a:avLst/>
          </a:prstGeom>
        </p:spPr>
        <p:txBody>
          <a:bodyPr vert="horz" wrap="square" lIns="0" tIns="13335" rIns="0" bIns="0" rtlCol="0">
            <a:spAutoFit/>
          </a:bodyPr>
          <a:lstStyle/>
          <a:p>
            <a:pPr marL="12700">
              <a:lnSpc>
                <a:spcPct val="100000"/>
              </a:lnSpc>
              <a:spcBef>
                <a:spcPts val="105"/>
              </a:spcBef>
            </a:pPr>
            <a:r>
              <a:rPr sz="3200" b="1" dirty="0">
                <a:latin typeface="Calibri"/>
                <a:cs typeface="Calibri"/>
              </a:rPr>
              <a:t>A) </a:t>
            </a:r>
            <a:r>
              <a:rPr sz="3200" b="1" spc="-80" dirty="0">
                <a:latin typeface="Calibri"/>
                <a:cs typeface="Calibri"/>
              </a:rPr>
              <a:t>HEAT </a:t>
            </a:r>
            <a:r>
              <a:rPr sz="3200" b="1" dirty="0">
                <a:latin typeface="Calibri"/>
                <a:cs typeface="Calibri"/>
              </a:rPr>
              <a:t>AND</a:t>
            </a:r>
            <a:r>
              <a:rPr sz="3200" b="1" spc="25" dirty="0">
                <a:latin typeface="Calibri"/>
                <a:cs typeface="Calibri"/>
              </a:rPr>
              <a:t> </a:t>
            </a:r>
            <a:r>
              <a:rPr sz="3200" b="1" spc="-10" dirty="0">
                <a:latin typeface="Calibri"/>
                <a:cs typeface="Calibri"/>
              </a:rPr>
              <a:t>COLD</a:t>
            </a:r>
            <a:endParaRPr sz="3200">
              <a:latin typeface="Calibri"/>
              <a:cs typeface="Calibri"/>
            </a:endParaRPr>
          </a:p>
        </p:txBody>
      </p:sp>
      <p:sp>
        <p:nvSpPr>
          <p:cNvPr id="5" name="object 5"/>
          <p:cNvSpPr/>
          <p:nvPr/>
        </p:nvSpPr>
        <p:spPr>
          <a:xfrm>
            <a:off x="3" y="1396949"/>
            <a:ext cx="4529455" cy="917787"/>
          </a:xfrm>
          <a:custGeom>
            <a:avLst/>
            <a:gdLst/>
            <a:ahLst/>
            <a:cxnLst/>
            <a:rect l="l" t="t" r="r" b="b"/>
            <a:pathLst>
              <a:path w="4529455" h="688339">
                <a:moveTo>
                  <a:pt x="0" y="688251"/>
                </a:moveTo>
                <a:lnTo>
                  <a:pt x="4529328" y="688251"/>
                </a:lnTo>
                <a:lnTo>
                  <a:pt x="4529328" y="0"/>
                </a:lnTo>
                <a:lnTo>
                  <a:pt x="0" y="0"/>
                </a:lnTo>
                <a:lnTo>
                  <a:pt x="0" y="688251"/>
                </a:lnTo>
                <a:close/>
              </a:path>
            </a:pathLst>
          </a:custGeom>
          <a:solidFill>
            <a:srgbClr val="4F81BC"/>
          </a:solidFill>
        </p:spPr>
        <p:txBody>
          <a:bodyPr wrap="square" lIns="0" tIns="0" rIns="0" bIns="0" rtlCol="0"/>
          <a:lstStyle/>
          <a:p>
            <a:endParaRPr>
              <a:solidFill>
                <a:prstClr val="black"/>
              </a:solidFill>
            </a:endParaRPr>
          </a:p>
        </p:txBody>
      </p:sp>
      <p:sp>
        <p:nvSpPr>
          <p:cNvPr id="6" name="object 6"/>
          <p:cNvSpPr/>
          <p:nvPr/>
        </p:nvSpPr>
        <p:spPr>
          <a:xfrm>
            <a:off x="4529328" y="1396949"/>
            <a:ext cx="4615180" cy="917787"/>
          </a:xfrm>
          <a:custGeom>
            <a:avLst/>
            <a:gdLst/>
            <a:ahLst/>
            <a:cxnLst/>
            <a:rect l="l" t="t" r="r" b="b"/>
            <a:pathLst>
              <a:path w="4615180" h="688339">
                <a:moveTo>
                  <a:pt x="0" y="688251"/>
                </a:moveTo>
                <a:lnTo>
                  <a:pt x="4614672" y="688251"/>
                </a:lnTo>
                <a:lnTo>
                  <a:pt x="4614672" y="0"/>
                </a:lnTo>
                <a:lnTo>
                  <a:pt x="0" y="0"/>
                </a:lnTo>
                <a:lnTo>
                  <a:pt x="0" y="688251"/>
                </a:lnTo>
                <a:close/>
              </a:path>
            </a:pathLst>
          </a:custGeom>
          <a:solidFill>
            <a:srgbClr val="4F81BC"/>
          </a:solidFill>
        </p:spPr>
        <p:txBody>
          <a:bodyPr wrap="square" lIns="0" tIns="0" rIns="0" bIns="0" rtlCol="0"/>
          <a:lstStyle/>
          <a:p>
            <a:endParaRPr>
              <a:solidFill>
                <a:prstClr val="black"/>
              </a:solidFill>
            </a:endParaRPr>
          </a:p>
        </p:txBody>
      </p:sp>
      <p:sp>
        <p:nvSpPr>
          <p:cNvPr id="7" name="object 7"/>
          <p:cNvSpPr/>
          <p:nvPr/>
        </p:nvSpPr>
        <p:spPr>
          <a:xfrm>
            <a:off x="3" y="2340019"/>
            <a:ext cx="4529455" cy="4518660"/>
          </a:xfrm>
          <a:custGeom>
            <a:avLst/>
            <a:gdLst/>
            <a:ahLst/>
            <a:cxnLst/>
            <a:rect l="l" t="t" r="r" b="b"/>
            <a:pathLst>
              <a:path w="4529455" h="3388995">
                <a:moveTo>
                  <a:pt x="0" y="3388487"/>
                </a:moveTo>
                <a:lnTo>
                  <a:pt x="4529328" y="3388487"/>
                </a:lnTo>
                <a:lnTo>
                  <a:pt x="4529328" y="0"/>
                </a:lnTo>
                <a:lnTo>
                  <a:pt x="0" y="0"/>
                </a:lnTo>
                <a:lnTo>
                  <a:pt x="0" y="3388487"/>
                </a:lnTo>
                <a:close/>
              </a:path>
            </a:pathLst>
          </a:custGeom>
          <a:solidFill>
            <a:srgbClr val="D0D7E8"/>
          </a:solidFill>
        </p:spPr>
        <p:txBody>
          <a:bodyPr wrap="square" lIns="0" tIns="0" rIns="0" bIns="0" rtlCol="0"/>
          <a:lstStyle/>
          <a:p>
            <a:endParaRPr>
              <a:solidFill>
                <a:prstClr val="black"/>
              </a:solidFill>
            </a:endParaRPr>
          </a:p>
        </p:txBody>
      </p:sp>
      <p:sp>
        <p:nvSpPr>
          <p:cNvPr id="8" name="object 8"/>
          <p:cNvSpPr/>
          <p:nvPr/>
        </p:nvSpPr>
        <p:spPr>
          <a:xfrm>
            <a:off x="4529328" y="2340019"/>
            <a:ext cx="4615180" cy="4518660"/>
          </a:xfrm>
          <a:custGeom>
            <a:avLst/>
            <a:gdLst/>
            <a:ahLst/>
            <a:cxnLst/>
            <a:rect l="l" t="t" r="r" b="b"/>
            <a:pathLst>
              <a:path w="4615180" h="3388995">
                <a:moveTo>
                  <a:pt x="0" y="3388487"/>
                </a:moveTo>
                <a:lnTo>
                  <a:pt x="4614672" y="3388487"/>
                </a:lnTo>
                <a:lnTo>
                  <a:pt x="4614672" y="0"/>
                </a:lnTo>
                <a:lnTo>
                  <a:pt x="0" y="0"/>
                </a:lnTo>
                <a:lnTo>
                  <a:pt x="0" y="3388487"/>
                </a:lnTo>
                <a:close/>
              </a:path>
            </a:pathLst>
          </a:custGeom>
          <a:solidFill>
            <a:srgbClr val="D0D7E8"/>
          </a:solidFill>
        </p:spPr>
        <p:txBody>
          <a:bodyPr wrap="square" lIns="0" tIns="0" rIns="0" bIns="0" rtlCol="0"/>
          <a:lstStyle/>
          <a:p>
            <a:endParaRPr>
              <a:solidFill>
                <a:prstClr val="black"/>
              </a:solidFill>
            </a:endParaRPr>
          </a:p>
        </p:txBody>
      </p:sp>
      <p:sp>
        <p:nvSpPr>
          <p:cNvPr id="9" name="object 9"/>
          <p:cNvSpPr/>
          <p:nvPr/>
        </p:nvSpPr>
        <p:spPr>
          <a:xfrm>
            <a:off x="4529328" y="1388535"/>
            <a:ext cx="0" cy="926253"/>
          </a:xfrm>
          <a:custGeom>
            <a:avLst/>
            <a:gdLst/>
            <a:ahLst/>
            <a:cxnLst/>
            <a:rect l="l" t="t" r="r" b="b"/>
            <a:pathLst>
              <a:path h="694689">
                <a:moveTo>
                  <a:pt x="0" y="0"/>
                </a:moveTo>
                <a:lnTo>
                  <a:pt x="0" y="694563"/>
                </a:lnTo>
              </a:path>
            </a:pathLst>
          </a:custGeom>
          <a:ln w="12700">
            <a:solidFill>
              <a:srgbClr val="FFFFFF"/>
            </a:solidFill>
          </a:ln>
        </p:spPr>
        <p:txBody>
          <a:bodyPr wrap="square" lIns="0" tIns="0" rIns="0" bIns="0" rtlCol="0"/>
          <a:lstStyle/>
          <a:p>
            <a:endParaRPr>
              <a:solidFill>
                <a:prstClr val="black"/>
              </a:solidFill>
            </a:endParaRPr>
          </a:p>
        </p:txBody>
      </p:sp>
      <p:sp>
        <p:nvSpPr>
          <p:cNvPr id="10" name="object 10"/>
          <p:cNvSpPr/>
          <p:nvPr/>
        </p:nvSpPr>
        <p:spPr>
          <a:xfrm>
            <a:off x="4529328" y="2365418"/>
            <a:ext cx="0" cy="4493260"/>
          </a:xfrm>
          <a:custGeom>
            <a:avLst/>
            <a:gdLst/>
            <a:ahLst/>
            <a:cxnLst/>
            <a:rect l="l" t="t" r="r" b="b"/>
            <a:pathLst>
              <a:path h="3369945">
                <a:moveTo>
                  <a:pt x="0" y="0"/>
                </a:moveTo>
                <a:lnTo>
                  <a:pt x="0" y="3369435"/>
                </a:lnTo>
              </a:path>
            </a:pathLst>
          </a:custGeom>
          <a:ln w="12700">
            <a:solidFill>
              <a:srgbClr val="FFFFFF"/>
            </a:solidFill>
          </a:ln>
        </p:spPr>
        <p:txBody>
          <a:bodyPr wrap="square" lIns="0" tIns="0" rIns="0" bIns="0" rtlCol="0"/>
          <a:lstStyle/>
          <a:p>
            <a:endParaRPr>
              <a:solidFill>
                <a:prstClr val="black"/>
              </a:solidFill>
            </a:endParaRPr>
          </a:p>
        </p:txBody>
      </p:sp>
      <p:sp>
        <p:nvSpPr>
          <p:cNvPr id="11" name="object 11"/>
          <p:cNvSpPr/>
          <p:nvPr/>
        </p:nvSpPr>
        <p:spPr>
          <a:xfrm>
            <a:off x="0" y="2340017"/>
            <a:ext cx="9144000" cy="0"/>
          </a:xfrm>
          <a:custGeom>
            <a:avLst/>
            <a:gdLst/>
            <a:ahLst/>
            <a:cxnLst/>
            <a:rect l="l" t="t" r="r" b="b"/>
            <a:pathLst>
              <a:path w="9144000">
                <a:moveTo>
                  <a:pt x="0" y="0"/>
                </a:moveTo>
                <a:lnTo>
                  <a:pt x="9144000" y="0"/>
                </a:lnTo>
              </a:path>
            </a:pathLst>
          </a:custGeom>
          <a:ln w="38100">
            <a:solidFill>
              <a:srgbClr val="FFFFFF"/>
            </a:solidFill>
          </a:ln>
        </p:spPr>
        <p:txBody>
          <a:bodyPr wrap="square" lIns="0" tIns="0" rIns="0" bIns="0" rtlCol="0"/>
          <a:lstStyle/>
          <a:p>
            <a:endParaRPr>
              <a:solidFill>
                <a:prstClr val="black"/>
              </a:solidFill>
            </a:endParaRPr>
          </a:p>
        </p:txBody>
      </p:sp>
      <p:sp>
        <p:nvSpPr>
          <p:cNvPr id="12" name="object 12"/>
          <p:cNvSpPr/>
          <p:nvPr/>
        </p:nvSpPr>
        <p:spPr>
          <a:xfrm>
            <a:off x="3175" y="1388533"/>
            <a:ext cx="0" cy="5469467"/>
          </a:xfrm>
          <a:custGeom>
            <a:avLst/>
            <a:gdLst/>
            <a:ahLst/>
            <a:cxnLst/>
            <a:rect l="l" t="t" r="r" b="b"/>
            <a:pathLst>
              <a:path h="4102100">
                <a:moveTo>
                  <a:pt x="0" y="0"/>
                </a:moveTo>
                <a:lnTo>
                  <a:pt x="0" y="4102098"/>
                </a:lnTo>
              </a:path>
            </a:pathLst>
          </a:custGeom>
          <a:ln w="6350">
            <a:solidFill>
              <a:srgbClr val="FFFFFF"/>
            </a:solidFill>
          </a:ln>
        </p:spPr>
        <p:txBody>
          <a:bodyPr wrap="square" lIns="0" tIns="0" rIns="0" bIns="0" rtlCol="0"/>
          <a:lstStyle/>
          <a:p>
            <a:endParaRPr>
              <a:solidFill>
                <a:prstClr val="black"/>
              </a:solidFill>
            </a:endParaRPr>
          </a:p>
        </p:txBody>
      </p:sp>
      <p:sp>
        <p:nvSpPr>
          <p:cNvPr id="13" name="object 13"/>
          <p:cNvSpPr/>
          <p:nvPr/>
        </p:nvSpPr>
        <p:spPr>
          <a:xfrm>
            <a:off x="9140825" y="1388533"/>
            <a:ext cx="0" cy="5469467"/>
          </a:xfrm>
          <a:custGeom>
            <a:avLst/>
            <a:gdLst/>
            <a:ahLst/>
            <a:cxnLst/>
            <a:rect l="l" t="t" r="r" b="b"/>
            <a:pathLst>
              <a:path h="4102100">
                <a:moveTo>
                  <a:pt x="0" y="0"/>
                </a:moveTo>
                <a:lnTo>
                  <a:pt x="0" y="4102098"/>
                </a:lnTo>
              </a:path>
            </a:pathLst>
          </a:custGeom>
          <a:ln w="6350">
            <a:solidFill>
              <a:srgbClr val="FFFFFF"/>
            </a:solidFill>
          </a:ln>
        </p:spPr>
        <p:txBody>
          <a:bodyPr wrap="square" lIns="0" tIns="0" rIns="0" bIns="0" rtlCol="0"/>
          <a:lstStyle/>
          <a:p>
            <a:endParaRPr>
              <a:solidFill>
                <a:prstClr val="black"/>
              </a:solidFill>
            </a:endParaRPr>
          </a:p>
        </p:txBody>
      </p:sp>
      <p:sp>
        <p:nvSpPr>
          <p:cNvPr id="14" name="object 14"/>
          <p:cNvSpPr/>
          <p:nvPr/>
        </p:nvSpPr>
        <p:spPr>
          <a:xfrm>
            <a:off x="0" y="139700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solidFill>
                <a:prstClr val="black"/>
              </a:solidFill>
            </a:endParaRPr>
          </a:p>
        </p:txBody>
      </p:sp>
      <p:sp>
        <p:nvSpPr>
          <p:cNvPr id="15" name="object 15"/>
          <p:cNvSpPr txBox="1"/>
          <p:nvPr/>
        </p:nvSpPr>
        <p:spPr>
          <a:xfrm>
            <a:off x="1765176" y="1403095"/>
            <a:ext cx="998855" cy="566822"/>
          </a:xfrm>
          <a:prstGeom prst="rect">
            <a:avLst/>
          </a:prstGeom>
        </p:spPr>
        <p:txBody>
          <a:bodyPr vert="horz" wrap="square" lIns="0" tIns="12700" rIns="0" bIns="0" rtlCol="0">
            <a:spAutoFit/>
          </a:bodyPr>
          <a:lstStyle/>
          <a:p>
            <a:pPr marL="12700">
              <a:spcBef>
                <a:spcPts val="100"/>
              </a:spcBef>
            </a:pPr>
            <a:r>
              <a:rPr sz="3600" b="1" dirty="0">
                <a:solidFill>
                  <a:prstClr val="black"/>
                </a:solidFill>
                <a:cs typeface="Calibri"/>
              </a:rPr>
              <a:t>H</a:t>
            </a:r>
            <a:r>
              <a:rPr sz="3600" b="1" spc="-55" dirty="0">
                <a:solidFill>
                  <a:prstClr val="black"/>
                </a:solidFill>
                <a:cs typeface="Calibri"/>
              </a:rPr>
              <a:t>E</a:t>
            </a:r>
            <a:r>
              <a:rPr sz="3600" b="1" spc="-275" dirty="0">
                <a:solidFill>
                  <a:prstClr val="black"/>
                </a:solidFill>
                <a:cs typeface="Calibri"/>
              </a:rPr>
              <a:t>A</a:t>
            </a:r>
            <a:r>
              <a:rPr sz="3600" b="1" dirty="0">
                <a:solidFill>
                  <a:prstClr val="black"/>
                </a:solidFill>
                <a:cs typeface="Calibri"/>
              </a:rPr>
              <a:t>T</a:t>
            </a:r>
            <a:endParaRPr sz="3600">
              <a:solidFill>
                <a:prstClr val="black"/>
              </a:solidFill>
              <a:cs typeface="Calibri"/>
            </a:endParaRPr>
          </a:p>
        </p:txBody>
      </p:sp>
      <p:sp>
        <p:nvSpPr>
          <p:cNvPr id="16" name="object 16"/>
          <p:cNvSpPr txBox="1"/>
          <p:nvPr/>
        </p:nvSpPr>
        <p:spPr>
          <a:xfrm>
            <a:off x="6308852" y="1403095"/>
            <a:ext cx="1055370" cy="566822"/>
          </a:xfrm>
          <a:prstGeom prst="rect">
            <a:avLst/>
          </a:prstGeom>
        </p:spPr>
        <p:txBody>
          <a:bodyPr vert="horz" wrap="square" lIns="0" tIns="12700" rIns="0" bIns="0" rtlCol="0">
            <a:spAutoFit/>
          </a:bodyPr>
          <a:lstStyle/>
          <a:p>
            <a:pPr marL="12700">
              <a:spcBef>
                <a:spcPts val="100"/>
              </a:spcBef>
            </a:pPr>
            <a:r>
              <a:rPr sz="3600" b="1" spc="-20" dirty="0">
                <a:solidFill>
                  <a:prstClr val="black"/>
                </a:solidFill>
                <a:cs typeface="Calibri"/>
              </a:rPr>
              <a:t>C</a:t>
            </a:r>
            <a:r>
              <a:rPr sz="3600" b="1" spc="-5" dirty="0">
                <a:solidFill>
                  <a:prstClr val="black"/>
                </a:solidFill>
                <a:cs typeface="Calibri"/>
              </a:rPr>
              <a:t>OLD</a:t>
            </a:r>
            <a:endParaRPr sz="3600">
              <a:solidFill>
                <a:prstClr val="black"/>
              </a:solidFill>
              <a:cs typeface="Calibri"/>
            </a:endParaRPr>
          </a:p>
        </p:txBody>
      </p:sp>
      <p:sp>
        <p:nvSpPr>
          <p:cNvPr id="17" name="object 17"/>
          <p:cNvSpPr txBox="1"/>
          <p:nvPr/>
        </p:nvSpPr>
        <p:spPr>
          <a:xfrm>
            <a:off x="78739" y="2362539"/>
            <a:ext cx="2866390" cy="2783454"/>
          </a:xfrm>
          <a:prstGeom prst="rect">
            <a:avLst/>
          </a:prstGeom>
        </p:spPr>
        <p:txBody>
          <a:bodyPr vert="horz" wrap="square" lIns="0" tIns="13335" rIns="0" bIns="0" rtlCol="0">
            <a:spAutoFit/>
          </a:bodyPr>
          <a:lstStyle/>
          <a:p>
            <a:pPr marL="12700">
              <a:spcBef>
                <a:spcPts val="105"/>
              </a:spcBef>
            </a:pPr>
            <a:r>
              <a:rPr sz="2000" spc="-5" dirty="0">
                <a:solidFill>
                  <a:prstClr val="black"/>
                </a:solidFill>
                <a:cs typeface="Calibri"/>
              </a:rPr>
              <a:t>Direct</a:t>
            </a:r>
            <a:r>
              <a:rPr sz="2000" dirty="0">
                <a:solidFill>
                  <a:prstClr val="black"/>
                </a:solidFill>
                <a:cs typeface="Calibri"/>
              </a:rPr>
              <a:t> </a:t>
            </a:r>
            <a:r>
              <a:rPr sz="2000" spc="-10" dirty="0">
                <a:solidFill>
                  <a:prstClr val="black"/>
                </a:solidFill>
                <a:cs typeface="Calibri"/>
              </a:rPr>
              <a:t>effects:-</a:t>
            </a:r>
            <a:endParaRPr sz="2000">
              <a:solidFill>
                <a:prstClr val="black"/>
              </a:solidFill>
              <a:cs typeface="Calibri"/>
            </a:endParaRPr>
          </a:p>
          <a:p>
            <a:pPr marL="240029" indent="-227965">
              <a:buSzPct val="95000"/>
              <a:buFont typeface="Wingdings"/>
              <a:buChar char=""/>
              <a:tabLst>
                <a:tab pos="240665" algn="l"/>
              </a:tabLst>
            </a:pPr>
            <a:r>
              <a:rPr sz="2000" dirty="0">
                <a:solidFill>
                  <a:prstClr val="black"/>
                </a:solidFill>
                <a:cs typeface="Calibri"/>
              </a:rPr>
              <a:t>Burns</a:t>
            </a:r>
            <a:endParaRPr sz="2000">
              <a:solidFill>
                <a:prstClr val="black"/>
              </a:solidFill>
              <a:cs typeface="Calibri"/>
            </a:endParaRPr>
          </a:p>
          <a:p>
            <a:pPr marL="240029" indent="-227965">
              <a:buSzPct val="95000"/>
              <a:buFont typeface="Wingdings"/>
              <a:buChar char=""/>
              <a:tabLst>
                <a:tab pos="240665" algn="l"/>
              </a:tabLst>
            </a:pPr>
            <a:r>
              <a:rPr sz="2000" spc="-10" dirty="0">
                <a:solidFill>
                  <a:prstClr val="black"/>
                </a:solidFill>
                <a:cs typeface="Calibri"/>
              </a:rPr>
              <a:t>Heat</a:t>
            </a:r>
            <a:r>
              <a:rPr sz="2000" spc="5" dirty="0">
                <a:solidFill>
                  <a:prstClr val="black"/>
                </a:solidFill>
                <a:cs typeface="Calibri"/>
              </a:rPr>
              <a:t> </a:t>
            </a:r>
            <a:r>
              <a:rPr sz="2000" spc="-10" dirty="0">
                <a:solidFill>
                  <a:prstClr val="black"/>
                </a:solidFill>
                <a:cs typeface="Calibri"/>
              </a:rPr>
              <a:t>exhaustion</a:t>
            </a:r>
            <a:endParaRPr sz="2000">
              <a:solidFill>
                <a:prstClr val="black"/>
              </a:solidFill>
              <a:cs typeface="Calibri"/>
            </a:endParaRPr>
          </a:p>
          <a:p>
            <a:pPr marL="240029" indent="-227965">
              <a:buSzPct val="95000"/>
              <a:buFont typeface="Wingdings"/>
              <a:buChar char=""/>
              <a:tabLst>
                <a:tab pos="240665" algn="l"/>
              </a:tabLst>
            </a:pPr>
            <a:r>
              <a:rPr sz="2000" spc="-10" dirty="0">
                <a:solidFill>
                  <a:prstClr val="black"/>
                </a:solidFill>
                <a:cs typeface="Calibri"/>
              </a:rPr>
              <a:t>Heat </a:t>
            </a:r>
            <a:r>
              <a:rPr sz="2000" spc="-25" dirty="0">
                <a:solidFill>
                  <a:prstClr val="black"/>
                </a:solidFill>
                <a:cs typeface="Calibri"/>
              </a:rPr>
              <a:t>stroke</a:t>
            </a:r>
            <a:r>
              <a:rPr sz="2000" spc="20" dirty="0">
                <a:solidFill>
                  <a:prstClr val="black"/>
                </a:solidFill>
                <a:cs typeface="Calibri"/>
              </a:rPr>
              <a:t> </a:t>
            </a:r>
            <a:r>
              <a:rPr sz="2000" dirty="0">
                <a:solidFill>
                  <a:prstClr val="black"/>
                </a:solidFill>
                <a:cs typeface="Calibri"/>
              </a:rPr>
              <a:t>and</a:t>
            </a:r>
            <a:endParaRPr sz="2000">
              <a:solidFill>
                <a:prstClr val="black"/>
              </a:solidFill>
              <a:cs typeface="Calibri"/>
            </a:endParaRPr>
          </a:p>
          <a:p>
            <a:pPr marL="240029" indent="-227965">
              <a:buSzPct val="95000"/>
              <a:buFont typeface="Wingdings"/>
              <a:buChar char=""/>
              <a:tabLst>
                <a:tab pos="240665" algn="l"/>
              </a:tabLst>
            </a:pPr>
            <a:r>
              <a:rPr sz="2000" spc="-10" dirty="0">
                <a:solidFill>
                  <a:prstClr val="black"/>
                </a:solidFill>
                <a:cs typeface="Calibri"/>
              </a:rPr>
              <a:t>Heat</a:t>
            </a:r>
            <a:r>
              <a:rPr sz="2000" spc="5" dirty="0">
                <a:solidFill>
                  <a:prstClr val="black"/>
                </a:solidFill>
                <a:cs typeface="Calibri"/>
              </a:rPr>
              <a:t> </a:t>
            </a:r>
            <a:r>
              <a:rPr sz="2000" spc="-10" dirty="0">
                <a:solidFill>
                  <a:prstClr val="black"/>
                </a:solidFill>
                <a:cs typeface="Calibri"/>
              </a:rPr>
              <a:t>cramps</a:t>
            </a:r>
            <a:endParaRPr sz="2000">
              <a:solidFill>
                <a:prstClr val="black"/>
              </a:solidFill>
              <a:cs typeface="Calibri"/>
            </a:endParaRPr>
          </a:p>
          <a:p>
            <a:pPr marL="12700"/>
            <a:r>
              <a:rPr sz="2000" spc="-5" dirty="0">
                <a:solidFill>
                  <a:prstClr val="black"/>
                </a:solidFill>
                <a:cs typeface="Calibri"/>
              </a:rPr>
              <a:t>Indirect </a:t>
            </a:r>
            <a:r>
              <a:rPr sz="2000" spc="-15" dirty="0">
                <a:solidFill>
                  <a:prstClr val="black"/>
                </a:solidFill>
                <a:cs typeface="Calibri"/>
              </a:rPr>
              <a:t>effects</a:t>
            </a:r>
            <a:r>
              <a:rPr sz="2000" dirty="0">
                <a:solidFill>
                  <a:prstClr val="black"/>
                </a:solidFill>
                <a:cs typeface="Calibri"/>
              </a:rPr>
              <a:t> </a:t>
            </a:r>
            <a:r>
              <a:rPr sz="2000" spc="-10" dirty="0">
                <a:solidFill>
                  <a:prstClr val="black"/>
                </a:solidFill>
                <a:cs typeface="Calibri"/>
              </a:rPr>
              <a:t>are:-</a:t>
            </a:r>
            <a:endParaRPr sz="2000">
              <a:solidFill>
                <a:prstClr val="black"/>
              </a:solidFill>
              <a:cs typeface="Calibri"/>
            </a:endParaRPr>
          </a:p>
          <a:p>
            <a:pPr marL="240029" indent="-227965">
              <a:spcBef>
                <a:spcPts val="5"/>
              </a:spcBef>
              <a:buSzPct val="95000"/>
              <a:buFont typeface="Wingdings"/>
              <a:buChar char=""/>
              <a:tabLst>
                <a:tab pos="240665" algn="l"/>
              </a:tabLst>
            </a:pPr>
            <a:r>
              <a:rPr sz="2000" spc="-5" dirty="0">
                <a:solidFill>
                  <a:prstClr val="black"/>
                </a:solidFill>
                <a:cs typeface="Calibri"/>
              </a:rPr>
              <a:t>Decreased</a:t>
            </a:r>
            <a:r>
              <a:rPr sz="2000" spc="5" dirty="0">
                <a:solidFill>
                  <a:prstClr val="black"/>
                </a:solidFill>
                <a:cs typeface="Calibri"/>
              </a:rPr>
              <a:t> </a:t>
            </a:r>
            <a:r>
              <a:rPr sz="2000" spc="-10" dirty="0">
                <a:solidFill>
                  <a:prstClr val="black"/>
                </a:solidFill>
                <a:cs typeface="Calibri"/>
              </a:rPr>
              <a:t>efficiency</a:t>
            </a:r>
            <a:endParaRPr sz="2000">
              <a:solidFill>
                <a:prstClr val="black"/>
              </a:solidFill>
              <a:cs typeface="Calibri"/>
            </a:endParaRPr>
          </a:p>
          <a:p>
            <a:pPr marL="240029" indent="-227965">
              <a:buSzPct val="95000"/>
              <a:buFont typeface="Wingdings"/>
              <a:buChar char=""/>
              <a:tabLst>
                <a:tab pos="240665" algn="l"/>
              </a:tabLst>
            </a:pPr>
            <a:r>
              <a:rPr sz="2000" spc="-5" dirty="0">
                <a:solidFill>
                  <a:prstClr val="black"/>
                </a:solidFill>
                <a:cs typeface="Calibri"/>
              </a:rPr>
              <a:t>Increased </a:t>
            </a:r>
            <a:r>
              <a:rPr sz="2000" spc="-10" dirty="0">
                <a:solidFill>
                  <a:prstClr val="black"/>
                </a:solidFill>
                <a:cs typeface="Calibri"/>
              </a:rPr>
              <a:t>fatigue</a:t>
            </a:r>
            <a:endParaRPr sz="2000">
              <a:solidFill>
                <a:prstClr val="black"/>
              </a:solidFill>
              <a:cs typeface="Calibri"/>
            </a:endParaRPr>
          </a:p>
          <a:p>
            <a:pPr marL="240029" indent="-227965">
              <a:buSzPct val="95000"/>
              <a:buFont typeface="Wingdings"/>
              <a:buChar char=""/>
              <a:tabLst>
                <a:tab pos="240665" algn="l"/>
              </a:tabLst>
            </a:pPr>
            <a:r>
              <a:rPr sz="2000" dirty="0">
                <a:solidFill>
                  <a:prstClr val="black"/>
                </a:solidFill>
                <a:cs typeface="Calibri"/>
              </a:rPr>
              <a:t>Enhanced </a:t>
            </a:r>
            <a:r>
              <a:rPr sz="2000" spc="-5" dirty="0">
                <a:solidFill>
                  <a:prstClr val="black"/>
                </a:solidFill>
                <a:cs typeface="Calibri"/>
              </a:rPr>
              <a:t>accidents</a:t>
            </a:r>
            <a:r>
              <a:rPr sz="2000" spc="-40" dirty="0">
                <a:solidFill>
                  <a:prstClr val="black"/>
                </a:solidFill>
                <a:cs typeface="Calibri"/>
              </a:rPr>
              <a:t> </a:t>
            </a:r>
            <a:r>
              <a:rPr sz="2000" spc="-20" dirty="0">
                <a:solidFill>
                  <a:prstClr val="black"/>
                </a:solidFill>
                <a:cs typeface="Calibri"/>
              </a:rPr>
              <a:t>rates</a:t>
            </a:r>
            <a:endParaRPr sz="2000">
              <a:solidFill>
                <a:prstClr val="black"/>
              </a:solidFill>
              <a:cs typeface="Calibri"/>
            </a:endParaRPr>
          </a:p>
        </p:txBody>
      </p:sp>
      <p:sp>
        <p:nvSpPr>
          <p:cNvPr id="18" name="object 18"/>
          <p:cNvSpPr txBox="1"/>
          <p:nvPr/>
        </p:nvSpPr>
        <p:spPr>
          <a:xfrm>
            <a:off x="4608957" y="2362539"/>
            <a:ext cx="4065270" cy="1552348"/>
          </a:xfrm>
          <a:prstGeom prst="rect">
            <a:avLst/>
          </a:prstGeom>
        </p:spPr>
        <p:txBody>
          <a:bodyPr vert="horz" wrap="square" lIns="0" tIns="13335" rIns="0" bIns="0" rtlCol="0">
            <a:spAutoFit/>
          </a:bodyPr>
          <a:lstStyle/>
          <a:p>
            <a:pPr marL="12700">
              <a:spcBef>
                <a:spcPts val="105"/>
              </a:spcBef>
            </a:pPr>
            <a:r>
              <a:rPr sz="2000" spc="-20" dirty="0">
                <a:solidFill>
                  <a:prstClr val="black"/>
                </a:solidFill>
                <a:cs typeface="Calibri"/>
              </a:rPr>
              <a:t>Effects </a:t>
            </a:r>
            <a:r>
              <a:rPr sz="2000" spc="-10" dirty="0">
                <a:solidFill>
                  <a:prstClr val="black"/>
                </a:solidFill>
                <a:cs typeface="Calibri"/>
              </a:rPr>
              <a:t>associated </a:t>
            </a:r>
            <a:r>
              <a:rPr sz="2000" spc="-5" dirty="0">
                <a:solidFill>
                  <a:prstClr val="black"/>
                </a:solidFill>
                <a:cs typeface="Calibri"/>
              </a:rPr>
              <a:t>with cold </a:t>
            </a:r>
            <a:r>
              <a:rPr sz="2000" spc="-15" dirty="0">
                <a:solidFill>
                  <a:prstClr val="black"/>
                </a:solidFill>
                <a:cs typeface="Calibri"/>
              </a:rPr>
              <a:t>works</a:t>
            </a:r>
            <a:r>
              <a:rPr sz="2000" spc="60" dirty="0">
                <a:solidFill>
                  <a:prstClr val="black"/>
                </a:solidFill>
                <a:cs typeface="Calibri"/>
              </a:rPr>
              <a:t> </a:t>
            </a:r>
            <a:r>
              <a:rPr sz="2000" spc="-5" dirty="0">
                <a:solidFill>
                  <a:prstClr val="black"/>
                </a:solidFill>
                <a:cs typeface="Calibri"/>
              </a:rPr>
              <a:t>are:-</a:t>
            </a:r>
            <a:endParaRPr sz="2000">
              <a:solidFill>
                <a:prstClr val="black"/>
              </a:solidFill>
              <a:cs typeface="Calibri"/>
            </a:endParaRPr>
          </a:p>
          <a:p>
            <a:pPr marL="240029" indent="-227965">
              <a:buSzPct val="95000"/>
              <a:buFont typeface="Wingdings"/>
              <a:buChar char=""/>
              <a:tabLst>
                <a:tab pos="240665" algn="l"/>
              </a:tabLst>
            </a:pPr>
            <a:r>
              <a:rPr sz="2000" spc="-5" dirty="0">
                <a:solidFill>
                  <a:prstClr val="black"/>
                </a:solidFill>
                <a:cs typeface="Calibri"/>
              </a:rPr>
              <a:t>Chilblains</a:t>
            </a:r>
            <a:endParaRPr sz="2000">
              <a:solidFill>
                <a:prstClr val="black"/>
              </a:solidFill>
              <a:cs typeface="Calibri"/>
            </a:endParaRPr>
          </a:p>
          <a:p>
            <a:pPr marL="240029" indent="-227965">
              <a:buSzPct val="95000"/>
              <a:buFont typeface="Wingdings"/>
              <a:buChar char=""/>
              <a:tabLst>
                <a:tab pos="240665" algn="l"/>
              </a:tabLst>
            </a:pPr>
            <a:r>
              <a:rPr sz="2000" spc="-5" dirty="0">
                <a:solidFill>
                  <a:prstClr val="black"/>
                </a:solidFill>
                <a:cs typeface="Calibri"/>
              </a:rPr>
              <a:t>Erythrocyanosis</a:t>
            </a:r>
            <a:endParaRPr sz="2000">
              <a:solidFill>
                <a:prstClr val="black"/>
              </a:solidFill>
              <a:cs typeface="Calibri"/>
            </a:endParaRPr>
          </a:p>
          <a:p>
            <a:pPr marL="240029" indent="-227965">
              <a:buSzPct val="95000"/>
              <a:buFont typeface="Wingdings"/>
              <a:buChar char=""/>
              <a:tabLst>
                <a:tab pos="240665" algn="l"/>
              </a:tabLst>
            </a:pPr>
            <a:r>
              <a:rPr sz="2000" spc="-10" dirty="0">
                <a:solidFill>
                  <a:prstClr val="black"/>
                </a:solidFill>
                <a:cs typeface="Calibri"/>
              </a:rPr>
              <a:t>Frostbite</a:t>
            </a:r>
            <a:endParaRPr sz="2000">
              <a:solidFill>
                <a:prstClr val="black"/>
              </a:solidFill>
              <a:cs typeface="Calibri"/>
            </a:endParaRPr>
          </a:p>
          <a:p>
            <a:pPr marL="240029" indent="-227965">
              <a:buSzPct val="95000"/>
              <a:buFont typeface="Wingdings"/>
              <a:buChar char=""/>
              <a:tabLst>
                <a:tab pos="240665" algn="l"/>
              </a:tabLst>
            </a:pPr>
            <a:r>
              <a:rPr sz="2000" spc="-10" dirty="0">
                <a:solidFill>
                  <a:prstClr val="black"/>
                </a:solidFill>
                <a:cs typeface="Calibri"/>
              </a:rPr>
              <a:t>General</a:t>
            </a:r>
            <a:r>
              <a:rPr sz="2000" dirty="0">
                <a:solidFill>
                  <a:prstClr val="black"/>
                </a:solidFill>
                <a:cs typeface="Calibri"/>
              </a:rPr>
              <a:t> </a:t>
            </a:r>
            <a:r>
              <a:rPr sz="2000" spc="-5" dirty="0">
                <a:solidFill>
                  <a:prstClr val="black"/>
                </a:solidFill>
                <a:cs typeface="Calibri"/>
              </a:rPr>
              <a:t>hypothermia</a:t>
            </a:r>
            <a:endParaRPr sz="2000">
              <a:solidFill>
                <a:prstClr val="black"/>
              </a:solidFill>
              <a:cs typeface="Calibri"/>
            </a:endParaRPr>
          </a:p>
        </p:txBody>
      </p:sp>
    </p:spTree>
    <p:extLst>
      <p:ext uri="{BB962C8B-B14F-4D97-AF65-F5344CB8AC3E}">
        <p14:creationId xmlns:p14="http://schemas.microsoft.com/office/powerpoint/2010/main" val="25911081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33122"/>
            <a:ext cx="1976120" cy="690574"/>
          </a:xfrm>
          <a:prstGeom prst="rect">
            <a:avLst/>
          </a:prstGeom>
        </p:spPr>
        <p:txBody>
          <a:bodyPr vert="horz" wrap="square" lIns="0" tIns="13335" rIns="0" bIns="0" rtlCol="0">
            <a:spAutoFit/>
          </a:bodyPr>
          <a:lstStyle/>
          <a:p>
            <a:pPr marL="12700">
              <a:lnSpc>
                <a:spcPct val="100000"/>
              </a:lnSpc>
              <a:spcBef>
                <a:spcPts val="105"/>
              </a:spcBef>
            </a:pPr>
            <a:r>
              <a:rPr sz="4400" dirty="0"/>
              <a:t>B)</a:t>
            </a:r>
            <a:r>
              <a:rPr sz="4400" spc="-75" dirty="0"/>
              <a:t> </a:t>
            </a:r>
            <a:r>
              <a:rPr sz="4400" spc="-5" dirty="0"/>
              <a:t>LIGHT</a:t>
            </a:r>
            <a:endParaRPr sz="4400"/>
          </a:p>
        </p:txBody>
      </p:sp>
      <p:sp>
        <p:nvSpPr>
          <p:cNvPr id="3" name="object 3"/>
          <p:cNvSpPr/>
          <p:nvPr/>
        </p:nvSpPr>
        <p:spPr>
          <a:xfrm>
            <a:off x="0" y="1092200"/>
            <a:ext cx="4572000" cy="584200"/>
          </a:xfrm>
          <a:custGeom>
            <a:avLst/>
            <a:gdLst/>
            <a:ahLst/>
            <a:cxnLst/>
            <a:rect l="l" t="t" r="r" b="b"/>
            <a:pathLst>
              <a:path w="4572000" h="438150">
                <a:moveTo>
                  <a:pt x="0" y="438150"/>
                </a:moveTo>
                <a:lnTo>
                  <a:pt x="4572000" y="438150"/>
                </a:lnTo>
                <a:lnTo>
                  <a:pt x="4572000" y="0"/>
                </a:lnTo>
                <a:lnTo>
                  <a:pt x="0" y="0"/>
                </a:lnTo>
                <a:lnTo>
                  <a:pt x="0" y="438150"/>
                </a:lnTo>
                <a:close/>
              </a:path>
            </a:pathLst>
          </a:custGeom>
          <a:solidFill>
            <a:srgbClr val="4F81BC"/>
          </a:solidFill>
        </p:spPr>
        <p:txBody>
          <a:bodyPr wrap="square" lIns="0" tIns="0" rIns="0" bIns="0" rtlCol="0"/>
          <a:lstStyle/>
          <a:p>
            <a:endParaRPr>
              <a:solidFill>
                <a:prstClr val="black"/>
              </a:solidFill>
            </a:endParaRPr>
          </a:p>
        </p:txBody>
      </p:sp>
      <p:sp>
        <p:nvSpPr>
          <p:cNvPr id="4" name="object 4"/>
          <p:cNvSpPr/>
          <p:nvPr/>
        </p:nvSpPr>
        <p:spPr>
          <a:xfrm>
            <a:off x="4572000" y="1092200"/>
            <a:ext cx="4572000" cy="584200"/>
          </a:xfrm>
          <a:custGeom>
            <a:avLst/>
            <a:gdLst/>
            <a:ahLst/>
            <a:cxnLst/>
            <a:rect l="l" t="t" r="r" b="b"/>
            <a:pathLst>
              <a:path w="4572000" h="438150">
                <a:moveTo>
                  <a:pt x="0" y="438150"/>
                </a:moveTo>
                <a:lnTo>
                  <a:pt x="4572000" y="438150"/>
                </a:lnTo>
                <a:lnTo>
                  <a:pt x="4572000" y="0"/>
                </a:lnTo>
                <a:lnTo>
                  <a:pt x="0" y="0"/>
                </a:lnTo>
                <a:lnTo>
                  <a:pt x="0" y="438150"/>
                </a:lnTo>
                <a:close/>
              </a:path>
            </a:pathLst>
          </a:custGeom>
          <a:solidFill>
            <a:srgbClr val="4F81BC"/>
          </a:solidFill>
        </p:spPr>
        <p:txBody>
          <a:bodyPr wrap="square" lIns="0" tIns="0" rIns="0" bIns="0" rtlCol="0"/>
          <a:lstStyle/>
          <a:p>
            <a:endParaRPr>
              <a:solidFill>
                <a:prstClr val="black"/>
              </a:solidFill>
            </a:endParaRPr>
          </a:p>
        </p:txBody>
      </p:sp>
      <p:sp>
        <p:nvSpPr>
          <p:cNvPr id="5" name="object 5"/>
          <p:cNvSpPr/>
          <p:nvPr/>
        </p:nvSpPr>
        <p:spPr>
          <a:xfrm>
            <a:off x="0" y="1727200"/>
            <a:ext cx="4572000" cy="4973320"/>
          </a:xfrm>
          <a:custGeom>
            <a:avLst/>
            <a:gdLst/>
            <a:ahLst/>
            <a:cxnLst/>
            <a:rect l="l" t="t" r="r" b="b"/>
            <a:pathLst>
              <a:path w="4572000" h="3729990">
                <a:moveTo>
                  <a:pt x="0" y="3729990"/>
                </a:moveTo>
                <a:lnTo>
                  <a:pt x="4572000" y="3729990"/>
                </a:lnTo>
                <a:lnTo>
                  <a:pt x="4572000" y="0"/>
                </a:lnTo>
                <a:lnTo>
                  <a:pt x="0" y="0"/>
                </a:lnTo>
                <a:lnTo>
                  <a:pt x="0" y="3729990"/>
                </a:lnTo>
                <a:close/>
              </a:path>
            </a:pathLst>
          </a:custGeom>
          <a:solidFill>
            <a:srgbClr val="D0D7E8"/>
          </a:solidFill>
        </p:spPr>
        <p:txBody>
          <a:bodyPr wrap="square" lIns="0" tIns="0" rIns="0" bIns="0" rtlCol="0"/>
          <a:lstStyle/>
          <a:p>
            <a:endParaRPr>
              <a:solidFill>
                <a:prstClr val="black"/>
              </a:solidFill>
            </a:endParaRPr>
          </a:p>
        </p:txBody>
      </p:sp>
      <p:sp>
        <p:nvSpPr>
          <p:cNvPr id="6" name="object 6"/>
          <p:cNvSpPr/>
          <p:nvPr/>
        </p:nvSpPr>
        <p:spPr>
          <a:xfrm>
            <a:off x="4572000" y="1727200"/>
            <a:ext cx="4572000" cy="4973320"/>
          </a:xfrm>
          <a:custGeom>
            <a:avLst/>
            <a:gdLst/>
            <a:ahLst/>
            <a:cxnLst/>
            <a:rect l="l" t="t" r="r" b="b"/>
            <a:pathLst>
              <a:path w="4572000" h="3729990">
                <a:moveTo>
                  <a:pt x="0" y="3729990"/>
                </a:moveTo>
                <a:lnTo>
                  <a:pt x="4572000" y="3729990"/>
                </a:lnTo>
                <a:lnTo>
                  <a:pt x="4572000" y="0"/>
                </a:lnTo>
                <a:lnTo>
                  <a:pt x="0" y="0"/>
                </a:lnTo>
                <a:lnTo>
                  <a:pt x="0" y="3729990"/>
                </a:lnTo>
                <a:close/>
              </a:path>
            </a:pathLst>
          </a:custGeom>
          <a:solidFill>
            <a:srgbClr val="D0D7E8"/>
          </a:solidFill>
        </p:spPr>
        <p:txBody>
          <a:bodyPr wrap="square" lIns="0" tIns="0" rIns="0" bIns="0" rtlCol="0"/>
          <a:lstStyle/>
          <a:p>
            <a:endParaRPr>
              <a:solidFill>
                <a:prstClr val="black"/>
              </a:solidFill>
            </a:endParaRPr>
          </a:p>
        </p:txBody>
      </p:sp>
      <p:sp>
        <p:nvSpPr>
          <p:cNvPr id="7" name="object 7"/>
          <p:cNvSpPr/>
          <p:nvPr/>
        </p:nvSpPr>
        <p:spPr>
          <a:xfrm>
            <a:off x="4572000" y="1083733"/>
            <a:ext cx="0" cy="592667"/>
          </a:xfrm>
          <a:custGeom>
            <a:avLst/>
            <a:gdLst/>
            <a:ahLst/>
            <a:cxnLst/>
            <a:rect l="l" t="t" r="r" b="b"/>
            <a:pathLst>
              <a:path h="444500">
                <a:moveTo>
                  <a:pt x="0" y="0"/>
                </a:moveTo>
                <a:lnTo>
                  <a:pt x="0" y="444500"/>
                </a:lnTo>
              </a:path>
            </a:pathLst>
          </a:custGeom>
          <a:ln w="12700">
            <a:solidFill>
              <a:srgbClr val="FFFFFF"/>
            </a:solidFill>
          </a:ln>
        </p:spPr>
        <p:txBody>
          <a:bodyPr wrap="square" lIns="0" tIns="0" rIns="0" bIns="0" rtlCol="0"/>
          <a:lstStyle/>
          <a:p>
            <a:endParaRPr>
              <a:solidFill>
                <a:prstClr val="black"/>
              </a:solidFill>
            </a:endParaRPr>
          </a:p>
        </p:txBody>
      </p:sp>
      <p:sp>
        <p:nvSpPr>
          <p:cNvPr id="8" name="object 8"/>
          <p:cNvSpPr/>
          <p:nvPr/>
        </p:nvSpPr>
        <p:spPr>
          <a:xfrm>
            <a:off x="4572000" y="1727201"/>
            <a:ext cx="0" cy="4981787"/>
          </a:xfrm>
          <a:custGeom>
            <a:avLst/>
            <a:gdLst/>
            <a:ahLst/>
            <a:cxnLst/>
            <a:rect l="l" t="t" r="r" b="b"/>
            <a:pathLst>
              <a:path h="3736340">
                <a:moveTo>
                  <a:pt x="0" y="0"/>
                </a:moveTo>
                <a:lnTo>
                  <a:pt x="0" y="3736340"/>
                </a:lnTo>
              </a:path>
            </a:pathLst>
          </a:custGeom>
          <a:ln w="12700">
            <a:solidFill>
              <a:srgbClr val="FFFFFF"/>
            </a:solidFill>
          </a:ln>
        </p:spPr>
        <p:txBody>
          <a:bodyPr wrap="square" lIns="0" tIns="0" rIns="0" bIns="0" rtlCol="0"/>
          <a:lstStyle/>
          <a:p>
            <a:endParaRPr>
              <a:solidFill>
                <a:prstClr val="black"/>
              </a:solidFill>
            </a:endParaRPr>
          </a:p>
        </p:txBody>
      </p:sp>
      <p:sp>
        <p:nvSpPr>
          <p:cNvPr id="9" name="object 9"/>
          <p:cNvSpPr/>
          <p:nvPr/>
        </p:nvSpPr>
        <p:spPr>
          <a:xfrm>
            <a:off x="0" y="1083735"/>
            <a:ext cx="0" cy="5625253"/>
          </a:xfrm>
          <a:custGeom>
            <a:avLst/>
            <a:gdLst/>
            <a:ahLst/>
            <a:cxnLst/>
            <a:rect l="l" t="t" r="r" b="b"/>
            <a:pathLst>
              <a:path h="4218940">
                <a:moveTo>
                  <a:pt x="0" y="0"/>
                </a:moveTo>
                <a:lnTo>
                  <a:pt x="0" y="4218940"/>
                </a:lnTo>
              </a:path>
            </a:pathLst>
          </a:custGeom>
          <a:ln w="12700">
            <a:solidFill>
              <a:srgbClr val="FFFFFF"/>
            </a:solidFill>
          </a:ln>
        </p:spPr>
        <p:txBody>
          <a:bodyPr wrap="square" lIns="0" tIns="0" rIns="0" bIns="0" rtlCol="0"/>
          <a:lstStyle/>
          <a:p>
            <a:endParaRPr>
              <a:solidFill>
                <a:prstClr val="black"/>
              </a:solidFill>
            </a:endParaRPr>
          </a:p>
        </p:txBody>
      </p:sp>
      <p:sp>
        <p:nvSpPr>
          <p:cNvPr id="10" name="object 10"/>
          <p:cNvSpPr/>
          <p:nvPr/>
        </p:nvSpPr>
        <p:spPr>
          <a:xfrm>
            <a:off x="9144000" y="1083735"/>
            <a:ext cx="0" cy="5625253"/>
          </a:xfrm>
          <a:custGeom>
            <a:avLst/>
            <a:gdLst/>
            <a:ahLst/>
            <a:cxnLst/>
            <a:rect l="l" t="t" r="r" b="b"/>
            <a:pathLst>
              <a:path h="4218940">
                <a:moveTo>
                  <a:pt x="0" y="0"/>
                </a:moveTo>
                <a:lnTo>
                  <a:pt x="0" y="4218940"/>
                </a:lnTo>
              </a:path>
            </a:pathLst>
          </a:custGeom>
          <a:ln w="12700">
            <a:solidFill>
              <a:srgbClr val="FFFFFF"/>
            </a:solidFill>
          </a:ln>
        </p:spPr>
        <p:txBody>
          <a:bodyPr wrap="square" lIns="0" tIns="0" rIns="0" bIns="0" rtlCol="0"/>
          <a:lstStyle/>
          <a:p>
            <a:endParaRPr>
              <a:solidFill>
                <a:prstClr val="black"/>
              </a:solidFill>
            </a:endParaRPr>
          </a:p>
        </p:txBody>
      </p:sp>
      <p:sp>
        <p:nvSpPr>
          <p:cNvPr id="11" name="object 11"/>
          <p:cNvSpPr/>
          <p:nvPr/>
        </p:nvSpPr>
        <p:spPr>
          <a:xfrm>
            <a:off x="0" y="109220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solidFill>
                <a:prstClr val="black"/>
              </a:solidFill>
            </a:endParaRPr>
          </a:p>
        </p:txBody>
      </p:sp>
      <p:sp>
        <p:nvSpPr>
          <p:cNvPr id="12" name="object 12"/>
          <p:cNvSpPr/>
          <p:nvPr/>
        </p:nvSpPr>
        <p:spPr>
          <a:xfrm>
            <a:off x="0" y="670052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solidFill>
                <a:prstClr val="black"/>
              </a:solidFill>
            </a:endParaRPr>
          </a:p>
        </p:txBody>
      </p:sp>
      <p:sp>
        <p:nvSpPr>
          <p:cNvPr id="13" name="object 13"/>
          <p:cNvSpPr txBox="1"/>
          <p:nvPr/>
        </p:nvSpPr>
        <p:spPr>
          <a:xfrm>
            <a:off x="78742" y="988568"/>
            <a:ext cx="3599815" cy="4272965"/>
          </a:xfrm>
          <a:prstGeom prst="rect">
            <a:avLst/>
          </a:prstGeom>
        </p:spPr>
        <p:txBody>
          <a:bodyPr vert="horz" wrap="square" lIns="0" tIns="104140" rIns="0" bIns="0" rtlCol="0">
            <a:spAutoFit/>
          </a:bodyPr>
          <a:lstStyle/>
          <a:p>
            <a:pPr marL="825500">
              <a:spcBef>
                <a:spcPts val="820"/>
              </a:spcBef>
              <a:tabLst>
                <a:tab pos="1708150" algn="l"/>
              </a:tabLst>
            </a:pPr>
            <a:r>
              <a:rPr sz="2400" b="1" spc="-5" dirty="0">
                <a:solidFill>
                  <a:prstClr val="black"/>
                </a:solidFill>
                <a:cs typeface="Calibri"/>
              </a:rPr>
              <a:t>POOR	</a:t>
            </a:r>
            <a:r>
              <a:rPr sz="2400" b="1" spc="-25" dirty="0">
                <a:solidFill>
                  <a:prstClr val="black"/>
                </a:solidFill>
                <a:cs typeface="Calibri"/>
              </a:rPr>
              <a:t>ILLUMINATION</a:t>
            </a:r>
            <a:endParaRPr sz="2400">
              <a:solidFill>
                <a:prstClr val="black"/>
              </a:solidFill>
              <a:cs typeface="Calibri"/>
            </a:endParaRPr>
          </a:p>
          <a:p>
            <a:pPr marL="12700">
              <a:spcBef>
                <a:spcPts val="720"/>
              </a:spcBef>
            </a:pPr>
            <a:r>
              <a:rPr sz="2400" spc="-5" dirty="0">
                <a:solidFill>
                  <a:prstClr val="black"/>
                </a:solidFill>
                <a:cs typeface="Calibri"/>
              </a:rPr>
              <a:t>Acute</a:t>
            </a:r>
            <a:r>
              <a:rPr sz="2400" spc="-25" dirty="0">
                <a:solidFill>
                  <a:prstClr val="black"/>
                </a:solidFill>
                <a:cs typeface="Calibri"/>
              </a:rPr>
              <a:t> </a:t>
            </a:r>
            <a:r>
              <a:rPr sz="2400" spc="-15" dirty="0">
                <a:solidFill>
                  <a:prstClr val="black"/>
                </a:solidFill>
                <a:cs typeface="Calibri"/>
              </a:rPr>
              <a:t>effects:-</a:t>
            </a:r>
            <a:endParaRPr sz="2400">
              <a:solidFill>
                <a:prstClr val="black"/>
              </a:solidFill>
              <a:cs typeface="Calibri"/>
            </a:endParaRPr>
          </a:p>
          <a:p>
            <a:pPr marL="285115" indent="-273050">
              <a:buSzPct val="95833"/>
              <a:buFont typeface="Wingdings"/>
              <a:buChar char=""/>
              <a:tabLst>
                <a:tab pos="285750" algn="l"/>
              </a:tabLst>
            </a:pPr>
            <a:r>
              <a:rPr sz="2400" spc="-30" dirty="0">
                <a:solidFill>
                  <a:prstClr val="black"/>
                </a:solidFill>
                <a:cs typeface="Calibri"/>
              </a:rPr>
              <a:t>Eye</a:t>
            </a:r>
            <a:r>
              <a:rPr sz="2400" spc="-15" dirty="0">
                <a:solidFill>
                  <a:prstClr val="black"/>
                </a:solidFill>
                <a:cs typeface="Calibri"/>
              </a:rPr>
              <a:t> strain</a:t>
            </a:r>
            <a:endParaRPr sz="2400">
              <a:solidFill>
                <a:prstClr val="black"/>
              </a:solidFill>
              <a:cs typeface="Calibri"/>
            </a:endParaRPr>
          </a:p>
          <a:p>
            <a:pPr marL="284480" indent="-272415">
              <a:buSzPct val="95833"/>
              <a:buFont typeface="Wingdings"/>
              <a:buChar char=""/>
              <a:tabLst>
                <a:tab pos="285115" algn="l"/>
              </a:tabLst>
            </a:pPr>
            <a:r>
              <a:rPr sz="2400" spc="-5" dirty="0">
                <a:solidFill>
                  <a:prstClr val="black"/>
                </a:solidFill>
                <a:cs typeface="Calibri"/>
              </a:rPr>
              <a:t>Headache</a:t>
            </a:r>
            <a:endParaRPr sz="2400">
              <a:solidFill>
                <a:prstClr val="black"/>
              </a:solidFill>
              <a:cs typeface="Calibri"/>
            </a:endParaRPr>
          </a:p>
          <a:p>
            <a:pPr marL="284480" indent="-272415">
              <a:buSzPct val="95833"/>
              <a:buFont typeface="Wingdings"/>
              <a:buChar char=""/>
              <a:tabLst>
                <a:tab pos="285115" algn="l"/>
              </a:tabLst>
            </a:pPr>
            <a:r>
              <a:rPr sz="2400" spc="-30" dirty="0">
                <a:solidFill>
                  <a:prstClr val="black"/>
                </a:solidFill>
                <a:cs typeface="Calibri"/>
              </a:rPr>
              <a:t>Eye</a:t>
            </a:r>
            <a:r>
              <a:rPr sz="2400" spc="-15" dirty="0">
                <a:solidFill>
                  <a:prstClr val="black"/>
                </a:solidFill>
                <a:cs typeface="Calibri"/>
              </a:rPr>
              <a:t> </a:t>
            </a:r>
            <a:r>
              <a:rPr sz="2400" spc="-5" dirty="0">
                <a:solidFill>
                  <a:prstClr val="black"/>
                </a:solidFill>
                <a:cs typeface="Calibri"/>
              </a:rPr>
              <a:t>pain</a:t>
            </a:r>
            <a:endParaRPr sz="2400">
              <a:solidFill>
                <a:prstClr val="black"/>
              </a:solidFill>
              <a:cs typeface="Calibri"/>
            </a:endParaRPr>
          </a:p>
          <a:p>
            <a:pPr marL="285115" indent="-273050">
              <a:buSzPct val="95833"/>
              <a:buFont typeface="Wingdings"/>
              <a:buChar char=""/>
              <a:tabLst>
                <a:tab pos="285750" algn="l"/>
              </a:tabLst>
            </a:pPr>
            <a:r>
              <a:rPr sz="2400" spc="-5" dirty="0">
                <a:solidFill>
                  <a:prstClr val="black"/>
                </a:solidFill>
                <a:cs typeface="Calibri"/>
              </a:rPr>
              <a:t>Lacrimation</a:t>
            </a:r>
            <a:endParaRPr sz="2400">
              <a:solidFill>
                <a:prstClr val="black"/>
              </a:solidFill>
              <a:cs typeface="Calibri"/>
            </a:endParaRPr>
          </a:p>
          <a:p>
            <a:pPr marL="284480" indent="-272415">
              <a:spcBef>
                <a:spcPts val="5"/>
              </a:spcBef>
              <a:buSzPct val="95833"/>
              <a:buFont typeface="Wingdings"/>
              <a:buChar char=""/>
              <a:tabLst>
                <a:tab pos="285115" algn="l"/>
              </a:tabLst>
            </a:pPr>
            <a:r>
              <a:rPr sz="2400" spc="-10" dirty="0">
                <a:solidFill>
                  <a:prstClr val="black"/>
                </a:solidFill>
                <a:cs typeface="Calibri"/>
              </a:rPr>
              <a:t>Congestion around</a:t>
            </a:r>
            <a:r>
              <a:rPr sz="2400" spc="-65" dirty="0">
                <a:solidFill>
                  <a:prstClr val="black"/>
                </a:solidFill>
                <a:cs typeface="Calibri"/>
              </a:rPr>
              <a:t> </a:t>
            </a:r>
            <a:r>
              <a:rPr sz="2400" spc="-10" dirty="0">
                <a:solidFill>
                  <a:prstClr val="black"/>
                </a:solidFill>
                <a:cs typeface="Calibri"/>
              </a:rPr>
              <a:t>cornea</a:t>
            </a:r>
            <a:endParaRPr sz="2400">
              <a:solidFill>
                <a:prstClr val="black"/>
              </a:solidFill>
              <a:cs typeface="Calibri"/>
            </a:endParaRPr>
          </a:p>
          <a:p>
            <a:pPr marL="284480" indent="-272415">
              <a:buSzPct val="95833"/>
              <a:buFont typeface="Wingdings"/>
              <a:buChar char=""/>
              <a:tabLst>
                <a:tab pos="285115" algn="l"/>
                <a:tab pos="849630" algn="l"/>
              </a:tabLst>
            </a:pPr>
            <a:r>
              <a:rPr sz="2400" spc="-30" dirty="0">
                <a:solidFill>
                  <a:prstClr val="black"/>
                </a:solidFill>
                <a:cs typeface="Calibri"/>
              </a:rPr>
              <a:t>Eye	</a:t>
            </a:r>
            <a:r>
              <a:rPr sz="2400" spc="-15" dirty="0">
                <a:solidFill>
                  <a:prstClr val="black"/>
                </a:solidFill>
                <a:cs typeface="Calibri"/>
              </a:rPr>
              <a:t>fatigue</a:t>
            </a:r>
            <a:endParaRPr sz="2400">
              <a:solidFill>
                <a:prstClr val="black"/>
              </a:solidFill>
              <a:cs typeface="Calibri"/>
            </a:endParaRPr>
          </a:p>
          <a:p>
            <a:pPr>
              <a:spcBef>
                <a:spcPts val="5"/>
              </a:spcBef>
              <a:buFont typeface="Wingdings"/>
              <a:buChar char=""/>
            </a:pPr>
            <a:endParaRPr sz="2500">
              <a:solidFill>
                <a:prstClr val="black"/>
              </a:solidFill>
              <a:latin typeface="Times New Roman"/>
              <a:cs typeface="Times New Roman"/>
            </a:endParaRPr>
          </a:p>
          <a:p>
            <a:pPr marL="12700"/>
            <a:r>
              <a:rPr sz="2400" spc="-10" dirty="0">
                <a:solidFill>
                  <a:prstClr val="black"/>
                </a:solidFill>
                <a:cs typeface="Calibri"/>
              </a:rPr>
              <a:t>Chronic</a:t>
            </a:r>
            <a:r>
              <a:rPr sz="2400" spc="-30" dirty="0">
                <a:solidFill>
                  <a:prstClr val="black"/>
                </a:solidFill>
                <a:cs typeface="Calibri"/>
              </a:rPr>
              <a:t> </a:t>
            </a:r>
            <a:r>
              <a:rPr sz="2400" spc="-15" dirty="0">
                <a:solidFill>
                  <a:prstClr val="black"/>
                </a:solidFill>
                <a:cs typeface="Calibri"/>
              </a:rPr>
              <a:t>effects:-</a:t>
            </a:r>
            <a:endParaRPr sz="2400">
              <a:solidFill>
                <a:prstClr val="black"/>
              </a:solidFill>
              <a:cs typeface="Calibri"/>
            </a:endParaRPr>
          </a:p>
          <a:p>
            <a:pPr marL="284480" indent="-272415">
              <a:buSzPct val="95833"/>
              <a:buFont typeface="Wingdings"/>
              <a:buChar char=""/>
              <a:tabLst>
                <a:tab pos="285115" algn="l"/>
              </a:tabLst>
            </a:pPr>
            <a:r>
              <a:rPr sz="2400" spc="-5" dirty="0">
                <a:solidFill>
                  <a:prstClr val="black"/>
                </a:solidFill>
                <a:cs typeface="Calibri"/>
              </a:rPr>
              <a:t>Miner’s</a:t>
            </a:r>
            <a:r>
              <a:rPr sz="2400" spc="-25" dirty="0">
                <a:solidFill>
                  <a:prstClr val="black"/>
                </a:solidFill>
                <a:cs typeface="Calibri"/>
              </a:rPr>
              <a:t> </a:t>
            </a:r>
            <a:r>
              <a:rPr sz="2400" spc="-15" dirty="0">
                <a:solidFill>
                  <a:prstClr val="black"/>
                </a:solidFill>
                <a:cs typeface="Calibri"/>
              </a:rPr>
              <a:t>nystagmus</a:t>
            </a:r>
            <a:endParaRPr sz="2400">
              <a:solidFill>
                <a:prstClr val="black"/>
              </a:solidFill>
              <a:cs typeface="Calibri"/>
            </a:endParaRPr>
          </a:p>
        </p:txBody>
      </p:sp>
      <p:sp>
        <p:nvSpPr>
          <p:cNvPr id="14" name="object 14"/>
          <p:cNvSpPr txBox="1"/>
          <p:nvPr/>
        </p:nvSpPr>
        <p:spPr>
          <a:xfrm>
            <a:off x="4651628" y="988569"/>
            <a:ext cx="3708400" cy="2041585"/>
          </a:xfrm>
          <a:prstGeom prst="rect">
            <a:avLst/>
          </a:prstGeom>
        </p:spPr>
        <p:txBody>
          <a:bodyPr vert="horz" wrap="square" lIns="0" tIns="104140" rIns="0" bIns="0" rtlCol="0">
            <a:spAutoFit/>
          </a:bodyPr>
          <a:lstStyle/>
          <a:p>
            <a:pPr marL="715645">
              <a:spcBef>
                <a:spcPts val="820"/>
              </a:spcBef>
            </a:pPr>
            <a:r>
              <a:rPr sz="2400" b="1" spc="-15" dirty="0">
                <a:solidFill>
                  <a:prstClr val="black"/>
                </a:solidFill>
                <a:cs typeface="Calibri"/>
              </a:rPr>
              <a:t>EXCESSIVE</a:t>
            </a:r>
            <a:r>
              <a:rPr sz="2400" b="1" spc="-40" dirty="0">
                <a:solidFill>
                  <a:prstClr val="black"/>
                </a:solidFill>
                <a:cs typeface="Calibri"/>
              </a:rPr>
              <a:t> </a:t>
            </a:r>
            <a:r>
              <a:rPr sz="2400" b="1" spc="-5" dirty="0">
                <a:solidFill>
                  <a:prstClr val="black"/>
                </a:solidFill>
                <a:cs typeface="Calibri"/>
              </a:rPr>
              <a:t>BRIGHTNESS</a:t>
            </a:r>
            <a:endParaRPr sz="2400">
              <a:solidFill>
                <a:prstClr val="black"/>
              </a:solidFill>
              <a:cs typeface="Calibri"/>
            </a:endParaRPr>
          </a:p>
          <a:p>
            <a:pPr marL="12700">
              <a:spcBef>
                <a:spcPts val="720"/>
              </a:spcBef>
            </a:pPr>
            <a:r>
              <a:rPr sz="2400" spc="-25" dirty="0">
                <a:solidFill>
                  <a:prstClr val="black"/>
                </a:solidFill>
                <a:cs typeface="Calibri"/>
              </a:rPr>
              <a:t>Effects </a:t>
            </a:r>
            <a:r>
              <a:rPr sz="2400" spc="-5" dirty="0">
                <a:solidFill>
                  <a:prstClr val="black"/>
                </a:solidFill>
                <a:cs typeface="Calibri"/>
              </a:rPr>
              <a:t>due </a:t>
            </a:r>
            <a:r>
              <a:rPr sz="2400" spc="-15" dirty="0">
                <a:solidFill>
                  <a:prstClr val="black"/>
                </a:solidFill>
                <a:cs typeface="Calibri"/>
              </a:rPr>
              <a:t>to </a:t>
            </a:r>
            <a:r>
              <a:rPr sz="2400" spc="-10" dirty="0">
                <a:solidFill>
                  <a:prstClr val="black"/>
                </a:solidFill>
                <a:cs typeface="Calibri"/>
              </a:rPr>
              <a:t>glare</a:t>
            </a:r>
            <a:r>
              <a:rPr sz="2400" spc="5" dirty="0">
                <a:solidFill>
                  <a:prstClr val="black"/>
                </a:solidFill>
                <a:cs typeface="Calibri"/>
              </a:rPr>
              <a:t> :-</a:t>
            </a:r>
            <a:endParaRPr sz="2400">
              <a:solidFill>
                <a:prstClr val="black"/>
              </a:solidFill>
              <a:cs typeface="Calibri"/>
            </a:endParaRPr>
          </a:p>
          <a:p>
            <a:pPr marL="285115" indent="-273050">
              <a:buSzPct val="95833"/>
              <a:buFont typeface="Wingdings"/>
              <a:buChar char=""/>
              <a:tabLst>
                <a:tab pos="285750" algn="l"/>
              </a:tabLst>
            </a:pPr>
            <a:r>
              <a:rPr sz="2400" spc="-15" dirty="0">
                <a:solidFill>
                  <a:prstClr val="black"/>
                </a:solidFill>
                <a:cs typeface="Calibri"/>
              </a:rPr>
              <a:t>Discomfort, </a:t>
            </a:r>
            <a:r>
              <a:rPr sz="2400" spc="-5" dirty="0">
                <a:solidFill>
                  <a:prstClr val="black"/>
                </a:solidFill>
                <a:cs typeface="Calibri"/>
              </a:rPr>
              <a:t>annoyance</a:t>
            </a:r>
            <a:r>
              <a:rPr sz="2400" spc="-65" dirty="0">
                <a:solidFill>
                  <a:prstClr val="black"/>
                </a:solidFill>
                <a:cs typeface="Calibri"/>
              </a:rPr>
              <a:t> </a:t>
            </a:r>
            <a:r>
              <a:rPr sz="2400" dirty="0">
                <a:solidFill>
                  <a:prstClr val="black"/>
                </a:solidFill>
                <a:cs typeface="Calibri"/>
              </a:rPr>
              <a:t>and</a:t>
            </a:r>
            <a:endParaRPr sz="2400">
              <a:solidFill>
                <a:prstClr val="black"/>
              </a:solidFill>
              <a:cs typeface="Calibri"/>
            </a:endParaRPr>
          </a:p>
          <a:p>
            <a:pPr marL="12700"/>
            <a:r>
              <a:rPr sz="2400" spc="-5" dirty="0">
                <a:solidFill>
                  <a:prstClr val="black"/>
                </a:solidFill>
                <a:cs typeface="Calibri"/>
              </a:rPr>
              <a:t>visual</a:t>
            </a:r>
            <a:r>
              <a:rPr sz="2400" spc="-10" dirty="0">
                <a:solidFill>
                  <a:prstClr val="black"/>
                </a:solidFill>
                <a:cs typeface="Calibri"/>
              </a:rPr>
              <a:t> </a:t>
            </a:r>
            <a:r>
              <a:rPr sz="2400" spc="-15" dirty="0">
                <a:solidFill>
                  <a:prstClr val="black"/>
                </a:solidFill>
                <a:cs typeface="Calibri"/>
              </a:rPr>
              <a:t>fatigue</a:t>
            </a:r>
            <a:endParaRPr sz="2400">
              <a:solidFill>
                <a:prstClr val="black"/>
              </a:solidFill>
              <a:cs typeface="Calibri"/>
            </a:endParaRPr>
          </a:p>
          <a:p>
            <a:pPr marL="284480" indent="-272415">
              <a:buSzPct val="95833"/>
              <a:buFont typeface="Wingdings"/>
              <a:buChar char=""/>
              <a:tabLst>
                <a:tab pos="285115" algn="l"/>
              </a:tabLst>
            </a:pPr>
            <a:r>
              <a:rPr sz="2400" dirty="0">
                <a:solidFill>
                  <a:prstClr val="black"/>
                </a:solidFill>
                <a:cs typeface="Calibri"/>
              </a:rPr>
              <a:t>Blurring </a:t>
            </a:r>
            <a:r>
              <a:rPr sz="2400" spc="-5" dirty="0">
                <a:solidFill>
                  <a:prstClr val="black"/>
                </a:solidFill>
                <a:cs typeface="Calibri"/>
              </a:rPr>
              <a:t>of</a:t>
            </a:r>
            <a:r>
              <a:rPr sz="2400" spc="-35" dirty="0">
                <a:solidFill>
                  <a:prstClr val="black"/>
                </a:solidFill>
                <a:cs typeface="Calibri"/>
              </a:rPr>
              <a:t> </a:t>
            </a:r>
            <a:r>
              <a:rPr sz="2400" spc="-5" dirty="0">
                <a:solidFill>
                  <a:prstClr val="black"/>
                </a:solidFill>
                <a:cs typeface="Calibri"/>
              </a:rPr>
              <a:t>vision</a:t>
            </a:r>
            <a:endParaRPr sz="2400">
              <a:solidFill>
                <a:prstClr val="black"/>
              </a:solidFill>
              <a:cs typeface="Calibri"/>
            </a:endParaRPr>
          </a:p>
        </p:txBody>
      </p:sp>
    </p:spTree>
    <p:extLst>
      <p:ext uri="{BB962C8B-B14F-4D97-AF65-F5344CB8AC3E}">
        <p14:creationId xmlns:p14="http://schemas.microsoft.com/office/powerpoint/2010/main" val="13243896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144000" cy="1093892"/>
          </a:xfrm>
          <a:custGeom>
            <a:avLst/>
            <a:gdLst/>
            <a:ahLst/>
            <a:cxnLst/>
            <a:rect l="l" t="t" r="r" b="b"/>
            <a:pathLst>
              <a:path w="9144000" h="820419">
                <a:moveTo>
                  <a:pt x="0" y="819912"/>
                </a:moveTo>
                <a:lnTo>
                  <a:pt x="9144000" y="819912"/>
                </a:lnTo>
                <a:lnTo>
                  <a:pt x="9144000" y="0"/>
                </a:lnTo>
                <a:lnTo>
                  <a:pt x="0" y="0"/>
                </a:lnTo>
                <a:lnTo>
                  <a:pt x="0" y="819912"/>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78739" y="8298"/>
            <a:ext cx="2024380" cy="690574"/>
          </a:xfrm>
          <a:prstGeom prst="rect">
            <a:avLst/>
          </a:prstGeom>
        </p:spPr>
        <p:txBody>
          <a:bodyPr vert="horz" wrap="square" lIns="0" tIns="13335" rIns="0" bIns="0" rtlCol="0">
            <a:spAutoFit/>
          </a:bodyPr>
          <a:lstStyle/>
          <a:p>
            <a:pPr marL="12700">
              <a:lnSpc>
                <a:spcPct val="100000"/>
              </a:lnSpc>
              <a:spcBef>
                <a:spcPts val="105"/>
              </a:spcBef>
            </a:pPr>
            <a:r>
              <a:rPr sz="4400" spc="-5" dirty="0"/>
              <a:t>C)</a:t>
            </a:r>
            <a:r>
              <a:rPr sz="4400" spc="-70" dirty="0"/>
              <a:t> </a:t>
            </a:r>
            <a:r>
              <a:rPr sz="4400" dirty="0"/>
              <a:t>NOISE</a:t>
            </a:r>
            <a:endParaRPr sz="4400"/>
          </a:p>
        </p:txBody>
      </p:sp>
      <p:sp>
        <p:nvSpPr>
          <p:cNvPr id="4" name="object 4"/>
          <p:cNvSpPr/>
          <p:nvPr/>
        </p:nvSpPr>
        <p:spPr>
          <a:xfrm>
            <a:off x="0" y="1092202"/>
            <a:ext cx="3944620" cy="662940"/>
          </a:xfrm>
          <a:custGeom>
            <a:avLst/>
            <a:gdLst/>
            <a:ahLst/>
            <a:cxnLst/>
            <a:rect l="l" t="t" r="r" b="b"/>
            <a:pathLst>
              <a:path w="3944620" h="497205">
                <a:moveTo>
                  <a:pt x="0" y="496697"/>
                </a:moveTo>
                <a:lnTo>
                  <a:pt x="3944492" y="496697"/>
                </a:lnTo>
                <a:lnTo>
                  <a:pt x="3944492" y="0"/>
                </a:lnTo>
                <a:lnTo>
                  <a:pt x="0" y="0"/>
                </a:lnTo>
                <a:lnTo>
                  <a:pt x="0" y="496697"/>
                </a:lnTo>
                <a:close/>
              </a:path>
            </a:pathLst>
          </a:custGeom>
          <a:solidFill>
            <a:srgbClr val="4F81BC"/>
          </a:solidFill>
        </p:spPr>
        <p:txBody>
          <a:bodyPr wrap="square" lIns="0" tIns="0" rIns="0" bIns="0" rtlCol="0"/>
          <a:lstStyle/>
          <a:p>
            <a:endParaRPr>
              <a:solidFill>
                <a:prstClr val="black"/>
              </a:solidFill>
            </a:endParaRPr>
          </a:p>
        </p:txBody>
      </p:sp>
      <p:sp>
        <p:nvSpPr>
          <p:cNvPr id="5" name="object 5"/>
          <p:cNvSpPr/>
          <p:nvPr/>
        </p:nvSpPr>
        <p:spPr>
          <a:xfrm>
            <a:off x="3944495" y="1092202"/>
            <a:ext cx="5200015" cy="662940"/>
          </a:xfrm>
          <a:custGeom>
            <a:avLst/>
            <a:gdLst/>
            <a:ahLst/>
            <a:cxnLst/>
            <a:rect l="l" t="t" r="r" b="b"/>
            <a:pathLst>
              <a:path w="5200015" h="497205">
                <a:moveTo>
                  <a:pt x="0" y="496697"/>
                </a:moveTo>
                <a:lnTo>
                  <a:pt x="5199507" y="496697"/>
                </a:lnTo>
                <a:lnTo>
                  <a:pt x="5199507" y="0"/>
                </a:lnTo>
                <a:lnTo>
                  <a:pt x="0" y="0"/>
                </a:lnTo>
                <a:lnTo>
                  <a:pt x="0" y="496697"/>
                </a:lnTo>
                <a:close/>
              </a:path>
            </a:pathLst>
          </a:custGeom>
          <a:solidFill>
            <a:srgbClr val="4F81BC"/>
          </a:solidFill>
        </p:spPr>
        <p:txBody>
          <a:bodyPr wrap="square" lIns="0" tIns="0" rIns="0" bIns="0" rtlCol="0"/>
          <a:lstStyle/>
          <a:p>
            <a:endParaRPr>
              <a:solidFill>
                <a:prstClr val="black"/>
              </a:solidFill>
            </a:endParaRPr>
          </a:p>
        </p:txBody>
      </p:sp>
      <p:sp>
        <p:nvSpPr>
          <p:cNvPr id="6" name="object 6"/>
          <p:cNvSpPr/>
          <p:nvPr/>
        </p:nvSpPr>
        <p:spPr>
          <a:xfrm>
            <a:off x="0" y="1805263"/>
            <a:ext cx="3944620" cy="3307080"/>
          </a:xfrm>
          <a:custGeom>
            <a:avLst/>
            <a:gdLst/>
            <a:ahLst/>
            <a:cxnLst/>
            <a:rect l="l" t="t" r="r" b="b"/>
            <a:pathLst>
              <a:path w="3944620" h="2480310">
                <a:moveTo>
                  <a:pt x="0" y="2480310"/>
                </a:moveTo>
                <a:lnTo>
                  <a:pt x="3944492" y="2480310"/>
                </a:lnTo>
                <a:lnTo>
                  <a:pt x="3944492" y="0"/>
                </a:lnTo>
                <a:lnTo>
                  <a:pt x="0" y="0"/>
                </a:lnTo>
                <a:lnTo>
                  <a:pt x="0" y="2480310"/>
                </a:lnTo>
                <a:close/>
              </a:path>
            </a:pathLst>
          </a:custGeom>
          <a:solidFill>
            <a:srgbClr val="D0D7E8"/>
          </a:solidFill>
        </p:spPr>
        <p:txBody>
          <a:bodyPr wrap="square" lIns="0" tIns="0" rIns="0" bIns="0" rtlCol="0"/>
          <a:lstStyle/>
          <a:p>
            <a:endParaRPr>
              <a:solidFill>
                <a:prstClr val="black"/>
              </a:solidFill>
            </a:endParaRPr>
          </a:p>
        </p:txBody>
      </p:sp>
      <p:sp>
        <p:nvSpPr>
          <p:cNvPr id="7" name="object 7"/>
          <p:cNvSpPr/>
          <p:nvPr/>
        </p:nvSpPr>
        <p:spPr>
          <a:xfrm>
            <a:off x="3944495" y="1805263"/>
            <a:ext cx="5200015" cy="3307080"/>
          </a:xfrm>
          <a:custGeom>
            <a:avLst/>
            <a:gdLst/>
            <a:ahLst/>
            <a:cxnLst/>
            <a:rect l="l" t="t" r="r" b="b"/>
            <a:pathLst>
              <a:path w="5200015" h="2480310">
                <a:moveTo>
                  <a:pt x="0" y="2480310"/>
                </a:moveTo>
                <a:lnTo>
                  <a:pt x="5199507" y="2480310"/>
                </a:lnTo>
                <a:lnTo>
                  <a:pt x="5199507" y="0"/>
                </a:lnTo>
                <a:lnTo>
                  <a:pt x="0" y="0"/>
                </a:lnTo>
                <a:lnTo>
                  <a:pt x="0" y="2480310"/>
                </a:lnTo>
                <a:close/>
              </a:path>
            </a:pathLst>
          </a:custGeom>
          <a:solidFill>
            <a:srgbClr val="D0D7E8"/>
          </a:solidFill>
        </p:spPr>
        <p:txBody>
          <a:bodyPr wrap="square" lIns="0" tIns="0" rIns="0" bIns="0" rtlCol="0"/>
          <a:lstStyle/>
          <a:p>
            <a:endParaRPr>
              <a:solidFill>
                <a:prstClr val="black"/>
              </a:solidFill>
            </a:endParaRPr>
          </a:p>
        </p:txBody>
      </p:sp>
      <p:sp>
        <p:nvSpPr>
          <p:cNvPr id="8" name="object 8"/>
          <p:cNvSpPr/>
          <p:nvPr/>
        </p:nvSpPr>
        <p:spPr>
          <a:xfrm>
            <a:off x="0" y="5112341"/>
            <a:ext cx="9144000" cy="1745827"/>
          </a:xfrm>
          <a:custGeom>
            <a:avLst/>
            <a:gdLst/>
            <a:ahLst/>
            <a:cxnLst/>
            <a:rect l="l" t="t" r="r" b="b"/>
            <a:pathLst>
              <a:path w="9144000" h="1309370">
                <a:moveTo>
                  <a:pt x="0" y="1309242"/>
                </a:moveTo>
                <a:lnTo>
                  <a:pt x="9144000" y="1309242"/>
                </a:lnTo>
                <a:lnTo>
                  <a:pt x="9144000" y="0"/>
                </a:lnTo>
                <a:lnTo>
                  <a:pt x="0" y="0"/>
                </a:lnTo>
                <a:lnTo>
                  <a:pt x="0" y="1309242"/>
                </a:lnTo>
                <a:close/>
              </a:path>
            </a:pathLst>
          </a:custGeom>
          <a:solidFill>
            <a:srgbClr val="E9ECF4"/>
          </a:solidFill>
        </p:spPr>
        <p:txBody>
          <a:bodyPr wrap="square" lIns="0" tIns="0" rIns="0" bIns="0" rtlCol="0"/>
          <a:lstStyle/>
          <a:p>
            <a:endParaRPr>
              <a:solidFill>
                <a:prstClr val="black"/>
              </a:solidFill>
            </a:endParaRPr>
          </a:p>
        </p:txBody>
      </p:sp>
      <p:sp>
        <p:nvSpPr>
          <p:cNvPr id="9" name="object 9"/>
          <p:cNvSpPr/>
          <p:nvPr/>
        </p:nvSpPr>
        <p:spPr>
          <a:xfrm>
            <a:off x="3944492" y="1083735"/>
            <a:ext cx="0" cy="671407"/>
          </a:xfrm>
          <a:custGeom>
            <a:avLst/>
            <a:gdLst/>
            <a:ahLst/>
            <a:cxnLst/>
            <a:rect l="l" t="t" r="r" b="b"/>
            <a:pathLst>
              <a:path h="503555">
                <a:moveTo>
                  <a:pt x="0" y="0"/>
                </a:moveTo>
                <a:lnTo>
                  <a:pt x="0" y="503047"/>
                </a:lnTo>
              </a:path>
            </a:pathLst>
          </a:custGeom>
          <a:ln w="12700">
            <a:solidFill>
              <a:srgbClr val="FFFFFF"/>
            </a:solidFill>
          </a:ln>
        </p:spPr>
        <p:txBody>
          <a:bodyPr wrap="square" lIns="0" tIns="0" rIns="0" bIns="0" rtlCol="0"/>
          <a:lstStyle/>
          <a:p>
            <a:endParaRPr>
              <a:solidFill>
                <a:prstClr val="black"/>
              </a:solidFill>
            </a:endParaRPr>
          </a:p>
        </p:txBody>
      </p:sp>
      <p:sp>
        <p:nvSpPr>
          <p:cNvPr id="10" name="object 10"/>
          <p:cNvSpPr/>
          <p:nvPr/>
        </p:nvSpPr>
        <p:spPr>
          <a:xfrm>
            <a:off x="3944492" y="1805264"/>
            <a:ext cx="0" cy="3315547"/>
          </a:xfrm>
          <a:custGeom>
            <a:avLst/>
            <a:gdLst/>
            <a:ahLst/>
            <a:cxnLst/>
            <a:rect l="l" t="t" r="r" b="b"/>
            <a:pathLst>
              <a:path h="2486660">
                <a:moveTo>
                  <a:pt x="0" y="0"/>
                </a:moveTo>
                <a:lnTo>
                  <a:pt x="0" y="2486660"/>
                </a:lnTo>
              </a:path>
            </a:pathLst>
          </a:custGeom>
          <a:ln w="12700">
            <a:solidFill>
              <a:srgbClr val="FFFFFF"/>
            </a:solidFill>
          </a:ln>
        </p:spPr>
        <p:txBody>
          <a:bodyPr wrap="square" lIns="0" tIns="0" rIns="0" bIns="0" rtlCol="0"/>
          <a:lstStyle/>
          <a:p>
            <a:endParaRPr>
              <a:solidFill>
                <a:prstClr val="black"/>
              </a:solidFill>
            </a:endParaRPr>
          </a:p>
        </p:txBody>
      </p:sp>
      <p:sp>
        <p:nvSpPr>
          <p:cNvPr id="11" name="object 11"/>
          <p:cNvSpPr/>
          <p:nvPr/>
        </p:nvSpPr>
        <p:spPr>
          <a:xfrm>
            <a:off x="0" y="5112343"/>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solidFill>
                <a:prstClr val="black"/>
              </a:solidFill>
            </a:endParaRPr>
          </a:p>
        </p:txBody>
      </p:sp>
      <p:sp>
        <p:nvSpPr>
          <p:cNvPr id="12" name="object 12"/>
          <p:cNvSpPr/>
          <p:nvPr/>
        </p:nvSpPr>
        <p:spPr>
          <a:xfrm>
            <a:off x="3175" y="1083733"/>
            <a:ext cx="0" cy="5774267"/>
          </a:xfrm>
          <a:custGeom>
            <a:avLst/>
            <a:gdLst/>
            <a:ahLst/>
            <a:cxnLst/>
            <a:rect l="l" t="t" r="r" b="b"/>
            <a:pathLst>
              <a:path h="4330700">
                <a:moveTo>
                  <a:pt x="0" y="0"/>
                </a:moveTo>
                <a:lnTo>
                  <a:pt x="0" y="4330698"/>
                </a:lnTo>
              </a:path>
            </a:pathLst>
          </a:custGeom>
          <a:ln w="6350">
            <a:solidFill>
              <a:srgbClr val="FFFFFF"/>
            </a:solidFill>
          </a:ln>
        </p:spPr>
        <p:txBody>
          <a:bodyPr wrap="square" lIns="0" tIns="0" rIns="0" bIns="0" rtlCol="0"/>
          <a:lstStyle/>
          <a:p>
            <a:endParaRPr>
              <a:solidFill>
                <a:prstClr val="black"/>
              </a:solidFill>
            </a:endParaRPr>
          </a:p>
        </p:txBody>
      </p:sp>
      <p:sp>
        <p:nvSpPr>
          <p:cNvPr id="13" name="object 13"/>
          <p:cNvSpPr/>
          <p:nvPr/>
        </p:nvSpPr>
        <p:spPr>
          <a:xfrm>
            <a:off x="9140825" y="1083733"/>
            <a:ext cx="0" cy="5774267"/>
          </a:xfrm>
          <a:custGeom>
            <a:avLst/>
            <a:gdLst/>
            <a:ahLst/>
            <a:cxnLst/>
            <a:rect l="l" t="t" r="r" b="b"/>
            <a:pathLst>
              <a:path h="4330700">
                <a:moveTo>
                  <a:pt x="0" y="0"/>
                </a:moveTo>
                <a:lnTo>
                  <a:pt x="0" y="4330698"/>
                </a:lnTo>
              </a:path>
            </a:pathLst>
          </a:custGeom>
          <a:ln w="6350">
            <a:solidFill>
              <a:srgbClr val="FFFFFF"/>
            </a:solidFill>
          </a:ln>
        </p:spPr>
        <p:txBody>
          <a:bodyPr wrap="square" lIns="0" tIns="0" rIns="0" bIns="0" rtlCol="0"/>
          <a:lstStyle/>
          <a:p>
            <a:endParaRPr>
              <a:solidFill>
                <a:prstClr val="black"/>
              </a:solidFill>
            </a:endParaRPr>
          </a:p>
        </p:txBody>
      </p:sp>
      <p:sp>
        <p:nvSpPr>
          <p:cNvPr id="14" name="object 14"/>
          <p:cNvSpPr/>
          <p:nvPr/>
        </p:nvSpPr>
        <p:spPr>
          <a:xfrm>
            <a:off x="0" y="109220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solidFill>
                <a:prstClr val="black"/>
              </a:solidFill>
            </a:endParaRPr>
          </a:p>
        </p:txBody>
      </p:sp>
      <p:sp>
        <p:nvSpPr>
          <p:cNvPr id="15" name="object 15"/>
          <p:cNvSpPr/>
          <p:nvPr/>
        </p:nvSpPr>
        <p:spPr>
          <a:xfrm>
            <a:off x="0" y="6853764"/>
            <a:ext cx="9144000" cy="0"/>
          </a:xfrm>
          <a:custGeom>
            <a:avLst/>
            <a:gdLst/>
            <a:ahLst/>
            <a:cxnLst/>
            <a:rect l="l" t="t" r="r" b="b"/>
            <a:pathLst>
              <a:path w="9144000">
                <a:moveTo>
                  <a:pt x="0" y="0"/>
                </a:moveTo>
                <a:lnTo>
                  <a:pt x="9144000" y="0"/>
                </a:lnTo>
              </a:path>
            </a:pathLst>
          </a:custGeom>
          <a:ln w="6349">
            <a:solidFill>
              <a:srgbClr val="FFFFFF"/>
            </a:solidFill>
          </a:ln>
        </p:spPr>
        <p:txBody>
          <a:bodyPr wrap="square" lIns="0" tIns="0" rIns="0" bIns="0" rtlCol="0"/>
          <a:lstStyle/>
          <a:p>
            <a:endParaRPr>
              <a:solidFill>
                <a:prstClr val="black"/>
              </a:solidFill>
            </a:endParaRPr>
          </a:p>
        </p:txBody>
      </p:sp>
      <p:sp>
        <p:nvSpPr>
          <p:cNvPr id="16" name="object 16"/>
          <p:cNvSpPr txBox="1"/>
          <p:nvPr/>
        </p:nvSpPr>
        <p:spPr>
          <a:xfrm>
            <a:off x="1115669" y="1114552"/>
            <a:ext cx="1713230" cy="321242"/>
          </a:xfrm>
          <a:prstGeom prst="rect">
            <a:avLst/>
          </a:prstGeom>
        </p:spPr>
        <p:txBody>
          <a:bodyPr vert="horz" wrap="square" lIns="0" tIns="13335" rIns="0" bIns="0" rtlCol="0">
            <a:spAutoFit/>
          </a:bodyPr>
          <a:lstStyle/>
          <a:p>
            <a:pPr marL="12700">
              <a:spcBef>
                <a:spcPts val="105"/>
              </a:spcBef>
            </a:pPr>
            <a:r>
              <a:rPr sz="2000" b="1" spc="-5" dirty="0">
                <a:solidFill>
                  <a:prstClr val="black"/>
                </a:solidFill>
                <a:cs typeface="Calibri"/>
              </a:rPr>
              <a:t>Auditory</a:t>
            </a:r>
            <a:r>
              <a:rPr sz="2000" b="1" spc="-60" dirty="0">
                <a:solidFill>
                  <a:prstClr val="black"/>
                </a:solidFill>
                <a:cs typeface="Calibri"/>
              </a:rPr>
              <a:t> </a:t>
            </a:r>
            <a:r>
              <a:rPr sz="2000" b="1" spc="-10" dirty="0">
                <a:solidFill>
                  <a:prstClr val="black"/>
                </a:solidFill>
                <a:cs typeface="Calibri"/>
              </a:rPr>
              <a:t>effects</a:t>
            </a:r>
            <a:endParaRPr sz="2000">
              <a:solidFill>
                <a:prstClr val="black"/>
              </a:solidFill>
              <a:cs typeface="Calibri"/>
            </a:endParaRPr>
          </a:p>
        </p:txBody>
      </p:sp>
      <p:sp>
        <p:nvSpPr>
          <p:cNvPr id="17" name="object 17"/>
          <p:cNvSpPr txBox="1"/>
          <p:nvPr/>
        </p:nvSpPr>
        <p:spPr>
          <a:xfrm>
            <a:off x="5443220" y="1114552"/>
            <a:ext cx="2202180" cy="321242"/>
          </a:xfrm>
          <a:prstGeom prst="rect">
            <a:avLst/>
          </a:prstGeom>
        </p:spPr>
        <p:txBody>
          <a:bodyPr vert="horz" wrap="square" lIns="0" tIns="13335" rIns="0" bIns="0" rtlCol="0">
            <a:spAutoFit/>
          </a:bodyPr>
          <a:lstStyle/>
          <a:p>
            <a:pPr marL="12700">
              <a:spcBef>
                <a:spcPts val="105"/>
              </a:spcBef>
            </a:pPr>
            <a:r>
              <a:rPr sz="2000" b="1" dirty="0">
                <a:solidFill>
                  <a:prstClr val="black"/>
                </a:solidFill>
                <a:cs typeface="Calibri"/>
              </a:rPr>
              <a:t>Non-auditory</a:t>
            </a:r>
            <a:r>
              <a:rPr sz="2000" b="1" spc="-105" dirty="0">
                <a:solidFill>
                  <a:prstClr val="black"/>
                </a:solidFill>
                <a:cs typeface="Calibri"/>
              </a:rPr>
              <a:t> </a:t>
            </a:r>
            <a:r>
              <a:rPr sz="2000" b="1" spc="-10" dirty="0">
                <a:solidFill>
                  <a:prstClr val="black"/>
                </a:solidFill>
                <a:cs typeface="Calibri"/>
              </a:rPr>
              <a:t>effects</a:t>
            </a:r>
            <a:endParaRPr sz="2000">
              <a:solidFill>
                <a:prstClr val="black"/>
              </a:solidFill>
              <a:cs typeface="Calibri"/>
            </a:endParaRPr>
          </a:p>
        </p:txBody>
      </p:sp>
      <p:sp>
        <p:nvSpPr>
          <p:cNvPr id="18" name="object 18"/>
          <p:cNvSpPr txBox="1"/>
          <p:nvPr/>
        </p:nvSpPr>
        <p:spPr>
          <a:xfrm>
            <a:off x="78739" y="1802046"/>
            <a:ext cx="2686050" cy="936795"/>
          </a:xfrm>
          <a:prstGeom prst="rect">
            <a:avLst/>
          </a:prstGeom>
        </p:spPr>
        <p:txBody>
          <a:bodyPr vert="horz" wrap="square" lIns="0" tIns="13335" rIns="0" bIns="0" rtlCol="0">
            <a:spAutoFit/>
          </a:bodyPr>
          <a:lstStyle/>
          <a:p>
            <a:pPr marL="12700">
              <a:spcBef>
                <a:spcPts val="105"/>
              </a:spcBef>
            </a:pPr>
            <a:r>
              <a:rPr sz="2000" dirty="0">
                <a:solidFill>
                  <a:prstClr val="black"/>
                </a:solidFill>
                <a:cs typeface="Calibri"/>
              </a:rPr>
              <a:t>It</a:t>
            </a:r>
            <a:r>
              <a:rPr sz="2000" spc="-15" dirty="0">
                <a:solidFill>
                  <a:prstClr val="black"/>
                </a:solidFill>
                <a:cs typeface="Calibri"/>
              </a:rPr>
              <a:t> </a:t>
            </a:r>
            <a:r>
              <a:rPr sz="2000" dirty="0">
                <a:solidFill>
                  <a:prstClr val="black"/>
                </a:solidFill>
                <a:cs typeface="Calibri"/>
              </a:rPr>
              <a:t>includes:-</a:t>
            </a:r>
            <a:endParaRPr sz="2000">
              <a:solidFill>
                <a:prstClr val="black"/>
              </a:solidFill>
              <a:cs typeface="Calibri"/>
            </a:endParaRPr>
          </a:p>
          <a:p>
            <a:pPr marL="240029" indent="-227965">
              <a:buSzPct val="95000"/>
              <a:buFont typeface="Wingdings"/>
              <a:buChar char=""/>
              <a:tabLst>
                <a:tab pos="240665" algn="l"/>
              </a:tabLst>
            </a:pPr>
            <a:r>
              <a:rPr sz="2000" spc="-25" dirty="0">
                <a:solidFill>
                  <a:prstClr val="black"/>
                </a:solidFill>
                <a:cs typeface="Calibri"/>
              </a:rPr>
              <a:t>Temporary </a:t>
            </a:r>
            <a:r>
              <a:rPr sz="2000" spc="-5" dirty="0">
                <a:solidFill>
                  <a:prstClr val="black"/>
                </a:solidFill>
                <a:cs typeface="Calibri"/>
              </a:rPr>
              <a:t>hearing</a:t>
            </a:r>
            <a:r>
              <a:rPr sz="2000" spc="-65" dirty="0">
                <a:solidFill>
                  <a:prstClr val="black"/>
                </a:solidFill>
                <a:cs typeface="Calibri"/>
              </a:rPr>
              <a:t> </a:t>
            </a:r>
            <a:r>
              <a:rPr sz="2000" spc="-5" dirty="0">
                <a:solidFill>
                  <a:prstClr val="black"/>
                </a:solidFill>
                <a:cs typeface="Calibri"/>
              </a:rPr>
              <a:t>loss</a:t>
            </a:r>
            <a:endParaRPr sz="2000">
              <a:solidFill>
                <a:prstClr val="black"/>
              </a:solidFill>
              <a:cs typeface="Calibri"/>
            </a:endParaRPr>
          </a:p>
          <a:p>
            <a:pPr marL="240029" indent="-227965">
              <a:buSzPct val="95000"/>
              <a:buFont typeface="Wingdings"/>
              <a:buChar char=""/>
              <a:tabLst>
                <a:tab pos="240665" algn="l"/>
              </a:tabLst>
            </a:pPr>
            <a:r>
              <a:rPr sz="2000" spc="-10" dirty="0">
                <a:solidFill>
                  <a:prstClr val="black"/>
                </a:solidFill>
                <a:cs typeface="Calibri"/>
              </a:rPr>
              <a:t>Permanent </a:t>
            </a:r>
            <a:r>
              <a:rPr sz="2000" spc="-5" dirty="0">
                <a:solidFill>
                  <a:prstClr val="black"/>
                </a:solidFill>
                <a:cs typeface="Calibri"/>
              </a:rPr>
              <a:t>hearing</a:t>
            </a:r>
            <a:r>
              <a:rPr sz="2000" spc="-10" dirty="0">
                <a:solidFill>
                  <a:prstClr val="black"/>
                </a:solidFill>
                <a:cs typeface="Calibri"/>
              </a:rPr>
              <a:t> </a:t>
            </a:r>
            <a:r>
              <a:rPr sz="2000" spc="-5" dirty="0">
                <a:solidFill>
                  <a:prstClr val="black"/>
                </a:solidFill>
                <a:cs typeface="Calibri"/>
              </a:rPr>
              <a:t>loss</a:t>
            </a:r>
            <a:endParaRPr sz="2000">
              <a:solidFill>
                <a:prstClr val="black"/>
              </a:solidFill>
              <a:cs typeface="Calibri"/>
            </a:endParaRPr>
          </a:p>
        </p:txBody>
      </p:sp>
      <p:sp>
        <p:nvSpPr>
          <p:cNvPr id="19" name="object 19"/>
          <p:cNvSpPr txBox="1">
            <a:spLocks noGrp="1"/>
          </p:cNvSpPr>
          <p:nvPr>
            <p:ph type="body" idx="1"/>
          </p:nvPr>
        </p:nvSpPr>
        <p:spPr>
          <a:xfrm>
            <a:off x="584711" y="1802044"/>
            <a:ext cx="7974583" cy="1552348"/>
          </a:xfrm>
          <a:prstGeom prst="rect">
            <a:avLst/>
          </a:prstGeom>
        </p:spPr>
        <p:txBody>
          <a:bodyPr vert="horz" wrap="square" lIns="0" tIns="13335" rIns="0" bIns="0" rtlCol="0">
            <a:spAutoFit/>
          </a:bodyPr>
          <a:lstStyle/>
          <a:p>
            <a:pPr marL="3451860">
              <a:lnSpc>
                <a:spcPct val="100000"/>
              </a:lnSpc>
              <a:spcBef>
                <a:spcPts val="105"/>
              </a:spcBef>
            </a:pPr>
            <a:r>
              <a:rPr dirty="0"/>
              <a:t>It</a:t>
            </a:r>
            <a:r>
              <a:rPr spc="-15" dirty="0"/>
              <a:t> </a:t>
            </a:r>
            <a:r>
              <a:rPr dirty="0"/>
              <a:t>includes:-</a:t>
            </a:r>
          </a:p>
          <a:p>
            <a:pPr marL="3679190" indent="-227965">
              <a:lnSpc>
                <a:spcPct val="100000"/>
              </a:lnSpc>
              <a:buSzPct val="95000"/>
              <a:buFont typeface="Wingdings"/>
              <a:buChar char=""/>
              <a:tabLst>
                <a:tab pos="3679825" algn="l"/>
              </a:tabLst>
            </a:pPr>
            <a:r>
              <a:rPr spc="-5" dirty="0"/>
              <a:t>Nervousness</a:t>
            </a:r>
          </a:p>
          <a:p>
            <a:pPr marL="3679190" indent="-227965">
              <a:lnSpc>
                <a:spcPct val="100000"/>
              </a:lnSpc>
              <a:buSzPct val="95000"/>
              <a:buFont typeface="Wingdings"/>
              <a:buChar char=""/>
              <a:tabLst>
                <a:tab pos="3679825" algn="l"/>
              </a:tabLst>
            </a:pPr>
            <a:r>
              <a:rPr spc="-10" dirty="0"/>
              <a:t>Fatigue</a:t>
            </a:r>
          </a:p>
          <a:p>
            <a:pPr marL="3679190" indent="-227965">
              <a:lnSpc>
                <a:spcPct val="100000"/>
              </a:lnSpc>
              <a:buSzPct val="95000"/>
              <a:buFont typeface="Wingdings"/>
              <a:buChar char=""/>
              <a:tabLst>
                <a:tab pos="3679825" algn="l"/>
              </a:tabLst>
            </a:pPr>
            <a:r>
              <a:rPr spc="-10" dirty="0"/>
              <a:t>Interference </a:t>
            </a:r>
            <a:r>
              <a:rPr dirty="0"/>
              <a:t>in </a:t>
            </a:r>
            <a:r>
              <a:rPr spc="-5" dirty="0"/>
              <a:t>communication by</a:t>
            </a:r>
            <a:r>
              <a:rPr spc="-20" dirty="0"/>
              <a:t> </a:t>
            </a:r>
            <a:r>
              <a:rPr spc="-5" dirty="0"/>
              <a:t>speech</a:t>
            </a:r>
          </a:p>
          <a:p>
            <a:pPr marL="3679190" indent="-227965">
              <a:lnSpc>
                <a:spcPct val="100000"/>
              </a:lnSpc>
              <a:buSzPct val="95000"/>
              <a:buFont typeface="Wingdings"/>
              <a:buChar char=""/>
              <a:tabLst>
                <a:tab pos="3679825" algn="l"/>
              </a:tabLst>
            </a:pPr>
            <a:r>
              <a:rPr spc="-5" dirty="0"/>
              <a:t>Decreased </a:t>
            </a:r>
            <a:r>
              <a:rPr spc="-10" dirty="0"/>
              <a:t>efficiency </a:t>
            </a:r>
            <a:r>
              <a:rPr dirty="0"/>
              <a:t>and</a:t>
            </a:r>
            <a:r>
              <a:rPr spc="10" dirty="0"/>
              <a:t> </a:t>
            </a:r>
            <a:r>
              <a:rPr spc="-5" dirty="0"/>
              <a:t>annoyance</a:t>
            </a:r>
          </a:p>
        </p:txBody>
      </p:sp>
      <p:sp>
        <p:nvSpPr>
          <p:cNvPr id="20" name="object 20"/>
          <p:cNvSpPr txBox="1"/>
          <p:nvPr/>
        </p:nvSpPr>
        <p:spPr>
          <a:xfrm>
            <a:off x="78739" y="5135814"/>
            <a:ext cx="8512810" cy="936154"/>
          </a:xfrm>
          <a:prstGeom prst="rect">
            <a:avLst/>
          </a:prstGeom>
        </p:spPr>
        <p:txBody>
          <a:bodyPr vert="horz" wrap="square" lIns="0" tIns="12700" rIns="0" bIns="0" rtlCol="0">
            <a:spAutoFit/>
          </a:bodyPr>
          <a:lstStyle/>
          <a:p>
            <a:pPr marL="12700" marR="5080">
              <a:spcBef>
                <a:spcPts val="100"/>
              </a:spcBef>
            </a:pPr>
            <a:r>
              <a:rPr sz="2000" spc="-5" dirty="0">
                <a:solidFill>
                  <a:prstClr val="black"/>
                </a:solidFill>
                <a:cs typeface="Calibri"/>
              </a:rPr>
              <a:t>The degree of </a:t>
            </a:r>
            <a:r>
              <a:rPr sz="2000" dirty="0">
                <a:solidFill>
                  <a:prstClr val="black"/>
                </a:solidFill>
                <a:cs typeface="Calibri"/>
              </a:rPr>
              <a:t>injury </a:t>
            </a:r>
            <a:r>
              <a:rPr sz="2000" spc="-15" dirty="0">
                <a:solidFill>
                  <a:prstClr val="black"/>
                </a:solidFill>
                <a:cs typeface="Calibri"/>
              </a:rPr>
              <a:t>from </a:t>
            </a:r>
            <a:r>
              <a:rPr sz="2000" dirty="0">
                <a:solidFill>
                  <a:prstClr val="black"/>
                </a:solidFill>
                <a:cs typeface="Calibri"/>
              </a:rPr>
              <a:t>the </a:t>
            </a:r>
            <a:r>
              <a:rPr sz="2000" spc="-10" dirty="0">
                <a:solidFill>
                  <a:prstClr val="black"/>
                </a:solidFill>
                <a:cs typeface="Calibri"/>
              </a:rPr>
              <a:t>exposure </a:t>
            </a:r>
            <a:r>
              <a:rPr sz="2000" spc="-15" dirty="0">
                <a:solidFill>
                  <a:prstClr val="black"/>
                </a:solidFill>
                <a:cs typeface="Calibri"/>
              </a:rPr>
              <a:t>to </a:t>
            </a:r>
            <a:r>
              <a:rPr sz="2000" dirty="0">
                <a:solidFill>
                  <a:prstClr val="black"/>
                </a:solidFill>
                <a:cs typeface="Calibri"/>
              </a:rPr>
              <a:t>the </a:t>
            </a:r>
            <a:r>
              <a:rPr sz="2000" spc="-5" dirty="0">
                <a:solidFill>
                  <a:prstClr val="black"/>
                </a:solidFill>
                <a:cs typeface="Calibri"/>
              </a:rPr>
              <a:t>noise </a:t>
            </a:r>
            <a:r>
              <a:rPr sz="2000" dirty="0">
                <a:solidFill>
                  <a:prstClr val="black"/>
                </a:solidFill>
                <a:cs typeface="Calibri"/>
              </a:rPr>
              <a:t>depends upon a </a:t>
            </a:r>
            <a:r>
              <a:rPr sz="2000" spc="-5" dirty="0">
                <a:solidFill>
                  <a:prstClr val="black"/>
                </a:solidFill>
                <a:cs typeface="Calibri"/>
              </a:rPr>
              <a:t>number of  </a:t>
            </a:r>
            <a:r>
              <a:rPr sz="2000" spc="-15" dirty="0">
                <a:solidFill>
                  <a:prstClr val="black"/>
                </a:solidFill>
                <a:cs typeface="Calibri"/>
              </a:rPr>
              <a:t>factors </a:t>
            </a:r>
            <a:r>
              <a:rPr sz="2000" spc="-5" dirty="0">
                <a:solidFill>
                  <a:prstClr val="black"/>
                </a:solidFill>
                <a:cs typeface="Calibri"/>
              </a:rPr>
              <a:t>such </a:t>
            </a:r>
            <a:r>
              <a:rPr sz="2000" dirty="0">
                <a:solidFill>
                  <a:prstClr val="black"/>
                </a:solidFill>
                <a:cs typeface="Calibri"/>
              </a:rPr>
              <a:t>as </a:t>
            </a:r>
            <a:r>
              <a:rPr sz="2000" spc="-10" dirty="0">
                <a:solidFill>
                  <a:prstClr val="black"/>
                </a:solidFill>
                <a:cs typeface="Calibri"/>
              </a:rPr>
              <a:t>intensity </a:t>
            </a:r>
            <a:r>
              <a:rPr sz="2000" dirty="0">
                <a:solidFill>
                  <a:prstClr val="black"/>
                </a:solidFill>
                <a:cs typeface="Calibri"/>
              </a:rPr>
              <a:t>and </a:t>
            </a:r>
            <a:r>
              <a:rPr sz="2000" spc="-5" dirty="0">
                <a:solidFill>
                  <a:prstClr val="black"/>
                </a:solidFill>
                <a:cs typeface="Calibri"/>
              </a:rPr>
              <a:t>frequency range, </a:t>
            </a:r>
            <a:r>
              <a:rPr sz="2000" spc="-10" dirty="0">
                <a:solidFill>
                  <a:prstClr val="black"/>
                </a:solidFill>
                <a:cs typeface="Calibri"/>
              </a:rPr>
              <a:t>duration </a:t>
            </a:r>
            <a:r>
              <a:rPr sz="2000" spc="-5" dirty="0">
                <a:solidFill>
                  <a:prstClr val="black"/>
                </a:solidFill>
                <a:cs typeface="Calibri"/>
              </a:rPr>
              <a:t>of </a:t>
            </a:r>
            <a:r>
              <a:rPr sz="2000" spc="-10" dirty="0">
                <a:solidFill>
                  <a:prstClr val="black"/>
                </a:solidFill>
                <a:cs typeface="Calibri"/>
              </a:rPr>
              <a:t>exposure </a:t>
            </a:r>
            <a:r>
              <a:rPr sz="2000" dirty="0">
                <a:solidFill>
                  <a:prstClr val="black"/>
                </a:solidFill>
                <a:cs typeface="Calibri"/>
              </a:rPr>
              <a:t>and individual  </a:t>
            </a:r>
            <a:r>
              <a:rPr sz="2000" spc="-15" dirty="0">
                <a:solidFill>
                  <a:prstClr val="black"/>
                </a:solidFill>
                <a:cs typeface="Calibri"/>
              </a:rPr>
              <a:t>susceptibility.</a:t>
            </a:r>
            <a:endParaRPr sz="2000">
              <a:solidFill>
                <a:prstClr val="black"/>
              </a:solidFill>
              <a:cs typeface="Calibri"/>
            </a:endParaRPr>
          </a:p>
        </p:txBody>
      </p:sp>
    </p:spTree>
    <p:extLst>
      <p:ext uri="{BB962C8B-B14F-4D97-AF65-F5344CB8AC3E}">
        <p14:creationId xmlns:p14="http://schemas.microsoft.com/office/powerpoint/2010/main" val="98730100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144000" cy="1195492"/>
          </a:xfrm>
          <a:custGeom>
            <a:avLst/>
            <a:gdLst/>
            <a:ahLst/>
            <a:cxnLst/>
            <a:rect l="l" t="t" r="r" b="b"/>
            <a:pathLst>
              <a:path w="9144000" h="896619">
                <a:moveTo>
                  <a:pt x="0" y="896112"/>
                </a:moveTo>
                <a:lnTo>
                  <a:pt x="9144000" y="896112"/>
                </a:lnTo>
                <a:lnTo>
                  <a:pt x="9144000" y="0"/>
                </a:lnTo>
                <a:lnTo>
                  <a:pt x="0" y="0"/>
                </a:lnTo>
                <a:lnTo>
                  <a:pt x="0" y="896112"/>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78739" y="83922"/>
            <a:ext cx="3253740" cy="690574"/>
          </a:xfrm>
          <a:prstGeom prst="rect">
            <a:avLst/>
          </a:prstGeom>
        </p:spPr>
        <p:txBody>
          <a:bodyPr vert="horz" wrap="square" lIns="0" tIns="13335" rIns="0" bIns="0" rtlCol="0">
            <a:spAutoFit/>
          </a:bodyPr>
          <a:lstStyle/>
          <a:p>
            <a:pPr marL="12700">
              <a:lnSpc>
                <a:spcPct val="100000"/>
              </a:lnSpc>
              <a:spcBef>
                <a:spcPts val="105"/>
              </a:spcBef>
            </a:pPr>
            <a:r>
              <a:rPr sz="4400" b="1" dirty="0">
                <a:latin typeface="Calibri"/>
                <a:cs typeface="Calibri"/>
              </a:rPr>
              <a:t>D)</a:t>
            </a:r>
            <a:r>
              <a:rPr sz="4400" b="1" spc="-60" dirty="0">
                <a:latin typeface="Calibri"/>
                <a:cs typeface="Calibri"/>
              </a:rPr>
              <a:t> </a:t>
            </a:r>
            <a:r>
              <a:rPr sz="4400" b="1" spc="-45" dirty="0">
                <a:latin typeface="Calibri"/>
                <a:cs typeface="Calibri"/>
              </a:rPr>
              <a:t>VIBRATION</a:t>
            </a:r>
            <a:endParaRPr sz="4400">
              <a:latin typeface="Calibri"/>
              <a:cs typeface="Calibri"/>
            </a:endParaRPr>
          </a:p>
        </p:txBody>
      </p:sp>
      <p:sp>
        <p:nvSpPr>
          <p:cNvPr id="4" name="object 4"/>
          <p:cNvSpPr txBox="1"/>
          <p:nvPr/>
        </p:nvSpPr>
        <p:spPr>
          <a:xfrm>
            <a:off x="535940" y="1398723"/>
            <a:ext cx="8044180" cy="3384260"/>
          </a:xfrm>
          <a:prstGeom prst="rect">
            <a:avLst/>
          </a:prstGeom>
        </p:spPr>
        <p:txBody>
          <a:bodyPr vert="horz" wrap="square" lIns="0" tIns="97790" rIns="0" bIns="0" rtlCol="0">
            <a:spAutoFit/>
          </a:bodyPr>
          <a:lstStyle/>
          <a:p>
            <a:pPr marL="355600" indent="-343535">
              <a:spcBef>
                <a:spcPts val="770"/>
              </a:spcBef>
              <a:buFont typeface="Arial"/>
              <a:buChar char="•"/>
              <a:tabLst>
                <a:tab pos="355600" algn="l"/>
                <a:tab pos="356235" algn="l"/>
              </a:tabLst>
            </a:pPr>
            <a:r>
              <a:rPr sz="2800" spc="-5" dirty="0">
                <a:solidFill>
                  <a:prstClr val="black"/>
                </a:solidFill>
                <a:cs typeface="Calibri"/>
              </a:rPr>
              <a:t>It is </a:t>
            </a:r>
            <a:r>
              <a:rPr sz="2800" spc="-15" dirty="0">
                <a:solidFill>
                  <a:prstClr val="black"/>
                </a:solidFill>
                <a:cs typeface="Calibri"/>
              </a:rPr>
              <a:t>encounter </a:t>
            </a:r>
            <a:r>
              <a:rPr sz="2800" spc="-5" dirty="0">
                <a:solidFill>
                  <a:prstClr val="black"/>
                </a:solidFill>
                <a:cs typeface="Calibri"/>
              </a:rPr>
              <a:t>in </a:t>
            </a:r>
            <a:r>
              <a:rPr sz="2800" spc="-10" dirty="0">
                <a:solidFill>
                  <a:prstClr val="black"/>
                </a:solidFill>
                <a:cs typeface="Calibri"/>
              </a:rPr>
              <a:t>work </a:t>
            </a:r>
            <a:r>
              <a:rPr sz="2800" spc="-5" dirty="0">
                <a:solidFill>
                  <a:prstClr val="black"/>
                </a:solidFill>
                <a:cs typeface="Calibri"/>
              </a:rPr>
              <a:t>with </a:t>
            </a:r>
            <a:r>
              <a:rPr sz="2800" spc="-10" dirty="0">
                <a:solidFill>
                  <a:prstClr val="black"/>
                </a:solidFill>
                <a:cs typeface="Calibri"/>
              </a:rPr>
              <a:t>drills </a:t>
            </a:r>
            <a:r>
              <a:rPr sz="2800" spc="-5" dirty="0">
                <a:solidFill>
                  <a:prstClr val="black"/>
                </a:solidFill>
                <a:cs typeface="Calibri"/>
              </a:rPr>
              <a:t>and</a:t>
            </a:r>
            <a:r>
              <a:rPr sz="2800" spc="100" dirty="0">
                <a:solidFill>
                  <a:prstClr val="black"/>
                </a:solidFill>
                <a:cs typeface="Calibri"/>
              </a:rPr>
              <a:t> </a:t>
            </a:r>
            <a:r>
              <a:rPr sz="2800" spc="-15" dirty="0">
                <a:solidFill>
                  <a:prstClr val="black"/>
                </a:solidFill>
                <a:cs typeface="Calibri"/>
              </a:rPr>
              <a:t>hammers</a:t>
            </a:r>
            <a:endParaRPr sz="2800">
              <a:solidFill>
                <a:prstClr val="black"/>
              </a:solidFill>
              <a:cs typeface="Calibri"/>
            </a:endParaRPr>
          </a:p>
          <a:p>
            <a:pPr marL="355600" marR="315595" indent="-343535">
              <a:spcBef>
                <a:spcPts val="670"/>
              </a:spcBef>
              <a:buFont typeface="Arial"/>
              <a:buChar char="•"/>
              <a:tabLst>
                <a:tab pos="355600" algn="l"/>
                <a:tab pos="356235" algn="l"/>
              </a:tabLst>
            </a:pPr>
            <a:r>
              <a:rPr sz="2800" spc="-10" dirty="0">
                <a:solidFill>
                  <a:prstClr val="black"/>
                </a:solidFill>
                <a:cs typeface="Calibri"/>
              </a:rPr>
              <a:t>Continuous work </a:t>
            </a:r>
            <a:r>
              <a:rPr sz="2800" spc="-5" dirty="0">
                <a:solidFill>
                  <a:prstClr val="black"/>
                </a:solidFill>
                <a:cs typeface="Calibri"/>
              </a:rPr>
              <a:t>with such machines </a:t>
            </a:r>
            <a:r>
              <a:rPr sz="2800" spc="-20" dirty="0">
                <a:solidFill>
                  <a:prstClr val="black"/>
                </a:solidFill>
                <a:cs typeface="Calibri"/>
              </a:rPr>
              <a:t>affects </a:t>
            </a:r>
            <a:r>
              <a:rPr sz="2800" spc="-10" dirty="0">
                <a:solidFill>
                  <a:prstClr val="black"/>
                </a:solidFill>
                <a:cs typeface="Calibri"/>
              </a:rPr>
              <a:t>hands  </a:t>
            </a:r>
            <a:r>
              <a:rPr sz="2800" spc="-5" dirty="0">
                <a:solidFill>
                  <a:prstClr val="black"/>
                </a:solidFill>
                <a:cs typeface="Calibri"/>
              </a:rPr>
              <a:t>and</a:t>
            </a:r>
            <a:r>
              <a:rPr sz="2800" spc="5" dirty="0">
                <a:solidFill>
                  <a:prstClr val="black"/>
                </a:solidFill>
                <a:cs typeface="Calibri"/>
              </a:rPr>
              <a:t> </a:t>
            </a:r>
            <a:r>
              <a:rPr sz="2800" spc="-5" dirty="0">
                <a:solidFill>
                  <a:prstClr val="black"/>
                </a:solidFill>
                <a:cs typeface="Calibri"/>
              </a:rPr>
              <a:t>arms.</a:t>
            </a:r>
            <a:endParaRPr sz="2800">
              <a:solidFill>
                <a:prstClr val="black"/>
              </a:solidFill>
              <a:cs typeface="Calibri"/>
            </a:endParaRPr>
          </a:p>
          <a:p>
            <a:pPr marL="355600" marR="5080" indent="-343535">
              <a:spcBef>
                <a:spcPts val="675"/>
              </a:spcBef>
              <a:buFont typeface="Arial"/>
              <a:buChar char="•"/>
              <a:tabLst>
                <a:tab pos="355600" algn="l"/>
                <a:tab pos="356235" algn="l"/>
              </a:tabLst>
            </a:pPr>
            <a:r>
              <a:rPr sz="2800" spc="-5" dirty="0">
                <a:solidFill>
                  <a:prstClr val="black"/>
                </a:solidFill>
                <a:cs typeface="Calibri"/>
              </a:rPr>
              <a:t>The </a:t>
            </a:r>
            <a:r>
              <a:rPr sz="2800" spc="-10" dirty="0">
                <a:solidFill>
                  <a:prstClr val="black"/>
                </a:solidFill>
                <a:cs typeface="Calibri"/>
              </a:rPr>
              <a:t>blood vessels </a:t>
            </a:r>
            <a:r>
              <a:rPr sz="2800" spc="-5" dirty="0">
                <a:solidFill>
                  <a:prstClr val="black"/>
                </a:solidFill>
                <a:cs typeface="Calibri"/>
              </a:rPr>
              <a:t>of </a:t>
            </a:r>
            <a:r>
              <a:rPr sz="2800" spc="-20" dirty="0">
                <a:solidFill>
                  <a:prstClr val="black"/>
                </a:solidFill>
                <a:cs typeface="Calibri"/>
              </a:rPr>
              <a:t>fingers may </a:t>
            </a:r>
            <a:r>
              <a:rPr sz="2800" spc="-10" dirty="0">
                <a:solidFill>
                  <a:prstClr val="black"/>
                </a:solidFill>
                <a:cs typeface="Calibri"/>
              </a:rPr>
              <a:t>become increasingly  sensitive </a:t>
            </a:r>
            <a:r>
              <a:rPr sz="2800" spc="-20" dirty="0">
                <a:solidFill>
                  <a:prstClr val="black"/>
                </a:solidFill>
                <a:cs typeface="Calibri"/>
              </a:rPr>
              <a:t>to</a:t>
            </a:r>
            <a:r>
              <a:rPr sz="2800" spc="25" dirty="0">
                <a:solidFill>
                  <a:prstClr val="black"/>
                </a:solidFill>
                <a:cs typeface="Calibri"/>
              </a:rPr>
              <a:t> </a:t>
            </a:r>
            <a:r>
              <a:rPr sz="2800" spc="-10" dirty="0">
                <a:solidFill>
                  <a:prstClr val="black"/>
                </a:solidFill>
                <a:cs typeface="Calibri"/>
              </a:rPr>
              <a:t>spasm.</a:t>
            </a:r>
            <a:endParaRPr sz="2800">
              <a:solidFill>
                <a:prstClr val="black"/>
              </a:solidFill>
              <a:cs typeface="Calibri"/>
            </a:endParaRPr>
          </a:p>
          <a:p>
            <a:pPr marL="355600" marR="953769" indent="-343535">
              <a:spcBef>
                <a:spcPts val="675"/>
              </a:spcBef>
              <a:buFont typeface="Arial"/>
              <a:buChar char="•"/>
              <a:tabLst>
                <a:tab pos="355600" algn="l"/>
                <a:tab pos="356235" algn="l"/>
              </a:tabLst>
            </a:pPr>
            <a:r>
              <a:rPr sz="2800" spc="-5" dirty="0">
                <a:solidFill>
                  <a:prstClr val="black"/>
                </a:solidFill>
                <a:cs typeface="Calibri"/>
              </a:rPr>
              <a:t>It </a:t>
            </a:r>
            <a:r>
              <a:rPr sz="2800" spc="-20" dirty="0">
                <a:solidFill>
                  <a:prstClr val="black"/>
                </a:solidFill>
                <a:cs typeface="Calibri"/>
              </a:rPr>
              <a:t>may </a:t>
            </a:r>
            <a:r>
              <a:rPr sz="2800" spc="-5" dirty="0">
                <a:solidFill>
                  <a:prstClr val="black"/>
                </a:solidFill>
                <a:cs typeface="Calibri"/>
              </a:rPr>
              <a:t>also </a:t>
            </a:r>
            <a:r>
              <a:rPr sz="2800" spc="-15" dirty="0">
                <a:solidFill>
                  <a:prstClr val="black"/>
                </a:solidFill>
                <a:cs typeface="Calibri"/>
              </a:rPr>
              <a:t>produce </a:t>
            </a:r>
            <a:r>
              <a:rPr sz="2800" spc="-10" dirty="0">
                <a:solidFill>
                  <a:prstClr val="black"/>
                </a:solidFill>
                <a:cs typeface="Calibri"/>
              </a:rPr>
              <a:t>injuries </a:t>
            </a:r>
            <a:r>
              <a:rPr sz="2800" spc="-5" dirty="0">
                <a:solidFill>
                  <a:prstClr val="black"/>
                </a:solidFill>
                <a:cs typeface="Calibri"/>
              </a:rPr>
              <a:t>of the </a:t>
            </a:r>
            <a:r>
              <a:rPr sz="2800" spc="-10" dirty="0">
                <a:solidFill>
                  <a:prstClr val="black"/>
                </a:solidFill>
                <a:cs typeface="Calibri"/>
              </a:rPr>
              <a:t>joints </a:t>
            </a:r>
            <a:r>
              <a:rPr sz="2800" spc="-5" dirty="0">
                <a:solidFill>
                  <a:prstClr val="black"/>
                </a:solidFill>
                <a:cs typeface="Calibri"/>
              </a:rPr>
              <a:t>of the  </a:t>
            </a:r>
            <a:r>
              <a:rPr sz="2800" spc="-10" dirty="0">
                <a:solidFill>
                  <a:prstClr val="black"/>
                </a:solidFill>
                <a:cs typeface="Calibri"/>
              </a:rPr>
              <a:t>hands, elbow</a:t>
            </a:r>
            <a:r>
              <a:rPr sz="2800" spc="45" dirty="0">
                <a:solidFill>
                  <a:prstClr val="black"/>
                </a:solidFill>
                <a:cs typeface="Calibri"/>
              </a:rPr>
              <a:t> </a:t>
            </a:r>
            <a:r>
              <a:rPr sz="2800" spc="-40" dirty="0">
                <a:solidFill>
                  <a:prstClr val="black"/>
                </a:solidFill>
                <a:cs typeface="Calibri"/>
              </a:rPr>
              <a:t>shoulder.</a:t>
            </a:r>
            <a:endParaRPr sz="2800">
              <a:solidFill>
                <a:prstClr val="black"/>
              </a:solidFill>
              <a:cs typeface="Calibri"/>
            </a:endParaRPr>
          </a:p>
        </p:txBody>
      </p:sp>
    </p:spTree>
    <p:extLst>
      <p:ext uri="{BB962C8B-B14F-4D97-AF65-F5344CB8AC3E}">
        <p14:creationId xmlns:p14="http://schemas.microsoft.com/office/powerpoint/2010/main" val="15120301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144000" cy="1195492"/>
          </a:xfrm>
          <a:custGeom>
            <a:avLst/>
            <a:gdLst/>
            <a:ahLst/>
            <a:cxnLst/>
            <a:rect l="l" t="t" r="r" b="b"/>
            <a:pathLst>
              <a:path w="9144000" h="896619">
                <a:moveTo>
                  <a:pt x="0" y="896112"/>
                </a:moveTo>
                <a:lnTo>
                  <a:pt x="9144000" y="896112"/>
                </a:lnTo>
                <a:lnTo>
                  <a:pt x="9144000" y="0"/>
                </a:lnTo>
                <a:lnTo>
                  <a:pt x="0" y="0"/>
                </a:lnTo>
                <a:lnTo>
                  <a:pt x="0" y="896112"/>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78739" y="71222"/>
            <a:ext cx="6451600" cy="690574"/>
          </a:xfrm>
          <a:prstGeom prst="rect">
            <a:avLst/>
          </a:prstGeom>
        </p:spPr>
        <p:txBody>
          <a:bodyPr vert="horz" wrap="square" lIns="0" tIns="13335" rIns="0" bIns="0" rtlCol="0">
            <a:spAutoFit/>
          </a:bodyPr>
          <a:lstStyle/>
          <a:p>
            <a:pPr marL="12700">
              <a:lnSpc>
                <a:spcPct val="100000"/>
              </a:lnSpc>
              <a:spcBef>
                <a:spcPts val="105"/>
              </a:spcBef>
            </a:pPr>
            <a:r>
              <a:rPr sz="4400" b="1" dirty="0">
                <a:latin typeface="Calibri"/>
                <a:cs typeface="Calibri"/>
              </a:rPr>
              <a:t>E) </a:t>
            </a:r>
            <a:r>
              <a:rPr sz="4400" b="1" spc="-55" dirty="0">
                <a:latin typeface="Calibri"/>
                <a:cs typeface="Calibri"/>
              </a:rPr>
              <a:t>ULTRAVIOLET</a:t>
            </a:r>
            <a:r>
              <a:rPr sz="4400" b="1" spc="-75" dirty="0">
                <a:latin typeface="Calibri"/>
                <a:cs typeface="Calibri"/>
              </a:rPr>
              <a:t> </a:t>
            </a:r>
            <a:r>
              <a:rPr sz="4400" b="1" spc="-40" dirty="0">
                <a:latin typeface="Calibri"/>
                <a:cs typeface="Calibri"/>
              </a:rPr>
              <a:t>RADIATION</a:t>
            </a:r>
            <a:endParaRPr sz="4400">
              <a:latin typeface="Calibri"/>
              <a:cs typeface="Calibri"/>
            </a:endParaRPr>
          </a:p>
        </p:txBody>
      </p:sp>
      <p:sp>
        <p:nvSpPr>
          <p:cNvPr id="4" name="object 4"/>
          <p:cNvSpPr txBox="1"/>
          <p:nvPr/>
        </p:nvSpPr>
        <p:spPr>
          <a:xfrm>
            <a:off x="535940" y="1271015"/>
            <a:ext cx="7626984" cy="3225498"/>
          </a:xfrm>
          <a:prstGeom prst="rect">
            <a:avLst/>
          </a:prstGeom>
        </p:spPr>
        <p:txBody>
          <a:bodyPr vert="horz" wrap="square" lIns="0" tIns="121920" rIns="0" bIns="0" rtlCol="0">
            <a:spAutoFit/>
          </a:bodyPr>
          <a:lstStyle/>
          <a:p>
            <a:pPr marL="355600" marR="190500" indent="-343535">
              <a:lnSpc>
                <a:spcPct val="80000"/>
              </a:lnSpc>
              <a:spcBef>
                <a:spcPts val="960"/>
              </a:spcBef>
              <a:buFont typeface="Arial"/>
              <a:buChar char="•"/>
              <a:tabLst>
                <a:tab pos="356235" algn="l"/>
              </a:tabLst>
            </a:pPr>
            <a:r>
              <a:rPr sz="3600" dirty="0">
                <a:solidFill>
                  <a:prstClr val="black"/>
                </a:solidFill>
                <a:cs typeface="Calibri"/>
              </a:rPr>
              <a:t>Mainly </a:t>
            </a:r>
            <a:r>
              <a:rPr sz="3600" spc="-15" dirty="0">
                <a:solidFill>
                  <a:prstClr val="black"/>
                </a:solidFill>
                <a:cs typeface="Calibri"/>
              </a:rPr>
              <a:t>occurs </a:t>
            </a:r>
            <a:r>
              <a:rPr sz="3600" dirty="0">
                <a:solidFill>
                  <a:prstClr val="black"/>
                </a:solidFill>
                <a:cs typeface="Calibri"/>
              </a:rPr>
              <a:t>in </a:t>
            </a:r>
            <a:r>
              <a:rPr sz="3600" spc="-15" dirty="0">
                <a:solidFill>
                  <a:prstClr val="black"/>
                </a:solidFill>
                <a:cs typeface="Calibri"/>
              </a:rPr>
              <a:t>arc </a:t>
            </a:r>
            <a:r>
              <a:rPr sz="3600" dirty="0">
                <a:solidFill>
                  <a:prstClr val="black"/>
                </a:solidFill>
                <a:cs typeface="Calibri"/>
              </a:rPr>
              <a:t>and </a:t>
            </a:r>
            <a:r>
              <a:rPr sz="3600" spc="-5" dirty="0">
                <a:solidFill>
                  <a:prstClr val="black"/>
                </a:solidFill>
                <a:cs typeface="Calibri"/>
              </a:rPr>
              <a:t>other</a:t>
            </a:r>
            <a:r>
              <a:rPr sz="3600" spc="-120" dirty="0">
                <a:solidFill>
                  <a:prstClr val="black"/>
                </a:solidFill>
                <a:cs typeface="Calibri"/>
              </a:rPr>
              <a:t> </a:t>
            </a:r>
            <a:r>
              <a:rPr sz="3600" spc="-5" dirty="0">
                <a:solidFill>
                  <a:prstClr val="black"/>
                </a:solidFill>
                <a:cs typeface="Calibri"/>
              </a:rPr>
              <a:t>electric  </a:t>
            </a:r>
            <a:r>
              <a:rPr sz="3600" spc="-10" dirty="0">
                <a:solidFill>
                  <a:prstClr val="black"/>
                </a:solidFill>
                <a:cs typeface="Calibri"/>
              </a:rPr>
              <a:t>welding</a:t>
            </a:r>
            <a:r>
              <a:rPr sz="3600" spc="-15" dirty="0">
                <a:solidFill>
                  <a:prstClr val="black"/>
                </a:solidFill>
                <a:cs typeface="Calibri"/>
              </a:rPr>
              <a:t> process</a:t>
            </a:r>
            <a:endParaRPr sz="3600">
              <a:solidFill>
                <a:prstClr val="black"/>
              </a:solidFill>
              <a:cs typeface="Calibri"/>
            </a:endParaRPr>
          </a:p>
          <a:p>
            <a:pPr marL="355600" indent="-343535">
              <a:spcBef>
                <a:spcPts val="5"/>
              </a:spcBef>
              <a:buFont typeface="Arial"/>
              <a:buChar char="•"/>
              <a:tabLst>
                <a:tab pos="356235" algn="l"/>
              </a:tabLst>
            </a:pPr>
            <a:r>
              <a:rPr sz="3600" spc="-35" dirty="0">
                <a:solidFill>
                  <a:prstClr val="black"/>
                </a:solidFill>
                <a:cs typeface="Calibri"/>
              </a:rPr>
              <a:t>Effects </a:t>
            </a:r>
            <a:r>
              <a:rPr sz="3600" dirty="0">
                <a:solidFill>
                  <a:prstClr val="black"/>
                </a:solidFill>
                <a:cs typeface="Calibri"/>
              </a:rPr>
              <a:t>due </a:t>
            </a:r>
            <a:r>
              <a:rPr sz="3600" spc="-25" dirty="0">
                <a:solidFill>
                  <a:prstClr val="black"/>
                </a:solidFill>
                <a:cs typeface="Calibri"/>
              </a:rPr>
              <a:t>to </a:t>
            </a:r>
            <a:r>
              <a:rPr sz="3600" spc="-20" dirty="0">
                <a:solidFill>
                  <a:prstClr val="black"/>
                </a:solidFill>
                <a:cs typeface="Calibri"/>
              </a:rPr>
              <a:t>ultraviolet </a:t>
            </a:r>
            <a:r>
              <a:rPr sz="3600" spc="-15" dirty="0">
                <a:solidFill>
                  <a:prstClr val="black"/>
                </a:solidFill>
                <a:cs typeface="Calibri"/>
              </a:rPr>
              <a:t>radiation</a:t>
            </a:r>
            <a:r>
              <a:rPr sz="3600" spc="-20" dirty="0">
                <a:solidFill>
                  <a:prstClr val="black"/>
                </a:solidFill>
                <a:cs typeface="Calibri"/>
              </a:rPr>
              <a:t> </a:t>
            </a:r>
            <a:r>
              <a:rPr sz="3600" spc="-10" dirty="0">
                <a:solidFill>
                  <a:prstClr val="black"/>
                </a:solidFill>
                <a:cs typeface="Calibri"/>
              </a:rPr>
              <a:t>are:-</a:t>
            </a:r>
            <a:endParaRPr sz="3600">
              <a:solidFill>
                <a:prstClr val="black"/>
              </a:solidFill>
              <a:cs typeface="Calibri"/>
            </a:endParaRPr>
          </a:p>
          <a:p>
            <a:pPr marL="878205" lvl="1" indent="-408940">
              <a:buSzPct val="97222"/>
              <a:buFont typeface="Wingdings"/>
              <a:buChar char=""/>
              <a:tabLst>
                <a:tab pos="878840" algn="l"/>
              </a:tabLst>
            </a:pPr>
            <a:r>
              <a:rPr sz="3600" dirty="0">
                <a:solidFill>
                  <a:prstClr val="black"/>
                </a:solidFill>
                <a:cs typeface="Calibri"/>
              </a:rPr>
              <a:t>It mainly </a:t>
            </a:r>
            <a:r>
              <a:rPr sz="3600" spc="-25" dirty="0">
                <a:solidFill>
                  <a:prstClr val="black"/>
                </a:solidFill>
                <a:cs typeface="Calibri"/>
              </a:rPr>
              <a:t>effects </a:t>
            </a:r>
            <a:r>
              <a:rPr sz="3600" dirty="0">
                <a:solidFill>
                  <a:prstClr val="black"/>
                </a:solidFill>
                <a:cs typeface="Calibri"/>
              </a:rPr>
              <a:t>the </a:t>
            </a:r>
            <a:r>
              <a:rPr sz="3600" spc="-30" dirty="0">
                <a:solidFill>
                  <a:prstClr val="black"/>
                </a:solidFill>
                <a:cs typeface="Calibri"/>
              </a:rPr>
              <a:t>eye</a:t>
            </a:r>
            <a:r>
              <a:rPr sz="3600" spc="-70" dirty="0">
                <a:solidFill>
                  <a:prstClr val="black"/>
                </a:solidFill>
                <a:cs typeface="Calibri"/>
              </a:rPr>
              <a:t> </a:t>
            </a:r>
            <a:r>
              <a:rPr sz="3600" spc="-5" dirty="0">
                <a:solidFill>
                  <a:prstClr val="black"/>
                </a:solidFill>
                <a:cs typeface="Calibri"/>
              </a:rPr>
              <a:t>causing:-</a:t>
            </a:r>
            <a:endParaRPr sz="3600">
              <a:solidFill>
                <a:prstClr val="black"/>
              </a:solidFill>
              <a:cs typeface="Calibri"/>
            </a:endParaRPr>
          </a:p>
          <a:p>
            <a:pPr marL="1155700" lvl="2" indent="-229235">
              <a:buFont typeface="Wingdings"/>
              <a:buChar char=""/>
              <a:tabLst>
                <a:tab pos="1156335" algn="l"/>
              </a:tabLst>
            </a:pPr>
            <a:r>
              <a:rPr sz="3600" spc="-10" dirty="0">
                <a:solidFill>
                  <a:prstClr val="black"/>
                </a:solidFill>
                <a:cs typeface="Calibri"/>
              </a:rPr>
              <a:t>Intense</a:t>
            </a:r>
            <a:r>
              <a:rPr sz="3600" spc="-25" dirty="0">
                <a:solidFill>
                  <a:prstClr val="black"/>
                </a:solidFill>
                <a:cs typeface="Calibri"/>
              </a:rPr>
              <a:t> </a:t>
            </a:r>
            <a:r>
              <a:rPr sz="3600" spc="-10" dirty="0">
                <a:solidFill>
                  <a:prstClr val="black"/>
                </a:solidFill>
                <a:cs typeface="Calibri"/>
              </a:rPr>
              <a:t>conjunctivitis</a:t>
            </a:r>
            <a:endParaRPr sz="3600">
              <a:solidFill>
                <a:prstClr val="black"/>
              </a:solidFill>
              <a:cs typeface="Calibri"/>
            </a:endParaRPr>
          </a:p>
          <a:p>
            <a:pPr marL="1155700" lvl="2" indent="-229235">
              <a:buFont typeface="Wingdings"/>
              <a:buChar char=""/>
              <a:tabLst>
                <a:tab pos="1156335" algn="l"/>
              </a:tabLst>
            </a:pPr>
            <a:r>
              <a:rPr sz="3600" spc="-20" dirty="0">
                <a:solidFill>
                  <a:prstClr val="black"/>
                </a:solidFill>
                <a:cs typeface="Calibri"/>
              </a:rPr>
              <a:t>Keratitis</a:t>
            </a:r>
            <a:endParaRPr sz="3600">
              <a:solidFill>
                <a:prstClr val="black"/>
              </a:solidFill>
              <a:cs typeface="Calibri"/>
            </a:endParaRPr>
          </a:p>
        </p:txBody>
      </p:sp>
    </p:spTree>
    <p:extLst>
      <p:ext uri="{BB962C8B-B14F-4D97-AF65-F5344CB8AC3E}">
        <p14:creationId xmlns:p14="http://schemas.microsoft.com/office/powerpoint/2010/main" val="332057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29460" y="497840"/>
            <a:ext cx="507746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Ultraviolet</a:t>
            </a:r>
            <a:r>
              <a:rPr sz="4400" b="0" u="none" spc="-30" dirty="0">
                <a:latin typeface="Georgia"/>
                <a:cs typeface="Georgia"/>
              </a:rPr>
              <a:t> </a:t>
            </a:r>
            <a:r>
              <a:rPr sz="4400" b="0" u="none" spc="-5" dirty="0">
                <a:latin typeface="Georgia"/>
                <a:cs typeface="Georgia"/>
              </a:rPr>
              <a:t>radiation</a:t>
            </a:r>
            <a:endParaRPr sz="4400">
              <a:latin typeface="Georgia"/>
              <a:cs typeface="Georgia"/>
            </a:endParaRPr>
          </a:p>
        </p:txBody>
      </p:sp>
      <p:sp>
        <p:nvSpPr>
          <p:cNvPr id="4" name="object 4"/>
          <p:cNvSpPr txBox="1"/>
          <p:nvPr/>
        </p:nvSpPr>
        <p:spPr>
          <a:xfrm>
            <a:off x="535940" y="1877062"/>
            <a:ext cx="4469130" cy="446019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spc="-5" dirty="0" err="1">
                <a:latin typeface="Times New Roman"/>
                <a:cs typeface="Times New Roman"/>
              </a:rPr>
              <a:t>Conjunctivitis</a:t>
            </a:r>
            <a:r>
              <a:rPr lang="en-US" sz="2000" i="1" dirty="0" err="1">
                <a:hlinkClick r:id="rId3"/>
              </a:rPr>
              <a:t>Conjunctivitis</a:t>
            </a:r>
            <a:r>
              <a:rPr lang="en-US" sz="2000" i="1" dirty="0"/>
              <a:t>, also known as pinkeye, is an </a:t>
            </a:r>
            <a:r>
              <a:rPr lang="en-US" sz="2000" i="1" dirty="0">
                <a:hlinkClick r:id="rId4"/>
              </a:rPr>
              <a:t>inflammation</a:t>
            </a:r>
            <a:r>
              <a:rPr lang="en-US" sz="2000" i="1" dirty="0"/>
              <a:t> of the conjunctiva. The conjunctiva is the thin clear tissue that lies over the white part of the </a:t>
            </a:r>
            <a:r>
              <a:rPr lang="en-US" sz="2000" i="1" dirty="0">
                <a:hlinkClick r:id="rId5"/>
              </a:rPr>
              <a:t>eye</a:t>
            </a:r>
            <a:r>
              <a:rPr lang="en-US" sz="2000" i="1" dirty="0"/>
              <a:t> and lines the inside of the eyelid.</a:t>
            </a:r>
            <a:endParaRPr sz="2000" i="1" dirty="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Keratitis (welder's</a:t>
            </a:r>
            <a:r>
              <a:rPr sz="3200" spc="-40" dirty="0">
                <a:latin typeface="Times New Roman"/>
                <a:cs typeface="Times New Roman"/>
              </a:rPr>
              <a:t> </a:t>
            </a:r>
            <a:r>
              <a:rPr sz="3200" spc="-5" dirty="0">
                <a:latin typeface="Times New Roman"/>
                <a:cs typeface="Times New Roman"/>
              </a:rPr>
              <a:t>flash)</a:t>
            </a:r>
            <a:endParaRPr lang="en-IN" sz="3200" spc="-5" dirty="0">
              <a:latin typeface="Times New Roman"/>
              <a:cs typeface="Times New Roman"/>
            </a:endParaRPr>
          </a:p>
          <a:p>
            <a:pPr marL="12700">
              <a:lnSpc>
                <a:spcPct val="100000"/>
              </a:lnSpc>
              <a:spcBef>
                <a:spcPts val="2720"/>
              </a:spcBef>
              <a:tabLst>
                <a:tab pos="354965" algn="l"/>
                <a:tab pos="355600" algn="l"/>
              </a:tabLst>
            </a:pPr>
            <a:r>
              <a:rPr lang="en-US" sz="2000" b="1" i="1" dirty="0"/>
              <a:t>	 Keratitis</a:t>
            </a:r>
            <a:r>
              <a:rPr lang="en-US" sz="2000" i="1" dirty="0"/>
              <a:t> is a condition in which the 	eye's cornea, the clear dome on the 	front surface of the eye, becomes 	inflamed. </a:t>
            </a:r>
            <a:endParaRPr sz="2000" i="1" dirty="0">
              <a:latin typeface="Times New Roman"/>
              <a:cs typeface="Times New Roman"/>
            </a:endParaRPr>
          </a:p>
        </p:txBody>
      </p:sp>
      <p:sp>
        <p:nvSpPr>
          <p:cNvPr id="5" name="object 5"/>
          <p:cNvSpPr/>
          <p:nvPr/>
        </p:nvSpPr>
        <p:spPr>
          <a:xfrm>
            <a:off x="5334000" y="1676400"/>
            <a:ext cx="2857500" cy="3886200"/>
          </a:xfrm>
          <a:prstGeom prst="rect">
            <a:avLst/>
          </a:prstGeom>
          <a:blipFill>
            <a:blip r:embed="rId6"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7" name="object 7"/>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20650">
              <a:lnSpc>
                <a:spcPct val="100000"/>
              </a:lnSpc>
            </a:pPr>
            <a:fld id="{81D60167-4931-47E6-BA6A-407CBD079E47}" type="slidenum">
              <a:rPr dirty="0"/>
              <a:t>15</a:t>
            </a:fld>
            <a:endParaRPr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144000" cy="1195492"/>
          </a:xfrm>
          <a:custGeom>
            <a:avLst/>
            <a:gdLst/>
            <a:ahLst/>
            <a:cxnLst/>
            <a:rect l="l" t="t" r="r" b="b"/>
            <a:pathLst>
              <a:path w="9144000" h="896619">
                <a:moveTo>
                  <a:pt x="0" y="896112"/>
                </a:moveTo>
                <a:lnTo>
                  <a:pt x="9144000" y="896112"/>
                </a:lnTo>
                <a:lnTo>
                  <a:pt x="9144000" y="0"/>
                </a:lnTo>
                <a:lnTo>
                  <a:pt x="0" y="0"/>
                </a:lnTo>
                <a:lnTo>
                  <a:pt x="0" y="896112"/>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78742" y="83922"/>
            <a:ext cx="5521325" cy="690574"/>
          </a:xfrm>
          <a:prstGeom prst="rect">
            <a:avLst/>
          </a:prstGeom>
        </p:spPr>
        <p:txBody>
          <a:bodyPr vert="horz" wrap="square" lIns="0" tIns="13335" rIns="0" bIns="0" rtlCol="0">
            <a:spAutoFit/>
          </a:bodyPr>
          <a:lstStyle/>
          <a:p>
            <a:pPr marL="12700">
              <a:lnSpc>
                <a:spcPct val="100000"/>
              </a:lnSpc>
              <a:spcBef>
                <a:spcPts val="105"/>
              </a:spcBef>
            </a:pPr>
            <a:r>
              <a:rPr sz="4400" dirty="0"/>
              <a:t>F</a:t>
            </a:r>
            <a:r>
              <a:rPr sz="4400" b="1" dirty="0">
                <a:latin typeface="Calibri"/>
                <a:cs typeface="Calibri"/>
              </a:rPr>
              <a:t>) IONIZING</a:t>
            </a:r>
            <a:r>
              <a:rPr sz="4400" b="1" spc="-80" dirty="0">
                <a:latin typeface="Calibri"/>
                <a:cs typeface="Calibri"/>
              </a:rPr>
              <a:t> </a:t>
            </a:r>
            <a:r>
              <a:rPr sz="4400" b="1" spc="-40" dirty="0">
                <a:latin typeface="Calibri"/>
                <a:cs typeface="Calibri"/>
              </a:rPr>
              <a:t>RADIATION</a:t>
            </a:r>
            <a:endParaRPr sz="4400">
              <a:latin typeface="Calibri"/>
              <a:cs typeface="Calibri"/>
            </a:endParaRPr>
          </a:p>
        </p:txBody>
      </p:sp>
      <p:sp>
        <p:nvSpPr>
          <p:cNvPr id="4" name="object 4"/>
          <p:cNvSpPr txBox="1"/>
          <p:nvPr/>
        </p:nvSpPr>
        <p:spPr>
          <a:xfrm>
            <a:off x="535940" y="1521457"/>
            <a:ext cx="5455920" cy="3579185"/>
          </a:xfrm>
          <a:prstGeom prst="rect">
            <a:avLst/>
          </a:prstGeom>
        </p:spPr>
        <p:txBody>
          <a:bodyPr vert="horz" wrap="square" lIns="0" tIns="85090" rIns="0" bIns="0" rtlCol="0">
            <a:spAutoFit/>
          </a:bodyPr>
          <a:lstStyle/>
          <a:p>
            <a:pPr marL="12700">
              <a:spcBef>
                <a:spcPts val="670"/>
              </a:spcBef>
            </a:pPr>
            <a:r>
              <a:rPr sz="2400" spc="-25" dirty="0">
                <a:solidFill>
                  <a:prstClr val="black"/>
                </a:solidFill>
                <a:cs typeface="Calibri"/>
              </a:rPr>
              <a:t>Effects </a:t>
            </a:r>
            <a:r>
              <a:rPr sz="2400" spc="-5" dirty="0">
                <a:solidFill>
                  <a:prstClr val="black"/>
                </a:solidFill>
                <a:cs typeface="Calibri"/>
              </a:rPr>
              <a:t>due </a:t>
            </a:r>
            <a:r>
              <a:rPr sz="2400" spc="-15" dirty="0">
                <a:solidFill>
                  <a:prstClr val="black"/>
                </a:solidFill>
                <a:cs typeface="Calibri"/>
              </a:rPr>
              <a:t>to </a:t>
            </a:r>
            <a:r>
              <a:rPr sz="2400" dirty="0">
                <a:solidFill>
                  <a:prstClr val="black"/>
                </a:solidFill>
                <a:cs typeface="Calibri"/>
              </a:rPr>
              <a:t>ionizing </a:t>
            </a:r>
            <a:r>
              <a:rPr sz="2400" spc="-10" dirty="0">
                <a:solidFill>
                  <a:prstClr val="black"/>
                </a:solidFill>
                <a:cs typeface="Calibri"/>
              </a:rPr>
              <a:t>radiation</a:t>
            </a:r>
            <a:r>
              <a:rPr sz="2400" spc="-20" dirty="0">
                <a:solidFill>
                  <a:prstClr val="black"/>
                </a:solidFill>
                <a:cs typeface="Calibri"/>
              </a:rPr>
              <a:t> </a:t>
            </a:r>
            <a:r>
              <a:rPr sz="2400" spc="-5" dirty="0">
                <a:solidFill>
                  <a:prstClr val="black"/>
                </a:solidFill>
                <a:cs typeface="Calibri"/>
              </a:rPr>
              <a:t>are:-</a:t>
            </a:r>
            <a:endParaRPr sz="2400">
              <a:solidFill>
                <a:prstClr val="black"/>
              </a:solidFill>
              <a:cs typeface="Calibri"/>
            </a:endParaRPr>
          </a:p>
          <a:p>
            <a:pPr marL="756285" indent="-287020">
              <a:spcBef>
                <a:spcPts val="580"/>
              </a:spcBef>
              <a:buFont typeface="Wingdings"/>
              <a:buChar char=""/>
              <a:tabLst>
                <a:tab pos="756920" algn="l"/>
              </a:tabLst>
            </a:pPr>
            <a:r>
              <a:rPr sz="2400" spc="-5" dirty="0">
                <a:solidFill>
                  <a:prstClr val="black"/>
                </a:solidFill>
                <a:cs typeface="Calibri"/>
              </a:rPr>
              <a:t>Cancer</a:t>
            </a:r>
            <a:endParaRPr sz="2400">
              <a:solidFill>
                <a:prstClr val="black"/>
              </a:solidFill>
              <a:cs typeface="Calibri"/>
            </a:endParaRPr>
          </a:p>
          <a:p>
            <a:pPr marL="756285" indent="-287020">
              <a:spcBef>
                <a:spcPts val="575"/>
              </a:spcBef>
              <a:buFont typeface="Wingdings"/>
              <a:buChar char=""/>
              <a:tabLst>
                <a:tab pos="756920" algn="l"/>
              </a:tabLst>
            </a:pPr>
            <a:r>
              <a:rPr sz="2400" spc="-15" dirty="0">
                <a:solidFill>
                  <a:prstClr val="black"/>
                </a:solidFill>
                <a:cs typeface="Calibri"/>
              </a:rPr>
              <a:t>Leukemia</a:t>
            </a:r>
            <a:endParaRPr sz="2400">
              <a:solidFill>
                <a:prstClr val="black"/>
              </a:solidFill>
              <a:cs typeface="Calibri"/>
            </a:endParaRPr>
          </a:p>
          <a:p>
            <a:pPr marL="756285" indent="-287020">
              <a:spcBef>
                <a:spcPts val="575"/>
              </a:spcBef>
              <a:buFont typeface="Wingdings"/>
              <a:buChar char=""/>
              <a:tabLst>
                <a:tab pos="756920" algn="l"/>
              </a:tabLst>
            </a:pPr>
            <a:r>
              <a:rPr sz="2400" spc="-10" dirty="0">
                <a:solidFill>
                  <a:prstClr val="black"/>
                </a:solidFill>
                <a:cs typeface="Calibri"/>
              </a:rPr>
              <a:t>Ulceration</a:t>
            </a:r>
            <a:endParaRPr sz="2400">
              <a:solidFill>
                <a:prstClr val="black"/>
              </a:solidFill>
              <a:cs typeface="Calibri"/>
            </a:endParaRPr>
          </a:p>
          <a:p>
            <a:pPr marL="756285" indent="-287020">
              <a:spcBef>
                <a:spcPts val="580"/>
              </a:spcBef>
              <a:buFont typeface="Wingdings"/>
              <a:buChar char=""/>
              <a:tabLst>
                <a:tab pos="756920" algn="l"/>
              </a:tabLst>
            </a:pPr>
            <a:r>
              <a:rPr sz="2400" dirty="0">
                <a:solidFill>
                  <a:prstClr val="black"/>
                </a:solidFill>
                <a:cs typeface="Calibri"/>
              </a:rPr>
              <a:t>Genetic</a:t>
            </a:r>
            <a:r>
              <a:rPr sz="2400" spc="-20" dirty="0">
                <a:solidFill>
                  <a:prstClr val="black"/>
                </a:solidFill>
                <a:cs typeface="Calibri"/>
              </a:rPr>
              <a:t> </a:t>
            </a:r>
            <a:r>
              <a:rPr sz="2400" spc="-5" dirty="0">
                <a:solidFill>
                  <a:prstClr val="black"/>
                </a:solidFill>
                <a:cs typeface="Calibri"/>
              </a:rPr>
              <a:t>changes</a:t>
            </a:r>
            <a:endParaRPr sz="2400">
              <a:solidFill>
                <a:prstClr val="black"/>
              </a:solidFill>
              <a:cs typeface="Calibri"/>
            </a:endParaRPr>
          </a:p>
          <a:p>
            <a:pPr marL="1155700" lvl="1" indent="-229235">
              <a:spcBef>
                <a:spcPts val="575"/>
              </a:spcBef>
              <a:buFont typeface="Arial"/>
              <a:buChar char="•"/>
              <a:tabLst>
                <a:tab pos="1156335" algn="l"/>
              </a:tabLst>
            </a:pPr>
            <a:r>
              <a:rPr sz="2400" spc="-10" dirty="0">
                <a:solidFill>
                  <a:prstClr val="black"/>
                </a:solidFill>
                <a:cs typeface="Calibri"/>
              </a:rPr>
              <a:t>Chromosomal mutation </a:t>
            </a:r>
            <a:r>
              <a:rPr sz="2400" dirty="0">
                <a:solidFill>
                  <a:prstClr val="black"/>
                </a:solidFill>
                <a:cs typeface="Calibri"/>
              </a:rPr>
              <a:t>eg</a:t>
            </a:r>
            <a:r>
              <a:rPr sz="2400" spc="-35" dirty="0">
                <a:solidFill>
                  <a:prstClr val="black"/>
                </a:solidFill>
                <a:cs typeface="Calibri"/>
              </a:rPr>
              <a:t> </a:t>
            </a:r>
            <a:r>
              <a:rPr sz="2400" spc="-10" dirty="0">
                <a:solidFill>
                  <a:prstClr val="black"/>
                </a:solidFill>
                <a:cs typeface="Calibri"/>
              </a:rPr>
              <a:t>sterility</a:t>
            </a:r>
            <a:endParaRPr sz="2400">
              <a:solidFill>
                <a:prstClr val="black"/>
              </a:solidFill>
              <a:cs typeface="Calibri"/>
            </a:endParaRPr>
          </a:p>
          <a:p>
            <a:pPr marL="756285" indent="-287020">
              <a:spcBef>
                <a:spcPts val="575"/>
              </a:spcBef>
              <a:buFont typeface="Wingdings"/>
              <a:buChar char=""/>
              <a:tabLst>
                <a:tab pos="756920" algn="l"/>
              </a:tabLst>
            </a:pPr>
            <a:r>
              <a:rPr sz="2400" spc="-10" dirty="0">
                <a:solidFill>
                  <a:prstClr val="black"/>
                </a:solidFill>
                <a:cs typeface="Calibri"/>
              </a:rPr>
              <a:t>Malformation</a:t>
            </a:r>
            <a:endParaRPr sz="2400">
              <a:solidFill>
                <a:prstClr val="black"/>
              </a:solidFill>
              <a:cs typeface="Calibri"/>
            </a:endParaRPr>
          </a:p>
          <a:p>
            <a:pPr marL="756285" indent="-287020">
              <a:spcBef>
                <a:spcPts val="580"/>
              </a:spcBef>
              <a:buFont typeface="Wingdings"/>
              <a:buChar char=""/>
              <a:tabLst>
                <a:tab pos="756920" algn="l"/>
              </a:tabLst>
            </a:pPr>
            <a:r>
              <a:rPr sz="2400" dirty="0">
                <a:solidFill>
                  <a:prstClr val="black"/>
                </a:solidFill>
                <a:cs typeface="Calibri"/>
              </a:rPr>
              <a:t>And </a:t>
            </a:r>
            <a:r>
              <a:rPr sz="2400" spc="-10" dirty="0">
                <a:solidFill>
                  <a:prstClr val="black"/>
                </a:solidFill>
                <a:cs typeface="Calibri"/>
              </a:rPr>
              <a:t>ultimately</a:t>
            </a:r>
            <a:r>
              <a:rPr sz="2400" spc="-40" dirty="0">
                <a:solidFill>
                  <a:prstClr val="black"/>
                </a:solidFill>
                <a:cs typeface="Calibri"/>
              </a:rPr>
              <a:t> </a:t>
            </a:r>
            <a:r>
              <a:rPr sz="2400" spc="-10" dirty="0">
                <a:solidFill>
                  <a:prstClr val="black"/>
                </a:solidFill>
                <a:cs typeface="Calibri"/>
              </a:rPr>
              <a:t>death</a:t>
            </a:r>
            <a:endParaRPr sz="2400">
              <a:solidFill>
                <a:prstClr val="black"/>
              </a:solidFill>
              <a:cs typeface="Calibri"/>
            </a:endParaRPr>
          </a:p>
        </p:txBody>
      </p:sp>
    </p:spTree>
    <p:extLst>
      <p:ext uri="{BB962C8B-B14F-4D97-AF65-F5344CB8AC3E}">
        <p14:creationId xmlns:p14="http://schemas.microsoft.com/office/powerpoint/2010/main" val="203522417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890693"/>
          </a:xfrm>
          <a:custGeom>
            <a:avLst/>
            <a:gdLst/>
            <a:ahLst/>
            <a:cxnLst/>
            <a:rect l="l" t="t" r="r" b="b"/>
            <a:pathLst>
              <a:path w="9144000" h="668020">
                <a:moveTo>
                  <a:pt x="0" y="667512"/>
                </a:moveTo>
                <a:lnTo>
                  <a:pt x="9144000" y="667512"/>
                </a:lnTo>
                <a:lnTo>
                  <a:pt x="9144000" y="0"/>
                </a:lnTo>
                <a:lnTo>
                  <a:pt x="0" y="0"/>
                </a:lnTo>
                <a:lnTo>
                  <a:pt x="0" y="667512"/>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78739" y="0"/>
            <a:ext cx="6826884" cy="627736"/>
          </a:xfrm>
          <a:prstGeom prst="rect">
            <a:avLst/>
          </a:prstGeom>
        </p:spPr>
        <p:txBody>
          <a:bodyPr vert="horz" wrap="square" lIns="0" tIns="12065" rIns="0" bIns="0" rtlCol="0">
            <a:spAutoFit/>
          </a:bodyPr>
          <a:lstStyle/>
          <a:p>
            <a:pPr marL="12700">
              <a:lnSpc>
                <a:spcPct val="100000"/>
              </a:lnSpc>
              <a:spcBef>
                <a:spcPts val="95"/>
              </a:spcBef>
            </a:pPr>
            <a:r>
              <a:rPr sz="4000" spc="-5" dirty="0"/>
              <a:t>A) Disease due </a:t>
            </a:r>
            <a:r>
              <a:rPr sz="4000" spc="-20" dirty="0"/>
              <a:t>to </a:t>
            </a:r>
            <a:r>
              <a:rPr sz="4000" spc="-25" dirty="0"/>
              <a:t>Physical</a:t>
            </a:r>
            <a:r>
              <a:rPr sz="4000" spc="-65" dirty="0"/>
              <a:t> </a:t>
            </a:r>
            <a:r>
              <a:rPr sz="4000" spc="-15" dirty="0"/>
              <a:t>agents</a:t>
            </a:r>
            <a:endParaRPr sz="4000"/>
          </a:p>
        </p:txBody>
      </p:sp>
      <p:graphicFrame>
        <p:nvGraphicFramePr>
          <p:cNvPr id="4" name="object 4"/>
          <p:cNvGraphicFramePr>
            <a:graphicFrameLocks noGrp="1"/>
          </p:cNvGraphicFramePr>
          <p:nvPr/>
        </p:nvGraphicFramePr>
        <p:xfrm>
          <a:off x="-6350" y="880535"/>
          <a:ext cx="9067165" cy="5933437"/>
        </p:xfrm>
        <a:graphic>
          <a:graphicData uri="http://schemas.openxmlformats.org/drawingml/2006/table">
            <a:tbl>
              <a:tblPr firstRow="1" bandRow="1">
                <a:tableStyleId>{2D5ABB26-0587-4C30-8999-92F81FD0307C}</a:tableStyleId>
              </a:tblPr>
              <a:tblGrid>
                <a:gridCol w="2770505">
                  <a:extLst>
                    <a:ext uri="{9D8B030D-6E8A-4147-A177-3AD203B41FA5}">
                      <a16:colId xmlns="" xmlns:a16="http://schemas.microsoft.com/office/drawing/2014/main" val="20000"/>
                    </a:ext>
                  </a:extLst>
                </a:gridCol>
                <a:gridCol w="6296660">
                  <a:extLst>
                    <a:ext uri="{9D8B030D-6E8A-4147-A177-3AD203B41FA5}">
                      <a16:colId xmlns="" xmlns:a16="http://schemas.microsoft.com/office/drawing/2014/main" val="20001"/>
                    </a:ext>
                  </a:extLst>
                </a:gridCol>
              </a:tblGrid>
              <a:tr h="1993900">
                <a:tc>
                  <a:txBody>
                    <a:bodyPr/>
                    <a:lstStyle/>
                    <a:p>
                      <a:pPr marL="91440">
                        <a:lnSpc>
                          <a:spcPct val="100000"/>
                        </a:lnSpc>
                        <a:spcBef>
                          <a:spcPts val="165"/>
                        </a:spcBef>
                      </a:pPr>
                      <a:r>
                        <a:rPr sz="4300" b="1" spc="-10" dirty="0">
                          <a:latin typeface="Calibri"/>
                          <a:cs typeface="Calibri"/>
                        </a:rPr>
                        <a:t>Heat</a:t>
                      </a:r>
                      <a:endParaRPr sz="43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solidFill>
                      <a:srgbClr val="4F81BC"/>
                    </a:solidFill>
                  </a:tcPr>
                </a:tc>
                <a:tc>
                  <a:txBody>
                    <a:bodyPr/>
                    <a:lstStyle/>
                    <a:p>
                      <a:pPr marL="91440" marR="636905">
                        <a:lnSpc>
                          <a:spcPct val="100000"/>
                        </a:lnSpc>
                        <a:spcBef>
                          <a:spcPts val="165"/>
                        </a:spcBef>
                      </a:pPr>
                      <a:r>
                        <a:rPr sz="4300" b="1" dirty="0">
                          <a:latin typeface="Calibri"/>
                          <a:cs typeface="Calibri"/>
                        </a:rPr>
                        <a:t>Prickly </a:t>
                      </a:r>
                      <a:r>
                        <a:rPr sz="4300" b="1" spc="-10" dirty="0">
                          <a:latin typeface="Calibri"/>
                          <a:cs typeface="Calibri"/>
                        </a:rPr>
                        <a:t>heat, syncope, heat </a:t>
                      </a:r>
                      <a:r>
                        <a:rPr sz="4300" b="1" spc="-20" dirty="0">
                          <a:latin typeface="Calibri"/>
                          <a:cs typeface="Calibri"/>
                        </a:rPr>
                        <a:t>hyper  </a:t>
                      </a:r>
                      <a:r>
                        <a:rPr sz="4300" b="1" spc="-15" dirty="0">
                          <a:latin typeface="Calibri"/>
                          <a:cs typeface="Calibri"/>
                        </a:rPr>
                        <a:t>pyrexia, </a:t>
                      </a:r>
                      <a:r>
                        <a:rPr sz="4300" b="1" spc="-10" dirty="0">
                          <a:latin typeface="Calibri"/>
                          <a:cs typeface="Calibri"/>
                        </a:rPr>
                        <a:t>heat</a:t>
                      </a:r>
                      <a:r>
                        <a:rPr sz="4300" b="1" spc="-35" dirty="0">
                          <a:latin typeface="Calibri"/>
                          <a:cs typeface="Calibri"/>
                        </a:rPr>
                        <a:t> </a:t>
                      </a:r>
                      <a:r>
                        <a:rPr sz="4300" b="1" spc="-10" dirty="0">
                          <a:latin typeface="Calibri"/>
                          <a:cs typeface="Calibri"/>
                        </a:rPr>
                        <a:t>exhaustion</a:t>
                      </a:r>
                      <a:endParaRPr sz="43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solidFill>
                      <a:srgbClr val="4F81BC"/>
                    </a:solidFill>
                  </a:tcPr>
                </a:tc>
                <a:extLst>
                  <a:ext uri="{0D108BD9-81ED-4DB2-BD59-A6C34878D82A}">
                    <a16:rowId xmlns="" xmlns:a16="http://schemas.microsoft.com/office/drawing/2014/main" val="10000"/>
                  </a:ext>
                </a:extLst>
              </a:tr>
              <a:tr h="1397000">
                <a:tc>
                  <a:txBody>
                    <a:bodyPr/>
                    <a:lstStyle/>
                    <a:p>
                      <a:pPr marL="91440">
                        <a:lnSpc>
                          <a:spcPct val="100000"/>
                        </a:lnSpc>
                        <a:spcBef>
                          <a:spcPts val="15"/>
                        </a:spcBef>
                      </a:pPr>
                      <a:r>
                        <a:rPr sz="4300" spc="-5" dirty="0">
                          <a:latin typeface="Calibri"/>
                          <a:cs typeface="Calibri"/>
                        </a:rPr>
                        <a:t>Cold</a:t>
                      </a:r>
                      <a:endParaRPr sz="4300">
                        <a:latin typeface="Calibri"/>
                        <a:cs typeface="Calibri"/>
                      </a:endParaRPr>
                    </a:p>
                  </a:txBody>
                  <a:tcPr marL="0" marR="0" marT="2540" marB="0">
                    <a:lnL w="12700">
                      <a:solidFill>
                        <a:srgbClr val="FFFFFF"/>
                      </a:solidFill>
                      <a:prstDash val="solid"/>
                    </a:lnL>
                    <a:lnR w="12700">
                      <a:solidFill>
                        <a:srgbClr val="FFFFFF"/>
                      </a:solidFill>
                      <a:prstDash val="solid"/>
                    </a:lnR>
                    <a:lnB w="12700">
                      <a:solidFill>
                        <a:srgbClr val="FFFFFF"/>
                      </a:solidFill>
                      <a:prstDash val="solid"/>
                    </a:lnB>
                    <a:solidFill>
                      <a:srgbClr val="D0D7E8"/>
                    </a:solidFill>
                  </a:tcPr>
                </a:tc>
                <a:tc>
                  <a:txBody>
                    <a:bodyPr/>
                    <a:lstStyle/>
                    <a:p>
                      <a:pPr marL="91440" marR="789940">
                        <a:lnSpc>
                          <a:spcPct val="100000"/>
                        </a:lnSpc>
                        <a:spcBef>
                          <a:spcPts val="15"/>
                        </a:spcBef>
                      </a:pPr>
                      <a:r>
                        <a:rPr sz="4300" spc="-5" dirty="0">
                          <a:latin typeface="Calibri"/>
                          <a:cs typeface="Calibri"/>
                        </a:rPr>
                        <a:t>Hypo-thermia, </a:t>
                      </a:r>
                      <a:r>
                        <a:rPr sz="4300" spc="-15" dirty="0">
                          <a:latin typeface="Calibri"/>
                          <a:cs typeface="Calibri"/>
                        </a:rPr>
                        <a:t>frostbite, </a:t>
                      </a:r>
                      <a:r>
                        <a:rPr sz="4300" spc="-35" dirty="0">
                          <a:latin typeface="Calibri"/>
                          <a:cs typeface="Calibri"/>
                        </a:rPr>
                        <a:t>Treench  </a:t>
                      </a:r>
                      <a:r>
                        <a:rPr sz="4300" spc="-20" dirty="0">
                          <a:latin typeface="Calibri"/>
                          <a:cs typeface="Calibri"/>
                        </a:rPr>
                        <a:t>foots</a:t>
                      </a:r>
                      <a:endParaRPr sz="4300">
                        <a:latin typeface="Calibri"/>
                        <a:cs typeface="Calibri"/>
                      </a:endParaRPr>
                    </a:p>
                  </a:txBody>
                  <a:tcPr marL="0" marR="0" marT="2540" marB="0">
                    <a:lnL w="12700">
                      <a:solidFill>
                        <a:srgbClr val="FFFFFF"/>
                      </a:solidFill>
                      <a:prstDash val="solid"/>
                    </a:lnL>
                    <a:lnR w="12700">
                      <a:solidFill>
                        <a:srgbClr val="FFFFFF"/>
                      </a:solidFill>
                      <a:prstDash val="solid"/>
                    </a:lnR>
                    <a:lnB w="12700">
                      <a:solidFill>
                        <a:srgbClr val="FFFFFF"/>
                      </a:solidFill>
                      <a:prstDash val="solid"/>
                    </a:lnB>
                    <a:solidFill>
                      <a:srgbClr val="D0D7E8"/>
                    </a:solidFill>
                  </a:tcPr>
                </a:tc>
                <a:extLst>
                  <a:ext uri="{0D108BD9-81ED-4DB2-BD59-A6C34878D82A}">
                    <a16:rowId xmlns="" xmlns:a16="http://schemas.microsoft.com/office/drawing/2014/main" val="10001"/>
                  </a:ext>
                </a:extLst>
              </a:tr>
              <a:tr h="772159">
                <a:tc>
                  <a:txBody>
                    <a:bodyPr/>
                    <a:lstStyle/>
                    <a:p>
                      <a:pPr marL="91440">
                        <a:lnSpc>
                          <a:spcPct val="100000"/>
                        </a:lnSpc>
                        <a:spcBef>
                          <a:spcPts val="165"/>
                        </a:spcBef>
                      </a:pPr>
                      <a:r>
                        <a:rPr sz="4300" spc="-10" dirty="0">
                          <a:latin typeface="Calibri"/>
                          <a:cs typeface="Calibri"/>
                        </a:rPr>
                        <a:t>Light</a:t>
                      </a:r>
                      <a:endParaRPr sz="43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165"/>
                        </a:spcBef>
                      </a:pPr>
                      <a:r>
                        <a:rPr sz="4300" spc="-5" dirty="0">
                          <a:latin typeface="Calibri"/>
                          <a:cs typeface="Calibri"/>
                        </a:rPr>
                        <a:t>Occupational</a:t>
                      </a:r>
                      <a:r>
                        <a:rPr sz="4300" dirty="0">
                          <a:latin typeface="Calibri"/>
                          <a:cs typeface="Calibri"/>
                        </a:rPr>
                        <a:t> </a:t>
                      </a:r>
                      <a:r>
                        <a:rPr sz="4300" spc="-20" dirty="0">
                          <a:latin typeface="Calibri"/>
                          <a:cs typeface="Calibri"/>
                        </a:rPr>
                        <a:t>cataract</a:t>
                      </a:r>
                      <a:endParaRPr sz="43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 xmlns:a16="http://schemas.microsoft.com/office/drawing/2014/main" val="10002"/>
                  </a:ext>
                </a:extLst>
              </a:tr>
              <a:tr h="772160">
                <a:tc>
                  <a:txBody>
                    <a:bodyPr/>
                    <a:lstStyle/>
                    <a:p>
                      <a:pPr marL="91440">
                        <a:lnSpc>
                          <a:spcPct val="100000"/>
                        </a:lnSpc>
                        <a:spcBef>
                          <a:spcPts val="165"/>
                        </a:spcBef>
                      </a:pPr>
                      <a:r>
                        <a:rPr sz="4300" spc="-5" dirty="0">
                          <a:latin typeface="Calibri"/>
                          <a:cs typeface="Calibri"/>
                        </a:rPr>
                        <a:t>Noise</a:t>
                      </a:r>
                      <a:endParaRPr sz="43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165"/>
                        </a:spcBef>
                      </a:pPr>
                      <a:r>
                        <a:rPr sz="4300" spc="-10" dirty="0">
                          <a:latin typeface="Calibri"/>
                          <a:cs typeface="Calibri"/>
                        </a:rPr>
                        <a:t>Deafness</a:t>
                      </a:r>
                      <a:endParaRPr sz="43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 xmlns:a16="http://schemas.microsoft.com/office/drawing/2014/main" val="10003"/>
                  </a:ext>
                </a:extLst>
              </a:tr>
              <a:tr h="772159">
                <a:tc>
                  <a:txBody>
                    <a:bodyPr/>
                    <a:lstStyle/>
                    <a:p>
                      <a:pPr marL="91440">
                        <a:lnSpc>
                          <a:spcPct val="100000"/>
                        </a:lnSpc>
                        <a:spcBef>
                          <a:spcPts val="170"/>
                        </a:spcBef>
                      </a:pPr>
                      <a:r>
                        <a:rPr sz="4300" spc="-5" dirty="0">
                          <a:latin typeface="Calibri"/>
                          <a:cs typeface="Calibri"/>
                        </a:rPr>
                        <a:t>Radiation</a:t>
                      </a:r>
                      <a:endParaRPr sz="4300">
                        <a:latin typeface="Calibri"/>
                        <a:cs typeface="Calibri"/>
                      </a:endParaRPr>
                    </a:p>
                  </a:txBody>
                  <a:tcPr marL="0" marR="0" marT="2878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170"/>
                        </a:spcBef>
                      </a:pPr>
                      <a:r>
                        <a:rPr sz="4300" spc="-45" dirty="0">
                          <a:latin typeface="Calibri"/>
                          <a:cs typeface="Calibri"/>
                        </a:rPr>
                        <a:t>Cancer,</a:t>
                      </a:r>
                      <a:r>
                        <a:rPr sz="4300" dirty="0">
                          <a:latin typeface="Calibri"/>
                          <a:cs typeface="Calibri"/>
                        </a:rPr>
                        <a:t> </a:t>
                      </a:r>
                      <a:r>
                        <a:rPr sz="4300" spc="-10" dirty="0">
                          <a:latin typeface="Calibri"/>
                          <a:cs typeface="Calibri"/>
                        </a:rPr>
                        <a:t>Leukaemia</a:t>
                      </a:r>
                      <a:endParaRPr sz="4300">
                        <a:latin typeface="Calibri"/>
                        <a:cs typeface="Calibri"/>
                      </a:endParaRPr>
                    </a:p>
                  </a:txBody>
                  <a:tcPr marL="0" marR="0" marT="2878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 xmlns:a16="http://schemas.microsoft.com/office/drawing/2014/main" val="10004"/>
                  </a:ext>
                </a:extLst>
              </a:tr>
              <a:tr h="772160">
                <a:tc>
                  <a:txBody>
                    <a:bodyPr/>
                    <a:lstStyle/>
                    <a:p>
                      <a:pPr marL="91440">
                        <a:lnSpc>
                          <a:spcPct val="100000"/>
                        </a:lnSpc>
                        <a:spcBef>
                          <a:spcPts val="170"/>
                        </a:spcBef>
                      </a:pPr>
                      <a:r>
                        <a:rPr sz="4300" spc="-15" dirty="0">
                          <a:latin typeface="Calibri"/>
                          <a:cs typeface="Calibri"/>
                        </a:rPr>
                        <a:t>Vivration</a:t>
                      </a:r>
                      <a:endParaRPr sz="4300">
                        <a:latin typeface="Calibri"/>
                        <a:cs typeface="Calibri"/>
                      </a:endParaRPr>
                    </a:p>
                  </a:txBody>
                  <a:tcPr marL="0" marR="0" marT="2878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170"/>
                        </a:spcBef>
                      </a:pPr>
                      <a:r>
                        <a:rPr sz="4300" spc="-10" dirty="0">
                          <a:latin typeface="Calibri"/>
                          <a:cs typeface="Calibri"/>
                        </a:rPr>
                        <a:t>Sensitive </a:t>
                      </a:r>
                      <a:r>
                        <a:rPr sz="4300" spc="-20" dirty="0">
                          <a:latin typeface="Calibri"/>
                          <a:cs typeface="Calibri"/>
                        </a:rPr>
                        <a:t>to</a:t>
                      </a:r>
                      <a:r>
                        <a:rPr sz="4300" spc="10" dirty="0">
                          <a:latin typeface="Calibri"/>
                          <a:cs typeface="Calibri"/>
                        </a:rPr>
                        <a:t> </a:t>
                      </a:r>
                      <a:r>
                        <a:rPr sz="4300" spc="-5" dirty="0">
                          <a:latin typeface="Calibri"/>
                          <a:cs typeface="Calibri"/>
                        </a:rPr>
                        <a:t>spasm</a:t>
                      </a:r>
                      <a:endParaRPr sz="4300">
                        <a:latin typeface="Calibri"/>
                        <a:cs typeface="Calibri"/>
                      </a:endParaRPr>
                    </a:p>
                  </a:txBody>
                  <a:tcPr marL="0" marR="0" marT="2878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68866284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117600"/>
          </a:xfrm>
          <a:custGeom>
            <a:avLst/>
            <a:gdLst/>
            <a:ahLst/>
            <a:cxnLst/>
            <a:rect l="l" t="t" r="r" b="b"/>
            <a:pathLst>
              <a:path w="9144000" h="838200">
                <a:moveTo>
                  <a:pt x="0" y="838200"/>
                </a:moveTo>
                <a:lnTo>
                  <a:pt x="9144000" y="838200"/>
                </a:lnTo>
                <a:lnTo>
                  <a:pt x="9144000" y="0"/>
                </a:lnTo>
                <a:lnTo>
                  <a:pt x="0" y="0"/>
                </a:lnTo>
                <a:lnTo>
                  <a:pt x="0" y="838200"/>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2550414" y="33122"/>
            <a:ext cx="4046220" cy="690574"/>
          </a:xfrm>
          <a:prstGeom prst="rect">
            <a:avLst/>
          </a:prstGeom>
        </p:spPr>
        <p:txBody>
          <a:bodyPr vert="horz" wrap="square" lIns="0" tIns="13335" rIns="0" bIns="0" rtlCol="0">
            <a:spAutoFit/>
          </a:bodyPr>
          <a:lstStyle/>
          <a:p>
            <a:pPr marL="12700">
              <a:lnSpc>
                <a:spcPct val="100000"/>
              </a:lnSpc>
              <a:spcBef>
                <a:spcPts val="105"/>
              </a:spcBef>
            </a:pPr>
            <a:r>
              <a:rPr sz="4400" b="1" spc="-5" dirty="0">
                <a:latin typeface="Calibri"/>
                <a:cs typeface="Calibri"/>
              </a:rPr>
              <a:t>Chemical</a:t>
            </a:r>
            <a:r>
              <a:rPr sz="4400" b="1" spc="-114" dirty="0">
                <a:latin typeface="Calibri"/>
                <a:cs typeface="Calibri"/>
              </a:rPr>
              <a:t> </a:t>
            </a:r>
            <a:r>
              <a:rPr sz="4400" b="1" spc="-15" dirty="0">
                <a:latin typeface="Calibri"/>
                <a:cs typeface="Calibri"/>
              </a:rPr>
              <a:t>hazards</a:t>
            </a:r>
            <a:endParaRPr sz="4400">
              <a:latin typeface="Calibri"/>
              <a:cs typeface="Calibri"/>
            </a:endParaRPr>
          </a:p>
        </p:txBody>
      </p:sp>
      <p:sp>
        <p:nvSpPr>
          <p:cNvPr id="4" name="object 4"/>
          <p:cNvSpPr/>
          <p:nvPr/>
        </p:nvSpPr>
        <p:spPr>
          <a:xfrm>
            <a:off x="548643" y="1791207"/>
            <a:ext cx="278891" cy="37998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548643" y="2571496"/>
            <a:ext cx="278891" cy="37998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object 6"/>
          <p:cNvSpPr txBox="1"/>
          <p:nvPr/>
        </p:nvSpPr>
        <p:spPr>
          <a:xfrm>
            <a:off x="879144" y="1480786"/>
            <a:ext cx="5017770" cy="2979149"/>
          </a:xfrm>
          <a:prstGeom prst="rect">
            <a:avLst/>
          </a:prstGeom>
        </p:spPr>
        <p:txBody>
          <a:bodyPr vert="horz" wrap="square" lIns="0" tIns="12065" rIns="0" bIns="0" rtlCol="0">
            <a:spAutoFit/>
          </a:bodyPr>
          <a:lstStyle/>
          <a:p>
            <a:pPr marL="12700" marR="3037840">
              <a:lnSpc>
                <a:spcPct val="120100"/>
              </a:lnSpc>
              <a:spcBef>
                <a:spcPts val="95"/>
              </a:spcBef>
            </a:pPr>
            <a:r>
              <a:rPr sz="3200" spc="-10" dirty="0">
                <a:solidFill>
                  <a:prstClr val="black"/>
                </a:solidFill>
                <a:cs typeface="Calibri"/>
              </a:rPr>
              <a:t>Local</a:t>
            </a:r>
            <a:r>
              <a:rPr sz="3200" spc="-75" dirty="0">
                <a:solidFill>
                  <a:prstClr val="black"/>
                </a:solidFill>
                <a:cs typeface="Calibri"/>
              </a:rPr>
              <a:t> </a:t>
            </a:r>
            <a:r>
              <a:rPr sz="3200" dirty="0">
                <a:solidFill>
                  <a:prstClr val="black"/>
                </a:solidFill>
                <a:cs typeface="Calibri"/>
              </a:rPr>
              <a:t>action  </a:t>
            </a:r>
            <a:r>
              <a:rPr sz="3200" spc="-5" dirty="0">
                <a:solidFill>
                  <a:prstClr val="black"/>
                </a:solidFill>
                <a:cs typeface="Calibri"/>
              </a:rPr>
              <a:t>Inhalation</a:t>
            </a:r>
            <a:endParaRPr sz="3200">
              <a:solidFill>
                <a:prstClr val="black"/>
              </a:solidFill>
              <a:cs typeface="Calibri"/>
            </a:endParaRPr>
          </a:p>
          <a:p>
            <a:pPr marL="413384" indent="-287020">
              <a:spcBef>
                <a:spcPts val="770"/>
              </a:spcBef>
              <a:buFont typeface="Wingdings"/>
              <a:buChar char=""/>
              <a:tabLst>
                <a:tab pos="414020" algn="l"/>
              </a:tabLst>
            </a:pPr>
            <a:r>
              <a:rPr sz="3200" spc="-15" dirty="0">
                <a:solidFill>
                  <a:prstClr val="black"/>
                </a:solidFill>
                <a:cs typeface="Calibri"/>
              </a:rPr>
              <a:t>Dusts</a:t>
            </a:r>
            <a:endParaRPr sz="3200">
              <a:solidFill>
                <a:prstClr val="black"/>
              </a:solidFill>
              <a:cs typeface="Calibri"/>
            </a:endParaRPr>
          </a:p>
          <a:p>
            <a:pPr marL="413384" indent="-287020">
              <a:spcBef>
                <a:spcPts val="770"/>
              </a:spcBef>
              <a:buFont typeface="Wingdings"/>
              <a:buChar char=""/>
              <a:tabLst>
                <a:tab pos="414020" algn="l"/>
              </a:tabLst>
            </a:pPr>
            <a:r>
              <a:rPr sz="3200" dirty="0">
                <a:solidFill>
                  <a:prstClr val="black"/>
                </a:solidFill>
                <a:cs typeface="Calibri"/>
              </a:rPr>
              <a:t>Gases</a:t>
            </a:r>
            <a:endParaRPr sz="3200">
              <a:solidFill>
                <a:prstClr val="black"/>
              </a:solidFill>
              <a:cs typeface="Calibri"/>
            </a:endParaRPr>
          </a:p>
          <a:p>
            <a:pPr marL="413384" indent="-287020">
              <a:spcBef>
                <a:spcPts val="765"/>
              </a:spcBef>
              <a:buFont typeface="Wingdings"/>
              <a:buChar char=""/>
              <a:tabLst>
                <a:tab pos="414020" algn="l"/>
              </a:tabLst>
            </a:pPr>
            <a:r>
              <a:rPr sz="3200" spc="-10" dirty="0">
                <a:solidFill>
                  <a:prstClr val="black"/>
                </a:solidFill>
                <a:cs typeface="Calibri"/>
              </a:rPr>
              <a:t>Metal </a:t>
            </a:r>
            <a:r>
              <a:rPr sz="3200" dirty="0">
                <a:solidFill>
                  <a:prstClr val="black"/>
                </a:solidFill>
                <a:cs typeface="Calibri"/>
              </a:rPr>
              <a:t>and their</a:t>
            </a:r>
            <a:r>
              <a:rPr sz="3200" spc="-35" dirty="0">
                <a:solidFill>
                  <a:prstClr val="black"/>
                </a:solidFill>
                <a:cs typeface="Calibri"/>
              </a:rPr>
              <a:t> </a:t>
            </a:r>
            <a:r>
              <a:rPr sz="3200" spc="-10" dirty="0">
                <a:solidFill>
                  <a:prstClr val="black"/>
                </a:solidFill>
                <a:cs typeface="Calibri"/>
              </a:rPr>
              <a:t>compounds</a:t>
            </a:r>
            <a:endParaRPr sz="3200">
              <a:solidFill>
                <a:prstClr val="black"/>
              </a:solidFill>
              <a:cs typeface="Calibri"/>
            </a:endParaRPr>
          </a:p>
        </p:txBody>
      </p:sp>
    </p:spTree>
    <p:extLst>
      <p:ext uri="{BB962C8B-B14F-4D97-AF65-F5344CB8AC3E}">
        <p14:creationId xmlns:p14="http://schemas.microsoft.com/office/powerpoint/2010/main" val="28627838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117600"/>
          </a:xfrm>
          <a:custGeom>
            <a:avLst/>
            <a:gdLst/>
            <a:ahLst/>
            <a:cxnLst/>
            <a:rect l="l" t="t" r="r" b="b"/>
            <a:pathLst>
              <a:path w="9144000" h="838200">
                <a:moveTo>
                  <a:pt x="0" y="838200"/>
                </a:moveTo>
                <a:lnTo>
                  <a:pt x="9144000" y="838200"/>
                </a:lnTo>
                <a:lnTo>
                  <a:pt x="9144000" y="0"/>
                </a:lnTo>
                <a:lnTo>
                  <a:pt x="0" y="0"/>
                </a:lnTo>
                <a:lnTo>
                  <a:pt x="0" y="838200"/>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2888742" y="33122"/>
            <a:ext cx="3367404" cy="690574"/>
          </a:xfrm>
          <a:prstGeom prst="rect">
            <a:avLst/>
          </a:prstGeom>
        </p:spPr>
        <p:txBody>
          <a:bodyPr vert="horz" wrap="square" lIns="0" tIns="13335" rIns="0" bIns="0" rtlCol="0">
            <a:spAutoFit/>
          </a:bodyPr>
          <a:lstStyle/>
          <a:p>
            <a:pPr marL="12700">
              <a:lnSpc>
                <a:spcPct val="100000"/>
              </a:lnSpc>
              <a:spcBef>
                <a:spcPts val="105"/>
              </a:spcBef>
            </a:pPr>
            <a:r>
              <a:rPr sz="4400" spc="-20" dirty="0"/>
              <a:t>LOCAL</a:t>
            </a:r>
            <a:r>
              <a:rPr sz="4400" spc="-80" dirty="0"/>
              <a:t> </a:t>
            </a:r>
            <a:r>
              <a:rPr sz="4400" spc="-5" dirty="0"/>
              <a:t>ACTION</a:t>
            </a:r>
            <a:endParaRPr sz="4400"/>
          </a:p>
        </p:txBody>
      </p:sp>
      <p:sp>
        <p:nvSpPr>
          <p:cNvPr id="4" name="object 4"/>
          <p:cNvSpPr txBox="1"/>
          <p:nvPr/>
        </p:nvSpPr>
        <p:spPr>
          <a:xfrm>
            <a:off x="78739" y="994663"/>
            <a:ext cx="8869680" cy="3987630"/>
          </a:xfrm>
          <a:prstGeom prst="rect">
            <a:avLst/>
          </a:prstGeom>
        </p:spPr>
        <p:txBody>
          <a:bodyPr vert="horz" wrap="square" lIns="0" tIns="100965" rIns="0" bIns="0" rtlCol="0">
            <a:spAutoFit/>
          </a:bodyPr>
          <a:lstStyle/>
          <a:p>
            <a:pPr marL="355600" marR="31115" indent="-342900">
              <a:lnSpc>
                <a:spcPts val="2880"/>
              </a:lnSpc>
              <a:spcBef>
                <a:spcPts val="795"/>
              </a:spcBef>
              <a:buFont typeface="Arial"/>
              <a:buChar char="•"/>
              <a:tabLst>
                <a:tab pos="354965" algn="l"/>
                <a:tab pos="355600" algn="l"/>
              </a:tabLst>
            </a:pPr>
            <a:r>
              <a:rPr sz="3000" spc="-10" dirty="0">
                <a:solidFill>
                  <a:prstClr val="black"/>
                </a:solidFill>
                <a:cs typeface="Calibri"/>
              </a:rPr>
              <a:t>Chemicals cause irritation, allergic </a:t>
            </a:r>
            <a:r>
              <a:rPr sz="3000" spc="-5" dirty="0">
                <a:solidFill>
                  <a:prstClr val="black"/>
                </a:solidFill>
                <a:cs typeface="Calibri"/>
              </a:rPr>
              <a:t>reaction, dermatitis,  </a:t>
            </a:r>
            <a:r>
              <a:rPr sz="3000" spc="-15" dirty="0">
                <a:solidFill>
                  <a:prstClr val="black"/>
                </a:solidFill>
                <a:cs typeface="Calibri"/>
              </a:rPr>
              <a:t>eczema, ulcers </a:t>
            </a:r>
            <a:r>
              <a:rPr sz="3000" dirty="0">
                <a:solidFill>
                  <a:prstClr val="black"/>
                </a:solidFill>
                <a:cs typeface="Calibri"/>
              </a:rPr>
              <a:t>and </a:t>
            </a:r>
            <a:r>
              <a:rPr sz="3000" spc="-15" dirty="0">
                <a:solidFill>
                  <a:prstClr val="black"/>
                </a:solidFill>
                <a:cs typeface="Calibri"/>
              </a:rPr>
              <a:t>even</a:t>
            </a:r>
            <a:r>
              <a:rPr sz="3000" spc="-25" dirty="0">
                <a:solidFill>
                  <a:prstClr val="black"/>
                </a:solidFill>
                <a:cs typeface="Calibri"/>
              </a:rPr>
              <a:t> </a:t>
            </a:r>
            <a:r>
              <a:rPr sz="3000" spc="-50" dirty="0">
                <a:solidFill>
                  <a:prstClr val="black"/>
                </a:solidFill>
                <a:cs typeface="Calibri"/>
              </a:rPr>
              <a:t>cancer.</a:t>
            </a:r>
            <a:endParaRPr sz="3000">
              <a:solidFill>
                <a:prstClr val="black"/>
              </a:solidFill>
              <a:cs typeface="Calibri"/>
            </a:endParaRPr>
          </a:p>
          <a:p>
            <a:pPr marL="12700">
              <a:spcBef>
                <a:spcPts val="25"/>
              </a:spcBef>
            </a:pPr>
            <a:r>
              <a:rPr sz="3000" spc="-10" dirty="0">
                <a:solidFill>
                  <a:prstClr val="black"/>
                </a:solidFill>
                <a:cs typeface="Calibri"/>
              </a:rPr>
              <a:t>Chemicals </a:t>
            </a:r>
            <a:r>
              <a:rPr sz="3000" spc="-5" dirty="0">
                <a:solidFill>
                  <a:prstClr val="black"/>
                </a:solidFill>
                <a:cs typeface="Calibri"/>
              </a:rPr>
              <a:t>causing occupational skin</a:t>
            </a:r>
            <a:r>
              <a:rPr sz="3000" spc="-50" dirty="0">
                <a:solidFill>
                  <a:prstClr val="black"/>
                </a:solidFill>
                <a:cs typeface="Calibri"/>
              </a:rPr>
              <a:t> </a:t>
            </a:r>
            <a:r>
              <a:rPr sz="3000" spc="-5" dirty="0">
                <a:solidFill>
                  <a:prstClr val="black"/>
                </a:solidFill>
                <a:cs typeface="Calibri"/>
              </a:rPr>
              <a:t>disease:-</a:t>
            </a:r>
            <a:endParaRPr sz="3000">
              <a:solidFill>
                <a:prstClr val="black"/>
              </a:solidFill>
              <a:cs typeface="Calibri"/>
            </a:endParaRPr>
          </a:p>
          <a:p>
            <a:pPr marL="355600" indent="-342900">
              <a:buSzPct val="96666"/>
              <a:buFont typeface="Wingdings"/>
              <a:buChar char=""/>
              <a:tabLst>
                <a:tab pos="355600" algn="l"/>
              </a:tabLst>
            </a:pPr>
            <a:r>
              <a:rPr sz="3000" spc="-5" dirty="0">
                <a:solidFill>
                  <a:prstClr val="black"/>
                </a:solidFill>
                <a:cs typeface="Calibri"/>
              </a:rPr>
              <a:t>Machine</a:t>
            </a:r>
            <a:r>
              <a:rPr sz="3000" spc="-20" dirty="0">
                <a:solidFill>
                  <a:prstClr val="black"/>
                </a:solidFill>
                <a:cs typeface="Calibri"/>
              </a:rPr>
              <a:t> </a:t>
            </a:r>
            <a:r>
              <a:rPr sz="3000" spc="-5" dirty="0">
                <a:solidFill>
                  <a:prstClr val="black"/>
                </a:solidFill>
                <a:cs typeface="Calibri"/>
              </a:rPr>
              <a:t>oil</a:t>
            </a:r>
            <a:endParaRPr sz="3000">
              <a:solidFill>
                <a:prstClr val="black"/>
              </a:solidFill>
              <a:cs typeface="Calibri"/>
            </a:endParaRPr>
          </a:p>
          <a:p>
            <a:pPr marL="355600" indent="-342900">
              <a:buSzPct val="96666"/>
              <a:buFont typeface="Wingdings"/>
              <a:buChar char=""/>
              <a:tabLst>
                <a:tab pos="355600" algn="l"/>
              </a:tabLst>
            </a:pPr>
            <a:r>
              <a:rPr sz="3000" spc="-10" dirty="0">
                <a:solidFill>
                  <a:prstClr val="black"/>
                </a:solidFill>
                <a:cs typeface="Calibri"/>
              </a:rPr>
              <a:t>Caustic</a:t>
            </a:r>
            <a:endParaRPr sz="3000">
              <a:solidFill>
                <a:prstClr val="black"/>
              </a:solidFill>
              <a:cs typeface="Calibri"/>
            </a:endParaRPr>
          </a:p>
          <a:p>
            <a:pPr marL="355600" indent="-342900">
              <a:spcBef>
                <a:spcPts val="5"/>
              </a:spcBef>
              <a:buSzPct val="96666"/>
              <a:buFont typeface="Wingdings"/>
              <a:buChar char=""/>
              <a:tabLst>
                <a:tab pos="355600" algn="l"/>
              </a:tabLst>
            </a:pPr>
            <a:r>
              <a:rPr sz="3000" spc="-5" dirty="0">
                <a:solidFill>
                  <a:prstClr val="black"/>
                </a:solidFill>
                <a:cs typeface="Calibri"/>
              </a:rPr>
              <a:t>Lime</a:t>
            </a:r>
            <a:endParaRPr sz="3000">
              <a:solidFill>
                <a:prstClr val="black"/>
              </a:solidFill>
              <a:cs typeface="Calibri"/>
            </a:endParaRPr>
          </a:p>
          <a:p>
            <a:pPr marL="355600" marR="5080" indent="-342900">
              <a:lnSpc>
                <a:spcPts val="2880"/>
              </a:lnSpc>
              <a:spcBef>
                <a:spcPts val="695"/>
              </a:spcBef>
            </a:pPr>
            <a:r>
              <a:rPr sz="3000" spc="-5" dirty="0">
                <a:solidFill>
                  <a:prstClr val="black"/>
                </a:solidFill>
                <a:cs typeface="Calibri"/>
              </a:rPr>
              <a:t>Some chemical </a:t>
            </a:r>
            <a:r>
              <a:rPr sz="3000" spc="-30" dirty="0">
                <a:solidFill>
                  <a:prstClr val="black"/>
                </a:solidFill>
                <a:cs typeface="Calibri"/>
              </a:rPr>
              <a:t>like </a:t>
            </a:r>
            <a:r>
              <a:rPr sz="3000" spc="-10" dirty="0">
                <a:solidFill>
                  <a:prstClr val="black"/>
                </a:solidFill>
                <a:cs typeface="Calibri"/>
              </a:rPr>
              <a:t>aromatic </a:t>
            </a:r>
            <a:r>
              <a:rPr sz="3000" spc="-15" dirty="0">
                <a:solidFill>
                  <a:prstClr val="black"/>
                </a:solidFill>
                <a:cs typeface="Calibri"/>
              </a:rPr>
              <a:t>nitro </a:t>
            </a:r>
            <a:r>
              <a:rPr sz="3000" dirty="0">
                <a:solidFill>
                  <a:prstClr val="black"/>
                </a:solidFill>
                <a:cs typeface="Calibri"/>
              </a:rPr>
              <a:t>and amino </a:t>
            </a:r>
            <a:r>
              <a:rPr sz="3000" spc="-10" dirty="0">
                <a:solidFill>
                  <a:prstClr val="black"/>
                </a:solidFill>
                <a:cs typeface="Calibri"/>
              </a:rPr>
              <a:t>compounds  </a:t>
            </a:r>
            <a:r>
              <a:rPr sz="3000" spc="-5" dirty="0">
                <a:solidFill>
                  <a:prstClr val="black"/>
                </a:solidFill>
                <a:cs typeface="Calibri"/>
              </a:rPr>
              <a:t>absorb </a:t>
            </a:r>
            <a:r>
              <a:rPr sz="3000" spc="-10" dirty="0">
                <a:solidFill>
                  <a:prstClr val="black"/>
                </a:solidFill>
                <a:cs typeface="Calibri"/>
              </a:rPr>
              <a:t>through </a:t>
            </a:r>
            <a:r>
              <a:rPr sz="3000" spc="-5" dirty="0">
                <a:solidFill>
                  <a:prstClr val="black"/>
                </a:solidFill>
                <a:cs typeface="Calibri"/>
              </a:rPr>
              <a:t>skin </a:t>
            </a:r>
            <a:r>
              <a:rPr sz="3000" dirty="0">
                <a:solidFill>
                  <a:prstClr val="black"/>
                </a:solidFill>
                <a:cs typeface="Calibri"/>
              </a:rPr>
              <a:t>and </a:t>
            </a:r>
            <a:r>
              <a:rPr sz="3000" spc="-5" dirty="0">
                <a:solidFill>
                  <a:prstClr val="black"/>
                </a:solidFill>
                <a:cs typeface="Calibri"/>
              </a:rPr>
              <a:t>cause </a:t>
            </a:r>
            <a:r>
              <a:rPr sz="3000" spc="-20" dirty="0">
                <a:solidFill>
                  <a:prstClr val="black"/>
                </a:solidFill>
                <a:cs typeface="Calibri"/>
              </a:rPr>
              <a:t>systematic</a:t>
            </a:r>
            <a:r>
              <a:rPr sz="3000" spc="-80" dirty="0">
                <a:solidFill>
                  <a:prstClr val="black"/>
                </a:solidFill>
                <a:cs typeface="Calibri"/>
              </a:rPr>
              <a:t> </a:t>
            </a:r>
            <a:r>
              <a:rPr sz="3000" spc="-20" dirty="0">
                <a:solidFill>
                  <a:prstClr val="black"/>
                </a:solidFill>
                <a:cs typeface="Calibri"/>
              </a:rPr>
              <a:t>effects</a:t>
            </a:r>
            <a:endParaRPr sz="3000">
              <a:solidFill>
                <a:prstClr val="black"/>
              </a:solidFill>
              <a:cs typeface="Calibri"/>
            </a:endParaRPr>
          </a:p>
          <a:p>
            <a:pPr marL="12700">
              <a:spcBef>
                <a:spcPts val="25"/>
              </a:spcBef>
            </a:pPr>
            <a:r>
              <a:rPr sz="3000" spc="-5" dirty="0">
                <a:solidFill>
                  <a:prstClr val="black"/>
                </a:solidFill>
                <a:cs typeface="Calibri"/>
              </a:rPr>
              <a:t>Eg</a:t>
            </a:r>
            <a:r>
              <a:rPr sz="3000" spc="-10" dirty="0">
                <a:solidFill>
                  <a:prstClr val="black"/>
                </a:solidFill>
                <a:cs typeface="Calibri"/>
              </a:rPr>
              <a:t> alinine</a:t>
            </a:r>
            <a:endParaRPr sz="3000">
              <a:solidFill>
                <a:prstClr val="black"/>
              </a:solidFill>
              <a:cs typeface="Calibri"/>
            </a:endParaRPr>
          </a:p>
        </p:txBody>
      </p:sp>
    </p:spTree>
    <p:extLst>
      <p:ext uri="{BB962C8B-B14F-4D97-AF65-F5344CB8AC3E}">
        <p14:creationId xmlns:p14="http://schemas.microsoft.com/office/powerpoint/2010/main" val="388015902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890693"/>
          </a:xfrm>
          <a:custGeom>
            <a:avLst/>
            <a:gdLst/>
            <a:ahLst/>
            <a:cxnLst/>
            <a:rect l="l" t="t" r="r" b="b"/>
            <a:pathLst>
              <a:path w="9144000" h="668020">
                <a:moveTo>
                  <a:pt x="0" y="667512"/>
                </a:moveTo>
                <a:lnTo>
                  <a:pt x="9144000" y="667512"/>
                </a:lnTo>
                <a:lnTo>
                  <a:pt x="9144000" y="0"/>
                </a:lnTo>
                <a:lnTo>
                  <a:pt x="0" y="0"/>
                </a:lnTo>
                <a:lnTo>
                  <a:pt x="0" y="667512"/>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1187602" y="0"/>
            <a:ext cx="6764020" cy="627736"/>
          </a:xfrm>
          <a:prstGeom prst="rect">
            <a:avLst/>
          </a:prstGeom>
        </p:spPr>
        <p:txBody>
          <a:bodyPr vert="horz" wrap="square" lIns="0" tIns="12065" rIns="0" bIns="0" rtlCol="0">
            <a:spAutoFit/>
          </a:bodyPr>
          <a:lstStyle/>
          <a:p>
            <a:pPr marL="12700">
              <a:lnSpc>
                <a:spcPct val="100000"/>
              </a:lnSpc>
              <a:spcBef>
                <a:spcPts val="95"/>
              </a:spcBef>
            </a:pPr>
            <a:r>
              <a:rPr sz="4000" spc="-5" dirty="0"/>
              <a:t>Disease due the </a:t>
            </a:r>
            <a:r>
              <a:rPr sz="4000" spc="-10" dirty="0"/>
              <a:t>chemical</a:t>
            </a:r>
            <a:r>
              <a:rPr sz="4000" spc="-105" dirty="0"/>
              <a:t> </a:t>
            </a:r>
            <a:r>
              <a:rPr sz="4000" spc="-15" dirty="0"/>
              <a:t>Agents</a:t>
            </a:r>
            <a:endParaRPr sz="4000"/>
          </a:p>
        </p:txBody>
      </p:sp>
      <p:sp>
        <p:nvSpPr>
          <p:cNvPr id="4" name="object 4"/>
          <p:cNvSpPr/>
          <p:nvPr/>
        </p:nvSpPr>
        <p:spPr>
          <a:xfrm>
            <a:off x="0" y="777376"/>
            <a:ext cx="4034154" cy="610445"/>
          </a:xfrm>
          <a:custGeom>
            <a:avLst/>
            <a:gdLst/>
            <a:ahLst/>
            <a:cxnLst/>
            <a:rect l="l" t="t" r="r" b="b"/>
            <a:pathLst>
              <a:path w="4034154" h="457834">
                <a:moveTo>
                  <a:pt x="0" y="457225"/>
                </a:moveTo>
                <a:lnTo>
                  <a:pt x="4034154" y="457225"/>
                </a:lnTo>
                <a:lnTo>
                  <a:pt x="4034154" y="0"/>
                </a:lnTo>
                <a:lnTo>
                  <a:pt x="0" y="0"/>
                </a:lnTo>
                <a:lnTo>
                  <a:pt x="0" y="457225"/>
                </a:lnTo>
                <a:close/>
              </a:path>
            </a:pathLst>
          </a:custGeom>
          <a:solidFill>
            <a:srgbClr val="4F81BC"/>
          </a:solidFill>
        </p:spPr>
        <p:txBody>
          <a:bodyPr wrap="square" lIns="0" tIns="0" rIns="0" bIns="0" rtlCol="0"/>
          <a:lstStyle/>
          <a:p>
            <a:endParaRPr>
              <a:solidFill>
                <a:prstClr val="black"/>
              </a:solidFill>
            </a:endParaRPr>
          </a:p>
        </p:txBody>
      </p:sp>
      <p:sp>
        <p:nvSpPr>
          <p:cNvPr id="5" name="object 5"/>
          <p:cNvSpPr/>
          <p:nvPr/>
        </p:nvSpPr>
        <p:spPr>
          <a:xfrm>
            <a:off x="4034157" y="777376"/>
            <a:ext cx="5109845" cy="610445"/>
          </a:xfrm>
          <a:custGeom>
            <a:avLst/>
            <a:gdLst/>
            <a:ahLst/>
            <a:cxnLst/>
            <a:rect l="l" t="t" r="r" b="b"/>
            <a:pathLst>
              <a:path w="5109845" h="457834">
                <a:moveTo>
                  <a:pt x="0" y="457225"/>
                </a:moveTo>
                <a:lnTo>
                  <a:pt x="5109845" y="457225"/>
                </a:lnTo>
                <a:lnTo>
                  <a:pt x="5109845" y="0"/>
                </a:lnTo>
                <a:lnTo>
                  <a:pt x="0" y="0"/>
                </a:lnTo>
                <a:lnTo>
                  <a:pt x="0" y="457225"/>
                </a:lnTo>
                <a:close/>
              </a:path>
            </a:pathLst>
          </a:custGeom>
          <a:solidFill>
            <a:srgbClr val="4F81BC"/>
          </a:solidFill>
        </p:spPr>
        <p:txBody>
          <a:bodyPr wrap="square" lIns="0" tIns="0" rIns="0" bIns="0" rtlCol="0"/>
          <a:lstStyle/>
          <a:p>
            <a:endParaRPr>
              <a:solidFill>
                <a:prstClr val="black"/>
              </a:solidFill>
            </a:endParaRPr>
          </a:p>
        </p:txBody>
      </p:sp>
      <p:sp>
        <p:nvSpPr>
          <p:cNvPr id="6" name="object 6"/>
          <p:cNvSpPr/>
          <p:nvPr/>
        </p:nvSpPr>
        <p:spPr>
          <a:xfrm>
            <a:off x="0" y="1437809"/>
            <a:ext cx="4034154" cy="909320"/>
          </a:xfrm>
          <a:custGeom>
            <a:avLst/>
            <a:gdLst/>
            <a:ahLst/>
            <a:cxnLst/>
            <a:rect l="l" t="t" r="r" b="b"/>
            <a:pathLst>
              <a:path w="4034154" h="681989">
                <a:moveTo>
                  <a:pt x="0" y="681989"/>
                </a:moveTo>
                <a:lnTo>
                  <a:pt x="4034154" y="681989"/>
                </a:lnTo>
                <a:lnTo>
                  <a:pt x="4034154" y="0"/>
                </a:lnTo>
                <a:lnTo>
                  <a:pt x="0" y="0"/>
                </a:lnTo>
                <a:lnTo>
                  <a:pt x="0" y="681989"/>
                </a:lnTo>
                <a:close/>
              </a:path>
            </a:pathLst>
          </a:custGeom>
          <a:solidFill>
            <a:srgbClr val="D0D7E8"/>
          </a:solidFill>
        </p:spPr>
        <p:txBody>
          <a:bodyPr wrap="square" lIns="0" tIns="0" rIns="0" bIns="0" rtlCol="0"/>
          <a:lstStyle/>
          <a:p>
            <a:endParaRPr>
              <a:solidFill>
                <a:prstClr val="black"/>
              </a:solidFill>
            </a:endParaRPr>
          </a:p>
        </p:txBody>
      </p:sp>
      <p:sp>
        <p:nvSpPr>
          <p:cNvPr id="7" name="object 7"/>
          <p:cNvSpPr/>
          <p:nvPr/>
        </p:nvSpPr>
        <p:spPr>
          <a:xfrm>
            <a:off x="4034157" y="1437809"/>
            <a:ext cx="5109845" cy="909320"/>
          </a:xfrm>
          <a:custGeom>
            <a:avLst/>
            <a:gdLst/>
            <a:ahLst/>
            <a:cxnLst/>
            <a:rect l="l" t="t" r="r" b="b"/>
            <a:pathLst>
              <a:path w="5109845" h="681989">
                <a:moveTo>
                  <a:pt x="0" y="681989"/>
                </a:moveTo>
                <a:lnTo>
                  <a:pt x="5109845" y="681989"/>
                </a:lnTo>
                <a:lnTo>
                  <a:pt x="5109845" y="0"/>
                </a:lnTo>
                <a:lnTo>
                  <a:pt x="0" y="0"/>
                </a:lnTo>
                <a:lnTo>
                  <a:pt x="0" y="681989"/>
                </a:lnTo>
                <a:close/>
              </a:path>
            </a:pathLst>
          </a:custGeom>
          <a:solidFill>
            <a:srgbClr val="D0D7E8"/>
          </a:solidFill>
        </p:spPr>
        <p:txBody>
          <a:bodyPr wrap="square" lIns="0" tIns="0" rIns="0" bIns="0" rtlCol="0"/>
          <a:lstStyle/>
          <a:p>
            <a:endParaRPr>
              <a:solidFill>
                <a:prstClr val="black"/>
              </a:solidFill>
            </a:endParaRPr>
          </a:p>
        </p:txBody>
      </p:sp>
      <p:sp>
        <p:nvSpPr>
          <p:cNvPr id="8" name="object 8"/>
          <p:cNvSpPr/>
          <p:nvPr/>
        </p:nvSpPr>
        <p:spPr>
          <a:xfrm>
            <a:off x="0" y="2347153"/>
            <a:ext cx="4034154" cy="4511039"/>
          </a:xfrm>
          <a:custGeom>
            <a:avLst/>
            <a:gdLst/>
            <a:ahLst/>
            <a:cxnLst/>
            <a:rect l="l" t="t" r="r" b="b"/>
            <a:pathLst>
              <a:path w="4034154" h="3383279">
                <a:moveTo>
                  <a:pt x="4034154" y="3383135"/>
                </a:moveTo>
                <a:lnTo>
                  <a:pt x="4034154" y="0"/>
                </a:lnTo>
                <a:lnTo>
                  <a:pt x="0" y="0"/>
                </a:lnTo>
                <a:lnTo>
                  <a:pt x="0" y="3383135"/>
                </a:lnTo>
                <a:lnTo>
                  <a:pt x="4034154" y="3383135"/>
                </a:lnTo>
                <a:close/>
              </a:path>
            </a:pathLst>
          </a:custGeom>
          <a:solidFill>
            <a:srgbClr val="E9ECF4"/>
          </a:solidFill>
        </p:spPr>
        <p:txBody>
          <a:bodyPr wrap="square" lIns="0" tIns="0" rIns="0" bIns="0" rtlCol="0"/>
          <a:lstStyle/>
          <a:p>
            <a:endParaRPr>
              <a:solidFill>
                <a:prstClr val="black"/>
              </a:solidFill>
            </a:endParaRPr>
          </a:p>
        </p:txBody>
      </p:sp>
      <p:sp>
        <p:nvSpPr>
          <p:cNvPr id="9" name="object 9"/>
          <p:cNvSpPr/>
          <p:nvPr/>
        </p:nvSpPr>
        <p:spPr>
          <a:xfrm>
            <a:off x="4034157" y="2347153"/>
            <a:ext cx="5109845" cy="4511039"/>
          </a:xfrm>
          <a:custGeom>
            <a:avLst/>
            <a:gdLst/>
            <a:ahLst/>
            <a:cxnLst/>
            <a:rect l="l" t="t" r="r" b="b"/>
            <a:pathLst>
              <a:path w="5109845" h="3383279">
                <a:moveTo>
                  <a:pt x="5109845" y="3383135"/>
                </a:moveTo>
                <a:lnTo>
                  <a:pt x="5109845" y="0"/>
                </a:lnTo>
                <a:lnTo>
                  <a:pt x="0" y="0"/>
                </a:lnTo>
                <a:lnTo>
                  <a:pt x="0" y="3383135"/>
                </a:lnTo>
                <a:lnTo>
                  <a:pt x="5109845" y="3383135"/>
                </a:lnTo>
                <a:close/>
              </a:path>
            </a:pathLst>
          </a:custGeom>
          <a:solidFill>
            <a:srgbClr val="E9ECF4"/>
          </a:solidFill>
        </p:spPr>
        <p:txBody>
          <a:bodyPr wrap="square" lIns="0" tIns="0" rIns="0" bIns="0" rtlCol="0"/>
          <a:lstStyle/>
          <a:p>
            <a:endParaRPr>
              <a:solidFill>
                <a:prstClr val="black"/>
              </a:solidFill>
            </a:endParaRPr>
          </a:p>
        </p:txBody>
      </p:sp>
      <p:sp>
        <p:nvSpPr>
          <p:cNvPr id="10" name="object 10"/>
          <p:cNvSpPr/>
          <p:nvPr/>
        </p:nvSpPr>
        <p:spPr>
          <a:xfrm>
            <a:off x="4034154" y="768941"/>
            <a:ext cx="0" cy="618067"/>
          </a:xfrm>
          <a:custGeom>
            <a:avLst/>
            <a:gdLst/>
            <a:ahLst/>
            <a:cxnLst/>
            <a:rect l="l" t="t" r="r" b="b"/>
            <a:pathLst>
              <a:path h="463550">
                <a:moveTo>
                  <a:pt x="0" y="0"/>
                </a:moveTo>
                <a:lnTo>
                  <a:pt x="0" y="463550"/>
                </a:lnTo>
              </a:path>
            </a:pathLst>
          </a:custGeom>
          <a:ln w="12700">
            <a:solidFill>
              <a:srgbClr val="FFFFFF"/>
            </a:solidFill>
          </a:ln>
        </p:spPr>
        <p:txBody>
          <a:bodyPr wrap="square" lIns="0" tIns="0" rIns="0" bIns="0" rtlCol="0"/>
          <a:lstStyle/>
          <a:p>
            <a:endParaRPr>
              <a:solidFill>
                <a:prstClr val="black"/>
              </a:solidFill>
            </a:endParaRPr>
          </a:p>
        </p:txBody>
      </p:sp>
      <p:sp>
        <p:nvSpPr>
          <p:cNvPr id="11" name="object 11"/>
          <p:cNvSpPr/>
          <p:nvPr/>
        </p:nvSpPr>
        <p:spPr>
          <a:xfrm>
            <a:off x="4034154" y="1437809"/>
            <a:ext cx="0" cy="5420360"/>
          </a:xfrm>
          <a:custGeom>
            <a:avLst/>
            <a:gdLst/>
            <a:ahLst/>
            <a:cxnLst/>
            <a:rect l="l" t="t" r="r" b="b"/>
            <a:pathLst>
              <a:path h="4065270">
                <a:moveTo>
                  <a:pt x="0" y="0"/>
                </a:moveTo>
                <a:lnTo>
                  <a:pt x="0" y="4065141"/>
                </a:lnTo>
              </a:path>
            </a:pathLst>
          </a:custGeom>
          <a:ln w="12700">
            <a:solidFill>
              <a:srgbClr val="FFFFFF"/>
            </a:solidFill>
          </a:ln>
        </p:spPr>
        <p:txBody>
          <a:bodyPr wrap="square" lIns="0" tIns="0" rIns="0" bIns="0" rtlCol="0"/>
          <a:lstStyle/>
          <a:p>
            <a:endParaRPr>
              <a:solidFill>
                <a:prstClr val="black"/>
              </a:solidFill>
            </a:endParaRPr>
          </a:p>
        </p:txBody>
      </p:sp>
      <p:sp>
        <p:nvSpPr>
          <p:cNvPr id="12" name="object 12"/>
          <p:cNvSpPr/>
          <p:nvPr/>
        </p:nvSpPr>
        <p:spPr>
          <a:xfrm>
            <a:off x="0" y="2347129"/>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solidFill>
                <a:prstClr val="black"/>
              </a:solidFill>
            </a:endParaRPr>
          </a:p>
        </p:txBody>
      </p:sp>
      <p:sp>
        <p:nvSpPr>
          <p:cNvPr id="13" name="object 13"/>
          <p:cNvSpPr/>
          <p:nvPr/>
        </p:nvSpPr>
        <p:spPr>
          <a:xfrm>
            <a:off x="3175" y="768941"/>
            <a:ext cx="0" cy="6089227"/>
          </a:xfrm>
          <a:custGeom>
            <a:avLst/>
            <a:gdLst/>
            <a:ahLst/>
            <a:cxnLst/>
            <a:rect l="l" t="t" r="r" b="b"/>
            <a:pathLst>
              <a:path h="4566920">
                <a:moveTo>
                  <a:pt x="0" y="0"/>
                </a:moveTo>
                <a:lnTo>
                  <a:pt x="0" y="4566791"/>
                </a:lnTo>
              </a:path>
            </a:pathLst>
          </a:custGeom>
          <a:ln w="6350">
            <a:solidFill>
              <a:srgbClr val="FFFFFF"/>
            </a:solidFill>
          </a:ln>
        </p:spPr>
        <p:txBody>
          <a:bodyPr wrap="square" lIns="0" tIns="0" rIns="0" bIns="0" rtlCol="0"/>
          <a:lstStyle/>
          <a:p>
            <a:endParaRPr>
              <a:solidFill>
                <a:prstClr val="black"/>
              </a:solidFill>
            </a:endParaRPr>
          </a:p>
        </p:txBody>
      </p:sp>
      <p:sp>
        <p:nvSpPr>
          <p:cNvPr id="14" name="object 14"/>
          <p:cNvSpPr/>
          <p:nvPr/>
        </p:nvSpPr>
        <p:spPr>
          <a:xfrm>
            <a:off x="9140825" y="768941"/>
            <a:ext cx="0" cy="6089227"/>
          </a:xfrm>
          <a:custGeom>
            <a:avLst/>
            <a:gdLst/>
            <a:ahLst/>
            <a:cxnLst/>
            <a:rect l="l" t="t" r="r" b="b"/>
            <a:pathLst>
              <a:path h="4566920">
                <a:moveTo>
                  <a:pt x="0" y="0"/>
                </a:moveTo>
                <a:lnTo>
                  <a:pt x="0" y="4566791"/>
                </a:lnTo>
              </a:path>
            </a:pathLst>
          </a:custGeom>
          <a:ln w="6350">
            <a:solidFill>
              <a:srgbClr val="FFFFFF"/>
            </a:solidFill>
          </a:ln>
        </p:spPr>
        <p:txBody>
          <a:bodyPr wrap="square" lIns="0" tIns="0" rIns="0" bIns="0" rtlCol="0"/>
          <a:lstStyle/>
          <a:p>
            <a:endParaRPr>
              <a:solidFill>
                <a:prstClr val="black"/>
              </a:solidFill>
            </a:endParaRPr>
          </a:p>
        </p:txBody>
      </p:sp>
      <p:sp>
        <p:nvSpPr>
          <p:cNvPr id="15" name="object 15"/>
          <p:cNvSpPr/>
          <p:nvPr/>
        </p:nvSpPr>
        <p:spPr>
          <a:xfrm>
            <a:off x="0" y="777408"/>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solidFill>
                <a:prstClr val="black"/>
              </a:solidFill>
            </a:endParaRPr>
          </a:p>
        </p:txBody>
      </p:sp>
      <p:sp>
        <p:nvSpPr>
          <p:cNvPr id="16" name="object 16"/>
          <p:cNvSpPr txBox="1"/>
          <p:nvPr/>
        </p:nvSpPr>
        <p:spPr>
          <a:xfrm>
            <a:off x="78739" y="799593"/>
            <a:ext cx="4969510" cy="321242"/>
          </a:xfrm>
          <a:prstGeom prst="rect">
            <a:avLst/>
          </a:prstGeom>
        </p:spPr>
        <p:txBody>
          <a:bodyPr vert="horz" wrap="square" lIns="0" tIns="13335" rIns="0" bIns="0" rtlCol="0">
            <a:spAutoFit/>
          </a:bodyPr>
          <a:lstStyle/>
          <a:p>
            <a:pPr marL="12700">
              <a:spcBef>
                <a:spcPts val="105"/>
              </a:spcBef>
              <a:tabLst>
                <a:tab pos="4047490" algn="l"/>
              </a:tabLst>
            </a:pPr>
            <a:r>
              <a:rPr sz="2000" b="1" spc="-5" dirty="0">
                <a:solidFill>
                  <a:prstClr val="black"/>
                </a:solidFill>
                <a:cs typeface="Calibri"/>
              </a:rPr>
              <a:t>Diseases </a:t>
            </a:r>
            <a:r>
              <a:rPr sz="2000" b="1" dirty="0">
                <a:solidFill>
                  <a:prstClr val="black"/>
                </a:solidFill>
                <a:cs typeface="Calibri"/>
              </a:rPr>
              <a:t>due </a:t>
            </a:r>
            <a:r>
              <a:rPr sz="2000" b="1" spc="-15" dirty="0">
                <a:solidFill>
                  <a:prstClr val="black"/>
                </a:solidFill>
                <a:cs typeface="Calibri"/>
              </a:rPr>
              <a:t>to</a:t>
            </a:r>
            <a:r>
              <a:rPr sz="2000" b="1" spc="10" dirty="0">
                <a:solidFill>
                  <a:prstClr val="black"/>
                </a:solidFill>
                <a:cs typeface="Calibri"/>
              </a:rPr>
              <a:t> </a:t>
            </a:r>
            <a:r>
              <a:rPr sz="2000" b="1" spc="-5" dirty="0">
                <a:solidFill>
                  <a:prstClr val="black"/>
                </a:solidFill>
                <a:cs typeface="Calibri"/>
              </a:rPr>
              <a:t>chemical</a:t>
            </a:r>
            <a:r>
              <a:rPr sz="2000" b="1" spc="-15" dirty="0">
                <a:solidFill>
                  <a:prstClr val="black"/>
                </a:solidFill>
                <a:cs typeface="Calibri"/>
              </a:rPr>
              <a:t> </a:t>
            </a:r>
            <a:r>
              <a:rPr sz="2000" b="1" spc="-10" dirty="0">
                <a:solidFill>
                  <a:prstClr val="black"/>
                </a:solidFill>
                <a:cs typeface="Calibri"/>
              </a:rPr>
              <a:t>agents	</a:t>
            </a:r>
            <a:r>
              <a:rPr sz="2000" b="1" spc="-5" dirty="0">
                <a:solidFill>
                  <a:prstClr val="black"/>
                </a:solidFill>
                <a:cs typeface="Calibri"/>
              </a:rPr>
              <a:t>Diseases</a:t>
            </a:r>
            <a:endParaRPr sz="2000">
              <a:solidFill>
                <a:prstClr val="black"/>
              </a:solidFill>
              <a:cs typeface="Calibri"/>
            </a:endParaRPr>
          </a:p>
        </p:txBody>
      </p:sp>
      <p:sp>
        <p:nvSpPr>
          <p:cNvPr id="17" name="object 17"/>
          <p:cNvSpPr txBox="1"/>
          <p:nvPr/>
        </p:nvSpPr>
        <p:spPr>
          <a:xfrm>
            <a:off x="3769489" y="1446952"/>
            <a:ext cx="52069" cy="216726"/>
          </a:xfrm>
          <a:prstGeom prst="rect">
            <a:avLst/>
          </a:prstGeom>
        </p:spPr>
        <p:txBody>
          <a:bodyPr vert="horz" wrap="square" lIns="0" tIns="16510" rIns="0" bIns="0" rtlCol="0">
            <a:spAutoFit/>
          </a:bodyPr>
          <a:lstStyle/>
          <a:p>
            <a:pPr>
              <a:spcBef>
                <a:spcPts val="130"/>
              </a:spcBef>
            </a:pPr>
            <a:r>
              <a:rPr sz="1300" spc="5" dirty="0">
                <a:solidFill>
                  <a:prstClr val="black"/>
                </a:solidFill>
                <a:cs typeface="Calibri"/>
              </a:rPr>
              <a:t>-</a:t>
            </a:r>
            <a:endParaRPr sz="1300">
              <a:solidFill>
                <a:prstClr val="black"/>
              </a:solidFill>
              <a:cs typeface="Calibri"/>
            </a:endParaRPr>
          </a:p>
        </p:txBody>
      </p:sp>
      <p:sp>
        <p:nvSpPr>
          <p:cNvPr id="18" name="object 18"/>
          <p:cNvSpPr txBox="1"/>
          <p:nvPr/>
        </p:nvSpPr>
        <p:spPr>
          <a:xfrm>
            <a:off x="53342" y="1434760"/>
            <a:ext cx="5614035" cy="629018"/>
          </a:xfrm>
          <a:prstGeom prst="rect">
            <a:avLst/>
          </a:prstGeom>
        </p:spPr>
        <p:txBody>
          <a:bodyPr vert="horz" wrap="square" lIns="0" tIns="13335" rIns="0" bIns="0" rtlCol="0">
            <a:spAutoFit/>
          </a:bodyPr>
          <a:lstStyle/>
          <a:p>
            <a:pPr marL="38100">
              <a:spcBef>
                <a:spcPts val="105"/>
              </a:spcBef>
              <a:tabLst>
                <a:tab pos="380365" algn="l"/>
                <a:tab pos="4072890" algn="l"/>
              </a:tabLst>
            </a:pPr>
            <a:r>
              <a:rPr sz="2000" dirty="0">
                <a:solidFill>
                  <a:prstClr val="black"/>
                </a:solidFill>
                <a:cs typeface="Calibri"/>
              </a:rPr>
              <a:t>1)	</a:t>
            </a:r>
            <a:r>
              <a:rPr sz="2000" spc="-5" dirty="0">
                <a:solidFill>
                  <a:prstClr val="black"/>
                </a:solidFill>
                <a:cs typeface="Calibri"/>
              </a:rPr>
              <a:t>Gases </a:t>
            </a:r>
            <a:r>
              <a:rPr sz="2000" dirty="0">
                <a:solidFill>
                  <a:prstClr val="black"/>
                </a:solidFill>
                <a:cs typeface="Calibri"/>
              </a:rPr>
              <a:t>(co</a:t>
            </a:r>
            <a:r>
              <a:rPr sz="1950" baseline="-21367" dirty="0">
                <a:solidFill>
                  <a:prstClr val="black"/>
                </a:solidFill>
                <a:cs typeface="Calibri"/>
              </a:rPr>
              <a:t>2  </a:t>
            </a:r>
            <a:r>
              <a:rPr sz="2000" dirty="0">
                <a:solidFill>
                  <a:prstClr val="black"/>
                </a:solidFill>
                <a:cs typeface="Calibri"/>
              </a:rPr>
              <a:t>, </a:t>
            </a:r>
            <a:r>
              <a:rPr sz="2000" spc="-20" dirty="0">
                <a:solidFill>
                  <a:prstClr val="black"/>
                </a:solidFill>
                <a:cs typeface="Calibri"/>
              </a:rPr>
              <a:t>co, </a:t>
            </a:r>
            <a:r>
              <a:rPr sz="2000" dirty="0">
                <a:solidFill>
                  <a:prstClr val="black"/>
                </a:solidFill>
                <a:cs typeface="Calibri"/>
              </a:rPr>
              <a:t>NH</a:t>
            </a:r>
            <a:r>
              <a:rPr sz="1950" baseline="-21367" dirty="0">
                <a:solidFill>
                  <a:prstClr val="black"/>
                </a:solidFill>
                <a:cs typeface="Calibri"/>
              </a:rPr>
              <a:t>3</a:t>
            </a:r>
            <a:r>
              <a:rPr sz="2000" dirty="0">
                <a:solidFill>
                  <a:prstClr val="black"/>
                </a:solidFill>
                <a:cs typeface="Calibri"/>
              </a:rPr>
              <a:t>, </a:t>
            </a:r>
            <a:r>
              <a:rPr sz="2000" spc="5" dirty="0">
                <a:solidFill>
                  <a:prstClr val="black"/>
                </a:solidFill>
                <a:cs typeface="Calibri"/>
              </a:rPr>
              <a:t>N</a:t>
            </a:r>
            <a:r>
              <a:rPr sz="1950" spc="7" baseline="-21367" dirty="0">
                <a:solidFill>
                  <a:prstClr val="black"/>
                </a:solidFill>
                <a:cs typeface="Calibri"/>
              </a:rPr>
              <a:t>2,</a:t>
            </a:r>
            <a:r>
              <a:rPr sz="1950" spc="112" baseline="-21367" dirty="0">
                <a:solidFill>
                  <a:prstClr val="black"/>
                </a:solidFill>
                <a:cs typeface="Calibri"/>
              </a:rPr>
              <a:t> </a:t>
            </a:r>
            <a:r>
              <a:rPr sz="2000" dirty="0">
                <a:solidFill>
                  <a:prstClr val="black"/>
                </a:solidFill>
                <a:cs typeface="Calibri"/>
              </a:rPr>
              <a:t>H</a:t>
            </a:r>
            <a:r>
              <a:rPr sz="1950" baseline="-21367" dirty="0">
                <a:solidFill>
                  <a:prstClr val="black"/>
                </a:solidFill>
                <a:cs typeface="Calibri"/>
              </a:rPr>
              <a:t>2</a:t>
            </a:r>
            <a:r>
              <a:rPr sz="2000" dirty="0">
                <a:solidFill>
                  <a:prstClr val="black"/>
                </a:solidFill>
                <a:cs typeface="Calibri"/>
              </a:rPr>
              <a:t>S, </a:t>
            </a:r>
            <a:r>
              <a:rPr sz="2000" spc="5" dirty="0">
                <a:solidFill>
                  <a:prstClr val="black"/>
                </a:solidFill>
                <a:cs typeface="Calibri"/>
              </a:rPr>
              <a:t>SO</a:t>
            </a:r>
            <a:r>
              <a:rPr sz="1950" spc="7" baseline="-21367" dirty="0">
                <a:solidFill>
                  <a:prstClr val="black"/>
                </a:solidFill>
                <a:cs typeface="Calibri"/>
              </a:rPr>
              <a:t>2	</a:t>
            </a:r>
            <a:r>
              <a:rPr sz="2000" dirty="0">
                <a:solidFill>
                  <a:prstClr val="black"/>
                </a:solidFill>
                <a:cs typeface="Calibri"/>
              </a:rPr>
              <a:t>Gas</a:t>
            </a:r>
            <a:r>
              <a:rPr sz="2000" spc="-40" dirty="0">
                <a:solidFill>
                  <a:prstClr val="black"/>
                </a:solidFill>
                <a:cs typeface="Calibri"/>
              </a:rPr>
              <a:t> </a:t>
            </a:r>
            <a:r>
              <a:rPr sz="2000" spc="-5" dirty="0">
                <a:solidFill>
                  <a:prstClr val="black"/>
                </a:solidFill>
                <a:cs typeface="Calibri"/>
              </a:rPr>
              <a:t>poisioning</a:t>
            </a:r>
            <a:endParaRPr sz="2000">
              <a:solidFill>
                <a:prstClr val="black"/>
              </a:solidFill>
              <a:cs typeface="Calibri"/>
            </a:endParaRPr>
          </a:p>
          <a:p>
            <a:pPr marL="381000"/>
            <a:r>
              <a:rPr sz="2000" spc="-10" dirty="0">
                <a:solidFill>
                  <a:prstClr val="black"/>
                </a:solidFill>
                <a:cs typeface="Calibri"/>
              </a:rPr>
              <a:t>,etc)</a:t>
            </a:r>
            <a:endParaRPr sz="2000">
              <a:solidFill>
                <a:prstClr val="black"/>
              </a:solidFill>
              <a:cs typeface="Calibri"/>
            </a:endParaRPr>
          </a:p>
        </p:txBody>
      </p:sp>
      <p:sp>
        <p:nvSpPr>
          <p:cNvPr id="19" name="object 19"/>
          <p:cNvSpPr txBox="1"/>
          <p:nvPr/>
        </p:nvSpPr>
        <p:spPr>
          <a:xfrm>
            <a:off x="78742" y="2369075"/>
            <a:ext cx="2837815" cy="629018"/>
          </a:xfrm>
          <a:prstGeom prst="rect">
            <a:avLst/>
          </a:prstGeom>
        </p:spPr>
        <p:txBody>
          <a:bodyPr vert="horz" wrap="square" lIns="0" tIns="13335" rIns="0" bIns="0" rtlCol="0">
            <a:spAutoFit/>
          </a:bodyPr>
          <a:lstStyle/>
          <a:p>
            <a:pPr marL="355600" indent="-342900">
              <a:spcBef>
                <a:spcPts val="105"/>
              </a:spcBef>
              <a:buFontTx/>
              <a:buAutoNum type="arabicParenR" startAt="2"/>
              <a:tabLst>
                <a:tab pos="354965" algn="l"/>
                <a:tab pos="355600" algn="l"/>
              </a:tabLst>
            </a:pPr>
            <a:r>
              <a:rPr sz="2000" spc="-5" dirty="0">
                <a:solidFill>
                  <a:prstClr val="black"/>
                </a:solidFill>
                <a:cs typeface="Calibri"/>
              </a:rPr>
              <a:t>Dusts</a:t>
            </a:r>
            <a:r>
              <a:rPr sz="2000" spc="-55" dirty="0">
                <a:solidFill>
                  <a:prstClr val="black"/>
                </a:solidFill>
                <a:cs typeface="Calibri"/>
              </a:rPr>
              <a:t> </a:t>
            </a:r>
            <a:r>
              <a:rPr sz="2000" spc="-5" dirty="0">
                <a:solidFill>
                  <a:prstClr val="black"/>
                </a:solidFill>
                <a:cs typeface="Calibri"/>
              </a:rPr>
              <a:t>(Pneumoconiosis)</a:t>
            </a:r>
            <a:endParaRPr sz="2000">
              <a:solidFill>
                <a:prstClr val="black"/>
              </a:solidFill>
              <a:cs typeface="Calibri"/>
            </a:endParaRPr>
          </a:p>
          <a:p>
            <a:pPr marL="870585" lvl="1" indent="-401320">
              <a:buFontTx/>
              <a:buAutoNum type="romanUcPeriod"/>
              <a:tabLst>
                <a:tab pos="870585" algn="l"/>
                <a:tab pos="871219" algn="l"/>
              </a:tabLst>
            </a:pPr>
            <a:r>
              <a:rPr sz="2000" spc="-5" dirty="0">
                <a:solidFill>
                  <a:prstClr val="black"/>
                </a:solidFill>
                <a:cs typeface="Calibri"/>
              </a:rPr>
              <a:t>Inorganic</a:t>
            </a:r>
            <a:r>
              <a:rPr sz="2000" spc="390" dirty="0">
                <a:solidFill>
                  <a:prstClr val="black"/>
                </a:solidFill>
                <a:cs typeface="Calibri"/>
              </a:rPr>
              <a:t> </a:t>
            </a:r>
            <a:r>
              <a:rPr sz="2000" spc="-5" dirty="0">
                <a:solidFill>
                  <a:prstClr val="black"/>
                </a:solidFill>
                <a:cs typeface="Calibri"/>
              </a:rPr>
              <a:t>dusts:-</a:t>
            </a:r>
            <a:endParaRPr sz="2000">
              <a:solidFill>
                <a:prstClr val="black"/>
              </a:solidFill>
              <a:cs typeface="Calibri"/>
            </a:endParaRPr>
          </a:p>
        </p:txBody>
      </p:sp>
      <p:sp>
        <p:nvSpPr>
          <p:cNvPr id="20" name="object 20"/>
          <p:cNvSpPr txBox="1"/>
          <p:nvPr/>
        </p:nvSpPr>
        <p:spPr>
          <a:xfrm>
            <a:off x="993447" y="3182620"/>
            <a:ext cx="1481455" cy="1243930"/>
          </a:xfrm>
          <a:prstGeom prst="rect">
            <a:avLst/>
          </a:prstGeom>
        </p:spPr>
        <p:txBody>
          <a:bodyPr vert="horz" wrap="square" lIns="0" tIns="12700" rIns="0" bIns="0" rtlCol="0">
            <a:spAutoFit/>
          </a:bodyPr>
          <a:lstStyle/>
          <a:p>
            <a:pPr marL="413384" indent="-401320">
              <a:spcBef>
                <a:spcPts val="100"/>
              </a:spcBef>
              <a:buFontTx/>
              <a:buAutoNum type="alphaLcParenR"/>
              <a:tabLst>
                <a:tab pos="413384" algn="l"/>
                <a:tab pos="414020" algn="l"/>
              </a:tabLst>
            </a:pPr>
            <a:r>
              <a:rPr sz="2000" spc="-5" dirty="0">
                <a:solidFill>
                  <a:prstClr val="black"/>
                </a:solidFill>
                <a:cs typeface="Calibri"/>
              </a:rPr>
              <a:t>Coal</a:t>
            </a:r>
            <a:r>
              <a:rPr sz="2000" spc="-85" dirty="0">
                <a:solidFill>
                  <a:prstClr val="black"/>
                </a:solidFill>
                <a:cs typeface="Calibri"/>
              </a:rPr>
              <a:t> </a:t>
            </a:r>
            <a:r>
              <a:rPr sz="2000" spc="-5" dirty="0">
                <a:solidFill>
                  <a:prstClr val="black"/>
                </a:solidFill>
                <a:cs typeface="Calibri"/>
              </a:rPr>
              <a:t>dusts</a:t>
            </a:r>
            <a:endParaRPr sz="2000">
              <a:solidFill>
                <a:prstClr val="black"/>
              </a:solidFill>
              <a:cs typeface="Calibri"/>
            </a:endParaRPr>
          </a:p>
          <a:p>
            <a:pPr marL="413384" indent="-401320">
              <a:buFontTx/>
              <a:buAutoNum type="alphaLcParenR"/>
              <a:tabLst>
                <a:tab pos="413384" algn="l"/>
                <a:tab pos="414020" algn="l"/>
              </a:tabLst>
            </a:pPr>
            <a:r>
              <a:rPr sz="2000" spc="-10" dirty="0">
                <a:solidFill>
                  <a:prstClr val="black"/>
                </a:solidFill>
                <a:cs typeface="Calibri"/>
              </a:rPr>
              <a:t>Silica</a:t>
            </a:r>
            <a:endParaRPr sz="2000">
              <a:solidFill>
                <a:prstClr val="black"/>
              </a:solidFill>
              <a:cs typeface="Calibri"/>
            </a:endParaRPr>
          </a:p>
          <a:p>
            <a:pPr marL="413384" indent="-401320">
              <a:spcBef>
                <a:spcPts val="5"/>
              </a:spcBef>
              <a:buFontTx/>
              <a:buAutoNum type="alphaLcParenR"/>
              <a:tabLst>
                <a:tab pos="413384" algn="l"/>
                <a:tab pos="414020" algn="l"/>
              </a:tabLst>
            </a:pPr>
            <a:r>
              <a:rPr sz="2000" spc="-10" dirty="0">
                <a:solidFill>
                  <a:prstClr val="black"/>
                </a:solidFill>
                <a:cs typeface="Calibri"/>
              </a:rPr>
              <a:t>Asbestos</a:t>
            </a:r>
            <a:endParaRPr sz="2000">
              <a:solidFill>
                <a:prstClr val="black"/>
              </a:solidFill>
              <a:cs typeface="Calibri"/>
            </a:endParaRPr>
          </a:p>
          <a:p>
            <a:pPr marL="413384" indent="-401320">
              <a:buFontTx/>
              <a:buAutoNum type="alphaLcParenR"/>
              <a:tabLst>
                <a:tab pos="413384" algn="l"/>
                <a:tab pos="414020" algn="l"/>
              </a:tabLst>
            </a:pPr>
            <a:r>
              <a:rPr sz="2000" spc="-15" dirty="0">
                <a:solidFill>
                  <a:prstClr val="black"/>
                </a:solidFill>
                <a:cs typeface="Calibri"/>
              </a:rPr>
              <a:t>Iron</a:t>
            </a:r>
            <a:endParaRPr sz="2000">
              <a:solidFill>
                <a:prstClr val="black"/>
              </a:solidFill>
              <a:cs typeface="Calibri"/>
            </a:endParaRPr>
          </a:p>
        </p:txBody>
      </p:sp>
      <p:sp>
        <p:nvSpPr>
          <p:cNvPr id="21" name="object 21"/>
          <p:cNvSpPr txBox="1"/>
          <p:nvPr/>
        </p:nvSpPr>
        <p:spPr>
          <a:xfrm>
            <a:off x="535943" y="4808662"/>
            <a:ext cx="1969135" cy="320601"/>
          </a:xfrm>
          <a:prstGeom prst="rect">
            <a:avLst/>
          </a:prstGeom>
        </p:spPr>
        <p:txBody>
          <a:bodyPr vert="horz" wrap="square" lIns="0" tIns="12700" rIns="0" bIns="0" rtlCol="0">
            <a:spAutoFit/>
          </a:bodyPr>
          <a:lstStyle/>
          <a:p>
            <a:pPr marL="12700">
              <a:spcBef>
                <a:spcPts val="100"/>
              </a:spcBef>
              <a:tabLst>
                <a:tab pos="413384" algn="l"/>
              </a:tabLst>
            </a:pPr>
            <a:r>
              <a:rPr sz="2000" spc="-5" dirty="0">
                <a:solidFill>
                  <a:prstClr val="black"/>
                </a:solidFill>
                <a:cs typeface="Calibri"/>
              </a:rPr>
              <a:t>II.	</a:t>
            </a:r>
            <a:r>
              <a:rPr sz="2000" spc="-10" dirty="0">
                <a:solidFill>
                  <a:prstClr val="black"/>
                </a:solidFill>
                <a:cs typeface="Calibri"/>
              </a:rPr>
              <a:t>Organic</a:t>
            </a:r>
            <a:r>
              <a:rPr sz="2000" spc="-75" dirty="0">
                <a:solidFill>
                  <a:prstClr val="black"/>
                </a:solidFill>
                <a:cs typeface="Calibri"/>
              </a:rPr>
              <a:t> </a:t>
            </a:r>
            <a:r>
              <a:rPr sz="2000" spc="-5" dirty="0">
                <a:solidFill>
                  <a:prstClr val="black"/>
                </a:solidFill>
                <a:cs typeface="Calibri"/>
              </a:rPr>
              <a:t>dusts:-</a:t>
            </a:r>
            <a:endParaRPr sz="2000">
              <a:solidFill>
                <a:prstClr val="black"/>
              </a:solidFill>
              <a:cs typeface="Calibri"/>
            </a:endParaRPr>
          </a:p>
        </p:txBody>
      </p:sp>
      <p:sp>
        <p:nvSpPr>
          <p:cNvPr id="22" name="object 22"/>
          <p:cNvSpPr txBox="1"/>
          <p:nvPr/>
        </p:nvSpPr>
        <p:spPr>
          <a:xfrm>
            <a:off x="993444" y="5214654"/>
            <a:ext cx="2176780" cy="1244571"/>
          </a:xfrm>
          <a:prstGeom prst="rect">
            <a:avLst/>
          </a:prstGeom>
        </p:spPr>
        <p:txBody>
          <a:bodyPr vert="horz" wrap="square" lIns="0" tIns="13335" rIns="0" bIns="0" rtlCol="0">
            <a:spAutoFit/>
          </a:bodyPr>
          <a:lstStyle/>
          <a:p>
            <a:pPr marL="413384" indent="-401320">
              <a:spcBef>
                <a:spcPts val="105"/>
              </a:spcBef>
              <a:buFontTx/>
              <a:buAutoNum type="alphaLcPeriod"/>
              <a:tabLst>
                <a:tab pos="413384" algn="l"/>
                <a:tab pos="414020" algn="l"/>
              </a:tabLst>
            </a:pPr>
            <a:r>
              <a:rPr sz="2000" spc="-5" dirty="0">
                <a:solidFill>
                  <a:prstClr val="black"/>
                </a:solidFill>
                <a:cs typeface="Calibri"/>
              </a:rPr>
              <a:t>Cane</a:t>
            </a:r>
            <a:r>
              <a:rPr sz="2000" spc="-25" dirty="0">
                <a:solidFill>
                  <a:prstClr val="black"/>
                </a:solidFill>
                <a:cs typeface="Calibri"/>
              </a:rPr>
              <a:t> </a:t>
            </a:r>
            <a:r>
              <a:rPr sz="2000" spc="-5" dirty="0">
                <a:solidFill>
                  <a:prstClr val="black"/>
                </a:solidFill>
                <a:cs typeface="Calibri"/>
              </a:rPr>
              <a:t>fiber</a:t>
            </a:r>
            <a:endParaRPr sz="2000">
              <a:solidFill>
                <a:prstClr val="black"/>
              </a:solidFill>
              <a:cs typeface="Calibri"/>
            </a:endParaRPr>
          </a:p>
          <a:p>
            <a:pPr marL="413384" indent="-401320">
              <a:buFontTx/>
              <a:buAutoNum type="alphaLcPeriod"/>
              <a:tabLst>
                <a:tab pos="413384" algn="l"/>
                <a:tab pos="414020" algn="l"/>
              </a:tabLst>
            </a:pPr>
            <a:r>
              <a:rPr sz="2000" spc="-10" dirty="0">
                <a:solidFill>
                  <a:prstClr val="black"/>
                </a:solidFill>
                <a:cs typeface="Calibri"/>
              </a:rPr>
              <a:t>Cotton</a:t>
            </a:r>
            <a:r>
              <a:rPr sz="2000" spc="-30" dirty="0">
                <a:solidFill>
                  <a:prstClr val="black"/>
                </a:solidFill>
                <a:cs typeface="Calibri"/>
              </a:rPr>
              <a:t> </a:t>
            </a:r>
            <a:r>
              <a:rPr sz="2000" dirty="0">
                <a:solidFill>
                  <a:prstClr val="black"/>
                </a:solidFill>
                <a:cs typeface="Calibri"/>
              </a:rPr>
              <a:t>duct</a:t>
            </a:r>
            <a:endParaRPr sz="2000">
              <a:solidFill>
                <a:prstClr val="black"/>
              </a:solidFill>
              <a:cs typeface="Calibri"/>
            </a:endParaRPr>
          </a:p>
          <a:p>
            <a:pPr marL="469265" indent="-457200">
              <a:buFontTx/>
              <a:buAutoNum type="alphaLcPeriod"/>
              <a:tabLst>
                <a:tab pos="469265" algn="l"/>
                <a:tab pos="469900" algn="l"/>
              </a:tabLst>
            </a:pPr>
            <a:r>
              <a:rPr sz="2000" spc="-30" dirty="0">
                <a:solidFill>
                  <a:prstClr val="black"/>
                </a:solidFill>
                <a:cs typeface="Calibri"/>
              </a:rPr>
              <a:t>Tobacco</a:t>
            </a:r>
            <a:endParaRPr sz="2000">
              <a:solidFill>
                <a:prstClr val="black"/>
              </a:solidFill>
              <a:cs typeface="Calibri"/>
            </a:endParaRPr>
          </a:p>
          <a:p>
            <a:pPr marL="12700">
              <a:tabLst>
                <a:tab pos="413384" algn="l"/>
              </a:tabLst>
            </a:pPr>
            <a:r>
              <a:rPr sz="2000" dirty="0">
                <a:solidFill>
                  <a:prstClr val="black"/>
                </a:solidFill>
                <a:cs typeface="Calibri"/>
              </a:rPr>
              <a:t>a.	</a:t>
            </a:r>
            <a:r>
              <a:rPr sz="2000" spc="-15" dirty="0">
                <a:solidFill>
                  <a:prstClr val="black"/>
                </a:solidFill>
                <a:cs typeface="Calibri"/>
              </a:rPr>
              <a:t>Hay </a:t>
            </a:r>
            <a:r>
              <a:rPr sz="2000" spc="-5" dirty="0">
                <a:solidFill>
                  <a:prstClr val="black"/>
                </a:solidFill>
                <a:cs typeface="Calibri"/>
              </a:rPr>
              <a:t>or </a:t>
            </a:r>
            <a:r>
              <a:rPr sz="2000" spc="-10" dirty="0">
                <a:solidFill>
                  <a:prstClr val="black"/>
                </a:solidFill>
                <a:cs typeface="Calibri"/>
              </a:rPr>
              <a:t>grain</a:t>
            </a:r>
            <a:r>
              <a:rPr sz="2000" spc="-60" dirty="0">
                <a:solidFill>
                  <a:prstClr val="black"/>
                </a:solidFill>
                <a:cs typeface="Calibri"/>
              </a:rPr>
              <a:t> </a:t>
            </a:r>
            <a:r>
              <a:rPr sz="2000" spc="-10" dirty="0">
                <a:solidFill>
                  <a:prstClr val="black"/>
                </a:solidFill>
                <a:cs typeface="Calibri"/>
              </a:rPr>
              <a:t>dust</a:t>
            </a:r>
            <a:endParaRPr sz="2000">
              <a:solidFill>
                <a:prstClr val="black"/>
              </a:solidFill>
              <a:cs typeface="Calibri"/>
            </a:endParaRPr>
          </a:p>
        </p:txBody>
      </p:sp>
      <p:sp>
        <p:nvSpPr>
          <p:cNvPr id="23" name="object 23"/>
          <p:cNvSpPr txBox="1"/>
          <p:nvPr/>
        </p:nvSpPr>
        <p:spPr>
          <a:xfrm>
            <a:off x="4113660" y="3182620"/>
            <a:ext cx="2562225" cy="1243930"/>
          </a:xfrm>
          <a:prstGeom prst="rect">
            <a:avLst/>
          </a:prstGeom>
        </p:spPr>
        <p:txBody>
          <a:bodyPr vert="horz" wrap="square" lIns="0" tIns="12700" rIns="0" bIns="0" rtlCol="0">
            <a:spAutoFit/>
          </a:bodyPr>
          <a:lstStyle/>
          <a:p>
            <a:pPr marL="12700" marR="1339850">
              <a:spcBef>
                <a:spcPts val="100"/>
              </a:spcBef>
            </a:pPr>
            <a:r>
              <a:rPr sz="2000" dirty="0">
                <a:solidFill>
                  <a:prstClr val="black"/>
                </a:solidFill>
                <a:cs typeface="Calibri"/>
              </a:rPr>
              <a:t>A</a:t>
            </a:r>
            <a:r>
              <a:rPr sz="2000" spc="-20" dirty="0">
                <a:solidFill>
                  <a:prstClr val="black"/>
                </a:solidFill>
                <a:cs typeface="Calibri"/>
              </a:rPr>
              <a:t>n</a:t>
            </a:r>
            <a:r>
              <a:rPr sz="2000" dirty="0">
                <a:solidFill>
                  <a:prstClr val="black"/>
                </a:solidFill>
                <a:cs typeface="Calibri"/>
              </a:rPr>
              <a:t>th</a:t>
            </a:r>
            <a:r>
              <a:rPr sz="2000" spc="-35" dirty="0">
                <a:solidFill>
                  <a:prstClr val="black"/>
                </a:solidFill>
                <a:cs typeface="Calibri"/>
              </a:rPr>
              <a:t>r</a:t>
            </a:r>
            <a:r>
              <a:rPr sz="2000" dirty="0">
                <a:solidFill>
                  <a:prstClr val="black"/>
                </a:solidFill>
                <a:cs typeface="Calibri"/>
              </a:rPr>
              <a:t>a</a:t>
            </a:r>
            <a:r>
              <a:rPr sz="2000" spc="-10" dirty="0">
                <a:solidFill>
                  <a:prstClr val="black"/>
                </a:solidFill>
                <a:cs typeface="Calibri"/>
              </a:rPr>
              <a:t>c</a:t>
            </a:r>
            <a:r>
              <a:rPr sz="2000" spc="-5" dirty="0">
                <a:solidFill>
                  <a:prstClr val="black"/>
                </a:solidFill>
                <a:cs typeface="Calibri"/>
              </a:rPr>
              <a:t>os</a:t>
            </a:r>
            <a:r>
              <a:rPr sz="2000" spc="-10" dirty="0">
                <a:solidFill>
                  <a:prstClr val="black"/>
                </a:solidFill>
                <a:cs typeface="Calibri"/>
              </a:rPr>
              <a:t>i</a:t>
            </a:r>
            <a:r>
              <a:rPr sz="2000" dirty="0">
                <a:solidFill>
                  <a:prstClr val="black"/>
                </a:solidFill>
                <a:cs typeface="Calibri"/>
              </a:rPr>
              <a:t>s  </a:t>
            </a:r>
            <a:r>
              <a:rPr sz="2000" spc="-10" dirty="0">
                <a:solidFill>
                  <a:prstClr val="black"/>
                </a:solidFill>
                <a:cs typeface="Calibri"/>
              </a:rPr>
              <a:t>Silicosis</a:t>
            </a:r>
            <a:endParaRPr sz="2000">
              <a:solidFill>
                <a:prstClr val="black"/>
              </a:solidFill>
              <a:cs typeface="Calibri"/>
            </a:endParaRPr>
          </a:p>
          <a:p>
            <a:pPr marL="12700" marR="5080">
              <a:spcBef>
                <a:spcPts val="5"/>
              </a:spcBef>
            </a:pPr>
            <a:r>
              <a:rPr sz="2000" spc="-10" dirty="0">
                <a:solidFill>
                  <a:prstClr val="black"/>
                </a:solidFill>
                <a:cs typeface="Calibri"/>
              </a:rPr>
              <a:t>Asbestosis, </a:t>
            </a:r>
            <a:r>
              <a:rPr sz="2000" spc="-5" dirty="0">
                <a:solidFill>
                  <a:prstClr val="black"/>
                </a:solidFill>
                <a:cs typeface="Calibri"/>
              </a:rPr>
              <a:t>Lungs </a:t>
            </a:r>
            <a:r>
              <a:rPr sz="2000" dirty="0">
                <a:solidFill>
                  <a:prstClr val="black"/>
                </a:solidFill>
                <a:cs typeface="Calibri"/>
              </a:rPr>
              <a:t>cancer  </a:t>
            </a:r>
            <a:r>
              <a:rPr sz="2000" spc="-10" dirty="0">
                <a:solidFill>
                  <a:prstClr val="black"/>
                </a:solidFill>
                <a:cs typeface="Calibri"/>
              </a:rPr>
              <a:t>Siderosis</a:t>
            </a:r>
            <a:endParaRPr sz="2000">
              <a:solidFill>
                <a:prstClr val="black"/>
              </a:solidFill>
              <a:cs typeface="Calibri"/>
            </a:endParaRPr>
          </a:p>
        </p:txBody>
      </p:sp>
      <p:sp>
        <p:nvSpPr>
          <p:cNvPr id="24" name="object 24"/>
          <p:cNvSpPr txBox="1"/>
          <p:nvPr/>
        </p:nvSpPr>
        <p:spPr>
          <a:xfrm>
            <a:off x="4113660" y="5214654"/>
            <a:ext cx="1428115" cy="1244571"/>
          </a:xfrm>
          <a:prstGeom prst="rect">
            <a:avLst/>
          </a:prstGeom>
        </p:spPr>
        <p:txBody>
          <a:bodyPr vert="horz" wrap="square" lIns="0" tIns="13335" rIns="0" bIns="0" rtlCol="0">
            <a:spAutoFit/>
          </a:bodyPr>
          <a:lstStyle/>
          <a:p>
            <a:pPr marL="12700" marR="5080">
              <a:spcBef>
                <a:spcPts val="105"/>
              </a:spcBef>
            </a:pPr>
            <a:r>
              <a:rPr sz="2000" spc="-5" dirty="0">
                <a:solidFill>
                  <a:prstClr val="black"/>
                </a:solidFill>
                <a:cs typeface="Calibri"/>
              </a:rPr>
              <a:t>Bagassosis  </a:t>
            </a:r>
            <a:r>
              <a:rPr sz="2000" spc="-10" dirty="0">
                <a:solidFill>
                  <a:prstClr val="black"/>
                </a:solidFill>
                <a:cs typeface="Calibri"/>
              </a:rPr>
              <a:t>Byssinosis  </a:t>
            </a:r>
            <a:r>
              <a:rPr sz="2000" spc="-25" dirty="0">
                <a:solidFill>
                  <a:prstClr val="black"/>
                </a:solidFill>
                <a:cs typeface="Calibri"/>
              </a:rPr>
              <a:t>Tobacossis  </a:t>
            </a:r>
            <a:r>
              <a:rPr sz="2000" spc="-15" dirty="0">
                <a:solidFill>
                  <a:prstClr val="black"/>
                </a:solidFill>
                <a:cs typeface="Calibri"/>
              </a:rPr>
              <a:t>Farmer’s</a:t>
            </a:r>
            <a:r>
              <a:rPr sz="2000" spc="-50" dirty="0">
                <a:solidFill>
                  <a:prstClr val="black"/>
                </a:solidFill>
                <a:cs typeface="Calibri"/>
              </a:rPr>
              <a:t> </a:t>
            </a:r>
            <a:r>
              <a:rPr sz="2000" dirty="0">
                <a:solidFill>
                  <a:prstClr val="black"/>
                </a:solidFill>
                <a:cs typeface="Calibri"/>
              </a:rPr>
              <a:t>lung</a:t>
            </a:r>
            <a:endParaRPr sz="2000">
              <a:solidFill>
                <a:prstClr val="black"/>
              </a:solidFill>
              <a:cs typeface="Calibri"/>
            </a:endParaRPr>
          </a:p>
        </p:txBody>
      </p:sp>
    </p:spTree>
    <p:extLst>
      <p:ext uri="{BB962C8B-B14F-4D97-AF65-F5344CB8AC3E}">
        <p14:creationId xmlns:p14="http://schemas.microsoft.com/office/powerpoint/2010/main" val="29084917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46053" y="169336"/>
          <a:ext cx="8988425" cy="6680201"/>
        </p:xfrm>
        <a:graphic>
          <a:graphicData uri="http://schemas.openxmlformats.org/drawingml/2006/table">
            <a:tbl>
              <a:tblPr firstRow="1" bandRow="1">
                <a:tableStyleId>{2D5ABB26-0587-4C30-8999-92F81FD0307C}</a:tableStyleId>
              </a:tblPr>
              <a:tblGrid>
                <a:gridCol w="4495800">
                  <a:extLst>
                    <a:ext uri="{9D8B030D-6E8A-4147-A177-3AD203B41FA5}">
                      <a16:colId xmlns="" xmlns:a16="http://schemas.microsoft.com/office/drawing/2014/main" val="20000"/>
                    </a:ext>
                  </a:extLst>
                </a:gridCol>
                <a:gridCol w="4492625">
                  <a:extLst>
                    <a:ext uri="{9D8B030D-6E8A-4147-A177-3AD203B41FA5}">
                      <a16:colId xmlns="" xmlns:a16="http://schemas.microsoft.com/office/drawing/2014/main" val="20001"/>
                    </a:ext>
                  </a:extLst>
                </a:gridCol>
              </a:tblGrid>
              <a:tr h="1695535">
                <a:tc>
                  <a:txBody>
                    <a:bodyPr/>
                    <a:lstStyle/>
                    <a:p>
                      <a:pPr marL="90805" marR="840740">
                        <a:lnSpc>
                          <a:spcPct val="100000"/>
                        </a:lnSpc>
                        <a:spcBef>
                          <a:spcPts val="204"/>
                        </a:spcBef>
                      </a:pPr>
                      <a:r>
                        <a:rPr sz="3200" spc="-10" dirty="0">
                          <a:latin typeface="Calibri"/>
                          <a:cs typeface="Calibri"/>
                        </a:rPr>
                        <a:t>Metals </a:t>
                      </a:r>
                      <a:r>
                        <a:rPr sz="3200" dirty="0">
                          <a:latin typeface="Calibri"/>
                          <a:cs typeface="Calibri"/>
                        </a:rPr>
                        <a:t>and their</a:t>
                      </a:r>
                      <a:r>
                        <a:rPr sz="3200" spc="-70" dirty="0">
                          <a:latin typeface="Calibri"/>
                          <a:cs typeface="Calibri"/>
                        </a:rPr>
                        <a:t> </a:t>
                      </a:r>
                      <a:r>
                        <a:rPr sz="3200" spc="-10" dirty="0">
                          <a:latin typeface="Calibri"/>
                          <a:cs typeface="Calibri"/>
                        </a:rPr>
                        <a:t>compounds  </a:t>
                      </a:r>
                      <a:r>
                        <a:rPr sz="3200" spc="-5" dirty="0">
                          <a:latin typeface="Calibri"/>
                          <a:cs typeface="Calibri"/>
                        </a:rPr>
                        <a:t>(due </a:t>
                      </a:r>
                      <a:r>
                        <a:rPr sz="3200" spc="-15" dirty="0">
                          <a:latin typeface="Calibri"/>
                          <a:cs typeface="Calibri"/>
                        </a:rPr>
                        <a:t>to</a:t>
                      </a:r>
                      <a:r>
                        <a:rPr sz="3200" spc="-35" dirty="0">
                          <a:latin typeface="Calibri"/>
                          <a:cs typeface="Calibri"/>
                        </a:rPr>
                        <a:t> </a:t>
                      </a:r>
                      <a:r>
                        <a:rPr sz="3200" spc="-5" dirty="0">
                          <a:latin typeface="Calibri"/>
                          <a:cs typeface="Calibri"/>
                        </a:rPr>
                        <a:t>inhalation)</a:t>
                      </a:r>
                      <a:endParaRPr sz="3200">
                        <a:latin typeface="Calibri"/>
                        <a:cs typeface="Calibri"/>
                      </a:endParaRPr>
                    </a:p>
                  </a:txBody>
                  <a:tcPr marL="0" marR="0" marT="34712" marB="0">
                    <a:lnL w="12700">
                      <a:solidFill>
                        <a:srgbClr val="FFFFFF"/>
                      </a:solidFill>
                      <a:prstDash val="solid"/>
                    </a:lnL>
                    <a:lnR w="12700">
                      <a:solidFill>
                        <a:srgbClr val="FFFFFF"/>
                      </a:solidFill>
                      <a:prstDash val="solid"/>
                    </a:lnR>
                    <a:lnT w="12700">
                      <a:solidFill>
                        <a:srgbClr val="FFFFFF"/>
                      </a:solidFill>
                      <a:prstDash val="solid"/>
                    </a:lnT>
                    <a:solidFill>
                      <a:srgbClr val="4F81BC"/>
                    </a:solidFill>
                  </a:tcPr>
                </a:tc>
                <a:tc>
                  <a:txBody>
                    <a:bodyPr/>
                    <a:lstStyle/>
                    <a:p>
                      <a:pPr marL="92075" marR="272415">
                        <a:lnSpc>
                          <a:spcPct val="100000"/>
                        </a:lnSpc>
                        <a:spcBef>
                          <a:spcPts val="204"/>
                        </a:spcBef>
                      </a:pPr>
                      <a:r>
                        <a:rPr sz="3200" spc="-60" dirty="0">
                          <a:latin typeface="Calibri"/>
                          <a:cs typeface="Calibri"/>
                        </a:rPr>
                        <a:t>Toxic </a:t>
                      </a:r>
                      <a:r>
                        <a:rPr sz="3200" spc="-15" dirty="0">
                          <a:latin typeface="Calibri"/>
                          <a:cs typeface="Calibri"/>
                        </a:rPr>
                        <a:t>hazards from </a:t>
                      </a:r>
                      <a:r>
                        <a:rPr sz="3200" dirty="0">
                          <a:latin typeface="Calibri"/>
                          <a:cs typeface="Calibri"/>
                        </a:rPr>
                        <a:t>lead, </a:t>
                      </a:r>
                      <a:r>
                        <a:rPr sz="3200" spc="-25" dirty="0">
                          <a:latin typeface="Calibri"/>
                          <a:cs typeface="Calibri"/>
                        </a:rPr>
                        <a:t>mercury,  </a:t>
                      </a:r>
                      <a:r>
                        <a:rPr sz="3200" spc="-5" dirty="0">
                          <a:latin typeface="Calibri"/>
                          <a:cs typeface="Calibri"/>
                        </a:rPr>
                        <a:t>cadmium, </a:t>
                      </a:r>
                      <a:r>
                        <a:rPr sz="3200" spc="-10" dirty="0">
                          <a:latin typeface="Calibri"/>
                          <a:cs typeface="Calibri"/>
                        </a:rPr>
                        <a:t>arsenic,</a:t>
                      </a:r>
                      <a:r>
                        <a:rPr sz="3200" spc="-45" dirty="0">
                          <a:latin typeface="Calibri"/>
                          <a:cs typeface="Calibri"/>
                        </a:rPr>
                        <a:t> </a:t>
                      </a:r>
                      <a:r>
                        <a:rPr sz="3200" spc="-10" dirty="0">
                          <a:latin typeface="Calibri"/>
                          <a:cs typeface="Calibri"/>
                        </a:rPr>
                        <a:t>etc.</a:t>
                      </a:r>
                      <a:endParaRPr sz="3200">
                        <a:latin typeface="Calibri"/>
                        <a:cs typeface="Calibri"/>
                      </a:endParaRPr>
                    </a:p>
                  </a:txBody>
                  <a:tcPr marL="0" marR="0" marT="34712" marB="0">
                    <a:lnL w="12700">
                      <a:solidFill>
                        <a:srgbClr val="FFFFFF"/>
                      </a:solidFill>
                      <a:prstDash val="solid"/>
                    </a:lnL>
                    <a:lnR w="6350">
                      <a:solidFill>
                        <a:srgbClr val="FFFFFF"/>
                      </a:solidFill>
                      <a:prstDash val="solid"/>
                    </a:lnR>
                    <a:lnT w="12700">
                      <a:solidFill>
                        <a:srgbClr val="FFFFFF"/>
                      </a:solidFill>
                      <a:prstDash val="solid"/>
                    </a:lnT>
                    <a:solidFill>
                      <a:srgbClr val="4F81BC"/>
                    </a:solidFill>
                  </a:tcPr>
                </a:tc>
                <a:extLst>
                  <a:ext uri="{0D108BD9-81ED-4DB2-BD59-A6C34878D82A}">
                    <a16:rowId xmlns="" xmlns:a16="http://schemas.microsoft.com/office/drawing/2014/main" val="10000"/>
                  </a:ext>
                </a:extLst>
              </a:tr>
              <a:tr h="1960033">
                <a:tc>
                  <a:txBody>
                    <a:bodyPr/>
                    <a:lstStyle/>
                    <a:p>
                      <a:pPr marL="90805">
                        <a:lnSpc>
                          <a:spcPct val="100000"/>
                        </a:lnSpc>
                        <a:spcBef>
                          <a:spcPts val="55"/>
                        </a:spcBef>
                      </a:pPr>
                      <a:r>
                        <a:rPr sz="3200" spc="-5" dirty="0">
                          <a:latin typeface="Calibri"/>
                          <a:cs typeface="Calibri"/>
                        </a:rPr>
                        <a:t>Disease due </a:t>
                      </a:r>
                      <a:r>
                        <a:rPr sz="3200" spc="-15" dirty="0">
                          <a:latin typeface="Calibri"/>
                          <a:cs typeface="Calibri"/>
                        </a:rPr>
                        <a:t>to </a:t>
                      </a:r>
                      <a:r>
                        <a:rPr sz="3200" spc="-5" dirty="0">
                          <a:latin typeface="Calibri"/>
                          <a:cs typeface="Calibri"/>
                        </a:rPr>
                        <a:t>biological</a:t>
                      </a:r>
                      <a:r>
                        <a:rPr sz="3200" spc="-20" dirty="0">
                          <a:latin typeface="Calibri"/>
                          <a:cs typeface="Calibri"/>
                        </a:rPr>
                        <a:t> </a:t>
                      </a:r>
                      <a:r>
                        <a:rPr sz="3200" spc="-10" dirty="0">
                          <a:latin typeface="Calibri"/>
                          <a:cs typeface="Calibri"/>
                        </a:rPr>
                        <a:t>agents</a:t>
                      </a:r>
                      <a:endParaRPr sz="3200">
                        <a:latin typeface="Calibri"/>
                        <a:cs typeface="Calibri"/>
                      </a:endParaRPr>
                    </a:p>
                  </a:txBody>
                  <a:tcPr marL="0" marR="0" marT="9313" marB="0">
                    <a:lnL w="12700">
                      <a:solidFill>
                        <a:srgbClr val="FFFFFF"/>
                      </a:solidFill>
                      <a:prstDash val="solid"/>
                    </a:lnL>
                    <a:lnR w="12700">
                      <a:solidFill>
                        <a:srgbClr val="FFFFFF"/>
                      </a:solidFill>
                      <a:prstDash val="solid"/>
                    </a:lnR>
                    <a:lnB w="12700">
                      <a:solidFill>
                        <a:srgbClr val="FFFFFF"/>
                      </a:solidFill>
                      <a:prstDash val="solid"/>
                    </a:lnB>
                    <a:solidFill>
                      <a:srgbClr val="D0D7E8"/>
                    </a:solidFill>
                  </a:tcPr>
                </a:tc>
                <a:tc>
                  <a:txBody>
                    <a:bodyPr/>
                    <a:lstStyle/>
                    <a:p>
                      <a:pPr marL="92075" marR="109220">
                        <a:lnSpc>
                          <a:spcPct val="100000"/>
                        </a:lnSpc>
                        <a:spcBef>
                          <a:spcPts val="55"/>
                        </a:spcBef>
                      </a:pPr>
                      <a:r>
                        <a:rPr sz="3200" spc="-15" dirty="0">
                          <a:latin typeface="Calibri"/>
                          <a:cs typeface="Calibri"/>
                        </a:rPr>
                        <a:t>Anthrax, </a:t>
                      </a:r>
                      <a:r>
                        <a:rPr sz="3200" spc="-20" dirty="0">
                          <a:latin typeface="Calibri"/>
                          <a:cs typeface="Calibri"/>
                        </a:rPr>
                        <a:t>Tuberculosis, </a:t>
                      </a:r>
                      <a:r>
                        <a:rPr sz="3200" spc="-5" dirty="0">
                          <a:latin typeface="Calibri"/>
                          <a:cs typeface="Calibri"/>
                        </a:rPr>
                        <a:t>encephalitis  Leismaniasis, Hepatitis, </a:t>
                      </a:r>
                      <a:r>
                        <a:rPr sz="3200" spc="-15" dirty="0">
                          <a:latin typeface="Calibri"/>
                          <a:cs typeface="Calibri"/>
                        </a:rPr>
                        <a:t>fungal  </a:t>
                      </a:r>
                      <a:r>
                        <a:rPr sz="3200" spc="-10" dirty="0">
                          <a:latin typeface="Calibri"/>
                          <a:cs typeface="Calibri"/>
                        </a:rPr>
                        <a:t>infections</a:t>
                      </a:r>
                      <a:r>
                        <a:rPr sz="3200" spc="-15" dirty="0">
                          <a:latin typeface="Calibri"/>
                          <a:cs typeface="Calibri"/>
                        </a:rPr>
                        <a:t> etc</a:t>
                      </a:r>
                      <a:endParaRPr sz="3200">
                        <a:latin typeface="Calibri"/>
                        <a:cs typeface="Calibri"/>
                      </a:endParaRPr>
                    </a:p>
                  </a:txBody>
                  <a:tcPr marL="0" marR="0" marT="9313" marB="0">
                    <a:lnL w="12700">
                      <a:solidFill>
                        <a:srgbClr val="FFFFFF"/>
                      </a:solidFill>
                      <a:prstDash val="solid"/>
                    </a:lnL>
                    <a:lnR w="6350">
                      <a:solidFill>
                        <a:srgbClr val="FFFFFF"/>
                      </a:solidFill>
                      <a:prstDash val="solid"/>
                    </a:lnR>
                    <a:lnB w="12700">
                      <a:solidFill>
                        <a:srgbClr val="FFFFFF"/>
                      </a:solidFill>
                      <a:prstDash val="solid"/>
                    </a:lnB>
                    <a:solidFill>
                      <a:srgbClr val="D0D7E8"/>
                    </a:solidFill>
                  </a:tcPr>
                </a:tc>
                <a:extLst>
                  <a:ext uri="{0D108BD9-81ED-4DB2-BD59-A6C34878D82A}">
                    <a16:rowId xmlns="" xmlns:a16="http://schemas.microsoft.com/office/drawing/2014/main" val="10001"/>
                  </a:ext>
                </a:extLst>
              </a:tr>
              <a:tr h="1670049">
                <a:tc>
                  <a:txBody>
                    <a:bodyPr/>
                    <a:lstStyle/>
                    <a:p>
                      <a:pPr marL="90805">
                        <a:lnSpc>
                          <a:spcPct val="100000"/>
                        </a:lnSpc>
                        <a:spcBef>
                          <a:spcPts val="210"/>
                        </a:spcBef>
                      </a:pPr>
                      <a:r>
                        <a:rPr sz="3200" spc="-5" dirty="0">
                          <a:latin typeface="Calibri"/>
                          <a:cs typeface="Calibri"/>
                        </a:rPr>
                        <a:t>Occupational</a:t>
                      </a:r>
                      <a:r>
                        <a:rPr sz="3200" spc="-25" dirty="0">
                          <a:latin typeface="Calibri"/>
                          <a:cs typeface="Calibri"/>
                        </a:rPr>
                        <a:t> </a:t>
                      </a:r>
                      <a:r>
                        <a:rPr sz="3200" spc="-5" dirty="0">
                          <a:latin typeface="Calibri"/>
                          <a:cs typeface="Calibri"/>
                        </a:rPr>
                        <a:t>cancer</a:t>
                      </a:r>
                      <a:endParaRPr sz="3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10"/>
                        </a:spcBef>
                      </a:pPr>
                      <a:r>
                        <a:rPr sz="3200" spc="-5" dirty="0">
                          <a:latin typeface="Calibri"/>
                          <a:cs typeface="Calibri"/>
                        </a:rPr>
                        <a:t>Cancer of skin, </a:t>
                      </a:r>
                      <a:r>
                        <a:rPr sz="3200" dirty="0">
                          <a:latin typeface="Calibri"/>
                          <a:cs typeface="Calibri"/>
                        </a:rPr>
                        <a:t>lungs,</a:t>
                      </a:r>
                      <a:r>
                        <a:rPr sz="3200" spc="-55" dirty="0">
                          <a:latin typeface="Calibri"/>
                          <a:cs typeface="Calibri"/>
                        </a:rPr>
                        <a:t> </a:t>
                      </a:r>
                      <a:r>
                        <a:rPr sz="3200" spc="-30" dirty="0">
                          <a:latin typeface="Calibri"/>
                          <a:cs typeface="Calibri"/>
                        </a:rPr>
                        <a:t>Bladder.</a:t>
                      </a:r>
                      <a:endParaRPr sz="3200">
                        <a:latin typeface="Calibri"/>
                        <a:cs typeface="Calibri"/>
                      </a:endParaRPr>
                    </a:p>
                  </a:txBody>
                  <a:tcPr marL="0" marR="0" marT="3556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 xmlns:a16="http://schemas.microsoft.com/office/drawing/2014/main" val="10002"/>
                  </a:ext>
                </a:extLst>
              </a:tr>
              <a:tr h="1670052">
                <a:tc>
                  <a:txBody>
                    <a:bodyPr/>
                    <a:lstStyle/>
                    <a:p>
                      <a:pPr marL="90805">
                        <a:lnSpc>
                          <a:spcPct val="100000"/>
                        </a:lnSpc>
                        <a:spcBef>
                          <a:spcPts val="215"/>
                        </a:spcBef>
                      </a:pPr>
                      <a:r>
                        <a:rPr sz="3200" spc="-5" dirty="0">
                          <a:latin typeface="Calibri"/>
                          <a:cs typeface="Calibri"/>
                        </a:rPr>
                        <a:t>Occupational</a:t>
                      </a:r>
                      <a:r>
                        <a:rPr sz="3200" spc="-25" dirty="0">
                          <a:latin typeface="Calibri"/>
                          <a:cs typeface="Calibri"/>
                        </a:rPr>
                        <a:t> </a:t>
                      </a:r>
                      <a:r>
                        <a:rPr sz="3200" spc="-5" dirty="0">
                          <a:latin typeface="Calibri"/>
                          <a:cs typeface="Calibri"/>
                        </a:rPr>
                        <a:t>dermatitis</a:t>
                      </a:r>
                      <a:endParaRPr sz="3200">
                        <a:latin typeface="Calibri"/>
                        <a:cs typeface="Calibri"/>
                      </a:endParaRPr>
                    </a:p>
                  </a:txBody>
                  <a:tcPr marL="0" marR="0" marT="36407" marB="0">
                    <a:lnL w="12700">
                      <a:solidFill>
                        <a:srgbClr val="FFFFFF"/>
                      </a:solidFill>
                      <a:prstDash val="solid"/>
                    </a:lnL>
                    <a:lnR w="12700">
                      <a:solidFill>
                        <a:srgbClr val="FFFFFF"/>
                      </a:solidFill>
                      <a:prstDash val="solid"/>
                    </a:lnR>
                    <a:lnT w="12700">
                      <a:solidFill>
                        <a:srgbClr val="FFFFFF"/>
                      </a:solidFill>
                      <a:prstDash val="solid"/>
                    </a:lnT>
                    <a:solidFill>
                      <a:srgbClr val="D0D7E8"/>
                    </a:solidFill>
                  </a:tcPr>
                </a:tc>
                <a:tc>
                  <a:txBody>
                    <a:bodyPr/>
                    <a:lstStyle/>
                    <a:p>
                      <a:pPr marL="92075">
                        <a:lnSpc>
                          <a:spcPct val="100000"/>
                        </a:lnSpc>
                        <a:spcBef>
                          <a:spcPts val="215"/>
                        </a:spcBef>
                      </a:pPr>
                      <a:r>
                        <a:rPr sz="3200" spc="-5" dirty="0">
                          <a:latin typeface="Calibri"/>
                          <a:cs typeface="Calibri"/>
                        </a:rPr>
                        <a:t>Dermatitis,</a:t>
                      </a:r>
                      <a:r>
                        <a:rPr sz="3200" spc="-35" dirty="0">
                          <a:latin typeface="Calibri"/>
                          <a:cs typeface="Calibri"/>
                        </a:rPr>
                        <a:t> </a:t>
                      </a:r>
                      <a:r>
                        <a:rPr sz="3200" spc="-15" dirty="0">
                          <a:latin typeface="Calibri"/>
                          <a:cs typeface="Calibri"/>
                        </a:rPr>
                        <a:t>Eczema</a:t>
                      </a:r>
                      <a:endParaRPr sz="3200">
                        <a:latin typeface="Calibri"/>
                        <a:cs typeface="Calibri"/>
                      </a:endParaRPr>
                    </a:p>
                  </a:txBody>
                  <a:tcPr marL="0" marR="0" marT="36407" marB="0">
                    <a:lnL w="12700">
                      <a:solidFill>
                        <a:srgbClr val="FFFFFF"/>
                      </a:solidFill>
                      <a:prstDash val="solid"/>
                    </a:lnL>
                    <a:lnR w="6350">
                      <a:solidFill>
                        <a:srgbClr val="FFFFFF"/>
                      </a:solidFill>
                      <a:prstDash val="solid"/>
                    </a:lnR>
                    <a:lnT w="12700">
                      <a:solidFill>
                        <a:srgbClr val="FFFFFF"/>
                      </a:solidFill>
                      <a:prstDash val="solid"/>
                    </a:lnT>
                    <a:solidFill>
                      <a:srgbClr val="D0D7E8"/>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21907774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0792" y="333756"/>
            <a:ext cx="4119879" cy="690574"/>
          </a:xfrm>
          <a:prstGeom prst="rect">
            <a:avLst/>
          </a:prstGeom>
        </p:spPr>
        <p:txBody>
          <a:bodyPr vert="horz" wrap="square" lIns="0" tIns="13335" rIns="0" bIns="0" rtlCol="0">
            <a:spAutoFit/>
          </a:bodyPr>
          <a:lstStyle/>
          <a:p>
            <a:pPr marL="12700">
              <a:lnSpc>
                <a:spcPct val="100000"/>
              </a:lnSpc>
              <a:spcBef>
                <a:spcPts val="105"/>
              </a:spcBef>
            </a:pPr>
            <a:r>
              <a:rPr sz="4400" spc="-5" dirty="0"/>
              <a:t>Biological</a:t>
            </a:r>
            <a:r>
              <a:rPr sz="4400" spc="-60" dirty="0"/>
              <a:t> </a:t>
            </a:r>
            <a:r>
              <a:rPr sz="4400" spc="-20" dirty="0"/>
              <a:t>Hazards</a:t>
            </a:r>
            <a:endParaRPr sz="4400"/>
          </a:p>
        </p:txBody>
      </p:sp>
      <p:sp>
        <p:nvSpPr>
          <p:cNvPr id="3" name="object 3"/>
          <p:cNvSpPr txBox="1"/>
          <p:nvPr/>
        </p:nvSpPr>
        <p:spPr>
          <a:xfrm>
            <a:off x="535940" y="1610362"/>
            <a:ext cx="7334884" cy="2085827"/>
          </a:xfrm>
          <a:prstGeom prst="rect">
            <a:avLst/>
          </a:prstGeom>
        </p:spPr>
        <p:txBody>
          <a:bodyPr vert="horz" wrap="square" lIns="0" tIns="13335" rIns="0" bIns="0" rtlCol="0">
            <a:spAutoFit/>
          </a:bodyPr>
          <a:lstStyle/>
          <a:p>
            <a:pPr marL="355600" marR="5080" indent="-343535">
              <a:spcBef>
                <a:spcPts val="105"/>
              </a:spcBef>
              <a:buFont typeface="Arial"/>
              <a:buChar char="•"/>
              <a:tabLst>
                <a:tab pos="355600" algn="l"/>
                <a:tab pos="356235" algn="l"/>
              </a:tabLst>
            </a:pPr>
            <a:r>
              <a:rPr sz="3200" spc="-45" dirty="0">
                <a:solidFill>
                  <a:prstClr val="black"/>
                </a:solidFill>
                <a:cs typeface="Calibri"/>
              </a:rPr>
              <a:t>Workers </a:t>
            </a:r>
            <a:r>
              <a:rPr sz="3200" spc="-10" dirty="0">
                <a:solidFill>
                  <a:prstClr val="black"/>
                </a:solidFill>
                <a:cs typeface="Calibri"/>
              </a:rPr>
              <a:t>exposed </a:t>
            </a:r>
            <a:r>
              <a:rPr sz="3200" spc="-25" dirty="0">
                <a:solidFill>
                  <a:prstClr val="black"/>
                </a:solidFill>
                <a:cs typeface="Calibri"/>
              </a:rPr>
              <a:t>to </a:t>
            </a:r>
            <a:r>
              <a:rPr sz="3200" spc="-20" dirty="0">
                <a:solidFill>
                  <a:prstClr val="black"/>
                </a:solidFill>
                <a:cs typeface="Calibri"/>
              </a:rPr>
              <a:t>infective </a:t>
            </a:r>
            <a:r>
              <a:rPr sz="3200" dirty="0">
                <a:solidFill>
                  <a:prstClr val="black"/>
                </a:solidFill>
                <a:cs typeface="Calibri"/>
              </a:rPr>
              <a:t>and </a:t>
            </a:r>
            <a:r>
              <a:rPr sz="3200" spc="-10" dirty="0">
                <a:solidFill>
                  <a:prstClr val="black"/>
                </a:solidFill>
                <a:cs typeface="Calibri"/>
              </a:rPr>
              <a:t>parasitic  agents at </a:t>
            </a:r>
            <a:r>
              <a:rPr sz="3200" dirty="0">
                <a:solidFill>
                  <a:prstClr val="black"/>
                </a:solidFill>
                <a:cs typeface="Calibri"/>
              </a:rPr>
              <a:t>the </a:t>
            </a:r>
            <a:r>
              <a:rPr sz="3200" spc="-5" dirty="0">
                <a:solidFill>
                  <a:prstClr val="black"/>
                </a:solidFill>
                <a:cs typeface="Calibri"/>
              </a:rPr>
              <a:t>place </a:t>
            </a:r>
            <a:r>
              <a:rPr sz="3200" dirty="0">
                <a:solidFill>
                  <a:prstClr val="black"/>
                </a:solidFill>
                <a:cs typeface="Calibri"/>
              </a:rPr>
              <a:t>of</a:t>
            </a:r>
            <a:r>
              <a:rPr sz="3200" spc="-25" dirty="0">
                <a:solidFill>
                  <a:prstClr val="black"/>
                </a:solidFill>
                <a:cs typeface="Calibri"/>
              </a:rPr>
              <a:t> </a:t>
            </a:r>
            <a:r>
              <a:rPr sz="3200" spc="-10" dirty="0">
                <a:solidFill>
                  <a:prstClr val="black"/>
                </a:solidFill>
                <a:cs typeface="Calibri"/>
              </a:rPr>
              <a:t>work.</a:t>
            </a:r>
            <a:endParaRPr sz="3200">
              <a:solidFill>
                <a:prstClr val="black"/>
              </a:solidFill>
              <a:cs typeface="Calibri"/>
            </a:endParaRPr>
          </a:p>
          <a:p>
            <a:pPr marL="355600" marR="243204" indent="-343535">
              <a:spcBef>
                <a:spcPts val="765"/>
              </a:spcBef>
              <a:buFont typeface="Arial"/>
              <a:buChar char="•"/>
              <a:tabLst>
                <a:tab pos="355600" algn="l"/>
                <a:tab pos="356235" algn="l"/>
              </a:tabLst>
            </a:pPr>
            <a:r>
              <a:rPr sz="3200" spc="-5" dirty="0">
                <a:solidFill>
                  <a:prstClr val="black"/>
                </a:solidFill>
                <a:cs typeface="Calibri"/>
              </a:rPr>
              <a:t>Mainly </a:t>
            </a:r>
            <a:r>
              <a:rPr sz="3200" spc="-15" dirty="0">
                <a:solidFill>
                  <a:prstClr val="black"/>
                </a:solidFill>
                <a:cs typeface="Calibri"/>
              </a:rPr>
              <a:t>prevalent </a:t>
            </a:r>
            <a:r>
              <a:rPr sz="3200" spc="-10" dirty="0">
                <a:solidFill>
                  <a:prstClr val="black"/>
                </a:solidFill>
                <a:cs typeface="Calibri"/>
              </a:rPr>
              <a:t>in </a:t>
            </a:r>
            <a:r>
              <a:rPr sz="3200" spc="-5" dirty="0">
                <a:solidFill>
                  <a:prstClr val="black"/>
                </a:solidFill>
                <a:cs typeface="Calibri"/>
              </a:rPr>
              <a:t>developing </a:t>
            </a:r>
            <a:r>
              <a:rPr sz="3200" spc="-10" dirty="0">
                <a:solidFill>
                  <a:prstClr val="black"/>
                </a:solidFill>
                <a:cs typeface="Calibri"/>
              </a:rPr>
              <a:t>countries  </a:t>
            </a:r>
            <a:r>
              <a:rPr sz="3200" spc="-5" dirty="0">
                <a:solidFill>
                  <a:prstClr val="black"/>
                </a:solidFill>
                <a:cs typeface="Calibri"/>
              </a:rPr>
              <a:t>resulting </a:t>
            </a:r>
            <a:r>
              <a:rPr sz="3200" dirty="0">
                <a:solidFill>
                  <a:prstClr val="black"/>
                </a:solidFill>
                <a:cs typeface="Calibri"/>
              </a:rPr>
              <a:t>in </a:t>
            </a:r>
            <a:r>
              <a:rPr sz="3200" spc="-5" dirty="0">
                <a:solidFill>
                  <a:prstClr val="black"/>
                </a:solidFill>
                <a:cs typeface="Calibri"/>
              </a:rPr>
              <a:t>higher risk </a:t>
            </a:r>
            <a:r>
              <a:rPr sz="3200" spc="-30" dirty="0">
                <a:solidFill>
                  <a:prstClr val="black"/>
                </a:solidFill>
                <a:cs typeface="Calibri"/>
              </a:rPr>
              <a:t>for </a:t>
            </a:r>
            <a:r>
              <a:rPr sz="3200" dirty="0">
                <a:solidFill>
                  <a:prstClr val="black"/>
                </a:solidFill>
                <a:cs typeface="Calibri"/>
              </a:rPr>
              <a:t>the</a:t>
            </a:r>
            <a:r>
              <a:rPr sz="3200" spc="45" dirty="0">
                <a:solidFill>
                  <a:prstClr val="black"/>
                </a:solidFill>
                <a:cs typeface="Calibri"/>
              </a:rPr>
              <a:t> </a:t>
            </a:r>
            <a:r>
              <a:rPr sz="3200" spc="-30" dirty="0">
                <a:solidFill>
                  <a:prstClr val="black"/>
                </a:solidFill>
                <a:cs typeface="Calibri"/>
              </a:rPr>
              <a:t>workers.</a:t>
            </a:r>
            <a:endParaRPr sz="3200">
              <a:solidFill>
                <a:prstClr val="black"/>
              </a:solidFill>
              <a:cs typeface="Calibri"/>
            </a:endParaRPr>
          </a:p>
        </p:txBody>
      </p:sp>
    </p:spTree>
    <p:extLst>
      <p:ext uri="{BB962C8B-B14F-4D97-AF65-F5344CB8AC3E}">
        <p14:creationId xmlns:p14="http://schemas.microsoft.com/office/powerpoint/2010/main" val="255913709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159309"/>
            <a:ext cx="8185784" cy="4256292"/>
          </a:xfrm>
          <a:prstGeom prst="rect">
            <a:avLst/>
          </a:prstGeom>
        </p:spPr>
        <p:txBody>
          <a:bodyPr vert="horz" wrap="square" lIns="0" tIns="110489" rIns="0" bIns="0" rtlCol="0">
            <a:spAutoFit/>
          </a:bodyPr>
          <a:lstStyle/>
          <a:p>
            <a:pPr marL="355600" indent="-342900">
              <a:spcBef>
                <a:spcPts val="869"/>
              </a:spcBef>
              <a:buFont typeface="Arial"/>
              <a:buChar char="•"/>
              <a:tabLst>
                <a:tab pos="354965" algn="l"/>
                <a:tab pos="355600" algn="l"/>
              </a:tabLst>
            </a:pPr>
            <a:r>
              <a:rPr sz="3200" spc="-10" dirty="0">
                <a:solidFill>
                  <a:prstClr val="black"/>
                </a:solidFill>
                <a:cs typeface="Calibri"/>
              </a:rPr>
              <a:t>People exposed </a:t>
            </a:r>
            <a:r>
              <a:rPr sz="3200" spc="-20" dirty="0">
                <a:solidFill>
                  <a:prstClr val="black"/>
                </a:solidFill>
                <a:cs typeface="Calibri"/>
              </a:rPr>
              <a:t>to </a:t>
            </a:r>
            <a:r>
              <a:rPr sz="3200" dirty="0">
                <a:solidFill>
                  <a:prstClr val="black"/>
                </a:solidFill>
                <a:cs typeface="Calibri"/>
              </a:rPr>
              <a:t>the </a:t>
            </a:r>
            <a:r>
              <a:rPr sz="3200" spc="-5" dirty="0">
                <a:solidFill>
                  <a:prstClr val="black"/>
                </a:solidFill>
                <a:cs typeface="Calibri"/>
              </a:rPr>
              <a:t>occupation</a:t>
            </a:r>
            <a:r>
              <a:rPr sz="3200" spc="65" dirty="0">
                <a:solidFill>
                  <a:prstClr val="black"/>
                </a:solidFill>
                <a:cs typeface="Calibri"/>
              </a:rPr>
              <a:t> </a:t>
            </a:r>
            <a:r>
              <a:rPr sz="3200" spc="-35" dirty="0">
                <a:solidFill>
                  <a:prstClr val="black"/>
                </a:solidFill>
                <a:cs typeface="Calibri"/>
              </a:rPr>
              <a:t>like:-</a:t>
            </a:r>
            <a:endParaRPr sz="3200">
              <a:solidFill>
                <a:prstClr val="black"/>
              </a:solidFill>
              <a:cs typeface="Calibri"/>
            </a:endParaRPr>
          </a:p>
          <a:p>
            <a:pPr marL="756285" marR="13335" lvl="1" indent="-287020">
              <a:spcBef>
                <a:spcPts val="770"/>
              </a:spcBef>
              <a:buSzPct val="96875"/>
              <a:buFont typeface="Wingdings"/>
              <a:buChar char=""/>
              <a:tabLst>
                <a:tab pos="794385" algn="l"/>
              </a:tabLst>
            </a:pPr>
            <a:r>
              <a:rPr sz="3200" dirty="0">
                <a:solidFill>
                  <a:prstClr val="black"/>
                </a:solidFill>
                <a:cs typeface="Calibri"/>
              </a:rPr>
              <a:t>In </a:t>
            </a:r>
            <a:r>
              <a:rPr sz="3200" spc="-5" dirty="0">
                <a:solidFill>
                  <a:prstClr val="black"/>
                </a:solidFill>
                <a:cs typeface="Calibri"/>
              </a:rPr>
              <a:t>health </a:t>
            </a:r>
            <a:r>
              <a:rPr sz="3200" spc="-15" dirty="0">
                <a:solidFill>
                  <a:prstClr val="black"/>
                </a:solidFill>
                <a:cs typeface="Calibri"/>
              </a:rPr>
              <a:t>care setting </a:t>
            </a:r>
            <a:r>
              <a:rPr sz="3200" spc="-30" dirty="0">
                <a:solidFill>
                  <a:prstClr val="black"/>
                </a:solidFill>
                <a:cs typeface="Calibri"/>
              </a:rPr>
              <a:t>workers </a:t>
            </a:r>
            <a:r>
              <a:rPr sz="3200" spc="-15" dirty="0">
                <a:solidFill>
                  <a:prstClr val="black"/>
                </a:solidFill>
                <a:cs typeface="Calibri"/>
              </a:rPr>
              <a:t>are </a:t>
            </a:r>
            <a:r>
              <a:rPr sz="3200" dirty="0">
                <a:solidFill>
                  <a:prstClr val="black"/>
                </a:solidFill>
                <a:cs typeface="Calibri"/>
              </a:rPr>
              <a:t>in </a:t>
            </a:r>
            <a:r>
              <a:rPr sz="3200" spc="-5" dirty="0">
                <a:solidFill>
                  <a:prstClr val="black"/>
                </a:solidFill>
                <a:cs typeface="Calibri"/>
              </a:rPr>
              <a:t>high risk  of Hepatitis, </a:t>
            </a:r>
            <a:r>
              <a:rPr sz="3200" spc="-25" dirty="0">
                <a:solidFill>
                  <a:prstClr val="black"/>
                </a:solidFill>
                <a:cs typeface="Calibri"/>
              </a:rPr>
              <a:t>Tuberculosis, </a:t>
            </a:r>
            <a:r>
              <a:rPr sz="3200" spc="-75" dirty="0">
                <a:solidFill>
                  <a:prstClr val="black"/>
                </a:solidFill>
                <a:cs typeface="Calibri"/>
              </a:rPr>
              <a:t>HIV, </a:t>
            </a:r>
            <a:r>
              <a:rPr sz="3200" spc="-5" dirty="0">
                <a:solidFill>
                  <a:prstClr val="black"/>
                </a:solidFill>
                <a:cs typeface="Calibri"/>
              </a:rPr>
              <a:t>encephalitis,  </a:t>
            </a:r>
            <a:r>
              <a:rPr sz="3200" spc="-15" dirty="0">
                <a:solidFill>
                  <a:prstClr val="black"/>
                </a:solidFill>
                <a:cs typeface="Calibri"/>
              </a:rPr>
              <a:t>etc.</a:t>
            </a:r>
            <a:endParaRPr sz="3200">
              <a:solidFill>
                <a:prstClr val="black"/>
              </a:solidFill>
              <a:cs typeface="Calibri"/>
            </a:endParaRPr>
          </a:p>
          <a:p>
            <a:pPr marL="756285" marR="5080" lvl="1" indent="-287020">
              <a:spcBef>
                <a:spcPts val="770"/>
              </a:spcBef>
              <a:buSzPct val="96875"/>
              <a:buFont typeface="Wingdings"/>
              <a:buChar char=""/>
              <a:tabLst>
                <a:tab pos="794385" algn="l"/>
              </a:tabLst>
            </a:pPr>
            <a:r>
              <a:rPr sz="3200" spc="-10" dirty="0">
                <a:solidFill>
                  <a:prstClr val="black"/>
                </a:solidFill>
                <a:cs typeface="Calibri"/>
              </a:rPr>
              <a:t>Agricultural </a:t>
            </a:r>
            <a:r>
              <a:rPr sz="3200" spc="-30" dirty="0">
                <a:solidFill>
                  <a:prstClr val="black"/>
                </a:solidFill>
                <a:cs typeface="Calibri"/>
              </a:rPr>
              <a:t>workers </a:t>
            </a:r>
            <a:r>
              <a:rPr sz="3200" dirty="0">
                <a:solidFill>
                  <a:prstClr val="black"/>
                </a:solidFill>
                <a:cs typeface="Calibri"/>
              </a:rPr>
              <a:t>, </a:t>
            </a:r>
            <a:r>
              <a:rPr sz="3200" spc="-5" dirty="0">
                <a:solidFill>
                  <a:prstClr val="black"/>
                </a:solidFill>
                <a:cs typeface="Calibri"/>
              </a:rPr>
              <a:t>people </a:t>
            </a:r>
            <a:r>
              <a:rPr sz="3200" spc="-10" dirty="0">
                <a:solidFill>
                  <a:prstClr val="black"/>
                </a:solidFill>
                <a:cs typeface="Calibri"/>
              </a:rPr>
              <a:t>working </a:t>
            </a:r>
            <a:r>
              <a:rPr sz="3200" spc="-5" dirty="0">
                <a:solidFill>
                  <a:prstClr val="black"/>
                </a:solidFill>
                <a:cs typeface="Calibri"/>
              </a:rPr>
              <a:t>on  </a:t>
            </a:r>
            <a:r>
              <a:rPr sz="3200" dirty="0">
                <a:solidFill>
                  <a:prstClr val="black"/>
                </a:solidFill>
                <a:cs typeface="Calibri"/>
              </a:rPr>
              <a:t>animal </a:t>
            </a:r>
            <a:r>
              <a:rPr sz="3200" spc="-5" dirty="0">
                <a:solidFill>
                  <a:prstClr val="black"/>
                </a:solidFill>
                <a:cs typeface="Calibri"/>
              </a:rPr>
              <a:t>husbandry </a:t>
            </a:r>
            <a:r>
              <a:rPr sz="3200" dirty="0">
                <a:solidFill>
                  <a:prstClr val="black"/>
                </a:solidFill>
                <a:cs typeface="Calibri"/>
              </a:rPr>
              <a:t>animal </a:t>
            </a:r>
            <a:r>
              <a:rPr sz="3200" spc="-10" dirty="0">
                <a:solidFill>
                  <a:prstClr val="black"/>
                </a:solidFill>
                <a:cs typeface="Calibri"/>
              </a:rPr>
              <a:t>products </a:t>
            </a:r>
            <a:r>
              <a:rPr sz="3200" spc="-15" dirty="0">
                <a:solidFill>
                  <a:prstClr val="black"/>
                </a:solidFill>
                <a:cs typeface="Calibri"/>
              </a:rPr>
              <a:t>are </a:t>
            </a:r>
            <a:r>
              <a:rPr sz="3200" dirty="0">
                <a:solidFill>
                  <a:prstClr val="black"/>
                </a:solidFill>
                <a:cs typeface="Calibri"/>
              </a:rPr>
              <a:t>in </a:t>
            </a:r>
            <a:r>
              <a:rPr sz="3200" spc="-5" dirty="0">
                <a:solidFill>
                  <a:prstClr val="black"/>
                </a:solidFill>
                <a:cs typeface="Calibri"/>
              </a:rPr>
              <a:t>risk  of </a:t>
            </a:r>
            <a:r>
              <a:rPr sz="3200" spc="-15" dirty="0">
                <a:solidFill>
                  <a:prstClr val="black"/>
                </a:solidFill>
                <a:cs typeface="Calibri"/>
              </a:rPr>
              <a:t>zoonotic </a:t>
            </a:r>
            <a:r>
              <a:rPr sz="3200" spc="-5" dirty="0">
                <a:solidFill>
                  <a:prstClr val="black"/>
                </a:solidFill>
                <a:cs typeface="Calibri"/>
              </a:rPr>
              <a:t>disease, </a:t>
            </a:r>
            <a:r>
              <a:rPr sz="3200" spc="-10" dirty="0">
                <a:solidFill>
                  <a:prstClr val="black"/>
                </a:solidFill>
                <a:cs typeface="Calibri"/>
              </a:rPr>
              <a:t>worm </a:t>
            </a:r>
            <a:r>
              <a:rPr sz="3200" spc="-25" dirty="0">
                <a:solidFill>
                  <a:prstClr val="black"/>
                </a:solidFill>
                <a:cs typeface="Calibri"/>
              </a:rPr>
              <a:t>infestation,  </a:t>
            </a:r>
            <a:r>
              <a:rPr sz="3200" spc="-15" dirty="0">
                <a:solidFill>
                  <a:prstClr val="black"/>
                </a:solidFill>
                <a:cs typeface="Calibri"/>
              </a:rPr>
              <a:t>tetanus,</a:t>
            </a:r>
            <a:r>
              <a:rPr sz="3200" spc="15" dirty="0">
                <a:solidFill>
                  <a:prstClr val="black"/>
                </a:solidFill>
                <a:cs typeface="Calibri"/>
              </a:rPr>
              <a:t> </a:t>
            </a:r>
            <a:r>
              <a:rPr sz="3200" spc="-15" dirty="0">
                <a:solidFill>
                  <a:prstClr val="black"/>
                </a:solidFill>
                <a:cs typeface="Calibri"/>
              </a:rPr>
              <a:t>etc.</a:t>
            </a:r>
            <a:endParaRPr sz="3200">
              <a:solidFill>
                <a:prstClr val="black"/>
              </a:solidFill>
              <a:cs typeface="Calibri"/>
            </a:endParaRPr>
          </a:p>
        </p:txBody>
      </p:sp>
    </p:spTree>
    <p:extLst>
      <p:ext uri="{BB962C8B-B14F-4D97-AF65-F5344CB8AC3E}">
        <p14:creationId xmlns:p14="http://schemas.microsoft.com/office/powerpoint/2010/main" val="262830211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144000" cy="1192953"/>
          </a:xfrm>
          <a:custGeom>
            <a:avLst/>
            <a:gdLst/>
            <a:ahLst/>
            <a:cxnLst/>
            <a:rect l="l" t="t" r="r" b="b"/>
            <a:pathLst>
              <a:path w="9144000" h="894715">
                <a:moveTo>
                  <a:pt x="0" y="894588"/>
                </a:moveTo>
                <a:lnTo>
                  <a:pt x="9144000" y="894588"/>
                </a:lnTo>
                <a:lnTo>
                  <a:pt x="9144000" y="0"/>
                </a:lnTo>
                <a:lnTo>
                  <a:pt x="0" y="0"/>
                </a:lnTo>
                <a:lnTo>
                  <a:pt x="0" y="894588"/>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2248281" y="83922"/>
            <a:ext cx="4652645" cy="690574"/>
          </a:xfrm>
          <a:prstGeom prst="rect">
            <a:avLst/>
          </a:prstGeom>
        </p:spPr>
        <p:txBody>
          <a:bodyPr vert="horz" wrap="square" lIns="0" tIns="13335" rIns="0" bIns="0" rtlCol="0">
            <a:spAutoFit/>
          </a:bodyPr>
          <a:lstStyle/>
          <a:p>
            <a:pPr marL="12700">
              <a:lnSpc>
                <a:spcPct val="100000"/>
              </a:lnSpc>
              <a:spcBef>
                <a:spcPts val="105"/>
              </a:spcBef>
            </a:pPr>
            <a:r>
              <a:rPr sz="4400" b="1" dirty="0">
                <a:latin typeface="Calibri"/>
                <a:cs typeface="Calibri"/>
              </a:rPr>
              <a:t>Mechanical</a:t>
            </a:r>
            <a:r>
              <a:rPr sz="4400" b="1" spc="-110" dirty="0">
                <a:latin typeface="Calibri"/>
                <a:cs typeface="Calibri"/>
              </a:rPr>
              <a:t> </a:t>
            </a:r>
            <a:r>
              <a:rPr sz="4400" b="1" spc="-15" dirty="0">
                <a:latin typeface="Calibri"/>
                <a:cs typeface="Calibri"/>
              </a:rPr>
              <a:t>Hazards</a:t>
            </a:r>
            <a:endParaRPr sz="4400">
              <a:latin typeface="Calibri"/>
              <a:cs typeface="Calibri"/>
            </a:endParaRPr>
          </a:p>
        </p:txBody>
      </p:sp>
      <p:sp>
        <p:nvSpPr>
          <p:cNvPr id="4" name="object 4"/>
          <p:cNvSpPr txBox="1"/>
          <p:nvPr/>
        </p:nvSpPr>
        <p:spPr>
          <a:xfrm>
            <a:off x="535943" y="1301495"/>
            <a:ext cx="7196455" cy="1790234"/>
          </a:xfrm>
          <a:prstGeom prst="rect">
            <a:avLst/>
          </a:prstGeom>
        </p:spPr>
        <p:txBody>
          <a:bodyPr vert="horz" wrap="square" lIns="0" tIns="12700" rIns="0" bIns="0" rtlCol="0">
            <a:spAutoFit/>
          </a:bodyPr>
          <a:lstStyle/>
          <a:p>
            <a:pPr marL="355600" marR="5080" indent="-343535">
              <a:spcBef>
                <a:spcPts val="100"/>
              </a:spcBef>
              <a:buFont typeface="Arial"/>
              <a:buChar char="•"/>
              <a:tabLst>
                <a:tab pos="356235" algn="l"/>
              </a:tabLst>
            </a:pPr>
            <a:r>
              <a:rPr sz="3600" spc="-25" dirty="0">
                <a:solidFill>
                  <a:prstClr val="black"/>
                </a:solidFill>
                <a:cs typeface="Calibri"/>
              </a:rPr>
              <a:t>May </a:t>
            </a:r>
            <a:r>
              <a:rPr sz="3600" spc="-10" dirty="0">
                <a:solidFill>
                  <a:prstClr val="black"/>
                </a:solidFill>
                <a:cs typeface="Calibri"/>
              </a:rPr>
              <a:t>cause </a:t>
            </a:r>
            <a:r>
              <a:rPr sz="3600" spc="-5" dirty="0">
                <a:solidFill>
                  <a:prstClr val="black"/>
                </a:solidFill>
                <a:cs typeface="Calibri"/>
              </a:rPr>
              <a:t>due </a:t>
            </a:r>
            <a:r>
              <a:rPr sz="3600" spc="-25" dirty="0">
                <a:solidFill>
                  <a:prstClr val="black"/>
                </a:solidFill>
                <a:cs typeface="Calibri"/>
              </a:rPr>
              <a:t>to </a:t>
            </a:r>
            <a:r>
              <a:rPr sz="3600" spc="-10" dirty="0">
                <a:solidFill>
                  <a:prstClr val="black"/>
                </a:solidFill>
                <a:cs typeface="Calibri"/>
              </a:rPr>
              <a:t>protruding </a:t>
            </a:r>
            <a:r>
              <a:rPr sz="3600" dirty="0">
                <a:solidFill>
                  <a:prstClr val="black"/>
                </a:solidFill>
                <a:cs typeface="Calibri"/>
              </a:rPr>
              <a:t>moving  </a:t>
            </a:r>
            <a:r>
              <a:rPr sz="3600" spc="-5" dirty="0">
                <a:solidFill>
                  <a:prstClr val="black"/>
                </a:solidFill>
                <a:cs typeface="Calibri"/>
              </a:rPr>
              <a:t>parts of</a:t>
            </a:r>
            <a:r>
              <a:rPr sz="3600" spc="-20" dirty="0">
                <a:solidFill>
                  <a:prstClr val="black"/>
                </a:solidFill>
                <a:cs typeface="Calibri"/>
              </a:rPr>
              <a:t> </a:t>
            </a:r>
            <a:r>
              <a:rPr sz="3600" spc="-25" dirty="0">
                <a:solidFill>
                  <a:prstClr val="black"/>
                </a:solidFill>
                <a:cs typeface="Calibri"/>
              </a:rPr>
              <a:t>machinery.</a:t>
            </a:r>
            <a:endParaRPr sz="3600">
              <a:solidFill>
                <a:prstClr val="black"/>
              </a:solidFill>
              <a:cs typeface="Calibri"/>
            </a:endParaRPr>
          </a:p>
          <a:p>
            <a:pPr marL="355600" indent="-343535">
              <a:spcBef>
                <a:spcPts val="865"/>
              </a:spcBef>
              <a:buFont typeface="Arial"/>
              <a:buChar char="•"/>
              <a:tabLst>
                <a:tab pos="356235" algn="l"/>
              </a:tabLst>
            </a:pPr>
            <a:r>
              <a:rPr sz="3600" spc="-5" dirty="0">
                <a:solidFill>
                  <a:prstClr val="black"/>
                </a:solidFill>
                <a:cs typeface="Calibri"/>
              </a:rPr>
              <a:t>Sometimes due </a:t>
            </a:r>
            <a:r>
              <a:rPr sz="3600" spc="-25" dirty="0">
                <a:solidFill>
                  <a:prstClr val="black"/>
                </a:solidFill>
                <a:cs typeface="Calibri"/>
              </a:rPr>
              <a:t>to </a:t>
            </a:r>
            <a:r>
              <a:rPr sz="3600" spc="-5" dirty="0">
                <a:solidFill>
                  <a:prstClr val="black"/>
                </a:solidFill>
                <a:cs typeface="Calibri"/>
              </a:rPr>
              <a:t>own</a:t>
            </a:r>
            <a:r>
              <a:rPr sz="3600" spc="-55" dirty="0">
                <a:solidFill>
                  <a:prstClr val="black"/>
                </a:solidFill>
                <a:cs typeface="Calibri"/>
              </a:rPr>
              <a:t> </a:t>
            </a:r>
            <a:r>
              <a:rPr sz="3600" spc="-10" dirty="0">
                <a:solidFill>
                  <a:prstClr val="black"/>
                </a:solidFill>
                <a:cs typeface="Calibri"/>
              </a:rPr>
              <a:t>carelessness</a:t>
            </a:r>
            <a:endParaRPr sz="3600">
              <a:solidFill>
                <a:prstClr val="black"/>
              </a:solidFill>
              <a:cs typeface="Calibri"/>
            </a:endParaRPr>
          </a:p>
        </p:txBody>
      </p:sp>
    </p:spTree>
    <p:extLst>
      <p:ext uri="{BB962C8B-B14F-4D97-AF65-F5344CB8AC3E}">
        <p14:creationId xmlns:p14="http://schemas.microsoft.com/office/powerpoint/2010/main" val="20881304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144000" cy="1091353"/>
          </a:xfrm>
          <a:custGeom>
            <a:avLst/>
            <a:gdLst/>
            <a:ahLst/>
            <a:cxnLst/>
            <a:rect l="l" t="t" r="r" b="b"/>
            <a:pathLst>
              <a:path w="9144000" h="818515">
                <a:moveTo>
                  <a:pt x="0" y="818388"/>
                </a:moveTo>
                <a:lnTo>
                  <a:pt x="9144000" y="818388"/>
                </a:lnTo>
                <a:lnTo>
                  <a:pt x="9144000" y="0"/>
                </a:lnTo>
                <a:lnTo>
                  <a:pt x="0" y="0"/>
                </a:lnTo>
                <a:lnTo>
                  <a:pt x="0" y="818388"/>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2178176" y="33122"/>
            <a:ext cx="4787900" cy="690574"/>
          </a:xfrm>
          <a:prstGeom prst="rect">
            <a:avLst/>
          </a:prstGeom>
        </p:spPr>
        <p:txBody>
          <a:bodyPr vert="horz" wrap="square" lIns="0" tIns="13335" rIns="0" bIns="0" rtlCol="0">
            <a:spAutoFit/>
          </a:bodyPr>
          <a:lstStyle/>
          <a:p>
            <a:pPr marL="12700">
              <a:lnSpc>
                <a:spcPct val="100000"/>
              </a:lnSpc>
              <a:spcBef>
                <a:spcPts val="105"/>
              </a:spcBef>
            </a:pPr>
            <a:r>
              <a:rPr sz="4400" spc="-20" dirty="0"/>
              <a:t>Psychosocial</a:t>
            </a:r>
            <a:r>
              <a:rPr sz="4400" spc="-35" dirty="0"/>
              <a:t> </a:t>
            </a:r>
            <a:r>
              <a:rPr sz="4400" spc="-20" dirty="0"/>
              <a:t>Hazards</a:t>
            </a:r>
            <a:endParaRPr sz="4400"/>
          </a:p>
        </p:txBody>
      </p:sp>
      <p:sp>
        <p:nvSpPr>
          <p:cNvPr id="4" name="object 4"/>
          <p:cNvSpPr txBox="1"/>
          <p:nvPr/>
        </p:nvSpPr>
        <p:spPr>
          <a:xfrm>
            <a:off x="535943" y="1305561"/>
            <a:ext cx="7388859" cy="3573414"/>
          </a:xfrm>
          <a:prstGeom prst="rect">
            <a:avLst/>
          </a:prstGeom>
        </p:spPr>
        <p:txBody>
          <a:bodyPr vert="horz" wrap="square" lIns="0" tIns="13335" rIns="0" bIns="0" rtlCol="0">
            <a:spAutoFit/>
          </a:bodyPr>
          <a:lstStyle/>
          <a:p>
            <a:pPr marL="355600" marR="5080" indent="-343535">
              <a:spcBef>
                <a:spcPts val="105"/>
              </a:spcBef>
              <a:buFont typeface="Arial"/>
              <a:buChar char="•"/>
              <a:tabLst>
                <a:tab pos="355600" algn="l"/>
                <a:tab pos="356235" algn="l"/>
              </a:tabLst>
            </a:pPr>
            <a:r>
              <a:rPr sz="3200" dirty="0">
                <a:solidFill>
                  <a:prstClr val="black"/>
                </a:solidFill>
                <a:cs typeface="Calibri"/>
              </a:rPr>
              <a:t>Rise when </a:t>
            </a:r>
            <a:r>
              <a:rPr sz="3200" spc="-25" dirty="0">
                <a:solidFill>
                  <a:prstClr val="black"/>
                </a:solidFill>
                <a:cs typeface="Calibri"/>
              </a:rPr>
              <a:t>worker </a:t>
            </a:r>
            <a:r>
              <a:rPr sz="3200" spc="-15" dirty="0">
                <a:solidFill>
                  <a:prstClr val="black"/>
                </a:solidFill>
                <a:cs typeface="Calibri"/>
              </a:rPr>
              <a:t>fails </a:t>
            </a:r>
            <a:r>
              <a:rPr sz="3200" spc="-25" dirty="0">
                <a:solidFill>
                  <a:prstClr val="black"/>
                </a:solidFill>
                <a:cs typeface="Calibri"/>
              </a:rPr>
              <a:t>to </a:t>
            </a:r>
            <a:r>
              <a:rPr sz="3200" spc="-5" dirty="0">
                <a:solidFill>
                  <a:prstClr val="black"/>
                </a:solidFill>
                <a:cs typeface="Calibri"/>
              </a:rPr>
              <a:t>adopt </a:t>
            </a:r>
            <a:r>
              <a:rPr sz="3200" spc="-20" dirty="0">
                <a:solidFill>
                  <a:prstClr val="black"/>
                </a:solidFill>
                <a:cs typeface="Calibri"/>
              </a:rPr>
              <a:t>to </a:t>
            </a:r>
            <a:r>
              <a:rPr sz="3200" dirty="0">
                <a:solidFill>
                  <a:prstClr val="black"/>
                </a:solidFill>
                <a:cs typeface="Calibri"/>
              </a:rPr>
              <a:t>an alien  </a:t>
            </a:r>
            <a:r>
              <a:rPr sz="3200" spc="-10" dirty="0">
                <a:solidFill>
                  <a:prstClr val="black"/>
                </a:solidFill>
                <a:cs typeface="Calibri"/>
              </a:rPr>
              <a:t>psychosocial </a:t>
            </a:r>
            <a:r>
              <a:rPr sz="3200" spc="-15" dirty="0">
                <a:solidFill>
                  <a:prstClr val="black"/>
                </a:solidFill>
                <a:cs typeface="Calibri"/>
              </a:rPr>
              <a:t>environment </a:t>
            </a:r>
            <a:r>
              <a:rPr sz="3200" dirty="0">
                <a:solidFill>
                  <a:prstClr val="black"/>
                </a:solidFill>
                <a:cs typeface="Calibri"/>
              </a:rPr>
              <a:t>which leads </a:t>
            </a:r>
            <a:r>
              <a:rPr sz="3200" spc="-20" dirty="0">
                <a:solidFill>
                  <a:prstClr val="black"/>
                </a:solidFill>
                <a:cs typeface="Calibri"/>
              </a:rPr>
              <a:t>to  </a:t>
            </a:r>
            <a:r>
              <a:rPr sz="3200" spc="-10" dirty="0">
                <a:solidFill>
                  <a:prstClr val="black"/>
                </a:solidFill>
                <a:cs typeface="Calibri"/>
              </a:rPr>
              <a:t>psychological </a:t>
            </a:r>
            <a:r>
              <a:rPr sz="3200" spc="-25" dirty="0">
                <a:solidFill>
                  <a:prstClr val="black"/>
                </a:solidFill>
                <a:cs typeface="Calibri"/>
              </a:rPr>
              <a:t>factors </a:t>
            </a:r>
            <a:r>
              <a:rPr sz="3200" spc="-5" dirty="0">
                <a:solidFill>
                  <a:prstClr val="black"/>
                </a:solidFill>
                <a:cs typeface="Calibri"/>
              </a:rPr>
              <a:t>such</a:t>
            </a:r>
            <a:r>
              <a:rPr sz="3200" spc="25" dirty="0">
                <a:solidFill>
                  <a:prstClr val="black"/>
                </a:solidFill>
                <a:cs typeface="Calibri"/>
              </a:rPr>
              <a:t> </a:t>
            </a:r>
            <a:r>
              <a:rPr sz="3200" dirty="0">
                <a:solidFill>
                  <a:prstClr val="black"/>
                </a:solidFill>
                <a:cs typeface="Calibri"/>
              </a:rPr>
              <a:t>as:-</a:t>
            </a:r>
            <a:endParaRPr sz="3200">
              <a:solidFill>
                <a:prstClr val="black"/>
              </a:solidFill>
              <a:cs typeface="Calibri"/>
            </a:endParaRPr>
          </a:p>
          <a:p>
            <a:pPr marL="756285" lvl="1" indent="-287020">
              <a:spcBef>
                <a:spcPts val="685"/>
              </a:spcBef>
              <a:buSzPct val="96428"/>
              <a:buFont typeface="Wingdings"/>
              <a:buChar char=""/>
              <a:tabLst>
                <a:tab pos="756920" algn="l"/>
              </a:tabLst>
            </a:pPr>
            <a:r>
              <a:rPr sz="2800" spc="-20" dirty="0">
                <a:solidFill>
                  <a:prstClr val="black"/>
                </a:solidFill>
                <a:cs typeface="Calibri"/>
              </a:rPr>
              <a:t>Frustration</a:t>
            </a:r>
            <a:endParaRPr sz="2800">
              <a:solidFill>
                <a:prstClr val="black"/>
              </a:solidFill>
              <a:cs typeface="Calibri"/>
            </a:endParaRPr>
          </a:p>
          <a:p>
            <a:pPr marL="756285" lvl="1" indent="-287020">
              <a:spcBef>
                <a:spcPts val="675"/>
              </a:spcBef>
              <a:buSzPct val="96428"/>
              <a:buFont typeface="Wingdings"/>
              <a:buChar char=""/>
              <a:tabLst>
                <a:tab pos="756920" algn="l"/>
              </a:tabLst>
            </a:pPr>
            <a:r>
              <a:rPr sz="2800" spc="-5" dirty="0">
                <a:solidFill>
                  <a:prstClr val="black"/>
                </a:solidFill>
                <a:cs typeface="Calibri"/>
              </a:rPr>
              <a:t>Lack of </a:t>
            </a:r>
            <a:r>
              <a:rPr sz="2800" spc="-10" dirty="0">
                <a:solidFill>
                  <a:prstClr val="black"/>
                </a:solidFill>
                <a:cs typeface="Calibri"/>
              </a:rPr>
              <a:t>job</a:t>
            </a:r>
            <a:r>
              <a:rPr sz="2800" spc="15" dirty="0">
                <a:solidFill>
                  <a:prstClr val="black"/>
                </a:solidFill>
                <a:cs typeface="Calibri"/>
              </a:rPr>
              <a:t> </a:t>
            </a:r>
            <a:r>
              <a:rPr sz="2800" spc="-15" dirty="0">
                <a:solidFill>
                  <a:prstClr val="black"/>
                </a:solidFill>
                <a:cs typeface="Calibri"/>
              </a:rPr>
              <a:t>satisfaction</a:t>
            </a:r>
            <a:endParaRPr sz="2800">
              <a:solidFill>
                <a:prstClr val="black"/>
              </a:solidFill>
              <a:cs typeface="Calibri"/>
            </a:endParaRPr>
          </a:p>
          <a:p>
            <a:pPr marL="756285" lvl="1" indent="-287020">
              <a:spcBef>
                <a:spcPts val="675"/>
              </a:spcBef>
              <a:buSzPct val="96428"/>
              <a:buFont typeface="Wingdings"/>
              <a:buChar char=""/>
              <a:tabLst>
                <a:tab pos="756920" algn="l"/>
              </a:tabLst>
            </a:pPr>
            <a:r>
              <a:rPr sz="2800" spc="-25" dirty="0">
                <a:solidFill>
                  <a:prstClr val="black"/>
                </a:solidFill>
                <a:cs typeface="Calibri"/>
              </a:rPr>
              <a:t>Poor </a:t>
            </a:r>
            <a:r>
              <a:rPr sz="2800" spc="-10" dirty="0">
                <a:solidFill>
                  <a:prstClr val="black"/>
                </a:solidFill>
                <a:cs typeface="Calibri"/>
              </a:rPr>
              <a:t>human</a:t>
            </a:r>
            <a:r>
              <a:rPr sz="2800" spc="65" dirty="0">
                <a:solidFill>
                  <a:prstClr val="black"/>
                </a:solidFill>
                <a:cs typeface="Calibri"/>
              </a:rPr>
              <a:t> </a:t>
            </a:r>
            <a:r>
              <a:rPr sz="2800" spc="-15" dirty="0">
                <a:solidFill>
                  <a:prstClr val="black"/>
                </a:solidFill>
                <a:cs typeface="Calibri"/>
              </a:rPr>
              <a:t>relationship</a:t>
            </a:r>
            <a:endParaRPr sz="2800">
              <a:solidFill>
                <a:prstClr val="black"/>
              </a:solidFill>
              <a:cs typeface="Calibri"/>
            </a:endParaRPr>
          </a:p>
          <a:p>
            <a:pPr marL="756285" lvl="1" indent="-287020">
              <a:spcBef>
                <a:spcPts val="675"/>
              </a:spcBef>
              <a:buSzPct val="96428"/>
              <a:buFont typeface="Wingdings"/>
              <a:buChar char=""/>
              <a:tabLst>
                <a:tab pos="756920" algn="l"/>
              </a:tabLst>
            </a:pPr>
            <a:r>
              <a:rPr sz="2800" spc="-10" dirty="0">
                <a:solidFill>
                  <a:prstClr val="black"/>
                </a:solidFill>
                <a:cs typeface="Calibri"/>
              </a:rPr>
              <a:t>Emotional tensions</a:t>
            </a:r>
            <a:r>
              <a:rPr sz="2800" spc="20" dirty="0">
                <a:solidFill>
                  <a:prstClr val="black"/>
                </a:solidFill>
                <a:cs typeface="Calibri"/>
              </a:rPr>
              <a:t> </a:t>
            </a:r>
            <a:r>
              <a:rPr sz="2800" spc="-20" dirty="0">
                <a:solidFill>
                  <a:prstClr val="black"/>
                </a:solidFill>
                <a:cs typeface="Calibri"/>
              </a:rPr>
              <a:t>etc</a:t>
            </a:r>
            <a:endParaRPr sz="2800">
              <a:solidFill>
                <a:prstClr val="black"/>
              </a:solidFill>
              <a:cs typeface="Calibri"/>
            </a:endParaRPr>
          </a:p>
        </p:txBody>
      </p:sp>
    </p:spTree>
    <p:extLst>
      <p:ext uri="{BB962C8B-B14F-4D97-AF65-F5344CB8AC3E}">
        <p14:creationId xmlns:p14="http://schemas.microsoft.com/office/powerpoint/2010/main" val="371761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66954" y="497840"/>
            <a:ext cx="4600575" cy="689932"/>
          </a:xfrm>
          <a:prstGeom prst="rect">
            <a:avLst/>
          </a:prstGeom>
        </p:spPr>
        <p:txBody>
          <a:bodyPr vert="horz" wrap="square" lIns="0" tIns="12700" rIns="0" bIns="0" rtlCol="0">
            <a:spAutoFit/>
          </a:bodyPr>
          <a:lstStyle/>
          <a:p>
            <a:pPr marL="12700">
              <a:lnSpc>
                <a:spcPct val="100000"/>
              </a:lnSpc>
              <a:spcBef>
                <a:spcPts val="100"/>
              </a:spcBef>
              <a:tabLst>
                <a:tab pos="2320925" algn="l"/>
              </a:tabLst>
            </a:pPr>
            <a:r>
              <a:rPr sz="4400" b="0" u="none" spc="-5" dirty="0">
                <a:latin typeface="Georgia"/>
                <a:cs typeface="Georgia"/>
              </a:rPr>
              <a:t>Ionizing	radiation</a:t>
            </a:r>
            <a:endParaRPr sz="4400">
              <a:latin typeface="Georgia"/>
              <a:cs typeface="Georgia"/>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20650">
              <a:lnSpc>
                <a:spcPct val="100000"/>
              </a:lnSpc>
            </a:pPr>
            <a:fld id="{81D60167-4931-47E6-BA6A-407CBD079E47}" type="slidenum">
              <a:rPr dirty="0"/>
              <a:t>16</a:t>
            </a:fld>
            <a:endParaRPr dirty="0"/>
          </a:p>
        </p:txBody>
      </p:sp>
      <p:sp>
        <p:nvSpPr>
          <p:cNvPr id="4" name="object 4"/>
          <p:cNvSpPr txBox="1"/>
          <p:nvPr/>
        </p:nvSpPr>
        <p:spPr>
          <a:xfrm>
            <a:off x="599440" y="1316993"/>
            <a:ext cx="4517390" cy="6300443"/>
          </a:xfrm>
          <a:prstGeom prst="rect">
            <a:avLst/>
          </a:prstGeom>
        </p:spPr>
        <p:txBody>
          <a:bodyPr vert="horz" wrap="square" lIns="0" tIns="100330" rIns="0" bIns="0" rtlCol="0">
            <a:spAutoFit/>
          </a:bodyPr>
          <a:lstStyle/>
          <a:p>
            <a:pPr marL="25400">
              <a:lnSpc>
                <a:spcPct val="100000"/>
              </a:lnSpc>
              <a:spcBef>
                <a:spcPts val="790"/>
              </a:spcBef>
            </a:pPr>
            <a:r>
              <a:rPr sz="2800" spc="-5" dirty="0">
                <a:latin typeface="Times New Roman"/>
                <a:cs typeface="Times New Roman"/>
              </a:rPr>
              <a:t>The radiation hazards</a:t>
            </a:r>
            <a:r>
              <a:rPr sz="2800" spc="-50" dirty="0">
                <a:latin typeface="Times New Roman"/>
                <a:cs typeface="Times New Roman"/>
              </a:rPr>
              <a:t> </a:t>
            </a:r>
            <a:r>
              <a:rPr sz="2800" spc="-5" dirty="0">
                <a:latin typeface="Times New Roman"/>
                <a:cs typeface="Times New Roman"/>
              </a:rPr>
              <a:t>comprise</a:t>
            </a:r>
            <a:endParaRPr sz="2800" dirty="0">
              <a:latin typeface="Times New Roman"/>
              <a:cs typeface="Times New Roman"/>
            </a:endParaRPr>
          </a:p>
          <a:p>
            <a:pPr marL="368300" indent="-342900">
              <a:lnSpc>
                <a:spcPct val="100000"/>
              </a:lnSpc>
              <a:spcBef>
                <a:spcPts val="690"/>
              </a:spcBef>
              <a:buFont typeface="Arial"/>
              <a:buChar char="•"/>
              <a:tabLst>
                <a:tab pos="367665" algn="l"/>
                <a:tab pos="368300" algn="l"/>
              </a:tabLst>
            </a:pPr>
            <a:r>
              <a:rPr sz="2800" spc="-5" dirty="0">
                <a:latin typeface="Times New Roman"/>
                <a:cs typeface="Times New Roman"/>
              </a:rPr>
              <a:t>Genetic</a:t>
            </a:r>
            <a:r>
              <a:rPr sz="2800" spc="-25" dirty="0">
                <a:latin typeface="Times New Roman"/>
                <a:cs typeface="Times New Roman"/>
              </a:rPr>
              <a:t> </a:t>
            </a:r>
            <a:r>
              <a:rPr sz="2800" spc="-5" dirty="0">
                <a:latin typeface="Times New Roman"/>
                <a:cs typeface="Times New Roman"/>
              </a:rPr>
              <a:t>changes</a:t>
            </a:r>
            <a:endParaRPr sz="2800" dirty="0">
              <a:latin typeface="Times New Roman"/>
              <a:cs typeface="Times New Roman"/>
            </a:endParaRPr>
          </a:p>
          <a:p>
            <a:pPr marL="368300" indent="-342900">
              <a:lnSpc>
                <a:spcPct val="100000"/>
              </a:lnSpc>
              <a:spcBef>
                <a:spcPts val="700"/>
              </a:spcBef>
              <a:buFont typeface="Arial"/>
              <a:buChar char="•"/>
              <a:tabLst>
                <a:tab pos="367665" algn="l"/>
                <a:tab pos="368300" algn="l"/>
              </a:tabLst>
            </a:pPr>
            <a:r>
              <a:rPr sz="2800" spc="-5" dirty="0">
                <a:latin typeface="Times New Roman"/>
                <a:cs typeface="Times New Roman"/>
              </a:rPr>
              <a:t>Malformation</a:t>
            </a:r>
            <a:endParaRPr sz="2800" dirty="0">
              <a:latin typeface="Times New Roman"/>
              <a:cs typeface="Times New Roman"/>
            </a:endParaRPr>
          </a:p>
          <a:p>
            <a:pPr marL="368300" indent="-342900">
              <a:lnSpc>
                <a:spcPct val="100000"/>
              </a:lnSpc>
              <a:spcBef>
                <a:spcPts val="700"/>
              </a:spcBef>
              <a:buFont typeface="Arial"/>
              <a:buChar char="•"/>
              <a:tabLst>
                <a:tab pos="367665" algn="l"/>
                <a:tab pos="368300" algn="l"/>
              </a:tabLst>
            </a:pPr>
            <a:r>
              <a:rPr sz="2800" spc="-10" dirty="0">
                <a:latin typeface="Times New Roman"/>
                <a:cs typeface="Times New Roman"/>
              </a:rPr>
              <a:t>Cancer</a:t>
            </a:r>
            <a:endParaRPr sz="2800" dirty="0">
              <a:latin typeface="Times New Roman"/>
              <a:cs typeface="Times New Roman"/>
            </a:endParaRPr>
          </a:p>
          <a:p>
            <a:pPr marL="368300" indent="-342900">
              <a:lnSpc>
                <a:spcPct val="100000"/>
              </a:lnSpc>
              <a:spcBef>
                <a:spcPts val="690"/>
              </a:spcBef>
              <a:buFont typeface="Arial"/>
              <a:buChar char="•"/>
              <a:tabLst>
                <a:tab pos="367665" algn="l"/>
                <a:tab pos="368300" algn="l"/>
              </a:tabLst>
            </a:pPr>
            <a:r>
              <a:rPr sz="2800" spc="-10" dirty="0" err="1">
                <a:latin typeface="Times New Roman"/>
                <a:cs typeface="Times New Roman"/>
              </a:rPr>
              <a:t>Leukaemia</a:t>
            </a:r>
            <a:r>
              <a:rPr lang="en-IN" sz="2800" spc="-10" dirty="0">
                <a:latin typeface="Times New Roman"/>
                <a:cs typeface="Times New Roman"/>
              </a:rPr>
              <a:t>-</a:t>
            </a:r>
            <a:r>
              <a:rPr lang="en-US" sz="2000" b="1" i="1" dirty="0" err="1"/>
              <a:t>Leukaemia</a:t>
            </a:r>
            <a:r>
              <a:rPr lang="en-US" sz="2000" i="1" dirty="0"/>
              <a:t> is a cancer which starts in blood-forming tissue, usually the bone marrow. </a:t>
            </a:r>
            <a:endParaRPr sz="2000" i="1" dirty="0">
              <a:latin typeface="Times New Roman"/>
              <a:cs typeface="Times New Roman"/>
            </a:endParaRPr>
          </a:p>
          <a:p>
            <a:pPr marL="368300" indent="-342900">
              <a:lnSpc>
                <a:spcPct val="100000"/>
              </a:lnSpc>
              <a:spcBef>
                <a:spcPts val="700"/>
              </a:spcBef>
              <a:buFont typeface="Arial"/>
              <a:buChar char="•"/>
              <a:tabLst>
                <a:tab pos="367665" algn="l"/>
                <a:tab pos="368300" algn="l"/>
              </a:tabLst>
            </a:pPr>
            <a:r>
              <a:rPr sz="2800" spc="-5" dirty="0">
                <a:latin typeface="Times New Roman"/>
                <a:cs typeface="Times New Roman"/>
              </a:rPr>
              <a:t>Depilation</a:t>
            </a:r>
            <a:r>
              <a:rPr lang="en-IN" sz="2800" i="1" spc="-5" dirty="0">
                <a:latin typeface="Times New Roman"/>
                <a:cs typeface="Times New Roman"/>
              </a:rPr>
              <a:t>-</a:t>
            </a:r>
            <a:r>
              <a:rPr lang="en-US" sz="2000" i="1" dirty="0"/>
              <a:t>Depilation is the removal of the part of the hair above the surface of the skin. </a:t>
            </a:r>
            <a:endParaRPr sz="2000" i="1" dirty="0">
              <a:latin typeface="Times New Roman"/>
              <a:cs typeface="Times New Roman"/>
            </a:endParaRPr>
          </a:p>
          <a:p>
            <a:pPr marL="368300" indent="-342900">
              <a:lnSpc>
                <a:spcPct val="100000"/>
              </a:lnSpc>
              <a:spcBef>
                <a:spcPts val="700"/>
              </a:spcBef>
              <a:buFont typeface="Arial"/>
              <a:buChar char="•"/>
              <a:tabLst>
                <a:tab pos="367665" algn="l"/>
                <a:tab pos="368300" algn="l"/>
              </a:tabLst>
            </a:pPr>
            <a:r>
              <a:rPr sz="2800" spc="-5" dirty="0">
                <a:latin typeface="Times New Roman"/>
                <a:cs typeface="Times New Roman"/>
              </a:rPr>
              <a:t>Ulceration</a:t>
            </a:r>
            <a:endParaRPr sz="2800" dirty="0">
              <a:latin typeface="Times New Roman"/>
              <a:cs typeface="Times New Roman"/>
            </a:endParaRPr>
          </a:p>
          <a:p>
            <a:pPr marL="368300" indent="-342900">
              <a:lnSpc>
                <a:spcPct val="100000"/>
              </a:lnSpc>
              <a:spcBef>
                <a:spcPts val="690"/>
              </a:spcBef>
              <a:buFont typeface="Arial"/>
              <a:buChar char="•"/>
              <a:tabLst>
                <a:tab pos="367665" algn="l"/>
                <a:tab pos="368300" algn="l"/>
              </a:tabLst>
            </a:pPr>
            <a:r>
              <a:rPr sz="2800" spc="-5" dirty="0">
                <a:latin typeface="Times New Roman"/>
                <a:cs typeface="Times New Roman"/>
              </a:rPr>
              <a:t>Sterility</a:t>
            </a:r>
            <a:r>
              <a:rPr lang="en-IN" sz="2800" spc="-5" dirty="0">
                <a:latin typeface="Times New Roman"/>
                <a:cs typeface="Times New Roman"/>
              </a:rPr>
              <a:t>-</a:t>
            </a:r>
            <a:r>
              <a:rPr lang="en-US" sz="2000" i="1" dirty="0"/>
              <a:t>sterility is being unable to conceive a child</a:t>
            </a:r>
            <a:endParaRPr sz="2000" i="1" dirty="0">
              <a:latin typeface="Times New Roman"/>
              <a:cs typeface="Times New Roman"/>
            </a:endParaRPr>
          </a:p>
          <a:p>
            <a:pPr marL="368300" indent="-342900">
              <a:lnSpc>
                <a:spcPct val="100000"/>
              </a:lnSpc>
              <a:spcBef>
                <a:spcPts val="1200"/>
              </a:spcBef>
              <a:buFont typeface="Arial"/>
              <a:buChar char="•"/>
              <a:tabLst>
                <a:tab pos="367665" algn="l"/>
                <a:tab pos="368300" algn="l"/>
              </a:tabLst>
            </a:pPr>
            <a:r>
              <a:rPr sz="2800" dirty="0">
                <a:latin typeface="Times New Roman"/>
                <a:cs typeface="Times New Roman"/>
              </a:rPr>
              <a:t>in </a:t>
            </a:r>
            <a:r>
              <a:rPr sz="2800" spc="-10" dirty="0">
                <a:latin typeface="Times New Roman"/>
                <a:cs typeface="Times New Roman"/>
              </a:rPr>
              <a:t>extreme cases</a:t>
            </a:r>
            <a:r>
              <a:rPr sz="2800" spc="-25" dirty="0">
                <a:latin typeface="Times New Roman"/>
                <a:cs typeface="Times New Roman"/>
              </a:rPr>
              <a:t> </a:t>
            </a:r>
            <a:r>
              <a:rPr sz="2800" spc="-5" dirty="0">
                <a:latin typeface="Times New Roman"/>
                <a:cs typeface="Times New Roman"/>
              </a:rPr>
              <a:t>death.</a:t>
            </a:r>
            <a:endParaRPr sz="2800" dirty="0">
              <a:latin typeface="Times New Roman"/>
              <a:cs typeface="Times New Roman"/>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3" y="839014"/>
            <a:ext cx="7332345" cy="2384755"/>
          </a:xfrm>
          <a:prstGeom prst="rect">
            <a:avLst/>
          </a:prstGeom>
        </p:spPr>
        <p:txBody>
          <a:bodyPr vert="horz" wrap="square" lIns="0" tIns="12700" rIns="0" bIns="0" rtlCol="0">
            <a:spAutoFit/>
          </a:bodyPr>
          <a:lstStyle/>
          <a:p>
            <a:pPr marL="12700" marR="5080">
              <a:lnSpc>
                <a:spcPct val="120000"/>
              </a:lnSpc>
              <a:spcBef>
                <a:spcPts val="100"/>
              </a:spcBef>
            </a:pPr>
            <a:r>
              <a:rPr sz="3200" spc="-5" dirty="0">
                <a:solidFill>
                  <a:prstClr val="black"/>
                </a:solidFill>
                <a:cs typeface="Calibri"/>
              </a:rPr>
              <a:t>The health </a:t>
            </a:r>
            <a:r>
              <a:rPr sz="3200" spc="-25" dirty="0">
                <a:solidFill>
                  <a:prstClr val="black"/>
                </a:solidFill>
                <a:cs typeface="Calibri"/>
              </a:rPr>
              <a:t>effects </a:t>
            </a:r>
            <a:r>
              <a:rPr sz="3200" spc="-5" dirty="0">
                <a:solidFill>
                  <a:prstClr val="black"/>
                </a:solidFill>
                <a:cs typeface="Calibri"/>
              </a:rPr>
              <a:t>cause due </a:t>
            </a:r>
            <a:r>
              <a:rPr sz="3200" spc="-20" dirty="0">
                <a:solidFill>
                  <a:prstClr val="black"/>
                </a:solidFill>
                <a:cs typeface="Calibri"/>
              </a:rPr>
              <a:t>to </a:t>
            </a:r>
            <a:r>
              <a:rPr sz="3200" spc="-10" dirty="0">
                <a:solidFill>
                  <a:prstClr val="black"/>
                </a:solidFill>
                <a:cs typeface="Calibri"/>
              </a:rPr>
              <a:t>psychosocial  </a:t>
            </a:r>
            <a:r>
              <a:rPr sz="3200" spc="-20" dirty="0">
                <a:solidFill>
                  <a:prstClr val="black"/>
                </a:solidFill>
                <a:cs typeface="Calibri"/>
              </a:rPr>
              <a:t>hazards</a:t>
            </a:r>
            <a:r>
              <a:rPr sz="3200" dirty="0">
                <a:solidFill>
                  <a:prstClr val="black"/>
                </a:solidFill>
                <a:cs typeface="Calibri"/>
              </a:rPr>
              <a:t> </a:t>
            </a:r>
            <a:r>
              <a:rPr sz="3200" spc="-5" dirty="0">
                <a:solidFill>
                  <a:prstClr val="black"/>
                </a:solidFill>
                <a:cs typeface="Calibri"/>
              </a:rPr>
              <a:t>are:-</a:t>
            </a:r>
            <a:endParaRPr sz="3200">
              <a:solidFill>
                <a:prstClr val="black"/>
              </a:solidFill>
              <a:cs typeface="Calibri"/>
            </a:endParaRPr>
          </a:p>
          <a:p>
            <a:pPr marL="527685" indent="-515620">
              <a:spcBef>
                <a:spcPts val="770"/>
              </a:spcBef>
              <a:buFontTx/>
              <a:buAutoNum type="arabicPeriod"/>
              <a:tabLst>
                <a:tab pos="527685" algn="l"/>
                <a:tab pos="528320" algn="l"/>
              </a:tabLst>
            </a:pPr>
            <a:r>
              <a:rPr sz="3200" spc="-15" dirty="0">
                <a:solidFill>
                  <a:prstClr val="black"/>
                </a:solidFill>
                <a:cs typeface="Calibri"/>
              </a:rPr>
              <a:t>Psychological </a:t>
            </a:r>
            <a:r>
              <a:rPr sz="3200" dirty="0">
                <a:solidFill>
                  <a:prstClr val="black"/>
                </a:solidFill>
                <a:cs typeface="Calibri"/>
              </a:rPr>
              <a:t>and </a:t>
            </a:r>
            <a:r>
              <a:rPr sz="3200" spc="-10" dirty="0">
                <a:solidFill>
                  <a:prstClr val="black"/>
                </a:solidFill>
                <a:cs typeface="Calibri"/>
              </a:rPr>
              <a:t>behavioural</a:t>
            </a:r>
            <a:r>
              <a:rPr sz="3200" spc="5" dirty="0">
                <a:solidFill>
                  <a:prstClr val="black"/>
                </a:solidFill>
                <a:cs typeface="Calibri"/>
              </a:rPr>
              <a:t> </a:t>
            </a:r>
            <a:r>
              <a:rPr sz="3200" spc="-5" dirty="0">
                <a:solidFill>
                  <a:prstClr val="black"/>
                </a:solidFill>
                <a:cs typeface="Calibri"/>
              </a:rPr>
              <a:t>change</a:t>
            </a:r>
            <a:endParaRPr sz="3200">
              <a:solidFill>
                <a:prstClr val="black"/>
              </a:solidFill>
              <a:cs typeface="Calibri"/>
            </a:endParaRPr>
          </a:p>
          <a:p>
            <a:pPr marL="527685" indent="-515620">
              <a:spcBef>
                <a:spcPts val="765"/>
              </a:spcBef>
              <a:buFontTx/>
              <a:buAutoNum type="arabicPeriod"/>
              <a:tabLst>
                <a:tab pos="527685" algn="l"/>
                <a:tab pos="528320" algn="l"/>
              </a:tabLst>
            </a:pPr>
            <a:r>
              <a:rPr sz="3200" spc="-15" dirty="0">
                <a:solidFill>
                  <a:prstClr val="black"/>
                </a:solidFill>
                <a:cs typeface="Calibri"/>
              </a:rPr>
              <a:t>Psychosomatic </a:t>
            </a:r>
            <a:r>
              <a:rPr sz="3200" spc="-5" dirty="0">
                <a:solidFill>
                  <a:prstClr val="black"/>
                </a:solidFill>
                <a:cs typeface="Calibri"/>
              </a:rPr>
              <a:t>ill</a:t>
            </a:r>
            <a:r>
              <a:rPr sz="3200" spc="15" dirty="0">
                <a:solidFill>
                  <a:prstClr val="black"/>
                </a:solidFill>
                <a:cs typeface="Calibri"/>
              </a:rPr>
              <a:t> </a:t>
            </a:r>
            <a:r>
              <a:rPr sz="3200" spc="-5" dirty="0">
                <a:solidFill>
                  <a:prstClr val="black"/>
                </a:solidFill>
                <a:cs typeface="Calibri"/>
              </a:rPr>
              <a:t>health</a:t>
            </a:r>
            <a:endParaRPr sz="3200">
              <a:solidFill>
                <a:prstClr val="black"/>
              </a:solidFill>
              <a:cs typeface="Calibri"/>
            </a:endParaRPr>
          </a:p>
        </p:txBody>
      </p:sp>
    </p:spTree>
    <p:extLst>
      <p:ext uri="{BB962C8B-B14F-4D97-AF65-F5344CB8AC3E}">
        <p14:creationId xmlns:p14="http://schemas.microsoft.com/office/powerpoint/2010/main" val="29262592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144000" cy="1192953"/>
          </a:xfrm>
          <a:custGeom>
            <a:avLst/>
            <a:gdLst/>
            <a:ahLst/>
            <a:cxnLst/>
            <a:rect l="l" t="t" r="r" b="b"/>
            <a:pathLst>
              <a:path w="9144000" h="894715">
                <a:moveTo>
                  <a:pt x="0" y="894588"/>
                </a:moveTo>
                <a:lnTo>
                  <a:pt x="9144000" y="894588"/>
                </a:lnTo>
                <a:lnTo>
                  <a:pt x="9144000" y="0"/>
                </a:lnTo>
                <a:lnTo>
                  <a:pt x="0" y="0"/>
                </a:lnTo>
                <a:lnTo>
                  <a:pt x="0" y="894588"/>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1068733" y="175361"/>
            <a:ext cx="7008495" cy="566822"/>
          </a:xfrm>
          <a:prstGeom prst="rect">
            <a:avLst/>
          </a:prstGeom>
        </p:spPr>
        <p:txBody>
          <a:bodyPr vert="horz" wrap="square" lIns="0" tIns="12700" rIns="0" bIns="0" rtlCol="0">
            <a:spAutoFit/>
          </a:bodyPr>
          <a:lstStyle/>
          <a:p>
            <a:pPr marL="12700">
              <a:lnSpc>
                <a:spcPct val="100000"/>
              </a:lnSpc>
              <a:spcBef>
                <a:spcPts val="100"/>
              </a:spcBef>
            </a:pPr>
            <a:r>
              <a:rPr spc="-20" dirty="0"/>
              <a:t>Psychological </a:t>
            </a:r>
            <a:r>
              <a:rPr dirty="0"/>
              <a:t>and </a:t>
            </a:r>
            <a:r>
              <a:rPr spc="-15" dirty="0"/>
              <a:t>behavioural</a:t>
            </a:r>
            <a:r>
              <a:rPr spc="-30" dirty="0"/>
              <a:t> </a:t>
            </a:r>
            <a:r>
              <a:rPr spc="-5" dirty="0"/>
              <a:t>change</a:t>
            </a:r>
          </a:p>
        </p:txBody>
      </p:sp>
      <p:sp>
        <p:nvSpPr>
          <p:cNvPr id="4" name="object 4"/>
          <p:cNvSpPr txBox="1"/>
          <p:nvPr/>
        </p:nvSpPr>
        <p:spPr>
          <a:xfrm>
            <a:off x="459743" y="1414931"/>
            <a:ext cx="3248025" cy="3772185"/>
          </a:xfrm>
          <a:prstGeom prst="rect">
            <a:avLst/>
          </a:prstGeom>
        </p:spPr>
        <p:txBody>
          <a:bodyPr vert="horz" wrap="square" lIns="0" tIns="55244" rIns="0" bIns="0" rtlCol="0">
            <a:spAutoFit/>
          </a:bodyPr>
          <a:lstStyle/>
          <a:p>
            <a:pPr marL="12700">
              <a:spcBef>
                <a:spcPts val="434"/>
              </a:spcBef>
            </a:pPr>
            <a:r>
              <a:rPr sz="2800" spc="-5" dirty="0">
                <a:solidFill>
                  <a:prstClr val="black"/>
                </a:solidFill>
                <a:cs typeface="Calibri"/>
              </a:rPr>
              <a:t>It</a:t>
            </a:r>
            <a:r>
              <a:rPr sz="2800" spc="-10" dirty="0">
                <a:solidFill>
                  <a:prstClr val="black"/>
                </a:solidFill>
                <a:cs typeface="Calibri"/>
              </a:rPr>
              <a:t> includes:-</a:t>
            </a:r>
            <a:endParaRPr sz="2800">
              <a:solidFill>
                <a:prstClr val="black"/>
              </a:solidFill>
              <a:cs typeface="Calibri"/>
            </a:endParaRPr>
          </a:p>
          <a:p>
            <a:pPr marL="355600" indent="-343535">
              <a:spcBef>
                <a:spcPts val="335"/>
              </a:spcBef>
              <a:buFont typeface="Wingdings"/>
              <a:buChar char=""/>
              <a:tabLst>
                <a:tab pos="356235" algn="l"/>
              </a:tabLst>
            </a:pPr>
            <a:r>
              <a:rPr sz="2800" spc="-10" dirty="0">
                <a:solidFill>
                  <a:prstClr val="black"/>
                </a:solidFill>
                <a:cs typeface="Calibri"/>
              </a:rPr>
              <a:t>Hostility/</a:t>
            </a:r>
            <a:r>
              <a:rPr sz="2800" spc="-25" dirty="0">
                <a:solidFill>
                  <a:prstClr val="black"/>
                </a:solidFill>
                <a:cs typeface="Calibri"/>
              </a:rPr>
              <a:t> </a:t>
            </a:r>
            <a:r>
              <a:rPr sz="2800" spc="-10" dirty="0">
                <a:solidFill>
                  <a:prstClr val="black"/>
                </a:solidFill>
                <a:cs typeface="Calibri"/>
              </a:rPr>
              <a:t>unfriendly</a:t>
            </a:r>
            <a:endParaRPr sz="2800">
              <a:solidFill>
                <a:prstClr val="black"/>
              </a:solidFill>
              <a:cs typeface="Calibri"/>
            </a:endParaRPr>
          </a:p>
          <a:p>
            <a:pPr marL="355600" indent="-343535">
              <a:spcBef>
                <a:spcPts val="335"/>
              </a:spcBef>
              <a:buFont typeface="Wingdings"/>
              <a:buChar char=""/>
              <a:tabLst>
                <a:tab pos="356235" algn="l"/>
              </a:tabLst>
            </a:pPr>
            <a:r>
              <a:rPr sz="2800" spc="-15" dirty="0">
                <a:solidFill>
                  <a:prstClr val="black"/>
                </a:solidFill>
                <a:cs typeface="Calibri"/>
              </a:rPr>
              <a:t>Anxiety</a:t>
            </a:r>
            <a:endParaRPr sz="2800">
              <a:solidFill>
                <a:prstClr val="black"/>
              </a:solidFill>
              <a:cs typeface="Calibri"/>
            </a:endParaRPr>
          </a:p>
          <a:p>
            <a:pPr marL="355600" indent="-343535">
              <a:spcBef>
                <a:spcPts val="340"/>
              </a:spcBef>
              <a:buFont typeface="Wingdings"/>
              <a:buChar char=""/>
              <a:tabLst>
                <a:tab pos="356235" algn="l"/>
              </a:tabLst>
            </a:pPr>
            <a:r>
              <a:rPr sz="2800" spc="-15" dirty="0">
                <a:solidFill>
                  <a:prstClr val="black"/>
                </a:solidFill>
                <a:cs typeface="Calibri"/>
              </a:rPr>
              <a:t>Depression</a:t>
            </a:r>
            <a:endParaRPr sz="2800">
              <a:solidFill>
                <a:prstClr val="black"/>
              </a:solidFill>
              <a:cs typeface="Calibri"/>
            </a:endParaRPr>
          </a:p>
          <a:p>
            <a:pPr marL="355600" indent="-343535">
              <a:spcBef>
                <a:spcPts val="335"/>
              </a:spcBef>
              <a:buFont typeface="Wingdings"/>
              <a:buChar char=""/>
              <a:tabLst>
                <a:tab pos="356235" algn="l"/>
              </a:tabLst>
            </a:pPr>
            <a:r>
              <a:rPr sz="2800" spc="-10" dirty="0">
                <a:solidFill>
                  <a:prstClr val="black"/>
                </a:solidFill>
                <a:cs typeface="Calibri"/>
              </a:rPr>
              <a:t>Tiredness</a:t>
            </a:r>
            <a:endParaRPr sz="2800">
              <a:solidFill>
                <a:prstClr val="black"/>
              </a:solidFill>
              <a:cs typeface="Calibri"/>
            </a:endParaRPr>
          </a:p>
          <a:p>
            <a:pPr marL="355600" indent="-343535">
              <a:spcBef>
                <a:spcPts val="335"/>
              </a:spcBef>
              <a:buFont typeface="Wingdings"/>
              <a:buChar char=""/>
              <a:tabLst>
                <a:tab pos="356235" algn="l"/>
              </a:tabLst>
            </a:pPr>
            <a:r>
              <a:rPr sz="2800" spc="-10" dirty="0">
                <a:solidFill>
                  <a:prstClr val="black"/>
                </a:solidFill>
                <a:cs typeface="Calibri"/>
              </a:rPr>
              <a:t>Aggressiveness</a:t>
            </a:r>
            <a:endParaRPr sz="2800">
              <a:solidFill>
                <a:prstClr val="black"/>
              </a:solidFill>
              <a:cs typeface="Calibri"/>
            </a:endParaRPr>
          </a:p>
          <a:p>
            <a:pPr marL="355600" indent="-343535">
              <a:spcBef>
                <a:spcPts val="340"/>
              </a:spcBef>
              <a:buFont typeface="Wingdings"/>
              <a:buChar char=""/>
              <a:tabLst>
                <a:tab pos="356235" algn="l"/>
              </a:tabLst>
            </a:pPr>
            <a:r>
              <a:rPr sz="2800" spc="-10" dirty="0">
                <a:solidFill>
                  <a:prstClr val="black"/>
                </a:solidFill>
                <a:cs typeface="Calibri"/>
              </a:rPr>
              <a:t>Drug</a:t>
            </a:r>
            <a:r>
              <a:rPr sz="2800" dirty="0">
                <a:solidFill>
                  <a:prstClr val="black"/>
                </a:solidFill>
                <a:cs typeface="Calibri"/>
              </a:rPr>
              <a:t> </a:t>
            </a:r>
            <a:r>
              <a:rPr sz="2800" spc="-5" dirty="0">
                <a:solidFill>
                  <a:prstClr val="black"/>
                </a:solidFill>
                <a:cs typeface="Calibri"/>
              </a:rPr>
              <a:t>abuse</a:t>
            </a:r>
            <a:endParaRPr sz="2800">
              <a:solidFill>
                <a:prstClr val="black"/>
              </a:solidFill>
              <a:cs typeface="Calibri"/>
            </a:endParaRPr>
          </a:p>
          <a:p>
            <a:pPr marL="355600" indent="-343535">
              <a:spcBef>
                <a:spcPts val="335"/>
              </a:spcBef>
              <a:buFont typeface="Wingdings"/>
              <a:buChar char=""/>
              <a:tabLst>
                <a:tab pos="356235" algn="l"/>
              </a:tabLst>
            </a:pPr>
            <a:r>
              <a:rPr sz="2800" spc="-15" dirty="0">
                <a:solidFill>
                  <a:prstClr val="black"/>
                </a:solidFill>
                <a:cs typeface="Calibri"/>
              </a:rPr>
              <a:t>Absenteeism</a:t>
            </a:r>
            <a:endParaRPr sz="2800">
              <a:solidFill>
                <a:prstClr val="black"/>
              </a:solidFill>
              <a:cs typeface="Calibri"/>
            </a:endParaRPr>
          </a:p>
        </p:txBody>
      </p:sp>
    </p:spTree>
    <p:extLst>
      <p:ext uri="{BB962C8B-B14F-4D97-AF65-F5344CB8AC3E}">
        <p14:creationId xmlns:p14="http://schemas.microsoft.com/office/powerpoint/2010/main" val="26518100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9144000" cy="1093892"/>
          </a:xfrm>
          <a:custGeom>
            <a:avLst/>
            <a:gdLst/>
            <a:ahLst/>
            <a:cxnLst/>
            <a:rect l="l" t="t" r="r" b="b"/>
            <a:pathLst>
              <a:path w="9144000" h="820419">
                <a:moveTo>
                  <a:pt x="0" y="819912"/>
                </a:moveTo>
                <a:lnTo>
                  <a:pt x="9144000" y="819912"/>
                </a:lnTo>
                <a:lnTo>
                  <a:pt x="9144000" y="0"/>
                </a:lnTo>
                <a:lnTo>
                  <a:pt x="0" y="0"/>
                </a:lnTo>
                <a:lnTo>
                  <a:pt x="0" y="819912"/>
                </a:lnTo>
                <a:close/>
              </a:path>
            </a:pathLst>
          </a:custGeom>
          <a:solidFill>
            <a:srgbClr val="00AFEF"/>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2336545" y="124561"/>
            <a:ext cx="4470908" cy="566822"/>
          </a:xfrm>
          <a:prstGeom prst="rect">
            <a:avLst/>
          </a:prstGeom>
        </p:spPr>
        <p:txBody>
          <a:bodyPr vert="horz" wrap="square" lIns="0" tIns="12700" rIns="0" bIns="0" rtlCol="0">
            <a:spAutoFit/>
          </a:bodyPr>
          <a:lstStyle/>
          <a:p>
            <a:pPr marL="18415">
              <a:lnSpc>
                <a:spcPct val="100000"/>
              </a:lnSpc>
              <a:spcBef>
                <a:spcPts val="100"/>
              </a:spcBef>
            </a:pPr>
            <a:r>
              <a:rPr spc="-15" dirty="0"/>
              <a:t>Psychosomatic </a:t>
            </a:r>
            <a:r>
              <a:rPr dirty="0"/>
              <a:t>ill</a:t>
            </a:r>
            <a:r>
              <a:rPr spc="-50" dirty="0"/>
              <a:t> </a:t>
            </a:r>
            <a:r>
              <a:rPr spc="-5" dirty="0"/>
              <a:t>health</a:t>
            </a:r>
          </a:p>
        </p:txBody>
      </p:sp>
      <p:sp>
        <p:nvSpPr>
          <p:cNvPr id="4" name="object 4"/>
          <p:cNvSpPr txBox="1"/>
          <p:nvPr/>
        </p:nvSpPr>
        <p:spPr>
          <a:xfrm>
            <a:off x="535940" y="1313331"/>
            <a:ext cx="4871085" cy="3302826"/>
          </a:xfrm>
          <a:prstGeom prst="rect">
            <a:avLst/>
          </a:prstGeom>
        </p:spPr>
        <p:txBody>
          <a:bodyPr vert="horz" wrap="square" lIns="0" tIns="55244" rIns="0" bIns="0" rtlCol="0">
            <a:spAutoFit/>
          </a:bodyPr>
          <a:lstStyle/>
          <a:p>
            <a:pPr marL="12700">
              <a:spcBef>
                <a:spcPts val="434"/>
              </a:spcBef>
            </a:pPr>
            <a:r>
              <a:rPr sz="2800" spc="-5" dirty="0">
                <a:solidFill>
                  <a:prstClr val="black"/>
                </a:solidFill>
                <a:cs typeface="Calibri"/>
              </a:rPr>
              <a:t>It</a:t>
            </a:r>
            <a:r>
              <a:rPr sz="2800" spc="-10" dirty="0">
                <a:solidFill>
                  <a:prstClr val="black"/>
                </a:solidFill>
                <a:cs typeface="Calibri"/>
              </a:rPr>
              <a:t> includes:-</a:t>
            </a:r>
            <a:endParaRPr sz="2800">
              <a:solidFill>
                <a:prstClr val="black"/>
              </a:solidFill>
              <a:cs typeface="Calibri"/>
            </a:endParaRPr>
          </a:p>
          <a:p>
            <a:pPr marL="355600" indent="-343535">
              <a:spcBef>
                <a:spcPts val="335"/>
              </a:spcBef>
              <a:buFont typeface="Wingdings"/>
              <a:buChar char=""/>
              <a:tabLst>
                <a:tab pos="356235" algn="l"/>
              </a:tabLst>
            </a:pPr>
            <a:r>
              <a:rPr sz="2800" spc="-20" dirty="0">
                <a:solidFill>
                  <a:prstClr val="black"/>
                </a:solidFill>
                <a:cs typeface="Calibri"/>
              </a:rPr>
              <a:t>Fatigue</a:t>
            </a:r>
            <a:endParaRPr sz="2800">
              <a:solidFill>
                <a:prstClr val="black"/>
              </a:solidFill>
              <a:cs typeface="Calibri"/>
            </a:endParaRPr>
          </a:p>
          <a:p>
            <a:pPr marL="355600" indent="-343535">
              <a:spcBef>
                <a:spcPts val="335"/>
              </a:spcBef>
              <a:buFont typeface="Wingdings"/>
              <a:buChar char=""/>
              <a:tabLst>
                <a:tab pos="356235" algn="l"/>
              </a:tabLst>
            </a:pPr>
            <a:r>
              <a:rPr sz="2800" spc="-20" dirty="0">
                <a:solidFill>
                  <a:prstClr val="black"/>
                </a:solidFill>
                <a:cs typeface="Calibri"/>
              </a:rPr>
              <a:t>Pain </a:t>
            </a:r>
            <a:r>
              <a:rPr sz="2800" spc="-5" dirty="0">
                <a:solidFill>
                  <a:prstClr val="black"/>
                </a:solidFill>
                <a:cs typeface="Calibri"/>
              </a:rPr>
              <a:t>in </a:t>
            </a:r>
            <a:r>
              <a:rPr sz="2800" spc="-35" dirty="0">
                <a:solidFill>
                  <a:prstClr val="black"/>
                </a:solidFill>
                <a:cs typeface="Calibri"/>
              </a:rPr>
              <a:t>shoulder, </a:t>
            </a:r>
            <a:r>
              <a:rPr sz="2800" spc="-10" dirty="0">
                <a:solidFill>
                  <a:prstClr val="black"/>
                </a:solidFill>
                <a:cs typeface="Calibri"/>
              </a:rPr>
              <a:t>neck </a:t>
            </a:r>
            <a:r>
              <a:rPr sz="2800" spc="-5" dirty="0">
                <a:solidFill>
                  <a:prstClr val="black"/>
                </a:solidFill>
                <a:cs typeface="Calibri"/>
              </a:rPr>
              <a:t>and</a:t>
            </a:r>
            <a:r>
              <a:rPr sz="2800" spc="110" dirty="0">
                <a:solidFill>
                  <a:prstClr val="black"/>
                </a:solidFill>
                <a:cs typeface="Calibri"/>
              </a:rPr>
              <a:t> </a:t>
            </a:r>
            <a:r>
              <a:rPr sz="2800" spc="-10" dirty="0">
                <a:solidFill>
                  <a:prstClr val="black"/>
                </a:solidFill>
                <a:cs typeface="Calibri"/>
              </a:rPr>
              <a:t>back</a:t>
            </a:r>
            <a:endParaRPr sz="2800">
              <a:solidFill>
                <a:prstClr val="black"/>
              </a:solidFill>
              <a:cs typeface="Calibri"/>
            </a:endParaRPr>
          </a:p>
          <a:p>
            <a:pPr marL="355600" indent="-343535">
              <a:spcBef>
                <a:spcPts val="340"/>
              </a:spcBef>
              <a:buFont typeface="Wingdings"/>
              <a:buChar char=""/>
              <a:tabLst>
                <a:tab pos="356235" algn="l"/>
              </a:tabLst>
            </a:pPr>
            <a:r>
              <a:rPr sz="2800" spc="-20" dirty="0">
                <a:solidFill>
                  <a:prstClr val="black"/>
                </a:solidFill>
                <a:cs typeface="Calibri"/>
              </a:rPr>
              <a:t>Prone to </a:t>
            </a:r>
            <a:r>
              <a:rPr sz="2800" spc="-10" dirty="0">
                <a:solidFill>
                  <a:prstClr val="black"/>
                </a:solidFill>
                <a:cs typeface="Calibri"/>
              </a:rPr>
              <a:t>peptic</a:t>
            </a:r>
            <a:r>
              <a:rPr sz="2800" spc="65" dirty="0">
                <a:solidFill>
                  <a:prstClr val="black"/>
                </a:solidFill>
                <a:cs typeface="Calibri"/>
              </a:rPr>
              <a:t> </a:t>
            </a:r>
            <a:r>
              <a:rPr sz="2800" spc="-10" dirty="0">
                <a:solidFill>
                  <a:prstClr val="black"/>
                </a:solidFill>
                <a:cs typeface="Calibri"/>
              </a:rPr>
              <a:t>ulcer</a:t>
            </a:r>
            <a:endParaRPr sz="2800">
              <a:solidFill>
                <a:prstClr val="black"/>
              </a:solidFill>
              <a:cs typeface="Calibri"/>
            </a:endParaRPr>
          </a:p>
          <a:p>
            <a:pPr marL="355600" indent="-343535">
              <a:spcBef>
                <a:spcPts val="335"/>
              </a:spcBef>
              <a:buFont typeface="Wingdings"/>
              <a:buChar char=""/>
              <a:tabLst>
                <a:tab pos="356235" algn="l"/>
              </a:tabLst>
            </a:pPr>
            <a:r>
              <a:rPr sz="2800" spc="-10" dirty="0">
                <a:solidFill>
                  <a:prstClr val="black"/>
                </a:solidFill>
                <a:cs typeface="Calibri"/>
              </a:rPr>
              <a:t>Hypertension</a:t>
            </a:r>
            <a:endParaRPr sz="2800">
              <a:solidFill>
                <a:prstClr val="black"/>
              </a:solidFill>
              <a:cs typeface="Calibri"/>
            </a:endParaRPr>
          </a:p>
          <a:p>
            <a:pPr marL="355600" indent="-343535">
              <a:spcBef>
                <a:spcPts val="335"/>
              </a:spcBef>
              <a:buFont typeface="Wingdings"/>
              <a:buChar char=""/>
              <a:tabLst>
                <a:tab pos="356235" algn="l"/>
              </a:tabLst>
            </a:pPr>
            <a:r>
              <a:rPr sz="2800" spc="-10" dirty="0">
                <a:solidFill>
                  <a:prstClr val="black"/>
                </a:solidFill>
                <a:cs typeface="Calibri"/>
              </a:rPr>
              <a:t>Heart</a:t>
            </a:r>
            <a:r>
              <a:rPr sz="2800" spc="-70" dirty="0">
                <a:solidFill>
                  <a:prstClr val="black"/>
                </a:solidFill>
                <a:cs typeface="Calibri"/>
              </a:rPr>
              <a:t> </a:t>
            </a:r>
            <a:r>
              <a:rPr sz="2800" spc="-10" dirty="0">
                <a:solidFill>
                  <a:prstClr val="black"/>
                </a:solidFill>
                <a:cs typeface="Calibri"/>
              </a:rPr>
              <a:t>disease</a:t>
            </a:r>
            <a:endParaRPr sz="2800">
              <a:solidFill>
                <a:prstClr val="black"/>
              </a:solidFill>
              <a:cs typeface="Calibri"/>
            </a:endParaRPr>
          </a:p>
          <a:p>
            <a:pPr marL="355600" indent="-343535">
              <a:spcBef>
                <a:spcPts val="340"/>
              </a:spcBef>
              <a:buFont typeface="Wingdings"/>
              <a:buChar char=""/>
              <a:tabLst>
                <a:tab pos="356235" algn="l"/>
              </a:tabLst>
            </a:pPr>
            <a:r>
              <a:rPr sz="2800" spc="-5" dirty="0">
                <a:solidFill>
                  <a:prstClr val="black"/>
                </a:solidFill>
                <a:cs typeface="Calibri"/>
              </a:rPr>
              <a:t>Rapid</a:t>
            </a:r>
            <a:r>
              <a:rPr sz="2800" spc="5" dirty="0">
                <a:solidFill>
                  <a:prstClr val="black"/>
                </a:solidFill>
                <a:cs typeface="Calibri"/>
              </a:rPr>
              <a:t> </a:t>
            </a:r>
            <a:r>
              <a:rPr sz="2800" spc="-5" dirty="0">
                <a:solidFill>
                  <a:prstClr val="black"/>
                </a:solidFill>
                <a:cs typeface="Calibri"/>
              </a:rPr>
              <a:t>aging</a:t>
            </a:r>
            <a:endParaRPr sz="2800">
              <a:solidFill>
                <a:prstClr val="black"/>
              </a:solidFill>
              <a:cs typeface="Calibri"/>
            </a:endParaRPr>
          </a:p>
        </p:txBody>
      </p:sp>
    </p:spTree>
    <p:extLst>
      <p:ext uri="{BB962C8B-B14F-4D97-AF65-F5344CB8AC3E}">
        <p14:creationId xmlns:p14="http://schemas.microsoft.com/office/powerpoint/2010/main" val="20009995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3093" y="4315289"/>
            <a:ext cx="4258945" cy="875240"/>
          </a:xfrm>
          <a:prstGeom prst="rect">
            <a:avLst/>
          </a:prstGeom>
        </p:spPr>
        <p:txBody>
          <a:bodyPr vert="horz" wrap="square" lIns="0" tIns="13335" rIns="0" bIns="0" rtlCol="0">
            <a:spAutoFit/>
          </a:bodyPr>
          <a:lstStyle/>
          <a:p>
            <a:pPr marL="12700">
              <a:lnSpc>
                <a:spcPct val="100000"/>
              </a:lnSpc>
              <a:spcBef>
                <a:spcPts val="105"/>
              </a:spcBef>
            </a:pPr>
            <a:r>
              <a:rPr sz="5600" b="1" i="1" spc="-5" dirty="0">
                <a:solidFill>
                  <a:srgbClr val="FF0000"/>
                </a:solidFill>
                <a:latin typeface="Calibri"/>
                <a:cs typeface="Calibri"/>
              </a:rPr>
              <a:t>THANK</a:t>
            </a:r>
            <a:r>
              <a:rPr sz="5600" b="1" i="1" spc="-60" dirty="0">
                <a:solidFill>
                  <a:srgbClr val="FF0000"/>
                </a:solidFill>
                <a:latin typeface="Calibri"/>
                <a:cs typeface="Calibri"/>
              </a:rPr>
              <a:t> </a:t>
            </a:r>
            <a:r>
              <a:rPr sz="5600" b="1" i="1" spc="-40" dirty="0">
                <a:solidFill>
                  <a:srgbClr val="FF0000"/>
                </a:solidFill>
                <a:latin typeface="Calibri"/>
                <a:cs typeface="Calibri"/>
              </a:rPr>
              <a:t>YOU….</a:t>
            </a:r>
            <a:endParaRPr sz="5600">
              <a:latin typeface="Calibri"/>
              <a:cs typeface="Calibri"/>
            </a:endParaRPr>
          </a:p>
        </p:txBody>
      </p:sp>
    </p:spTree>
    <p:extLst>
      <p:ext uri="{BB962C8B-B14F-4D97-AF65-F5344CB8AC3E}">
        <p14:creationId xmlns:p14="http://schemas.microsoft.com/office/powerpoint/2010/main" val="160265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66954" y="497840"/>
            <a:ext cx="4600575" cy="689932"/>
          </a:xfrm>
          <a:prstGeom prst="rect">
            <a:avLst/>
          </a:prstGeom>
        </p:spPr>
        <p:txBody>
          <a:bodyPr vert="horz" wrap="square" lIns="0" tIns="12700" rIns="0" bIns="0" rtlCol="0">
            <a:spAutoFit/>
          </a:bodyPr>
          <a:lstStyle/>
          <a:p>
            <a:pPr marL="12700">
              <a:lnSpc>
                <a:spcPct val="100000"/>
              </a:lnSpc>
              <a:spcBef>
                <a:spcPts val="100"/>
              </a:spcBef>
              <a:tabLst>
                <a:tab pos="2320925" algn="l"/>
              </a:tabLst>
            </a:pPr>
            <a:r>
              <a:rPr sz="4400" b="0" u="none" spc="-5" dirty="0">
                <a:latin typeface="Georgia"/>
                <a:cs typeface="Georgia"/>
              </a:rPr>
              <a:t>Ionizing	radiation</a:t>
            </a:r>
            <a:endParaRPr sz="4400">
              <a:latin typeface="Georgia"/>
              <a:cs typeface="Georgia"/>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20650">
              <a:lnSpc>
                <a:spcPct val="100000"/>
              </a:lnSpc>
            </a:pPr>
            <a:fld id="{81D60167-4931-47E6-BA6A-407CBD079E47}" type="slidenum">
              <a:rPr dirty="0"/>
              <a:t>17</a:t>
            </a:fld>
            <a:endParaRPr dirty="0"/>
          </a:p>
        </p:txBody>
      </p:sp>
      <p:sp>
        <p:nvSpPr>
          <p:cNvPr id="4" name="object 4"/>
          <p:cNvSpPr txBox="1">
            <a:spLocks noGrp="1"/>
          </p:cNvSpPr>
          <p:nvPr>
            <p:ph type="body" idx="1"/>
          </p:nvPr>
        </p:nvSpPr>
        <p:spPr>
          <a:xfrm>
            <a:off x="582929" y="1633222"/>
            <a:ext cx="7978140" cy="2967479"/>
          </a:xfrm>
          <a:prstGeom prst="rect">
            <a:avLst/>
          </a:prstGeom>
        </p:spPr>
        <p:txBody>
          <a:bodyPr vert="horz" wrap="square" lIns="0" tIns="12700" rIns="0" bIns="0" rtlCol="0">
            <a:spAutoFit/>
          </a:bodyPr>
          <a:lstStyle/>
          <a:p>
            <a:pPr marL="308610" marR="5080">
              <a:lnSpc>
                <a:spcPct val="149900"/>
              </a:lnSpc>
              <a:spcBef>
                <a:spcPts val="100"/>
              </a:spcBef>
            </a:pPr>
            <a:r>
              <a:rPr spc="-5" dirty="0"/>
              <a:t>The International </a:t>
            </a:r>
            <a:r>
              <a:rPr spc="-10" dirty="0"/>
              <a:t>Commission </a:t>
            </a:r>
            <a:r>
              <a:rPr dirty="0"/>
              <a:t>of </a:t>
            </a:r>
            <a:r>
              <a:rPr spc="-5" dirty="0"/>
              <a:t>Radiological  </a:t>
            </a:r>
            <a:r>
              <a:rPr dirty="0"/>
              <a:t>Protection has set </a:t>
            </a:r>
            <a:r>
              <a:rPr spc="-5" dirty="0"/>
              <a:t>the maximum permissible  level </a:t>
            </a:r>
            <a:r>
              <a:rPr dirty="0"/>
              <a:t>of occupational exposure at 5 rem per  year </a:t>
            </a:r>
            <a:r>
              <a:rPr spc="-5" dirty="0"/>
              <a:t>to the whole</a:t>
            </a:r>
            <a:r>
              <a:rPr spc="20" dirty="0"/>
              <a:t> </a:t>
            </a:r>
            <a:r>
              <a:rPr spc="5" dirty="0"/>
              <a:t>body.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1093" y="497840"/>
            <a:ext cx="439737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Chemical</a:t>
            </a:r>
            <a:r>
              <a:rPr sz="4400" b="0" u="none" spc="-40" dirty="0">
                <a:latin typeface="Georgia"/>
                <a:cs typeface="Georgia"/>
              </a:rPr>
              <a:t> </a:t>
            </a:r>
            <a:r>
              <a:rPr sz="4400" b="0" u="none" spc="-5" dirty="0">
                <a:latin typeface="Georgia"/>
                <a:cs typeface="Georgia"/>
              </a:rPr>
              <a:t>hazards</a:t>
            </a:r>
            <a:endParaRPr sz="4400">
              <a:latin typeface="Georgia"/>
              <a:cs typeface="Georgia"/>
            </a:endParaRPr>
          </a:p>
        </p:txBody>
      </p:sp>
      <p:sp>
        <p:nvSpPr>
          <p:cNvPr id="3" name="object 3"/>
          <p:cNvSpPr/>
          <p:nvPr/>
        </p:nvSpPr>
        <p:spPr>
          <a:xfrm>
            <a:off x="450850" y="1365251"/>
            <a:ext cx="8242300" cy="476758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20650">
              <a:lnSpc>
                <a:spcPct val="100000"/>
              </a:lnSpc>
            </a:pPr>
            <a:fld id="{81D60167-4931-47E6-BA6A-407CBD079E47}" type="slidenum">
              <a:rPr dirty="0"/>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8693" y="452120"/>
            <a:ext cx="439483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Chemical</a:t>
            </a:r>
            <a:r>
              <a:rPr sz="4400" b="0" u="none" spc="-50" dirty="0">
                <a:latin typeface="Georgia"/>
                <a:cs typeface="Georgia"/>
              </a:rPr>
              <a:t> </a:t>
            </a:r>
            <a:r>
              <a:rPr sz="4400" b="0" u="none" spc="-5" dirty="0">
                <a:latin typeface="Georgia"/>
                <a:cs typeface="Georgia"/>
              </a:rPr>
              <a:t>hazards</a:t>
            </a:r>
            <a:endParaRPr sz="4400">
              <a:latin typeface="Georgia"/>
              <a:cs typeface="Georgia"/>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20650">
              <a:lnSpc>
                <a:spcPct val="100000"/>
              </a:lnSpc>
            </a:pPr>
            <a:fld id="{81D60167-4931-47E6-BA6A-407CBD079E47}" type="slidenum">
              <a:rPr dirty="0"/>
              <a:t>19</a:t>
            </a:fld>
            <a:endParaRPr dirty="0"/>
          </a:p>
        </p:txBody>
      </p:sp>
      <p:sp>
        <p:nvSpPr>
          <p:cNvPr id="3" name="object 3"/>
          <p:cNvSpPr txBox="1"/>
          <p:nvPr/>
        </p:nvSpPr>
        <p:spPr>
          <a:xfrm>
            <a:off x="535940" y="1877061"/>
            <a:ext cx="5382260" cy="3870227"/>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1)</a:t>
            </a:r>
            <a:r>
              <a:rPr sz="3200" b="1" u="heavy" dirty="0">
                <a:uFill>
                  <a:solidFill>
                    <a:srgbClr val="000000"/>
                  </a:solidFill>
                </a:uFill>
                <a:latin typeface="Times New Roman"/>
                <a:cs typeface="Times New Roman"/>
              </a:rPr>
              <a:t>Local Action</a:t>
            </a:r>
            <a:r>
              <a:rPr sz="3200" b="1" u="heavy" spc="-10" dirty="0">
                <a:uFill>
                  <a:solidFill>
                    <a:srgbClr val="000000"/>
                  </a:solidFill>
                </a:uFill>
                <a:latin typeface="Times New Roman"/>
                <a:cs typeface="Times New Roman"/>
              </a:rPr>
              <a:t> </a:t>
            </a:r>
            <a:r>
              <a:rPr sz="3200" b="1" u="heavy" dirty="0">
                <a:uFill>
                  <a:solidFill>
                    <a:srgbClr val="000000"/>
                  </a:solidFill>
                </a:uFill>
                <a:latin typeface="Times New Roman"/>
                <a:cs typeface="Times New Roman"/>
              </a:rPr>
              <a:t>:</a:t>
            </a:r>
            <a:endParaRPr sz="3200">
              <a:latin typeface="Times New Roman"/>
              <a:cs typeface="Times New Roman"/>
            </a:endParaRPr>
          </a:p>
          <a:p>
            <a:pPr marL="12700" marR="3649345">
              <a:lnSpc>
                <a:spcPct val="170700"/>
              </a:lnSpc>
              <a:spcBef>
                <a:spcPts val="5"/>
              </a:spcBef>
            </a:pPr>
            <a:r>
              <a:rPr sz="3200" spc="5" dirty="0">
                <a:latin typeface="Times New Roman"/>
                <a:cs typeface="Times New Roman"/>
              </a:rPr>
              <a:t>D</a:t>
            </a:r>
            <a:r>
              <a:rPr sz="3200" spc="-5" dirty="0">
                <a:latin typeface="Times New Roman"/>
                <a:cs typeface="Times New Roman"/>
              </a:rPr>
              <a:t>er</a:t>
            </a:r>
            <a:r>
              <a:rPr sz="3200" spc="-10" dirty="0">
                <a:latin typeface="Times New Roman"/>
                <a:cs typeface="Times New Roman"/>
              </a:rPr>
              <a:t>m</a:t>
            </a:r>
            <a:r>
              <a:rPr sz="3200" spc="-5" dirty="0">
                <a:latin typeface="Times New Roman"/>
                <a:cs typeface="Times New Roman"/>
              </a:rPr>
              <a:t>atit</a:t>
            </a:r>
            <a:r>
              <a:rPr sz="3200" spc="-10" dirty="0">
                <a:latin typeface="Times New Roman"/>
                <a:cs typeface="Times New Roman"/>
              </a:rPr>
              <a:t>i</a:t>
            </a:r>
            <a:r>
              <a:rPr sz="3200" dirty="0">
                <a:latin typeface="Times New Roman"/>
                <a:cs typeface="Times New Roman"/>
              </a:rPr>
              <a:t>s  </a:t>
            </a:r>
            <a:r>
              <a:rPr sz="3200" spc="-5" dirty="0">
                <a:latin typeface="Times New Roman"/>
                <a:cs typeface="Times New Roman"/>
              </a:rPr>
              <a:t>Eczema  </a:t>
            </a:r>
            <a:r>
              <a:rPr sz="3200" dirty="0">
                <a:latin typeface="Times New Roman"/>
                <a:cs typeface="Times New Roman"/>
              </a:rPr>
              <a:t>Ulcers</a:t>
            </a:r>
            <a:endParaRPr sz="3200">
              <a:latin typeface="Times New Roman"/>
              <a:cs typeface="Times New Roman"/>
            </a:endParaRPr>
          </a:p>
          <a:p>
            <a:pPr marL="12700">
              <a:lnSpc>
                <a:spcPct val="100000"/>
              </a:lnSpc>
              <a:spcBef>
                <a:spcPts val="2720"/>
              </a:spcBef>
            </a:pPr>
            <a:r>
              <a:rPr sz="3200" dirty="0">
                <a:latin typeface="Times New Roman"/>
                <a:cs typeface="Times New Roman"/>
              </a:rPr>
              <a:t>Cancer by </a:t>
            </a:r>
            <a:r>
              <a:rPr sz="3200" spc="-5" dirty="0">
                <a:latin typeface="Times New Roman"/>
                <a:cs typeface="Times New Roman"/>
              </a:rPr>
              <a:t>primary irritant</a:t>
            </a:r>
            <a:r>
              <a:rPr sz="3200" spc="20" dirty="0">
                <a:latin typeface="Times New Roman"/>
                <a:cs typeface="Times New Roman"/>
              </a:rPr>
              <a:t> </a:t>
            </a:r>
            <a:r>
              <a:rPr sz="3200" spc="-5" dirty="0">
                <a:latin typeface="Times New Roman"/>
                <a:cs typeface="Times New Roman"/>
              </a:rPr>
              <a:t>action</a:t>
            </a:r>
            <a:endParaRPr sz="32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228600"/>
            <a:ext cx="4114800" cy="6629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723129" y="63500"/>
            <a:ext cx="3829050" cy="4860818"/>
          </a:xfrm>
          <a:prstGeom prst="rect">
            <a:avLst/>
          </a:prstGeom>
        </p:spPr>
        <p:txBody>
          <a:bodyPr vert="horz" wrap="square" lIns="0" tIns="10795" rIns="0" bIns="0" rtlCol="0">
            <a:spAutoFit/>
          </a:bodyPr>
          <a:lstStyle/>
          <a:p>
            <a:pPr marL="355600" marR="5080" indent="-342900">
              <a:lnSpc>
                <a:spcPct val="138200"/>
              </a:lnSpc>
              <a:spcBef>
                <a:spcPts val="85"/>
              </a:spcBef>
              <a:buFont typeface="Arial"/>
              <a:buChar char="•"/>
              <a:tabLst>
                <a:tab pos="354965" algn="l"/>
                <a:tab pos="355600" algn="l"/>
              </a:tabLst>
            </a:pPr>
            <a:r>
              <a:rPr sz="2800" spc="-5" dirty="0">
                <a:latin typeface="Times New Roman"/>
                <a:cs typeface="Times New Roman"/>
              </a:rPr>
              <a:t>Harry McShane, age</a:t>
            </a:r>
            <a:r>
              <a:rPr sz="2800" spc="-90" dirty="0">
                <a:latin typeface="Times New Roman"/>
                <a:cs typeface="Times New Roman"/>
              </a:rPr>
              <a:t> </a:t>
            </a:r>
            <a:r>
              <a:rPr sz="2800" dirty="0">
                <a:latin typeface="Times New Roman"/>
                <a:cs typeface="Times New Roman"/>
              </a:rPr>
              <a:t>16,  1908. </a:t>
            </a:r>
            <a:r>
              <a:rPr sz="2800" spc="-5" dirty="0">
                <a:latin typeface="Times New Roman"/>
                <a:cs typeface="Times New Roman"/>
              </a:rPr>
              <a:t>Pulled </a:t>
            </a:r>
            <a:r>
              <a:rPr sz="2800" dirty="0">
                <a:latin typeface="Times New Roman"/>
                <a:cs typeface="Times New Roman"/>
              </a:rPr>
              <a:t>into  </a:t>
            </a:r>
            <a:r>
              <a:rPr sz="2800" spc="-5" dirty="0">
                <a:latin typeface="Times New Roman"/>
                <a:cs typeface="Times New Roman"/>
              </a:rPr>
              <a:t>machinery </a:t>
            </a:r>
            <a:r>
              <a:rPr sz="2800" dirty="0">
                <a:latin typeface="Times New Roman"/>
                <a:cs typeface="Times New Roman"/>
              </a:rPr>
              <a:t>in a </a:t>
            </a:r>
            <a:r>
              <a:rPr sz="2800" spc="-5" dirty="0">
                <a:latin typeface="Times New Roman"/>
                <a:cs typeface="Times New Roman"/>
              </a:rPr>
              <a:t>factory  </a:t>
            </a:r>
            <a:r>
              <a:rPr sz="2800" dirty="0">
                <a:latin typeface="Times New Roman"/>
                <a:cs typeface="Times New Roman"/>
              </a:rPr>
              <a:t>in </a:t>
            </a:r>
            <a:r>
              <a:rPr sz="2800" spc="-10" dirty="0">
                <a:latin typeface="Times New Roman"/>
                <a:cs typeface="Times New Roman"/>
              </a:rPr>
              <a:t>USA. </a:t>
            </a:r>
            <a:r>
              <a:rPr sz="2800" spc="-5" dirty="0">
                <a:latin typeface="Times New Roman"/>
                <a:cs typeface="Times New Roman"/>
              </a:rPr>
              <a:t>His arm </a:t>
            </a:r>
            <a:r>
              <a:rPr sz="2800" spc="-10" dirty="0">
                <a:latin typeface="Times New Roman"/>
                <a:cs typeface="Times New Roman"/>
              </a:rPr>
              <a:t>was  </a:t>
            </a:r>
            <a:r>
              <a:rPr sz="2800" spc="-5" dirty="0">
                <a:latin typeface="Times New Roman"/>
                <a:cs typeface="Times New Roman"/>
              </a:rPr>
              <a:t>ripped off at </a:t>
            </a:r>
            <a:r>
              <a:rPr sz="2800" dirty="0">
                <a:latin typeface="Times New Roman"/>
                <a:cs typeface="Times New Roman"/>
              </a:rPr>
              <a:t>the  shoulder </a:t>
            </a:r>
            <a:r>
              <a:rPr sz="2800" spc="-5" dirty="0">
                <a:latin typeface="Times New Roman"/>
                <a:cs typeface="Times New Roman"/>
              </a:rPr>
              <a:t>and </a:t>
            </a:r>
            <a:r>
              <a:rPr sz="2800" dirty="0">
                <a:latin typeface="Times New Roman"/>
                <a:cs typeface="Times New Roman"/>
              </a:rPr>
              <a:t>his </a:t>
            </a:r>
            <a:r>
              <a:rPr sz="2800" spc="-5" dirty="0">
                <a:latin typeface="Times New Roman"/>
                <a:cs typeface="Times New Roman"/>
              </a:rPr>
              <a:t>leg  </a:t>
            </a:r>
            <a:r>
              <a:rPr sz="2800" dirty="0">
                <a:latin typeface="Times New Roman"/>
                <a:cs typeface="Times New Roman"/>
              </a:rPr>
              <a:t>broken.</a:t>
            </a:r>
            <a:endParaRPr sz="2800">
              <a:latin typeface="Times New Roman"/>
              <a:cs typeface="Times New Roman"/>
            </a:endParaRPr>
          </a:p>
          <a:p>
            <a:pPr marL="355600" indent="-342900">
              <a:lnSpc>
                <a:spcPct val="100000"/>
              </a:lnSpc>
              <a:spcBef>
                <a:spcPts val="2000"/>
              </a:spcBef>
              <a:buFont typeface="Arial"/>
              <a:buChar char="•"/>
              <a:tabLst>
                <a:tab pos="354965" algn="l"/>
                <a:tab pos="355600" algn="l"/>
              </a:tabLst>
            </a:pPr>
            <a:r>
              <a:rPr sz="2800" spc="-5" dirty="0">
                <a:latin typeface="Times New Roman"/>
                <a:cs typeface="Times New Roman"/>
              </a:rPr>
              <a:t>No compensation</a:t>
            </a:r>
            <a:r>
              <a:rPr sz="2800" spc="-25" dirty="0">
                <a:latin typeface="Times New Roman"/>
                <a:cs typeface="Times New Roman"/>
              </a:rPr>
              <a:t> </a:t>
            </a:r>
            <a:r>
              <a:rPr sz="2800" spc="-5" dirty="0">
                <a:latin typeface="Times New Roman"/>
                <a:cs typeface="Times New Roman"/>
              </a:rPr>
              <a:t>paid.</a:t>
            </a:r>
            <a:endParaRPr sz="2800">
              <a:latin typeface="Times New Roman"/>
              <a:cs typeface="Times New Roman"/>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p:nvPr/>
        </p:nvSpPr>
        <p:spPr>
          <a:xfrm>
            <a:off x="8486140" y="6447742"/>
            <a:ext cx="13716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2</a:t>
            </a:fld>
            <a:endParaRPr sz="1200">
              <a:latin typeface="Georgia"/>
              <a:cs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1093" y="497840"/>
            <a:ext cx="439737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Chemical</a:t>
            </a:r>
            <a:r>
              <a:rPr sz="4400" b="0" u="none" spc="-40" dirty="0">
                <a:latin typeface="Georgia"/>
                <a:cs typeface="Georgia"/>
              </a:rPr>
              <a:t> </a:t>
            </a:r>
            <a:r>
              <a:rPr sz="4400" b="0" u="none" spc="-5" dirty="0">
                <a:latin typeface="Georgia"/>
                <a:cs typeface="Georgia"/>
              </a:rPr>
              <a:t>hazards</a:t>
            </a:r>
            <a:endParaRPr sz="4400">
              <a:latin typeface="Georgia"/>
              <a:cs typeface="Georgia"/>
            </a:endParaRPr>
          </a:p>
        </p:txBody>
      </p:sp>
      <p:sp>
        <p:nvSpPr>
          <p:cNvPr id="3" name="object 3"/>
          <p:cNvSpPr txBox="1"/>
          <p:nvPr/>
        </p:nvSpPr>
        <p:spPr>
          <a:xfrm>
            <a:off x="383540" y="1877059"/>
            <a:ext cx="3011170" cy="3762568"/>
          </a:xfrm>
          <a:prstGeom prst="rect">
            <a:avLst/>
          </a:prstGeom>
        </p:spPr>
        <p:txBody>
          <a:bodyPr vert="horz" wrap="square" lIns="0" tIns="12700" rIns="0" bIns="0" rtlCol="0">
            <a:spAutoFit/>
          </a:bodyPr>
          <a:lstStyle/>
          <a:p>
            <a:pPr marL="12700">
              <a:lnSpc>
                <a:spcPct val="100000"/>
              </a:lnSpc>
              <a:spcBef>
                <a:spcPts val="100"/>
              </a:spcBef>
            </a:pPr>
            <a:r>
              <a:rPr sz="3200" b="1" i="1" u="heavy" dirty="0">
                <a:uFill>
                  <a:solidFill>
                    <a:srgbClr val="000000"/>
                  </a:solidFill>
                </a:uFill>
                <a:latin typeface="Georgia"/>
                <a:cs typeface="Georgia"/>
              </a:rPr>
              <a:t>(</a:t>
            </a:r>
            <a:r>
              <a:rPr sz="3200" b="1" i="1" u="heavy" dirty="0">
                <a:uFill>
                  <a:solidFill>
                    <a:srgbClr val="000000"/>
                  </a:solidFill>
                </a:uFill>
                <a:latin typeface="Times New Roman"/>
                <a:cs typeface="Times New Roman"/>
              </a:rPr>
              <a:t>2) </a:t>
            </a:r>
            <a:r>
              <a:rPr sz="3200" b="1" i="1" u="heavy" spc="-5" dirty="0">
                <a:uFill>
                  <a:solidFill>
                    <a:srgbClr val="000000"/>
                  </a:solidFill>
                </a:uFill>
                <a:latin typeface="Times New Roman"/>
                <a:cs typeface="Times New Roman"/>
              </a:rPr>
              <a:t>Inhalation</a:t>
            </a:r>
            <a:r>
              <a:rPr sz="3200" b="1" i="1" u="heavy" spc="-35" dirty="0">
                <a:uFill>
                  <a:solidFill>
                    <a:srgbClr val="000000"/>
                  </a:solidFill>
                </a:uFill>
                <a:latin typeface="Times New Roman"/>
                <a:cs typeface="Times New Roman"/>
              </a:rPr>
              <a:t> </a:t>
            </a:r>
            <a:r>
              <a:rPr sz="3200" b="1" i="1" u="heavy" dirty="0">
                <a:uFill>
                  <a:solidFill>
                    <a:srgbClr val="000000"/>
                  </a:solidFill>
                </a:uFill>
                <a:latin typeface="Times New Roman"/>
                <a:cs typeface="Times New Roman"/>
              </a:rPr>
              <a:t>:</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Dusts</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dirty="0">
                <a:latin typeface="Times New Roman"/>
                <a:cs typeface="Times New Roman"/>
              </a:rPr>
              <a:t>Gases</a:t>
            </a:r>
            <a:endParaRPr sz="3200">
              <a:latin typeface="Times New Roman"/>
              <a:cs typeface="Times New Roman"/>
            </a:endParaRPr>
          </a:p>
          <a:p>
            <a:pPr marL="355600" marR="5080" indent="-342900">
              <a:lnSpc>
                <a:spcPct val="150000"/>
              </a:lnSpc>
              <a:spcBef>
                <a:spcPts val="800"/>
              </a:spcBef>
              <a:buFont typeface="Arial"/>
              <a:buChar char="•"/>
              <a:tabLst>
                <a:tab pos="354965" algn="l"/>
                <a:tab pos="355600" algn="l"/>
              </a:tabLst>
            </a:pPr>
            <a:r>
              <a:rPr sz="3200" spc="-5" dirty="0">
                <a:latin typeface="Times New Roman"/>
                <a:cs typeface="Times New Roman"/>
              </a:rPr>
              <a:t>Metals </a:t>
            </a:r>
            <a:r>
              <a:rPr sz="3200" dirty="0">
                <a:latin typeface="Times New Roman"/>
                <a:cs typeface="Times New Roman"/>
              </a:rPr>
              <a:t>and</a:t>
            </a:r>
            <a:r>
              <a:rPr sz="3200" spc="-60" dirty="0">
                <a:latin typeface="Times New Roman"/>
                <a:cs typeface="Times New Roman"/>
              </a:rPr>
              <a:t> </a:t>
            </a:r>
            <a:r>
              <a:rPr sz="3200" spc="-5" dirty="0">
                <a:latin typeface="Times New Roman"/>
                <a:cs typeface="Times New Roman"/>
              </a:rPr>
              <a:t>their  </a:t>
            </a:r>
            <a:r>
              <a:rPr sz="3200" dirty="0">
                <a:latin typeface="Times New Roman"/>
                <a:cs typeface="Times New Roman"/>
              </a:rPr>
              <a:t>compounds</a:t>
            </a:r>
            <a:endParaRPr sz="3200">
              <a:latin typeface="Times New Roman"/>
              <a:cs typeface="Times New Roman"/>
            </a:endParaRPr>
          </a:p>
        </p:txBody>
      </p:sp>
      <p:sp>
        <p:nvSpPr>
          <p:cNvPr id="4" name="object 4"/>
          <p:cNvSpPr/>
          <p:nvPr/>
        </p:nvSpPr>
        <p:spPr>
          <a:xfrm>
            <a:off x="4427220" y="2065022"/>
            <a:ext cx="3886200" cy="3771900"/>
          </a:xfrm>
          <a:custGeom>
            <a:avLst/>
            <a:gdLst/>
            <a:ahLst/>
            <a:cxnLst/>
            <a:rect l="l" t="t" r="r" b="b"/>
            <a:pathLst>
              <a:path w="3886200" h="3771900">
                <a:moveTo>
                  <a:pt x="0" y="0"/>
                </a:moveTo>
                <a:lnTo>
                  <a:pt x="3886200" y="0"/>
                </a:lnTo>
                <a:lnTo>
                  <a:pt x="3886200" y="3771900"/>
                </a:lnTo>
                <a:lnTo>
                  <a:pt x="0" y="3771900"/>
                </a:lnTo>
                <a:lnTo>
                  <a:pt x="0" y="0"/>
                </a:lnTo>
                <a:close/>
              </a:path>
            </a:pathLst>
          </a:custGeom>
          <a:ln w="38097">
            <a:solidFill>
              <a:srgbClr val="000000"/>
            </a:solidFill>
          </a:ln>
        </p:spPr>
        <p:txBody>
          <a:bodyPr wrap="square" lIns="0" tIns="0" rIns="0" bIns="0" rtlCol="0"/>
          <a:lstStyle/>
          <a:p>
            <a:endParaRPr/>
          </a:p>
        </p:txBody>
      </p:sp>
      <p:sp>
        <p:nvSpPr>
          <p:cNvPr id="5" name="object 5"/>
          <p:cNvSpPr/>
          <p:nvPr/>
        </p:nvSpPr>
        <p:spPr>
          <a:xfrm>
            <a:off x="4446270" y="2084071"/>
            <a:ext cx="3848100" cy="3733800"/>
          </a:xfrm>
          <a:custGeom>
            <a:avLst/>
            <a:gdLst/>
            <a:ahLst/>
            <a:cxnLst/>
            <a:rect l="l" t="t" r="r" b="b"/>
            <a:pathLst>
              <a:path w="3848100" h="3733800">
                <a:moveTo>
                  <a:pt x="0" y="0"/>
                </a:moveTo>
                <a:lnTo>
                  <a:pt x="3848100" y="0"/>
                </a:lnTo>
                <a:lnTo>
                  <a:pt x="3848100" y="3733800"/>
                </a:lnTo>
                <a:lnTo>
                  <a:pt x="0" y="3733800"/>
                </a:lnTo>
                <a:lnTo>
                  <a:pt x="0" y="0"/>
                </a:lnTo>
                <a:close/>
              </a:path>
            </a:pathLst>
          </a:custGeom>
          <a:solidFill>
            <a:srgbClr val="000000">
              <a:alpha val="43998"/>
            </a:srgbClr>
          </a:solidFill>
        </p:spPr>
        <p:txBody>
          <a:bodyPr wrap="square" lIns="0" tIns="0" rIns="0" bIns="0" rtlCol="0"/>
          <a:lstStyle/>
          <a:p>
            <a:endParaRPr/>
          </a:p>
        </p:txBody>
      </p:sp>
      <p:sp>
        <p:nvSpPr>
          <p:cNvPr id="6" name="object 6"/>
          <p:cNvSpPr/>
          <p:nvPr/>
        </p:nvSpPr>
        <p:spPr>
          <a:xfrm>
            <a:off x="4400550" y="2038351"/>
            <a:ext cx="3886200" cy="3771900"/>
          </a:xfrm>
          <a:custGeom>
            <a:avLst/>
            <a:gdLst/>
            <a:ahLst/>
            <a:cxnLst/>
            <a:rect l="l" t="t" r="r" b="b"/>
            <a:pathLst>
              <a:path w="3886200" h="3771900">
                <a:moveTo>
                  <a:pt x="0" y="0"/>
                </a:moveTo>
                <a:lnTo>
                  <a:pt x="3886200" y="0"/>
                </a:lnTo>
                <a:lnTo>
                  <a:pt x="3886200" y="3771900"/>
                </a:lnTo>
                <a:lnTo>
                  <a:pt x="0" y="3771900"/>
                </a:lnTo>
                <a:lnTo>
                  <a:pt x="0" y="0"/>
                </a:lnTo>
                <a:close/>
              </a:path>
            </a:pathLst>
          </a:custGeom>
          <a:ln w="38097">
            <a:solidFill>
              <a:srgbClr val="000000"/>
            </a:solidFill>
          </a:ln>
        </p:spPr>
        <p:txBody>
          <a:bodyPr wrap="square" lIns="0" tIns="0" rIns="0" bIns="0" rtlCol="0"/>
          <a:lstStyle/>
          <a:p>
            <a:endParaRPr/>
          </a:p>
        </p:txBody>
      </p:sp>
      <p:sp>
        <p:nvSpPr>
          <p:cNvPr id="7" name="object 7"/>
          <p:cNvSpPr/>
          <p:nvPr/>
        </p:nvSpPr>
        <p:spPr>
          <a:xfrm>
            <a:off x="4419600" y="2057400"/>
            <a:ext cx="3848100" cy="3733800"/>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9" name="object 9"/>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20650">
              <a:lnSpc>
                <a:spcPct val="100000"/>
              </a:lnSpc>
            </a:pPr>
            <a:fld id="{81D60167-4931-47E6-BA6A-407CBD079E47}" type="slidenum">
              <a:rPr dirty="0"/>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1093" y="497840"/>
            <a:ext cx="439737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Chemical</a:t>
            </a:r>
            <a:r>
              <a:rPr sz="4400" b="0" u="none" spc="-40" dirty="0">
                <a:latin typeface="Georgia"/>
                <a:cs typeface="Georgia"/>
              </a:rPr>
              <a:t> </a:t>
            </a:r>
            <a:r>
              <a:rPr sz="4400" b="0" u="none" spc="-5" dirty="0">
                <a:latin typeface="Georgia"/>
                <a:cs typeface="Georgia"/>
              </a:rPr>
              <a:t>hazards</a:t>
            </a:r>
            <a:endParaRPr sz="4400">
              <a:latin typeface="Georgia"/>
              <a:cs typeface="Georgia"/>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20650">
              <a:lnSpc>
                <a:spcPct val="100000"/>
              </a:lnSpc>
            </a:pPr>
            <a:fld id="{81D60167-4931-47E6-BA6A-407CBD079E47}" type="slidenum">
              <a:rPr dirty="0"/>
              <a:t>21</a:t>
            </a:fld>
            <a:endParaRPr dirty="0"/>
          </a:p>
        </p:txBody>
      </p:sp>
      <p:sp>
        <p:nvSpPr>
          <p:cNvPr id="3" name="object 3"/>
          <p:cNvSpPr txBox="1"/>
          <p:nvPr/>
        </p:nvSpPr>
        <p:spPr>
          <a:xfrm>
            <a:off x="535940" y="1633220"/>
            <a:ext cx="7920990" cy="4603824"/>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spc="-5" dirty="0">
                <a:latin typeface="Times New Roman"/>
                <a:cs typeface="Times New Roman"/>
              </a:rPr>
              <a:t>Dusts</a:t>
            </a:r>
            <a:endParaRPr sz="3200">
              <a:latin typeface="Times New Roman"/>
              <a:cs typeface="Times New Roman"/>
            </a:endParaRPr>
          </a:p>
          <a:p>
            <a:pPr marL="355600">
              <a:lnSpc>
                <a:spcPct val="100000"/>
              </a:lnSpc>
              <a:spcBef>
                <a:spcPts val="2040"/>
              </a:spcBef>
            </a:pPr>
            <a:r>
              <a:rPr sz="2400" spc="-5" dirty="0">
                <a:latin typeface="Times New Roman"/>
                <a:cs typeface="Times New Roman"/>
              </a:rPr>
              <a:t>Dusts </a:t>
            </a:r>
            <a:r>
              <a:rPr sz="2400" dirty="0">
                <a:latin typeface="Times New Roman"/>
                <a:cs typeface="Times New Roman"/>
              </a:rPr>
              <a:t>are finely divided solid particles </a:t>
            </a:r>
            <a:r>
              <a:rPr sz="2400" spc="-5" dirty="0">
                <a:latin typeface="Times New Roman"/>
                <a:cs typeface="Times New Roman"/>
              </a:rPr>
              <a:t>with </a:t>
            </a:r>
            <a:r>
              <a:rPr sz="2400" dirty="0">
                <a:latin typeface="Times New Roman"/>
                <a:cs typeface="Times New Roman"/>
              </a:rPr>
              <a:t>size ranging</a:t>
            </a:r>
            <a:r>
              <a:rPr sz="2400" spc="-20" dirty="0">
                <a:latin typeface="Times New Roman"/>
                <a:cs typeface="Times New Roman"/>
              </a:rPr>
              <a:t> </a:t>
            </a:r>
            <a:r>
              <a:rPr sz="2400" spc="-5" dirty="0">
                <a:latin typeface="Times New Roman"/>
                <a:cs typeface="Times New Roman"/>
              </a:rPr>
              <a:t>from</a:t>
            </a:r>
            <a:endParaRPr sz="2400">
              <a:latin typeface="Times New Roman"/>
              <a:cs typeface="Times New Roman"/>
            </a:endParaRPr>
          </a:p>
          <a:p>
            <a:pPr marL="355600" algn="just">
              <a:lnSpc>
                <a:spcPct val="100000"/>
              </a:lnSpc>
              <a:spcBef>
                <a:spcPts val="1440"/>
              </a:spcBef>
            </a:pPr>
            <a:r>
              <a:rPr sz="2400" b="1" dirty="0">
                <a:latin typeface="Times New Roman"/>
                <a:cs typeface="Times New Roman"/>
              </a:rPr>
              <a:t>0.1 to 150</a:t>
            </a:r>
            <a:r>
              <a:rPr sz="2400" b="1" spc="-5" dirty="0">
                <a:latin typeface="Times New Roman"/>
                <a:cs typeface="Times New Roman"/>
              </a:rPr>
              <a:t> </a:t>
            </a:r>
            <a:r>
              <a:rPr sz="2400" b="1" dirty="0">
                <a:latin typeface="Times New Roman"/>
                <a:cs typeface="Times New Roman"/>
              </a:rPr>
              <a:t>microns</a:t>
            </a:r>
            <a:endParaRPr sz="2400">
              <a:latin typeface="Times New Roman"/>
              <a:cs typeface="Times New Roman"/>
            </a:endParaRPr>
          </a:p>
          <a:p>
            <a:pPr marL="355600" marR="229235" algn="just">
              <a:lnSpc>
                <a:spcPct val="150000"/>
              </a:lnSpc>
              <a:spcBef>
                <a:spcPts val="600"/>
              </a:spcBef>
            </a:pPr>
            <a:r>
              <a:rPr sz="2400" spc="-5" dirty="0">
                <a:latin typeface="Times New Roman"/>
                <a:cs typeface="Times New Roman"/>
              </a:rPr>
              <a:t>Dust </a:t>
            </a:r>
            <a:r>
              <a:rPr sz="2400" dirty="0">
                <a:latin typeface="Times New Roman"/>
                <a:cs typeface="Times New Roman"/>
              </a:rPr>
              <a:t>particles </a:t>
            </a:r>
            <a:r>
              <a:rPr sz="2400" b="1" dirty="0">
                <a:latin typeface="Times New Roman"/>
                <a:cs typeface="Times New Roman"/>
              </a:rPr>
              <a:t>larger than 10 microns </a:t>
            </a:r>
            <a:r>
              <a:rPr sz="2400" dirty="0">
                <a:latin typeface="Times New Roman"/>
                <a:cs typeface="Times New Roman"/>
              </a:rPr>
              <a:t>settle </a:t>
            </a:r>
            <a:r>
              <a:rPr sz="2400" spc="-5" dirty="0">
                <a:latin typeface="Times New Roman"/>
                <a:cs typeface="Times New Roman"/>
              </a:rPr>
              <a:t>down from </a:t>
            </a:r>
            <a:r>
              <a:rPr sz="2400" dirty="0">
                <a:latin typeface="Times New Roman"/>
                <a:cs typeface="Times New Roman"/>
              </a:rPr>
              <a:t>the  air</a:t>
            </a:r>
            <a:r>
              <a:rPr sz="2400" spc="-5" dirty="0">
                <a:latin typeface="Times New Roman"/>
                <a:cs typeface="Times New Roman"/>
              </a:rPr>
              <a:t> </a:t>
            </a:r>
            <a:r>
              <a:rPr sz="2400" dirty="0">
                <a:latin typeface="Times New Roman"/>
                <a:cs typeface="Times New Roman"/>
              </a:rPr>
              <a:t>rapidly,</a:t>
            </a:r>
            <a:endParaRPr sz="2400">
              <a:latin typeface="Times New Roman"/>
              <a:cs typeface="Times New Roman"/>
            </a:endParaRPr>
          </a:p>
          <a:p>
            <a:pPr marL="355600" marR="491490" algn="just">
              <a:lnSpc>
                <a:spcPct val="150000"/>
              </a:lnSpc>
              <a:spcBef>
                <a:spcPts val="590"/>
              </a:spcBef>
            </a:pPr>
            <a:r>
              <a:rPr sz="2400" dirty="0">
                <a:latin typeface="Times New Roman"/>
                <a:cs typeface="Times New Roman"/>
              </a:rPr>
              <a:t>IndefinitelyParticles </a:t>
            </a:r>
            <a:r>
              <a:rPr sz="2400" b="1" spc="-5" dirty="0">
                <a:latin typeface="Times New Roman"/>
                <a:cs typeface="Times New Roman"/>
              </a:rPr>
              <a:t>smaller than </a:t>
            </a:r>
            <a:r>
              <a:rPr sz="2400" b="1" dirty="0">
                <a:latin typeface="Times New Roman"/>
                <a:cs typeface="Times New Roman"/>
              </a:rPr>
              <a:t>5 microns </a:t>
            </a:r>
            <a:r>
              <a:rPr sz="2400" dirty="0">
                <a:latin typeface="Times New Roman"/>
                <a:cs typeface="Times New Roman"/>
              </a:rPr>
              <a:t>are directly  inhaled into the lungs and are retained there and is</a:t>
            </a:r>
            <a:r>
              <a:rPr sz="2400" spc="-90" dirty="0">
                <a:latin typeface="Times New Roman"/>
                <a:cs typeface="Times New Roman"/>
              </a:rPr>
              <a:t> </a:t>
            </a:r>
            <a:r>
              <a:rPr sz="2400" spc="-5" dirty="0">
                <a:latin typeface="Times New Roman"/>
                <a:cs typeface="Times New Roman"/>
              </a:rPr>
              <a:t>mainly  </a:t>
            </a:r>
            <a:r>
              <a:rPr sz="2400" dirty="0">
                <a:latin typeface="Times New Roman"/>
                <a:cs typeface="Times New Roman"/>
              </a:rPr>
              <a:t>responsible </a:t>
            </a:r>
            <a:r>
              <a:rPr sz="2400" spc="-5" dirty="0">
                <a:latin typeface="Times New Roman"/>
                <a:cs typeface="Times New Roman"/>
              </a:rPr>
              <a:t>for</a:t>
            </a:r>
            <a:r>
              <a:rPr sz="2400" spc="5" dirty="0">
                <a:latin typeface="Times New Roman"/>
                <a:cs typeface="Times New Roman"/>
              </a:rPr>
              <a:t> </a:t>
            </a:r>
            <a:r>
              <a:rPr sz="2400" b="1" spc="-5" dirty="0">
                <a:latin typeface="Times New Roman"/>
                <a:cs typeface="Times New Roman"/>
              </a:rPr>
              <a:t>pneumoconiosis</a:t>
            </a:r>
            <a:r>
              <a:rPr sz="2400" spc="-5" dirty="0">
                <a:latin typeface="Times New Roman"/>
                <a:cs typeface="Times New Roman"/>
              </a:rPr>
              <a:t>.</a:t>
            </a:r>
            <a:endParaRPr sz="24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1929" y="533401"/>
            <a:ext cx="8982075" cy="573405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4" name="object 4"/>
          <p:cNvSpPr txBox="1"/>
          <p:nvPr/>
        </p:nvSpPr>
        <p:spPr>
          <a:xfrm>
            <a:off x="8393430" y="6447742"/>
            <a:ext cx="22987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22</a:t>
            </a:fld>
            <a:endParaRPr sz="1200">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1093" y="497840"/>
            <a:ext cx="439737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Chemical</a:t>
            </a:r>
            <a:r>
              <a:rPr sz="4400" b="0" u="none" spc="-40" dirty="0">
                <a:latin typeface="Georgia"/>
                <a:cs typeface="Georgia"/>
              </a:rPr>
              <a:t> </a:t>
            </a:r>
            <a:r>
              <a:rPr sz="4400" b="0" u="none" spc="-5" dirty="0">
                <a:latin typeface="Georgia"/>
                <a:cs typeface="Georgia"/>
              </a:rPr>
              <a:t>hazards</a:t>
            </a:r>
            <a:endParaRPr sz="4400">
              <a:latin typeface="Georgia"/>
              <a:cs typeface="Georgia"/>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p:nvPr/>
        </p:nvSpPr>
        <p:spPr>
          <a:xfrm>
            <a:off x="8393430" y="6447742"/>
            <a:ext cx="22987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23</a:t>
            </a:fld>
            <a:endParaRPr sz="1200">
              <a:latin typeface="Georgia"/>
              <a:cs typeface="Georgia"/>
            </a:endParaRPr>
          </a:p>
        </p:txBody>
      </p:sp>
      <p:sp>
        <p:nvSpPr>
          <p:cNvPr id="3" name="object 3"/>
          <p:cNvSpPr txBox="1"/>
          <p:nvPr/>
        </p:nvSpPr>
        <p:spPr>
          <a:xfrm>
            <a:off x="535944" y="1877061"/>
            <a:ext cx="4994275" cy="2182649"/>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Classification </a:t>
            </a:r>
            <a:r>
              <a:rPr sz="3200" b="1" spc="5" dirty="0">
                <a:latin typeface="Times New Roman"/>
                <a:cs typeface="Times New Roman"/>
              </a:rPr>
              <a:t>of</a:t>
            </a:r>
            <a:r>
              <a:rPr sz="3200" b="1" dirty="0">
                <a:latin typeface="Times New Roman"/>
                <a:cs typeface="Times New Roman"/>
              </a:rPr>
              <a:t> dusts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Inorganic and organic</a:t>
            </a:r>
            <a:r>
              <a:rPr sz="3200" spc="-60" dirty="0">
                <a:latin typeface="Times New Roman"/>
                <a:cs typeface="Times New Roman"/>
              </a:rPr>
              <a:t> </a:t>
            </a:r>
            <a:r>
              <a:rPr sz="3200" dirty="0">
                <a:latin typeface="Times New Roman"/>
                <a:cs typeface="Times New Roman"/>
              </a:rPr>
              <a:t>dusts;</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dirty="0">
                <a:latin typeface="Times New Roman"/>
                <a:cs typeface="Times New Roman"/>
              </a:rPr>
              <a:t>Soluble and </a:t>
            </a:r>
            <a:r>
              <a:rPr sz="3200" spc="-5" dirty="0">
                <a:latin typeface="Times New Roman"/>
                <a:cs typeface="Times New Roman"/>
              </a:rPr>
              <a:t>insoluble</a:t>
            </a:r>
            <a:r>
              <a:rPr sz="3200" spc="-50" dirty="0">
                <a:latin typeface="Times New Roman"/>
                <a:cs typeface="Times New Roman"/>
              </a:rPr>
              <a:t> </a:t>
            </a:r>
            <a:r>
              <a:rPr sz="3200" dirty="0">
                <a:latin typeface="Times New Roman"/>
                <a:cs typeface="Times New Roman"/>
              </a:rPr>
              <a:t>dusts.</a:t>
            </a:r>
            <a:endParaRPr sz="32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1093" y="497840"/>
            <a:ext cx="439737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Chemical</a:t>
            </a:r>
            <a:r>
              <a:rPr sz="4400" b="0" u="none" spc="-40" dirty="0">
                <a:latin typeface="Georgia"/>
                <a:cs typeface="Georgia"/>
              </a:rPr>
              <a:t> </a:t>
            </a:r>
            <a:r>
              <a:rPr sz="4400" b="0" u="none" spc="-5" dirty="0">
                <a:latin typeface="Georgia"/>
                <a:cs typeface="Georgia"/>
              </a:rPr>
              <a:t>hazards</a:t>
            </a:r>
            <a:endParaRPr sz="4400">
              <a:latin typeface="Georgia"/>
              <a:cs typeface="Georgia"/>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p:nvPr/>
        </p:nvSpPr>
        <p:spPr>
          <a:xfrm>
            <a:off x="8393430" y="6447742"/>
            <a:ext cx="22987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24</a:t>
            </a:fld>
            <a:endParaRPr sz="1200">
              <a:latin typeface="Georgia"/>
              <a:cs typeface="Georgia"/>
            </a:endParaRPr>
          </a:p>
        </p:txBody>
      </p:sp>
      <p:sp>
        <p:nvSpPr>
          <p:cNvPr id="3" name="object 3"/>
          <p:cNvSpPr txBox="1"/>
          <p:nvPr/>
        </p:nvSpPr>
        <p:spPr>
          <a:xfrm>
            <a:off x="535944" y="1877061"/>
            <a:ext cx="7419975" cy="4503797"/>
          </a:xfrm>
          <a:prstGeom prst="rect">
            <a:avLst/>
          </a:prstGeom>
        </p:spPr>
        <p:txBody>
          <a:bodyPr vert="horz" wrap="square" lIns="0" tIns="12700" rIns="0" bIns="0" rtlCol="0">
            <a:spAutoFit/>
          </a:bodyPr>
          <a:lstStyle/>
          <a:p>
            <a:pPr marL="12700">
              <a:lnSpc>
                <a:spcPct val="100000"/>
              </a:lnSpc>
              <a:spcBef>
                <a:spcPts val="100"/>
              </a:spcBef>
            </a:pPr>
            <a:r>
              <a:rPr sz="3200" dirty="0">
                <a:latin typeface="Times New Roman"/>
                <a:cs typeface="Times New Roman"/>
              </a:rPr>
              <a:t>Gases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Simple </a:t>
            </a:r>
            <a:r>
              <a:rPr sz="3200" dirty="0">
                <a:latin typeface="Times New Roman"/>
                <a:cs typeface="Times New Roman"/>
              </a:rPr>
              <a:t>gases </a:t>
            </a:r>
            <a:r>
              <a:rPr sz="3200" dirty="0">
                <a:solidFill>
                  <a:srgbClr val="BF0000"/>
                </a:solidFill>
                <a:latin typeface="Times New Roman"/>
                <a:cs typeface="Times New Roman"/>
              </a:rPr>
              <a:t>(e.g., </a:t>
            </a:r>
            <a:r>
              <a:rPr sz="3200" spc="5" dirty="0">
                <a:solidFill>
                  <a:srgbClr val="BF0000"/>
                </a:solidFill>
                <a:latin typeface="Times New Roman"/>
                <a:cs typeface="Times New Roman"/>
              </a:rPr>
              <a:t>oxygen,</a:t>
            </a:r>
            <a:r>
              <a:rPr sz="3200" spc="25" dirty="0">
                <a:solidFill>
                  <a:srgbClr val="BF0000"/>
                </a:solidFill>
                <a:latin typeface="Times New Roman"/>
                <a:cs typeface="Times New Roman"/>
              </a:rPr>
              <a:t> </a:t>
            </a:r>
            <a:r>
              <a:rPr sz="3200" dirty="0">
                <a:solidFill>
                  <a:srgbClr val="BF0000"/>
                </a:solidFill>
                <a:latin typeface="Times New Roman"/>
                <a:cs typeface="Times New Roman"/>
              </a:rPr>
              <a:t>hydrogen),</a:t>
            </a:r>
            <a:endParaRPr sz="3200">
              <a:latin typeface="Times New Roman"/>
              <a:cs typeface="Times New Roman"/>
            </a:endParaRPr>
          </a:p>
          <a:p>
            <a:pPr marL="355600" marR="5080" indent="-342900">
              <a:lnSpc>
                <a:spcPct val="150000"/>
              </a:lnSpc>
              <a:spcBef>
                <a:spcPts val="790"/>
              </a:spcBef>
              <a:buFont typeface="Arial"/>
              <a:buChar char="•"/>
              <a:tabLst>
                <a:tab pos="354965" algn="l"/>
                <a:tab pos="355600" algn="l"/>
              </a:tabLst>
            </a:pPr>
            <a:r>
              <a:rPr sz="3200" dirty="0">
                <a:latin typeface="Times New Roman"/>
                <a:cs typeface="Times New Roman"/>
              </a:rPr>
              <a:t>Asphyxiating gases </a:t>
            </a:r>
            <a:r>
              <a:rPr sz="3200" dirty="0">
                <a:solidFill>
                  <a:srgbClr val="BF0000"/>
                </a:solidFill>
                <a:latin typeface="Times New Roman"/>
                <a:cs typeface="Times New Roman"/>
              </a:rPr>
              <a:t>(e.g. carbon </a:t>
            </a:r>
            <a:r>
              <a:rPr sz="3200" spc="-5" dirty="0">
                <a:solidFill>
                  <a:srgbClr val="BF0000"/>
                </a:solidFill>
                <a:latin typeface="Times New Roman"/>
                <a:cs typeface="Times New Roman"/>
              </a:rPr>
              <a:t>monoxide,  </a:t>
            </a:r>
            <a:r>
              <a:rPr sz="3200" dirty="0">
                <a:solidFill>
                  <a:srgbClr val="BF0000"/>
                </a:solidFill>
                <a:latin typeface="Times New Roman"/>
                <a:cs typeface="Times New Roman"/>
              </a:rPr>
              <a:t>cyanide gas, sulphur dioxide,</a:t>
            </a:r>
            <a:r>
              <a:rPr sz="3200" spc="-5" dirty="0">
                <a:solidFill>
                  <a:srgbClr val="BF0000"/>
                </a:solidFill>
                <a:latin typeface="Times New Roman"/>
                <a:cs typeface="Times New Roman"/>
              </a:rPr>
              <a:t> chlorine)</a:t>
            </a:r>
            <a:endParaRPr sz="3200">
              <a:latin typeface="Times New Roman"/>
              <a:cs typeface="Times New Roman"/>
            </a:endParaRPr>
          </a:p>
          <a:p>
            <a:pPr marL="355600" marR="172720" indent="-342900">
              <a:lnSpc>
                <a:spcPct val="149700"/>
              </a:lnSpc>
              <a:spcBef>
                <a:spcPts val="810"/>
              </a:spcBef>
              <a:buFont typeface="Arial"/>
              <a:buChar char="•"/>
              <a:tabLst>
                <a:tab pos="354965" algn="l"/>
                <a:tab pos="355600" algn="l"/>
              </a:tabLst>
            </a:pPr>
            <a:r>
              <a:rPr sz="3200" dirty="0">
                <a:latin typeface="Times New Roman"/>
                <a:cs typeface="Times New Roman"/>
              </a:rPr>
              <a:t>Anaesthetic gases </a:t>
            </a:r>
            <a:r>
              <a:rPr sz="3200" dirty="0">
                <a:solidFill>
                  <a:srgbClr val="BF0000"/>
                </a:solidFill>
                <a:latin typeface="Times New Roman"/>
                <a:cs typeface="Times New Roman"/>
              </a:rPr>
              <a:t>(e.g., </a:t>
            </a:r>
            <a:r>
              <a:rPr sz="3200" spc="-5" dirty="0">
                <a:solidFill>
                  <a:srgbClr val="BF0000"/>
                </a:solidFill>
                <a:latin typeface="Times New Roman"/>
                <a:cs typeface="Times New Roman"/>
              </a:rPr>
              <a:t>chloroform, ether,  trichlorethylene).</a:t>
            </a:r>
            <a:endParaRPr sz="32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1093" y="497840"/>
            <a:ext cx="439737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Chemical</a:t>
            </a:r>
            <a:r>
              <a:rPr sz="4400" b="0" u="none" spc="-40" dirty="0">
                <a:latin typeface="Georgia"/>
                <a:cs typeface="Georgia"/>
              </a:rPr>
              <a:t> </a:t>
            </a:r>
            <a:r>
              <a:rPr sz="4400" b="0" u="none" spc="-5" dirty="0">
                <a:latin typeface="Georgia"/>
                <a:cs typeface="Georgia"/>
              </a:rPr>
              <a:t>hazards</a:t>
            </a:r>
            <a:endParaRPr sz="4400">
              <a:latin typeface="Georgia"/>
              <a:cs typeface="Georgia"/>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7" name="object 7"/>
          <p:cNvSpPr txBox="1"/>
          <p:nvPr/>
        </p:nvSpPr>
        <p:spPr>
          <a:xfrm>
            <a:off x="8393430" y="6447742"/>
            <a:ext cx="22987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25</a:t>
            </a:fld>
            <a:endParaRPr sz="1200">
              <a:latin typeface="Georgia"/>
              <a:cs typeface="Georgia"/>
            </a:endParaRPr>
          </a:p>
        </p:txBody>
      </p:sp>
      <p:sp>
        <p:nvSpPr>
          <p:cNvPr id="3" name="object 3"/>
          <p:cNvSpPr txBox="1"/>
          <p:nvPr/>
        </p:nvSpPr>
        <p:spPr>
          <a:xfrm>
            <a:off x="535940" y="1855472"/>
            <a:ext cx="168275" cy="505267"/>
          </a:xfrm>
          <a:prstGeom prst="rect">
            <a:avLst/>
          </a:prstGeom>
        </p:spPr>
        <p:txBody>
          <a:bodyPr vert="horz" wrap="square" lIns="0" tIns="12700" rIns="0" bIns="0" rtlCol="0">
            <a:spAutoFit/>
          </a:bodyPr>
          <a:lstStyle/>
          <a:p>
            <a:pPr marL="12700">
              <a:lnSpc>
                <a:spcPct val="100000"/>
              </a:lnSpc>
              <a:spcBef>
                <a:spcPts val="100"/>
              </a:spcBef>
            </a:pPr>
            <a:r>
              <a:rPr sz="3200" dirty="0">
                <a:latin typeface="Arial"/>
                <a:cs typeface="Arial"/>
              </a:rPr>
              <a:t>•</a:t>
            </a:r>
            <a:endParaRPr sz="3200">
              <a:latin typeface="Arial"/>
              <a:cs typeface="Arial"/>
            </a:endParaRPr>
          </a:p>
        </p:txBody>
      </p:sp>
      <p:sp>
        <p:nvSpPr>
          <p:cNvPr id="4" name="object 4"/>
          <p:cNvSpPr txBox="1"/>
          <p:nvPr/>
        </p:nvSpPr>
        <p:spPr>
          <a:xfrm>
            <a:off x="1450339" y="1877062"/>
            <a:ext cx="4646930" cy="505267"/>
          </a:xfrm>
          <a:prstGeom prst="rect">
            <a:avLst/>
          </a:prstGeom>
        </p:spPr>
        <p:txBody>
          <a:bodyPr vert="horz" wrap="square" lIns="0" tIns="12700" rIns="0" bIns="0" rtlCol="0">
            <a:spAutoFit/>
          </a:bodyPr>
          <a:lstStyle/>
          <a:p>
            <a:pPr marL="12700">
              <a:lnSpc>
                <a:spcPct val="100000"/>
              </a:lnSpc>
              <a:spcBef>
                <a:spcPts val="100"/>
              </a:spcBef>
            </a:pPr>
            <a:r>
              <a:rPr sz="3200" spc="-5" dirty="0">
                <a:latin typeface="Times New Roman"/>
                <a:cs typeface="Times New Roman"/>
              </a:rPr>
              <a:t>Metals </a:t>
            </a:r>
            <a:r>
              <a:rPr sz="3200" dirty="0">
                <a:latin typeface="Times New Roman"/>
                <a:cs typeface="Times New Roman"/>
              </a:rPr>
              <a:t>and </a:t>
            </a:r>
            <a:r>
              <a:rPr sz="3200" spc="-5" dirty="0">
                <a:latin typeface="Times New Roman"/>
                <a:cs typeface="Times New Roman"/>
              </a:rPr>
              <a:t>their</a:t>
            </a:r>
            <a:r>
              <a:rPr sz="3200" spc="-45" dirty="0">
                <a:latin typeface="Times New Roman"/>
                <a:cs typeface="Times New Roman"/>
              </a:rPr>
              <a:t> </a:t>
            </a:r>
            <a:r>
              <a:rPr sz="3200" dirty="0">
                <a:latin typeface="Times New Roman"/>
                <a:cs typeface="Times New Roman"/>
              </a:rPr>
              <a:t>compounds</a:t>
            </a:r>
            <a:endParaRPr sz="3200">
              <a:latin typeface="Times New Roman"/>
              <a:cs typeface="Times New Roman"/>
            </a:endParaRPr>
          </a:p>
        </p:txBody>
      </p:sp>
      <p:sp>
        <p:nvSpPr>
          <p:cNvPr id="5" name="object 5"/>
          <p:cNvSpPr txBox="1">
            <a:spLocks noGrp="1"/>
          </p:cNvSpPr>
          <p:nvPr>
            <p:ph type="body" idx="1"/>
          </p:nvPr>
        </p:nvSpPr>
        <p:spPr>
          <a:xfrm>
            <a:off x="582929" y="1633222"/>
            <a:ext cx="7978140" cy="3070071"/>
          </a:xfrm>
          <a:prstGeom prst="rect">
            <a:avLst/>
          </a:prstGeom>
        </p:spPr>
        <p:txBody>
          <a:bodyPr vert="horz" wrap="square" lIns="0" tIns="845820" rIns="0" bIns="0" rtlCol="0">
            <a:spAutoFit/>
          </a:bodyPr>
          <a:lstStyle/>
          <a:p>
            <a:pPr marL="308610" marR="5080">
              <a:lnSpc>
                <a:spcPct val="149900"/>
              </a:lnSpc>
              <a:spcBef>
                <a:spcPts val="90"/>
              </a:spcBef>
            </a:pPr>
            <a:r>
              <a:rPr dirty="0"/>
              <a:t>Lead, </a:t>
            </a:r>
            <a:r>
              <a:rPr spc="-5" dirty="0"/>
              <a:t>antimony, </a:t>
            </a:r>
            <a:r>
              <a:rPr dirty="0"/>
              <a:t>arsenic, </a:t>
            </a:r>
            <a:r>
              <a:rPr spc="-5" dirty="0"/>
              <a:t>beryllium, cadmium,  cobalt, </a:t>
            </a:r>
            <a:r>
              <a:rPr dirty="0"/>
              <a:t>manganese, mercury, phosphorus,  </a:t>
            </a:r>
            <a:r>
              <a:rPr spc="-5" dirty="0"/>
              <a:t>chromium, </a:t>
            </a:r>
            <a:r>
              <a:rPr dirty="0"/>
              <a:t>zinc </a:t>
            </a:r>
            <a:r>
              <a:rPr spc="-5" dirty="0"/>
              <a:t>and</a:t>
            </a:r>
            <a:r>
              <a:rPr spc="15" dirty="0"/>
              <a:t> </a:t>
            </a:r>
            <a:r>
              <a:rPr spc="-5" dirty="0"/>
              <a:t>others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1093" y="497840"/>
            <a:ext cx="439737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Chemical</a:t>
            </a:r>
            <a:r>
              <a:rPr sz="4400" b="0" u="none" spc="-40" dirty="0">
                <a:latin typeface="Georgia"/>
                <a:cs typeface="Georgia"/>
              </a:rPr>
              <a:t> </a:t>
            </a:r>
            <a:r>
              <a:rPr sz="4400" b="0" u="none" spc="-5" dirty="0">
                <a:latin typeface="Georgia"/>
                <a:cs typeface="Georgia"/>
              </a:rPr>
              <a:t>hazards</a:t>
            </a:r>
            <a:endParaRPr sz="4400">
              <a:latin typeface="Georgia"/>
              <a:cs typeface="Georgia"/>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p:nvPr/>
        </p:nvSpPr>
        <p:spPr>
          <a:xfrm>
            <a:off x="8393430" y="6447742"/>
            <a:ext cx="22987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26</a:t>
            </a:fld>
            <a:endParaRPr sz="1200">
              <a:latin typeface="Georgia"/>
              <a:cs typeface="Georgia"/>
            </a:endParaRPr>
          </a:p>
        </p:txBody>
      </p:sp>
      <p:sp>
        <p:nvSpPr>
          <p:cNvPr id="3" name="object 3"/>
          <p:cNvSpPr txBox="1"/>
          <p:nvPr/>
        </p:nvSpPr>
        <p:spPr>
          <a:xfrm>
            <a:off x="638813" y="1877059"/>
            <a:ext cx="7793355" cy="3562514"/>
          </a:xfrm>
          <a:prstGeom prst="rect">
            <a:avLst/>
          </a:prstGeom>
        </p:spPr>
        <p:txBody>
          <a:bodyPr vert="horz" wrap="square" lIns="0" tIns="12700" rIns="0" bIns="0" rtlCol="0">
            <a:spAutoFit/>
          </a:bodyPr>
          <a:lstStyle/>
          <a:p>
            <a:pPr marL="12700">
              <a:lnSpc>
                <a:spcPct val="100000"/>
              </a:lnSpc>
              <a:spcBef>
                <a:spcPts val="100"/>
              </a:spcBef>
            </a:pPr>
            <a:r>
              <a:rPr sz="3200" b="1" i="1" u="heavy" spc="-5" dirty="0">
                <a:uFill>
                  <a:solidFill>
                    <a:srgbClr val="000000"/>
                  </a:solidFill>
                </a:uFill>
                <a:latin typeface="Times New Roman"/>
                <a:cs typeface="Times New Roman"/>
              </a:rPr>
              <a:t>(3) Ingestion:</a:t>
            </a:r>
            <a:r>
              <a:rPr sz="3200" b="1" i="1" u="heavy" spc="50" dirty="0">
                <a:uFill>
                  <a:solidFill>
                    <a:srgbClr val="000000"/>
                  </a:solidFill>
                </a:uFill>
                <a:latin typeface="Times New Roman"/>
                <a:cs typeface="Times New Roman"/>
              </a:rPr>
              <a:t> </a:t>
            </a:r>
            <a:endParaRPr sz="3200">
              <a:latin typeface="Times New Roman"/>
              <a:cs typeface="Times New Roman"/>
            </a:endParaRPr>
          </a:p>
          <a:p>
            <a:pPr marL="252729" marR="5080">
              <a:lnSpc>
                <a:spcPct val="149900"/>
              </a:lnSpc>
              <a:spcBef>
                <a:spcPts val="800"/>
              </a:spcBef>
            </a:pPr>
            <a:r>
              <a:rPr sz="3200" dirty="0">
                <a:latin typeface="Times New Roman"/>
                <a:cs typeface="Times New Roman"/>
              </a:rPr>
              <a:t>Occupational diseases </a:t>
            </a:r>
            <a:r>
              <a:rPr sz="3200" spc="-5" dirty="0">
                <a:latin typeface="Times New Roman"/>
                <a:cs typeface="Times New Roman"/>
              </a:rPr>
              <a:t>may also </a:t>
            </a:r>
            <a:r>
              <a:rPr sz="3200" dirty="0">
                <a:latin typeface="Times New Roman"/>
                <a:cs typeface="Times New Roman"/>
              </a:rPr>
              <a:t>result </a:t>
            </a:r>
            <a:r>
              <a:rPr sz="3200" spc="-5" dirty="0">
                <a:latin typeface="Times New Roman"/>
                <a:cs typeface="Times New Roman"/>
              </a:rPr>
              <a:t>from  ingestion </a:t>
            </a:r>
            <a:r>
              <a:rPr sz="3200" dirty="0">
                <a:latin typeface="Times New Roman"/>
                <a:cs typeface="Times New Roman"/>
              </a:rPr>
              <a:t>of </a:t>
            </a:r>
            <a:r>
              <a:rPr sz="3200" spc="-5" dirty="0">
                <a:latin typeface="Times New Roman"/>
                <a:cs typeface="Times New Roman"/>
              </a:rPr>
              <a:t>chemical </a:t>
            </a:r>
            <a:r>
              <a:rPr sz="3200" dirty="0">
                <a:latin typeface="Times New Roman"/>
                <a:cs typeface="Times New Roman"/>
              </a:rPr>
              <a:t>substances such </a:t>
            </a:r>
            <a:r>
              <a:rPr sz="3200" spc="-5" dirty="0">
                <a:solidFill>
                  <a:srgbClr val="BF0000"/>
                </a:solidFill>
                <a:latin typeface="Times New Roman"/>
                <a:cs typeface="Times New Roman"/>
              </a:rPr>
              <a:t>as </a:t>
            </a:r>
            <a:r>
              <a:rPr sz="3200" dirty="0">
                <a:solidFill>
                  <a:srgbClr val="BF0000"/>
                </a:solidFill>
                <a:latin typeface="Times New Roman"/>
                <a:cs typeface="Times New Roman"/>
              </a:rPr>
              <a:t>lead,  mercury, </a:t>
            </a:r>
            <a:r>
              <a:rPr sz="3200" spc="-5" dirty="0">
                <a:solidFill>
                  <a:srgbClr val="BF0000"/>
                </a:solidFill>
                <a:latin typeface="Times New Roman"/>
                <a:cs typeface="Times New Roman"/>
              </a:rPr>
              <a:t>arsenic, zinc, chromium, cadmium,  </a:t>
            </a:r>
            <a:r>
              <a:rPr sz="3200" dirty="0">
                <a:solidFill>
                  <a:srgbClr val="BF0000"/>
                </a:solidFill>
                <a:latin typeface="Times New Roman"/>
                <a:cs typeface="Times New Roman"/>
              </a:rPr>
              <a:t>phosphorus</a:t>
            </a:r>
            <a:r>
              <a:rPr sz="3200" spc="-5" dirty="0">
                <a:solidFill>
                  <a:srgbClr val="BF0000"/>
                </a:solidFill>
                <a:latin typeface="Times New Roman"/>
                <a:cs typeface="Times New Roman"/>
              </a:rPr>
              <a:t> </a:t>
            </a:r>
            <a:r>
              <a:rPr sz="3200" dirty="0">
                <a:solidFill>
                  <a:srgbClr val="BF0000"/>
                </a:solidFill>
                <a:latin typeface="Times New Roman"/>
                <a:cs typeface="Times New Roman"/>
              </a:rPr>
              <a:t>etc.</a:t>
            </a:r>
            <a:endParaRPr sz="32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6324" y="497840"/>
            <a:ext cx="452310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Biological</a:t>
            </a:r>
            <a:r>
              <a:rPr sz="4400" b="0" u="none" spc="-50" dirty="0">
                <a:latin typeface="Georgia"/>
                <a:cs typeface="Georgia"/>
              </a:rPr>
              <a:t> </a:t>
            </a:r>
            <a:r>
              <a:rPr sz="4400" b="0" u="none" spc="-5" dirty="0">
                <a:latin typeface="Georgia"/>
                <a:cs typeface="Georgia"/>
              </a:rPr>
              <a:t>hazards</a:t>
            </a:r>
            <a:endParaRPr sz="4400">
              <a:latin typeface="Georgia"/>
              <a:cs typeface="Georgia"/>
            </a:endParaRPr>
          </a:p>
        </p:txBody>
      </p:sp>
      <p:sp>
        <p:nvSpPr>
          <p:cNvPr id="3" name="object 3"/>
          <p:cNvSpPr txBox="1"/>
          <p:nvPr/>
        </p:nvSpPr>
        <p:spPr>
          <a:xfrm>
            <a:off x="534673" y="1379222"/>
            <a:ext cx="8075295" cy="4834657"/>
          </a:xfrm>
          <a:prstGeom prst="rect">
            <a:avLst/>
          </a:prstGeom>
        </p:spPr>
        <p:txBody>
          <a:bodyPr vert="horz" wrap="square" lIns="0" tIns="114300" rIns="0" bIns="0" rtlCol="0">
            <a:spAutoFit/>
          </a:bodyPr>
          <a:lstStyle/>
          <a:p>
            <a:pPr marL="356870" indent="-342900">
              <a:lnSpc>
                <a:spcPct val="100000"/>
              </a:lnSpc>
              <a:spcBef>
                <a:spcPts val="900"/>
              </a:spcBef>
              <a:buFont typeface="Arial"/>
              <a:buChar char="•"/>
              <a:tabLst>
                <a:tab pos="356235" algn="l"/>
                <a:tab pos="356870" algn="l"/>
              </a:tabLst>
            </a:pPr>
            <a:r>
              <a:rPr sz="3200" spc="-5" dirty="0">
                <a:latin typeface="Georgia"/>
                <a:cs typeface="Georgia"/>
              </a:rPr>
              <a:t>Brucellosis</a:t>
            </a:r>
            <a:r>
              <a:rPr lang="en-IN" sz="3200" spc="-5" dirty="0">
                <a:latin typeface="Georgia"/>
                <a:cs typeface="Georgia"/>
              </a:rPr>
              <a:t>-</a:t>
            </a:r>
            <a:r>
              <a:rPr lang="en-US" sz="2000" b="1" i="1" dirty="0"/>
              <a:t>Brucellosis</a:t>
            </a:r>
            <a:r>
              <a:rPr lang="en-US" sz="2000" i="1" dirty="0"/>
              <a:t> is an infectious disease caused by bacteria. </a:t>
            </a:r>
            <a:endParaRPr sz="2000" i="1" dirty="0">
              <a:latin typeface="Georgia"/>
              <a:cs typeface="Georgia"/>
            </a:endParaRPr>
          </a:p>
          <a:p>
            <a:pPr marL="356870" indent="-342900">
              <a:lnSpc>
                <a:spcPct val="100000"/>
              </a:lnSpc>
              <a:spcBef>
                <a:spcPts val="800"/>
              </a:spcBef>
              <a:buFont typeface="Arial"/>
              <a:buChar char="•"/>
              <a:tabLst>
                <a:tab pos="356235" algn="l"/>
                <a:tab pos="356870" algn="l"/>
              </a:tabLst>
            </a:pPr>
            <a:r>
              <a:rPr sz="3200" spc="-5" dirty="0">
                <a:latin typeface="Georgia"/>
                <a:cs typeface="Georgia"/>
              </a:rPr>
              <a:t>Leptospirosis</a:t>
            </a:r>
            <a:r>
              <a:rPr lang="en-IN" sz="3200" spc="-5" dirty="0">
                <a:latin typeface="Georgia"/>
                <a:cs typeface="Georgia"/>
              </a:rPr>
              <a:t>-</a:t>
            </a:r>
            <a:r>
              <a:rPr lang="en-US" sz="2000" b="1" i="1" dirty="0"/>
              <a:t>Leptospirosis</a:t>
            </a:r>
            <a:r>
              <a:rPr lang="en-US" sz="2000" i="1" dirty="0"/>
              <a:t> is a blood infection caused by the bacteria </a:t>
            </a:r>
            <a:r>
              <a:rPr lang="en-US" sz="2000" b="1" i="1" dirty="0"/>
              <a:t>Leptospira</a:t>
            </a:r>
            <a:endParaRPr sz="2000" i="1" dirty="0">
              <a:latin typeface="Georgia"/>
              <a:cs typeface="Georgia"/>
            </a:endParaRPr>
          </a:p>
          <a:p>
            <a:pPr marL="356870" indent="-342900">
              <a:lnSpc>
                <a:spcPct val="100000"/>
              </a:lnSpc>
              <a:spcBef>
                <a:spcPts val="800"/>
              </a:spcBef>
              <a:buFont typeface="Arial"/>
              <a:buChar char="•"/>
              <a:tabLst>
                <a:tab pos="356235" algn="l"/>
                <a:tab pos="356870" algn="l"/>
              </a:tabLst>
            </a:pPr>
            <a:r>
              <a:rPr sz="3200" spc="-5" dirty="0">
                <a:latin typeface="Georgia"/>
                <a:cs typeface="Georgia"/>
              </a:rPr>
              <a:t>Anthrax</a:t>
            </a:r>
            <a:r>
              <a:rPr lang="en-IN" sz="3200" spc="-5" dirty="0">
                <a:latin typeface="Georgia"/>
                <a:cs typeface="Georgia"/>
              </a:rPr>
              <a:t>-</a:t>
            </a:r>
            <a:r>
              <a:rPr lang="en-US" sz="2000" b="1" i="1" dirty="0"/>
              <a:t>Anthrax</a:t>
            </a:r>
            <a:r>
              <a:rPr lang="en-US" sz="2000" i="1" dirty="0"/>
              <a:t> is an infection caused by the bacterium Bacillus anthracis. It can occur in four forms: skin, lungs, intestinal, and injection.</a:t>
            </a:r>
            <a:endParaRPr sz="2000" i="1" dirty="0">
              <a:latin typeface="Georgia"/>
              <a:cs typeface="Georgia"/>
            </a:endParaRPr>
          </a:p>
          <a:p>
            <a:pPr marL="356870" indent="-342900">
              <a:lnSpc>
                <a:spcPct val="100000"/>
              </a:lnSpc>
              <a:spcBef>
                <a:spcPts val="790"/>
              </a:spcBef>
              <a:buFont typeface="Arial"/>
              <a:buChar char="•"/>
              <a:tabLst>
                <a:tab pos="356235" algn="l"/>
                <a:tab pos="356870" algn="l"/>
              </a:tabLst>
            </a:pPr>
            <a:r>
              <a:rPr sz="3200" spc="-5" dirty="0" err="1">
                <a:latin typeface="Georgia"/>
                <a:cs typeface="Georgia"/>
              </a:rPr>
              <a:t>Hydatidosis</a:t>
            </a:r>
            <a:r>
              <a:rPr lang="en-IN" sz="3200" spc="-5" dirty="0">
                <a:latin typeface="Georgia"/>
                <a:cs typeface="Georgia"/>
              </a:rPr>
              <a:t>-</a:t>
            </a:r>
            <a:r>
              <a:rPr lang="en-US" sz="2000" b="1" i="1" dirty="0" err="1"/>
              <a:t>Hydatidosis</a:t>
            </a:r>
            <a:r>
              <a:rPr lang="en-US" sz="2000" i="1" dirty="0"/>
              <a:t> is a zoonosis caused by Echinococcus </a:t>
            </a:r>
            <a:r>
              <a:rPr lang="en-US" sz="2000" i="1" dirty="0" err="1"/>
              <a:t>granulosus</a:t>
            </a:r>
            <a:r>
              <a:rPr lang="en-US" sz="2000" i="1" dirty="0"/>
              <a:t>, and ingesting eggs released through the </a:t>
            </a:r>
            <a:r>
              <a:rPr lang="en-US" sz="2000" i="1" dirty="0" err="1"/>
              <a:t>faeces</a:t>
            </a:r>
            <a:r>
              <a:rPr lang="en-US" sz="2000" i="1" dirty="0"/>
              <a:t> from infected dogs infects humans. </a:t>
            </a:r>
            <a:endParaRPr sz="2000" i="1" dirty="0">
              <a:latin typeface="Georgia"/>
              <a:cs typeface="Georgia"/>
            </a:endParaRPr>
          </a:p>
          <a:p>
            <a:pPr marL="356870" indent="-342900">
              <a:lnSpc>
                <a:spcPct val="100000"/>
              </a:lnSpc>
              <a:spcBef>
                <a:spcPts val="800"/>
              </a:spcBef>
              <a:buFont typeface="Arial"/>
              <a:buChar char="•"/>
              <a:tabLst>
                <a:tab pos="356235" algn="l"/>
                <a:tab pos="356870" algn="l"/>
              </a:tabLst>
            </a:pPr>
            <a:r>
              <a:rPr sz="3200" spc="-5" dirty="0">
                <a:latin typeface="Georgia"/>
                <a:cs typeface="Georgia"/>
              </a:rPr>
              <a:t>Tetanus</a:t>
            </a:r>
            <a:r>
              <a:rPr lang="en-IN" sz="3200" spc="-5" dirty="0">
                <a:latin typeface="Georgia"/>
                <a:cs typeface="Georgia"/>
              </a:rPr>
              <a:t>-</a:t>
            </a:r>
            <a:r>
              <a:rPr lang="en-US" sz="2000" b="1" i="1" dirty="0"/>
              <a:t>Tetanus</a:t>
            </a:r>
            <a:r>
              <a:rPr lang="en-US" sz="2000" i="1" dirty="0"/>
              <a:t> is a serious disease caused by a bacterial toxin that affects your nervous system, leading to painful muscle contractions, particularly of your jaw and neck muscles.</a:t>
            </a:r>
            <a:endParaRPr sz="2000" i="1" dirty="0">
              <a:latin typeface="Georgia"/>
              <a:cs typeface="Georgia"/>
            </a:endParaRPr>
          </a:p>
        </p:txBody>
      </p:sp>
      <p:sp>
        <p:nvSpPr>
          <p:cNvPr id="4" name="object 4"/>
          <p:cNvSpPr txBox="1"/>
          <p:nvPr/>
        </p:nvSpPr>
        <p:spPr>
          <a:xfrm>
            <a:off x="8417563" y="6435091"/>
            <a:ext cx="19240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2</a:t>
            </a:r>
            <a:r>
              <a:rPr sz="1200" dirty="0">
                <a:solidFill>
                  <a:srgbClr val="888888"/>
                </a:solidFill>
                <a:latin typeface="Georgia"/>
                <a:cs typeface="Georgia"/>
              </a:rPr>
              <a:t>5</a:t>
            </a:r>
            <a:endParaRPr sz="1200">
              <a:latin typeface="Georgia"/>
              <a:cs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C2740C-76EB-4849-B6D8-ADC3AB40394A}"/>
              </a:ext>
            </a:extLst>
          </p:cNvPr>
          <p:cNvSpPr>
            <a:spLocks noGrp="1"/>
          </p:cNvSpPr>
          <p:nvPr>
            <p:ph type="title"/>
          </p:nvPr>
        </p:nvSpPr>
        <p:spPr/>
        <p:txBody>
          <a:bodyPr/>
          <a:lstStyle/>
          <a:p>
            <a:endParaRPr lang="en-IN"/>
          </a:p>
        </p:txBody>
      </p:sp>
      <p:sp>
        <p:nvSpPr>
          <p:cNvPr id="3" name="Text Placeholder 2">
            <a:extLst>
              <a:ext uri="{FF2B5EF4-FFF2-40B4-BE49-F238E27FC236}">
                <a16:creationId xmlns="" xmlns:a16="http://schemas.microsoft.com/office/drawing/2014/main" id="{5D5B84CD-609F-40F2-9ABB-4B439B0AB15E}"/>
              </a:ext>
            </a:extLst>
          </p:cNvPr>
          <p:cNvSpPr>
            <a:spLocks noGrp="1"/>
          </p:cNvSpPr>
          <p:nvPr>
            <p:ph type="body" idx="1"/>
          </p:nvPr>
        </p:nvSpPr>
        <p:spPr>
          <a:xfrm>
            <a:off x="582929" y="1633222"/>
            <a:ext cx="7978140" cy="4001095"/>
          </a:xfrm>
        </p:spPr>
        <p:txBody>
          <a:bodyPr/>
          <a:lstStyle/>
          <a:p>
            <a:pPr marL="356870" indent="-342900">
              <a:lnSpc>
                <a:spcPct val="100000"/>
              </a:lnSpc>
              <a:spcBef>
                <a:spcPts val="800"/>
              </a:spcBef>
              <a:buFont typeface="Arial"/>
              <a:buChar char="•"/>
              <a:tabLst>
                <a:tab pos="356235" algn="l"/>
                <a:tab pos="356870" algn="l"/>
              </a:tabLst>
            </a:pPr>
            <a:r>
              <a:rPr lang="en-US" sz="3200" spc="-5" dirty="0">
                <a:latin typeface="Georgia"/>
                <a:cs typeface="Georgia"/>
              </a:rPr>
              <a:t>Encephalitis</a:t>
            </a:r>
            <a:endParaRPr lang="en-US" sz="3200" dirty="0">
              <a:latin typeface="Georgia"/>
              <a:cs typeface="Georgia"/>
            </a:endParaRPr>
          </a:p>
          <a:p>
            <a:pPr marL="356870" indent="-342900">
              <a:lnSpc>
                <a:spcPct val="100000"/>
              </a:lnSpc>
              <a:spcBef>
                <a:spcPts val="800"/>
              </a:spcBef>
              <a:buFont typeface="Arial"/>
              <a:buChar char="•"/>
              <a:tabLst>
                <a:tab pos="356235" algn="l"/>
                <a:tab pos="356870" algn="l"/>
              </a:tabLst>
            </a:pPr>
            <a:r>
              <a:rPr lang="en-US" sz="3200" dirty="0">
                <a:latin typeface="Georgia"/>
                <a:cs typeface="Georgia"/>
              </a:rPr>
              <a:t>fungal</a:t>
            </a:r>
            <a:r>
              <a:rPr lang="en-US" sz="3200" spc="-70" dirty="0">
                <a:latin typeface="Georgia"/>
                <a:cs typeface="Georgia"/>
              </a:rPr>
              <a:t> </a:t>
            </a:r>
            <a:r>
              <a:rPr lang="en-US" sz="3200" spc="-5" dirty="0">
                <a:latin typeface="Georgia"/>
                <a:cs typeface="Georgia"/>
              </a:rPr>
              <a:t>infections</a:t>
            </a:r>
            <a:endParaRPr lang="en-US" sz="3200" dirty="0">
              <a:latin typeface="Georgia"/>
              <a:cs typeface="Georgia"/>
            </a:endParaRPr>
          </a:p>
          <a:p>
            <a:pPr marL="356870" indent="-342900">
              <a:lnSpc>
                <a:spcPct val="100000"/>
              </a:lnSpc>
              <a:spcBef>
                <a:spcPts val="790"/>
              </a:spcBef>
              <a:buFont typeface="Arial"/>
              <a:buChar char="•"/>
              <a:tabLst>
                <a:tab pos="356235" algn="l"/>
                <a:tab pos="356870" algn="l"/>
              </a:tabLst>
            </a:pPr>
            <a:r>
              <a:rPr lang="en-US" sz="3200" spc="-5" dirty="0">
                <a:latin typeface="Georgia"/>
                <a:cs typeface="Georgia"/>
              </a:rPr>
              <a:t>Schistosomiasis-</a:t>
            </a:r>
            <a:r>
              <a:rPr lang="en-US" sz="2000" b="1" i="1" dirty="0"/>
              <a:t>Schistosomiasis</a:t>
            </a:r>
            <a:r>
              <a:rPr lang="en-US" sz="2000" i="1" dirty="0"/>
              <a:t>, also known as snail fever and bilharzia, is a disease caused by parasitic flatworms called schistosomes. The urinary tract or the intestines may be infected. Symptoms include abdominal pain, diarrhea, bloody stool, or blood in the urine.</a:t>
            </a:r>
            <a:endParaRPr lang="en-US" sz="2000" i="1" dirty="0">
              <a:latin typeface="Georgia"/>
              <a:cs typeface="Georgia"/>
            </a:endParaRPr>
          </a:p>
          <a:p>
            <a:pPr marL="12700">
              <a:lnSpc>
                <a:spcPct val="100000"/>
              </a:lnSpc>
              <a:spcBef>
                <a:spcPts val="800"/>
              </a:spcBef>
            </a:pPr>
            <a:r>
              <a:rPr lang="en-US" sz="1800" spc="-765" baseline="4629" dirty="0">
                <a:solidFill>
                  <a:srgbClr val="888888"/>
                </a:solidFill>
                <a:latin typeface="Georgia"/>
                <a:cs typeface="Georgia"/>
              </a:rPr>
              <a:t>1</a:t>
            </a:r>
            <a:r>
              <a:rPr lang="en-US" sz="4800" spc="-937" baseline="2604" dirty="0">
                <a:latin typeface="Arial"/>
                <a:cs typeface="Arial"/>
              </a:rPr>
              <a:t>•</a:t>
            </a:r>
            <a:r>
              <a:rPr lang="en-US" sz="1800" baseline="4629" dirty="0">
                <a:solidFill>
                  <a:srgbClr val="888888"/>
                </a:solidFill>
                <a:latin typeface="Georgia"/>
                <a:cs typeface="Georgia"/>
              </a:rPr>
              <a:t>1</a:t>
            </a:r>
            <a:r>
              <a:rPr lang="en-US" sz="1800" spc="-7" baseline="4629" dirty="0">
                <a:solidFill>
                  <a:srgbClr val="888888"/>
                </a:solidFill>
                <a:latin typeface="Georgia"/>
                <a:cs typeface="Georgia"/>
              </a:rPr>
              <a:t>/2</a:t>
            </a:r>
            <a:r>
              <a:rPr lang="en-US" sz="1800" spc="-427" baseline="4629" dirty="0">
                <a:solidFill>
                  <a:srgbClr val="888888"/>
                </a:solidFill>
                <a:latin typeface="Georgia"/>
                <a:cs typeface="Georgia"/>
              </a:rPr>
              <a:t>0</a:t>
            </a:r>
            <a:r>
              <a:rPr lang="en-US" sz="3200" spc="-1335" dirty="0">
                <a:latin typeface="Georgia"/>
                <a:cs typeface="Georgia"/>
              </a:rPr>
              <a:t>a</a:t>
            </a:r>
            <a:r>
              <a:rPr lang="en-US" sz="1800" spc="7" baseline="4629" dirty="0">
                <a:solidFill>
                  <a:srgbClr val="888888"/>
                </a:solidFill>
                <a:latin typeface="Georgia"/>
                <a:cs typeface="Georgia"/>
              </a:rPr>
              <a:t>/</a:t>
            </a:r>
            <a:r>
              <a:rPr lang="en-US" sz="1800" spc="-15" baseline="4629" dirty="0">
                <a:solidFill>
                  <a:srgbClr val="888888"/>
                </a:solidFill>
                <a:latin typeface="Georgia"/>
                <a:cs typeface="Georgia"/>
              </a:rPr>
              <a:t>1</a:t>
            </a:r>
            <a:r>
              <a:rPr lang="en-US" sz="1800" baseline="4629" dirty="0">
                <a:solidFill>
                  <a:srgbClr val="888888"/>
                </a:solidFill>
                <a:latin typeface="Georgia"/>
                <a:cs typeface="Georgia"/>
              </a:rPr>
              <a:t>5</a:t>
            </a:r>
            <a:r>
              <a:rPr lang="en-US" sz="1800" spc="157" baseline="4629" dirty="0">
                <a:solidFill>
                  <a:srgbClr val="888888"/>
                </a:solidFill>
                <a:latin typeface="Georgia"/>
                <a:cs typeface="Georgia"/>
              </a:rPr>
              <a:t> </a:t>
            </a:r>
            <a:r>
              <a:rPr lang="en-US" sz="3200" spc="-5" dirty="0">
                <a:latin typeface="Georgia"/>
                <a:cs typeface="Georgia"/>
              </a:rPr>
              <a:t>h</a:t>
            </a:r>
            <a:r>
              <a:rPr lang="en-US" sz="3200" spc="-10" dirty="0">
                <a:latin typeface="Georgia"/>
                <a:cs typeface="Georgia"/>
              </a:rPr>
              <a:t>o</a:t>
            </a:r>
            <a:r>
              <a:rPr lang="en-US" sz="3200" spc="-5" dirty="0">
                <a:latin typeface="Georgia"/>
                <a:cs typeface="Georgia"/>
              </a:rPr>
              <a:t>s</a:t>
            </a:r>
            <a:r>
              <a:rPr lang="en-US" sz="3200" dirty="0">
                <a:latin typeface="Georgia"/>
                <a:cs typeface="Georgia"/>
              </a:rPr>
              <a:t>t </a:t>
            </a:r>
            <a:r>
              <a:rPr lang="en-US" sz="3200" spc="-10" dirty="0">
                <a:latin typeface="Georgia"/>
                <a:cs typeface="Georgia"/>
              </a:rPr>
              <a:t>o</a:t>
            </a:r>
            <a:r>
              <a:rPr lang="en-US" sz="3200" dirty="0">
                <a:latin typeface="Georgia"/>
                <a:cs typeface="Georgia"/>
              </a:rPr>
              <a:t>f</a:t>
            </a:r>
            <a:r>
              <a:rPr lang="en-US" sz="3200" spc="5" dirty="0">
                <a:latin typeface="Georgia"/>
                <a:cs typeface="Georgia"/>
              </a:rPr>
              <a:t> </a:t>
            </a:r>
            <a:r>
              <a:rPr lang="en-US" sz="3200" spc="-10" dirty="0">
                <a:latin typeface="Georgia"/>
                <a:cs typeface="Georgia"/>
              </a:rPr>
              <a:t>o</a:t>
            </a:r>
            <a:r>
              <a:rPr lang="en-US" sz="3200" dirty="0">
                <a:latin typeface="Georgia"/>
                <a:cs typeface="Georgia"/>
              </a:rPr>
              <a:t>t</a:t>
            </a:r>
            <a:r>
              <a:rPr lang="en-US" sz="3200" spc="-5" dirty="0">
                <a:latin typeface="Georgia"/>
                <a:cs typeface="Georgia"/>
              </a:rPr>
              <a:t>he</a:t>
            </a:r>
            <a:r>
              <a:rPr lang="en-US" sz="3200" spc="-15" dirty="0">
                <a:latin typeface="Georgia"/>
                <a:cs typeface="Georgia"/>
              </a:rPr>
              <a:t>r</a:t>
            </a:r>
            <a:r>
              <a:rPr lang="en-US" sz="3200" dirty="0">
                <a:latin typeface="Georgia"/>
                <a:cs typeface="Georgia"/>
              </a:rPr>
              <a:t>s</a:t>
            </a:r>
          </a:p>
          <a:p>
            <a:endParaRPr lang="en-IN" dirty="0"/>
          </a:p>
        </p:txBody>
      </p:sp>
    </p:spTree>
    <p:extLst>
      <p:ext uri="{BB962C8B-B14F-4D97-AF65-F5344CB8AC3E}">
        <p14:creationId xmlns:p14="http://schemas.microsoft.com/office/powerpoint/2010/main" val="1931344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2608" y="572693"/>
            <a:ext cx="7567448" cy="607054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4" name="object 4"/>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0330">
              <a:lnSpc>
                <a:spcPct val="100000"/>
              </a:lnSpc>
            </a:pPr>
            <a:fld id="{81D60167-4931-47E6-BA6A-407CBD079E47}" type="slidenum">
              <a:rPr dirty="0"/>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7704" y="163830"/>
            <a:ext cx="2414905" cy="689932"/>
          </a:xfrm>
          <a:prstGeom prst="rect">
            <a:avLst/>
          </a:prstGeom>
        </p:spPr>
        <p:txBody>
          <a:bodyPr vert="horz" wrap="square" lIns="0" tIns="12700" rIns="0" bIns="0" rtlCol="0">
            <a:spAutoFit/>
          </a:bodyPr>
          <a:lstStyle/>
          <a:p>
            <a:pPr marL="12700">
              <a:lnSpc>
                <a:spcPct val="100000"/>
              </a:lnSpc>
              <a:spcBef>
                <a:spcPts val="100"/>
              </a:spcBef>
            </a:pPr>
            <a:r>
              <a:rPr sz="4400" u="none" spc="-5" dirty="0">
                <a:latin typeface="Times New Roman"/>
                <a:cs typeface="Times New Roman"/>
              </a:rPr>
              <a:t>Definition</a:t>
            </a:r>
            <a:endParaRPr sz="4400">
              <a:latin typeface="Times New Roman"/>
              <a:cs typeface="Times New Roman"/>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p:nvPr/>
        </p:nvSpPr>
        <p:spPr>
          <a:xfrm>
            <a:off x="8500113" y="6447742"/>
            <a:ext cx="109855" cy="184666"/>
          </a:xfrm>
          <a:prstGeom prst="rect">
            <a:avLst/>
          </a:prstGeom>
        </p:spPr>
        <p:txBody>
          <a:bodyPr vert="horz" wrap="square" lIns="0" tIns="0" rIns="0" bIns="0" rtlCol="0">
            <a:spAutoFit/>
          </a:bodyPr>
          <a:lstStyle/>
          <a:p>
            <a:pPr marL="12700">
              <a:lnSpc>
                <a:spcPct val="100000"/>
              </a:lnSpc>
            </a:pPr>
            <a:r>
              <a:rPr sz="1200" dirty="0">
                <a:solidFill>
                  <a:srgbClr val="888888"/>
                </a:solidFill>
                <a:latin typeface="Georgia"/>
                <a:cs typeface="Georgia"/>
              </a:rPr>
              <a:t>3</a:t>
            </a:r>
            <a:endParaRPr sz="1200">
              <a:latin typeface="Georgia"/>
              <a:cs typeface="Georgia"/>
            </a:endParaRPr>
          </a:p>
        </p:txBody>
      </p:sp>
      <p:sp>
        <p:nvSpPr>
          <p:cNvPr id="6" name="object 6"/>
          <p:cNvSpPr txBox="1"/>
          <p:nvPr/>
        </p:nvSpPr>
        <p:spPr>
          <a:xfrm>
            <a:off x="801369" y="6500170"/>
            <a:ext cx="1125220" cy="410369"/>
          </a:xfrm>
          <a:prstGeom prst="rect">
            <a:avLst/>
          </a:prstGeom>
        </p:spPr>
        <p:txBody>
          <a:bodyPr vert="horz" wrap="square" lIns="0" tIns="0" rIns="0" bIns="0" rtlCol="0">
            <a:spAutoFit/>
          </a:bodyPr>
          <a:lstStyle/>
          <a:p>
            <a:pPr marL="12700">
              <a:lnSpc>
                <a:spcPts val="3229"/>
              </a:lnSpc>
            </a:pPr>
            <a:r>
              <a:rPr sz="2800" spc="5" dirty="0">
                <a:latin typeface="Georgia"/>
                <a:cs typeface="Georgia"/>
              </a:rPr>
              <a:t>h</a:t>
            </a:r>
            <a:r>
              <a:rPr sz="2800" spc="-5" dirty="0">
                <a:latin typeface="Georgia"/>
                <a:cs typeface="Georgia"/>
              </a:rPr>
              <a:t>eal</a:t>
            </a:r>
            <a:r>
              <a:rPr sz="2800" spc="-10" dirty="0">
                <a:latin typeface="Georgia"/>
                <a:cs typeface="Georgia"/>
              </a:rPr>
              <a:t>t</a:t>
            </a:r>
            <a:r>
              <a:rPr sz="2800" spc="-5" dirty="0">
                <a:latin typeface="Georgia"/>
                <a:cs typeface="Georgia"/>
              </a:rPr>
              <a:t>h;</a:t>
            </a:r>
            <a:endParaRPr sz="2800">
              <a:latin typeface="Georgia"/>
              <a:cs typeface="Georgia"/>
            </a:endParaRPr>
          </a:p>
        </p:txBody>
      </p:sp>
      <p:sp>
        <p:nvSpPr>
          <p:cNvPr id="3" name="object 3"/>
          <p:cNvSpPr txBox="1"/>
          <p:nvPr/>
        </p:nvSpPr>
        <p:spPr>
          <a:xfrm>
            <a:off x="459744" y="872671"/>
            <a:ext cx="7877809" cy="5428666"/>
          </a:xfrm>
          <a:prstGeom prst="rect">
            <a:avLst/>
          </a:prstGeom>
        </p:spPr>
        <p:txBody>
          <a:bodyPr vert="horz" wrap="square" lIns="0" tIns="21590" rIns="0" bIns="0" rtlCol="0">
            <a:spAutoFit/>
          </a:bodyPr>
          <a:lstStyle/>
          <a:p>
            <a:pPr marL="353695" marR="52705" indent="-341630">
              <a:lnSpc>
                <a:spcPct val="147800"/>
              </a:lnSpc>
              <a:spcBef>
                <a:spcPts val="170"/>
              </a:spcBef>
              <a:buFont typeface="Arial"/>
              <a:buChar char="•"/>
              <a:tabLst>
                <a:tab pos="353695" algn="l"/>
                <a:tab pos="354330" algn="l"/>
              </a:tabLst>
            </a:pPr>
            <a:r>
              <a:rPr sz="3200" spc="-10" dirty="0">
                <a:latin typeface="Georgia"/>
                <a:cs typeface="Georgia"/>
              </a:rPr>
              <a:t>"</a:t>
            </a:r>
            <a:r>
              <a:rPr sz="2800" spc="-10" dirty="0">
                <a:latin typeface="Georgia"/>
                <a:cs typeface="Georgia"/>
              </a:rPr>
              <a:t>Occupational </a:t>
            </a:r>
            <a:r>
              <a:rPr sz="2800" spc="-5" dirty="0">
                <a:latin typeface="Georgia"/>
                <a:cs typeface="Georgia"/>
              </a:rPr>
              <a:t>health should </a:t>
            </a:r>
            <a:r>
              <a:rPr sz="2800" spc="-10" dirty="0">
                <a:latin typeface="Georgia"/>
                <a:cs typeface="Georgia"/>
              </a:rPr>
              <a:t>aim at </a:t>
            </a:r>
            <a:r>
              <a:rPr sz="2800" spc="-5" dirty="0">
                <a:latin typeface="Georgia"/>
                <a:cs typeface="Georgia"/>
              </a:rPr>
              <a:t>the  </a:t>
            </a:r>
            <a:r>
              <a:rPr sz="2800" spc="-10" dirty="0">
                <a:latin typeface="Georgia"/>
                <a:cs typeface="Georgia"/>
              </a:rPr>
              <a:t>promotion </a:t>
            </a:r>
            <a:r>
              <a:rPr sz="2800" spc="-5" dirty="0">
                <a:latin typeface="Georgia"/>
                <a:cs typeface="Georgia"/>
              </a:rPr>
              <a:t>and </a:t>
            </a:r>
            <a:r>
              <a:rPr sz="2800" spc="-10" dirty="0">
                <a:latin typeface="Georgia"/>
                <a:cs typeface="Georgia"/>
              </a:rPr>
              <a:t>maintenance </a:t>
            </a:r>
            <a:r>
              <a:rPr sz="2800" spc="-5" dirty="0">
                <a:latin typeface="Georgia"/>
                <a:cs typeface="Georgia"/>
              </a:rPr>
              <a:t>of the highest  degree of physical, </a:t>
            </a:r>
            <a:r>
              <a:rPr sz="2800" spc="-10" dirty="0">
                <a:latin typeface="Georgia"/>
                <a:cs typeface="Georgia"/>
              </a:rPr>
              <a:t>mental </a:t>
            </a:r>
            <a:r>
              <a:rPr sz="2800" spc="-5" dirty="0">
                <a:latin typeface="Georgia"/>
                <a:cs typeface="Georgia"/>
              </a:rPr>
              <a:t>and social well-being  </a:t>
            </a:r>
            <a:r>
              <a:rPr sz="2800" dirty="0">
                <a:latin typeface="Georgia"/>
                <a:cs typeface="Georgia"/>
              </a:rPr>
              <a:t>of </a:t>
            </a:r>
            <a:r>
              <a:rPr sz="2800" spc="-5" dirty="0">
                <a:latin typeface="Georgia"/>
                <a:cs typeface="Georgia"/>
              </a:rPr>
              <a:t>workers </a:t>
            </a:r>
            <a:r>
              <a:rPr sz="2800" spc="-10" dirty="0">
                <a:latin typeface="Georgia"/>
                <a:cs typeface="Georgia"/>
              </a:rPr>
              <a:t>in all</a:t>
            </a:r>
            <a:r>
              <a:rPr sz="2800" spc="-20" dirty="0">
                <a:latin typeface="Georgia"/>
                <a:cs typeface="Georgia"/>
              </a:rPr>
              <a:t> </a:t>
            </a:r>
            <a:r>
              <a:rPr sz="2800" spc="-10" dirty="0">
                <a:latin typeface="Georgia"/>
                <a:cs typeface="Georgia"/>
              </a:rPr>
              <a:t>occupations;</a:t>
            </a:r>
            <a:endParaRPr sz="2800">
              <a:latin typeface="Georgia"/>
              <a:cs typeface="Georgia"/>
            </a:endParaRPr>
          </a:p>
          <a:p>
            <a:pPr marL="353695" marR="5080" indent="-341630">
              <a:lnSpc>
                <a:spcPct val="150000"/>
              </a:lnSpc>
              <a:spcBef>
                <a:spcPts val="690"/>
              </a:spcBef>
              <a:buFont typeface="Arial"/>
              <a:buChar char="•"/>
              <a:tabLst>
                <a:tab pos="440055" algn="l"/>
                <a:tab pos="440690" algn="l"/>
              </a:tabLst>
            </a:pPr>
            <a:r>
              <a:rPr dirty="0"/>
              <a:t>	</a:t>
            </a:r>
            <a:r>
              <a:rPr sz="2800" spc="-5" dirty="0">
                <a:latin typeface="Georgia"/>
                <a:cs typeface="Georgia"/>
              </a:rPr>
              <a:t>the </a:t>
            </a:r>
            <a:r>
              <a:rPr sz="2800" spc="-10" dirty="0">
                <a:latin typeface="Georgia"/>
                <a:cs typeface="Georgia"/>
              </a:rPr>
              <a:t>prevention among </a:t>
            </a:r>
            <a:r>
              <a:rPr sz="2800" spc="-5" dirty="0">
                <a:latin typeface="Georgia"/>
                <a:cs typeface="Georgia"/>
              </a:rPr>
              <a:t>workers of </a:t>
            </a:r>
            <a:r>
              <a:rPr sz="2800" spc="-10" dirty="0">
                <a:latin typeface="Georgia"/>
                <a:cs typeface="Georgia"/>
              </a:rPr>
              <a:t>departures  </a:t>
            </a:r>
            <a:r>
              <a:rPr sz="2800" spc="-5" dirty="0">
                <a:latin typeface="Georgia"/>
                <a:cs typeface="Georgia"/>
              </a:rPr>
              <a:t>from health caused </a:t>
            </a:r>
            <a:r>
              <a:rPr sz="2800" dirty="0">
                <a:latin typeface="Georgia"/>
                <a:cs typeface="Georgia"/>
              </a:rPr>
              <a:t>by </a:t>
            </a:r>
            <a:r>
              <a:rPr sz="2800" spc="-5" dirty="0">
                <a:latin typeface="Georgia"/>
                <a:cs typeface="Georgia"/>
              </a:rPr>
              <a:t>their working</a:t>
            </a:r>
            <a:r>
              <a:rPr sz="2800" spc="-110" dirty="0">
                <a:latin typeface="Georgia"/>
                <a:cs typeface="Georgia"/>
              </a:rPr>
              <a:t> </a:t>
            </a:r>
            <a:r>
              <a:rPr sz="2800" spc="-5" dirty="0">
                <a:latin typeface="Georgia"/>
                <a:cs typeface="Georgia"/>
              </a:rPr>
              <a:t>conditions;</a:t>
            </a:r>
            <a:endParaRPr sz="2800">
              <a:latin typeface="Georgia"/>
              <a:cs typeface="Georgia"/>
            </a:endParaRPr>
          </a:p>
          <a:p>
            <a:pPr marL="353695" marR="277495" indent="-341630">
              <a:lnSpc>
                <a:spcPct val="150000"/>
              </a:lnSpc>
              <a:spcBef>
                <a:spcPts val="690"/>
              </a:spcBef>
              <a:buFont typeface="Arial"/>
              <a:buChar char="•"/>
              <a:tabLst>
                <a:tab pos="353695" algn="l"/>
                <a:tab pos="354330" algn="l"/>
              </a:tabLst>
            </a:pPr>
            <a:r>
              <a:rPr sz="2800" spc="-5" dirty="0">
                <a:latin typeface="Georgia"/>
                <a:cs typeface="Georgia"/>
              </a:rPr>
              <a:t>the </a:t>
            </a:r>
            <a:r>
              <a:rPr sz="2800" spc="-10" dirty="0">
                <a:latin typeface="Georgia"/>
                <a:cs typeface="Georgia"/>
              </a:rPr>
              <a:t>protection </a:t>
            </a:r>
            <a:r>
              <a:rPr sz="2800" spc="-5" dirty="0">
                <a:latin typeface="Georgia"/>
                <a:cs typeface="Georgia"/>
              </a:rPr>
              <a:t>of </a:t>
            </a:r>
            <a:r>
              <a:rPr sz="2800" spc="-10" dirty="0">
                <a:latin typeface="Georgia"/>
                <a:cs typeface="Georgia"/>
              </a:rPr>
              <a:t>workers </a:t>
            </a:r>
            <a:r>
              <a:rPr sz="2800" spc="-5" dirty="0">
                <a:latin typeface="Georgia"/>
                <a:cs typeface="Georgia"/>
              </a:rPr>
              <a:t>in their employment  from </a:t>
            </a:r>
            <a:r>
              <a:rPr sz="2800" spc="-10" dirty="0">
                <a:latin typeface="Georgia"/>
                <a:cs typeface="Georgia"/>
              </a:rPr>
              <a:t>risks resulting </a:t>
            </a:r>
            <a:r>
              <a:rPr sz="2800" spc="-5" dirty="0">
                <a:latin typeface="Georgia"/>
                <a:cs typeface="Georgia"/>
              </a:rPr>
              <a:t>from </a:t>
            </a:r>
            <a:r>
              <a:rPr sz="2800" spc="-10" dirty="0">
                <a:latin typeface="Georgia"/>
                <a:cs typeface="Georgia"/>
              </a:rPr>
              <a:t>factors </a:t>
            </a:r>
            <a:r>
              <a:rPr sz="2800" spc="-5" dirty="0">
                <a:latin typeface="Georgia"/>
                <a:cs typeface="Georgia"/>
              </a:rPr>
              <a:t>adverse</a:t>
            </a:r>
            <a:r>
              <a:rPr sz="2800" spc="-25" dirty="0">
                <a:latin typeface="Georgia"/>
                <a:cs typeface="Georgia"/>
              </a:rPr>
              <a:t> </a:t>
            </a:r>
            <a:r>
              <a:rPr sz="2800" spc="-5" dirty="0">
                <a:latin typeface="Georgia"/>
                <a:cs typeface="Georgia"/>
              </a:rPr>
              <a:t>to</a:t>
            </a:r>
            <a:endParaRPr sz="2800">
              <a:latin typeface="Georgia"/>
              <a:cs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4393" y="497840"/>
            <a:ext cx="492696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Mechanical</a:t>
            </a:r>
            <a:r>
              <a:rPr sz="4400" b="0" u="none" spc="-40" dirty="0">
                <a:latin typeface="Georgia"/>
                <a:cs typeface="Georgia"/>
              </a:rPr>
              <a:t> </a:t>
            </a:r>
            <a:r>
              <a:rPr sz="4400" b="0" u="none" spc="-5" dirty="0">
                <a:latin typeface="Georgia"/>
                <a:cs typeface="Georgia"/>
              </a:rPr>
              <a:t>hazards</a:t>
            </a:r>
            <a:endParaRPr sz="4400">
              <a:latin typeface="Georgia"/>
              <a:cs typeface="Georgia"/>
            </a:endParaRPr>
          </a:p>
        </p:txBody>
      </p:sp>
      <p:sp>
        <p:nvSpPr>
          <p:cNvPr id="3" name="object 3"/>
          <p:cNvSpPr/>
          <p:nvPr/>
        </p:nvSpPr>
        <p:spPr>
          <a:xfrm>
            <a:off x="4884424" y="2293622"/>
            <a:ext cx="4018279" cy="3848100"/>
          </a:xfrm>
          <a:custGeom>
            <a:avLst/>
            <a:gdLst/>
            <a:ahLst/>
            <a:cxnLst/>
            <a:rect l="l" t="t" r="r" b="b"/>
            <a:pathLst>
              <a:path w="4018279" h="3848100">
                <a:moveTo>
                  <a:pt x="0" y="0"/>
                </a:moveTo>
                <a:lnTo>
                  <a:pt x="4018279" y="0"/>
                </a:lnTo>
                <a:lnTo>
                  <a:pt x="4018279" y="3848100"/>
                </a:lnTo>
                <a:lnTo>
                  <a:pt x="0" y="3848100"/>
                </a:lnTo>
                <a:lnTo>
                  <a:pt x="0" y="0"/>
                </a:lnTo>
                <a:close/>
              </a:path>
            </a:pathLst>
          </a:custGeom>
          <a:ln w="38097">
            <a:solidFill>
              <a:srgbClr val="000000"/>
            </a:solidFill>
          </a:ln>
        </p:spPr>
        <p:txBody>
          <a:bodyPr wrap="square" lIns="0" tIns="0" rIns="0" bIns="0" rtlCol="0"/>
          <a:lstStyle/>
          <a:p>
            <a:endParaRPr/>
          </a:p>
        </p:txBody>
      </p:sp>
      <p:sp>
        <p:nvSpPr>
          <p:cNvPr id="4" name="object 4"/>
          <p:cNvSpPr/>
          <p:nvPr/>
        </p:nvSpPr>
        <p:spPr>
          <a:xfrm>
            <a:off x="4903474" y="2312671"/>
            <a:ext cx="3980179" cy="3810000"/>
          </a:xfrm>
          <a:custGeom>
            <a:avLst/>
            <a:gdLst/>
            <a:ahLst/>
            <a:cxnLst/>
            <a:rect l="l" t="t" r="r" b="b"/>
            <a:pathLst>
              <a:path w="3980179" h="3810000">
                <a:moveTo>
                  <a:pt x="0" y="0"/>
                </a:moveTo>
                <a:lnTo>
                  <a:pt x="3980179" y="0"/>
                </a:lnTo>
                <a:lnTo>
                  <a:pt x="3980179" y="3810000"/>
                </a:lnTo>
                <a:lnTo>
                  <a:pt x="0" y="3810000"/>
                </a:lnTo>
                <a:lnTo>
                  <a:pt x="0" y="0"/>
                </a:lnTo>
                <a:close/>
              </a:path>
            </a:pathLst>
          </a:custGeom>
          <a:solidFill>
            <a:srgbClr val="000000">
              <a:alpha val="43998"/>
            </a:srgbClr>
          </a:solidFill>
        </p:spPr>
        <p:txBody>
          <a:bodyPr wrap="square" lIns="0" tIns="0" rIns="0" bIns="0" rtlCol="0"/>
          <a:lstStyle/>
          <a:p>
            <a:endParaRPr/>
          </a:p>
        </p:txBody>
      </p:sp>
      <p:sp>
        <p:nvSpPr>
          <p:cNvPr id="5" name="object 5"/>
          <p:cNvSpPr/>
          <p:nvPr/>
        </p:nvSpPr>
        <p:spPr>
          <a:xfrm>
            <a:off x="4857754" y="2266951"/>
            <a:ext cx="4018279" cy="3848100"/>
          </a:xfrm>
          <a:custGeom>
            <a:avLst/>
            <a:gdLst/>
            <a:ahLst/>
            <a:cxnLst/>
            <a:rect l="l" t="t" r="r" b="b"/>
            <a:pathLst>
              <a:path w="4018279" h="3848100">
                <a:moveTo>
                  <a:pt x="0" y="0"/>
                </a:moveTo>
                <a:lnTo>
                  <a:pt x="4018279" y="0"/>
                </a:lnTo>
                <a:lnTo>
                  <a:pt x="4018279" y="3848100"/>
                </a:lnTo>
                <a:lnTo>
                  <a:pt x="0" y="3848100"/>
                </a:lnTo>
                <a:lnTo>
                  <a:pt x="0" y="0"/>
                </a:lnTo>
                <a:close/>
              </a:path>
            </a:pathLst>
          </a:custGeom>
          <a:ln w="38097">
            <a:solidFill>
              <a:srgbClr val="000000"/>
            </a:solidFill>
          </a:ln>
        </p:spPr>
        <p:txBody>
          <a:bodyPr wrap="square" lIns="0" tIns="0" rIns="0" bIns="0" rtlCol="0"/>
          <a:lstStyle/>
          <a:p>
            <a:endParaRPr/>
          </a:p>
        </p:txBody>
      </p:sp>
      <p:sp>
        <p:nvSpPr>
          <p:cNvPr id="6" name="object 6"/>
          <p:cNvSpPr/>
          <p:nvPr/>
        </p:nvSpPr>
        <p:spPr>
          <a:xfrm>
            <a:off x="4876804" y="2286000"/>
            <a:ext cx="3980179" cy="38100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12420" y="1607819"/>
            <a:ext cx="4387850" cy="3848100"/>
          </a:xfrm>
          <a:custGeom>
            <a:avLst/>
            <a:gdLst/>
            <a:ahLst/>
            <a:cxnLst/>
            <a:rect l="l" t="t" r="r" b="b"/>
            <a:pathLst>
              <a:path w="4387850" h="3848100">
                <a:moveTo>
                  <a:pt x="0" y="0"/>
                </a:moveTo>
                <a:lnTo>
                  <a:pt x="4387850" y="0"/>
                </a:lnTo>
                <a:lnTo>
                  <a:pt x="4387850" y="3848100"/>
                </a:lnTo>
                <a:lnTo>
                  <a:pt x="0" y="3848100"/>
                </a:lnTo>
                <a:lnTo>
                  <a:pt x="0" y="0"/>
                </a:lnTo>
                <a:close/>
              </a:path>
            </a:pathLst>
          </a:custGeom>
          <a:ln w="38097">
            <a:solidFill>
              <a:srgbClr val="000000"/>
            </a:solidFill>
          </a:ln>
        </p:spPr>
        <p:txBody>
          <a:bodyPr wrap="square" lIns="0" tIns="0" rIns="0" bIns="0" rtlCol="0"/>
          <a:lstStyle/>
          <a:p>
            <a:endParaRPr/>
          </a:p>
        </p:txBody>
      </p:sp>
      <p:sp>
        <p:nvSpPr>
          <p:cNvPr id="8" name="object 8"/>
          <p:cNvSpPr/>
          <p:nvPr/>
        </p:nvSpPr>
        <p:spPr>
          <a:xfrm>
            <a:off x="331470" y="1626871"/>
            <a:ext cx="4349750" cy="38100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85750" y="1581151"/>
            <a:ext cx="4387850" cy="3848100"/>
          </a:xfrm>
          <a:custGeom>
            <a:avLst/>
            <a:gdLst/>
            <a:ahLst/>
            <a:cxnLst/>
            <a:rect l="l" t="t" r="r" b="b"/>
            <a:pathLst>
              <a:path w="4387850" h="3848100">
                <a:moveTo>
                  <a:pt x="0" y="0"/>
                </a:moveTo>
                <a:lnTo>
                  <a:pt x="4387850" y="0"/>
                </a:lnTo>
                <a:lnTo>
                  <a:pt x="4387850" y="3848100"/>
                </a:lnTo>
                <a:lnTo>
                  <a:pt x="0" y="3848100"/>
                </a:lnTo>
                <a:lnTo>
                  <a:pt x="0" y="0"/>
                </a:lnTo>
                <a:close/>
              </a:path>
            </a:pathLst>
          </a:custGeom>
          <a:ln w="38097">
            <a:solidFill>
              <a:srgbClr val="000000"/>
            </a:solidFill>
          </a:ln>
        </p:spPr>
        <p:txBody>
          <a:bodyPr wrap="square" lIns="0" tIns="0" rIns="0" bIns="0" rtlCol="0"/>
          <a:lstStyle/>
          <a:p>
            <a:endParaRPr/>
          </a:p>
        </p:txBody>
      </p:sp>
      <p:sp>
        <p:nvSpPr>
          <p:cNvPr id="10" name="object 10"/>
          <p:cNvSpPr/>
          <p:nvPr/>
        </p:nvSpPr>
        <p:spPr>
          <a:xfrm>
            <a:off x="304800" y="1600200"/>
            <a:ext cx="4349750" cy="3810000"/>
          </a:xfrm>
          <a:prstGeom prst="rect">
            <a:avLst/>
          </a:prstGeom>
          <a:blipFill>
            <a:blip r:embed="rId4" cstate="print"/>
            <a:stretch>
              <a:fillRect/>
            </a:stretch>
          </a:blipFill>
        </p:spPr>
        <p:txBody>
          <a:bodyPr wrap="square" lIns="0" tIns="0" rIns="0" bIns="0" rtlCol="0"/>
          <a:lstStyle/>
          <a:p>
            <a:endParaRP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12" name="object 12"/>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0330">
              <a:lnSpc>
                <a:spcPct val="100000"/>
              </a:lnSpc>
            </a:pPr>
            <a:fld id="{81D60167-4931-47E6-BA6A-407CBD079E47}" type="slidenum">
              <a:rPr dirty="0"/>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4233" y="497840"/>
            <a:ext cx="494855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Psychosocial</a:t>
            </a:r>
            <a:r>
              <a:rPr sz="4400" b="0" u="none" spc="-35" dirty="0">
                <a:latin typeface="Georgia"/>
                <a:cs typeface="Georgia"/>
              </a:rPr>
              <a:t> </a:t>
            </a:r>
            <a:r>
              <a:rPr sz="4400" b="0" u="none" spc="-5" dirty="0">
                <a:latin typeface="Georgia"/>
                <a:cs typeface="Georgia"/>
              </a:rPr>
              <a:t>hazrds</a:t>
            </a:r>
            <a:endParaRPr sz="4400">
              <a:latin typeface="Georgia"/>
              <a:cs typeface="Georgia"/>
            </a:endParaRPr>
          </a:p>
        </p:txBody>
      </p:sp>
      <p:sp>
        <p:nvSpPr>
          <p:cNvPr id="3" name="object 3"/>
          <p:cNvSpPr txBox="1"/>
          <p:nvPr/>
        </p:nvSpPr>
        <p:spPr>
          <a:xfrm>
            <a:off x="535940" y="1328422"/>
            <a:ext cx="3677920" cy="4708981"/>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BF0000"/>
                </a:solidFill>
                <a:latin typeface="Georgia"/>
                <a:cs typeface="Georgia"/>
              </a:rPr>
              <a:t>Factors affect</a:t>
            </a:r>
            <a:r>
              <a:rPr sz="3200" spc="-60" dirty="0">
                <a:solidFill>
                  <a:srgbClr val="BF0000"/>
                </a:solidFill>
                <a:latin typeface="Georgia"/>
                <a:cs typeface="Georgia"/>
              </a:rPr>
              <a:t> </a:t>
            </a:r>
            <a:r>
              <a:rPr sz="3200" spc="-5" dirty="0">
                <a:solidFill>
                  <a:srgbClr val="BF0000"/>
                </a:solidFill>
                <a:latin typeface="Georgia"/>
                <a:cs typeface="Georgia"/>
              </a:rPr>
              <a:t>health</a:t>
            </a:r>
            <a:endParaRPr sz="3200">
              <a:latin typeface="Georgia"/>
              <a:cs typeface="Georgia"/>
            </a:endParaRPr>
          </a:p>
          <a:p>
            <a:pPr marL="355600" indent="-342900">
              <a:lnSpc>
                <a:spcPct val="100000"/>
              </a:lnSpc>
              <a:spcBef>
                <a:spcPts val="2710"/>
              </a:spcBef>
              <a:buFont typeface="Arial"/>
              <a:buChar char="•"/>
              <a:tabLst>
                <a:tab pos="354965" algn="l"/>
                <a:tab pos="355600" algn="l"/>
              </a:tabLst>
            </a:pPr>
            <a:r>
              <a:rPr sz="3200" spc="-5" dirty="0">
                <a:latin typeface="Georgia"/>
                <a:cs typeface="Georgia"/>
              </a:rPr>
              <a:t>Frustration</a:t>
            </a:r>
            <a:endParaRPr sz="3200">
              <a:latin typeface="Georgia"/>
              <a:cs typeface="Georgia"/>
            </a:endParaRPr>
          </a:p>
          <a:p>
            <a:pPr marL="355600" marR="1149350" indent="-342900">
              <a:lnSpc>
                <a:spcPct val="100000"/>
              </a:lnSpc>
              <a:spcBef>
                <a:spcPts val="800"/>
              </a:spcBef>
              <a:buFont typeface="Arial"/>
              <a:buChar char="•"/>
              <a:tabLst>
                <a:tab pos="354965" algn="l"/>
                <a:tab pos="355600" algn="l"/>
              </a:tabLst>
            </a:pPr>
            <a:r>
              <a:rPr sz="3200" spc="-5" dirty="0">
                <a:latin typeface="Georgia"/>
                <a:cs typeface="Georgia"/>
              </a:rPr>
              <a:t>Lack of job  s</a:t>
            </a:r>
            <a:r>
              <a:rPr sz="3200" dirty="0">
                <a:latin typeface="Georgia"/>
                <a:cs typeface="Georgia"/>
              </a:rPr>
              <a:t>a</a:t>
            </a:r>
            <a:r>
              <a:rPr sz="3200" spc="-5" dirty="0">
                <a:latin typeface="Georgia"/>
                <a:cs typeface="Georgia"/>
              </a:rPr>
              <a:t>t</a:t>
            </a:r>
            <a:r>
              <a:rPr sz="3200" dirty="0">
                <a:latin typeface="Georgia"/>
                <a:cs typeface="Georgia"/>
              </a:rPr>
              <a:t>i</a:t>
            </a:r>
            <a:r>
              <a:rPr sz="3200" spc="-5" dirty="0">
                <a:latin typeface="Georgia"/>
                <a:cs typeface="Georgia"/>
              </a:rPr>
              <a:t>sf</a:t>
            </a:r>
            <a:r>
              <a:rPr sz="3200" spc="5" dirty="0">
                <a:latin typeface="Georgia"/>
                <a:cs typeface="Georgia"/>
              </a:rPr>
              <a:t>a</a:t>
            </a:r>
            <a:r>
              <a:rPr sz="3200" spc="-5" dirty="0">
                <a:latin typeface="Georgia"/>
                <a:cs typeface="Georgia"/>
              </a:rPr>
              <a:t>c</a:t>
            </a:r>
            <a:r>
              <a:rPr sz="3200" dirty="0">
                <a:latin typeface="Georgia"/>
                <a:cs typeface="Georgia"/>
              </a:rPr>
              <a:t>ti</a:t>
            </a:r>
            <a:r>
              <a:rPr sz="3200" spc="-10" dirty="0">
                <a:latin typeface="Georgia"/>
                <a:cs typeface="Georgia"/>
              </a:rPr>
              <a:t>o</a:t>
            </a:r>
            <a:r>
              <a:rPr sz="3200" spc="5" dirty="0">
                <a:latin typeface="Georgia"/>
                <a:cs typeface="Georgia"/>
              </a:rPr>
              <a:t>n</a:t>
            </a:r>
            <a:r>
              <a:rPr sz="3200" dirty="0">
                <a:latin typeface="Georgia"/>
                <a:cs typeface="Georgia"/>
              </a:rPr>
              <a:t>,</a:t>
            </a:r>
            <a:endParaRPr sz="3200">
              <a:latin typeface="Georgia"/>
              <a:cs typeface="Georgia"/>
            </a:endParaRPr>
          </a:p>
          <a:p>
            <a:pPr marL="355600" indent="-342900">
              <a:lnSpc>
                <a:spcPct val="100000"/>
              </a:lnSpc>
              <a:spcBef>
                <a:spcPts val="800"/>
              </a:spcBef>
              <a:buFont typeface="Arial"/>
              <a:buChar char="•"/>
              <a:tabLst>
                <a:tab pos="354965" algn="l"/>
                <a:tab pos="355600" algn="l"/>
              </a:tabLst>
            </a:pPr>
            <a:r>
              <a:rPr sz="3200" spc="-5" dirty="0">
                <a:latin typeface="Georgia"/>
                <a:cs typeface="Georgia"/>
              </a:rPr>
              <a:t>Insecurity</a:t>
            </a:r>
            <a:endParaRPr sz="3200">
              <a:latin typeface="Georgia"/>
              <a:cs typeface="Georgia"/>
            </a:endParaRPr>
          </a:p>
          <a:p>
            <a:pPr marL="355600" marR="866140" indent="-342900">
              <a:lnSpc>
                <a:spcPct val="100000"/>
              </a:lnSpc>
              <a:spcBef>
                <a:spcPts val="790"/>
              </a:spcBef>
              <a:buFont typeface="Arial"/>
              <a:buChar char="•"/>
              <a:tabLst>
                <a:tab pos="354965" algn="l"/>
                <a:tab pos="355600" algn="l"/>
              </a:tabLst>
            </a:pPr>
            <a:r>
              <a:rPr sz="3200" spc="-5" dirty="0">
                <a:latin typeface="Georgia"/>
                <a:cs typeface="Georgia"/>
              </a:rPr>
              <a:t>Poor human  re</a:t>
            </a:r>
            <a:r>
              <a:rPr sz="3200" spc="-10" dirty="0">
                <a:latin typeface="Georgia"/>
                <a:cs typeface="Georgia"/>
              </a:rPr>
              <a:t>l</a:t>
            </a:r>
            <a:r>
              <a:rPr sz="3200" dirty="0">
                <a:latin typeface="Georgia"/>
                <a:cs typeface="Georgia"/>
              </a:rPr>
              <a:t>a</a:t>
            </a:r>
            <a:r>
              <a:rPr sz="3200" spc="-5" dirty="0">
                <a:latin typeface="Georgia"/>
                <a:cs typeface="Georgia"/>
              </a:rPr>
              <a:t>t</a:t>
            </a:r>
            <a:r>
              <a:rPr sz="3200" dirty="0">
                <a:latin typeface="Georgia"/>
                <a:cs typeface="Georgia"/>
              </a:rPr>
              <a:t>i</a:t>
            </a:r>
            <a:r>
              <a:rPr sz="3200" spc="-10" dirty="0">
                <a:latin typeface="Georgia"/>
                <a:cs typeface="Georgia"/>
              </a:rPr>
              <a:t>o</a:t>
            </a:r>
            <a:r>
              <a:rPr sz="3200" spc="5" dirty="0">
                <a:latin typeface="Georgia"/>
                <a:cs typeface="Georgia"/>
              </a:rPr>
              <a:t>n</a:t>
            </a:r>
            <a:r>
              <a:rPr sz="3200" spc="-5" dirty="0">
                <a:latin typeface="Georgia"/>
                <a:cs typeface="Georgia"/>
              </a:rPr>
              <a:t>sh</a:t>
            </a:r>
            <a:r>
              <a:rPr sz="3200" dirty="0">
                <a:latin typeface="Georgia"/>
                <a:cs typeface="Georgia"/>
              </a:rPr>
              <a:t>i</a:t>
            </a:r>
            <a:r>
              <a:rPr sz="3200" spc="-5" dirty="0">
                <a:latin typeface="Georgia"/>
                <a:cs typeface="Georgia"/>
              </a:rPr>
              <a:t>ps</a:t>
            </a:r>
            <a:r>
              <a:rPr sz="3200" dirty="0">
                <a:latin typeface="Georgia"/>
                <a:cs typeface="Georgia"/>
              </a:rPr>
              <a:t>,</a:t>
            </a:r>
            <a:endParaRPr sz="3200">
              <a:latin typeface="Georgia"/>
              <a:cs typeface="Georgia"/>
            </a:endParaRPr>
          </a:p>
          <a:p>
            <a:pPr marL="355600" indent="-342900">
              <a:lnSpc>
                <a:spcPct val="100000"/>
              </a:lnSpc>
              <a:spcBef>
                <a:spcPts val="800"/>
              </a:spcBef>
              <a:buFont typeface="Arial"/>
              <a:buChar char="•"/>
              <a:tabLst>
                <a:tab pos="354965" algn="l"/>
                <a:tab pos="355600" algn="l"/>
              </a:tabLst>
            </a:pPr>
            <a:r>
              <a:rPr sz="3200" spc="-5" dirty="0">
                <a:latin typeface="Georgia"/>
                <a:cs typeface="Georgia"/>
              </a:rPr>
              <a:t>Emotional</a:t>
            </a:r>
            <a:r>
              <a:rPr sz="3200" spc="-65" dirty="0">
                <a:latin typeface="Georgia"/>
                <a:cs typeface="Georgia"/>
              </a:rPr>
              <a:t> </a:t>
            </a:r>
            <a:r>
              <a:rPr sz="3200" spc="-5" dirty="0">
                <a:latin typeface="Georgia"/>
                <a:cs typeface="Georgia"/>
              </a:rPr>
              <a:t>tension</a:t>
            </a:r>
            <a:endParaRPr sz="3200">
              <a:latin typeface="Georgia"/>
              <a:cs typeface="Georgia"/>
            </a:endParaRPr>
          </a:p>
        </p:txBody>
      </p:sp>
      <p:sp>
        <p:nvSpPr>
          <p:cNvPr id="4" name="object 4"/>
          <p:cNvSpPr/>
          <p:nvPr/>
        </p:nvSpPr>
        <p:spPr>
          <a:xfrm>
            <a:off x="5632450" y="908051"/>
            <a:ext cx="2961640" cy="30607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058920" y="3827779"/>
            <a:ext cx="4902200" cy="303022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7" name="object 7"/>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0330">
              <a:lnSpc>
                <a:spcPct val="100000"/>
              </a:lnSpc>
            </a:pPr>
            <a:fld id="{81D60167-4931-47E6-BA6A-407CBD079E47}" type="slidenum">
              <a:rPr dirty="0"/>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4233" y="497840"/>
            <a:ext cx="494855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Psychosocial</a:t>
            </a:r>
            <a:r>
              <a:rPr sz="4400" b="0" u="none" spc="-35" dirty="0">
                <a:latin typeface="Georgia"/>
                <a:cs typeface="Georgia"/>
              </a:rPr>
              <a:t> </a:t>
            </a:r>
            <a:r>
              <a:rPr sz="4400" b="0" u="none" spc="-5" dirty="0">
                <a:latin typeface="Georgia"/>
                <a:cs typeface="Georgia"/>
              </a:rPr>
              <a:t>hazrds</a:t>
            </a:r>
            <a:endParaRPr sz="4400">
              <a:latin typeface="Georgia"/>
              <a:cs typeface="Georgia"/>
            </a:endParaRPr>
          </a:p>
        </p:txBody>
      </p:sp>
      <p:sp>
        <p:nvSpPr>
          <p:cNvPr id="3" name="object 3"/>
          <p:cNvSpPr txBox="1"/>
          <p:nvPr/>
        </p:nvSpPr>
        <p:spPr>
          <a:xfrm>
            <a:off x="535941" y="1877061"/>
            <a:ext cx="6995795" cy="2182649"/>
          </a:xfrm>
          <a:prstGeom prst="rect">
            <a:avLst/>
          </a:prstGeom>
        </p:spPr>
        <p:txBody>
          <a:bodyPr vert="horz" wrap="square" lIns="0" tIns="12700" rIns="0" bIns="0" rtlCol="0">
            <a:spAutoFit/>
          </a:bodyPr>
          <a:lstStyle/>
          <a:p>
            <a:pPr marL="12700">
              <a:lnSpc>
                <a:spcPct val="100000"/>
              </a:lnSpc>
              <a:spcBef>
                <a:spcPts val="100"/>
              </a:spcBef>
            </a:pPr>
            <a:r>
              <a:rPr sz="3200" dirty="0">
                <a:latin typeface="Times New Roman"/>
                <a:cs typeface="Times New Roman"/>
              </a:rPr>
              <a:t>The </a:t>
            </a:r>
            <a:r>
              <a:rPr sz="3200" spc="-5" dirty="0">
                <a:latin typeface="Times New Roman"/>
                <a:cs typeface="Times New Roman"/>
              </a:rPr>
              <a:t>health effects </a:t>
            </a:r>
            <a:r>
              <a:rPr sz="3200" dirty="0">
                <a:latin typeface="Times New Roman"/>
                <a:cs typeface="Times New Roman"/>
              </a:rPr>
              <a:t>can be </a:t>
            </a:r>
            <a:r>
              <a:rPr sz="3200" spc="-5" dirty="0">
                <a:latin typeface="Times New Roman"/>
                <a:cs typeface="Times New Roman"/>
              </a:rPr>
              <a:t>classified in</a:t>
            </a:r>
            <a:r>
              <a:rPr sz="3200" spc="30" dirty="0">
                <a:latin typeface="Times New Roman"/>
                <a:cs typeface="Times New Roman"/>
              </a:rPr>
              <a:t> </a:t>
            </a:r>
            <a:r>
              <a:rPr sz="3200" spc="-5" dirty="0">
                <a:latin typeface="Times New Roman"/>
                <a:cs typeface="Times New Roman"/>
              </a:rPr>
              <a:t>two</a:t>
            </a:r>
            <a:endParaRPr sz="3200">
              <a:latin typeface="Times New Roman"/>
              <a:cs typeface="Times New Roman"/>
            </a:endParaRPr>
          </a:p>
          <a:p>
            <a:pPr marL="566420" indent="-554355">
              <a:lnSpc>
                <a:spcPct val="100000"/>
              </a:lnSpc>
              <a:spcBef>
                <a:spcPts val="2720"/>
              </a:spcBef>
              <a:buAutoNum type="alphaLcParenBoth"/>
              <a:tabLst>
                <a:tab pos="567055" algn="l"/>
              </a:tabLst>
            </a:pPr>
            <a:r>
              <a:rPr sz="3200" dirty="0">
                <a:latin typeface="Times New Roman"/>
                <a:cs typeface="Times New Roman"/>
              </a:rPr>
              <a:t>Psychological and behavioural</a:t>
            </a:r>
            <a:r>
              <a:rPr sz="3200" spc="-25" dirty="0">
                <a:latin typeface="Times New Roman"/>
                <a:cs typeface="Times New Roman"/>
              </a:rPr>
              <a:t> </a:t>
            </a:r>
            <a:r>
              <a:rPr sz="3200" dirty="0">
                <a:latin typeface="Times New Roman"/>
                <a:cs typeface="Times New Roman"/>
              </a:rPr>
              <a:t>changes</a:t>
            </a:r>
            <a:endParaRPr sz="3200">
              <a:latin typeface="Times New Roman"/>
              <a:cs typeface="Times New Roman"/>
            </a:endParaRPr>
          </a:p>
          <a:p>
            <a:pPr marL="588645" indent="-576580">
              <a:lnSpc>
                <a:spcPct val="100000"/>
              </a:lnSpc>
              <a:spcBef>
                <a:spcPts val="2710"/>
              </a:spcBef>
              <a:buAutoNum type="alphaLcParenBoth"/>
              <a:tabLst>
                <a:tab pos="589280" algn="l"/>
              </a:tabLst>
            </a:pPr>
            <a:r>
              <a:rPr sz="3200" dirty="0">
                <a:latin typeface="Times New Roman"/>
                <a:cs typeface="Times New Roman"/>
              </a:rPr>
              <a:t>Psychosomatic </a:t>
            </a:r>
            <a:r>
              <a:rPr sz="3200" spc="-5" dirty="0">
                <a:latin typeface="Times New Roman"/>
                <a:cs typeface="Times New Roman"/>
              </a:rPr>
              <a:t>ill</a:t>
            </a:r>
            <a:r>
              <a:rPr sz="3200" spc="-10" dirty="0">
                <a:latin typeface="Times New Roman"/>
                <a:cs typeface="Times New Roman"/>
              </a:rPr>
              <a:t> </a:t>
            </a:r>
            <a:r>
              <a:rPr sz="3200" spc="-5" dirty="0">
                <a:latin typeface="Times New Roman"/>
                <a:cs typeface="Times New Roman"/>
              </a:rPr>
              <a:t>health</a:t>
            </a:r>
            <a:endParaRPr sz="3200">
              <a:latin typeface="Times New Roman"/>
              <a:cs typeface="Times New Roman"/>
            </a:endParaRPr>
          </a:p>
        </p:txBody>
      </p:sp>
      <p:sp>
        <p:nvSpPr>
          <p:cNvPr id="4" name="object 4"/>
          <p:cNvSpPr/>
          <p:nvPr/>
        </p:nvSpPr>
        <p:spPr>
          <a:xfrm>
            <a:off x="5144774" y="3943351"/>
            <a:ext cx="3561079" cy="24384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0330">
              <a:lnSpc>
                <a:spcPct val="100000"/>
              </a:lnSpc>
            </a:pPr>
            <a:fld id="{81D60167-4931-47E6-BA6A-407CBD079E47}" type="slidenum">
              <a:rPr dirty="0"/>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5110" y="558800"/>
            <a:ext cx="6106160" cy="566822"/>
          </a:xfrm>
          <a:prstGeom prst="rect">
            <a:avLst/>
          </a:prstGeom>
        </p:spPr>
        <p:txBody>
          <a:bodyPr vert="horz" wrap="square" lIns="0" tIns="12700" rIns="0" bIns="0" rtlCol="0">
            <a:spAutoFit/>
          </a:bodyPr>
          <a:lstStyle/>
          <a:p>
            <a:pPr marL="12700">
              <a:lnSpc>
                <a:spcPct val="100000"/>
              </a:lnSpc>
              <a:spcBef>
                <a:spcPts val="100"/>
              </a:spcBef>
            </a:pPr>
            <a:r>
              <a:rPr sz="3600" u="none" spc="-5" dirty="0">
                <a:latin typeface="Times New Roman"/>
                <a:cs typeface="Times New Roman"/>
              </a:rPr>
              <a:t>OCCUPATIONAL</a:t>
            </a:r>
            <a:r>
              <a:rPr sz="3600" u="none" spc="-70" dirty="0">
                <a:latin typeface="Times New Roman"/>
                <a:cs typeface="Times New Roman"/>
              </a:rPr>
              <a:t> </a:t>
            </a:r>
            <a:r>
              <a:rPr sz="3600" u="none" spc="-5" dirty="0">
                <a:latin typeface="Times New Roman"/>
                <a:cs typeface="Times New Roman"/>
              </a:rPr>
              <a:t>DISEASES</a:t>
            </a:r>
            <a:endParaRPr sz="3600">
              <a:latin typeface="Times New Roman"/>
              <a:cs typeface="Times New Roman"/>
            </a:endParaRPr>
          </a:p>
        </p:txBody>
      </p:sp>
      <p:sp>
        <p:nvSpPr>
          <p:cNvPr id="3" name="object 3"/>
          <p:cNvSpPr txBox="1">
            <a:spLocks noGrp="1"/>
          </p:cNvSpPr>
          <p:nvPr>
            <p:ph sz="half" idx="2"/>
          </p:nvPr>
        </p:nvSpPr>
        <p:spPr>
          <a:xfrm>
            <a:off x="535940" y="1633222"/>
            <a:ext cx="3392170" cy="4260141"/>
          </a:xfrm>
          <a:prstGeom prst="rect">
            <a:avLst/>
          </a:prstGeom>
        </p:spPr>
        <p:txBody>
          <a:bodyPr vert="horz" wrap="square" lIns="0" tIns="12700" rIns="0" bIns="0" rtlCol="0">
            <a:spAutoFit/>
          </a:bodyPr>
          <a:lstStyle/>
          <a:p>
            <a:pPr marL="355600" marR="5080" indent="-342900">
              <a:lnSpc>
                <a:spcPct val="150000"/>
              </a:lnSpc>
              <a:spcBef>
                <a:spcPts val="100"/>
              </a:spcBef>
            </a:pPr>
            <a:r>
              <a:rPr spc="-5" dirty="0"/>
              <a:t>DISEASE </a:t>
            </a:r>
            <a:r>
              <a:rPr spc="-10" dirty="0"/>
              <a:t>DUE TO  PHYSICAL</a:t>
            </a:r>
            <a:r>
              <a:rPr spc="-70" dirty="0"/>
              <a:t> </a:t>
            </a:r>
            <a:r>
              <a:rPr spc="-10" dirty="0"/>
              <a:t>AGENT</a:t>
            </a:r>
          </a:p>
          <a:p>
            <a:pPr marL="355600" indent="-342900">
              <a:lnSpc>
                <a:spcPct val="100000"/>
              </a:lnSpc>
              <a:spcBef>
                <a:spcPts val="2370"/>
              </a:spcBef>
              <a:buFont typeface="Arial"/>
              <a:buChar char="•"/>
              <a:tabLst>
                <a:tab pos="354965" algn="l"/>
                <a:tab pos="355600" algn="l"/>
              </a:tabLst>
            </a:pPr>
            <a:r>
              <a:rPr sz="2800" spc="-10" dirty="0"/>
              <a:t>Heat</a:t>
            </a:r>
            <a:endParaRPr sz="2800"/>
          </a:p>
          <a:p>
            <a:pPr marL="355600" indent="-342900">
              <a:lnSpc>
                <a:spcPct val="100000"/>
              </a:lnSpc>
              <a:spcBef>
                <a:spcPts val="2370"/>
              </a:spcBef>
              <a:buFont typeface="Arial"/>
              <a:buChar char="•"/>
              <a:tabLst>
                <a:tab pos="354965" algn="l"/>
                <a:tab pos="355600" algn="l"/>
              </a:tabLst>
            </a:pPr>
            <a:r>
              <a:rPr sz="2800" spc="-5" dirty="0"/>
              <a:t>Cold</a:t>
            </a:r>
            <a:endParaRPr sz="2800"/>
          </a:p>
          <a:p>
            <a:pPr marL="355600" indent="-342900">
              <a:lnSpc>
                <a:spcPct val="100000"/>
              </a:lnSpc>
              <a:spcBef>
                <a:spcPts val="2380"/>
              </a:spcBef>
              <a:buFont typeface="Arial"/>
              <a:buChar char="•"/>
              <a:tabLst>
                <a:tab pos="354965" algn="l"/>
                <a:tab pos="355600" algn="l"/>
              </a:tabLst>
            </a:pPr>
            <a:r>
              <a:rPr sz="2800" spc="-5" dirty="0"/>
              <a:t>Light</a:t>
            </a:r>
            <a:endParaRPr sz="2800"/>
          </a:p>
          <a:p>
            <a:pPr marL="355600" indent="-342900">
              <a:lnSpc>
                <a:spcPct val="100000"/>
              </a:lnSpc>
              <a:spcBef>
                <a:spcPts val="2370"/>
              </a:spcBef>
              <a:buFont typeface="Arial"/>
              <a:buChar char="•"/>
              <a:tabLst>
                <a:tab pos="354965" algn="l"/>
                <a:tab pos="355600" algn="l"/>
              </a:tabLst>
            </a:pPr>
            <a:r>
              <a:rPr sz="2800" spc="-5" dirty="0"/>
              <a:t>Pressure</a:t>
            </a:r>
            <a:endParaRPr sz="2800"/>
          </a:p>
        </p:txBody>
      </p:sp>
      <p:sp>
        <p:nvSpPr>
          <p:cNvPr id="4" name="object 4"/>
          <p:cNvSpPr txBox="1"/>
          <p:nvPr/>
        </p:nvSpPr>
        <p:spPr>
          <a:xfrm>
            <a:off x="4723129" y="2420620"/>
            <a:ext cx="3077845" cy="2659702"/>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800" spc="-5" dirty="0">
                <a:latin typeface="Times New Roman"/>
                <a:cs typeface="Times New Roman"/>
              </a:rPr>
              <a:t>Noise</a:t>
            </a:r>
            <a:endParaRPr sz="2800">
              <a:latin typeface="Times New Roman"/>
              <a:cs typeface="Times New Roman"/>
            </a:endParaRPr>
          </a:p>
          <a:p>
            <a:pPr marL="355600" indent="-342900">
              <a:lnSpc>
                <a:spcPct val="100000"/>
              </a:lnSpc>
              <a:spcBef>
                <a:spcPts val="2380"/>
              </a:spcBef>
              <a:buFont typeface="Arial"/>
              <a:buChar char="•"/>
              <a:tabLst>
                <a:tab pos="354965" algn="l"/>
                <a:tab pos="355600" algn="l"/>
              </a:tabLst>
            </a:pPr>
            <a:r>
              <a:rPr sz="2800" spc="-5" dirty="0">
                <a:latin typeface="Times New Roman"/>
                <a:cs typeface="Times New Roman"/>
              </a:rPr>
              <a:t>Radiation</a:t>
            </a:r>
            <a:endParaRPr sz="280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spc="-10" dirty="0">
                <a:latin typeface="Times New Roman"/>
                <a:cs typeface="Times New Roman"/>
              </a:rPr>
              <a:t>Mechanical</a:t>
            </a:r>
            <a:r>
              <a:rPr sz="2800" spc="-40" dirty="0">
                <a:latin typeface="Times New Roman"/>
                <a:cs typeface="Times New Roman"/>
              </a:rPr>
              <a:t> </a:t>
            </a:r>
            <a:r>
              <a:rPr sz="2800" spc="-5" dirty="0">
                <a:latin typeface="Times New Roman"/>
                <a:cs typeface="Times New Roman"/>
              </a:rPr>
              <a:t>factors</a:t>
            </a:r>
            <a:endParaRPr sz="2800">
              <a:latin typeface="Times New Roman"/>
              <a:cs typeface="Times New Roman"/>
            </a:endParaRPr>
          </a:p>
          <a:p>
            <a:pPr marL="355600" indent="-342900">
              <a:lnSpc>
                <a:spcPct val="100000"/>
              </a:lnSpc>
              <a:spcBef>
                <a:spcPts val="2380"/>
              </a:spcBef>
              <a:buFont typeface="Arial"/>
              <a:buChar char="•"/>
              <a:tabLst>
                <a:tab pos="354965" algn="l"/>
                <a:tab pos="355600" algn="l"/>
              </a:tabLst>
            </a:pPr>
            <a:r>
              <a:rPr sz="2800" spc="-5" dirty="0">
                <a:latin typeface="Times New Roman"/>
                <a:cs typeface="Times New Roman"/>
              </a:rPr>
              <a:t>Electricity</a:t>
            </a:r>
            <a:endParaRPr sz="2800">
              <a:latin typeface="Times New Roman"/>
              <a:cs typeface="Times New Roman"/>
            </a:endParaRPr>
          </a:p>
        </p:txBody>
      </p:sp>
      <p:sp>
        <p:nvSpPr>
          <p:cNvPr id="5" name="object 5"/>
          <p:cNvSpPr txBox="1"/>
          <p:nvPr/>
        </p:nvSpPr>
        <p:spPr>
          <a:xfrm>
            <a:off x="1889764" y="6435091"/>
            <a:ext cx="622935"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Georgia"/>
                <a:cs typeface="Georgia"/>
              </a:rPr>
              <a:t>1</a:t>
            </a:r>
            <a:r>
              <a:rPr sz="1200" dirty="0">
                <a:solidFill>
                  <a:srgbClr val="888888"/>
                </a:solidFill>
                <a:latin typeface="Georgia"/>
                <a:cs typeface="Georgia"/>
              </a:rPr>
              <a:t>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6" name="object 6"/>
          <p:cNvSpPr txBox="1"/>
          <p:nvPr/>
        </p:nvSpPr>
        <p:spPr>
          <a:xfrm>
            <a:off x="3201670" y="6435091"/>
            <a:ext cx="122047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ARUN</a:t>
            </a:r>
            <a:r>
              <a:rPr sz="1200" spc="-55"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7" name="object 7"/>
          <p:cNvSpPr txBox="1"/>
          <p:nvPr/>
        </p:nvSpPr>
        <p:spPr>
          <a:xfrm>
            <a:off x="7518400" y="6435091"/>
            <a:ext cx="20320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3</a:t>
            </a:r>
            <a:r>
              <a:rPr sz="1200" dirty="0">
                <a:solidFill>
                  <a:srgbClr val="888888"/>
                </a:solidFill>
                <a:latin typeface="Georgia"/>
                <a:cs typeface="Georgia"/>
              </a:rPr>
              <a:t>0</a:t>
            </a:r>
            <a:endParaRPr sz="1200">
              <a:latin typeface="Georgia"/>
              <a:cs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9120" y="200662"/>
            <a:ext cx="5439410" cy="505267"/>
          </a:xfrm>
          <a:prstGeom prst="rect">
            <a:avLst/>
          </a:prstGeom>
        </p:spPr>
        <p:txBody>
          <a:bodyPr vert="horz" wrap="square" lIns="0" tIns="12700" rIns="0" bIns="0" rtlCol="0">
            <a:spAutoFit/>
          </a:bodyPr>
          <a:lstStyle/>
          <a:p>
            <a:pPr marL="12700">
              <a:lnSpc>
                <a:spcPct val="100000"/>
              </a:lnSpc>
              <a:spcBef>
                <a:spcPts val="100"/>
              </a:spcBef>
            </a:pPr>
            <a:r>
              <a:rPr sz="3200" u="none" dirty="0">
                <a:latin typeface="Times New Roman"/>
                <a:cs typeface="Times New Roman"/>
              </a:rPr>
              <a:t>OCCUPATIONAL</a:t>
            </a:r>
            <a:r>
              <a:rPr sz="3200" u="none" spc="-55" dirty="0">
                <a:latin typeface="Times New Roman"/>
                <a:cs typeface="Times New Roman"/>
              </a:rPr>
              <a:t> </a:t>
            </a:r>
            <a:r>
              <a:rPr sz="3200" u="none" spc="-5" dirty="0">
                <a:latin typeface="Times New Roman"/>
                <a:cs typeface="Times New Roman"/>
              </a:rPr>
              <a:t>DISEASES</a:t>
            </a:r>
            <a:endParaRPr sz="3200">
              <a:latin typeface="Times New Roman"/>
              <a:cs typeface="Times New Roman"/>
            </a:endParaRPr>
          </a:p>
        </p:txBody>
      </p:sp>
      <p:sp>
        <p:nvSpPr>
          <p:cNvPr id="10" name="object 10"/>
          <p:cNvSpPr txBox="1"/>
          <p:nvPr/>
        </p:nvSpPr>
        <p:spPr>
          <a:xfrm>
            <a:off x="534669" y="6447742"/>
            <a:ext cx="1220470" cy="184666"/>
          </a:xfrm>
          <a:prstGeom prst="rect">
            <a:avLst/>
          </a:prstGeom>
        </p:spPr>
        <p:txBody>
          <a:bodyPr vert="horz" wrap="square" lIns="0" tIns="0" rIns="0" bIns="0" rtlCol="0">
            <a:spAutoFit/>
          </a:bodyPr>
          <a:lstStyle/>
          <a:p>
            <a:pPr marL="12700">
              <a:lnSpc>
                <a:spcPct val="100000"/>
              </a:lnSpc>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11" name="object 11"/>
          <p:cNvSpPr txBox="1"/>
          <p:nvPr/>
        </p:nvSpPr>
        <p:spPr>
          <a:xfrm>
            <a:off x="4461513" y="6447742"/>
            <a:ext cx="220979"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34</a:t>
            </a:fld>
            <a:endParaRPr sz="1200">
              <a:latin typeface="Georgia"/>
              <a:cs typeface="Georgia"/>
            </a:endParaRPr>
          </a:p>
        </p:txBody>
      </p:sp>
      <p:sp>
        <p:nvSpPr>
          <p:cNvPr id="12" name="object 12"/>
          <p:cNvSpPr txBox="1"/>
          <p:nvPr/>
        </p:nvSpPr>
        <p:spPr>
          <a:xfrm>
            <a:off x="7984490" y="6447742"/>
            <a:ext cx="623570" cy="184666"/>
          </a:xfrm>
          <a:prstGeom prst="rect">
            <a:avLst/>
          </a:prstGeom>
        </p:spPr>
        <p:txBody>
          <a:bodyPr vert="horz" wrap="square" lIns="0" tIns="0" rIns="0" bIns="0" rtlCol="0">
            <a:spAutoFit/>
          </a:bodyPr>
          <a:lstStyle/>
          <a:p>
            <a:pPr marL="12700">
              <a:lnSpc>
                <a:spcPct val="100000"/>
              </a:lnSpc>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3" name="object 3"/>
          <p:cNvSpPr txBox="1"/>
          <p:nvPr/>
        </p:nvSpPr>
        <p:spPr>
          <a:xfrm>
            <a:off x="535944" y="727708"/>
            <a:ext cx="5042535" cy="351378"/>
          </a:xfrm>
          <a:prstGeom prst="rect">
            <a:avLst/>
          </a:prstGeom>
        </p:spPr>
        <p:txBody>
          <a:bodyPr vert="horz" wrap="square" lIns="0" tIns="12700" rIns="0" bIns="0" rtlCol="0">
            <a:spAutoFit/>
          </a:bodyPr>
          <a:lstStyle/>
          <a:p>
            <a:pPr marL="12700">
              <a:lnSpc>
                <a:spcPct val="100000"/>
              </a:lnSpc>
              <a:spcBef>
                <a:spcPts val="100"/>
              </a:spcBef>
            </a:pPr>
            <a:r>
              <a:rPr sz="2200" b="1" spc="-5" dirty="0">
                <a:latin typeface="Times New Roman"/>
                <a:cs typeface="Times New Roman"/>
              </a:rPr>
              <a:t>DISEASE DUE </a:t>
            </a:r>
            <a:r>
              <a:rPr sz="2200" b="1" dirty="0">
                <a:latin typeface="Times New Roman"/>
                <a:cs typeface="Times New Roman"/>
              </a:rPr>
              <a:t>TO </a:t>
            </a:r>
            <a:r>
              <a:rPr sz="2200" b="1" spc="-10" dirty="0">
                <a:latin typeface="Times New Roman"/>
                <a:cs typeface="Times New Roman"/>
              </a:rPr>
              <a:t>CHEMICAL</a:t>
            </a:r>
            <a:r>
              <a:rPr sz="2200" b="1" spc="-65" dirty="0">
                <a:latin typeface="Times New Roman"/>
                <a:cs typeface="Times New Roman"/>
              </a:rPr>
              <a:t> </a:t>
            </a:r>
            <a:r>
              <a:rPr sz="2200" b="1" spc="-10" dirty="0">
                <a:latin typeface="Times New Roman"/>
                <a:cs typeface="Times New Roman"/>
              </a:rPr>
              <a:t>AGENT</a:t>
            </a:r>
            <a:endParaRPr sz="2200">
              <a:latin typeface="Times New Roman"/>
              <a:cs typeface="Times New Roman"/>
            </a:endParaRPr>
          </a:p>
        </p:txBody>
      </p:sp>
      <p:sp>
        <p:nvSpPr>
          <p:cNvPr id="4" name="object 4"/>
          <p:cNvSpPr txBox="1"/>
          <p:nvPr/>
        </p:nvSpPr>
        <p:spPr>
          <a:xfrm>
            <a:off x="878843" y="1300479"/>
            <a:ext cx="690245" cy="351378"/>
          </a:xfrm>
          <a:prstGeom prst="rect">
            <a:avLst/>
          </a:prstGeom>
        </p:spPr>
        <p:txBody>
          <a:bodyPr vert="horz" wrap="square" lIns="0" tIns="12700" rIns="0" bIns="0" rtlCol="0">
            <a:spAutoFit/>
          </a:bodyPr>
          <a:lstStyle/>
          <a:p>
            <a:pPr marL="12700">
              <a:lnSpc>
                <a:spcPct val="100000"/>
              </a:lnSpc>
              <a:spcBef>
                <a:spcPts val="100"/>
              </a:spcBef>
            </a:pPr>
            <a:r>
              <a:rPr sz="2200" spc="-10" dirty="0">
                <a:latin typeface="Times New Roman"/>
                <a:cs typeface="Times New Roman"/>
              </a:rPr>
              <a:t>G</a:t>
            </a:r>
            <a:r>
              <a:rPr sz="2200" dirty="0">
                <a:latin typeface="Times New Roman"/>
                <a:cs typeface="Times New Roman"/>
              </a:rPr>
              <a:t>a</a:t>
            </a:r>
            <a:r>
              <a:rPr sz="2200" spc="-10" dirty="0">
                <a:latin typeface="Times New Roman"/>
                <a:cs typeface="Times New Roman"/>
              </a:rPr>
              <a:t>se</a:t>
            </a:r>
            <a:r>
              <a:rPr sz="2200" dirty="0">
                <a:latin typeface="Times New Roman"/>
                <a:cs typeface="Times New Roman"/>
              </a:rPr>
              <a:t>s</a:t>
            </a:r>
            <a:endParaRPr sz="2200">
              <a:latin typeface="Times New Roman"/>
              <a:cs typeface="Times New Roman"/>
            </a:endParaRPr>
          </a:p>
        </p:txBody>
      </p:sp>
      <p:sp>
        <p:nvSpPr>
          <p:cNvPr id="5" name="object 5"/>
          <p:cNvSpPr txBox="1"/>
          <p:nvPr/>
        </p:nvSpPr>
        <p:spPr>
          <a:xfrm>
            <a:off x="535944" y="1285242"/>
            <a:ext cx="123825" cy="933589"/>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a:p>
            <a:pPr marL="12700">
              <a:lnSpc>
                <a:spcPct val="100000"/>
              </a:lnSpc>
              <a:spcBef>
                <a:spcPts val="1870"/>
              </a:spcBef>
            </a:pPr>
            <a:r>
              <a:rPr sz="2200" dirty="0">
                <a:latin typeface="Arial"/>
                <a:cs typeface="Arial"/>
              </a:rPr>
              <a:t>•</a:t>
            </a:r>
            <a:endParaRPr sz="2200">
              <a:latin typeface="Arial"/>
              <a:cs typeface="Arial"/>
            </a:endParaRPr>
          </a:p>
        </p:txBody>
      </p:sp>
      <p:sp>
        <p:nvSpPr>
          <p:cNvPr id="6" name="object 6"/>
          <p:cNvSpPr txBox="1"/>
          <p:nvPr/>
        </p:nvSpPr>
        <p:spPr>
          <a:xfrm>
            <a:off x="878843" y="1871979"/>
            <a:ext cx="2729865" cy="351378"/>
          </a:xfrm>
          <a:prstGeom prst="rect">
            <a:avLst/>
          </a:prstGeom>
        </p:spPr>
        <p:txBody>
          <a:bodyPr vert="horz" wrap="square" lIns="0" tIns="12700" rIns="0" bIns="0" rtlCol="0">
            <a:spAutoFit/>
          </a:bodyPr>
          <a:lstStyle/>
          <a:p>
            <a:pPr marL="12700">
              <a:lnSpc>
                <a:spcPct val="100000"/>
              </a:lnSpc>
              <a:spcBef>
                <a:spcPts val="100"/>
              </a:spcBef>
            </a:pPr>
            <a:r>
              <a:rPr sz="2200" spc="-5" dirty="0">
                <a:latin typeface="Times New Roman"/>
                <a:cs typeface="Times New Roman"/>
              </a:rPr>
              <a:t>Dusts</a:t>
            </a:r>
            <a:r>
              <a:rPr sz="2200" spc="-60" dirty="0">
                <a:latin typeface="Times New Roman"/>
                <a:cs typeface="Times New Roman"/>
              </a:rPr>
              <a:t> </a:t>
            </a:r>
            <a:r>
              <a:rPr sz="2200" spc="-5" dirty="0">
                <a:latin typeface="Times New Roman"/>
                <a:cs typeface="Times New Roman"/>
              </a:rPr>
              <a:t>(pneumoconiosis)</a:t>
            </a:r>
            <a:endParaRPr sz="2200">
              <a:latin typeface="Times New Roman"/>
              <a:cs typeface="Times New Roman"/>
            </a:endParaRPr>
          </a:p>
        </p:txBody>
      </p:sp>
      <p:sp>
        <p:nvSpPr>
          <p:cNvPr id="7" name="object 7"/>
          <p:cNvSpPr txBox="1"/>
          <p:nvPr/>
        </p:nvSpPr>
        <p:spPr>
          <a:xfrm>
            <a:off x="510540" y="2444752"/>
            <a:ext cx="7618730" cy="1443985"/>
          </a:xfrm>
          <a:prstGeom prst="rect">
            <a:avLst/>
          </a:prstGeom>
        </p:spPr>
        <p:txBody>
          <a:bodyPr vert="horz" wrap="square" lIns="0" tIns="12700" rIns="0" bIns="0" rtlCol="0">
            <a:spAutoFit/>
          </a:bodyPr>
          <a:lstStyle/>
          <a:p>
            <a:pPr marL="381000" indent="-342900">
              <a:lnSpc>
                <a:spcPct val="100000"/>
              </a:lnSpc>
              <a:spcBef>
                <a:spcPts val="100"/>
              </a:spcBef>
              <a:buFont typeface="Symbol"/>
              <a:buChar char=""/>
              <a:tabLst>
                <a:tab pos="381000" algn="l"/>
              </a:tabLst>
            </a:pPr>
            <a:r>
              <a:rPr sz="2200" spc="-5" dirty="0">
                <a:latin typeface="Times New Roman"/>
                <a:cs typeface="Times New Roman"/>
              </a:rPr>
              <a:t>Inorganic dust: coal dust; silica; asbestos;</a:t>
            </a:r>
            <a:r>
              <a:rPr sz="2200" spc="20" dirty="0">
                <a:latin typeface="Times New Roman"/>
                <a:cs typeface="Times New Roman"/>
              </a:rPr>
              <a:t> </a:t>
            </a:r>
            <a:r>
              <a:rPr sz="2200" spc="-5" dirty="0">
                <a:latin typeface="Times New Roman"/>
                <a:cs typeface="Times New Roman"/>
              </a:rPr>
              <a:t>iron</a:t>
            </a:r>
            <a:endParaRPr sz="2200">
              <a:latin typeface="Times New Roman"/>
              <a:cs typeface="Times New Roman"/>
            </a:endParaRPr>
          </a:p>
          <a:p>
            <a:pPr marL="381000" marR="30480" indent="-342900">
              <a:lnSpc>
                <a:spcPct val="150000"/>
              </a:lnSpc>
              <a:spcBef>
                <a:spcPts val="550"/>
              </a:spcBef>
              <a:buFont typeface="Symbol"/>
              <a:buChar char=""/>
              <a:tabLst>
                <a:tab pos="381000" algn="l"/>
              </a:tabLst>
            </a:pPr>
            <a:r>
              <a:rPr sz="2200" spc="-5" dirty="0">
                <a:latin typeface="Times New Roman"/>
                <a:cs typeface="Times New Roman"/>
              </a:rPr>
              <a:t>Organic(vegetable dust): cane fiber; cotton dust; tobacco; hay </a:t>
            </a:r>
            <a:r>
              <a:rPr sz="2200" dirty="0">
                <a:latin typeface="Times New Roman"/>
                <a:cs typeface="Times New Roman"/>
              </a:rPr>
              <a:t>or  </a:t>
            </a:r>
            <a:r>
              <a:rPr sz="2200" spc="-5" dirty="0">
                <a:latin typeface="Times New Roman"/>
                <a:cs typeface="Times New Roman"/>
              </a:rPr>
              <a:t>grain</a:t>
            </a:r>
            <a:r>
              <a:rPr sz="2200" dirty="0">
                <a:latin typeface="Times New Roman"/>
                <a:cs typeface="Times New Roman"/>
              </a:rPr>
              <a:t> </a:t>
            </a:r>
            <a:r>
              <a:rPr sz="2200" spc="-5" dirty="0">
                <a:latin typeface="Times New Roman"/>
                <a:cs typeface="Times New Roman"/>
              </a:rPr>
              <a:t>dust</a:t>
            </a:r>
            <a:endParaRPr sz="2200">
              <a:latin typeface="Times New Roman"/>
              <a:cs typeface="Times New Roman"/>
            </a:endParaRPr>
          </a:p>
        </p:txBody>
      </p:sp>
      <p:sp>
        <p:nvSpPr>
          <p:cNvPr id="8" name="object 8"/>
          <p:cNvSpPr txBox="1"/>
          <p:nvPr/>
        </p:nvSpPr>
        <p:spPr>
          <a:xfrm>
            <a:off x="535944" y="5152392"/>
            <a:ext cx="123825" cy="933589"/>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a:p>
            <a:pPr marL="12700">
              <a:lnSpc>
                <a:spcPct val="100000"/>
              </a:lnSpc>
              <a:spcBef>
                <a:spcPts val="1870"/>
              </a:spcBef>
            </a:pPr>
            <a:r>
              <a:rPr sz="2200" dirty="0">
                <a:latin typeface="Arial"/>
                <a:cs typeface="Arial"/>
              </a:rPr>
              <a:t>•</a:t>
            </a:r>
            <a:endParaRPr sz="2200">
              <a:latin typeface="Arial"/>
              <a:cs typeface="Arial"/>
            </a:endParaRPr>
          </a:p>
        </p:txBody>
      </p:sp>
      <p:sp>
        <p:nvSpPr>
          <p:cNvPr id="9" name="object 9"/>
          <p:cNvSpPr txBox="1"/>
          <p:nvPr/>
        </p:nvSpPr>
        <p:spPr>
          <a:xfrm>
            <a:off x="535944" y="3924300"/>
            <a:ext cx="7841615" cy="2192908"/>
          </a:xfrm>
          <a:prstGeom prst="rect">
            <a:avLst/>
          </a:prstGeom>
        </p:spPr>
        <p:txBody>
          <a:bodyPr vert="horz" wrap="square" lIns="0" tIns="12700" rIns="0" bIns="0" rtlCol="0">
            <a:spAutoFit/>
          </a:bodyPr>
          <a:lstStyle/>
          <a:p>
            <a:pPr marL="355600" marR="5080" indent="-342900">
              <a:lnSpc>
                <a:spcPct val="150000"/>
              </a:lnSpc>
              <a:spcBef>
                <a:spcPts val="100"/>
              </a:spcBef>
              <a:buFont typeface="Arial"/>
              <a:buChar char="•"/>
              <a:tabLst>
                <a:tab pos="354965" algn="l"/>
                <a:tab pos="355600" algn="l"/>
              </a:tabLst>
            </a:pPr>
            <a:r>
              <a:rPr sz="2200" spc="-5" dirty="0">
                <a:latin typeface="Times New Roman"/>
                <a:cs typeface="Times New Roman"/>
              </a:rPr>
              <a:t>Metals and their compounds: </a:t>
            </a:r>
            <a:r>
              <a:rPr sz="2200" spc="-10" dirty="0">
                <a:latin typeface="Times New Roman"/>
                <a:cs typeface="Times New Roman"/>
              </a:rPr>
              <a:t>lead </a:t>
            </a:r>
            <a:r>
              <a:rPr sz="2200" spc="-5" dirty="0">
                <a:latin typeface="Times New Roman"/>
                <a:cs typeface="Times New Roman"/>
              </a:rPr>
              <a:t>,mercury, </a:t>
            </a:r>
            <a:r>
              <a:rPr sz="2200" spc="-10" dirty="0">
                <a:latin typeface="Times New Roman"/>
                <a:cs typeface="Times New Roman"/>
              </a:rPr>
              <a:t>cadmium, manganese,  </a:t>
            </a:r>
            <a:r>
              <a:rPr sz="2200" spc="-5" dirty="0">
                <a:latin typeface="Times New Roman"/>
                <a:cs typeface="Times New Roman"/>
              </a:rPr>
              <a:t>beryllium,</a:t>
            </a:r>
            <a:r>
              <a:rPr sz="2200" dirty="0">
                <a:latin typeface="Times New Roman"/>
                <a:cs typeface="Times New Roman"/>
              </a:rPr>
              <a:t> </a:t>
            </a:r>
            <a:r>
              <a:rPr sz="2200" spc="-5" dirty="0">
                <a:latin typeface="Times New Roman"/>
                <a:cs typeface="Times New Roman"/>
              </a:rPr>
              <a:t>arsenic,chromium.</a:t>
            </a:r>
            <a:endParaRPr sz="2200">
              <a:latin typeface="Times New Roman"/>
              <a:cs typeface="Times New Roman"/>
            </a:endParaRPr>
          </a:p>
          <a:p>
            <a:pPr marL="355600">
              <a:lnSpc>
                <a:spcPct val="100000"/>
              </a:lnSpc>
              <a:spcBef>
                <a:spcPts val="1870"/>
              </a:spcBef>
            </a:pPr>
            <a:r>
              <a:rPr sz="2200" spc="-10" dirty="0">
                <a:latin typeface="Times New Roman"/>
                <a:cs typeface="Times New Roman"/>
              </a:rPr>
              <a:t>Chemicals: </a:t>
            </a:r>
            <a:r>
              <a:rPr sz="2200" spc="-5" dirty="0">
                <a:latin typeface="Times New Roman"/>
                <a:cs typeface="Times New Roman"/>
              </a:rPr>
              <a:t>acids, alkalies,</a:t>
            </a:r>
            <a:r>
              <a:rPr sz="2200" spc="15" dirty="0">
                <a:latin typeface="Times New Roman"/>
                <a:cs typeface="Times New Roman"/>
              </a:rPr>
              <a:t> </a:t>
            </a:r>
            <a:r>
              <a:rPr sz="2200" spc="-5" dirty="0">
                <a:latin typeface="Times New Roman"/>
                <a:cs typeface="Times New Roman"/>
              </a:rPr>
              <a:t>pesticides</a:t>
            </a:r>
            <a:endParaRPr sz="2200">
              <a:latin typeface="Times New Roman"/>
              <a:cs typeface="Times New Roman"/>
            </a:endParaRPr>
          </a:p>
          <a:p>
            <a:pPr marL="355600">
              <a:lnSpc>
                <a:spcPct val="100000"/>
              </a:lnSpc>
              <a:spcBef>
                <a:spcPts val="1860"/>
              </a:spcBef>
            </a:pPr>
            <a:r>
              <a:rPr sz="2200" spc="-5" dirty="0">
                <a:latin typeface="Times New Roman"/>
                <a:cs typeface="Times New Roman"/>
              </a:rPr>
              <a:t>Solvents: carbon bisulphide, chloroform </a:t>
            </a:r>
            <a:r>
              <a:rPr sz="2200" dirty="0">
                <a:latin typeface="Times New Roman"/>
                <a:cs typeface="Times New Roman"/>
              </a:rPr>
              <a:t>,</a:t>
            </a:r>
            <a:r>
              <a:rPr sz="2200" spc="10" dirty="0">
                <a:latin typeface="Times New Roman"/>
                <a:cs typeface="Times New Roman"/>
              </a:rPr>
              <a:t> </a:t>
            </a:r>
            <a:r>
              <a:rPr sz="2200" spc="-5" dirty="0">
                <a:latin typeface="Times New Roman"/>
                <a:cs typeface="Times New Roman"/>
              </a:rPr>
              <a:t>benzene</a:t>
            </a:r>
            <a:endParaRPr sz="22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324" y="314962"/>
            <a:ext cx="5438775" cy="505267"/>
          </a:xfrm>
          <a:prstGeom prst="rect">
            <a:avLst/>
          </a:prstGeom>
        </p:spPr>
        <p:txBody>
          <a:bodyPr vert="horz" wrap="square" lIns="0" tIns="12700" rIns="0" bIns="0" rtlCol="0">
            <a:spAutoFit/>
          </a:bodyPr>
          <a:lstStyle/>
          <a:p>
            <a:pPr marL="12700">
              <a:lnSpc>
                <a:spcPct val="100000"/>
              </a:lnSpc>
              <a:spcBef>
                <a:spcPts val="100"/>
              </a:spcBef>
            </a:pPr>
            <a:r>
              <a:rPr sz="3200" u="none" dirty="0">
                <a:latin typeface="Times New Roman"/>
                <a:cs typeface="Times New Roman"/>
              </a:rPr>
              <a:t>OCCUPATIONAL</a:t>
            </a:r>
            <a:r>
              <a:rPr sz="3200" u="none" spc="-60" dirty="0">
                <a:latin typeface="Times New Roman"/>
                <a:cs typeface="Times New Roman"/>
              </a:rPr>
              <a:t> </a:t>
            </a:r>
            <a:r>
              <a:rPr sz="3200" u="none" spc="-5" dirty="0">
                <a:latin typeface="Times New Roman"/>
                <a:cs typeface="Times New Roman"/>
              </a:rPr>
              <a:t>DISEASES</a:t>
            </a:r>
            <a:endParaRPr sz="3200">
              <a:latin typeface="Times New Roman"/>
              <a:cs typeface="Times New Roman"/>
            </a:endParaRPr>
          </a:p>
        </p:txBody>
      </p:sp>
      <p:sp>
        <p:nvSpPr>
          <p:cNvPr id="4" name="object 4"/>
          <p:cNvSpPr txBox="1"/>
          <p:nvPr/>
        </p:nvSpPr>
        <p:spPr>
          <a:xfrm>
            <a:off x="534669" y="6447742"/>
            <a:ext cx="1220470" cy="184666"/>
          </a:xfrm>
          <a:prstGeom prst="rect">
            <a:avLst/>
          </a:prstGeom>
        </p:spPr>
        <p:txBody>
          <a:bodyPr vert="horz" wrap="square" lIns="0" tIns="0" rIns="0" bIns="0" rtlCol="0">
            <a:spAutoFit/>
          </a:bodyPr>
          <a:lstStyle/>
          <a:p>
            <a:pPr marL="12700">
              <a:lnSpc>
                <a:spcPct val="100000"/>
              </a:lnSpc>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5" name="object 5"/>
          <p:cNvSpPr txBox="1"/>
          <p:nvPr/>
        </p:nvSpPr>
        <p:spPr>
          <a:xfrm>
            <a:off x="4461513" y="6447742"/>
            <a:ext cx="220979"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35</a:t>
            </a:fld>
            <a:endParaRPr sz="1200">
              <a:latin typeface="Georgia"/>
              <a:cs typeface="Georgia"/>
            </a:endParaRPr>
          </a:p>
        </p:txBody>
      </p:sp>
      <p:sp>
        <p:nvSpPr>
          <p:cNvPr id="6" name="object 6"/>
          <p:cNvSpPr txBox="1"/>
          <p:nvPr/>
        </p:nvSpPr>
        <p:spPr>
          <a:xfrm>
            <a:off x="7984490" y="6447742"/>
            <a:ext cx="623570" cy="184666"/>
          </a:xfrm>
          <a:prstGeom prst="rect">
            <a:avLst/>
          </a:prstGeom>
        </p:spPr>
        <p:txBody>
          <a:bodyPr vert="horz" wrap="square" lIns="0" tIns="0" rIns="0" bIns="0" rtlCol="0">
            <a:spAutoFit/>
          </a:bodyPr>
          <a:lstStyle/>
          <a:p>
            <a:pPr marL="12700">
              <a:lnSpc>
                <a:spcPct val="100000"/>
              </a:lnSpc>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3" name="object 3"/>
          <p:cNvSpPr txBox="1"/>
          <p:nvPr/>
        </p:nvSpPr>
        <p:spPr>
          <a:xfrm>
            <a:off x="535940" y="1023620"/>
            <a:ext cx="7607300" cy="5245026"/>
          </a:xfrm>
          <a:prstGeom prst="rect">
            <a:avLst/>
          </a:prstGeom>
        </p:spPr>
        <p:txBody>
          <a:bodyPr vert="horz" wrap="square" lIns="0" tIns="12700" rIns="0" bIns="0" rtlCol="0">
            <a:spAutoFit/>
          </a:bodyPr>
          <a:lstStyle/>
          <a:p>
            <a:pPr marL="12700">
              <a:lnSpc>
                <a:spcPct val="100000"/>
              </a:lnSpc>
              <a:spcBef>
                <a:spcPts val="100"/>
              </a:spcBef>
            </a:pPr>
            <a:r>
              <a:rPr sz="2500" b="1" spc="-5" dirty="0">
                <a:latin typeface="Times New Roman"/>
                <a:cs typeface="Times New Roman"/>
              </a:rPr>
              <a:t>III. DISEASE </a:t>
            </a:r>
            <a:r>
              <a:rPr sz="2500" b="1" spc="-10" dirty="0">
                <a:latin typeface="Times New Roman"/>
                <a:cs typeface="Times New Roman"/>
              </a:rPr>
              <a:t>DUE </a:t>
            </a:r>
            <a:r>
              <a:rPr sz="2500" b="1" dirty="0">
                <a:latin typeface="Times New Roman"/>
                <a:cs typeface="Times New Roman"/>
              </a:rPr>
              <a:t>TO </a:t>
            </a:r>
            <a:r>
              <a:rPr sz="2500" b="1" spc="-5" dirty="0">
                <a:latin typeface="Times New Roman"/>
                <a:cs typeface="Times New Roman"/>
              </a:rPr>
              <a:t>BIOLOGICAL</a:t>
            </a:r>
            <a:r>
              <a:rPr sz="2500" b="1" spc="-30" dirty="0">
                <a:latin typeface="Times New Roman"/>
                <a:cs typeface="Times New Roman"/>
              </a:rPr>
              <a:t> </a:t>
            </a:r>
            <a:r>
              <a:rPr sz="2500" b="1" spc="-5" dirty="0">
                <a:latin typeface="Times New Roman"/>
                <a:cs typeface="Times New Roman"/>
              </a:rPr>
              <a:t>AGENT</a:t>
            </a:r>
            <a:endParaRPr sz="2500">
              <a:latin typeface="Times New Roman"/>
              <a:cs typeface="Times New Roman"/>
            </a:endParaRPr>
          </a:p>
          <a:p>
            <a:pPr marL="355600" marR="5080" indent="-342900">
              <a:lnSpc>
                <a:spcPct val="140000"/>
              </a:lnSpc>
              <a:spcBef>
                <a:spcPts val="620"/>
              </a:spcBef>
              <a:buFont typeface="Arial"/>
              <a:buChar char="•"/>
              <a:tabLst>
                <a:tab pos="354965" algn="l"/>
                <a:tab pos="355600" algn="l"/>
              </a:tabLst>
            </a:pPr>
            <a:r>
              <a:rPr sz="2500" spc="-5" dirty="0">
                <a:latin typeface="Times New Roman"/>
                <a:cs typeface="Times New Roman"/>
              </a:rPr>
              <a:t>Brucellosis, leptospirosis, anthrax, tetanus, encephalities,  fungal</a:t>
            </a:r>
            <a:r>
              <a:rPr sz="2500" spc="-10" dirty="0">
                <a:latin typeface="Times New Roman"/>
                <a:cs typeface="Times New Roman"/>
              </a:rPr>
              <a:t> </a:t>
            </a:r>
            <a:r>
              <a:rPr sz="2500" spc="-5" dirty="0">
                <a:latin typeface="Times New Roman"/>
                <a:cs typeface="Times New Roman"/>
              </a:rPr>
              <a:t>infection.</a:t>
            </a:r>
            <a:endParaRPr sz="2500">
              <a:latin typeface="Times New Roman"/>
              <a:cs typeface="Times New Roman"/>
            </a:endParaRPr>
          </a:p>
          <a:p>
            <a:pPr marL="12700">
              <a:lnSpc>
                <a:spcPct val="100000"/>
              </a:lnSpc>
              <a:spcBef>
                <a:spcPts val="1820"/>
              </a:spcBef>
            </a:pPr>
            <a:r>
              <a:rPr sz="2500" b="1" spc="-10" dirty="0">
                <a:latin typeface="Times New Roman"/>
                <a:cs typeface="Times New Roman"/>
              </a:rPr>
              <a:t>IV. OCCUPATIONAL</a:t>
            </a:r>
            <a:r>
              <a:rPr sz="2500" b="1" spc="-5" dirty="0">
                <a:latin typeface="Times New Roman"/>
                <a:cs typeface="Times New Roman"/>
              </a:rPr>
              <a:t> </a:t>
            </a:r>
            <a:r>
              <a:rPr sz="2500" b="1" spc="-10" dirty="0">
                <a:latin typeface="Times New Roman"/>
                <a:cs typeface="Times New Roman"/>
              </a:rPr>
              <a:t>CANCER</a:t>
            </a:r>
            <a:endParaRPr sz="2500">
              <a:latin typeface="Times New Roman"/>
              <a:cs typeface="Times New Roman"/>
            </a:endParaRPr>
          </a:p>
          <a:p>
            <a:pPr marL="355600" indent="-342900">
              <a:lnSpc>
                <a:spcPct val="100000"/>
              </a:lnSpc>
              <a:spcBef>
                <a:spcPts val="1820"/>
              </a:spcBef>
              <a:buFont typeface="Arial"/>
              <a:buChar char="•"/>
              <a:tabLst>
                <a:tab pos="354965" algn="l"/>
                <a:tab pos="355600" algn="l"/>
              </a:tabLst>
            </a:pPr>
            <a:r>
              <a:rPr sz="2500" spc="-5" dirty="0">
                <a:latin typeface="Times New Roman"/>
                <a:cs typeface="Times New Roman"/>
              </a:rPr>
              <a:t>Cancer </a:t>
            </a:r>
            <a:r>
              <a:rPr sz="2500" dirty="0">
                <a:latin typeface="Times New Roman"/>
                <a:cs typeface="Times New Roman"/>
              </a:rPr>
              <a:t>of </a:t>
            </a:r>
            <a:r>
              <a:rPr sz="2500" spc="-5" dirty="0">
                <a:latin typeface="Times New Roman"/>
                <a:cs typeface="Times New Roman"/>
              </a:rPr>
              <a:t>the skin, lungs,</a:t>
            </a:r>
            <a:r>
              <a:rPr sz="2500" spc="-35" dirty="0">
                <a:latin typeface="Times New Roman"/>
                <a:cs typeface="Times New Roman"/>
              </a:rPr>
              <a:t> </a:t>
            </a:r>
            <a:r>
              <a:rPr sz="2500" spc="-5" dirty="0">
                <a:latin typeface="Times New Roman"/>
                <a:cs typeface="Times New Roman"/>
              </a:rPr>
              <a:t>bladder</a:t>
            </a:r>
            <a:endParaRPr sz="2500">
              <a:latin typeface="Times New Roman"/>
              <a:cs typeface="Times New Roman"/>
            </a:endParaRPr>
          </a:p>
          <a:p>
            <a:pPr marL="12700">
              <a:lnSpc>
                <a:spcPct val="100000"/>
              </a:lnSpc>
              <a:spcBef>
                <a:spcPts val="1820"/>
              </a:spcBef>
            </a:pPr>
            <a:r>
              <a:rPr sz="2500" b="1" spc="-10" dirty="0">
                <a:latin typeface="Times New Roman"/>
                <a:cs typeface="Times New Roman"/>
              </a:rPr>
              <a:t>V. OCCUPATIONAL</a:t>
            </a:r>
            <a:r>
              <a:rPr sz="2500" b="1" spc="-5" dirty="0">
                <a:latin typeface="Times New Roman"/>
                <a:cs typeface="Times New Roman"/>
              </a:rPr>
              <a:t> DERMATOSIS</a:t>
            </a:r>
            <a:endParaRPr sz="2500">
              <a:latin typeface="Times New Roman"/>
              <a:cs typeface="Times New Roman"/>
            </a:endParaRPr>
          </a:p>
          <a:p>
            <a:pPr marL="355600" indent="-342900">
              <a:lnSpc>
                <a:spcPct val="100000"/>
              </a:lnSpc>
              <a:spcBef>
                <a:spcPts val="1830"/>
              </a:spcBef>
              <a:buFont typeface="Arial"/>
              <a:buChar char="•"/>
              <a:tabLst>
                <a:tab pos="354965" algn="l"/>
                <a:tab pos="355600" algn="l"/>
              </a:tabLst>
            </a:pPr>
            <a:r>
              <a:rPr sz="2500" spc="-10" dirty="0">
                <a:latin typeface="Times New Roman"/>
                <a:cs typeface="Times New Roman"/>
              </a:rPr>
              <a:t>Dermatitis, </a:t>
            </a:r>
            <a:r>
              <a:rPr sz="2500" spc="-15" dirty="0">
                <a:latin typeface="Times New Roman"/>
                <a:cs typeface="Times New Roman"/>
              </a:rPr>
              <a:t>eczema</a:t>
            </a:r>
            <a:endParaRPr sz="2500">
              <a:latin typeface="Times New Roman"/>
              <a:cs typeface="Times New Roman"/>
            </a:endParaRPr>
          </a:p>
          <a:p>
            <a:pPr marL="12700">
              <a:lnSpc>
                <a:spcPct val="100000"/>
              </a:lnSpc>
              <a:spcBef>
                <a:spcPts val="1820"/>
              </a:spcBef>
              <a:tabLst>
                <a:tab pos="5453380" algn="l"/>
              </a:tabLst>
            </a:pPr>
            <a:r>
              <a:rPr sz="2500" b="1" spc="-10" dirty="0">
                <a:latin typeface="Times New Roman"/>
                <a:cs typeface="Times New Roman"/>
              </a:rPr>
              <a:t>VI. </a:t>
            </a:r>
            <a:r>
              <a:rPr sz="2500" b="1" spc="-5" dirty="0">
                <a:latin typeface="Times New Roman"/>
                <a:cs typeface="Times New Roman"/>
              </a:rPr>
              <a:t>DISEASE</a:t>
            </a:r>
            <a:r>
              <a:rPr sz="2500" b="1" spc="25" dirty="0">
                <a:latin typeface="Times New Roman"/>
                <a:cs typeface="Times New Roman"/>
              </a:rPr>
              <a:t> </a:t>
            </a:r>
            <a:r>
              <a:rPr sz="2500" b="1" dirty="0">
                <a:latin typeface="Times New Roman"/>
                <a:cs typeface="Times New Roman"/>
              </a:rPr>
              <a:t>OF</a:t>
            </a:r>
            <a:r>
              <a:rPr sz="2500" b="1" spc="5" dirty="0">
                <a:latin typeface="Times New Roman"/>
                <a:cs typeface="Times New Roman"/>
              </a:rPr>
              <a:t> </a:t>
            </a:r>
            <a:r>
              <a:rPr sz="2500" b="1" spc="-10" dirty="0">
                <a:latin typeface="Times New Roman"/>
                <a:cs typeface="Times New Roman"/>
              </a:rPr>
              <a:t>PSYCHOLOGICAL	</a:t>
            </a:r>
            <a:r>
              <a:rPr sz="2500" b="1" spc="-5" dirty="0">
                <a:latin typeface="Times New Roman"/>
                <a:cs typeface="Times New Roman"/>
              </a:rPr>
              <a:t>ORIGIN</a:t>
            </a:r>
            <a:endParaRPr sz="2500">
              <a:latin typeface="Times New Roman"/>
              <a:cs typeface="Times New Roman"/>
            </a:endParaRPr>
          </a:p>
          <a:p>
            <a:pPr marL="355600" indent="-342900">
              <a:lnSpc>
                <a:spcPct val="100000"/>
              </a:lnSpc>
              <a:spcBef>
                <a:spcPts val="1820"/>
              </a:spcBef>
              <a:buFont typeface="Arial"/>
              <a:buChar char="•"/>
              <a:tabLst>
                <a:tab pos="354965" algn="l"/>
                <a:tab pos="355600" algn="l"/>
              </a:tabLst>
            </a:pPr>
            <a:r>
              <a:rPr sz="2500" spc="-5" dirty="0">
                <a:latin typeface="Times New Roman"/>
                <a:cs typeface="Times New Roman"/>
              </a:rPr>
              <a:t>Industrial neurosis, hypertension, peptic</a:t>
            </a:r>
            <a:r>
              <a:rPr sz="2500" spc="-15" dirty="0">
                <a:latin typeface="Times New Roman"/>
                <a:cs typeface="Times New Roman"/>
              </a:rPr>
              <a:t> </a:t>
            </a:r>
            <a:r>
              <a:rPr sz="2500" spc="-5" dirty="0">
                <a:latin typeface="Times New Roman"/>
                <a:cs typeface="Times New Roman"/>
              </a:rPr>
              <a:t>ulcer.</a:t>
            </a:r>
            <a:endParaRPr sz="25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4429" y="558800"/>
            <a:ext cx="4290060" cy="566822"/>
          </a:xfrm>
          <a:prstGeom prst="rect">
            <a:avLst/>
          </a:prstGeom>
        </p:spPr>
        <p:txBody>
          <a:bodyPr vert="horz" wrap="square" lIns="0" tIns="12700" rIns="0" bIns="0" rtlCol="0">
            <a:spAutoFit/>
          </a:bodyPr>
          <a:lstStyle/>
          <a:p>
            <a:pPr marL="12700">
              <a:lnSpc>
                <a:spcPct val="100000"/>
              </a:lnSpc>
              <a:spcBef>
                <a:spcPts val="100"/>
              </a:spcBef>
            </a:pPr>
            <a:r>
              <a:rPr sz="3600" u="none" spc="-5" dirty="0">
                <a:latin typeface="Times New Roman"/>
                <a:cs typeface="Times New Roman"/>
              </a:rPr>
              <a:t>PNE</a:t>
            </a:r>
            <a:r>
              <a:rPr sz="3600" u="none" dirty="0">
                <a:latin typeface="Times New Roman"/>
                <a:cs typeface="Times New Roman"/>
              </a:rPr>
              <a:t>U</a:t>
            </a:r>
            <a:r>
              <a:rPr sz="3600" u="none" spc="-10" dirty="0">
                <a:latin typeface="Times New Roman"/>
                <a:cs typeface="Times New Roman"/>
              </a:rPr>
              <a:t>M</a:t>
            </a:r>
            <a:r>
              <a:rPr sz="3600" u="none" spc="-5" dirty="0">
                <a:latin typeface="Times New Roman"/>
                <a:cs typeface="Times New Roman"/>
              </a:rPr>
              <a:t>OCON</a:t>
            </a:r>
            <a:r>
              <a:rPr sz="3600" u="none" dirty="0">
                <a:latin typeface="Times New Roman"/>
                <a:cs typeface="Times New Roman"/>
              </a:rPr>
              <a:t>I</a:t>
            </a:r>
            <a:r>
              <a:rPr sz="3600" u="none" spc="-15" dirty="0">
                <a:latin typeface="Times New Roman"/>
                <a:cs typeface="Times New Roman"/>
              </a:rPr>
              <a:t>O</a:t>
            </a:r>
            <a:r>
              <a:rPr sz="3600" u="none" dirty="0">
                <a:latin typeface="Times New Roman"/>
                <a:cs typeface="Times New Roman"/>
              </a:rPr>
              <a:t>S</a:t>
            </a:r>
            <a:r>
              <a:rPr sz="3600" u="none" spc="-5" dirty="0">
                <a:latin typeface="Times New Roman"/>
                <a:cs typeface="Times New Roman"/>
              </a:rPr>
              <a:t>IS</a:t>
            </a:r>
            <a:endParaRPr sz="3600">
              <a:latin typeface="Times New Roman"/>
              <a:cs typeface="Times New Roman"/>
            </a:endParaRPr>
          </a:p>
        </p:txBody>
      </p:sp>
      <p:sp>
        <p:nvSpPr>
          <p:cNvPr id="4" name="object 4"/>
          <p:cNvSpPr txBox="1"/>
          <p:nvPr/>
        </p:nvSpPr>
        <p:spPr>
          <a:xfrm>
            <a:off x="534669" y="6447742"/>
            <a:ext cx="1220470" cy="184666"/>
          </a:xfrm>
          <a:prstGeom prst="rect">
            <a:avLst/>
          </a:prstGeom>
        </p:spPr>
        <p:txBody>
          <a:bodyPr vert="horz" wrap="square" lIns="0" tIns="0" rIns="0" bIns="0" rtlCol="0">
            <a:spAutoFit/>
          </a:bodyPr>
          <a:lstStyle/>
          <a:p>
            <a:pPr marL="12700">
              <a:lnSpc>
                <a:spcPct val="100000"/>
              </a:lnSpc>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5" name="object 5"/>
          <p:cNvSpPr txBox="1"/>
          <p:nvPr/>
        </p:nvSpPr>
        <p:spPr>
          <a:xfrm>
            <a:off x="4461513" y="6447742"/>
            <a:ext cx="220979"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36</a:t>
            </a:fld>
            <a:endParaRPr sz="1200">
              <a:latin typeface="Georgia"/>
              <a:cs typeface="Georgia"/>
            </a:endParaRPr>
          </a:p>
        </p:txBody>
      </p:sp>
      <p:sp>
        <p:nvSpPr>
          <p:cNvPr id="6" name="object 6"/>
          <p:cNvSpPr txBox="1"/>
          <p:nvPr/>
        </p:nvSpPr>
        <p:spPr>
          <a:xfrm>
            <a:off x="7984490" y="6447742"/>
            <a:ext cx="623570" cy="184666"/>
          </a:xfrm>
          <a:prstGeom prst="rect">
            <a:avLst/>
          </a:prstGeom>
        </p:spPr>
        <p:txBody>
          <a:bodyPr vert="horz" wrap="square" lIns="0" tIns="0" rIns="0" bIns="0" rtlCol="0">
            <a:spAutoFit/>
          </a:bodyPr>
          <a:lstStyle/>
          <a:p>
            <a:pPr marL="12700">
              <a:lnSpc>
                <a:spcPct val="100000"/>
              </a:lnSpc>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3" name="object 3"/>
          <p:cNvSpPr txBox="1"/>
          <p:nvPr/>
        </p:nvSpPr>
        <p:spPr>
          <a:xfrm>
            <a:off x="535944" y="1328420"/>
            <a:ext cx="7774305" cy="5922134"/>
          </a:xfrm>
          <a:prstGeom prst="rect">
            <a:avLst/>
          </a:prstGeom>
        </p:spPr>
        <p:txBody>
          <a:bodyPr vert="horz" wrap="square" lIns="0" tIns="12700" rIns="0" bIns="0" rtlCol="0">
            <a:spAutoFit/>
          </a:bodyPr>
          <a:lstStyle/>
          <a:p>
            <a:pPr marL="355600" marR="5080" indent="-342900">
              <a:lnSpc>
                <a:spcPct val="149900"/>
              </a:lnSpc>
              <a:spcBef>
                <a:spcPts val="100"/>
              </a:spcBef>
              <a:buFont typeface="Arial"/>
              <a:buChar char="•"/>
              <a:tabLst>
                <a:tab pos="354965" algn="l"/>
                <a:tab pos="355600" algn="l"/>
                <a:tab pos="4231005" algn="l"/>
              </a:tabLst>
            </a:pPr>
            <a:r>
              <a:rPr sz="3200" spc="-5" dirty="0">
                <a:latin typeface="Times New Roman"/>
                <a:cs typeface="Times New Roman"/>
              </a:rPr>
              <a:t>Dusts within</a:t>
            </a:r>
            <a:r>
              <a:rPr sz="3200" spc="25" dirty="0">
                <a:latin typeface="Times New Roman"/>
                <a:cs typeface="Times New Roman"/>
              </a:rPr>
              <a:t> </a:t>
            </a:r>
            <a:r>
              <a:rPr sz="3200" spc="-5" dirty="0">
                <a:latin typeface="Times New Roman"/>
                <a:cs typeface="Times New Roman"/>
              </a:rPr>
              <a:t>the</a:t>
            </a:r>
            <a:r>
              <a:rPr sz="3200" spc="10" dirty="0">
                <a:latin typeface="Times New Roman"/>
                <a:cs typeface="Times New Roman"/>
              </a:rPr>
              <a:t> </a:t>
            </a:r>
            <a:r>
              <a:rPr sz="3200" dirty="0">
                <a:latin typeface="Times New Roman"/>
                <a:cs typeface="Times New Roman"/>
              </a:rPr>
              <a:t>range	of </a:t>
            </a:r>
            <a:r>
              <a:rPr sz="3200" dirty="0">
                <a:solidFill>
                  <a:srgbClr val="BF0000"/>
                </a:solidFill>
                <a:latin typeface="Times New Roman"/>
                <a:cs typeface="Times New Roman"/>
              </a:rPr>
              <a:t>0.5 </a:t>
            </a:r>
            <a:r>
              <a:rPr sz="3200" spc="-5" dirty="0">
                <a:solidFill>
                  <a:srgbClr val="BF0000"/>
                </a:solidFill>
                <a:latin typeface="Times New Roman"/>
                <a:cs typeface="Times New Roman"/>
              </a:rPr>
              <a:t>micron to </a:t>
            </a:r>
            <a:r>
              <a:rPr sz="3200" dirty="0">
                <a:solidFill>
                  <a:srgbClr val="BF0000"/>
                </a:solidFill>
                <a:latin typeface="Times New Roman"/>
                <a:cs typeface="Times New Roman"/>
              </a:rPr>
              <a:t>3 </a:t>
            </a:r>
            <a:r>
              <a:rPr sz="3200" dirty="0">
                <a:latin typeface="Times New Roman"/>
                <a:cs typeface="Times New Roman"/>
              </a:rPr>
              <a:t> </a:t>
            </a:r>
            <a:r>
              <a:rPr sz="3200" spc="-5" dirty="0">
                <a:latin typeface="Times New Roman"/>
                <a:cs typeface="Times New Roman"/>
              </a:rPr>
              <a:t>micron is </a:t>
            </a:r>
            <a:r>
              <a:rPr sz="3200" dirty="0">
                <a:latin typeface="Times New Roman"/>
                <a:cs typeface="Times New Roman"/>
              </a:rPr>
              <a:t>a </a:t>
            </a:r>
            <a:r>
              <a:rPr sz="3200" spc="-5" dirty="0">
                <a:latin typeface="Times New Roman"/>
                <a:cs typeface="Times New Roman"/>
              </a:rPr>
              <a:t>health </a:t>
            </a:r>
            <a:r>
              <a:rPr sz="3200" dirty="0">
                <a:latin typeface="Times New Roman"/>
                <a:cs typeface="Times New Roman"/>
              </a:rPr>
              <a:t>hazard producing, </a:t>
            </a:r>
            <a:r>
              <a:rPr sz="3200" spc="-5" dirty="0">
                <a:latin typeface="Times New Roman"/>
                <a:cs typeface="Times New Roman"/>
              </a:rPr>
              <a:t>after </a:t>
            </a:r>
            <a:r>
              <a:rPr sz="3200" dirty="0">
                <a:latin typeface="Times New Roman"/>
                <a:cs typeface="Times New Roman"/>
              </a:rPr>
              <a:t>a  </a:t>
            </a:r>
            <a:r>
              <a:rPr sz="3200" spc="-5" dirty="0">
                <a:latin typeface="Times New Roman"/>
                <a:cs typeface="Times New Roman"/>
              </a:rPr>
              <a:t>variable </a:t>
            </a:r>
            <a:r>
              <a:rPr sz="3200" dirty="0">
                <a:latin typeface="Times New Roman"/>
                <a:cs typeface="Times New Roman"/>
              </a:rPr>
              <a:t>period of exposure, a lung </a:t>
            </a:r>
            <a:r>
              <a:rPr sz="3200" spc="-5" dirty="0">
                <a:latin typeface="Times New Roman"/>
                <a:cs typeface="Times New Roman"/>
              </a:rPr>
              <a:t>disease  </a:t>
            </a:r>
            <a:r>
              <a:rPr sz="3200" dirty="0">
                <a:latin typeface="Times New Roman"/>
                <a:cs typeface="Times New Roman"/>
              </a:rPr>
              <a:t>known as pneumoconiosis, which </a:t>
            </a:r>
            <a:r>
              <a:rPr sz="3200" spc="-5" dirty="0">
                <a:latin typeface="Times New Roman"/>
                <a:cs typeface="Times New Roman"/>
              </a:rPr>
              <a:t>may  </a:t>
            </a:r>
            <a:r>
              <a:rPr sz="3200" dirty="0">
                <a:latin typeface="Times New Roman"/>
                <a:cs typeface="Times New Roman"/>
              </a:rPr>
              <a:t>gradually </a:t>
            </a:r>
            <a:r>
              <a:rPr sz="3200" spc="-5" dirty="0">
                <a:latin typeface="Times New Roman"/>
                <a:cs typeface="Times New Roman"/>
              </a:rPr>
              <a:t>cripple </a:t>
            </a:r>
            <a:r>
              <a:rPr sz="3200" dirty="0">
                <a:latin typeface="Times New Roman"/>
                <a:cs typeface="Times New Roman"/>
              </a:rPr>
              <a:t>a </a:t>
            </a:r>
            <a:r>
              <a:rPr sz="3200" spc="-5" dirty="0">
                <a:latin typeface="Times New Roman"/>
                <a:cs typeface="Times New Roman"/>
              </a:rPr>
              <a:t>man </a:t>
            </a:r>
            <a:r>
              <a:rPr sz="3200" dirty="0">
                <a:latin typeface="Times New Roman"/>
                <a:cs typeface="Times New Roman"/>
              </a:rPr>
              <a:t>by reducing his work  capacity due </a:t>
            </a:r>
            <a:r>
              <a:rPr sz="3200" spc="-5" dirty="0">
                <a:latin typeface="Times New Roman"/>
                <a:cs typeface="Times New Roman"/>
              </a:rPr>
              <a:t>to </a:t>
            </a:r>
            <a:r>
              <a:rPr sz="3200" dirty="0">
                <a:latin typeface="Times New Roman"/>
                <a:cs typeface="Times New Roman"/>
              </a:rPr>
              <a:t>lung </a:t>
            </a:r>
            <a:r>
              <a:rPr sz="3200" spc="-5" dirty="0">
                <a:latin typeface="Times New Roman"/>
                <a:cs typeface="Times New Roman"/>
              </a:rPr>
              <a:t>fibrosis</a:t>
            </a:r>
            <a:r>
              <a:rPr lang="en-IN" sz="3200" spc="-5" dirty="0">
                <a:latin typeface="Times New Roman"/>
                <a:cs typeface="Times New Roman"/>
              </a:rPr>
              <a:t>(</a:t>
            </a:r>
            <a:r>
              <a:rPr lang="en-US" sz="2000" i="1" dirty="0"/>
              <a:t>thickening and scarring of connective tissue, usually as a result of injury.)</a:t>
            </a:r>
            <a:r>
              <a:rPr sz="3200" spc="-5" dirty="0">
                <a:latin typeface="Times New Roman"/>
                <a:cs typeface="Times New Roman"/>
              </a:rPr>
              <a:t> </a:t>
            </a:r>
            <a:r>
              <a:rPr sz="3200" dirty="0">
                <a:latin typeface="Times New Roman"/>
                <a:cs typeface="Times New Roman"/>
              </a:rPr>
              <a:t>and other  complications.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724" y="497840"/>
            <a:ext cx="5238115" cy="689932"/>
          </a:xfrm>
          <a:prstGeom prst="rect">
            <a:avLst/>
          </a:prstGeom>
        </p:spPr>
        <p:txBody>
          <a:bodyPr vert="horz" wrap="square" lIns="0" tIns="12700" rIns="0" bIns="0" rtlCol="0">
            <a:spAutoFit/>
          </a:bodyPr>
          <a:lstStyle/>
          <a:p>
            <a:pPr marL="12700">
              <a:lnSpc>
                <a:spcPct val="100000"/>
              </a:lnSpc>
              <a:spcBef>
                <a:spcPts val="100"/>
              </a:spcBef>
            </a:pPr>
            <a:r>
              <a:rPr sz="4400" u="none" spc="-5" dirty="0">
                <a:latin typeface="Times New Roman"/>
                <a:cs typeface="Times New Roman"/>
              </a:rPr>
              <a:t>PNEUMOCONIOSIS</a:t>
            </a:r>
            <a:endParaRPr sz="4400">
              <a:latin typeface="Times New Roman"/>
              <a:cs typeface="Times New Roman"/>
            </a:endParaRPr>
          </a:p>
        </p:txBody>
      </p:sp>
      <p:sp>
        <p:nvSpPr>
          <p:cNvPr id="4" name="object 4"/>
          <p:cNvSpPr txBox="1"/>
          <p:nvPr/>
        </p:nvSpPr>
        <p:spPr>
          <a:xfrm>
            <a:off x="534669" y="6447742"/>
            <a:ext cx="1220470" cy="184666"/>
          </a:xfrm>
          <a:prstGeom prst="rect">
            <a:avLst/>
          </a:prstGeom>
        </p:spPr>
        <p:txBody>
          <a:bodyPr vert="horz" wrap="square" lIns="0" tIns="0" rIns="0" bIns="0" rtlCol="0">
            <a:spAutoFit/>
          </a:bodyPr>
          <a:lstStyle/>
          <a:p>
            <a:pPr marL="12700">
              <a:lnSpc>
                <a:spcPct val="100000"/>
              </a:lnSpc>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5" name="object 5"/>
          <p:cNvSpPr txBox="1"/>
          <p:nvPr/>
        </p:nvSpPr>
        <p:spPr>
          <a:xfrm>
            <a:off x="4461513" y="6447742"/>
            <a:ext cx="220979"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37</a:t>
            </a:fld>
            <a:endParaRPr sz="1200">
              <a:latin typeface="Georgia"/>
              <a:cs typeface="Georgia"/>
            </a:endParaRPr>
          </a:p>
        </p:txBody>
      </p:sp>
      <p:sp>
        <p:nvSpPr>
          <p:cNvPr id="6" name="object 6"/>
          <p:cNvSpPr txBox="1"/>
          <p:nvPr/>
        </p:nvSpPr>
        <p:spPr>
          <a:xfrm>
            <a:off x="7984490" y="6447742"/>
            <a:ext cx="623570" cy="184666"/>
          </a:xfrm>
          <a:prstGeom prst="rect">
            <a:avLst/>
          </a:prstGeom>
        </p:spPr>
        <p:txBody>
          <a:bodyPr vert="horz" wrap="square" lIns="0" tIns="0" rIns="0" bIns="0" rtlCol="0">
            <a:spAutoFit/>
          </a:bodyPr>
          <a:lstStyle/>
          <a:p>
            <a:pPr marL="12700">
              <a:lnSpc>
                <a:spcPct val="100000"/>
              </a:lnSpc>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3" name="object 3"/>
          <p:cNvSpPr txBox="1"/>
          <p:nvPr/>
        </p:nvSpPr>
        <p:spPr>
          <a:xfrm>
            <a:off x="535940" y="1531620"/>
            <a:ext cx="2683510" cy="3583032"/>
          </a:xfrm>
          <a:prstGeom prst="rect">
            <a:avLst/>
          </a:prstGeom>
        </p:spPr>
        <p:txBody>
          <a:bodyPr vert="horz" wrap="square" lIns="0" tIns="114300" rIns="0" bIns="0" rtlCol="0">
            <a:spAutoFit/>
          </a:bodyPr>
          <a:lstStyle/>
          <a:p>
            <a:pPr marL="355600" indent="-342900">
              <a:lnSpc>
                <a:spcPct val="100000"/>
              </a:lnSpc>
              <a:spcBef>
                <a:spcPts val="900"/>
              </a:spcBef>
              <a:buFont typeface="Arial"/>
              <a:buChar char="•"/>
              <a:tabLst>
                <a:tab pos="354965" algn="l"/>
                <a:tab pos="355600" algn="l"/>
              </a:tabLst>
            </a:pPr>
            <a:r>
              <a:rPr sz="3200" spc="-5" dirty="0">
                <a:latin typeface="Times New Roman"/>
                <a:cs typeface="Times New Roman"/>
              </a:rPr>
              <a:t>Silicosis</a:t>
            </a:r>
            <a:endParaRPr sz="3200">
              <a:latin typeface="Times New Roman"/>
              <a:cs typeface="Times New Roman"/>
            </a:endParaRPr>
          </a:p>
          <a:p>
            <a:pPr marL="355600" indent="-342900">
              <a:lnSpc>
                <a:spcPct val="100000"/>
              </a:lnSpc>
              <a:spcBef>
                <a:spcPts val="800"/>
              </a:spcBef>
              <a:buFont typeface="Arial"/>
              <a:buChar char="•"/>
              <a:tabLst>
                <a:tab pos="354965" algn="l"/>
                <a:tab pos="355600" algn="l"/>
              </a:tabLst>
            </a:pPr>
            <a:r>
              <a:rPr sz="3200" spc="-5" dirty="0">
                <a:latin typeface="Times New Roman"/>
                <a:cs typeface="Times New Roman"/>
              </a:rPr>
              <a:t>Anthracosis</a:t>
            </a:r>
            <a:endParaRPr sz="3200">
              <a:latin typeface="Times New Roman"/>
              <a:cs typeface="Times New Roman"/>
            </a:endParaRPr>
          </a:p>
          <a:p>
            <a:pPr marL="355600" indent="-342900">
              <a:lnSpc>
                <a:spcPct val="100000"/>
              </a:lnSpc>
              <a:spcBef>
                <a:spcPts val="800"/>
              </a:spcBef>
              <a:buFont typeface="Arial"/>
              <a:buChar char="•"/>
              <a:tabLst>
                <a:tab pos="354965" algn="l"/>
                <a:tab pos="355600" algn="l"/>
              </a:tabLst>
            </a:pPr>
            <a:r>
              <a:rPr sz="3200" spc="-5" dirty="0">
                <a:latin typeface="Times New Roman"/>
                <a:cs typeface="Times New Roman"/>
              </a:rPr>
              <a:t>Byssinosis</a:t>
            </a:r>
            <a:endParaRPr sz="3200">
              <a:latin typeface="Times New Roman"/>
              <a:cs typeface="Times New Roman"/>
            </a:endParaRPr>
          </a:p>
          <a:p>
            <a:pPr marL="355600" indent="-342900">
              <a:lnSpc>
                <a:spcPct val="100000"/>
              </a:lnSpc>
              <a:spcBef>
                <a:spcPts val="790"/>
              </a:spcBef>
              <a:buFont typeface="Arial"/>
              <a:buChar char="•"/>
              <a:tabLst>
                <a:tab pos="354965" algn="l"/>
                <a:tab pos="355600" algn="l"/>
              </a:tabLst>
            </a:pPr>
            <a:r>
              <a:rPr sz="3200" spc="-5" dirty="0">
                <a:latin typeface="Times New Roman"/>
                <a:cs typeface="Times New Roman"/>
              </a:rPr>
              <a:t>Bagassosis</a:t>
            </a:r>
            <a:endParaRPr sz="3200">
              <a:latin typeface="Times New Roman"/>
              <a:cs typeface="Times New Roman"/>
            </a:endParaRPr>
          </a:p>
          <a:p>
            <a:pPr marL="355600" indent="-342900">
              <a:lnSpc>
                <a:spcPct val="100000"/>
              </a:lnSpc>
              <a:spcBef>
                <a:spcPts val="800"/>
              </a:spcBef>
              <a:buFont typeface="Arial"/>
              <a:buChar char="•"/>
              <a:tabLst>
                <a:tab pos="354965" algn="l"/>
                <a:tab pos="355600" algn="l"/>
              </a:tabLst>
            </a:pPr>
            <a:r>
              <a:rPr sz="3200" spc="-5" dirty="0">
                <a:latin typeface="Times New Roman"/>
                <a:cs typeface="Times New Roman"/>
              </a:rPr>
              <a:t>Asbestosis</a:t>
            </a:r>
            <a:endParaRPr sz="3200">
              <a:latin typeface="Times New Roman"/>
              <a:cs typeface="Times New Roman"/>
            </a:endParaRPr>
          </a:p>
          <a:p>
            <a:pPr marL="355600" indent="-342900">
              <a:lnSpc>
                <a:spcPct val="100000"/>
              </a:lnSpc>
              <a:spcBef>
                <a:spcPts val="800"/>
              </a:spcBef>
              <a:buFont typeface="Arial"/>
              <a:buChar char="•"/>
              <a:tabLst>
                <a:tab pos="354965" algn="l"/>
                <a:tab pos="355600" algn="l"/>
              </a:tabLst>
            </a:pPr>
            <a:r>
              <a:rPr sz="3200" spc="-5" dirty="0">
                <a:latin typeface="Times New Roman"/>
                <a:cs typeface="Times New Roman"/>
              </a:rPr>
              <a:t>Farmers</a:t>
            </a:r>
            <a:r>
              <a:rPr sz="3200" spc="-70" dirty="0">
                <a:latin typeface="Times New Roman"/>
                <a:cs typeface="Times New Roman"/>
              </a:rPr>
              <a:t> </a:t>
            </a:r>
            <a:r>
              <a:rPr sz="3200" dirty="0">
                <a:latin typeface="Times New Roman"/>
                <a:cs typeface="Times New Roman"/>
              </a:rPr>
              <a:t>lungs</a:t>
            </a:r>
            <a:endParaRPr sz="320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10613" y="163830"/>
            <a:ext cx="1920239" cy="689932"/>
          </a:xfrm>
          <a:prstGeom prst="rect">
            <a:avLst/>
          </a:prstGeom>
        </p:spPr>
        <p:txBody>
          <a:bodyPr vert="horz" wrap="square" lIns="0" tIns="12700" rIns="0" bIns="0" rtlCol="0">
            <a:spAutoFit/>
          </a:bodyPr>
          <a:lstStyle/>
          <a:p>
            <a:pPr marL="12700">
              <a:lnSpc>
                <a:spcPct val="100000"/>
              </a:lnSpc>
              <a:spcBef>
                <a:spcPts val="100"/>
              </a:spcBef>
            </a:pPr>
            <a:r>
              <a:rPr sz="4400" u="none" spc="-5" dirty="0">
                <a:latin typeface="Times New Roman"/>
                <a:cs typeface="Times New Roman"/>
              </a:rPr>
              <a:t>Silicosis</a:t>
            </a:r>
            <a:endParaRPr sz="4400">
              <a:latin typeface="Times New Roman"/>
              <a:cs typeface="Times New Roman"/>
            </a:endParaRPr>
          </a:p>
        </p:txBody>
      </p:sp>
      <p:sp>
        <p:nvSpPr>
          <p:cNvPr id="3" name="object 3"/>
          <p:cNvSpPr txBox="1">
            <a:spLocks noGrp="1"/>
          </p:cNvSpPr>
          <p:nvPr>
            <p:ph type="body" idx="1"/>
          </p:nvPr>
        </p:nvSpPr>
        <p:spPr>
          <a:xfrm>
            <a:off x="582929" y="1633222"/>
            <a:ext cx="7978140" cy="3808735"/>
          </a:xfrm>
          <a:prstGeom prst="rect">
            <a:avLst/>
          </a:prstGeom>
        </p:spPr>
        <p:txBody>
          <a:bodyPr vert="horz" wrap="square" lIns="0" tIns="12700" rIns="0" bIns="0" rtlCol="0">
            <a:spAutoFit/>
          </a:bodyPr>
          <a:lstStyle/>
          <a:p>
            <a:pPr marL="3660140" marR="118110" indent="-341630">
              <a:lnSpc>
                <a:spcPct val="149900"/>
              </a:lnSpc>
              <a:spcBef>
                <a:spcPts val="100"/>
              </a:spcBef>
              <a:buFont typeface="Arial"/>
              <a:buChar char="•"/>
              <a:tabLst>
                <a:tab pos="3659504" algn="l"/>
                <a:tab pos="3660140" algn="l"/>
              </a:tabLst>
            </a:pPr>
            <a:r>
              <a:rPr sz="3200" dirty="0"/>
              <a:t>Caused by </a:t>
            </a:r>
            <a:r>
              <a:rPr sz="3200" spc="-5" dirty="0"/>
              <a:t>inhalation </a:t>
            </a:r>
            <a:r>
              <a:rPr sz="3200" dirty="0"/>
              <a:t>of  dust containing </a:t>
            </a:r>
            <a:r>
              <a:rPr sz="3200" spc="-5" dirty="0"/>
              <a:t>free</a:t>
            </a:r>
            <a:r>
              <a:rPr sz="3200" spc="-65" dirty="0"/>
              <a:t> </a:t>
            </a:r>
            <a:r>
              <a:rPr sz="3200" spc="-5" dirty="0"/>
              <a:t>silica  </a:t>
            </a:r>
            <a:r>
              <a:rPr sz="3200" dirty="0"/>
              <a:t>or </a:t>
            </a:r>
            <a:r>
              <a:rPr sz="3200" spc="-5" dirty="0"/>
              <a:t>silicon</a:t>
            </a:r>
            <a:r>
              <a:rPr sz="3200" spc="5" dirty="0"/>
              <a:t> </a:t>
            </a:r>
            <a:r>
              <a:rPr sz="3200" dirty="0"/>
              <a:t>dioxide</a:t>
            </a:r>
            <a:endParaRPr sz="3200"/>
          </a:p>
          <a:p>
            <a:pPr marL="3660140" marR="5080" indent="-341630">
              <a:lnSpc>
                <a:spcPct val="150000"/>
              </a:lnSpc>
              <a:spcBef>
                <a:spcPts val="800"/>
              </a:spcBef>
              <a:buFont typeface="Arial"/>
              <a:buChar char="•"/>
              <a:tabLst>
                <a:tab pos="3659504" algn="l"/>
                <a:tab pos="3660140" algn="l"/>
              </a:tabLst>
            </a:pPr>
            <a:r>
              <a:rPr sz="3200" dirty="0"/>
              <a:t>Snow </a:t>
            </a:r>
            <a:r>
              <a:rPr sz="3200" spc="-5" dirty="0"/>
              <a:t>storm </a:t>
            </a:r>
            <a:r>
              <a:rPr sz="3200" dirty="0"/>
              <a:t>appearance</a:t>
            </a:r>
            <a:r>
              <a:rPr sz="3200" spc="-55" dirty="0"/>
              <a:t> </a:t>
            </a:r>
            <a:r>
              <a:rPr sz="3200" spc="-5" dirty="0"/>
              <a:t>in  </a:t>
            </a:r>
            <a:r>
              <a:rPr sz="3200" dirty="0"/>
              <a:t>X</a:t>
            </a:r>
            <a:r>
              <a:rPr sz="3200" spc="5" dirty="0"/>
              <a:t> </a:t>
            </a:r>
            <a:r>
              <a:rPr sz="3200" spc="-5" dirty="0"/>
              <a:t>ray</a:t>
            </a:r>
            <a:endParaRPr sz="3200"/>
          </a:p>
        </p:txBody>
      </p:sp>
      <p:sp>
        <p:nvSpPr>
          <p:cNvPr id="4" name="object 4"/>
          <p:cNvSpPr/>
          <p:nvPr/>
        </p:nvSpPr>
        <p:spPr>
          <a:xfrm>
            <a:off x="304800" y="1676402"/>
            <a:ext cx="3505200" cy="340995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6680">
              <a:lnSpc>
                <a:spcPct val="100000"/>
              </a:lnSpc>
            </a:pPr>
            <a:fld id="{81D60167-4931-47E6-BA6A-407CBD079E47}" type="slidenum">
              <a:rPr dirty="0"/>
              <a:t>38</a:t>
            </a:fld>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2143" y="497840"/>
            <a:ext cx="269430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Times New Roman"/>
                <a:cs typeface="Times New Roman"/>
              </a:rPr>
              <a:t>Anthracosis</a:t>
            </a:r>
            <a:endParaRPr sz="4400">
              <a:latin typeface="Times New Roman"/>
              <a:cs typeface="Times New Roman"/>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6680">
              <a:lnSpc>
                <a:spcPct val="100000"/>
              </a:lnSpc>
            </a:pPr>
            <a:fld id="{81D60167-4931-47E6-BA6A-407CBD079E47}" type="slidenum">
              <a:rPr dirty="0"/>
              <a:t>39</a:t>
            </a:fld>
            <a:endParaRPr dirty="0"/>
          </a:p>
        </p:txBody>
      </p:sp>
      <p:sp>
        <p:nvSpPr>
          <p:cNvPr id="3" name="object 3"/>
          <p:cNvSpPr txBox="1"/>
          <p:nvPr/>
        </p:nvSpPr>
        <p:spPr>
          <a:xfrm>
            <a:off x="535940" y="1405891"/>
            <a:ext cx="7766050" cy="4649991"/>
          </a:xfrm>
          <a:prstGeom prst="rect">
            <a:avLst/>
          </a:prstGeom>
        </p:spPr>
        <p:txBody>
          <a:bodyPr vert="horz" wrap="square" lIns="0" tIns="12700" rIns="0" bIns="0" rtlCol="0">
            <a:spAutoFit/>
          </a:bodyPr>
          <a:lstStyle/>
          <a:p>
            <a:pPr marL="355600" marR="294640" indent="-342900">
              <a:lnSpc>
                <a:spcPct val="149700"/>
              </a:lnSpc>
              <a:spcBef>
                <a:spcPts val="100"/>
              </a:spcBef>
              <a:buFont typeface="Arial"/>
              <a:buChar char="•"/>
              <a:tabLst>
                <a:tab pos="354965" algn="l"/>
                <a:tab pos="355600" algn="l"/>
              </a:tabLst>
            </a:pPr>
            <a:r>
              <a:rPr sz="3200" dirty="0">
                <a:latin typeface="Times New Roman"/>
                <a:cs typeface="Times New Roman"/>
              </a:rPr>
              <a:t>It </a:t>
            </a:r>
            <a:r>
              <a:rPr sz="3200" spc="-5" dirty="0">
                <a:latin typeface="Times New Roman"/>
                <a:cs typeface="Times New Roman"/>
              </a:rPr>
              <a:t>is </a:t>
            </a:r>
            <a:r>
              <a:rPr sz="3200" dirty="0">
                <a:latin typeface="Times New Roman"/>
                <a:cs typeface="Times New Roman"/>
              </a:rPr>
              <a:t>caused by </a:t>
            </a:r>
            <a:r>
              <a:rPr sz="3200" spc="-5" dirty="0">
                <a:latin typeface="Times New Roman"/>
                <a:cs typeface="Times New Roman"/>
              </a:rPr>
              <a:t>inhalation </a:t>
            </a:r>
            <a:r>
              <a:rPr sz="3200" dirty="0">
                <a:latin typeface="Times New Roman"/>
                <a:cs typeface="Times New Roman"/>
              </a:rPr>
              <a:t>of dust </a:t>
            </a:r>
            <a:r>
              <a:rPr sz="3200" spc="-5" dirty="0">
                <a:latin typeface="Times New Roman"/>
                <a:cs typeface="Times New Roman"/>
              </a:rPr>
              <a:t>containing  </a:t>
            </a:r>
            <a:r>
              <a:rPr sz="3200" dirty="0">
                <a:latin typeface="Times New Roman"/>
                <a:cs typeface="Times New Roman"/>
              </a:rPr>
              <a:t>coal</a:t>
            </a:r>
            <a:r>
              <a:rPr sz="3200" spc="-5" dirty="0">
                <a:latin typeface="Times New Roman"/>
                <a:cs typeface="Times New Roman"/>
              </a:rPr>
              <a:t> miners.</a:t>
            </a:r>
            <a:endParaRPr sz="3200">
              <a:latin typeface="Times New Roman"/>
              <a:cs typeface="Times New Roman"/>
            </a:endParaRPr>
          </a:p>
          <a:p>
            <a:pPr marL="355600" marR="264160" indent="-342900">
              <a:lnSpc>
                <a:spcPct val="150000"/>
              </a:lnSpc>
              <a:spcBef>
                <a:spcPts val="800"/>
              </a:spcBef>
              <a:buFont typeface="Arial"/>
              <a:buChar char="•"/>
              <a:tabLst>
                <a:tab pos="354965" algn="l"/>
                <a:tab pos="355600" algn="l"/>
              </a:tabLst>
            </a:pPr>
            <a:r>
              <a:rPr sz="3200" spc="-5" dirty="0">
                <a:latin typeface="Times New Roman"/>
                <a:cs typeface="Times New Roman"/>
              </a:rPr>
              <a:t>First </a:t>
            </a:r>
            <a:r>
              <a:rPr sz="3200" dirty="0">
                <a:latin typeface="Times New Roman"/>
                <a:cs typeface="Times New Roman"/>
              </a:rPr>
              <a:t>phase </a:t>
            </a:r>
            <a:r>
              <a:rPr sz="3200" spc="-5" dirty="0">
                <a:latin typeface="Times New Roman"/>
                <a:cs typeface="Times New Roman"/>
              </a:rPr>
              <a:t>is called </a:t>
            </a:r>
            <a:r>
              <a:rPr sz="3200" spc="-5" dirty="0">
                <a:solidFill>
                  <a:srgbClr val="BF0000"/>
                </a:solidFill>
                <a:latin typeface="Times New Roman"/>
                <a:cs typeface="Times New Roman"/>
              </a:rPr>
              <a:t>simple </a:t>
            </a:r>
            <a:r>
              <a:rPr sz="3200" dirty="0">
                <a:solidFill>
                  <a:srgbClr val="BF0000"/>
                </a:solidFill>
                <a:latin typeface="Times New Roman"/>
                <a:cs typeface="Times New Roman"/>
              </a:rPr>
              <a:t>pneumoc</a:t>
            </a:r>
            <a:r>
              <a:rPr sz="3200" dirty="0">
                <a:latin typeface="Times New Roman"/>
                <a:cs typeface="Times New Roman"/>
              </a:rPr>
              <a:t>oniasis  which </a:t>
            </a:r>
            <a:r>
              <a:rPr sz="3200" spc="-5" dirty="0">
                <a:latin typeface="Times New Roman"/>
                <a:cs typeface="Times New Roman"/>
              </a:rPr>
              <a:t>is </a:t>
            </a:r>
            <a:r>
              <a:rPr sz="3200" dirty="0">
                <a:latin typeface="Times New Roman"/>
                <a:cs typeface="Times New Roman"/>
              </a:rPr>
              <a:t>associated </a:t>
            </a:r>
            <a:r>
              <a:rPr sz="3200" spc="-5" dirty="0">
                <a:latin typeface="Times New Roman"/>
                <a:cs typeface="Times New Roman"/>
              </a:rPr>
              <a:t>with little</a:t>
            </a:r>
            <a:r>
              <a:rPr sz="3200" spc="-20" dirty="0">
                <a:latin typeface="Times New Roman"/>
                <a:cs typeface="Times New Roman"/>
              </a:rPr>
              <a:t> </a:t>
            </a:r>
            <a:r>
              <a:rPr sz="3200" spc="-5" dirty="0">
                <a:latin typeface="Times New Roman"/>
                <a:cs typeface="Times New Roman"/>
              </a:rPr>
              <a:t>impairment.</a:t>
            </a:r>
            <a:endParaRPr sz="3200">
              <a:latin typeface="Times New Roman"/>
              <a:cs typeface="Times New Roman"/>
            </a:endParaRPr>
          </a:p>
          <a:p>
            <a:pPr marL="355600" marR="5080" indent="-342900">
              <a:lnSpc>
                <a:spcPct val="150000"/>
              </a:lnSpc>
              <a:spcBef>
                <a:spcPts val="790"/>
              </a:spcBef>
              <a:buFont typeface="Arial"/>
              <a:buChar char="•"/>
              <a:tabLst>
                <a:tab pos="354965" algn="l"/>
                <a:tab pos="355600" algn="l"/>
              </a:tabLst>
            </a:pPr>
            <a:r>
              <a:rPr sz="3200" dirty="0">
                <a:latin typeface="Times New Roman"/>
                <a:cs typeface="Times New Roman"/>
              </a:rPr>
              <a:t>Second phase </a:t>
            </a:r>
            <a:r>
              <a:rPr sz="3200" spc="-5" dirty="0">
                <a:latin typeface="Times New Roman"/>
                <a:cs typeface="Times New Roman"/>
              </a:rPr>
              <a:t>is </a:t>
            </a:r>
            <a:r>
              <a:rPr sz="3200" dirty="0">
                <a:latin typeface="Times New Roman"/>
                <a:cs typeface="Times New Roman"/>
              </a:rPr>
              <a:t>characterized by </a:t>
            </a:r>
            <a:r>
              <a:rPr sz="3200" dirty="0">
                <a:solidFill>
                  <a:srgbClr val="BF0000"/>
                </a:solidFill>
                <a:latin typeface="Times New Roman"/>
                <a:cs typeface="Times New Roman"/>
              </a:rPr>
              <a:t>Progressive  </a:t>
            </a:r>
            <a:r>
              <a:rPr sz="3200" spc="-5" dirty="0">
                <a:solidFill>
                  <a:srgbClr val="BF0000"/>
                </a:solidFill>
                <a:latin typeface="Times New Roman"/>
                <a:cs typeface="Times New Roman"/>
              </a:rPr>
              <a:t>massive</a:t>
            </a:r>
            <a:r>
              <a:rPr sz="3200" dirty="0">
                <a:solidFill>
                  <a:srgbClr val="BF0000"/>
                </a:solidFill>
                <a:latin typeface="Times New Roman"/>
                <a:cs typeface="Times New Roman"/>
              </a:rPr>
              <a:t> </a:t>
            </a:r>
            <a:r>
              <a:rPr sz="3200" spc="-5" dirty="0">
                <a:solidFill>
                  <a:srgbClr val="BF0000"/>
                </a:solidFill>
                <a:latin typeface="Times New Roman"/>
                <a:cs typeface="Times New Roman"/>
              </a:rPr>
              <a:t>fibrosis</a:t>
            </a:r>
            <a:endParaRPr sz="32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9" y="497840"/>
            <a:ext cx="2415540" cy="689932"/>
          </a:xfrm>
          <a:prstGeom prst="rect">
            <a:avLst/>
          </a:prstGeom>
        </p:spPr>
        <p:txBody>
          <a:bodyPr vert="horz" wrap="square" lIns="0" tIns="12700" rIns="0" bIns="0" rtlCol="0">
            <a:spAutoFit/>
          </a:bodyPr>
          <a:lstStyle/>
          <a:p>
            <a:pPr marL="12700">
              <a:lnSpc>
                <a:spcPct val="100000"/>
              </a:lnSpc>
              <a:spcBef>
                <a:spcPts val="100"/>
              </a:spcBef>
            </a:pPr>
            <a:r>
              <a:rPr sz="4400" u="none" spc="-5" dirty="0">
                <a:latin typeface="Times New Roman"/>
                <a:cs typeface="Times New Roman"/>
              </a:rPr>
              <a:t>Definition</a:t>
            </a:r>
            <a:endParaRPr sz="4400">
              <a:latin typeface="Times New Roman"/>
              <a:cs typeface="Times New Roman"/>
            </a:endParaRPr>
          </a:p>
        </p:txBody>
      </p:sp>
      <p:sp>
        <p:nvSpPr>
          <p:cNvPr id="3" name="object 3"/>
          <p:cNvSpPr txBox="1"/>
          <p:nvPr/>
        </p:nvSpPr>
        <p:spPr>
          <a:xfrm>
            <a:off x="535944" y="1480819"/>
            <a:ext cx="7806055" cy="4716676"/>
          </a:xfrm>
          <a:prstGeom prst="rect">
            <a:avLst/>
          </a:prstGeom>
        </p:spPr>
        <p:txBody>
          <a:bodyPr vert="horz" wrap="square" lIns="0" tIns="12700" rIns="0" bIns="0" rtlCol="0">
            <a:spAutoFit/>
          </a:bodyPr>
          <a:lstStyle/>
          <a:p>
            <a:pPr marL="355600" marR="490220" indent="-342900">
              <a:lnSpc>
                <a:spcPct val="149900"/>
              </a:lnSpc>
              <a:spcBef>
                <a:spcPts val="100"/>
              </a:spcBef>
              <a:buFont typeface="Arial"/>
              <a:buChar char="•"/>
              <a:tabLst>
                <a:tab pos="354965" algn="l"/>
                <a:tab pos="355600" algn="l"/>
              </a:tabLst>
            </a:pPr>
            <a:r>
              <a:rPr sz="2800" dirty="0">
                <a:latin typeface="Times New Roman"/>
                <a:cs typeface="Times New Roman"/>
              </a:rPr>
              <a:t>the </a:t>
            </a:r>
            <a:r>
              <a:rPr sz="2800" spc="-5" dirty="0">
                <a:latin typeface="Times New Roman"/>
                <a:cs typeface="Times New Roman"/>
              </a:rPr>
              <a:t>placing and maintenance </a:t>
            </a:r>
            <a:r>
              <a:rPr sz="2800" dirty="0">
                <a:latin typeface="Times New Roman"/>
                <a:cs typeface="Times New Roman"/>
              </a:rPr>
              <a:t>of the worker in </a:t>
            </a:r>
            <a:r>
              <a:rPr sz="2800" spc="-5" dirty="0">
                <a:latin typeface="Times New Roman"/>
                <a:cs typeface="Times New Roman"/>
              </a:rPr>
              <a:t>an  occupational environment adapted </a:t>
            </a:r>
            <a:r>
              <a:rPr sz="2800" dirty="0">
                <a:latin typeface="Times New Roman"/>
                <a:cs typeface="Times New Roman"/>
              </a:rPr>
              <a:t>to his  physiological </a:t>
            </a:r>
            <a:r>
              <a:rPr sz="2800" spc="-5" dirty="0">
                <a:latin typeface="Times New Roman"/>
                <a:cs typeface="Times New Roman"/>
              </a:rPr>
              <a:t>and psychological equipment,</a:t>
            </a:r>
            <a:r>
              <a:rPr sz="2800" spc="-15" dirty="0">
                <a:latin typeface="Times New Roman"/>
                <a:cs typeface="Times New Roman"/>
              </a:rPr>
              <a:t> </a:t>
            </a:r>
            <a:r>
              <a:rPr sz="2800" spc="-5" dirty="0">
                <a:latin typeface="Times New Roman"/>
                <a:cs typeface="Times New Roman"/>
              </a:rPr>
              <a:t>and,</a:t>
            </a:r>
            <a:endParaRPr sz="2800">
              <a:latin typeface="Times New Roman"/>
              <a:cs typeface="Times New Roman"/>
            </a:endParaRPr>
          </a:p>
          <a:p>
            <a:pPr marL="355600" marR="5080" indent="-342900">
              <a:lnSpc>
                <a:spcPct val="150000"/>
              </a:lnSpc>
              <a:spcBef>
                <a:spcPts val="700"/>
              </a:spcBef>
              <a:buFont typeface="Arial"/>
              <a:buChar char="•"/>
              <a:tabLst>
                <a:tab pos="443865" algn="l"/>
                <a:tab pos="444500" algn="l"/>
              </a:tabLst>
            </a:pPr>
            <a:r>
              <a:rPr dirty="0"/>
              <a:t>	</a:t>
            </a:r>
            <a:r>
              <a:rPr sz="2800" dirty="0">
                <a:latin typeface="Times New Roman"/>
                <a:cs typeface="Times New Roman"/>
              </a:rPr>
              <a:t>to </a:t>
            </a:r>
            <a:r>
              <a:rPr sz="2800" spc="-10" dirty="0">
                <a:latin typeface="Times New Roman"/>
                <a:cs typeface="Times New Roman"/>
              </a:rPr>
              <a:t>summarize, </a:t>
            </a:r>
            <a:r>
              <a:rPr sz="2800" dirty="0">
                <a:latin typeface="Times New Roman"/>
                <a:cs typeface="Times New Roman"/>
              </a:rPr>
              <a:t>the </a:t>
            </a:r>
            <a:r>
              <a:rPr sz="2800" spc="-5" dirty="0">
                <a:latin typeface="Times New Roman"/>
                <a:cs typeface="Times New Roman"/>
              </a:rPr>
              <a:t>adaptation </a:t>
            </a:r>
            <a:r>
              <a:rPr sz="2800" dirty="0">
                <a:latin typeface="Times New Roman"/>
                <a:cs typeface="Times New Roman"/>
              </a:rPr>
              <a:t>of </a:t>
            </a:r>
            <a:r>
              <a:rPr sz="2800" spc="-5" dirty="0">
                <a:latin typeface="Times New Roman"/>
                <a:cs typeface="Times New Roman"/>
              </a:rPr>
              <a:t>work </a:t>
            </a:r>
            <a:r>
              <a:rPr sz="2800" dirty="0">
                <a:latin typeface="Times New Roman"/>
                <a:cs typeface="Times New Roman"/>
              </a:rPr>
              <a:t>to </a:t>
            </a:r>
            <a:r>
              <a:rPr sz="2800" spc="-10" dirty="0">
                <a:latin typeface="Times New Roman"/>
                <a:cs typeface="Times New Roman"/>
              </a:rPr>
              <a:t>man </a:t>
            </a:r>
            <a:r>
              <a:rPr sz="2800" spc="-5" dirty="0">
                <a:latin typeface="Times New Roman"/>
                <a:cs typeface="Times New Roman"/>
              </a:rPr>
              <a:t>and </a:t>
            </a:r>
            <a:r>
              <a:rPr sz="2800" dirty="0">
                <a:latin typeface="Times New Roman"/>
                <a:cs typeface="Times New Roman"/>
              </a:rPr>
              <a:t>of  </a:t>
            </a:r>
            <a:r>
              <a:rPr sz="2800" spc="-10" dirty="0">
                <a:latin typeface="Times New Roman"/>
                <a:cs typeface="Times New Roman"/>
              </a:rPr>
              <a:t>each </a:t>
            </a:r>
            <a:r>
              <a:rPr sz="2800" spc="-15" dirty="0">
                <a:latin typeface="Times New Roman"/>
                <a:cs typeface="Times New Roman"/>
              </a:rPr>
              <a:t>man </a:t>
            </a:r>
            <a:r>
              <a:rPr sz="2800" dirty="0">
                <a:latin typeface="Times New Roman"/>
                <a:cs typeface="Times New Roman"/>
              </a:rPr>
              <a:t>to his</a:t>
            </a:r>
            <a:r>
              <a:rPr sz="2800" spc="-10" dirty="0">
                <a:latin typeface="Times New Roman"/>
                <a:cs typeface="Times New Roman"/>
              </a:rPr>
              <a:t> </a:t>
            </a:r>
            <a:r>
              <a:rPr sz="2800" dirty="0">
                <a:latin typeface="Times New Roman"/>
                <a:cs typeface="Times New Roman"/>
              </a:rPr>
              <a:t>job.</a:t>
            </a:r>
            <a:endParaRPr sz="2800">
              <a:latin typeface="Times New Roman"/>
              <a:cs typeface="Times New Roman"/>
            </a:endParaRPr>
          </a:p>
          <a:p>
            <a:pPr marL="355600" marR="1443990" indent="571500">
              <a:lnSpc>
                <a:spcPct val="150000"/>
              </a:lnSpc>
              <a:spcBef>
                <a:spcPts val="690"/>
              </a:spcBef>
            </a:pPr>
            <a:r>
              <a:rPr sz="2800" b="1" spc="-5" dirty="0">
                <a:latin typeface="Times New Roman"/>
                <a:cs typeface="Times New Roman"/>
              </a:rPr>
              <a:t>The </a:t>
            </a:r>
            <a:r>
              <a:rPr sz="2800" b="1" dirty="0">
                <a:latin typeface="Times New Roman"/>
                <a:cs typeface="Times New Roman"/>
              </a:rPr>
              <a:t>Joint </a:t>
            </a:r>
            <a:r>
              <a:rPr sz="2800" b="1" spc="-5" dirty="0">
                <a:latin typeface="Times New Roman"/>
                <a:cs typeface="Times New Roman"/>
              </a:rPr>
              <a:t>ILO/WHO </a:t>
            </a:r>
            <a:r>
              <a:rPr sz="2800" b="1" dirty="0">
                <a:latin typeface="Times New Roman"/>
                <a:cs typeface="Times New Roman"/>
              </a:rPr>
              <a:t>Committee</a:t>
            </a:r>
            <a:r>
              <a:rPr sz="2800" b="1" spc="-135" dirty="0">
                <a:latin typeface="Times New Roman"/>
                <a:cs typeface="Times New Roman"/>
              </a:rPr>
              <a:t> </a:t>
            </a:r>
            <a:r>
              <a:rPr sz="2800" b="1" dirty="0">
                <a:latin typeface="Times New Roman"/>
                <a:cs typeface="Times New Roman"/>
              </a:rPr>
              <a:t>on  </a:t>
            </a:r>
            <a:r>
              <a:rPr sz="2800" b="1" spc="-5" dirty="0">
                <a:latin typeface="Times New Roman"/>
                <a:cs typeface="Times New Roman"/>
              </a:rPr>
              <a:t>Occupational Health,1950</a:t>
            </a:r>
            <a:endParaRPr sz="2800">
              <a:latin typeface="Times New Roman"/>
              <a:cs typeface="Times New Roman"/>
            </a:endParaRPr>
          </a:p>
        </p:txBody>
      </p:sp>
      <p:sp>
        <p:nvSpPr>
          <p:cNvPr id="4" name="object 4"/>
          <p:cNvSpPr txBox="1"/>
          <p:nvPr/>
        </p:nvSpPr>
        <p:spPr>
          <a:xfrm>
            <a:off x="535944" y="6418581"/>
            <a:ext cx="150495" cy="443711"/>
          </a:xfrm>
          <a:prstGeom prst="rect">
            <a:avLst/>
          </a:prstGeom>
        </p:spPr>
        <p:txBody>
          <a:bodyPr vert="horz" wrap="square" lIns="0" tIns="12700" rIns="0" bIns="0" rtlCol="0">
            <a:spAutoFit/>
          </a:bodyPr>
          <a:lstStyle/>
          <a:p>
            <a:pPr marL="12700">
              <a:lnSpc>
                <a:spcPct val="100000"/>
              </a:lnSpc>
              <a:spcBef>
                <a:spcPts val="100"/>
              </a:spcBef>
            </a:pPr>
            <a:r>
              <a:rPr sz="2800" dirty="0">
                <a:latin typeface="Arial"/>
                <a:cs typeface="Arial"/>
              </a:rPr>
              <a:t>•</a:t>
            </a:r>
            <a:endParaRPr sz="2800">
              <a:latin typeface="Arial"/>
              <a:cs typeface="Arial"/>
            </a:endParaRPr>
          </a:p>
        </p:txBody>
      </p:sp>
      <p:sp>
        <p:nvSpPr>
          <p:cNvPr id="5" name="object 5"/>
          <p:cNvSpPr txBox="1"/>
          <p:nvPr/>
        </p:nvSpPr>
        <p:spPr>
          <a:xfrm>
            <a:off x="8497569" y="6435091"/>
            <a:ext cx="11176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4</a:t>
            </a:r>
            <a:endParaRPr sz="1200">
              <a:latin typeface="Georgia"/>
              <a:cs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0420" y="497840"/>
            <a:ext cx="241935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Times New Roman"/>
                <a:cs typeface="Times New Roman"/>
              </a:rPr>
              <a:t>Byssinosis</a:t>
            </a:r>
            <a:endParaRPr sz="4400">
              <a:latin typeface="Times New Roman"/>
              <a:cs typeface="Times New Roman"/>
            </a:endParaRPr>
          </a:p>
        </p:txBody>
      </p:sp>
      <p:sp>
        <p:nvSpPr>
          <p:cNvPr id="3" name="object 3"/>
          <p:cNvSpPr txBox="1"/>
          <p:nvPr/>
        </p:nvSpPr>
        <p:spPr>
          <a:xfrm>
            <a:off x="535940" y="1405889"/>
            <a:ext cx="7665084" cy="4539704"/>
          </a:xfrm>
          <a:prstGeom prst="rect">
            <a:avLst/>
          </a:prstGeom>
        </p:spPr>
        <p:txBody>
          <a:bodyPr vert="horz" wrap="square" lIns="0" tIns="12700" rIns="0" bIns="0" rtlCol="0">
            <a:spAutoFit/>
          </a:bodyPr>
          <a:lstStyle/>
          <a:p>
            <a:pPr marL="355600" marR="5080" indent="-342900">
              <a:lnSpc>
                <a:spcPct val="149700"/>
              </a:lnSpc>
              <a:spcBef>
                <a:spcPts val="100"/>
              </a:spcBef>
              <a:buFont typeface="Arial"/>
              <a:buChar char="•"/>
              <a:tabLst>
                <a:tab pos="354965" algn="l"/>
                <a:tab pos="355600" algn="l"/>
              </a:tabLst>
            </a:pPr>
            <a:r>
              <a:rPr sz="3000" spc="-5" dirty="0">
                <a:latin typeface="Times New Roman"/>
                <a:cs typeface="Times New Roman"/>
              </a:rPr>
              <a:t>Inhalation </a:t>
            </a:r>
            <a:r>
              <a:rPr sz="3000" dirty="0">
                <a:latin typeface="Times New Roman"/>
                <a:cs typeface="Times New Roman"/>
              </a:rPr>
              <a:t>of </a:t>
            </a:r>
            <a:r>
              <a:rPr sz="3000" spc="-10" dirty="0">
                <a:latin typeface="Times New Roman"/>
                <a:cs typeface="Times New Roman"/>
              </a:rPr>
              <a:t>cotton fibre </a:t>
            </a:r>
            <a:r>
              <a:rPr sz="3000" spc="-5" dirty="0">
                <a:latin typeface="Times New Roman"/>
                <a:cs typeface="Times New Roman"/>
              </a:rPr>
              <a:t>dust </a:t>
            </a:r>
            <a:r>
              <a:rPr sz="3000" dirty="0">
                <a:latin typeface="Times New Roman"/>
                <a:cs typeface="Times New Roman"/>
              </a:rPr>
              <a:t>over </a:t>
            </a:r>
            <a:r>
              <a:rPr sz="3000" spc="-5" dirty="0">
                <a:latin typeface="Times New Roman"/>
                <a:cs typeface="Times New Roman"/>
              </a:rPr>
              <a:t>long periods  </a:t>
            </a:r>
            <a:r>
              <a:rPr sz="3000" spc="-10" dirty="0">
                <a:latin typeface="Times New Roman"/>
                <a:cs typeface="Times New Roman"/>
              </a:rPr>
              <a:t>of,</a:t>
            </a:r>
            <a:r>
              <a:rPr sz="3000" spc="5" dirty="0">
                <a:latin typeface="Times New Roman"/>
                <a:cs typeface="Times New Roman"/>
              </a:rPr>
              <a:t> </a:t>
            </a:r>
            <a:r>
              <a:rPr sz="3000" spc="-10" dirty="0">
                <a:latin typeface="Times New Roman"/>
                <a:cs typeface="Times New Roman"/>
              </a:rPr>
              <a:t>time.</a:t>
            </a:r>
            <a:endParaRPr sz="3000">
              <a:latin typeface="Times New Roman"/>
              <a:cs typeface="Times New Roman"/>
            </a:endParaRPr>
          </a:p>
          <a:p>
            <a:pPr marL="12700">
              <a:lnSpc>
                <a:spcPct val="100000"/>
              </a:lnSpc>
              <a:spcBef>
                <a:spcPts val="2540"/>
              </a:spcBef>
            </a:pPr>
            <a:r>
              <a:rPr sz="3000" dirty="0">
                <a:solidFill>
                  <a:srgbClr val="BF0000"/>
                </a:solidFill>
                <a:latin typeface="Times New Roman"/>
                <a:cs typeface="Times New Roman"/>
              </a:rPr>
              <a:t>The symptoms</a:t>
            </a:r>
            <a:r>
              <a:rPr sz="3000" spc="-100" dirty="0">
                <a:solidFill>
                  <a:srgbClr val="BF0000"/>
                </a:solidFill>
                <a:latin typeface="Times New Roman"/>
                <a:cs typeface="Times New Roman"/>
              </a:rPr>
              <a:t> </a:t>
            </a:r>
            <a:r>
              <a:rPr sz="3000" spc="-10" dirty="0">
                <a:solidFill>
                  <a:srgbClr val="BF0000"/>
                </a:solidFill>
                <a:latin typeface="Times New Roman"/>
                <a:cs typeface="Times New Roman"/>
              </a:rPr>
              <a:t>are</a:t>
            </a:r>
            <a:endParaRPr sz="3000">
              <a:latin typeface="Times New Roman"/>
              <a:cs typeface="Times New Roman"/>
            </a:endParaRPr>
          </a:p>
          <a:p>
            <a:pPr marL="355600" indent="-342900">
              <a:lnSpc>
                <a:spcPct val="100000"/>
              </a:lnSpc>
              <a:spcBef>
                <a:spcPts val="2550"/>
              </a:spcBef>
              <a:buFont typeface="Arial"/>
              <a:buChar char="•"/>
              <a:tabLst>
                <a:tab pos="354965" algn="l"/>
                <a:tab pos="355600" algn="l"/>
              </a:tabLst>
            </a:pPr>
            <a:r>
              <a:rPr sz="3000" spc="-10" dirty="0">
                <a:latin typeface="Times New Roman"/>
                <a:cs typeface="Times New Roman"/>
              </a:rPr>
              <a:t>Chronic</a:t>
            </a:r>
            <a:r>
              <a:rPr sz="3000" spc="-5" dirty="0">
                <a:latin typeface="Times New Roman"/>
                <a:cs typeface="Times New Roman"/>
              </a:rPr>
              <a:t> </a:t>
            </a:r>
            <a:r>
              <a:rPr sz="3000" spc="-10" dirty="0">
                <a:latin typeface="Times New Roman"/>
                <a:cs typeface="Times New Roman"/>
              </a:rPr>
              <a:t>cough</a:t>
            </a:r>
            <a:endParaRPr sz="3000">
              <a:latin typeface="Times New Roman"/>
              <a:cs typeface="Times New Roman"/>
            </a:endParaRPr>
          </a:p>
          <a:p>
            <a:pPr marL="355600" indent="-342900">
              <a:lnSpc>
                <a:spcPct val="100000"/>
              </a:lnSpc>
              <a:spcBef>
                <a:spcPts val="2540"/>
              </a:spcBef>
              <a:buFont typeface="Arial"/>
              <a:buChar char="•"/>
              <a:tabLst>
                <a:tab pos="354965" algn="l"/>
                <a:tab pos="355600" algn="l"/>
              </a:tabLst>
            </a:pPr>
            <a:r>
              <a:rPr sz="3000" spc="-5" dirty="0">
                <a:latin typeface="Times New Roman"/>
                <a:cs typeface="Times New Roman"/>
              </a:rPr>
              <a:t>Progressive</a:t>
            </a:r>
            <a:r>
              <a:rPr sz="3000" dirty="0">
                <a:latin typeface="Times New Roman"/>
                <a:cs typeface="Times New Roman"/>
              </a:rPr>
              <a:t> </a:t>
            </a:r>
            <a:r>
              <a:rPr sz="3000" spc="-5" dirty="0">
                <a:latin typeface="Times New Roman"/>
                <a:cs typeface="Times New Roman"/>
              </a:rPr>
              <a:t>dyspnoea,</a:t>
            </a:r>
            <a:endParaRPr sz="3000">
              <a:latin typeface="Times New Roman"/>
              <a:cs typeface="Times New Roman"/>
            </a:endParaRPr>
          </a:p>
          <a:p>
            <a:pPr marL="355600" indent="-342900">
              <a:lnSpc>
                <a:spcPct val="100000"/>
              </a:lnSpc>
              <a:spcBef>
                <a:spcPts val="2540"/>
              </a:spcBef>
              <a:buFont typeface="Arial"/>
              <a:buChar char="•"/>
              <a:tabLst>
                <a:tab pos="354965" algn="l"/>
                <a:tab pos="355600" algn="l"/>
              </a:tabLst>
            </a:pPr>
            <a:r>
              <a:rPr sz="3000" spc="-10" dirty="0">
                <a:latin typeface="Times New Roman"/>
                <a:cs typeface="Times New Roman"/>
              </a:rPr>
              <a:t>Chronic</a:t>
            </a:r>
            <a:r>
              <a:rPr sz="3000" spc="-5" dirty="0">
                <a:latin typeface="Times New Roman"/>
                <a:cs typeface="Times New Roman"/>
              </a:rPr>
              <a:t> bronchitis</a:t>
            </a:r>
            <a:endParaRPr sz="3000">
              <a:latin typeface="Times New Roman"/>
              <a:cs typeface="Times New Roman"/>
            </a:endParaRPr>
          </a:p>
        </p:txBody>
      </p:sp>
      <p:sp>
        <p:nvSpPr>
          <p:cNvPr id="4" name="object 4"/>
          <p:cNvSpPr txBox="1"/>
          <p:nvPr/>
        </p:nvSpPr>
        <p:spPr>
          <a:xfrm>
            <a:off x="534669" y="6217922"/>
            <a:ext cx="2348230" cy="474489"/>
          </a:xfrm>
          <a:prstGeom prst="rect">
            <a:avLst/>
          </a:prstGeom>
        </p:spPr>
        <p:txBody>
          <a:bodyPr vert="horz" wrap="square" lIns="0" tIns="12700" rIns="0" bIns="0" rtlCol="0">
            <a:spAutoFit/>
          </a:bodyPr>
          <a:lstStyle/>
          <a:p>
            <a:pPr marL="12700">
              <a:lnSpc>
                <a:spcPct val="100000"/>
              </a:lnSpc>
              <a:spcBef>
                <a:spcPts val="100"/>
              </a:spcBef>
            </a:pPr>
            <a:r>
              <a:rPr sz="1800" spc="-765" baseline="4629" dirty="0">
                <a:solidFill>
                  <a:srgbClr val="888888"/>
                </a:solidFill>
                <a:latin typeface="Georgia"/>
                <a:cs typeface="Georgia"/>
              </a:rPr>
              <a:t>1</a:t>
            </a:r>
            <a:r>
              <a:rPr sz="4500" spc="-832" baseline="2777" dirty="0">
                <a:latin typeface="Arial"/>
                <a:cs typeface="Arial"/>
              </a:rPr>
              <a:t>•</a:t>
            </a:r>
            <a:r>
              <a:rPr sz="1800" baseline="4629" dirty="0">
                <a:solidFill>
                  <a:srgbClr val="888888"/>
                </a:solidFill>
                <a:latin typeface="Georgia"/>
                <a:cs typeface="Georgia"/>
              </a:rPr>
              <a:t>1</a:t>
            </a:r>
            <a:r>
              <a:rPr sz="1800" spc="-7" baseline="4629" dirty="0">
                <a:solidFill>
                  <a:srgbClr val="888888"/>
                </a:solidFill>
                <a:latin typeface="Georgia"/>
                <a:cs typeface="Georgia"/>
              </a:rPr>
              <a:t>/2</a:t>
            </a:r>
            <a:r>
              <a:rPr sz="1800" spc="-427" baseline="4629" dirty="0">
                <a:solidFill>
                  <a:srgbClr val="888888"/>
                </a:solidFill>
                <a:latin typeface="Georgia"/>
                <a:cs typeface="Georgia"/>
              </a:rPr>
              <a:t>0</a:t>
            </a:r>
            <a:r>
              <a:rPr sz="3000" spc="-1555" dirty="0">
                <a:latin typeface="Times New Roman"/>
                <a:cs typeface="Times New Roman"/>
              </a:rPr>
              <a:t>E</a:t>
            </a:r>
            <a:r>
              <a:rPr sz="1800" spc="7" baseline="4629" dirty="0">
                <a:solidFill>
                  <a:srgbClr val="888888"/>
                </a:solidFill>
                <a:latin typeface="Georgia"/>
                <a:cs typeface="Georgia"/>
              </a:rPr>
              <a:t>/</a:t>
            </a:r>
            <a:r>
              <a:rPr sz="1800" spc="-15" baseline="4629" dirty="0">
                <a:solidFill>
                  <a:srgbClr val="888888"/>
                </a:solidFill>
                <a:latin typeface="Georgia"/>
                <a:cs typeface="Georgia"/>
              </a:rPr>
              <a:t>1</a:t>
            </a:r>
            <a:r>
              <a:rPr sz="1800" spc="-232" baseline="4629" dirty="0">
                <a:solidFill>
                  <a:srgbClr val="888888"/>
                </a:solidFill>
                <a:latin typeface="Georgia"/>
                <a:cs typeface="Georgia"/>
              </a:rPr>
              <a:t>5</a:t>
            </a:r>
            <a:r>
              <a:rPr sz="3000" spc="-5" dirty="0">
                <a:latin typeface="Times New Roman"/>
                <a:cs typeface="Times New Roman"/>
              </a:rPr>
              <a:t>mp</a:t>
            </a:r>
            <a:r>
              <a:rPr sz="3000" dirty="0">
                <a:latin typeface="Times New Roman"/>
                <a:cs typeface="Times New Roman"/>
              </a:rPr>
              <a:t>h</a:t>
            </a:r>
            <a:r>
              <a:rPr sz="3000" spc="5" dirty="0">
                <a:latin typeface="Times New Roman"/>
                <a:cs typeface="Times New Roman"/>
              </a:rPr>
              <a:t>y</a:t>
            </a:r>
            <a:r>
              <a:rPr sz="3000" spc="-10" dirty="0">
                <a:latin typeface="Times New Roman"/>
                <a:cs typeface="Times New Roman"/>
              </a:rPr>
              <a:t>s</a:t>
            </a:r>
            <a:r>
              <a:rPr sz="3000" spc="-5" dirty="0">
                <a:latin typeface="Times New Roman"/>
                <a:cs typeface="Times New Roman"/>
              </a:rPr>
              <a:t>e</a:t>
            </a:r>
            <a:r>
              <a:rPr sz="3000" dirty="0">
                <a:latin typeface="Times New Roman"/>
                <a:cs typeface="Times New Roman"/>
              </a:rPr>
              <a:t>m</a:t>
            </a:r>
            <a:r>
              <a:rPr sz="3000" spc="-5" dirty="0">
                <a:latin typeface="Times New Roman"/>
                <a:cs typeface="Times New Roman"/>
              </a:rPr>
              <a:t>a.</a:t>
            </a:r>
            <a:endParaRPr sz="3000">
              <a:latin typeface="Times New Roman"/>
              <a:cs typeface="Times New Roman"/>
            </a:endParaRPr>
          </a:p>
        </p:txBody>
      </p:sp>
      <p:sp>
        <p:nvSpPr>
          <p:cNvPr id="5" name="object 5"/>
          <p:cNvSpPr txBox="1"/>
          <p:nvPr/>
        </p:nvSpPr>
        <p:spPr>
          <a:xfrm>
            <a:off x="8423913" y="6435091"/>
            <a:ext cx="18605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3</a:t>
            </a:r>
            <a:r>
              <a:rPr sz="1200" dirty="0">
                <a:solidFill>
                  <a:srgbClr val="888888"/>
                </a:solidFill>
                <a:latin typeface="Georgia"/>
                <a:cs typeface="Georgia"/>
              </a:rPr>
              <a:t>7</a:t>
            </a:r>
            <a:endParaRPr sz="1200">
              <a:latin typeface="Georgia"/>
              <a:cs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9944" y="497840"/>
            <a:ext cx="247840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Times New Roman"/>
                <a:cs typeface="Times New Roman"/>
              </a:rPr>
              <a:t>Bagassosis</a:t>
            </a:r>
            <a:endParaRPr sz="4400">
              <a:latin typeface="Times New Roman"/>
              <a:cs typeface="Times New Roman"/>
            </a:endParaRPr>
          </a:p>
        </p:txBody>
      </p:sp>
      <p:sp>
        <p:nvSpPr>
          <p:cNvPr id="3" name="object 3"/>
          <p:cNvSpPr txBox="1"/>
          <p:nvPr/>
        </p:nvSpPr>
        <p:spPr>
          <a:xfrm>
            <a:off x="612144" y="1176022"/>
            <a:ext cx="7921625" cy="4957767"/>
          </a:xfrm>
          <a:prstGeom prst="rect">
            <a:avLst/>
          </a:prstGeom>
        </p:spPr>
        <p:txBody>
          <a:bodyPr vert="horz" wrap="square" lIns="0" tIns="12700" rIns="0" bIns="0" rtlCol="0">
            <a:spAutoFit/>
          </a:bodyPr>
          <a:lstStyle/>
          <a:p>
            <a:pPr marL="355600" marR="5080" indent="-342900" algn="just">
              <a:lnSpc>
                <a:spcPct val="100000"/>
              </a:lnSpc>
              <a:spcBef>
                <a:spcPts val="100"/>
              </a:spcBef>
              <a:buFont typeface="Arial"/>
              <a:buChar char="•"/>
              <a:tabLst>
                <a:tab pos="355600" algn="l"/>
              </a:tabLst>
            </a:pPr>
            <a:r>
              <a:rPr sz="3200" dirty="0">
                <a:latin typeface="Times New Roman"/>
                <a:cs typeface="Times New Roman"/>
              </a:rPr>
              <a:t>Caused by </a:t>
            </a:r>
            <a:r>
              <a:rPr sz="3200" spc="-5" dirty="0">
                <a:latin typeface="Times New Roman"/>
                <a:cs typeface="Times New Roman"/>
              </a:rPr>
              <a:t>inhalation </a:t>
            </a:r>
            <a:r>
              <a:rPr sz="3200" dirty="0">
                <a:latin typeface="Times New Roman"/>
                <a:cs typeface="Times New Roman"/>
              </a:rPr>
              <a:t>of bagasse or sugar-cane  </a:t>
            </a:r>
            <a:r>
              <a:rPr sz="3200" spc="-5" dirty="0">
                <a:latin typeface="Times New Roman"/>
                <a:cs typeface="Times New Roman"/>
              </a:rPr>
              <a:t>dust.</a:t>
            </a:r>
            <a:endParaRPr sz="3200">
              <a:latin typeface="Times New Roman"/>
              <a:cs typeface="Times New Roman"/>
            </a:endParaRPr>
          </a:p>
          <a:p>
            <a:pPr marL="355600" marR="792480" indent="-342900" algn="just">
              <a:lnSpc>
                <a:spcPct val="100000"/>
              </a:lnSpc>
              <a:spcBef>
                <a:spcPts val="800"/>
              </a:spcBef>
              <a:buFont typeface="Arial"/>
              <a:buChar char="•"/>
              <a:tabLst>
                <a:tab pos="355600" algn="l"/>
              </a:tabLst>
            </a:pPr>
            <a:r>
              <a:rPr sz="3200" spc="-5" dirty="0">
                <a:latin typeface="Times New Roman"/>
                <a:cs typeface="Times New Roman"/>
              </a:rPr>
              <a:t>Bagassosis </a:t>
            </a:r>
            <a:r>
              <a:rPr sz="3200" dirty="0">
                <a:latin typeface="Times New Roman"/>
                <a:cs typeface="Times New Roman"/>
              </a:rPr>
              <a:t>has been shown </a:t>
            </a:r>
            <a:r>
              <a:rPr sz="3200" spc="-5" dirty="0">
                <a:latin typeface="Times New Roman"/>
                <a:cs typeface="Times New Roman"/>
              </a:rPr>
              <a:t>to </a:t>
            </a:r>
            <a:r>
              <a:rPr sz="3200" dirty="0">
                <a:latin typeface="Times New Roman"/>
                <a:cs typeface="Times New Roman"/>
              </a:rPr>
              <a:t>be due </a:t>
            </a:r>
            <a:r>
              <a:rPr sz="3200" spc="-5" dirty="0">
                <a:latin typeface="Times New Roman"/>
                <a:cs typeface="Times New Roman"/>
              </a:rPr>
              <a:t>to </a:t>
            </a:r>
            <a:r>
              <a:rPr sz="3200" dirty="0">
                <a:latin typeface="Times New Roman"/>
                <a:cs typeface="Times New Roman"/>
              </a:rPr>
              <a:t>a  </a:t>
            </a:r>
            <a:r>
              <a:rPr sz="3200" b="1" dirty="0">
                <a:latin typeface="Times New Roman"/>
                <a:cs typeface="Times New Roman"/>
              </a:rPr>
              <a:t>thermophilic actinomycet </a:t>
            </a:r>
            <a:r>
              <a:rPr sz="3200" spc="-5" dirty="0">
                <a:latin typeface="Times New Roman"/>
                <a:cs typeface="Times New Roman"/>
              </a:rPr>
              <a:t>for </a:t>
            </a:r>
            <a:r>
              <a:rPr sz="3200" dirty="0">
                <a:latin typeface="Times New Roman"/>
                <a:cs typeface="Times New Roman"/>
              </a:rPr>
              <a:t>which </a:t>
            </a:r>
            <a:r>
              <a:rPr sz="3200" spc="-5" dirty="0">
                <a:latin typeface="Times New Roman"/>
                <a:cs typeface="Times New Roman"/>
              </a:rPr>
              <a:t>the  name</a:t>
            </a:r>
            <a:endParaRPr sz="3200">
              <a:latin typeface="Times New Roman"/>
              <a:cs typeface="Times New Roman"/>
            </a:endParaRPr>
          </a:p>
          <a:p>
            <a:pPr marL="12700" algn="just">
              <a:lnSpc>
                <a:spcPct val="100000"/>
              </a:lnSpc>
              <a:spcBef>
                <a:spcPts val="790"/>
              </a:spcBef>
            </a:pPr>
            <a:r>
              <a:rPr sz="3200" dirty="0">
                <a:latin typeface="Times New Roman"/>
                <a:cs typeface="Times New Roman"/>
              </a:rPr>
              <a:t>The</a:t>
            </a:r>
            <a:r>
              <a:rPr sz="3200" spc="10" dirty="0">
                <a:latin typeface="Times New Roman"/>
                <a:cs typeface="Times New Roman"/>
              </a:rPr>
              <a:t> </a:t>
            </a:r>
            <a:r>
              <a:rPr sz="3200" spc="-5" dirty="0">
                <a:latin typeface="Times New Roman"/>
                <a:cs typeface="Times New Roman"/>
              </a:rPr>
              <a:t>symptoms</a:t>
            </a:r>
            <a:endParaRPr sz="3200">
              <a:latin typeface="Times New Roman"/>
              <a:cs typeface="Times New Roman"/>
            </a:endParaRPr>
          </a:p>
          <a:p>
            <a:pPr marL="355600" indent="-342900">
              <a:lnSpc>
                <a:spcPct val="100000"/>
              </a:lnSpc>
              <a:spcBef>
                <a:spcPts val="800"/>
              </a:spcBef>
              <a:buFont typeface="Arial"/>
              <a:buChar char="•"/>
              <a:tabLst>
                <a:tab pos="354965" algn="l"/>
                <a:tab pos="355600" algn="l"/>
              </a:tabLst>
            </a:pPr>
            <a:r>
              <a:rPr sz="3200" spc="-5" dirty="0">
                <a:latin typeface="Times New Roman"/>
                <a:cs typeface="Times New Roman"/>
              </a:rPr>
              <a:t>Breathlessness</a:t>
            </a:r>
            <a:endParaRPr sz="3200">
              <a:latin typeface="Times New Roman"/>
              <a:cs typeface="Times New Roman"/>
            </a:endParaRPr>
          </a:p>
          <a:p>
            <a:pPr marL="355600" indent="-342900">
              <a:lnSpc>
                <a:spcPct val="100000"/>
              </a:lnSpc>
              <a:spcBef>
                <a:spcPts val="790"/>
              </a:spcBef>
              <a:buFont typeface="Arial"/>
              <a:buChar char="•"/>
              <a:tabLst>
                <a:tab pos="354965" algn="l"/>
                <a:tab pos="355600" algn="l"/>
              </a:tabLst>
            </a:pPr>
            <a:r>
              <a:rPr sz="3200" dirty="0">
                <a:latin typeface="Times New Roman"/>
                <a:cs typeface="Times New Roman"/>
              </a:rPr>
              <a:t>Cough</a:t>
            </a:r>
            <a:endParaRPr sz="3200">
              <a:latin typeface="Times New Roman"/>
              <a:cs typeface="Times New Roman"/>
            </a:endParaRPr>
          </a:p>
          <a:p>
            <a:pPr marL="355600" indent="-342900">
              <a:lnSpc>
                <a:spcPct val="100000"/>
              </a:lnSpc>
              <a:spcBef>
                <a:spcPts val="800"/>
              </a:spcBef>
              <a:buFont typeface="Arial"/>
              <a:buChar char="•"/>
              <a:tabLst>
                <a:tab pos="354965" algn="l"/>
                <a:tab pos="355600" algn="l"/>
              </a:tabLst>
            </a:pPr>
            <a:r>
              <a:rPr sz="3200" spc="-5" dirty="0">
                <a:latin typeface="Times New Roman"/>
                <a:cs typeface="Times New Roman"/>
              </a:rPr>
              <a:t>haemoptysis</a:t>
            </a:r>
            <a:endParaRPr sz="3200">
              <a:latin typeface="Times New Roman"/>
              <a:cs typeface="Times New Roman"/>
            </a:endParaRPr>
          </a:p>
        </p:txBody>
      </p:sp>
      <p:sp>
        <p:nvSpPr>
          <p:cNvPr id="4" name="object 4"/>
          <p:cNvSpPr txBox="1"/>
          <p:nvPr/>
        </p:nvSpPr>
        <p:spPr>
          <a:xfrm>
            <a:off x="534673" y="6181094"/>
            <a:ext cx="2442845" cy="505267"/>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Georgia"/>
                <a:cs typeface="Georgia"/>
              </a:rPr>
              <a:t>1</a:t>
            </a:r>
            <a:r>
              <a:rPr sz="1200" spc="-420" dirty="0">
                <a:solidFill>
                  <a:srgbClr val="888888"/>
                </a:solidFill>
                <a:latin typeface="Georgia"/>
                <a:cs typeface="Georgia"/>
              </a:rPr>
              <a:t>1</a:t>
            </a:r>
            <a:r>
              <a:rPr sz="4800" spc="-1057" baseline="4340" dirty="0">
                <a:latin typeface="Arial"/>
                <a:cs typeface="Arial"/>
              </a:rPr>
              <a:t>•</a:t>
            </a:r>
            <a:r>
              <a:rPr sz="1200" spc="-5" dirty="0">
                <a:solidFill>
                  <a:srgbClr val="888888"/>
                </a:solidFill>
                <a:latin typeface="Georgia"/>
                <a:cs typeface="Georgia"/>
              </a:rPr>
              <a:t>/2</a:t>
            </a:r>
            <a:r>
              <a:rPr sz="1200" spc="-10" dirty="0">
                <a:solidFill>
                  <a:srgbClr val="888888"/>
                </a:solidFill>
                <a:latin typeface="Georgia"/>
                <a:cs typeface="Georgia"/>
              </a:rPr>
              <a:t>0</a:t>
            </a:r>
            <a:r>
              <a:rPr sz="1200" spc="-245" dirty="0">
                <a:solidFill>
                  <a:srgbClr val="888888"/>
                </a:solidFill>
                <a:latin typeface="Georgia"/>
                <a:cs typeface="Georgia"/>
              </a:rPr>
              <a:t>/</a:t>
            </a:r>
            <a:r>
              <a:rPr sz="3200" spc="-1000" dirty="0">
                <a:latin typeface="Times New Roman"/>
                <a:cs typeface="Times New Roman"/>
              </a:rPr>
              <a:t>s</a:t>
            </a:r>
            <a:r>
              <a:rPr sz="1200" spc="-10" dirty="0">
                <a:solidFill>
                  <a:srgbClr val="888888"/>
                </a:solidFill>
                <a:latin typeface="Georgia"/>
                <a:cs typeface="Georgia"/>
              </a:rPr>
              <a:t>1</a:t>
            </a:r>
            <a:r>
              <a:rPr sz="1200" spc="-145" dirty="0">
                <a:solidFill>
                  <a:srgbClr val="888888"/>
                </a:solidFill>
                <a:latin typeface="Georgia"/>
                <a:cs typeface="Georgia"/>
              </a:rPr>
              <a:t>5</a:t>
            </a:r>
            <a:r>
              <a:rPr sz="3200" spc="-5" dirty="0">
                <a:latin typeface="Times New Roman"/>
                <a:cs typeface="Times New Roman"/>
              </a:rPr>
              <a:t>l</a:t>
            </a:r>
            <a:r>
              <a:rPr sz="3200" spc="-10" dirty="0">
                <a:latin typeface="Times New Roman"/>
                <a:cs typeface="Times New Roman"/>
              </a:rPr>
              <a:t>i</a:t>
            </a:r>
            <a:r>
              <a:rPr sz="3200" spc="5" dirty="0">
                <a:latin typeface="Times New Roman"/>
                <a:cs typeface="Times New Roman"/>
              </a:rPr>
              <a:t>gh</a:t>
            </a:r>
            <a:r>
              <a:rPr sz="3200" dirty="0">
                <a:latin typeface="Times New Roman"/>
                <a:cs typeface="Times New Roman"/>
              </a:rPr>
              <a:t>t</a:t>
            </a:r>
            <a:r>
              <a:rPr sz="3200" spc="-10" dirty="0">
                <a:latin typeface="Times New Roman"/>
                <a:cs typeface="Times New Roman"/>
              </a:rPr>
              <a:t> f</a:t>
            </a:r>
            <a:r>
              <a:rPr sz="3200" spc="25" dirty="0">
                <a:latin typeface="Times New Roman"/>
                <a:cs typeface="Times New Roman"/>
              </a:rPr>
              <a:t>e</a:t>
            </a:r>
            <a:r>
              <a:rPr sz="3200" spc="-5" dirty="0">
                <a:latin typeface="Georgia"/>
                <a:cs typeface="Georgia"/>
              </a:rPr>
              <a:t>ver.</a:t>
            </a:r>
            <a:endParaRPr sz="3200">
              <a:latin typeface="Georgia"/>
              <a:cs typeface="Georgia"/>
            </a:endParaRPr>
          </a:p>
        </p:txBody>
      </p:sp>
      <p:sp>
        <p:nvSpPr>
          <p:cNvPr id="5" name="object 5"/>
          <p:cNvSpPr txBox="1"/>
          <p:nvPr/>
        </p:nvSpPr>
        <p:spPr>
          <a:xfrm>
            <a:off x="8408669" y="6435091"/>
            <a:ext cx="20066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3</a:t>
            </a:r>
            <a:r>
              <a:rPr sz="1200" dirty="0">
                <a:solidFill>
                  <a:srgbClr val="888888"/>
                </a:solidFill>
                <a:latin typeface="Georgia"/>
                <a:cs typeface="Georgia"/>
              </a:rPr>
              <a:t>8</a:t>
            </a:r>
            <a:endParaRPr sz="1200">
              <a:latin typeface="Georgia"/>
              <a:cs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9944" y="497840"/>
            <a:ext cx="247840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Times New Roman"/>
                <a:cs typeface="Times New Roman"/>
              </a:rPr>
              <a:t>Bagassosis</a:t>
            </a:r>
            <a:endParaRPr sz="4400">
              <a:latin typeface="Times New Roman"/>
              <a:cs typeface="Times New Roman"/>
            </a:endParaRPr>
          </a:p>
        </p:txBody>
      </p:sp>
      <p:sp>
        <p:nvSpPr>
          <p:cNvPr id="3" name="object 3"/>
          <p:cNvSpPr txBox="1"/>
          <p:nvPr/>
        </p:nvSpPr>
        <p:spPr>
          <a:xfrm>
            <a:off x="535940" y="1633222"/>
            <a:ext cx="3520440" cy="3860031"/>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BF0000"/>
                </a:solidFill>
                <a:latin typeface="Times New Roman"/>
                <a:cs typeface="Times New Roman"/>
              </a:rPr>
              <a:t>Preventive</a:t>
            </a:r>
            <a:r>
              <a:rPr sz="3200" spc="-20" dirty="0">
                <a:solidFill>
                  <a:srgbClr val="BF0000"/>
                </a:solidFill>
                <a:latin typeface="Times New Roman"/>
                <a:cs typeface="Times New Roman"/>
              </a:rPr>
              <a:t> </a:t>
            </a:r>
            <a:r>
              <a:rPr sz="3200" spc="-5" dirty="0">
                <a:solidFill>
                  <a:srgbClr val="BF0000"/>
                </a:solidFill>
                <a:latin typeface="Times New Roman"/>
                <a:cs typeface="Times New Roman"/>
              </a:rPr>
              <a:t>measures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Dust</a:t>
            </a:r>
            <a:r>
              <a:rPr sz="3200" spc="-20" dirty="0">
                <a:latin typeface="Times New Roman"/>
                <a:cs typeface="Times New Roman"/>
              </a:rPr>
              <a:t> </a:t>
            </a:r>
            <a:r>
              <a:rPr sz="3200" dirty="0">
                <a:latin typeface="Times New Roman"/>
                <a:cs typeface="Times New Roman"/>
              </a:rPr>
              <a:t>control</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dirty="0">
                <a:latin typeface="Times New Roman"/>
                <a:cs typeface="Times New Roman"/>
              </a:rPr>
              <a:t>Personal</a:t>
            </a:r>
            <a:r>
              <a:rPr sz="3200" spc="-55" dirty="0">
                <a:latin typeface="Times New Roman"/>
                <a:cs typeface="Times New Roman"/>
              </a:rPr>
              <a:t> </a:t>
            </a:r>
            <a:r>
              <a:rPr sz="3200" spc="-5" dirty="0">
                <a:latin typeface="Times New Roman"/>
                <a:cs typeface="Times New Roman"/>
              </a:rPr>
              <a:t>protection</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Medical</a:t>
            </a:r>
            <a:r>
              <a:rPr sz="3200" spc="-75" dirty="0">
                <a:latin typeface="Times New Roman"/>
                <a:cs typeface="Times New Roman"/>
              </a:rPr>
              <a:t> </a:t>
            </a:r>
            <a:r>
              <a:rPr sz="3200" dirty="0">
                <a:latin typeface="Times New Roman"/>
                <a:cs typeface="Times New Roman"/>
              </a:rPr>
              <a:t>control</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Bagasse</a:t>
            </a:r>
            <a:r>
              <a:rPr sz="3200" spc="-50" dirty="0">
                <a:latin typeface="Times New Roman"/>
                <a:cs typeface="Times New Roman"/>
              </a:rPr>
              <a:t> </a:t>
            </a:r>
            <a:r>
              <a:rPr sz="3200" spc="-5" dirty="0">
                <a:latin typeface="Times New Roman"/>
                <a:cs typeface="Times New Roman"/>
              </a:rPr>
              <a:t>control</a:t>
            </a:r>
            <a:endParaRPr sz="3200">
              <a:latin typeface="Times New Roman"/>
              <a:cs typeface="Times New Roman"/>
            </a:endParaRPr>
          </a:p>
        </p:txBody>
      </p:sp>
      <p:sp>
        <p:nvSpPr>
          <p:cNvPr id="4" name="object 4"/>
          <p:cNvSpPr txBox="1"/>
          <p:nvPr/>
        </p:nvSpPr>
        <p:spPr>
          <a:xfrm>
            <a:off x="534673" y="6435091"/>
            <a:ext cx="622935"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Georgia"/>
                <a:cs typeface="Georgia"/>
              </a:rPr>
              <a:t>1</a:t>
            </a:r>
            <a:r>
              <a:rPr sz="1200" dirty="0">
                <a:solidFill>
                  <a:srgbClr val="888888"/>
                </a:solidFill>
                <a:latin typeface="Georgia"/>
                <a:cs typeface="Georgia"/>
              </a:rPr>
              <a:t>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5" name="object 5"/>
          <p:cNvSpPr txBox="1"/>
          <p:nvPr/>
        </p:nvSpPr>
        <p:spPr>
          <a:xfrm>
            <a:off x="8413750" y="6435091"/>
            <a:ext cx="19558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3</a:t>
            </a:r>
            <a:r>
              <a:rPr sz="1200" dirty="0">
                <a:solidFill>
                  <a:srgbClr val="888888"/>
                </a:solidFill>
                <a:latin typeface="Georgia"/>
                <a:cs typeface="Georgia"/>
              </a:rPr>
              <a:t>9</a:t>
            </a:r>
            <a:endParaRPr sz="1200">
              <a:latin typeface="Georgia"/>
              <a:cs typeface="Georgi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1690" y="497840"/>
            <a:ext cx="241808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Times New Roman"/>
                <a:cs typeface="Times New Roman"/>
              </a:rPr>
              <a:t>Asbestosis</a:t>
            </a:r>
            <a:endParaRPr sz="4400">
              <a:latin typeface="Times New Roman"/>
              <a:cs typeface="Times New Roman"/>
            </a:endParaRPr>
          </a:p>
        </p:txBody>
      </p:sp>
      <p:sp>
        <p:nvSpPr>
          <p:cNvPr id="3" name="object 3"/>
          <p:cNvSpPr txBox="1"/>
          <p:nvPr/>
        </p:nvSpPr>
        <p:spPr>
          <a:xfrm>
            <a:off x="521973" y="1252219"/>
            <a:ext cx="7802245" cy="5647700"/>
          </a:xfrm>
          <a:prstGeom prst="rect">
            <a:avLst/>
          </a:prstGeom>
        </p:spPr>
        <p:txBody>
          <a:bodyPr vert="horz" wrap="square" lIns="0" tIns="12700" rIns="0" bIns="0" rtlCol="0">
            <a:spAutoFit/>
          </a:bodyPr>
          <a:lstStyle/>
          <a:p>
            <a:pPr marL="369570" marR="189230" indent="-342900">
              <a:lnSpc>
                <a:spcPct val="150000"/>
              </a:lnSpc>
              <a:spcBef>
                <a:spcPts val="100"/>
              </a:spcBef>
              <a:buFont typeface="Arial"/>
              <a:buChar char="•"/>
              <a:tabLst>
                <a:tab pos="368935" algn="l"/>
                <a:tab pos="369570" algn="l"/>
                <a:tab pos="1610995" algn="l"/>
              </a:tabLst>
            </a:pPr>
            <a:r>
              <a:rPr sz="2800" spc="-5" dirty="0">
                <a:latin typeface="Times New Roman"/>
                <a:cs typeface="Times New Roman"/>
              </a:rPr>
              <a:t>Asbestos </a:t>
            </a:r>
            <a:r>
              <a:rPr sz="2800" dirty="0">
                <a:latin typeface="Times New Roman"/>
                <a:cs typeface="Times New Roman"/>
              </a:rPr>
              <a:t>is of </a:t>
            </a:r>
            <a:r>
              <a:rPr sz="2800" spc="-5" dirty="0">
                <a:latin typeface="Times New Roman"/>
                <a:cs typeface="Times New Roman"/>
              </a:rPr>
              <a:t>two </a:t>
            </a:r>
            <a:r>
              <a:rPr sz="2800" dirty="0">
                <a:latin typeface="Times New Roman"/>
                <a:cs typeface="Times New Roman"/>
              </a:rPr>
              <a:t>types- </a:t>
            </a:r>
            <a:r>
              <a:rPr sz="2800" b="1" spc="-5" dirty="0">
                <a:latin typeface="Times New Roman"/>
                <a:cs typeface="Times New Roman"/>
              </a:rPr>
              <a:t>serpentine </a:t>
            </a:r>
            <a:r>
              <a:rPr sz="2800" b="1" dirty="0">
                <a:latin typeface="Times New Roman"/>
                <a:cs typeface="Times New Roman"/>
              </a:rPr>
              <a:t>or </a:t>
            </a:r>
            <a:r>
              <a:rPr sz="2800" b="1" spc="-5" dirty="0">
                <a:latin typeface="Times New Roman"/>
                <a:cs typeface="Times New Roman"/>
              </a:rPr>
              <a:t>chrysolite  variety	</a:t>
            </a:r>
            <a:r>
              <a:rPr sz="2800" spc="-5" dirty="0">
                <a:latin typeface="Times New Roman"/>
                <a:cs typeface="Times New Roman"/>
              </a:rPr>
              <a:t>and </a:t>
            </a:r>
            <a:r>
              <a:rPr sz="2800" b="1" spc="-5" dirty="0">
                <a:latin typeface="Times New Roman"/>
                <a:cs typeface="Times New Roman"/>
              </a:rPr>
              <a:t>amphibole type</a:t>
            </a:r>
            <a:r>
              <a:rPr sz="2800" spc="-5" dirty="0">
                <a:latin typeface="Times New Roman"/>
                <a:cs typeface="Times New Roman"/>
              </a:rPr>
              <a:t>.</a:t>
            </a:r>
            <a:endParaRPr sz="2800">
              <a:latin typeface="Times New Roman"/>
              <a:cs typeface="Times New Roman"/>
            </a:endParaRPr>
          </a:p>
          <a:p>
            <a:pPr marL="369570" indent="-342900">
              <a:lnSpc>
                <a:spcPct val="100000"/>
              </a:lnSpc>
              <a:spcBef>
                <a:spcPts val="2370"/>
              </a:spcBef>
              <a:buFont typeface="Arial"/>
              <a:buChar char="•"/>
              <a:tabLst>
                <a:tab pos="368935" algn="l"/>
                <a:tab pos="369570" algn="l"/>
              </a:tabLst>
            </a:pPr>
            <a:r>
              <a:rPr sz="2800" spc="-5" dirty="0">
                <a:latin typeface="Times New Roman"/>
                <a:cs typeface="Times New Roman"/>
              </a:rPr>
              <a:t>Clinically </a:t>
            </a:r>
            <a:r>
              <a:rPr sz="2800" dirty="0">
                <a:latin typeface="Times New Roman"/>
                <a:cs typeface="Times New Roman"/>
              </a:rPr>
              <a:t>the </a:t>
            </a:r>
            <a:r>
              <a:rPr sz="2800" spc="-5" dirty="0">
                <a:latin typeface="Times New Roman"/>
                <a:cs typeface="Times New Roman"/>
              </a:rPr>
              <a:t>disease </a:t>
            </a:r>
            <a:r>
              <a:rPr sz="2800" dirty="0">
                <a:latin typeface="Times New Roman"/>
                <a:cs typeface="Times New Roman"/>
              </a:rPr>
              <a:t>is </a:t>
            </a:r>
            <a:r>
              <a:rPr sz="2800" spc="-5" dirty="0">
                <a:latin typeface="Times New Roman"/>
                <a:cs typeface="Times New Roman"/>
              </a:rPr>
              <a:t>characterized </a:t>
            </a:r>
            <a:r>
              <a:rPr sz="2800" dirty="0">
                <a:latin typeface="Times New Roman"/>
                <a:cs typeface="Times New Roman"/>
              </a:rPr>
              <a:t>by</a:t>
            </a:r>
            <a:r>
              <a:rPr sz="2800" spc="-30" dirty="0">
                <a:latin typeface="Times New Roman"/>
                <a:cs typeface="Times New Roman"/>
              </a:rPr>
              <a:t> </a:t>
            </a:r>
            <a:r>
              <a:rPr sz="2800" spc="-5" dirty="0">
                <a:latin typeface="Times New Roman"/>
                <a:cs typeface="Times New Roman"/>
              </a:rPr>
              <a:t>dyspnoea.</a:t>
            </a:r>
            <a:endParaRPr sz="2800">
              <a:latin typeface="Times New Roman"/>
              <a:cs typeface="Times New Roman"/>
            </a:endParaRPr>
          </a:p>
          <a:p>
            <a:pPr marL="369570" indent="-342900">
              <a:lnSpc>
                <a:spcPct val="100000"/>
              </a:lnSpc>
              <a:spcBef>
                <a:spcPts val="2380"/>
              </a:spcBef>
              <a:buFont typeface="Arial"/>
              <a:buChar char="•"/>
              <a:tabLst>
                <a:tab pos="368935" algn="l"/>
                <a:tab pos="369570" algn="l"/>
              </a:tabLst>
            </a:pPr>
            <a:r>
              <a:rPr sz="2800" dirty="0">
                <a:latin typeface="Times New Roman"/>
                <a:cs typeface="Times New Roman"/>
              </a:rPr>
              <a:t>Clubbing of</a:t>
            </a:r>
            <a:r>
              <a:rPr sz="2800" spc="-20" dirty="0">
                <a:latin typeface="Times New Roman"/>
                <a:cs typeface="Times New Roman"/>
              </a:rPr>
              <a:t> </a:t>
            </a:r>
            <a:r>
              <a:rPr sz="2800" spc="-5" dirty="0">
                <a:latin typeface="Times New Roman"/>
                <a:cs typeface="Times New Roman"/>
              </a:rPr>
              <a:t>fingers,</a:t>
            </a:r>
            <a:endParaRPr sz="2800">
              <a:latin typeface="Times New Roman"/>
              <a:cs typeface="Times New Roman"/>
            </a:endParaRPr>
          </a:p>
          <a:p>
            <a:pPr marL="369570" indent="-342900">
              <a:lnSpc>
                <a:spcPct val="100000"/>
              </a:lnSpc>
              <a:spcBef>
                <a:spcPts val="2370"/>
              </a:spcBef>
              <a:buFont typeface="Arial"/>
              <a:buChar char="•"/>
              <a:tabLst>
                <a:tab pos="368935" algn="l"/>
                <a:tab pos="369570" algn="l"/>
              </a:tabLst>
            </a:pPr>
            <a:r>
              <a:rPr sz="2800" spc="-5" dirty="0">
                <a:latin typeface="Times New Roman"/>
                <a:cs typeface="Times New Roman"/>
              </a:rPr>
              <a:t>Cardiac distress and</a:t>
            </a:r>
            <a:r>
              <a:rPr sz="2800" spc="-25" dirty="0">
                <a:latin typeface="Times New Roman"/>
                <a:cs typeface="Times New Roman"/>
              </a:rPr>
              <a:t> </a:t>
            </a:r>
            <a:r>
              <a:rPr sz="2800" spc="-5" dirty="0">
                <a:latin typeface="Times New Roman"/>
                <a:cs typeface="Times New Roman"/>
              </a:rPr>
              <a:t>cyanosis.</a:t>
            </a:r>
            <a:endParaRPr sz="2800">
              <a:latin typeface="Times New Roman"/>
              <a:cs typeface="Times New Roman"/>
            </a:endParaRPr>
          </a:p>
          <a:p>
            <a:pPr marL="369570" indent="-342900">
              <a:lnSpc>
                <a:spcPct val="100000"/>
              </a:lnSpc>
              <a:spcBef>
                <a:spcPts val="2370"/>
              </a:spcBef>
              <a:buFont typeface="Arial"/>
              <a:buChar char="•"/>
              <a:tabLst>
                <a:tab pos="368935" algn="l"/>
                <a:tab pos="369570" algn="l"/>
              </a:tabLst>
            </a:pPr>
            <a:r>
              <a:rPr sz="2800" spc="-5" dirty="0">
                <a:latin typeface="Times New Roman"/>
                <a:cs typeface="Times New Roman"/>
              </a:rPr>
              <a:t>The </a:t>
            </a:r>
            <a:r>
              <a:rPr sz="2800" dirty="0">
                <a:latin typeface="Times New Roman"/>
                <a:cs typeface="Times New Roman"/>
              </a:rPr>
              <a:t>sputum </a:t>
            </a:r>
            <a:r>
              <a:rPr sz="2800" spc="-5" dirty="0">
                <a:latin typeface="Times New Roman"/>
                <a:cs typeface="Times New Roman"/>
              </a:rPr>
              <a:t>shows "</a:t>
            </a:r>
            <a:r>
              <a:rPr sz="2800" b="1" spc="-5" dirty="0">
                <a:latin typeface="Times New Roman"/>
                <a:cs typeface="Times New Roman"/>
              </a:rPr>
              <a:t>asbestos</a:t>
            </a:r>
            <a:r>
              <a:rPr sz="2800" b="1" spc="-55" dirty="0">
                <a:latin typeface="Times New Roman"/>
                <a:cs typeface="Times New Roman"/>
              </a:rPr>
              <a:t> </a:t>
            </a:r>
            <a:r>
              <a:rPr sz="2800" b="1" dirty="0">
                <a:latin typeface="Times New Roman"/>
                <a:cs typeface="Times New Roman"/>
              </a:rPr>
              <a:t>bodies</a:t>
            </a:r>
            <a:r>
              <a:rPr sz="2800" dirty="0">
                <a:latin typeface="Times New Roman"/>
                <a:cs typeface="Times New Roman"/>
              </a:rPr>
              <a:t>"</a:t>
            </a:r>
            <a:endParaRPr sz="2800">
              <a:latin typeface="Times New Roman"/>
              <a:cs typeface="Times New Roman"/>
            </a:endParaRPr>
          </a:p>
          <a:p>
            <a:pPr marL="369570" indent="-342900">
              <a:lnSpc>
                <a:spcPct val="100000"/>
              </a:lnSpc>
              <a:spcBef>
                <a:spcPts val="2380"/>
              </a:spcBef>
              <a:buFont typeface="Arial"/>
              <a:buChar char="•"/>
              <a:tabLst>
                <a:tab pos="368935" algn="l"/>
                <a:tab pos="369570" algn="l"/>
              </a:tabLst>
            </a:pPr>
            <a:r>
              <a:rPr sz="2800" spc="-10" dirty="0">
                <a:latin typeface="Times New Roman"/>
                <a:cs typeface="Times New Roman"/>
              </a:rPr>
              <a:t>An </a:t>
            </a:r>
            <a:r>
              <a:rPr sz="2800" spc="-5" dirty="0">
                <a:latin typeface="Times New Roman"/>
                <a:cs typeface="Times New Roman"/>
              </a:rPr>
              <a:t>X-ray </a:t>
            </a:r>
            <a:r>
              <a:rPr sz="2800" dirty="0">
                <a:latin typeface="Times New Roman"/>
                <a:cs typeface="Times New Roman"/>
              </a:rPr>
              <a:t>of the </a:t>
            </a:r>
            <a:r>
              <a:rPr sz="2800" spc="-5" dirty="0">
                <a:latin typeface="Times New Roman"/>
                <a:cs typeface="Times New Roman"/>
              </a:rPr>
              <a:t>chest shows </a:t>
            </a:r>
            <a:r>
              <a:rPr sz="2800" dirty="0">
                <a:latin typeface="Times New Roman"/>
                <a:cs typeface="Times New Roman"/>
              </a:rPr>
              <a:t>a</a:t>
            </a:r>
            <a:r>
              <a:rPr sz="2800" spc="-40" dirty="0">
                <a:latin typeface="Times New Roman"/>
                <a:cs typeface="Times New Roman"/>
              </a:rPr>
              <a:t> </a:t>
            </a:r>
            <a:r>
              <a:rPr sz="2800" spc="-5" dirty="0">
                <a:latin typeface="Times New Roman"/>
                <a:cs typeface="Times New Roman"/>
              </a:rPr>
              <a:t>ground-glass</a:t>
            </a:r>
            <a:endParaRPr sz="2800">
              <a:latin typeface="Times New Roman"/>
              <a:cs typeface="Times New Roman"/>
            </a:endParaRPr>
          </a:p>
          <a:p>
            <a:pPr marL="25400">
              <a:lnSpc>
                <a:spcPct val="100000"/>
              </a:lnSpc>
              <a:spcBef>
                <a:spcPts val="1680"/>
              </a:spcBef>
            </a:pPr>
            <a:r>
              <a:rPr sz="1800" spc="-15" baseline="55555" dirty="0">
                <a:solidFill>
                  <a:srgbClr val="888888"/>
                </a:solidFill>
                <a:latin typeface="Georgia"/>
                <a:cs typeface="Georgia"/>
              </a:rPr>
              <a:t>1</a:t>
            </a:r>
            <a:r>
              <a:rPr sz="1800" baseline="55555" dirty="0">
                <a:solidFill>
                  <a:srgbClr val="888888"/>
                </a:solidFill>
                <a:latin typeface="Georgia"/>
                <a:cs typeface="Georgia"/>
              </a:rPr>
              <a:t>1</a:t>
            </a:r>
            <a:r>
              <a:rPr sz="1800" spc="-7" baseline="55555" dirty="0">
                <a:solidFill>
                  <a:srgbClr val="888888"/>
                </a:solidFill>
                <a:latin typeface="Georgia"/>
                <a:cs typeface="Georgia"/>
              </a:rPr>
              <a:t>/2</a:t>
            </a:r>
            <a:r>
              <a:rPr sz="1800" spc="-427" baseline="55555" dirty="0">
                <a:solidFill>
                  <a:srgbClr val="888888"/>
                </a:solidFill>
                <a:latin typeface="Georgia"/>
                <a:cs typeface="Georgia"/>
              </a:rPr>
              <a:t>0</a:t>
            </a:r>
            <a:r>
              <a:rPr sz="2800" spc="-965" dirty="0">
                <a:latin typeface="Times New Roman"/>
                <a:cs typeface="Times New Roman"/>
              </a:rPr>
              <a:t>a</a:t>
            </a:r>
            <a:r>
              <a:rPr sz="1800" spc="7" baseline="55555" dirty="0">
                <a:solidFill>
                  <a:srgbClr val="888888"/>
                </a:solidFill>
                <a:latin typeface="Georgia"/>
                <a:cs typeface="Georgia"/>
              </a:rPr>
              <a:t>/</a:t>
            </a:r>
            <a:r>
              <a:rPr sz="1800" spc="-202" baseline="55555" dirty="0">
                <a:solidFill>
                  <a:srgbClr val="888888"/>
                </a:solidFill>
                <a:latin typeface="Georgia"/>
                <a:cs typeface="Georgia"/>
              </a:rPr>
              <a:t>1</a:t>
            </a:r>
            <a:r>
              <a:rPr sz="2800" spc="-1275" dirty="0">
                <a:latin typeface="Times New Roman"/>
                <a:cs typeface="Times New Roman"/>
              </a:rPr>
              <a:t>p</a:t>
            </a:r>
            <a:r>
              <a:rPr sz="1800" baseline="55555" dirty="0">
                <a:solidFill>
                  <a:srgbClr val="888888"/>
                </a:solidFill>
                <a:latin typeface="Georgia"/>
                <a:cs typeface="Georgia"/>
              </a:rPr>
              <a:t>5 </a:t>
            </a:r>
            <a:r>
              <a:rPr sz="1800" spc="97" baseline="55555" dirty="0">
                <a:solidFill>
                  <a:srgbClr val="888888"/>
                </a:solidFill>
                <a:latin typeface="Georgia"/>
                <a:cs typeface="Georgia"/>
              </a:rPr>
              <a:t> </a:t>
            </a:r>
            <a:r>
              <a:rPr sz="2800" dirty="0">
                <a:latin typeface="Times New Roman"/>
                <a:cs typeface="Times New Roman"/>
              </a:rPr>
              <a:t>pea</a:t>
            </a:r>
            <a:r>
              <a:rPr sz="2800" spc="-5" dirty="0">
                <a:latin typeface="Times New Roman"/>
                <a:cs typeface="Times New Roman"/>
              </a:rPr>
              <a:t>ranc</a:t>
            </a:r>
            <a:r>
              <a:rPr sz="2800" dirty="0">
                <a:latin typeface="Times New Roman"/>
                <a:cs typeface="Times New Roman"/>
              </a:rPr>
              <a:t>e</a:t>
            </a:r>
            <a:r>
              <a:rPr sz="2800" spc="-15" dirty="0">
                <a:latin typeface="Times New Roman"/>
                <a:cs typeface="Times New Roman"/>
              </a:rPr>
              <a:t> </a:t>
            </a:r>
            <a:r>
              <a:rPr sz="2800" dirty="0">
                <a:latin typeface="Times New Roman"/>
                <a:cs typeface="Times New Roman"/>
              </a:rPr>
              <a:t>in the</a:t>
            </a:r>
            <a:r>
              <a:rPr sz="2800" spc="-15" dirty="0">
                <a:latin typeface="Times New Roman"/>
                <a:cs typeface="Times New Roman"/>
              </a:rPr>
              <a:t> </a:t>
            </a:r>
            <a:r>
              <a:rPr sz="2800" dirty="0">
                <a:latin typeface="Times New Roman"/>
                <a:cs typeface="Times New Roman"/>
              </a:rPr>
              <a:t>l</a:t>
            </a:r>
            <a:r>
              <a:rPr sz="2800" spc="5" dirty="0">
                <a:latin typeface="Times New Roman"/>
                <a:cs typeface="Times New Roman"/>
              </a:rPr>
              <a:t>o</a:t>
            </a:r>
            <a:r>
              <a:rPr sz="2800" spc="-5" dirty="0">
                <a:latin typeface="Times New Roman"/>
                <a:cs typeface="Times New Roman"/>
              </a:rPr>
              <a:t>w</a:t>
            </a:r>
            <a:r>
              <a:rPr sz="2800" spc="-15" dirty="0">
                <a:latin typeface="Times New Roman"/>
                <a:cs typeface="Times New Roman"/>
              </a:rPr>
              <a:t>e</a:t>
            </a:r>
            <a:r>
              <a:rPr sz="2800" dirty="0">
                <a:latin typeface="Times New Roman"/>
                <a:cs typeface="Times New Roman"/>
              </a:rPr>
              <a:t>r</a:t>
            </a:r>
            <a:r>
              <a:rPr sz="2800" spc="-10" dirty="0">
                <a:latin typeface="Times New Roman"/>
                <a:cs typeface="Times New Roman"/>
              </a:rPr>
              <a:t> </a:t>
            </a:r>
            <a:r>
              <a:rPr sz="2800" dirty="0">
                <a:latin typeface="Times New Roman"/>
                <a:cs typeface="Times New Roman"/>
              </a:rPr>
              <a:t>t</a:t>
            </a:r>
            <a:r>
              <a:rPr sz="2800" spc="-5" dirty="0">
                <a:latin typeface="Times New Roman"/>
                <a:cs typeface="Times New Roman"/>
              </a:rPr>
              <a:t>w</a:t>
            </a:r>
            <a:r>
              <a:rPr sz="2800" dirty="0">
                <a:latin typeface="Times New Roman"/>
                <a:cs typeface="Times New Roman"/>
              </a:rPr>
              <a:t>o thi</a:t>
            </a:r>
            <a:r>
              <a:rPr sz="2800" spc="5" dirty="0">
                <a:latin typeface="Times New Roman"/>
                <a:cs typeface="Times New Roman"/>
              </a:rPr>
              <a:t>r</a:t>
            </a:r>
            <a:r>
              <a:rPr sz="2800" dirty="0">
                <a:latin typeface="Times New Roman"/>
                <a:cs typeface="Times New Roman"/>
              </a:rPr>
              <a:t>ds </a:t>
            </a:r>
            <a:r>
              <a:rPr sz="2800" spc="5" dirty="0">
                <a:latin typeface="Times New Roman"/>
                <a:cs typeface="Times New Roman"/>
              </a:rPr>
              <a:t>o</a:t>
            </a:r>
            <a:r>
              <a:rPr sz="2800" dirty="0">
                <a:latin typeface="Times New Roman"/>
                <a:cs typeface="Times New Roman"/>
              </a:rPr>
              <a:t>f</a:t>
            </a:r>
            <a:r>
              <a:rPr sz="2800" spc="-25" dirty="0">
                <a:latin typeface="Times New Roman"/>
                <a:cs typeface="Times New Roman"/>
              </a:rPr>
              <a:t> </a:t>
            </a:r>
            <a:r>
              <a:rPr sz="2800" dirty="0">
                <a:latin typeface="Times New Roman"/>
                <a:cs typeface="Times New Roman"/>
              </a:rPr>
              <a:t>t</a:t>
            </a:r>
            <a:r>
              <a:rPr sz="2800" spc="5" dirty="0">
                <a:latin typeface="Times New Roman"/>
                <a:cs typeface="Times New Roman"/>
              </a:rPr>
              <a:t>h</a:t>
            </a:r>
            <a:r>
              <a:rPr sz="2800" dirty="0">
                <a:latin typeface="Times New Roman"/>
                <a:cs typeface="Times New Roman"/>
              </a:rPr>
              <a:t>e</a:t>
            </a:r>
            <a:r>
              <a:rPr sz="2800" spc="-20" dirty="0">
                <a:latin typeface="Times New Roman"/>
                <a:cs typeface="Times New Roman"/>
              </a:rPr>
              <a:t> </a:t>
            </a:r>
            <a:r>
              <a:rPr sz="2800" dirty="0">
                <a:latin typeface="Times New Roman"/>
                <a:cs typeface="Times New Roman"/>
              </a:rPr>
              <a:t>l</a:t>
            </a:r>
            <a:r>
              <a:rPr sz="2800" spc="5" dirty="0">
                <a:latin typeface="Times New Roman"/>
                <a:cs typeface="Times New Roman"/>
              </a:rPr>
              <a:t>u</a:t>
            </a:r>
            <a:r>
              <a:rPr sz="2800" dirty="0">
                <a:latin typeface="Times New Roman"/>
                <a:cs typeface="Times New Roman"/>
              </a:rPr>
              <a:t>ng </a:t>
            </a:r>
            <a:r>
              <a:rPr sz="2800" spc="-15" dirty="0">
                <a:latin typeface="Times New Roman"/>
                <a:cs typeface="Times New Roman"/>
              </a:rPr>
              <a:t>f</a:t>
            </a:r>
            <a:r>
              <a:rPr sz="2800" dirty="0">
                <a:latin typeface="Times New Roman"/>
                <a:cs typeface="Times New Roman"/>
              </a:rPr>
              <a:t>i</a:t>
            </a:r>
            <a:r>
              <a:rPr sz="2800" spc="-5" dirty="0">
                <a:latin typeface="Times New Roman"/>
                <a:cs typeface="Times New Roman"/>
              </a:rPr>
              <a:t>e</a:t>
            </a:r>
            <a:r>
              <a:rPr sz="2800" dirty="0">
                <a:latin typeface="Times New Roman"/>
                <a:cs typeface="Times New Roman"/>
              </a:rPr>
              <a:t>lds</a:t>
            </a:r>
            <a:endParaRPr sz="2800">
              <a:latin typeface="Times New Roman"/>
              <a:cs typeface="Times New Roman"/>
            </a:endParaRPr>
          </a:p>
        </p:txBody>
      </p:sp>
      <p:sp>
        <p:nvSpPr>
          <p:cNvPr id="4" name="object 4"/>
          <p:cNvSpPr txBox="1"/>
          <p:nvPr/>
        </p:nvSpPr>
        <p:spPr>
          <a:xfrm>
            <a:off x="8403590" y="6435091"/>
            <a:ext cx="207010"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Georgia"/>
                <a:cs typeface="Georgia"/>
              </a:rPr>
              <a:t>4</a:t>
            </a:r>
            <a:r>
              <a:rPr sz="1200" dirty="0">
                <a:solidFill>
                  <a:srgbClr val="888888"/>
                </a:solidFill>
                <a:latin typeface="Georgia"/>
                <a:cs typeface="Georgia"/>
              </a:rPr>
              <a:t>0</a:t>
            </a:r>
            <a:endParaRPr sz="1200">
              <a:latin typeface="Georgia"/>
              <a:cs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1690" y="497840"/>
            <a:ext cx="241808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solidFill>
                  <a:srgbClr val="BF0000"/>
                </a:solidFill>
                <a:latin typeface="Times New Roman"/>
                <a:cs typeface="Times New Roman"/>
              </a:rPr>
              <a:t>Asbestosis</a:t>
            </a:r>
            <a:endParaRPr sz="4400">
              <a:latin typeface="Times New Roman"/>
              <a:cs typeface="Times New Roman"/>
            </a:endParaRPr>
          </a:p>
        </p:txBody>
      </p:sp>
      <p:sp>
        <p:nvSpPr>
          <p:cNvPr id="3" name="object 3"/>
          <p:cNvSpPr txBox="1"/>
          <p:nvPr/>
        </p:nvSpPr>
        <p:spPr>
          <a:xfrm>
            <a:off x="612144" y="1602740"/>
            <a:ext cx="7877175" cy="2385268"/>
          </a:xfrm>
          <a:prstGeom prst="rect">
            <a:avLst/>
          </a:prstGeom>
        </p:spPr>
        <p:txBody>
          <a:bodyPr vert="horz" wrap="square" lIns="0" tIns="12700" rIns="0" bIns="0" rtlCol="0">
            <a:spAutoFit/>
          </a:bodyPr>
          <a:lstStyle/>
          <a:p>
            <a:pPr marL="12700">
              <a:lnSpc>
                <a:spcPct val="100000"/>
              </a:lnSpc>
              <a:spcBef>
                <a:spcPts val="100"/>
              </a:spcBef>
            </a:pPr>
            <a:r>
              <a:rPr sz="2600" b="1" spc="-5" dirty="0">
                <a:latin typeface="Times New Roman"/>
                <a:cs typeface="Times New Roman"/>
              </a:rPr>
              <a:t>PREVENTIVE </a:t>
            </a:r>
            <a:r>
              <a:rPr sz="2600" b="1" dirty="0">
                <a:latin typeface="Times New Roman"/>
                <a:cs typeface="Times New Roman"/>
              </a:rPr>
              <a:t>MEASURES</a:t>
            </a:r>
            <a:endParaRPr sz="2600">
              <a:latin typeface="Times New Roman"/>
              <a:cs typeface="Times New Roman"/>
            </a:endParaRPr>
          </a:p>
          <a:p>
            <a:pPr marL="355600" indent="-342900">
              <a:lnSpc>
                <a:spcPct val="100000"/>
              </a:lnSpc>
              <a:spcBef>
                <a:spcPts val="2200"/>
              </a:spcBef>
              <a:buFont typeface="Arial"/>
              <a:buChar char="•"/>
              <a:tabLst>
                <a:tab pos="354965" algn="l"/>
                <a:tab pos="355600" algn="l"/>
              </a:tabLst>
            </a:pPr>
            <a:r>
              <a:rPr sz="2600" spc="-5" dirty="0">
                <a:latin typeface="Times New Roman"/>
                <a:cs typeface="Times New Roman"/>
              </a:rPr>
              <a:t>Use </a:t>
            </a:r>
            <a:r>
              <a:rPr sz="2600" dirty="0">
                <a:latin typeface="Times New Roman"/>
                <a:cs typeface="Times New Roman"/>
              </a:rPr>
              <a:t>of </a:t>
            </a:r>
            <a:r>
              <a:rPr sz="2600" spc="-5" dirty="0">
                <a:latin typeface="Times New Roman"/>
                <a:cs typeface="Times New Roman"/>
              </a:rPr>
              <a:t>safer </a:t>
            </a:r>
            <a:r>
              <a:rPr sz="2600" dirty="0">
                <a:latin typeface="Times New Roman"/>
                <a:cs typeface="Times New Roman"/>
              </a:rPr>
              <a:t>types of </a:t>
            </a:r>
            <a:r>
              <a:rPr sz="2600" spc="-5" dirty="0">
                <a:latin typeface="Times New Roman"/>
                <a:cs typeface="Times New Roman"/>
              </a:rPr>
              <a:t>asbestos </a:t>
            </a:r>
            <a:r>
              <a:rPr sz="2600" dirty="0">
                <a:latin typeface="Times New Roman"/>
                <a:cs typeface="Times New Roman"/>
              </a:rPr>
              <a:t>(chrysolite and</a:t>
            </a:r>
            <a:r>
              <a:rPr sz="2600" spc="-55" dirty="0">
                <a:latin typeface="Times New Roman"/>
                <a:cs typeface="Times New Roman"/>
              </a:rPr>
              <a:t> </a:t>
            </a:r>
            <a:r>
              <a:rPr sz="2600" spc="-5" dirty="0">
                <a:latin typeface="Times New Roman"/>
                <a:cs typeface="Times New Roman"/>
              </a:rPr>
              <a:t>amosite)</a:t>
            </a:r>
            <a:endParaRPr sz="2600">
              <a:latin typeface="Times New Roman"/>
              <a:cs typeface="Times New Roman"/>
            </a:endParaRPr>
          </a:p>
          <a:p>
            <a:pPr marL="355600" marR="5080" indent="-342900">
              <a:lnSpc>
                <a:spcPct val="150000"/>
              </a:lnSpc>
              <a:spcBef>
                <a:spcPts val="650"/>
              </a:spcBef>
              <a:buFont typeface="Arial"/>
              <a:buChar char="•"/>
              <a:tabLst>
                <a:tab pos="354965" algn="l"/>
                <a:tab pos="355600" algn="l"/>
              </a:tabLst>
            </a:pPr>
            <a:r>
              <a:rPr sz="2600" spc="-5" dirty="0">
                <a:latin typeface="Times New Roman"/>
                <a:cs typeface="Times New Roman"/>
              </a:rPr>
              <a:t>Substitution </a:t>
            </a:r>
            <a:r>
              <a:rPr sz="2600" dirty="0">
                <a:latin typeface="Times New Roman"/>
                <a:cs typeface="Times New Roman"/>
              </a:rPr>
              <a:t>of </a:t>
            </a:r>
            <a:r>
              <a:rPr sz="2600" spc="-5" dirty="0">
                <a:latin typeface="Times New Roman"/>
                <a:cs typeface="Times New Roman"/>
              </a:rPr>
              <a:t>other insulants: glass fibre, mineral </a:t>
            </a:r>
            <a:r>
              <a:rPr sz="2600" dirty="0">
                <a:latin typeface="Times New Roman"/>
                <a:cs typeface="Times New Roman"/>
              </a:rPr>
              <a:t>wool,  </a:t>
            </a:r>
            <a:r>
              <a:rPr sz="2600" spc="-5" dirty="0">
                <a:latin typeface="Times New Roman"/>
                <a:cs typeface="Times New Roman"/>
              </a:rPr>
              <a:t>calcium silicate, plastic foams, etc.</a:t>
            </a:r>
            <a:endParaRPr sz="2600">
              <a:latin typeface="Times New Roman"/>
              <a:cs typeface="Times New Roman"/>
            </a:endParaRPr>
          </a:p>
        </p:txBody>
      </p:sp>
      <p:sp>
        <p:nvSpPr>
          <p:cNvPr id="4" name="object 4"/>
          <p:cNvSpPr txBox="1"/>
          <p:nvPr/>
        </p:nvSpPr>
        <p:spPr>
          <a:xfrm>
            <a:off x="955040" y="4225291"/>
            <a:ext cx="2889885" cy="412934"/>
          </a:xfrm>
          <a:prstGeom prst="rect">
            <a:avLst/>
          </a:prstGeom>
        </p:spPr>
        <p:txBody>
          <a:bodyPr vert="horz" wrap="square" lIns="0" tIns="12700" rIns="0" bIns="0" rtlCol="0">
            <a:spAutoFit/>
          </a:bodyPr>
          <a:lstStyle/>
          <a:p>
            <a:pPr marL="12700">
              <a:lnSpc>
                <a:spcPct val="100000"/>
              </a:lnSpc>
              <a:spcBef>
                <a:spcPts val="100"/>
              </a:spcBef>
            </a:pPr>
            <a:r>
              <a:rPr sz="2600" dirty="0">
                <a:latin typeface="Times New Roman"/>
                <a:cs typeface="Times New Roman"/>
              </a:rPr>
              <a:t>Rigorous dust</a:t>
            </a:r>
            <a:r>
              <a:rPr sz="2600" spc="-110" dirty="0">
                <a:latin typeface="Times New Roman"/>
                <a:cs typeface="Times New Roman"/>
              </a:rPr>
              <a:t> </a:t>
            </a:r>
            <a:r>
              <a:rPr sz="2600" dirty="0">
                <a:latin typeface="Times New Roman"/>
                <a:cs typeface="Times New Roman"/>
              </a:rPr>
              <a:t>control</a:t>
            </a:r>
            <a:endParaRPr sz="2600">
              <a:latin typeface="Times New Roman"/>
              <a:cs typeface="Times New Roman"/>
            </a:endParaRPr>
          </a:p>
        </p:txBody>
      </p:sp>
      <p:sp>
        <p:nvSpPr>
          <p:cNvPr id="5" name="object 5"/>
          <p:cNvSpPr txBox="1"/>
          <p:nvPr/>
        </p:nvSpPr>
        <p:spPr>
          <a:xfrm>
            <a:off x="612144" y="4207511"/>
            <a:ext cx="141605" cy="1095172"/>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a:t>
            </a:r>
            <a:endParaRPr sz="2600">
              <a:latin typeface="Arial"/>
              <a:cs typeface="Arial"/>
            </a:endParaRPr>
          </a:p>
          <a:p>
            <a:pPr marL="12700">
              <a:lnSpc>
                <a:spcPct val="100000"/>
              </a:lnSpc>
              <a:spcBef>
                <a:spcPts val="2210"/>
              </a:spcBef>
            </a:pPr>
            <a:r>
              <a:rPr sz="2600" dirty="0">
                <a:latin typeface="Arial"/>
                <a:cs typeface="Arial"/>
              </a:rPr>
              <a:t>•</a:t>
            </a:r>
            <a:endParaRPr sz="2600">
              <a:latin typeface="Arial"/>
              <a:cs typeface="Arial"/>
            </a:endParaRPr>
          </a:p>
        </p:txBody>
      </p:sp>
      <p:sp>
        <p:nvSpPr>
          <p:cNvPr id="6" name="object 6"/>
          <p:cNvSpPr txBox="1"/>
          <p:nvPr/>
        </p:nvSpPr>
        <p:spPr>
          <a:xfrm>
            <a:off x="955039" y="4704081"/>
            <a:ext cx="7390130" cy="1213153"/>
          </a:xfrm>
          <a:prstGeom prst="rect">
            <a:avLst/>
          </a:prstGeom>
        </p:spPr>
        <p:txBody>
          <a:bodyPr vert="horz" wrap="square" lIns="0" tIns="12700" rIns="0" bIns="0" rtlCol="0">
            <a:spAutoFit/>
          </a:bodyPr>
          <a:lstStyle/>
          <a:p>
            <a:pPr marL="12700" marR="5080">
              <a:lnSpc>
                <a:spcPct val="150000"/>
              </a:lnSpc>
              <a:spcBef>
                <a:spcPts val="100"/>
              </a:spcBef>
            </a:pPr>
            <a:r>
              <a:rPr sz="2600" spc="-5" dirty="0">
                <a:latin typeface="Times New Roman"/>
                <a:cs typeface="Times New Roman"/>
              </a:rPr>
              <a:t>Periodic examination </a:t>
            </a:r>
            <a:r>
              <a:rPr sz="2600" dirty="0">
                <a:latin typeface="Times New Roman"/>
                <a:cs typeface="Times New Roman"/>
              </a:rPr>
              <a:t>of </a:t>
            </a:r>
            <a:r>
              <a:rPr sz="2600" spc="-5" dirty="0">
                <a:latin typeface="Times New Roman"/>
                <a:cs typeface="Times New Roman"/>
              </a:rPr>
              <a:t>workers; </a:t>
            </a:r>
            <a:r>
              <a:rPr sz="2600" dirty="0">
                <a:latin typeface="Times New Roman"/>
                <a:cs typeface="Times New Roman"/>
              </a:rPr>
              <a:t>biological </a:t>
            </a:r>
            <a:r>
              <a:rPr sz="2600" spc="-5" dirty="0">
                <a:latin typeface="Times New Roman"/>
                <a:cs typeface="Times New Roman"/>
              </a:rPr>
              <a:t>monitoring  (clinical, </a:t>
            </a:r>
            <a:r>
              <a:rPr sz="2600" dirty="0">
                <a:latin typeface="Times New Roman"/>
                <a:cs typeface="Times New Roman"/>
              </a:rPr>
              <a:t>X-ray, lung </a:t>
            </a:r>
            <a:r>
              <a:rPr sz="2600" spc="-5" dirty="0">
                <a:latin typeface="Times New Roman"/>
                <a:cs typeface="Times New Roman"/>
              </a:rPr>
              <a:t>function),</a:t>
            </a:r>
            <a:r>
              <a:rPr sz="2600" spc="-40" dirty="0">
                <a:latin typeface="Times New Roman"/>
                <a:cs typeface="Times New Roman"/>
              </a:rPr>
              <a:t> </a:t>
            </a:r>
            <a:r>
              <a:rPr sz="2600" dirty="0">
                <a:latin typeface="Times New Roman"/>
                <a:cs typeface="Times New Roman"/>
              </a:rPr>
              <a:t>and</a:t>
            </a:r>
            <a:endParaRPr sz="2600">
              <a:latin typeface="Times New Roman"/>
              <a:cs typeface="Times New Roman"/>
            </a:endParaRPr>
          </a:p>
        </p:txBody>
      </p:sp>
      <p:sp>
        <p:nvSpPr>
          <p:cNvPr id="7" name="object 7"/>
          <p:cNvSpPr txBox="1"/>
          <p:nvPr/>
        </p:nvSpPr>
        <p:spPr>
          <a:xfrm>
            <a:off x="509273" y="6314440"/>
            <a:ext cx="3249295" cy="412934"/>
          </a:xfrm>
          <a:prstGeom prst="rect">
            <a:avLst/>
          </a:prstGeom>
        </p:spPr>
        <p:txBody>
          <a:bodyPr vert="horz" wrap="square" lIns="0" tIns="12700" rIns="0" bIns="0" rtlCol="0">
            <a:spAutoFit/>
          </a:bodyPr>
          <a:lstStyle/>
          <a:p>
            <a:pPr marL="38100">
              <a:lnSpc>
                <a:spcPct val="100000"/>
              </a:lnSpc>
              <a:spcBef>
                <a:spcPts val="100"/>
              </a:spcBef>
            </a:pPr>
            <a:r>
              <a:rPr sz="1800" spc="-15" baseline="20833" dirty="0">
                <a:solidFill>
                  <a:srgbClr val="888888"/>
                </a:solidFill>
                <a:latin typeface="Georgia"/>
                <a:cs typeface="Georgia"/>
              </a:rPr>
              <a:t>1</a:t>
            </a:r>
            <a:r>
              <a:rPr sz="1800" spc="-630" baseline="20833" dirty="0">
                <a:solidFill>
                  <a:srgbClr val="888888"/>
                </a:solidFill>
                <a:latin typeface="Georgia"/>
                <a:cs typeface="Georgia"/>
              </a:rPr>
              <a:t>1</a:t>
            </a:r>
            <a:r>
              <a:rPr sz="3900" spc="-742" baseline="8547" dirty="0">
                <a:latin typeface="Arial"/>
                <a:cs typeface="Arial"/>
              </a:rPr>
              <a:t>•</a:t>
            </a:r>
            <a:r>
              <a:rPr sz="1800" spc="-7" baseline="20833" dirty="0">
                <a:solidFill>
                  <a:srgbClr val="888888"/>
                </a:solidFill>
                <a:latin typeface="Georgia"/>
                <a:cs typeface="Georgia"/>
              </a:rPr>
              <a:t>/2</a:t>
            </a:r>
            <a:r>
              <a:rPr sz="1800" spc="-15" baseline="20833" dirty="0">
                <a:solidFill>
                  <a:srgbClr val="888888"/>
                </a:solidFill>
                <a:latin typeface="Georgia"/>
                <a:cs typeface="Georgia"/>
              </a:rPr>
              <a:t>0</a:t>
            </a:r>
            <a:r>
              <a:rPr sz="1800" spc="-367" baseline="20833" dirty="0">
                <a:solidFill>
                  <a:srgbClr val="888888"/>
                </a:solidFill>
                <a:latin typeface="Georgia"/>
                <a:cs typeface="Georgia"/>
              </a:rPr>
              <a:t>/</a:t>
            </a:r>
            <a:r>
              <a:rPr sz="2600" spc="-1490" dirty="0">
                <a:latin typeface="Times New Roman"/>
                <a:cs typeface="Times New Roman"/>
              </a:rPr>
              <a:t>C</a:t>
            </a:r>
            <a:r>
              <a:rPr sz="1800" spc="-15" baseline="20833" dirty="0">
                <a:solidFill>
                  <a:srgbClr val="888888"/>
                </a:solidFill>
                <a:latin typeface="Georgia"/>
                <a:cs typeface="Georgia"/>
              </a:rPr>
              <a:t>1</a:t>
            </a:r>
            <a:r>
              <a:rPr sz="1800" baseline="20833" dirty="0">
                <a:solidFill>
                  <a:srgbClr val="888888"/>
                </a:solidFill>
                <a:latin typeface="Georgia"/>
                <a:cs typeface="Georgia"/>
              </a:rPr>
              <a:t>5</a:t>
            </a:r>
            <a:r>
              <a:rPr sz="1800" spc="82" baseline="20833" dirty="0">
                <a:solidFill>
                  <a:srgbClr val="888888"/>
                </a:solidFill>
                <a:latin typeface="Georgia"/>
                <a:cs typeface="Georgia"/>
              </a:rPr>
              <a:t> </a:t>
            </a:r>
            <a:r>
              <a:rPr sz="2600" spc="5" dirty="0">
                <a:latin typeface="Times New Roman"/>
                <a:cs typeface="Times New Roman"/>
              </a:rPr>
              <a:t>on</a:t>
            </a:r>
            <a:r>
              <a:rPr sz="2600" spc="-5" dirty="0">
                <a:latin typeface="Times New Roman"/>
                <a:cs typeface="Times New Roman"/>
              </a:rPr>
              <a:t>tin</a:t>
            </a:r>
            <a:r>
              <a:rPr sz="2600" spc="5" dirty="0">
                <a:latin typeface="Times New Roman"/>
                <a:cs typeface="Times New Roman"/>
              </a:rPr>
              <a:t>u</a:t>
            </a:r>
            <a:r>
              <a:rPr sz="2600" spc="-5" dirty="0">
                <a:latin typeface="Times New Roman"/>
                <a:cs typeface="Times New Roman"/>
              </a:rPr>
              <a:t>i</a:t>
            </a:r>
            <a:r>
              <a:rPr sz="2600" spc="5" dirty="0">
                <a:latin typeface="Times New Roman"/>
                <a:cs typeface="Times New Roman"/>
              </a:rPr>
              <a:t>n</a:t>
            </a:r>
            <a:r>
              <a:rPr sz="2600" dirty="0">
                <a:latin typeface="Times New Roman"/>
                <a:cs typeface="Times New Roman"/>
              </a:rPr>
              <a:t>g</a:t>
            </a:r>
            <a:r>
              <a:rPr sz="2600" spc="5" dirty="0">
                <a:latin typeface="Times New Roman"/>
                <a:cs typeface="Times New Roman"/>
              </a:rPr>
              <a:t> </a:t>
            </a:r>
            <a:r>
              <a:rPr sz="2600" spc="-10" dirty="0">
                <a:latin typeface="Times New Roman"/>
                <a:cs typeface="Times New Roman"/>
              </a:rPr>
              <a:t>r</a:t>
            </a:r>
            <a:r>
              <a:rPr sz="2600" spc="-5" dirty="0">
                <a:latin typeface="Times New Roman"/>
                <a:cs typeface="Times New Roman"/>
              </a:rPr>
              <a:t>esea</a:t>
            </a:r>
            <a:r>
              <a:rPr sz="2600" dirty="0">
                <a:latin typeface="Times New Roman"/>
                <a:cs typeface="Times New Roman"/>
              </a:rPr>
              <a:t>r</a:t>
            </a:r>
            <a:r>
              <a:rPr sz="2600" spc="-5" dirty="0">
                <a:latin typeface="Times New Roman"/>
                <a:cs typeface="Times New Roman"/>
              </a:rPr>
              <a:t>c</a:t>
            </a:r>
            <a:r>
              <a:rPr sz="2600" spc="5" dirty="0">
                <a:latin typeface="Times New Roman"/>
                <a:cs typeface="Times New Roman"/>
              </a:rPr>
              <a:t>h</a:t>
            </a:r>
            <a:r>
              <a:rPr sz="2600" dirty="0">
                <a:latin typeface="Times New Roman"/>
                <a:cs typeface="Times New Roman"/>
              </a:rPr>
              <a:t>.</a:t>
            </a:r>
            <a:endParaRPr sz="2600">
              <a:latin typeface="Times New Roman"/>
              <a:cs typeface="Times New Roman"/>
            </a:endParaRPr>
          </a:p>
        </p:txBody>
      </p:sp>
      <p:sp>
        <p:nvSpPr>
          <p:cNvPr id="8" name="object 8"/>
          <p:cNvSpPr txBox="1"/>
          <p:nvPr/>
        </p:nvSpPr>
        <p:spPr>
          <a:xfrm>
            <a:off x="8431534" y="6435091"/>
            <a:ext cx="178435"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Georgia"/>
                <a:cs typeface="Georgia"/>
              </a:rPr>
              <a:t>4</a:t>
            </a:r>
            <a:r>
              <a:rPr sz="1200" dirty="0">
                <a:solidFill>
                  <a:srgbClr val="888888"/>
                </a:solidFill>
                <a:latin typeface="Georgia"/>
                <a:cs typeface="Georgia"/>
              </a:rPr>
              <a:t>1</a:t>
            </a:r>
            <a:endParaRPr sz="1200">
              <a:latin typeface="Georgia"/>
              <a:cs typeface="Georgi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1690" y="497840"/>
            <a:ext cx="241808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solidFill>
                  <a:srgbClr val="BF0000"/>
                </a:solidFill>
                <a:latin typeface="Times New Roman"/>
                <a:cs typeface="Times New Roman"/>
              </a:rPr>
              <a:t>Asbestosis</a:t>
            </a:r>
            <a:endParaRPr sz="4400">
              <a:latin typeface="Times New Roman"/>
              <a:cs typeface="Times New Roman"/>
            </a:endParaRPr>
          </a:p>
        </p:txBody>
      </p:sp>
      <p:sp>
        <p:nvSpPr>
          <p:cNvPr id="3" name="object 3"/>
          <p:cNvSpPr txBox="1"/>
          <p:nvPr/>
        </p:nvSpPr>
        <p:spPr>
          <a:xfrm>
            <a:off x="5184144" y="1633222"/>
            <a:ext cx="2834005" cy="2228815"/>
          </a:xfrm>
          <a:prstGeom prst="rect">
            <a:avLst/>
          </a:prstGeom>
        </p:spPr>
        <p:txBody>
          <a:bodyPr vert="horz" wrap="square" lIns="0" tIns="12700" rIns="0" bIns="0" rtlCol="0">
            <a:spAutoFit/>
          </a:bodyPr>
          <a:lstStyle/>
          <a:p>
            <a:pPr marL="355600" marR="5080" indent="-342900">
              <a:lnSpc>
                <a:spcPct val="149900"/>
              </a:lnSpc>
              <a:spcBef>
                <a:spcPts val="100"/>
              </a:spcBef>
              <a:buFont typeface="Arial"/>
              <a:buChar char="•"/>
              <a:tabLst>
                <a:tab pos="354965" algn="l"/>
                <a:tab pos="355600" algn="l"/>
              </a:tabLst>
            </a:pPr>
            <a:r>
              <a:rPr sz="3200" dirty="0">
                <a:latin typeface="Times New Roman"/>
                <a:cs typeface="Times New Roman"/>
              </a:rPr>
              <a:t>Ground </a:t>
            </a:r>
            <a:r>
              <a:rPr sz="3200" spc="-5" dirty="0">
                <a:latin typeface="Times New Roman"/>
                <a:cs typeface="Times New Roman"/>
              </a:rPr>
              <a:t>glass  </a:t>
            </a:r>
            <a:r>
              <a:rPr sz="3200" dirty="0">
                <a:latin typeface="Times New Roman"/>
                <a:cs typeface="Times New Roman"/>
              </a:rPr>
              <a:t>apperance </a:t>
            </a:r>
            <a:r>
              <a:rPr sz="3200" spc="-5" dirty="0">
                <a:latin typeface="Times New Roman"/>
                <a:cs typeface="Times New Roman"/>
              </a:rPr>
              <a:t>in</a:t>
            </a:r>
            <a:r>
              <a:rPr sz="3200" spc="-65" dirty="0">
                <a:latin typeface="Times New Roman"/>
                <a:cs typeface="Times New Roman"/>
              </a:rPr>
              <a:t> </a:t>
            </a:r>
            <a:r>
              <a:rPr sz="3200" dirty="0">
                <a:latin typeface="Times New Roman"/>
                <a:cs typeface="Times New Roman"/>
              </a:rPr>
              <a:t>X  ray</a:t>
            </a:r>
            <a:r>
              <a:rPr sz="3200" spc="5" dirty="0">
                <a:latin typeface="Times New Roman"/>
                <a:cs typeface="Times New Roman"/>
              </a:rPr>
              <a:t> </a:t>
            </a:r>
            <a:r>
              <a:rPr sz="3200" dirty="0">
                <a:latin typeface="Times New Roman"/>
                <a:cs typeface="Times New Roman"/>
              </a:rPr>
              <a:t>chest</a:t>
            </a:r>
            <a:endParaRPr sz="3200">
              <a:latin typeface="Times New Roman"/>
              <a:cs typeface="Times New Roman"/>
            </a:endParaRPr>
          </a:p>
        </p:txBody>
      </p:sp>
      <p:sp>
        <p:nvSpPr>
          <p:cNvPr id="4" name="object 4"/>
          <p:cNvSpPr/>
          <p:nvPr/>
        </p:nvSpPr>
        <p:spPr>
          <a:xfrm>
            <a:off x="533400" y="1676402"/>
            <a:ext cx="4495800" cy="43053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2870">
              <a:lnSpc>
                <a:spcPct val="100000"/>
              </a:lnSpc>
            </a:pPr>
            <a:fld id="{81D60167-4931-47E6-BA6A-407CBD079E47}" type="slidenum">
              <a:rPr dirty="0"/>
              <a:t>45</a:t>
            </a:fld>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7504" y="665479"/>
            <a:ext cx="3423285" cy="689932"/>
          </a:xfrm>
          <a:prstGeom prst="rect">
            <a:avLst/>
          </a:prstGeom>
        </p:spPr>
        <p:txBody>
          <a:bodyPr vert="horz" wrap="square" lIns="0" tIns="12700" rIns="0" bIns="0" rtlCol="0">
            <a:spAutoFit/>
          </a:bodyPr>
          <a:lstStyle/>
          <a:p>
            <a:pPr marL="12700">
              <a:lnSpc>
                <a:spcPct val="100000"/>
              </a:lnSpc>
              <a:spcBef>
                <a:spcPts val="100"/>
              </a:spcBef>
            </a:pPr>
            <a:r>
              <a:rPr sz="4400" b="1" spc="-5" dirty="0">
                <a:latin typeface="Times New Roman"/>
                <a:cs typeface="Times New Roman"/>
              </a:rPr>
              <a:t>Farmer's</a:t>
            </a:r>
            <a:r>
              <a:rPr sz="4400" b="1" spc="-65" dirty="0">
                <a:latin typeface="Times New Roman"/>
                <a:cs typeface="Times New Roman"/>
              </a:rPr>
              <a:t> </a:t>
            </a:r>
            <a:r>
              <a:rPr sz="4400" b="1" spc="-5" dirty="0">
                <a:latin typeface="Times New Roman"/>
                <a:cs typeface="Times New Roman"/>
              </a:rPr>
              <a:t>lung</a:t>
            </a:r>
            <a:endParaRPr sz="4400">
              <a:latin typeface="Times New Roman"/>
              <a:cs typeface="Times New Roman"/>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2870">
              <a:lnSpc>
                <a:spcPct val="100000"/>
              </a:lnSpc>
            </a:pPr>
            <a:fld id="{81D60167-4931-47E6-BA6A-407CBD079E47}" type="slidenum">
              <a:rPr dirty="0"/>
              <a:t>46</a:t>
            </a:fld>
            <a:endParaRPr dirty="0"/>
          </a:p>
        </p:txBody>
      </p:sp>
      <p:sp>
        <p:nvSpPr>
          <p:cNvPr id="3" name="object 3"/>
          <p:cNvSpPr txBox="1"/>
          <p:nvPr/>
        </p:nvSpPr>
        <p:spPr>
          <a:xfrm>
            <a:off x="878839" y="1633219"/>
            <a:ext cx="6501130" cy="1490152"/>
          </a:xfrm>
          <a:prstGeom prst="rect">
            <a:avLst/>
          </a:prstGeom>
        </p:spPr>
        <p:txBody>
          <a:bodyPr vert="horz" wrap="square" lIns="0" tIns="12700" rIns="0" bIns="0" rtlCol="0">
            <a:spAutoFit/>
          </a:bodyPr>
          <a:lstStyle/>
          <a:p>
            <a:pPr marL="12700" marR="5080">
              <a:lnSpc>
                <a:spcPct val="150000"/>
              </a:lnSpc>
              <a:spcBef>
                <a:spcPts val="100"/>
              </a:spcBef>
            </a:pPr>
            <a:r>
              <a:rPr sz="3200" spc="-10" dirty="0">
                <a:latin typeface="Times New Roman"/>
                <a:cs typeface="Times New Roman"/>
              </a:rPr>
              <a:t>Farmer's </a:t>
            </a:r>
            <a:r>
              <a:rPr sz="3200" dirty="0">
                <a:latin typeface="Times New Roman"/>
                <a:cs typeface="Times New Roman"/>
              </a:rPr>
              <a:t>lung </a:t>
            </a:r>
            <a:r>
              <a:rPr sz="3200" spc="-5" dirty="0">
                <a:latin typeface="Times New Roman"/>
                <a:cs typeface="Times New Roman"/>
              </a:rPr>
              <a:t>is </a:t>
            </a:r>
            <a:r>
              <a:rPr sz="3200" dirty="0">
                <a:latin typeface="Times New Roman"/>
                <a:cs typeface="Times New Roman"/>
              </a:rPr>
              <a:t>due </a:t>
            </a:r>
            <a:r>
              <a:rPr sz="3200" spc="-5" dirty="0">
                <a:latin typeface="Times New Roman"/>
                <a:cs typeface="Times New Roman"/>
              </a:rPr>
              <a:t>to the inhalation </a:t>
            </a:r>
            <a:r>
              <a:rPr sz="3200" dirty="0">
                <a:latin typeface="Times New Roman"/>
                <a:cs typeface="Times New Roman"/>
              </a:rPr>
              <a:t>of  </a:t>
            </a:r>
            <a:r>
              <a:rPr sz="3200" spc="-5" dirty="0">
                <a:latin typeface="Times New Roman"/>
                <a:cs typeface="Times New Roman"/>
              </a:rPr>
              <a:t>mouldy </a:t>
            </a:r>
            <a:r>
              <a:rPr sz="3200" dirty="0">
                <a:latin typeface="Times New Roman"/>
                <a:cs typeface="Times New Roman"/>
              </a:rPr>
              <a:t>hay or grain</a:t>
            </a:r>
            <a:r>
              <a:rPr sz="3200" spc="30" dirty="0">
                <a:latin typeface="Times New Roman"/>
                <a:cs typeface="Times New Roman"/>
              </a:rPr>
              <a:t> </a:t>
            </a:r>
            <a:r>
              <a:rPr sz="3200" spc="-5" dirty="0">
                <a:latin typeface="Times New Roman"/>
                <a:cs typeface="Times New Roman"/>
              </a:rPr>
              <a:t>dust.</a:t>
            </a:r>
            <a:endParaRPr sz="32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7493" y="345442"/>
            <a:ext cx="3585845" cy="505267"/>
          </a:xfrm>
          <a:prstGeom prst="rect">
            <a:avLst/>
          </a:prstGeom>
        </p:spPr>
        <p:txBody>
          <a:bodyPr vert="horz" wrap="square" lIns="0" tIns="12700" rIns="0" bIns="0" rtlCol="0">
            <a:spAutoFit/>
          </a:bodyPr>
          <a:lstStyle/>
          <a:p>
            <a:pPr marL="12700">
              <a:lnSpc>
                <a:spcPct val="100000"/>
              </a:lnSpc>
              <a:spcBef>
                <a:spcPts val="100"/>
              </a:spcBef>
            </a:pPr>
            <a:r>
              <a:rPr sz="3200" u="none" spc="-5" dirty="0">
                <a:latin typeface="Times New Roman"/>
                <a:cs typeface="Times New Roman"/>
              </a:rPr>
              <a:t>LEAD</a:t>
            </a:r>
            <a:r>
              <a:rPr sz="3200" u="none" spc="-70" dirty="0">
                <a:latin typeface="Times New Roman"/>
                <a:cs typeface="Times New Roman"/>
              </a:rPr>
              <a:t> </a:t>
            </a:r>
            <a:r>
              <a:rPr sz="3200" u="none" dirty="0">
                <a:latin typeface="Times New Roman"/>
                <a:cs typeface="Times New Roman"/>
              </a:rPr>
              <a:t>POISONING</a:t>
            </a:r>
            <a:endParaRPr sz="3200">
              <a:latin typeface="Times New Roman"/>
              <a:cs typeface="Times New Roman"/>
            </a:endParaRPr>
          </a:p>
        </p:txBody>
      </p:sp>
      <p:sp>
        <p:nvSpPr>
          <p:cNvPr id="3" name="object 3"/>
          <p:cNvSpPr txBox="1"/>
          <p:nvPr/>
        </p:nvSpPr>
        <p:spPr>
          <a:xfrm>
            <a:off x="535940" y="1953259"/>
            <a:ext cx="3970020" cy="2472472"/>
          </a:xfrm>
          <a:prstGeom prst="rect">
            <a:avLst/>
          </a:prstGeom>
        </p:spPr>
        <p:txBody>
          <a:bodyPr vert="horz" wrap="square" lIns="0" tIns="12700" rIns="0" bIns="0" rtlCol="0">
            <a:spAutoFit/>
          </a:bodyPr>
          <a:lstStyle/>
          <a:p>
            <a:pPr marL="116205">
              <a:lnSpc>
                <a:spcPct val="100000"/>
              </a:lnSpc>
              <a:spcBef>
                <a:spcPts val="100"/>
              </a:spcBef>
            </a:pPr>
            <a:r>
              <a:rPr sz="2600" b="1" dirty="0">
                <a:latin typeface="Times New Roman"/>
                <a:cs typeface="Times New Roman"/>
              </a:rPr>
              <a:t>MODE OF</a:t>
            </a:r>
            <a:r>
              <a:rPr sz="2600" b="1" spc="-80" dirty="0">
                <a:latin typeface="Times New Roman"/>
                <a:cs typeface="Times New Roman"/>
              </a:rPr>
              <a:t> </a:t>
            </a:r>
            <a:r>
              <a:rPr sz="2600" b="1" dirty="0">
                <a:latin typeface="Times New Roman"/>
                <a:cs typeface="Times New Roman"/>
              </a:rPr>
              <a:t>ABSORPTION</a:t>
            </a:r>
            <a:endParaRPr sz="2600">
              <a:latin typeface="Times New Roman"/>
              <a:cs typeface="Times New Roman"/>
            </a:endParaRPr>
          </a:p>
          <a:p>
            <a:pPr marL="480695" indent="-468630">
              <a:lnSpc>
                <a:spcPct val="100000"/>
              </a:lnSpc>
              <a:spcBef>
                <a:spcPts val="2320"/>
              </a:spcBef>
              <a:buAutoNum type="arabicParenBoth"/>
              <a:tabLst>
                <a:tab pos="481330" algn="l"/>
              </a:tabLst>
            </a:pPr>
            <a:r>
              <a:rPr sz="2600" spc="-5" dirty="0">
                <a:latin typeface="Times New Roman"/>
                <a:cs typeface="Times New Roman"/>
              </a:rPr>
              <a:t>INHALATION.</a:t>
            </a:r>
            <a:endParaRPr sz="2600">
              <a:latin typeface="Times New Roman"/>
              <a:cs typeface="Times New Roman"/>
            </a:endParaRPr>
          </a:p>
          <a:p>
            <a:pPr marL="480695" indent="-468630">
              <a:lnSpc>
                <a:spcPct val="100000"/>
              </a:lnSpc>
              <a:spcBef>
                <a:spcPts val="2210"/>
              </a:spcBef>
              <a:buAutoNum type="arabicParenBoth"/>
              <a:tabLst>
                <a:tab pos="481330" algn="l"/>
              </a:tabLst>
            </a:pPr>
            <a:r>
              <a:rPr sz="2600" spc="-5" dirty="0">
                <a:latin typeface="Times New Roman"/>
                <a:cs typeface="Times New Roman"/>
              </a:rPr>
              <a:t>INGESTION.</a:t>
            </a:r>
            <a:endParaRPr sz="2600">
              <a:latin typeface="Times New Roman"/>
              <a:cs typeface="Times New Roman"/>
            </a:endParaRPr>
          </a:p>
          <a:p>
            <a:pPr marL="480695" indent="-468630">
              <a:lnSpc>
                <a:spcPct val="100000"/>
              </a:lnSpc>
              <a:spcBef>
                <a:spcPts val="2210"/>
              </a:spcBef>
              <a:buAutoNum type="arabicParenBoth"/>
              <a:tabLst>
                <a:tab pos="481330" algn="l"/>
              </a:tabLst>
            </a:pPr>
            <a:r>
              <a:rPr sz="2600" spc="-5" dirty="0">
                <a:latin typeface="Times New Roman"/>
                <a:cs typeface="Times New Roman"/>
              </a:rPr>
              <a:t>SKIN</a:t>
            </a:r>
            <a:endParaRPr sz="2600">
              <a:latin typeface="Times New Roman"/>
              <a:cs typeface="Times New Roman"/>
            </a:endParaRPr>
          </a:p>
        </p:txBody>
      </p:sp>
      <p:sp>
        <p:nvSpPr>
          <p:cNvPr id="4" name="object 4"/>
          <p:cNvSpPr/>
          <p:nvPr/>
        </p:nvSpPr>
        <p:spPr>
          <a:xfrm>
            <a:off x="4304029" y="2724151"/>
            <a:ext cx="3890010" cy="3657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2870">
              <a:lnSpc>
                <a:spcPct val="100000"/>
              </a:lnSpc>
            </a:pPr>
            <a:fld id="{81D60167-4931-47E6-BA6A-407CBD079E47}" type="slidenum">
              <a:rPr dirty="0"/>
              <a:t>47</a:t>
            </a:fld>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7493" y="589282"/>
            <a:ext cx="3585845" cy="505267"/>
          </a:xfrm>
          <a:prstGeom prst="rect">
            <a:avLst/>
          </a:prstGeom>
        </p:spPr>
        <p:txBody>
          <a:bodyPr vert="horz" wrap="square" lIns="0" tIns="12700" rIns="0" bIns="0" rtlCol="0">
            <a:spAutoFit/>
          </a:bodyPr>
          <a:lstStyle/>
          <a:p>
            <a:pPr marL="12700">
              <a:lnSpc>
                <a:spcPct val="100000"/>
              </a:lnSpc>
              <a:spcBef>
                <a:spcPts val="100"/>
              </a:spcBef>
            </a:pPr>
            <a:r>
              <a:rPr sz="3200" u="none" spc="-5" dirty="0">
                <a:latin typeface="Times New Roman"/>
                <a:cs typeface="Times New Roman"/>
              </a:rPr>
              <a:t>LEAD</a:t>
            </a:r>
            <a:r>
              <a:rPr sz="3200" u="none" spc="-70" dirty="0">
                <a:latin typeface="Times New Roman"/>
                <a:cs typeface="Times New Roman"/>
              </a:rPr>
              <a:t> </a:t>
            </a:r>
            <a:r>
              <a:rPr sz="3200" u="none" dirty="0">
                <a:latin typeface="Times New Roman"/>
                <a:cs typeface="Times New Roman"/>
              </a:rPr>
              <a:t>POISONING</a:t>
            </a:r>
            <a:endParaRPr sz="3200">
              <a:latin typeface="Times New Roman"/>
              <a:cs typeface="Times New Roman"/>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7" name="object 7"/>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2870">
              <a:lnSpc>
                <a:spcPct val="100000"/>
              </a:lnSpc>
            </a:pPr>
            <a:fld id="{81D60167-4931-47E6-BA6A-407CBD079E47}" type="slidenum">
              <a:rPr dirty="0"/>
              <a:t>48</a:t>
            </a:fld>
            <a:endParaRPr dirty="0"/>
          </a:p>
        </p:txBody>
      </p:sp>
      <p:sp>
        <p:nvSpPr>
          <p:cNvPr id="3" name="object 3"/>
          <p:cNvSpPr txBox="1"/>
          <p:nvPr/>
        </p:nvSpPr>
        <p:spPr>
          <a:xfrm>
            <a:off x="535940" y="1404620"/>
            <a:ext cx="3475354" cy="412934"/>
          </a:xfrm>
          <a:prstGeom prst="rect">
            <a:avLst/>
          </a:prstGeom>
        </p:spPr>
        <p:txBody>
          <a:bodyPr vert="horz" wrap="square" lIns="0" tIns="12700" rIns="0" bIns="0" rtlCol="0">
            <a:spAutoFit/>
          </a:bodyPr>
          <a:lstStyle/>
          <a:p>
            <a:pPr marL="12700">
              <a:lnSpc>
                <a:spcPct val="100000"/>
              </a:lnSpc>
              <a:spcBef>
                <a:spcPts val="100"/>
              </a:spcBef>
            </a:pPr>
            <a:r>
              <a:rPr sz="2600" b="1" spc="-5" dirty="0">
                <a:latin typeface="Georgia"/>
                <a:cs typeface="Georgia"/>
              </a:rPr>
              <a:t>CLINICAL</a:t>
            </a:r>
            <a:r>
              <a:rPr sz="2600" b="1" spc="-50" dirty="0">
                <a:latin typeface="Georgia"/>
                <a:cs typeface="Georgia"/>
              </a:rPr>
              <a:t> </a:t>
            </a:r>
            <a:r>
              <a:rPr sz="2600" b="1" spc="-5" dirty="0">
                <a:latin typeface="Georgia"/>
                <a:cs typeface="Georgia"/>
              </a:rPr>
              <a:t>PICTURE</a:t>
            </a:r>
            <a:endParaRPr sz="2600">
              <a:latin typeface="Georgia"/>
              <a:cs typeface="Georgia"/>
            </a:endParaRPr>
          </a:p>
        </p:txBody>
      </p:sp>
      <p:sp>
        <p:nvSpPr>
          <p:cNvPr id="4" name="object 4"/>
          <p:cNvSpPr txBox="1"/>
          <p:nvPr/>
        </p:nvSpPr>
        <p:spPr>
          <a:xfrm>
            <a:off x="535944" y="1781811"/>
            <a:ext cx="141605" cy="4389663"/>
          </a:xfrm>
          <a:prstGeom prst="rect">
            <a:avLst/>
          </a:prstGeom>
        </p:spPr>
        <p:txBody>
          <a:bodyPr vert="horz" wrap="square" lIns="0" tIns="95250" rIns="0" bIns="0" rtlCol="0">
            <a:spAutoFit/>
          </a:bodyPr>
          <a:lstStyle/>
          <a:p>
            <a:pPr marL="12700">
              <a:lnSpc>
                <a:spcPct val="100000"/>
              </a:lnSpc>
              <a:spcBef>
                <a:spcPts val="75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a:p>
            <a:pPr marL="12700">
              <a:lnSpc>
                <a:spcPct val="100000"/>
              </a:lnSpc>
              <a:spcBef>
                <a:spcPts val="64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a:p>
            <a:pPr marL="12700">
              <a:lnSpc>
                <a:spcPct val="100000"/>
              </a:lnSpc>
              <a:spcBef>
                <a:spcPts val="64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p:txBody>
      </p:sp>
      <p:sp>
        <p:nvSpPr>
          <p:cNvPr id="5" name="object 5"/>
          <p:cNvSpPr txBox="1"/>
          <p:nvPr/>
        </p:nvSpPr>
        <p:spPr>
          <a:xfrm>
            <a:off x="878843" y="1799589"/>
            <a:ext cx="6120765" cy="4377480"/>
          </a:xfrm>
          <a:prstGeom prst="rect">
            <a:avLst/>
          </a:prstGeom>
        </p:spPr>
        <p:txBody>
          <a:bodyPr vert="horz" wrap="square" lIns="0" tIns="95250" rIns="0" bIns="0" rtlCol="0">
            <a:spAutoFit/>
          </a:bodyPr>
          <a:lstStyle/>
          <a:p>
            <a:pPr marL="12700">
              <a:lnSpc>
                <a:spcPct val="100000"/>
              </a:lnSpc>
              <a:spcBef>
                <a:spcPts val="750"/>
              </a:spcBef>
            </a:pPr>
            <a:r>
              <a:rPr sz="2600" spc="-5" dirty="0">
                <a:latin typeface="Georgia"/>
                <a:cs typeface="Georgia"/>
              </a:rPr>
              <a:t>The </a:t>
            </a:r>
            <a:r>
              <a:rPr sz="2600" dirty="0">
                <a:latin typeface="Georgia"/>
                <a:cs typeface="Georgia"/>
              </a:rPr>
              <a:t>toxic effects </a:t>
            </a:r>
            <a:r>
              <a:rPr sz="2600" spc="-5" dirty="0">
                <a:latin typeface="Georgia"/>
                <a:cs typeface="Georgia"/>
              </a:rPr>
              <a:t>of </a:t>
            </a:r>
            <a:r>
              <a:rPr sz="2600" b="1" spc="-5" dirty="0">
                <a:latin typeface="Georgia"/>
                <a:cs typeface="Georgia"/>
              </a:rPr>
              <a:t>inorganic</a:t>
            </a:r>
            <a:r>
              <a:rPr sz="2600" b="1" spc="5" dirty="0">
                <a:latin typeface="Georgia"/>
                <a:cs typeface="Georgia"/>
              </a:rPr>
              <a:t> </a:t>
            </a:r>
            <a:r>
              <a:rPr sz="2600" b="1" spc="-5" dirty="0">
                <a:latin typeface="Georgia"/>
                <a:cs typeface="Georgia"/>
              </a:rPr>
              <a:t>exposure</a:t>
            </a:r>
            <a:endParaRPr sz="2600">
              <a:latin typeface="Georgia"/>
              <a:cs typeface="Georgia"/>
            </a:endParaRPr>
          </a:p>
          <a:p>
            <a:pPr marL="12700" marR="3788410">
              <a:lnSpc>
                <a:spcPct val="120800"/>
              </a:lnSpc>
            </a:pPr>
            <a:r>
              <a:rPr sz="2600" spc="-5" dirty="0">
                <a:latin typeface="Georgia"/>
                <a:cs typeface="Georgia"/>
              </a:rPr>
              <a:t>abdominal</a:t>
            </a:r>
            <a:r>
              <a:rPr sz="2600" spc="-60" dirty="0">
                <a:latin typeface="Georgia"/>
                <a:cs typeface="Georgia"/>
              </a:rPr>
              <a:t> </a:t>
            </a:r>
            <a:r>
              <a:rPr sz="2600" spc="-5" dirty="0">
                <a:latin typeface="Georgia"/>
                <a:cs typeface="Georgia"/>
              </a:rPr>
              <a:t>colic  Constipation  </a:t>
            </a:r>
            <a:r>
              <a:rPr sz="2600" dirty="0">
                <a:latin typeface="Georgia"/>
                <a:cs typeface="Georgia"/>
              </a:rPr>
              <a:t>loss </a:t>
            </a:r>
            <a:r>
              <a:rPr sz="2600" spc="-5" dirty="0">
                <a:latin typeface="Georgia"/>
                <a:cs typeface="Georgia"/>
              </a:rPr>
              <a:t>of</a:t>
            </a:r>
            <a:r>
              <a:rPr sz="2600" spc="-50" dirty="0">
                <a:latin typeface="Georgia"/>
                <a:cs typeface="Georgia"/>
              </a:rPr>
              <a:t> </a:t>
            </a:r>
            <a:r>
              <a:rPr sz="2600" spc="-5" dirty="0">
                <a:latin typeface="Georgia"/>
                <a:cs typeface="Georgia"/>
              </a:rPr>
              <a:t>appetite</a:t>
            </a:r>
            <a:endParaRPr sz="2600">
              <a:latin typeface="Georgia"/>
              <a:cs typeface="Georgia"/>
            </a:endParaRPr>
          </a:p>
          <a:p>
            <a:pPr marL="12700" marR="2854325" indent="78740">
              <a:lnSpc>
                <a:spcPts val="3770"/>
              </a:lnSpc>
              <a:spcBef>
                <a:spcPts val="225"/>
              </a:spcBef>
            </a:pPr>
            <a:r>
              <a:rPr sz="2600" spc="-5" dirty="0">
                <a:latin typeface="Georgia"/>
                <a:cs typeface="Georgia"/>
              </a:rPr>
              <a:t>blue-line </a:t>
            </a:r>
            <a:r>
              <a:rPr sz="2600" dirty="0">
                <a:latin typeface="Georgia"/>
                <a:cs typeface="Georgia"/>
              </a:rPr>
              <a:t>on </a:t>
            </a:r>
            <a:r>
              <a:rPr sz="2600" spc="-5" dirty="0">
                <a:latin typeface="Georgia"/>
                <a:cs typeface="Georgia"/>
              </a:rPr>
              <a:t>the</a:t>
            </a:r>
            <a:r>
              <a:rPr sz="2600" spc="-80" dirty="0">
                <a:latin typeface="Georgia"/>
                <a:cs typeface="Georgia"/>
              </a:rPr>
              <a:t> </a:t>
            </a:r>
            <a:r>
              <a:rPr sz="2600" dirty="0">
                <a:latin typeface="Georgia"/>
                <a:cs typeface="Georgia"/>
              </a:rPr>
              <a:t>gums  </a:t>
            </a:r>
            <a:r>
              <a:rPr sz="2600" spc="-5" dirty="0">
                <a:latin typeface="Georgia"/>
                <a:cs typeface="Georgia"/>
              </a:rPr>
              <a:t>stippling of red cells  Anaemia</a:t>
            </a:r>
            <a:endParaRPr sz="2600">
              <a:latin typeface="Georgia"/>
              <a:cs typeface="Georgia"/>
            </a:endParaRPr>
          </a:p>
          <a:p>
            <a:pPr marL="12700">
              <a:lnSpc>
                <a:spcPct val="100000"/>
              </a:lnSpc>
              <a:spcBef>
                <a:spcPts val="405"/>
              </a:spcBef>
            </a:pPr>
            <a:r>
              <a:rPr sz="2600" spc="-5" dirty="0">
                <a:latin typeface="Georgia"/>
                <a:cs typeface="Georgia"/>
              </a:rPr>
              <a:t>wrist</a:t>
            </a:r>
            <a:r>
              <a:rPr sz="2600" spc="-10" dirty="0">
                <a:latin typeface="Georgia"/>
                <a:cs typeface="Georgia"/>
              </a:rPr>
              <a:t> </a:t>
            </a:r>
            <a:r>
              <a:rPr sz="2600" spc="-5" dirty="0">
                <a:latin typeface="Georgia"/>
                <a:cs typeface="Georgia"/>
              </a:rPr>
              <a:t>drop</a:t>
            </a:r>
            <a:endParaRPr sz="2600">
              <a:latin typeface="Georgia"/>
              <a:cs typeface="Georgia"/>
            </a:endParaRPr>
          </a:p>
          <a:p>
            <a:pPr marL="12700">
              <a:lnSpc>
                <a:spcPct val="100000"/>
              </a:lnSpc>
              <a:spcBef>
                <a:spcPts val="650"/>
              </a:spcBef>
            </a:pPr>
            <a:r>
              <a:rPr sz="2600" dirty="0">
                <a:latin typeface="Georgia"/>
                <a:cs typeface="Georgia"/>
              </a:rPr>
              <a:t>foot</a:t>
            </a:r>
            <a:r>
              <a:rPr sz="2600" spc="-15" dirty="0">
                <a:latin typeface="Georgia"/>
                <a:cs typeface="Georgia"/>
              </a:rPr>
              <a:t> </a:t>
            </a:r>
            <a:r>
              <a:rPr sz="2600" spc="-5" dirty="0">
                <a:latin typeface="Georgia"/>
                <a:cs typeface="Georgia"/>
              </a:rPr>
              <a:t>drop.</a:t>
            </a:r>
            <a:endParaRPr sz="2600">
              <a:latin typeface="Georgia"/>
              <a:cs typeface="Georgi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7493" y="589282"/>
            <a:ext cx="3585845" cy="505267"/>
          </a:xfrm>
          <a:prstGeom prst="rect">
            <a:avLst/>
          </a:prstGeom>
        </p:spPr>
        <p:txBody>
          <a:bodyPr vert="horz" wrap="square" lIns="0" tIns="12700" rIns="0" bIns="0" rtlCol="0">
            <a:spAutoFit/>
          </a:bodyPr>
          <a:lstStyle/>
          <a:p>
            <a:pPr marL="12700">
              <a:lnSpc>
                <a:spcPct val="100000"/>
              </a:lnSpc>
              <a:spcBef>
                <a:spcPts val="100"/>
              </a:spcBef>
            </a:pPr>
            <a:r>
              <a:rPr sz="3200" u="none" spc="-5" dirty="0">
                <a:latin typeface="Times New Roman"/>
                <a:cs typeface="Times New Roman"/>
              </a:rPr>
              <a:t>LEAD</a:t>
            </a:r>
            <a:r>
              <a:rPr sz="3200" u="none" spc="-70" dirty="0">
                <a:latin typeface="Times New Roman"/>
                <a:cs typeface="Times New Roman"/>
              </a:rPr>
              <a:t> </a:t>
            </a:r>
            <a:r>
              <a:rPr sz="3200" u="none" dirty="0">
                <a:latin typeface="Times New Roman"/>
                <a:cs typeface="Times New Roman"/>
              </a:rPr>
              <a:t>POISONING</a:t>
            </a:r>
            <a:endParaRPr sz="3200">
              <a:latin typeface="Times New Roman"/>
              <a:cs typeface="Times New Roman"/>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2870">
              <a:lnSpc>
                <a:spcPct val="100000"/>
              </a:lnSpc>
            </a:pPr>
            <a:fld id="{81D60167-4931-47E6-BA6A-407CBD079E47}" type="slidenum">
              <a:rPr dirty="0"/>
              <a:t>49</a:t>
            </a:fld>
            <a:endParaRPr dirty="0"/>
          </a:p>
        </p:txBody>
      </p:sp>
      <p:sp>
        <p:nvSpPr>
          <p:cNvPr id="3" name="object 3"/>
          <p:cNvSpPr txBox="1"/>
          <p:nvPr/>
        </p:nvSpPr>
        <p:spPr>
          <a:xfrm>
            <a:off x="535940" y="1633219"/>
            <a:ext cx="7768590" cy="4844916"/>
          </a:xfrm>
          <a:prstGeom prst="rect">
            <a:avLst/>
          </a:prstGeom>
        </p:spPr>
        <p:txBody>
          <a:bodyPr vert="horz" wrap="square" lIns="0" tIns="12700" rIns="0" bIns="0" rtlCol="0">
            <a:spAutoFit/>
          </a:bodyPr>
          <a:lstStyle/>
          <a:p>
            <a:pPr marL="355600" marR="5080" indent="-342900">
              <a:lnSpc>
                <a:spcPct val="150000"/>
              </a:lnSpc>
              <a:spcBef>
                <a:spcPts val="100"/>
              </a:spcBef>
              <a:buFont typeface="Arial"/>
              <a:buChar char="•"/>
              <a:tabLst>
                <a:tab pos="354965" algn="l"/>
                <a:tab pos="355600" algn="l"/>
              </a:tabLst>
            </a:pPr>
            <a:r>
              <a:rPr sz="3200" spc="-5" dirty="0">
                <a:latin typeface="Times New Roman"/>
                <a:cs typeface="Times New Roman"/>
              </a:rPr>
              <a:t>The toxic effects </a:t>
            </a:r>
            <a:r>
              <a:rPr sz="3200" dirty="0">
                <a:latin typeface="Times New Roman"/>
                <a:cs typeface="Times New Roman"/>
              </a:rPr>
              <a:t>of </a:t>
            </a:r>
            <a:r>
              <a:rPr sz="3200" b="1" dirty="0">
                <a:latin typeface="Times New Roman"/>
                <a:cs typeface="Times New Roman"/>
              </a:rPr>
              <a:t>organic lead </a:t>
            </a:r>
            <a:r>
              <a:rPr sz="3200" dirty="0">
                <a:latin typeface="Times New Roman"/>
                <a:cs typeface="Times New Roman"/>
              </a:rPr>
              <a:t>compounds  are </a:t>
            </a:r>
            <a:r>
              <a:rPr sz="3200" spc="-5" dirty="0">
                <a:latin typeface="Times New Roman"/>
                <a:cs typeface="Times New Roman"/>
              </a:rPr>
              <a:t>mostly </a:t>
            </a:r>
            <a:r>
              <a:rPr sz="3200" dirty="0">
                <a:latin typeface="Times New Roman"/>
                <a:cs typeface="Times New Roman"/>
              </a:rPr>
              <a:t>on </a:t>
            </a:r>
            <a:r>
              <a:rPr sz="3200" spc="-5" dirty="0">
                <a:latin typeface="Times New Roman"/>
                <a:cs typeface="Times New Roman"/>
              </a:rPr>
              <a:t>the </a:t>
            </a:r>
            <a:r>
              <a:rPr sz="3200" dirty="0">
                <a:latin typeface="Times New Roman"/>
                <a:cs typeface="Times New Roman"/>
              </a:rPr>
              <a:t>central nervous system</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spc="-5" dirty="0">
                <a:latin typeface="Times New Roman"/>
                <a:cs typeface="Times New Roman"/>
              </a:rPr>
              <a:t>Insomnia</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Headache</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Mental confusion</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spc="-5" dirty="0">
                <a:latin typeface="Times New Roman"/>
                <a:cs typeface="Times New Roman"/>
              </a:rPr>
              <a:t>Delirium.</a:t>
            </a:r>
            <a:endParaRPr sz="32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0883" y="26671"/>
            <a:ext cx="2538095" cy="689932"/>
          </a:xfrm>
          <a:prstGeom prst="rect">
            <a:avLst/>
          </a:prstGeom>
        </p:spPr>
        <p:txBody>
          <a:bodyPr vert="horz" wrap="square" lIns="0" tIns="12700" rIns="0" bIns="0" rtlCol="0">
            <a:spAutoFit/>
          </a:bodyPr>
          <a:lstStyle/>
          <a:p>
            <a:pPr marL="12700">
              <a:lnSpc>
                <a:spcPct val="100000"/>
              </a:lnSpc>
              <a:spcBef>
                <a:spcPts val="100"/>
              </a:spcBef>
            </a:pPr>
            <a:r>
              <a:rPr sz="4400" u="none" spc="-5" dirty="0">
                <a:latin typeface="Times New Roman"/>
                <a:cs typeface="Times New Roman"/>
              </a:rPr>
              <a:t>Objectives</a:t>
            </a:r>
            <a:endParaRPr sz="4400">
              <a:latin typeface="Times New Roman"/>
              <a:cs typeface="Times New Roman"/>
            </a:endParaRPr>
          </a:p>
        </p:txBody>
      </p:sp>
      <p:sp>
        <p:nvSpPr>
          <p:cNvPr id="3" name="object 3"/>
          <p:cNvSpPr txBox="1"/>
          <p:nvPr/>
        </p:nvSpPr>
        <p:spPr>
          <a:xfrm>
            <a:off x="383544" y="1037591"/>
            <a:ext cx="132715"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726440" y="871219"/>
            <a:ext cx="7900034" cy="1120820"/>
          </a:xfrm>
          <a:prstGeom prst="rect">
            <a:avLst/>
          </a:prstGeom>
        </p:spPr>
        <p:txBody>
          <a:bodyPr vert="horz" wrap="square" lIns="0" tIns="12700" rIns="0" bIns="0" rtlCol="0">
            <a:spAutoFit/>
          </a:bodyPr>
          <a:lstStyle/>
          <a:p>
            <a:pPr marL="12700" marR="5080">
              <a:lnSpc>
                <a:spcPct val="150000"/>
              </a:lnSpc>
              <a:spcBef>
                <a:spcPts val="100"/>
              </a:spcBef>
            </a:pPr>
            <a:r>
              <a:rPr sz="2400" dirty="0">
                <a:latin typeface="Times New Roman"/>
                <a:cs typeface="Times New Roman"/>
              </a:rPr>
              <a:t>The </a:t>
            </a:r>
            <a:r>
              <a:rPr sz="2400" spc="-5" dirty="0">
                <a:latin typeface="Times New Roman"/>
                <a:cs typeface="Times New Roman"/>
              </a:rPr>
              <a:t>maintenance </a:t>
            </a:r>
            <a:r>
              <a:rPr sz="2400" dirty="0">
                <a:latin typeface="Times New Roman"/>
                <a:cs typeface="Times New Roman"/>
              </a:rPr>
              <a:t>and </a:t>
            </a:r>
            <a:r>
              <a:rPr sz="2400" spc="-5" dirty="0">
                <a:latin typeface="Times New Roman"/>
                <a:cs typeface="Times New Roman"/>
              </a:rPr>
              <a:t>promotion </a:t>
            </a:r>
            <a:r>
              <a:rPr sz="2400" dirty="0">
                <a:latin typeface="Times New Roman"/>
                <a:cs typeface="Times New Roman"/>
              </a:rPr>
              <a:t>of </a:t>
            </a:r>
            <a:r>
              <a:rPr sz="2400" spc="-5" dirty="0">
                <a:latin typeface="Times New Roman"/>
                <a:cs typeface="Times New Roman"/>
              </a:rPr>
              <a:t>workers’ </a:t>
            </a:r>
            <a:r>
              <a:rPr sz="2400" dirty="0">
                <a:latin typeface="Times New Roman"/>
                <a:cs typeface="Times New Roman"/>
              </a:rPr>
              <a:t>health and working  </a:t>
            </a:r>
            <a:r>
              <a:rPr sz="2400" spc="-5" dirty="0">
                <a:latin typeface="Times New Roman"/>
                <a:cs typeface="Times New Roman"/>
              </a:rPr>
              <a:t>capacity</a:t>
            </a:r>
            <a:endParaRPr sz="2400">
              <a:latin typeface="Times New Roman"/>
              <a:cs typeface="Times New Roman"/>
            </a:endParaRPr>
          </a:p>
        </p:txBody>
      </p:sp>
      <p:sp>
        <p:nvSpPr>
          <p:cNvPr id="5" name="object 5"/>
          <p:cNvSpPr txBox="1"/>
          <p:nvPr/>
        </p:nvSpPr>
        <p:spPr>
          <a:xfrm>
            <a:off x="383544" y="2209800"/>
            <a:ext cx="132715"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383544" y="3383279"/>
            <a:ext cx="132715"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7" name="object 7"/>
          <p:cNvSpPr txBox="1"/>
          <p:nvPr/>
        </p:nvSpPr>
        <p:spPr>
          <a:xfrm>
            <a:off x="726440" y="2044702"/>
            <a:ext cx="8134984" cy="3413755"/>
          </a:xfrm>
          <a:prstGeom prst="rect">
            <a:avLst/>
          </a:prstGeom>
        </p:spPr>
        <p:txBody>
          <a:bodyPr vert="horz" wrap="square" lIns="0" tIns="12700" rIns="0" bIns="0" rtlCol="0">
            <a:spAutoFit/>
          </a:bodyPr>
          <a:lstStyle/>
          <a:p>
            <a:pPr marL="12700" marR="271780" indent="76200">
              <a:lnSpc>
                <a:spcPct val="150000"/>
              </a:lnSpc>
              <a:spcBef>
                <a:spcPts val="100"/>
              </a:spcBef>
            </a:pPr>
            <a:r>
              <a:rPr sz="2400" dirty="0">
                <a:latin typeface="Times New Roman"/>
                <a:cs typeface="Times New Roman"/>
              </a:rPr>
              <a:t>The </a:t>
            </a:r>
            <a:r>
              <a:rPr sz="2400" spc="-5" dirty="0">
                <a:latin typeface="Times New Roman"/>
                <a:cs typeface="Times New Roman"/>
              </a:rPr>
              <a:t>improvement </a:t>
            </a:r>
            <a:r>
              <a:rPr sz="2400" dirty="0">
                <a:latin typeface="Times New Roman"/>
                <a:cs typeface="Times New Roman"/>
              </a:rPr>
              <a:t>of working </a:t>
            </a:r>
            <a:r>
              <a:rPr sz="2400" spc="-5" dirty="0">
                <a:latin typeface="Times New Roman"/>
                <a:cs typeface="Times New Roman"/>
              </a:rPr>
              <a:t>environment </a:t>
            </a:r>
            <a:r>
              <a:rPr sz="2400" dirty="0">
                <a:latin typeface="Times New Roman"/>
                <a:cs typeface="Times New Roman"/>
              </a:rPr>
              <a:t>and </a:t>
            </a:r>
            <a:r>
              <a:rPr sz="2400" spc="-5" dirty="0">
                <a:latin typeface="Times New Roman"/>
                <a:cs typeface="Times New Roman"/>
              </a:rPr>
              <a:t>work </a:t>
            </a:r>
            <a:r>
              <a:rPr sz="2400" dirty="0">
                <a:latin typeface="Times New Roman"/>
                <a:cs typeface="Times New Roman"/>
              </a:rPr>
              <a:t>to </a:t>
            </a:r>
            <a:r>
              <a:rPr sz="2400" spc="-5" dirty="0">
                <a:latin typeface="Times New Roman"/>
                <a:cs typeface="Times New Roman"/>
              </a:rPr>
              <a:t>become  conducive </a:t>
            </a:r>
            <a:r>
              <a:rPr sz="2400" spc="5" dirty="0">
                <a:latin typeface="Times New Roman"/>
                <a:cs typeface="Times New Roman"/>
              </a:rPr>
              <a:t>to </a:t>
            </a:r>
            <a:r>
              <a:rPr sz="2400" spc="-5" dirty="0">
                <a:latin typeface="Times New Roman"/>
                <a:cs typeface="Times New Roman"/>
              </a:rPr>
              <a:t>safety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health</a:t>
            </a:r>
            <a:endParaRPr sz="2400">
              <a:latin typeface="Times New Roman"/>
              <a:cs typeface="Times New Roman"/>
            </a:endParaRPr>
          </a:p>
          <a:p>
            <a:pPr marL="12700" marR="5080">
              <a:lnSpc>
                <a:spcPct val="150000"/>
              </a:lnSpc>
              <a:spcBef>
                <a:spcPts val="600"/>
              </a:spcBef>
            </a:pPr>
            <a:r>
              <a:rPr sz="2400" spc="-5" dirty="0">
                <a:latin typeface="Times New Roman"/>
                <a:cs typeface="Times New Roman"/>
              </a:rPr>
              <a:t>Development </a:t>
            </a:r>
            <a:r>
              <a:rPr sz="2400" dirty="0">
                <a:latin typeface="Times New Roman"/>
                <a:cs typeface="Times New Roman"/>
              </a:rPr>
              <a:t>of </a:t>
            </a:r>
            <a:r>
              <a:rPr sz="2400" spc="-5" dirty="0">
                <a:latin typeface="Times New Roman"/>
                <a:cs typeface="Times New Roman"/>
              </a:rPr>
              <a:t>work </a:t>
            </a:r>
            <a:r>
              <a:rPr sz="2400" dirty="0">
                <a:latin typeface="Times New Roman"/>
                <a:cs typeface="Times New Roman"/>
              </a:rPr>
              <a:t>organizations </a:t>
            </a:r>
            <a:r>
              <a:rPr sz="2400" spc="-5" dirty="0">
                <a:latin typeface="Times New Roman"/>
                <a:cs typeface="Times New Roman"/>
              </a:rPr>
              <a:t>and </a:t>
            </a:r>
            <a:r>
              <a:rPr sz="2400" dirty="0">
                <a:latin typeface="Times New Roman"/>
                <a:cs typeface="Times New Roman"/>
              </a:rPr>
              <a:t>working cultures in a  direction </a:t>
            </a:r>
            <a:r>
              <a:rPr sz="2400" spc="-5" dirty="0">
                <a:latin typeface="Times New Roman"/>
                <a:cs typeface="Times New Roman"/>
              </a:rPr>
              <a:t>which </a:t>
            </a:r>
            <a:r>
              <a:rPr sz="2400" dirty="0">
                <a:latin typeface="Times New Roman"/>
                <a:cs typeface="Times New Roman"/>
              </a:rPr>
              <a:t>supports health and </a:t>
            </a:r>
            <a:r>
              <a:rPr sz="2400" spc="-5" dirty="0">
                <a:latin typeface="Times New Roman"/>
                <a:cs typeface="Times New Roman"/>
              </a:rPr>
              <a:t>safety at work </a:t>
            </a:r>
            <a:r>
              <a:rPr sz="2400" dirty="0">
                <a:latin typeface="Times New Roman"/>
                <a:cs typeface="Times New Roman"/>
              </a:rPr>
              <a:t>and in doing so  </a:t>
            </a:r>
            <a:r>
              <a:rPr sz="2400" spc="-5" dirty="0">
                <a:latin typeface="Times New Roman"/>
                <a:cs typeface="Times New Roman"/>
              </a:rPr>
              <a:t>also promotes </a:t>
            </a:r>
            <a:r>
              <a:rPr sz="2400" dirty="0">
                <a:latin typeface="Times New Roman"/>
                <a:cs typeface="Times New Roman"/>
              </a:rPr>
              <a:t>a positive </a:t>
            </a:r>
            <a:r>
              <a:rPr sz="2400" spc="-5" dirty="0">
                <a:latin typeface="Times New Roman"/>
                <a:cs typeface="Times New Roman"/>
              </a:rPr>
              <a:t>social climate </a:t>
            </a:r>
            <a:r>
              <a:rPr sz="2400" dirty="0">
                <a:latin typeface="Times New Roman"/>
                <a:cs typeface="Times New Roman"/>
              </a:rPr>
              <a:t>and </a:t>
            </a:r>
            <a:r>
              <a:rPr sz="2400" spc="-5" dirty="0">
                <a:latin typeface="Times New Roman"/>
                <a:cs typeface="Times New Roman"/>
              </a:rPr>
              <a:t>smooth </a:t>
            </a:r>
            <a:r>
              <a:rPr sz="2400" dirty="0">
                <a:latin typeface="Times New Roman"/>
                <a:cs typeface="Times New Roman"/>
              </a:rPr>
              <a:t>operation and  </a:t>
            </a:r>
            <a:r>
              <a:rPr sz="2400" spc="-10" dirty="0">
                <a:latin typeface="Times New Roman"/>
                <a:cs typeface="Times New Roman"/>
              </a:rPr>
              <a:t>may </a:t>
            </a:r>
            <a:r>
              <a:rPr sz="2400" spc="-5" dirty="0">
                <a:latin typeface="Times New Roman"/>
                <a:cs typeface="Times New Roman"/>
              </a:rPr>
              <a:t>enhance </a:t>
            </a:r>
            <a:r>
              <a:rPr sz="2400" dirty="0">
                <a:latin typeface="Times New Roman"/>
                <a:cs typeface="Times New Roman"/>
              </a:rPr>
              <a:t>productivity of the</a:t>
            </a:r>
            <a:r>
              <a:rPr sz="2400" spc="40" dirty="0">
                <a:latin typeface="Times New Roman"/>
                <a:cs typeface="Times New Roman"/>
              </a:rPr>
              <a:t> </a:t>
            </a:r>
            <a:r>
              <a:rPr sz="2400" spc="-5" dirty="0">
                <a:latin typeface="Times New Roman"/>
                <a:cs typeface="Times New Roman"/>
              </a:rPr>
              <a:t>undertakings.</a:t>
            </a:r>
            <a:endParaRPr sz="2400">
              <a:latin typeface="Times New Roman"/>
              <a:cs typeface="Times New Roman"/>
            </a:endParaRPr>
          </a:p>
        </p:txBody>
      </p:sp>
      <p:sp>
        <p:nvSpPr>
          <p:cNvPr id="8" name="object 8"/>
          <p:cNvSpPr txBox="1"/>
          <p:nvPr/>
        </p:nvSpPr>
        <p:spPr>
          <a:xfrm>
            <a:off x="383540" y="5929629"/>
            <a:ext cx="6715125" cy="707886"/>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—Joint </a:t>
            </a:r>
            <a:r>
              <a:rPr sz="2400" spc="-10" dirty="0">
                <a:latin typeface="Times New Roman"/>
                <a:cs typeface="Times New Roman"/>
              </a:rPr>
              <a:t>ILO/WHO Committee </a:t>
            </a:r>
            <a:r>
              <a:rPr sz="2400" dirty="0">
                <a:latin typeface="Times New Roman"/>
                <a:cs typeface="Times New Roman"/>
              </a:rPr>
              <a:t>on </a:t>
            </a:r>
            <a:r>
              <a:rPr sz="2400" spc="-5" dirty="0">
                <a:latin typeface="Times New Roman"/>
                <a:cs typeface="Times New Roman"/>
              </a:rPr>
              <a:t>Occupational</a:t>
            </a:r>
            <a:r>
              <a:rPr sz="2400" spc="90" dirty="0">
                <a:latin typeface="Times New Roman"/>
                <a:cs typeface="Times New Roman"/>
              </a:rPr>
              <a:t> </a:t>
            </a:r>
            <a:r>
              <a:rPr sz="2400" spc="-5" dirty="0">
                <a:latin typeface="Times New Roman"/>
                <a:cs typeface="Times New Roman"/>
              </a:rPr>
              <a:t>Health</a:t>
            </a:r>
            <a:endParaRPr sz="2400">
              <a:latin typeface="Times New Roman"/>
              <a:cs typeface="Times New Roman"/>
            </a:endParaRPr>
          </a:p>
          <a:p>
            <a:pPr marL="163830">
              <a:lnSpc>
                <a:spcPct val="100000"/>
              </a:lnSpc>
              <a:spcBef>
                <a:spcPts val="1100"/>
              </a:spcBef>
            </a:pPr>
            <a:r>
              <a:rPr sz="1200" spc="-5" dirty="0">
                <a:solidFill>
                  <a:srgbClr val="888888"/>
                </a:solidFill>
                <a:latin typeface="Georgia"/>
                <a:cs typeface="Georgia"/>
              </a:rPr>
              <a:t>11/20/15</a:t>
            </a:r>
            <a:endParaRPr sz="1200">
              <a:latin typeface="Georgia"/>
              <a:cs typeface="Georgia"/>
            </a:endParaRPr>
          </a:p>
        </p:txBody>
      </p:sp>
      <p:sp>
        <p:nvSpPr>
          <p:cNvPr id="9" name="object 9"/>
          <p:cNvSpPr txBox="1"/>
          <p:nvPr/>
        </p:nvSpPr>
        <p:spPr>
          <a:xfrm>
            <a:off x="8503923" y="6435091"/>
            <a:ext cx="10604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5</a:t>
            </a:r>
            <a:endParaRPr sz="1200">
              <a:latin typeface="Georgia"/>
              <a:cs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7373" y="6460441"/>
            <a:ext cx="8049895" cy="166712"/>
          </a:xfrm>
          <a:prstGeom prst="rect">
            <a:avLst/>
          </a:prstGeom>
        </p:spPr>
        <p:txBody>
          <a:bodyPr vert="horz" wrap="square" lIns="0" tIns="0" rIns="0" bIns="0" rtlCol="0">
            <a:spAutoFit/>
          </a:bodyPr>
          <a:lstStyle/>
          <a:p>
            <a:pPr>
              <a:lnSpc>
                <a:spcPts val="1340"/>
              </a:lnSpc>
              <a:tabLst>
                <a:tab pos="7886065" algn="l"/>
              </a:tabLst>
            </a:pPr>
            <a:r>
              <a:rPr sz="1200" spc="-10" dirty="0">
                <a:solidFill>
                  <a:srgbClr val="888888"/>
                </a:solidFill>
                <a:latin typeface="Georgia"/>
                <a:cs typeface="Georgia"/>
              </a:rPr>
              <a:t>1</a:t>
            </a:r>
            <a:r>
              <a:rPr sz="1200" dirty="0">
                <a:solidFill>
                  <a:srgbClr val="888888"/>
                </a:solidFill>
                <a:latin typeface="Georgia"/>
                <a:cs typeface="Georgia"/>
              </a:rPr>
              <a:t>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	47</a:t>
            </a:r>
            <a:endParaRPr sz="1200">
              <a:latin typeface="Georgia"/>
              <a:cs typeface="Georgia"/>
            </a:endParaRPr>
          </a:p>
        </p:txBody>
      </p:sp>
      <p:sp>
        <p:nvSpPr>
          <p:cNvPr id="3" name="object 3"/>
          <p:cNvSpPr/>
          <p:nvPr/>
        </p:nvSpPr>
        <p:spPr>
          <a:xfrm>
            <a:off x="158750" y="0"/>
            <a:ext cx="898525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7493" y="589282"/>
            <a:ext cx="3585845" cy="505267"/>
          </a:xfrm>
          <a:prstGeom prst="rect">
            <a:avLst/>
          </a:prstGeom>
        </p:spPr>
        <p:txBody>
          <a:bodyPr vert="horz" wrap="square" lIns="0" tIns="12700" rIns="0" bIns="0" rtlCol="0">
            <a:spAutoFit/>
          </a:bodyPr>
          <a:lstStyle/>
          <a:p>
            <a:pPr marL="12700">
              <a:lnSpc>
                <a:spcPct val="100000"/>
              </a:lnSpc>
              <a:spcBef>
                <a:spcPts val="100"/>
              </a:spcBef>
            </a:pPr>
            <a:r>
              <a:rPr sz="3200" u="none" spc="-5" dirty="0">
                <a:latin typeface="Times New Roman"/>
                <a:cs typeface="Times New Roman"/>
              </a:rPr>
              <a:t>LEAD</a:t>
            </a:r>
            <a:r>
              <a:rPr sz="3200" u="none" spc="-70" dirty="0">
                <a:latin typeface="Times New Roman"/>
                <a:cs typeface="Times New Roman"/>
              </a:rPr>
              <a:t> </a:t>
            </a:r>
            <a:r>
              <a:rPr sz="3200" u="none" dirty="0">
                <a:latin typeface="Times New Roman"/>
                <a:cs typeface="Times New Roman"/>
              </a:rPr>
              <a:t>POISONING</a:t>
            </a:r>
            <a:endParaRPr sz="3200">
              <a:latin typeface="Times New Roman"/>
              <a:cs typeface="Times New Roman"/>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8" name="object 8"/>
          <p:cNvSpPr txBox="1"/>
          <p:nvPr/>
        </p:nvSpPr>
        <p:spPr>
          <a:xfrm>
            <a:off x="8393430" y="6447742"/>
            <a:ext cx="22860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51</a:t>
            </a:fld>
            <a:endParaRPr sz="1200">
              <a:latin typeface="Georgia"/>
              <a:cs typeface="Georgia"/>
            </a:endParaRPr>
          </a:p>
        </p:txBody>
      </p:sp>
      <p:sp>
        <p:nvSpPr>
          <p:cNvPr id="3" name="object 3"/>
          <p:cNvSpPr txBox="1"/>
          <p:nvPr/>
        </p:nvSpPr>
        <p:spPr>
          <a:xfrm>
            <a:off x="535944" y="1374140"/>
            <a:ext cx="5652135" cy="3824124"/>
          </a:xfrm>
          <a:prstGeom prst="rect">
            <a:avLst/>
          </a:prstGeom>
        </p:spPr>
        <p:txBody>
          <a:bodyPr vert="horz" wrap="square" lIns="0" tIns="12700" rIns="0" bIns="0" rtlCol="0">
            <a:spAutoFit/>
          </a:bodyPr>
          <a:lstStyle/>
          <a:p>
            <a:pPr marL="12700">
              <a:lnSpc>
                <a:spcPct val="100000"/>
              </a:lnSpc>
              <a:spcBef>
                <a:spcPts val="100"/>
              </a:spcBef>
            </a:pPr>
            <a:r>
              <a:rPr sz="2600" b="1" dirty="0">
                <a:latin typeface="Times New Roman"/>
                <a:cs typeface="Times New Roman"/>
              </a:rPr>
              <a:t>DIAGNOSIS</a:t>
            </a:r>
            <a:endParaRPr sz="2600">
              <a:latin typeface="Times New Roman"/>
              <a:cs typeface="Times New Roman"/>
            </a:endParaRPr>
          </a:p>
          <a:p>
            <a:pPr marL="480695" indent="-468630">
              <a:lnSpc>
                <a:spcPct val="100000"/>
              </a:lnSpc>
              <a:spcBef>
                <a:spcPts val="2200"/>
              </a:spcBef>
              <a:buAutoNum type="arabicParenBoth"/>
              <a:tabLst>
                <a:tab pos="481330" algn="l"/>
              </a:tabLst>
            </a:pPr>
            <a:r>
              <a:rPr sz="2600" spc="-5" dirty="0">
                <a:latin typeface="Times New Roman"/>
                <a:cs typeface="Times New Roman"/>
              </a:rPr>
              <a:t>HISTORY</a:t>
            </a:r>
            <a:endParaRPr sz="2600">
              <a:latin typeface="Times New Roman"/>
              <a:cs typeface="Times New Roman"/>
            </a:endParaRPr>
          </a:p>
          <a:p>
            <a:pPr marL="480695" indent="-468630">
              <a:lnSpc>
                <a:spcPct val="100000"/>
              </a:lnSpc>
              <a:spcBef>
                <a:spcPts val="2210"/>
              </a:spcBef>
              <a:buAutoNum type="arabicParenBoth"/>
              <a:tabLst>
                <a:tab pos="481330" algn="l"/>
              </a:tabLst>
            </a:pPr>
            <a:r>
              <a:rPr sz="2600" spc="-5" dirty="0">
                <a:latin typeface="Times New Roman"/>
                <a:cs typeface="Times New Roman"/>
              </a:rPr>
              <a:t>CLINICAL </a:t>
            </a:r>
            <a:r>
              <a:rPr sz="2600" dirty="0">
                <a:latin typeface="Times New Roman"/>
                <a:cs typeface="Times New Roman"/>
              </a:rPr>
              <a:t>FEATURES</a:t>
            </a:r>
            <a:endParaRPr sz="2600">
              <a:latin typeface="Times New Roman"/>
              <a:cs typeface="Times New Roman"/>
            </a:endParaRPr>
          </a:p>
          <a:p>
            <a:pPr marL="480695" indent="-468630">
              <a:lnSpc>
                <a:spcPct val="100000"/>
              </a:lnSpc>
              <a:spcBef>
                <a:spcPts val="2210"/>
              </a:spcBef>
              <a:buAutoNum type="arabicParenBoth"/>
              <a:tabLst>
                <a:tab pos="481330" algn="l"/>
              </a:tabLst>
            </a:pPr>
            <a:r>
              <a:rPr sz="2600" spc="-5" dirty="0">
                <a:latin typeface="Times New Roman"/>
                <a:cs typeface="Times New Roman"/>
              </a:rPr>
              <a:t>LABORATORY</a:t>
            </a:r>
            <a:r>
              <a:rPr sz="2600" spc="-10" dirty="0">
                <a:latin typeface="Times New Roman"/>
                <a:cs typeface="Times New Roman"/>
              </a:rPr>
              <a:t> </a:t>
            </a:r>
            <a:r>
              <a:rPr sz="2600" dirty="0">
                <a:latin typeface="Times New Roman"/>
                <a:cs typeface="Times New Roman"/>
              </a:rPr>
              <a:t>TESTS:</a:t>
            </a:r>
            <a:endParaRPr sz="2600">
              <a:latin typeface="Times New Roman"/>
              <a:cs typeface="Times New Roman"/>
            </a:endParaRPr>
          </a:p>
          <a:p>
            <a:pPr marL="355600" indent="-342900">
              <a:lnSpc>
                <a:spcPct val="100000"/>
              </a:lnSpc>
              <a:spcBef>
                <a:spcPts val="2200"/>
              </a:spcBef>
              <a:buFont typeface="Arial"/>
              <a:buChar char="•"/>
              <a:tabLst>
                <a:tab pos="354965" algn="l"/>
                <a:tab pos="355600" algn="l"/>
              </a:tabLst>
            </a:pPr>
            <a:r>
              <a:rPr sz="2600" dirty="0">
                <a:latin typeface="Times New Roman"/>
                <a:cs typeface="Times New Roman"/>
              </a:rPr>
              <a:t>Coproporphyrin </a:t>
            </a:r>
            <a:r>
              <a:rPr sz="2600" spc="-5" dirty="0">
                <a:latin typeface="Times New Roman"/>
                <a:cs typeface="Times New Roman"/>
              </a:rPr>
              <a:t>in urine (CPU)</a:t>
            </a:r>
            <a:r>
              <a:rPr sz="2600" spc="-15" dirty="0">
                <a:latin typeface="Times New Roman"/>
                <a:cs typeface="Times New Roman"/>
              </a:rPr>
              <a:t> </a:t>
            </a:r>
            <a:r>
              <a:rPr sz="2600" dirty="0">
                <a:latin typeface="Times New Roman"/>
                <a:cs typeface="Times New Roman"/>
              </a:rPr>
              <a:t>:</a:t>
            </a:r>
            <a:endParaRPr sz="2600">
              <a:latin typeface="Times New Roman"/>
              <a:cs typeface="Times New Roman"/>
            </a:endParaRPr>
          </a:p>
          <a:p>
            <a:pPr marL="355600" indent="-342900">
              <a:lnSpc>
                <a:spcPct val="100000"/>
              </a:lnSpc>
              <a:spcBef>
                <a:spcPts val="2210"/>
              </a:spcBef>
              <a:buFont typeface="Arial"/>
              <a:buChar char="•"/>
              <a:tabLst>
                <a:tab pos="354965" algn="l"/>
                <a:tab pos="355600" algn="l"/>
              </a:tabLst>
            </a:pPr>
            <a:r>
              <a:rPr sz="2600" spc="-5" dirty="0">
                <a:latin typeface="Times New Roman"/>
                <a:cs typeface="Times New Roman"/>
              </a:rPr>
              <a:t>Amino levulinic acid in </a:t>
            </a:r>
            <a:r>
              <a:rPr sz="2600" dirty="0">
                <a:latin typeface="Times New Roman"/>
                <a:cs typeface="Times New Roman"/>
              </a:rPr>
              <a:t>urine (ALAU)</a:t>
            </a:r>
            <a:r>
              <a:rPr sz="2600" spc="-40" dirty="0">
                <a:latin typeface="Times New Roman"/>
                <a:cs typeface="Times New Roman"/>
              </a:rPr>
              <a:t> </a:t>
            </a:r>
            <a:r>
              <a:rPr sz="2600" dirty="0">
                <a:latin typeface="Times New Roman"/>
                <a:cs typeface="Times New Roman"/>
              </a:rPr>
              <a:t>:</a:t>
            </a:r>
            <a:endParaRPr sz="2600">
              <a:latin typeface="Times New Roman"/>
              <a:cs typeface="Times New Roman"/>
            </a:endParaRPr>
          </a:p>
        </p:txBody>
      </p:sp>
      <p:sp>
        <p:nvSpPr>
          <p:cNvPr id="4" name="object 4"/>
          <p:cNvSpPr txBox="1"/>
          <p:nvPr/>
        </p:nvSpPr>
        <p:spPr>
          <a:xfrm>
            <a:off x="878840" y="5433059"/>
            <a:ext cx="3275965" cy="412934"/>
          </a:xfrm>
          <a:prstGeom prst="rect">
            <a:avLst/>
          </a:prstGeom>
        </p:spPr>
        <p:txBody>
          <a:bodyPr vert="horz" wrap="square" lIns="0" tIns="12700" rIns="0" bIns="0" rtlCol="0">
            <a:spAutoFit/>
          </a:bodyPr>
          <a:lstStyle/>
          <a:p>
            <a:pPr marL="12700">
              <a:lnSpc>
                <a:spcPct val="100000"/>
              </a:lnSpc>
              <a:spcBef>
                <a:spcPts val="100"/>
              </a:spcBef>
            </a:pPr>
            <a:r>
              <a:rPr sz="2600" spc="-5" dirty="0">
                <a:latin typeface="Times New Roman"/>
                <a:cs typeface="Times New Roman"/>
              </a:rPr>
              <a:t>Lead in </a:t>
            </a:r>
            <a:r>
              <a:rPr sz="2600" dirty="0">
                <a:latin typeface="Times New Roman"/>
                <a:cs typeface="Times New Roman"/>
              </a:rPr>
              <a:t>blood and</a:t>
            </a:r>
            <a:r>
              <a:rPr sz="2600" spc="-35" dirty="0">
                <a:latin typeface="Times New Roman"/>
                <a:cs typeface="Times New Roman"/>
              </a:rPr>
              <a:t> </a:t>
            </a:r>
            <a:r>
              <a:rPr sz="2600" spc="-5" dirty="0">
                <a:latin typeface="Times New Roman"/>
                <a:cs typeface="Times New Roman"/>
              </a:rPr>
              <a:t>urine:</a:t>
            </a:r>
            <a:endParaRPr sz="2600">
              <a:latin typeface="Times New Roman"/>
              <a:cs typeface="Times New Roman"/>
            </a:endParaRPr>
          </a:p>
        </p:txBody>
      </p:sp>
      <p:sp>
        <p:nvSpPr>
          <p:cNvPr id="5" name="object 5"/>
          <p:cNvSpPr txBox="1"/>
          <p:nvPr/>
        </p:nvSpPr>
        <p:spPr>
          <a:xfrm>
            <a:off x="535944" y="5414011"/>
            <a:ext cx="141605" cy="1095172"/>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a:t>
            </a:r>
            <a:endParaRPr sz="2600">
              <a:latin typeface="Arial"/>
              <a:cs typeface="Arial"/>
            </a:endParaRPr>
          </a:p>
          <a:p>
            <a:pPr marL="12700">
              <a:lnSpc>
                <a:spcPct val="100000"/>
              </a:lnSpc>
              <a:spcBef>
                <a:spcPts val="2210"/>
              </a:spcBef>
            </a:pPr>
            <a:r>
              <a:rPr sz="2600" dirty="0">
                <a:latin typeface="Arial"/>
                <a:cs typeface="Arial"/>
              </a:rPr>
              <a:t>•</a:t>
            </a:r>
            <a:endParaRPr sz="2600">
              <a:latin typeface="Arial"/>
              <a:cs typeface="Arial"/>
            </a:endParaRPr>
          </a:p>
        </p:txBody>
      </p:sp>
      <p:sp>
        <p:nvSpPr>
          <p:cNvPr id="6" name="object 6"/>
          <p:cNvSpPr txBox="1"/>
          <p:nvPr/>
        </p:nvSpPr>
        <p:spPr>
          <a:xfrm>
            <a:off x="878840" y="6108700"/>
            <a:ext cx="3613785" cy="412934"/>
          </a:xfrm>
          <a:prstGeom prst="rect">
            <a:avLst/>
          </a:prstGeom>
        </p:spPr>
        <p:txBody>
          <a:bodyPr vert="horz" wrap="square" lIns="0" tIns="12700" rIns="0" bIns="0" rtlCol="0">
            <a:spAutoFit/>
          </a:bodyPr>
          <a:lstStyle/>
          <a:p>
            <a:pPr marL="12700">
              <a:lnSpc>
                <a:spcPct val="100000"/>
              </a:lnSpc>
              <a:spcBef>
                <a:spcPts val="100"/>
              </a:spcBef>
            </a:pPr>
            <a:r>
              <a:rPr sz="2600" dirty="0">
                <a:latin typeface="Times New Roman"/>
                <a:cs typeface="Times New Roman"/>
              </a:rPr>
              <a:t>Basophilic </a:t>
            </a:r>
            <a:r>
              <a:rPr sz="2600" spc="-5" dirty="0">
                <a:latin typeface="Times New Roman"/>
                <a:cs typeface="Times New Roman"/>
              </a:rPr>
              <a:t>stipling </a:t>
            </a:r>
            <a:r>
              <a:rPr sz="2600" dirty="0">
                <a:latin typeface="Times New Roman"/>
                <a:cs typeface="Times New Roman"/>
              </a:rPr>
              <a:t>of</a:t>
            </a:r>
            <a:r>
              <a:rPr sz="2600" spc="-85" dirty="0">
                <a:latin typeface="Times New Roman"/>
                <a:cs typeface="Times New Roman"/>
              </a:rPr>
              <a:t> </a:t>
            </a:r>
            <a:r>
              <a:rPr sz="2600" dirty="0">
                <a:latin typeface="Times New Roman"/>
                <a:cs typeface="Times New Roman"/>
              </a:rPr>
              <a:t>RBC</a:t>
            </a:r>
            <a:endParaRPr sz="260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3283" y="497840"/>
            <a:ext cx="4912995" cy="689932"/>
          </a:xfrm>
          <a:prstGeom prst="rect">
            <a:avLst/>
          </a:prstGeom>
        </p:spPr>
        <p:txBody>
          <a:bodyPr vert="horz" wrap="square" lIns="0" tIns="12700" rIns="0" bIns="0" rtlCol="0">
            <a:spAutoFit/>
          </a:bodyPr>
          <a:lstStyle/>
          <a:p>
            <a:pPr marL="12700">
              <a:lnSpc>
                <a:spcPct val="100000"/>
              </a:lnSpc>
              <a:spcBef>
                <a:spcPts val="100"/>
              </a:spcBef>
            </a:pPr>
            <a:r>
              <a:rPr sz="4400" u="none" spc="-5" dirty="0">
                <a:latin typeface="Times New Roman"/>
                <a:cs typeface="Times New Roman"/>
              </a:rPr>
              <a:t>LEAD</a:t>
            </a:r>
            <a:r>
              <a:rPr sz="4400" u="none" spc="-80" dirty="0">
                <a:latin typeface="Times New Roman"/>
                <a:cs typeface="Times New Roman"/>
              </a:rPr>
              <a:t> </a:t>
            </a:r>
            <a:r>
              <a:rPr sz="4400" u="none" spc="-5" dirty="0">
                <a:latin typeface="Times New Roman"/>
                <a:cs typeface="Times New Roman"/>
              </a:rPr>
              <a:t>POISONING</a:t>
            </a:r>
            <a:endParaRPr sz="4400">
              <a:latin typeface="Times New Roman"/>
              <a:cs typeface="Times New Roman"/>
            </a:endParaRPr>
          </a:p>
        </p:txBody>
      </p:sp>
      <p:sp>
        <p:nvSpPr>
          <p:cNvPr id="3" name="object 3"/>
          <p:cNvSpPr txBox="1"/>
          <p:nvPr/>
        </p:nvSpPr>
        <p:spPr>
          <a:xfrm>
            <a:off x="535940" y="1633220"/>
            <a:ext cx="4108450" cy="412934"/>
          </a:xfrm>
          <a:prstGeom prst="rect">
            <a:avLst/>
          </a:prstGeom>
        </p:spPr>
        <p:txBody>
          <a:bodyPr vert="horz" wrap="square" lIns="0" tIns="12700" rIns="0" bIns="0" rtlCol="0">
            <a:spAutoFit/>
          </a:bodyPr>
          <a:lstStyle/>
          <a:p>
            <a:pPr marL="12700">
              <a:lnSpc>
                <a:spcPct val="100000"/>
              </a:lnSpc>
              <a:spcBef>
                <a:spcPts val="100"/>
              </a:spcBef>
            </a:pPr>
            <a:r>
              <a:rPr sz="2600" b="1" spc="-5" dirty="0">
                <a:latin typeface="Times New Roman"/>
                <a:cs typeface="Times New Roman"/>
              </a:rPr>
              <a:t>PREVENTIVE</a:t>
            </a:r>
            <a:r>
              <a:rPr sz="2600" b="1" spc="-55" dirty="0">
                <a:latin typeface="Times New Roman"/>
                <a:cs typeface="Times New Roman"/>
              </a:rPr>
              <a:t> </a:t>
            </a:r>
            <a:r>
              <a:rPr sz="2600" b="1" spc="-5" dirty="0">
                <a:latin typeface="Times New Roman"/>
                <a:cs typeface="Times New Roman"/>
              </a:rPr>
              <a:t>MEASURES</a:t>
            </a:r>
            <a:endParaRPr sz="2600">
              <a:latin typeface="Times New Roman"/>
              <a:cs typeface="Times New Roman"/>
            </a:endParaRPr>
          </a:p>
        </p:txBody>
      </p:sp>
      <p:sp>
        <p:nvSpPr>
          <p:cNvPr id="4" name="object 4"/>
          <p:cNvSpPr txBox="1"/>
          <p:nvPr/>
        </p:nvSpPr>
        <p:spPr>
          <a:xfrm>
            <a:off x="535944" y="2010411"/>
            <a:ext cx="141605" cy="4389663"/>
          </a:xfrm>
          <a:prstGeom prst="rect">
            <a:avLst/>
          </a:prstGeom>
        </p:spPr>
        <p:txBody>
          <a:bodyPr vert="horz" wrap="square" lIns="0" tIns="95250" rIns="0" bIns="0" rtlCol="0">
            <a:spAutoFit/>
          </a:bodyPr>
          <a:lstStyle/>
          <a:p>
            <a:pPr marL="12700">
              <a:lnSpc>
                <a:spcPct val="100000"/>
              </a:lnSpc>
              <a:spcBef>
                <a:spcPts val="75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a:p>
            <a:pPr marL="12700">
              <a:lnSpc>
                <a:spcPct val="100000"/>
              </a:lnSpc>
              <a:spcBef>
                <a:spcPts val="64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a:p>
            <a:pPr marL="12700">
              <a:lnSpc>
                <a:spcPct val="100000"/>
              </a:lnSpc>
              <a:spcBef>
                <a:spcPts val="650"/>
              </a:spcBef>
            </a:pPr>
            <a:r>
              <a:rPr sz="2600" dirty="0">
                <a:latin typeface="Arial"/>
                <a:cs typeface="Arial"/>
              </a:rPr>
              <a:t>•</a:t>
            </a:r>
            <a:endParaRPr sz="2600">
              <a:latin typeface="Arial"/>
              <a:cs typeface="Arial"/>
            </a:endParaRPr>
          </a:p>
          <a:p>
            <a:pPr marL="12700">
              <a:lnSpc>
                <a:spcPct val="100000"/>
              </a:lnSpc>
              <a:spcBef>
                <a:spcPts val="640"/>
              </a:spcBef>
            </a:pPr>
            <a:r>
              <a:rPr sz="2600" dirty="0">
                <a:latin typeface="Arial"/>
                <a:cs typeface="Arial"/>
              </a:rPr>
              <a:t>•</a:t>
            </a:r>
            <a:endParaRPr sz="2600">
              <a:latin typeface="Arial"/>
              <a:cs typeface="Arial"/>
            </a:endParaRPr>
          </a:p>
        </p:txBody>
      </p:sp>
      <p:sp>
        <p:nvSpPr>
          <p:cNvPr id="5" name="object 5"/>
          <p:cNvSpPr txBox="1"/>
          <p:nvPr/>
        </p:nvSpPr>
        <p:spPr>
          <a:xfrm>
            <a:off x="878843" y="2030732"/>
            <a:ext cx="4344035" cy="4362733"/>
          </a:xfrm>
          <a:prstGeom prst="rect">
            <a:avLst/>
          </a:prstGeom>
        </p:spPr>
        <p:txBody>
          <a:bodyPr vert="horz" wrap="square" lIns="0" tIns="12700" rIns="0" bIns="0" rtlCol="0">
            <a:spAutoFit/>
          </a:bodyPr>
          <a:lstStyle/>
          <a:p>
            <a:pPr marL="12700" marR="2725420">
              <a:lnSpc>
                <a:spcPct val="120500"/>
              </a:lnSpc>
              <a:spcBef>
                <a:spcPts val="100"/>
              </a:spcBef>
            </a:pPr>
            <a:r>
              <a:rPr sz="2600" dirty="0">
                <a:latin typeface="Times New Roman"/>
                <a:cs typeface="Times New Roman"/>
              </a:rPr>
              <a:t>S</a:t>
            </a:r>
            <a:r>
              <a:rPr sz="2600" spc="5" dirty="0">
                <a:latin typeface="Times New Roman"/>
                <a:cs typeface="Times New Roman"/>
              </a:rPr>
              <a:t>ub</a:t>
            </a:r>
            <a:r>
              <a:rPr sz="2600" spc="-5" dirty="0">
                <a:latin typeface="Times New Roman"/>
                <a:cs typeface="Times New Roman"/>
              </a:rPr>
              <a:t>stituti</a:t>
            </a:r>
            <a:r>
              <a:rPr sz="2600" spc="5" dirty="0">
                <a:latin typeface="Times New Roman"/>
                <a:cs typeface="Times New Roman"/>
              </a:rPr>
              <a:t>o</a:t>
            </a:r>
            <a:r>
              <a:rPr sz="2600" dirty="0">
                <a:latin typeface="Times New Roman"/>
                <a:cs typeface="Times New Roman"/>
              </a:rPr>
              <a:t>n  </a:t>
            </a:r>
            <a:r>
              <a:rPr sz="2600" spc="-5" dirty="0">
                <a:latin typeface="Times New Roman"/>
                <a:cs typeface="Times New Roman"/>
              </a:rPr>
              <a:t>Isolation</a:t>
            </a:r>
            <a:endParaRPr sz="2600">
              <a:latin typeface="Times New Roman"/>
              <a:cs typeface="Times New Roman"/>
            </a:endParaRPr>
          </a:p>
          <a:p>
            <a:pPr marL="12700" marR="984885">
              <a:lnSpc>
                <a:spcPct val="120800"/>
              </a:lnSpc>
            </a:pPr>
            <a:r>
              <a:rPr sz="2600" dirty="0">
                <a:latin typeface="Times New Roman"/>
                <a:cs typeface="Times New Roman"/>
              </a:rPr>
              <a:t>Local exhaust</a:t>
            </a:r>
            <a:r>
              <a:rPr sz="2600" spc="-80" dirty="0">
                <a:latin typeface="Times New Roman"/>
                <a:cs typeface="Times New Roman"/>
              </a:rPr>
              <a:t> </a:t>
            </a:r>
            <a:r>
              <a:rPr sz="2600" spc="-5" dirty="0">
                <a:latin typeface="Times New Roman"/>
                <a:cs typeface="Times New Roman"/>
              </a:rPr>
              <a:t>ventilation  Personal</a:t>
            </a:r>
            <a:r>
              <a:rPr sz="2600" spc="-10" dirty="0">
                <a:latin typeface="Times New Roman"/>
                <a:cs typeface="Times New Roman"/>
              </a:rPr>
              <a:t> </a:t>
            </a:r>
            <a:r>
              <a:rPr sz="2600" spc="-5" dirty="0">
                <a:latin typeface="Times New Roman"/>
                <a:cs typeface="Times New Roman"/>
              </a:rPr>
              <a:t>protection.</a:t>
            </a:r>
            <a:endParaRPr sz="2600">
              <a:latin typeface="Times New Roman"/>
              <a:cs typeface="Times New Roman"/>
            </a:endParaRPr>
          </a:p>
          <a:p>
            <a:pPr marL="12700" marR="1452245">
              <a:lnSpc>
                <a:spcPct val="120500"/>
              </a:lnSpc>
              <a:spcBef>
                <a:spcPts val="10"/>
              </a:spcBef>
            </a:pPr>
            <a:r>
              <a:rPr sz="2600" dirty="0">
                <a:latin typeface="Times New Roman"/>
                <a:cs typeface="Times New Roman"/>
              </a:rPr>
              <a:t>Good </a:t>
            </a:r>
            <a:r>
              <a:rPr sz="2600" spc="-5" dirty="0">
                <a:latin typeface="Times New Roman"/>
                <a:cs typeface="Times New Roman"/>
              </a:rPr>
              <a:t>house-keeping  </a:t>
            </a:r>
            <a:r>
              <a:rPr sz="2600" dirty="0">
                <a:latin typeface="Times New Roman"/>
                <a:cs typeface="Times New Roman"/>
              </a:rPr>
              <a:t>Working</a:t>
            </a:r>
            <a:r>
              <a:rPr sz="2600" spc="-70" dirty="0">
                <a:latin typeface="Times New Roman"/>
                <a:cs typeface="Times New Roman"/>
              </a:rPr>
              <a:t> </a:t>
            </a:r>
            <a:r>
              <a:rPr sz="2600" spc="-5" dirty="0">
                <a:latin typeface="Times New Roman"/>
                <a:cs typeface="Times New Roman"/>
              </a:rPr>
              <a:t>atmosphere:</a:t>
            </a:r>
            <a:endParaRPr sz="2600">
              <a:latin typeface="Times New Roman"/>
              <a:cs typeface="Times New Roman"/>
            </a:endParaRPr>
          </a:p>
          <a:p>
            <a:pPr marL="12700" marR="5080">
              <a:lnSpc>
                <a:spcPct val="120800"/>
              </a:lnSpc>
            </a:pPr>
            <a:r>
              <a:rPr sz="2600" spc="-5" dirty="0">
                <a:latin typeface="Times New Roman"/>
                <a:cs typeface="Times New Roman"/>
              </a:rPr>
              <a:t>Periodic examination </a:t>
            </a:r>
            <a:r>
              <a:rPr sz="2600" dirty="0">
                <a:latin typeface="Times New Roman"/>
                <a:cs typeface="Times New Roman"/>
              </a:rPr>
              <a:t>of </a:t>
            </a:r>
            <a:r>
              <a:rPr sz="2600" spc="-5" dirty="0">
                <a:latin typeface="Times New Roman"/>
                <a:cs typeface="Times New Roman"/>
              </a:rPr>
              <a:t>workers  Personal</a:t>
            </a:r>
            <a:r>
              <a:rPr sz="2600" spc="-10" dirty="0">
                <a:latin typeface="Times New Roman"/>
                <a:cs typeface="Times New Roman"/>
              </a:rPr>
              <a:t> </a:t>
            </a:r>
            <a:r>
              <a:rPr sz="2600" dirty="0">
                <a:latin typeface="Times New Roman"/>
                <a:cs typeface="Times New Roman"/>
              </a:rPr>
              <a:t>hygiene.</a:t>
            </a:r>
            <a:endParaRPr sz="2600">
              <a:latin typeface="Times New Roman"/>
              <a:cs typeface="Times New Roman"/>
            </a:endParaRPr>
          </a:p>
          <a:p>
            <a:pPr marL="12700">
              <a:lnSpc>
                <a:spcPct val="100000"/>
              </a:lnSpc>
              <a:spcBef>
                <a:spcPts val="640"/>
              </a:spcBef>
            </a:pPr>
            <a:r>
              <a:rPr sz="2600" spc="-5" dirty="0">
                <a:latin typeface="Times New Roman"/>
                <a:cs typeface="Times New Roman"/>
              </a:rPr>
              <a:t>Health education</a:t>
            </a:r>
            <a:r>
              <a:rPr sz="2600" dirty="0">
                <a:latin typeface="Times New Roman"/>
                <a:cs typeface="Times New Roman"/>
              </a:rPr>
              <a:t> :</a:t>
            </a:r>
            <a:endParaRPr sz="2600">
              <a:latin typeface="Times New Roman"/>
              <a:cs typeface="Times New Roman"/>
            </a:endParaRPr>
          </a:p>
        </p:txBody>
      </p:sp>
      <p:sp>
        <p:nvSpPr>
          <p:cNvPr id="6" name="object 6"/>
          <p:cNvSpPr/>
          <p:nvPr/>
        </p:nvSpPr>
        <p:spPr>
          <a:xfrm>
            <a:off x="6172200" y="3276602"/>
            <a:ext cx="2604770" cy="2688591"/>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8" name="object 8"/>
          <p:cNvSpPr txBox="1"/>
          <p:nvPr/>
        </p:nvSpPr>
        <p:spPr>
          <a:xfrm>
            <a:off x="8393430" y="6447742"/>
            <a:ext cx="22860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52</a:t>
            </a:fld>
            <a:endParaRPr sz="1200">
              <a:latin typeface="Georgia"/>
              <a:cs typeface="Georgi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7054" y="589282"/>
            <a:ext cx="5544185" cy="505267"/>
          </a:xfrm>
          <a:prstGeom prst="rect">
            <a:avLst/>
          </a:prstGeom>
        </p:spPr>
        <p:txBody>
          <a:bodyPr vert="horz" wrap="square" lIns="0" tIns="12700" rIns="0" bIns="0" rtlCol="0">
            <a:spAutoFit/>
          </a:bodyPr>
          <a:lstStyle/>
          <a:p>
            <a:pPr marL="12700">
              <a:lnSpc>
                <a:spcPct val="100000"/>
              </a:lnSpc>
              <a:spcBef>
                <a:spcPts val="100"/>
              </a:spcBef>
            </a:pPr>
            <a:r>
              <a:rPr sz="3200" u="none" spc="-5" dirty="0"/>
              <a:t>OCCUPATIONAL</a:t>
            </a:r>
            <a:r>
              <a:rPr sz="3200" u="none" spc="-55" dirty="0"/>
              <a:t> </a:t>
            </a:r>
            <a:r>
              <a:rPr sz="3200" u="none" spc="-5" dirty="0"/>
              <a:t>CANCER</a:t>
            </a:r>
            <a:endParaRPr sz="3200"/>
          </a:p>
        </p:txBody>
      </p:sp>
      <p:sp>
        <p:nvSpPr>
          <p:cNvPr id="3" name="object 3"/>
          <p:cNvSpPr txBox="1"/>
          <p:nvPr/>
        </p:nvSpPr>
        <p:spPr>
          <a:xfrm>
            <a:off x="535940" y="1404622"/>
            <a:ext cx="7059930" cy="3808735"/>
          </a:xfrm>
          <a:prstGeom prst="rect">
            <a:avLst/>
          </a:prstGeom>
        </p:spPr>
        <p:txBody>
          <a:bodyPr vert="horz" wrap="square" lIns="0" tIns="12700" rIns="0" bIns="0" rtlCol="0">
            <a:spAutoFit/>
          </a:bodyPr>
          <a:lstStyle/>
          <a:p>
            <a:pPr marL="355600" marR="5080" indent="-342900">
              <a:lnSpc>
                <a:spcPct val="150000"/>
              </a:lnSpc>
              <a:spcBef>
                <a:spcPts val="100"/>
              </a:spcBef>
              <a:buFont typeface="Arial"/>
              <a:buChar char="•"/>
              <a:tabLst>
                <a:tab pos="354965" algn="l"/>
                <a:tab pos="355600" algn="l"/>
              </a:tabLst>
            </a:pPr>
            <a:r>
              <a:rPr sz="3200" dirty="0">
                <a:latin typeface="Times New Roman"/>
                <a:cs typeface="Times New Roman"/>
              </a:rPr>
              <a:t>Skin cancer: gas workers, oil </a:t>
            </a:r>
            <a:r>
              <a:rPr sz="3200" spc="-5" dirty="0">
                <a:latin typeface="Times New Roman"/>
                <a:cs typeface="Times New Roman"/>
              </a:rPr>
              <a:t>refiners, </a:t>
            </a:r>
            <a:r>
              <a:rPr sz="3200" dirty="0">
                <a:latin typeface="Times New Roman"/>
                <a:cs typeface="Times New Roman"/>
              </a:rPr>
              <a:t>tar  </a:t>
            </a:r>
            <a:r>
              <a:rPr sz="3200" spc="-5" dirty="0">
                <a:latin typeface="Times New Roman"/>
                <a:cs typeface="Times New Roman"/>
              </a:rPr>
              <a:t>distillers, </a:t>
            </a:r>
            <a:r>
              <a:rPr sz="3200" dirty="0">
                <a:latin typeface="Times New Roman"/>
                <a:cs typeface="Times New Roman"/>
              </a:rPr>
              <a:t>oven</a:t>
            </a:r>
            <a:r>
              <a:rPr sz="3200" spc="10" dirty="0">
                <a:latin typeface="Times New Roman"/>
                <a:cs typeface="Times New Roman"/>
              </a:rPr>
              <a:t> </a:t>
            </a:r>
            <a:r>
              <a:rPr sz="3200" dirty="0">
                <a:latin typeface="Times New Roman"/>
                <a:cs typeface="Times New Roman"/>
              </a:rPr>
              <a:t>workers.</a:t>
            </a:r>
            <a:endParaRPr sz="3200">
              <a:latin typeface="Times New Roman"/>
              <a:cs typeface="Times New Roman"/>
            </a:endParaRPr>
          </a:p>
          <a:p>
            <a:pPr marL="355600" marR="286385" indent="-342900">
              <a:lnSpc>
                <a:spcPct val="150000"/>
              </a:lnSpc>
              <a:spcBef>
                <a:spcPts val="790"/>
              </a:spcBef>
              <a:buFont typeface="Arial"/>
              <a:buChar char="•"/>
              <a:tabLst>
                <a:tab pos="354965" algn="l"/>
                <a:tab pos="355600" algn="l"/>
              </a:tabLst>
            </a:pPr>
            <a:r>
              <a:rPr sz="3200" dirty="0">
                <a:latin typeface="Times New Roman"/>
                <a:cs typeface="Times New Roman"/>
              </a:rPr>
              <a:t>Lung cancer: gas industry, nickle and  </a:t>
            </a:r>
            <a:r>
              <a:rPr sz="3200" spc="-5" dirty="0">
                <a:latin typeface="Times New Roman"/>
                <a:cs typeface="Times New Roman"/>
              </a:rPr>
              <a:t>chromium </a:t>
            </a:r>
            <a:r>
              <a:rPr sz="3200" dirty="0">
                <a:latin typeface="Times New Roman"/>
                <a:cs typeface="Times New Roman"/>
              </a:rPr>
              <a:t>work, </a:t>
            </a:r>
            <a:r>
              <a:rPr sz="3200" spc="-5" dirty="0">
                <a:latin typeface="Times New Roman"/>
                <a:cs typeface="Times New Roman"/>
              </a:rPr>
              <a:t>mining </a:t>
            </a:r>
            <a:r>
              <a:rPr sz="3200" dirty="0">
                <a:latin typeface="Times New Roman"/>
                <a:cs typeface="Times New Roman"/>
              </a:rPr>
              <a:t>of </a:t>
            </a:r>
            <a:r>
              <a:rPr sz="3200" spc="-5" dirty="0">
                <a:latin typeface="Times New Roman"/>
                <a:cs typeface="Times New Roman"/>
              </a:rPr>
              <a:t>radio active  </a:t>
            </a:r>
            <a:r>
              <a:rPr sz="3200" dirty="0">
                <a:latin typeface="Times New Roman"/>
                <a:cs typeface="Times New Roman"/>
              </a:rPr>
              <a:t>substance</a:t>
            </a:r>
            <a:endParaRPr sz="3200">
              <a:latin typeface="Times New Roman"/>
              <a:cs typeface="Times New Roman"/>
            </a:endParaRPr>
          </a:p>
        </p:txBody>
      </p:sp>
      <p:sp>
        <p:nvSpPr>
          <p:cNvPr id="4" name="object 4"/>
          <p:cNvSpPr txBox="1"/>
          <p:nvPr/>
        </p:nvSpPr>
        <p:spPr>
          <a:xfrm>
            <a:off x="7984490" y="6435091"/>
            <a:ext cx="6235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5" name="object 5"/>
          <p:cNvSpPr txBox="1"/>
          <p:nvPr/>
        </p:nvSpPr>
        <p:spPr>
          <a:xfrm>
            <a:off x="534669" y="6435091"/>
            <a:ext cx="122047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6" name="object 6"/>
          <p:cNvSpPr txBox="1"/>
          <p:nvPr/>
        </p:nvSpPr>
        <p:spPr>
          <a:xfrm>
            <a:off x="4472940" y="6435091"/>
            <a:ext cx="19939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5</a:t>
            </a:r>
            <a:r>
              <a:rPr sz="1200" dirty="0">
                <a:solidFill>
                  <a:srgbClr val="888888"/>
                </a:solidFill>
                <a:latin typeface="Georgia"/>
                <a:cs typeface="Georgia"/>
              </a:rPr>
              <a:t>0</a:t>
            </a:r>
            <a:endParaRPr sz="1200">
              <a:latin typeface="Georgia"/>
              <a:cs typeface="Georgi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1893" y="497840"/>
            <a:ext cx="683196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OCCUPATIONAL</a:t>
            </a:r>
            <a:r>
              <a:rPr sz="4400" b="0" u="none" spc="-45" dirty="0">
                <a:latin typeface="Georgia"/>
                <a:cs typeface="Georgia"/>
              </a:rPr>
              <a:t> </a:t>
            </a:r>
            <a:r>
              <a:rPr sz="4400" b="0" u="none" spc="-5" dirty="0">
                <a:latin typeface="Georgia"/>
                <a:cs typeface="Georgia"/>
              </a:rPr>
              <a:t>CANCER</a:t>
            </a:r>
            <a:endParaRPr sz="4400">
              <a:latin typeface="Georgia"/>
              <a:cs typeface="Georgia"/>
            </a:endParaRPr>
          </a:p>
        </p:txBody>
      </p:sp>
      <p:sp>
        <p:nvSpPr>
          <p:cNvPr id="3" name="object 3"/>
          <p:cNvSpPr txBox="1"/>
          <p:nvPr/>
        </p:nvSpPr>
        <p:spPr>
          <a:xfrm>
            <a:off x="534669" y="1633219"/>
            <a:ext cx="5175250" cy="5052665"/>
          </a:xfrm>
          <a:prstGeom prst="rect">
            <a:avLst/>
          </a:prstGeom>
        </p:spPr>
        <p:txBody>
          <a:bodyPr vert="horz" wrap="square" lIns="0" tIns="12700" rIns="0" bIns="0" rtlCol="0">
            <a:spAutoFit/>
          </a:bodyPr>
          <a:lstStyle/>
          <a:p>
            <a:pPr marL="356870" marR="5080" indent="-342900">
              <a:lnSpc>
                <a:spcPct val="149900"/>
              </a:lnSpc>
              <a:spcBef>
                <a:spcPts val="100"/>
              </a:spcBef>
              <a:buFont typeface="Arial"/>
              <a:buChar char="•"/>
              <a:tabLst>
                <a:tab pos="356235" algn="l"/>
                <a:tab pos="356870" algn="l"/>
              </a:tabLst>
            </a:pPr>
            <a:r>
              <a:rPr sz="3200" spc="-5" dirty="0">
                <a:latin typeface="Times New Roman"/>
                <a:cs typeface="Times New Roman"/>
              </a:rPr>
              <a:t>Bladder </a:t>
            </a:r>
            <a:r>
              <a:rPr sz="3200" dirty="0">
                <a:latin typeface="Times New Roman"/>
                <a:cs typeface="Times New Roman"/>
              </a:rPr>
              <a:t>cancer: dye </a:t>
            </a:r>
            <a:r>
              <a:rPr sz="3200" spc="-10" dirty="0">
                <a:latin typeface="Times New Roman"/>
                <a:cs typeface="Times New Roman"/>
              </a:rPr>
              <a:t>stuff,  </a:t>
            </a:r>
            <a:r>
              <a:rPr sz="3200" dirty="0">
                <a:latin typeface="Times New Roman"/>
                <a:cs typeface="Times New Roman"/>
              </a:rPr>
              <a:t>dyeing </a:t>
            </a:r>
            <a:r>
              <a:rPr sz="3200" spc="-5" dirty="0">
                <a:latin typeface="Times New Roman"/>
                <a:cs typeface="Times New Roman"/>
              </a:rPr>
              <a:t>industries, </a:t>
            </a:r>
            <a:r>
              <a:rPr sz="3200" dirty="0">
                <a:latin typeface="Times New Roman"/>
                <a:cs typeface="Times New Roman"/>
              </a:rPr>
              <a:t>rubber, </a:t>
            </a:r>
            <a:r>
              <a:rPr sz="3200" spc="-5" dirty="0">
                <a:latin typeface="Times New Roman"/>
                <a:cs typeface="Times New Roman"/>
              </a:rPr>
              <a:t>gas  </a:t>
            </a:r>
            <a:r>
              <a:rPr sz="3200" dirty="0">
                <a:latin typeface="Times New Roman"/>
                <a:cs typeface="Times New Roman"/>
              </a:rPr>
              <a:t>and </a:t>
            </a:r>
            <a:r>
              <a:rPr sz="3200" spc="-5" dirty="0">
                <a:latin typeface="Times New Roman"/>
                <a:cs typeface="Times New Roman"/>
              </a:rPr>
              <a:t>electrical </a:t>
            </a:r>
            <a:r>
              <a:rPr sz="3200" dirty="0">
                <a:latin typeface="Times New Roman"/>
                <a:cs typeface="Times New Roman"/>
              </a:rPr>
              <a:t>cable</a:t>
            </a:r>
            <a:r>
              <a:rPr sz="3200" spc="20" dirty="0">
                <a:latin typeface="Times New Roman"/>
                <a:cs typeface="Times New Roman"/>
              </a:rPr>
              <a:t> </a:t>
            </a:r>
            <a:r>
              <a:rPr sz="3200" spc="-5" dirty="0">
                <a:latin typeface="Times New Roman"/>
                <a:cs typeface="Times New Roman"/>
              </a:rPr>
              <a:t>industry.</a:t>
            </a:r>
            <a:endParaRPr sz="3200">
              <a:latin typeface="Times New Roman"/>
              <a:cs typeface="Times New Roman"/>
            </a:endParaRPr>
          </a:p>
          <a:p>
            <a:pPr marL="356870" marR="257175" indent="-342900">
              <a:lnSpc>
                <a:spcPct val="149900"/>
              </a:lnSpc>
              <a:spcBef>
                <a:spcPts val="805"/>
              </a:spcBef>
              <a:buFont typeface="Arial"/>
              <a:buChar char="•"/>
              <a:tabLst>
                <a:tab pos="356235" algn="l"/>
                <a:tab pos="356870" algn="l"/>
              </a:tabLst>
            </a:pPr>
            <a:r>
              <a:rPr sz="3200" spc="-5" dirty="0">
                <a:latin typeface="Times New Roman"/>
                <a:cs typeface="Times New Roman"/>
              </a:rPr>
              <a:t>Leukemia: </a:t>
            </a:r>
            <a:r>
              <a:rPr sz="3200" dirty="0">
                <a:latin typeface="Times New Roman"/>
                <a:cs typeface="Times New Roman"/>
              </a:rPr>
              <a:t>benzol,</a:t>
            </a:r>
            <a:r>
              <a:rPr sz="3200" spc="-55" dirty="0">
                <a:latin typeface="Times New Roman"/>
                <a:cs typeface="Times New Roman"/>
              </a:rPr>
              <a:t> </a:t>
            </a:r>
            <a:r>
              <a:rPr sz="3200" dirty="0">
                <a:latin typeface="Times New Roman"/>
                <a:cs typeface="Times New Roman"/>
              </a:rPr>
              <a:t>roengent  rays and radioactive  substance.</a:t>
            </a:r>
            <a:endParaRPr sz="3200">
              <a:latin typeface="Times New Roman"/>
              <a:cs typeface="Times New Roman"/>
            </a:endParaRPr>
          </a:p>
          <a:p>
            <a:pPr marL="12700">
              <a:lnSpc>
                <a:spcPct val="100000"/>
              </a:lnSpc>
              <a:spcBef>
                <a:spcPts val="2470"/>
              </a:spcBef>
            </a:pPr>
            <a:r>
              <a:rPr sz="1200" spc="-5" dirty="0">
                <a:solidFill>
                  <a:srgbClr val="888888"/>
                </a:solidFill>
                <a:latin typeface="Georgia"/>
                <a:cs typeface="Georgia"/>
              </a:rPr>
              <a:t>11/20/15</a:t>
            </a:r>
            <a:endParaRPr sz="1200">
              <a:latin typeface="Georgia"/>
              <a:cs typeface="Georgia"/>
            </a:endParaRPr>
          </a:p>
        </p:txBody>
      </p:sp>
      <p:sp>
        <p:nvSpPr>
          <p:cNvPr id="4" name="object 4"/>
          <p:cNvSpPr txBox="1"/>
          <p:nvPr/>
        </p:nvSpPr>
        <p:spPr>
          <a:xfrm>
            <a:off x="8437884" y="6435091"/>
            <a:ext cx="17208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51</a:t>
            </a:r>
            <a:endParaRPr sz="1200">
              <a:latin typeface="Georgia"/>
              <a:cs typeface="Georgia"/>
            </a:endParaRPr>
          </a:p>
        </p:txBody>
      </p:sp>
      <p:sp>
        <p:nvSpPr>
          <p:cNvPr id="5" name="object 5"/>
          <p:cNvSpPr/>
          <p:nvPr/>
        </p:nvSpPr>
        <p:spPr>
          <a:xfrm>
            <a:off x="5791200" y="2590801"/>
            <a:ext cx="3352800" cy="361569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0270" y="278132"/>
            <a:ext cx="4974590" cy="505267"/>
          </a:xfrm>
          <a:prstGeom prst="rect">
            <a:avLst/>
          </a:prstGeom>
        </p:spPr>
        <p:txBody>
          <a:bodyPr vert="horz" wrap="square" lIns="0" tIns="12700" rIns="0" bIns="0" rtlCol="0">
            <a:spAutoFit/>
          </a:bodyPr>
          <a:lstStyle/>
          <a:p>
            <a:pPr marL="12700">
              <a:lnSpc>
                <a:spcPct val="100000"/>
              </a:lnSpc>
              <a:spcBef>
                <a:spcPts val="100"/>
              </a:spcBef>
            </a:pPr>
            <a:r>
              <a:rPr sz="3200" b="0" u="none" spc="-5" dirty="0">
                <a:latin typeface="Georgia"/>
                <a:cs typeface="Georgia"/>
              </a:rPr>
              <a:t>OCCUPATIONAL</a:t>
            </a:r>
            <a:r>
              <a:rPr sz="3200" b="0" u="none" spc="-50" dirty="0">
                <a:latin typeface="Georgia"/>
                <a:cs typeface="Georgia"/>
              </a:rPr>
              <a:t> </a:t>
            </a:r>
            <a:r>
              <a:rPr sz="3200" b="0" u="none" spc="-5" dirty="0">
                <a:latin typeface="Georgia"/>
                <a:cs typeface="Georgia"/>
              </a:rPr>
              <a:t>CANCER</a:t>
            </a:r>
            <a:endParaRPr sz="3200">
              <a:latin typeface="Georgia"/>
              <a:cs typeface="Georgia"/>
            </a:endParaRPr>
          </a:p>
        </p:txBody>
      </p:sp>
      <p:sp>
        <p:nvSpPr>
          <p:cNvPr id="3" name="object 3"/>
          <p:cNvSpPr txBox="1"/>
          <p:nvPr/>
        </p:nvSpPr>
        <p:spPr>
          <a:xfrm>
            <a:off x="688344" y="993140"/>
            <a:ext cx="3171825" cy="412934"/>
          </a:xfrm>
          <a:prstGeom prst="rect">
            <a:avLst/>
          </a:prstGeom>
        </p:spPr>
        <p:txBody>
          <a:bodyPr vert="horz" wrap="square" lIns="0" tIns="12700" rIns="0" bIns="0" rtlCol="0">
            <a:spAutoFit/>
          </a:bodyPr>
          <a:lstStyle/>
          <a:p>
            <a:pPr marL="12700">
              <a:lnSpc>
                <a:spcPct val="100000"/>
              </a:lnSpc>
              <a:spcBef>
                <a:spcPts val="100"/>
              </a:spcBef>
            </a:pPr>
            <a:r>
              <a:rPr sz="2600" spc="-5" dirty="0">
                <a:solidFill>
                  <a:srgbClr val="BF0000"/>
                </a:solidFill>
                <a:latin typeface="Georgia"/>
                <a:cs typeface="Georgia"/>
              </a:rPr>
              <a:t>The control</a:t>
            </a:r>
            <a:r>
              <a:rPr sz="2600" spc="-55" dirty="0">
                <a:solidFill>
                  <a:srgbClr val="BF0000"/>
                </a:solidFill>
                <a:latin typeface="Georgia"/>
                <a:cs typeface="Georgia"/>
              </a:rPr>
              <a:t> </a:t>
            </a:r>
            <a:r>
              <a:rPr sz="2600" spc="-5" dirty="0">
                <a:solidFill>
                  <a:srgbClr val="BF0000"/>
                </a:solidFill>
                <a:latin typeface="Georgia"/>
                <a:cs typeface="Georgia"/>
              </a:rPr>
              <a:t>measures</a:t>
            </a:r>
            <a:endParaRPr sz="2600">
              <a:latin typeface="Georgia"/>
              <a:cs typeface="Georgia"/>
            </a:endParaRPr>
          </a:p>
        </p:txBody>
      </p:sp>
      <p:sp>
        <p:nvSpPr>
          <p:cNvPr id="4" name="object 4"/>
          <p:cNvSpPr txBox="1"/>
          <p:nvPr/>
        </p:nvSpPr>
        <p:spPr>
          <a:xfrm>
            <a:off x="688344" y="2327909"/>
            <a:ext cx="141605" cy="1777410"/>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a:t>
            </a:r>
            <a:endParaRPr sz="2600">
              <a:latin typeface="Arial"/>
              <a:cs typeface="Arial"/>
            </a:endParaRPr>
          </a:p>
          <a:p>
            <a:pPr marL="12700">
              <a:lnSpc>
                <a:spcPct val="100000"/>
              </a:lnSpc>
              <a:spcBef>
                <a:spcPts val="2210"/>
              </a:spcBef>
            </a:pPr>
            <a:r>
              <a:rPr sz="2600" dirty="0">
                <a:latin typeface="Arial"/>
                <a:cs typeface="Arial"/>
              </a:rPr>
              <a:t>•</a:t>
            </a:r>
            <a:endParaRPr sz="2600">
              <a:latin typeface="Arial"/>
              <a:cs typeface="Arial"/>
            </a:endParaRPr>
          </a:p>
          <a:p>
            <a:pPr marL="12700">
              <a:lnSpc>
                <a:spcPct val="100000"/>
              </a:lnSpc>
              <a:spcBef>
                <a:spcPts val="2200"/>
              </a:spcBef>
            </a:pPr>
            <a:r>
              <a:rPr sz="2600" dirty="0">
                <a:latin typeface="Arial"/>
                <a:cs typeface="Arial"/>
              </a:rPr>
              <a:t>•</a:t>
            </a:r>
            <a:endParaRPr sz="2600">
              <a:latin typeface="Arial"/>
              <a:cs typeface="Arial"/>
            </a:endParaRPr>
          </a:p>
        </p:txBody>
      </p:sp>
      <p:sp>
        <p:nvSpPr>
          <p:cNvPr id="5" name="object 5"/>
          <p:cNvSpPr txBox="1"/>
          <p:nvPr/>
        </p:nvSpPr>
        <p:spPr>
          <a:xfrm>
            <a:off x="688344" y="4357371"/>
            <a:ext cx="141605" cy="412934"/>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a:t>
            </a:r>
            <a:endParaRPr sz="2600">
              <a:latin typeface="Arial"/>
              <a:cs typeface="Arial"/>
            </a:endParaRPr>
          </a:p>
        </p:txBody>
      </p:sp>
      <p:sp>
        <p:nvSpPr>
          <p:cNvPr id="6" name="object 6"/>
          <p:cNvSpPr txBox="1"/>
          <p:nvPr/>
        </p:nvSpPr>
        <p:spPr>
          <a:xfrm>
            <a:off x="688344" y="5034279"/>
            <a:ext cx="141605" cy="1095172"/>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a:t>
            </a:r>
            <a:endParaRPr sz="2600">
              <a:latin typeface="Arial"/>
              <a:cs typeface="Arial"/>
            </a:endParaRPr>
          </a:p>
          <a:p>
            <a:pPr marL="12700">
              <a:lnSpc>
                <a:spcPct val="100000"/>
              </a:lnSpc>
              <a:spcBef>
                <a:spcPts val="2200"/>
              </a:spcBef>
            </a:pPr>
            <a:r>
              <a:rPr sz="2600" dirty="0">
                <a:latin typeface="Arial"/>
                <a:cs typeface="Arial"/>
              </a:rPr>
              <a:t>•</a:t>
            </a:r>
            <a:endParaRPr sz="2600">
              <a:latin typeface="Arial"/>
              <a:cs typeface="Arial"/>
            </a:endParaRPr>
          </a:p>
        </p:txBody>
      </p:sp>
      <p:sp>
        <p:nvSpPr>
          <p:cNvPr id="7" name="object 7"/>
          <p:cNvSpPr txBox="1"/>
          <p:nvPr/>
        </p:nvSpPr>
        <p:spPr>
          <a:xfrm>
            <a:off x="688344" y="1670051"/>
            <a:ext cx="7593965" cy="4514056"/>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600" spc="-5" dirty="0">
                <a:latin typeface="Georgia"/>
                <a:cs typeface="Georgia"/>
              </a:rPr>
              <a:t>Elimination or </a:t>
            </a:r>
            <a:r>
              <a:rPr sz="2600" dirty="0">
                <a:latin typeface="Georgia"/>
                <a:cs typeface="Georgia"/>
              </a:rPr>
              <a:t>control of </a:t>
            </a:r>
            <a:r>
              <a:rPr sz="2600" spc="-5" dirty="0">
                <a:latin typeface="Georgia"/>
                <a:cs typeface="Georgia"/>
              </a:rPr>
              <a:t>industrial</a:t>
            </a:r>
            <a:r>
              <a:rPr sz="2600" spc="-15" dirty="0">
                <a:latin typeface="Georgia"/>
                <a:cs typeface="Georgia"/>
              </a:rPr>
              <a:t> </a:t>
            </a:r>
            <a:r>
              <a:rPr sz="2600" spc="-5" dirty="0">
                <a:latin typeface="Georgia"/>
                <a:cs typeface="Georgia"/>
              </a:rPr>
              <a:t>carcinogens.</a:t>
            </a:r>
            <a:endParaRPr sz="2600">
              <a:latin typeface="Georgia"/>
              <a:cs typeface="Georgia"/>
            </a:endParaRPr>
          </a:p>
          <a:p>
            <a:pPr marL="355600">
              <a:lnSpc>
                <a:spcPct val="100000"/>
              </a:lnSpc>
              <a:spcBef>
                <a:spcPts val="2200"/>
              </a:spcBef>
            </a:pPr>
            <a:r>
              <a:rPr sz="2600" spc="-5" dirty="0">
                <a:latin typeface="Georgia"/>
                <a:cs typeface="Georgia"/>
              </a:rPr>
              <a:t>Medical</a:t>
            </a:r>
            <a:r>
              <a:rPr sz="2600" spc="-15" dirty="0">
                <a:latin typeface="Georgia"/>
                <a:cs typeface="Georgia"/>
              </a:rPr>
              <a:t> </a:t>
            </a:r>
            <a:r>
              <a:rPr sz="2600" spc="-5" dirty="0">
                <a:latin typeface="Georgia"/>
                <a:cs typeface="Georgia"/>
              </a:rPr>
              <a:t>examinations</a:t>
            </a:r>
            <a:endParaRPr sz="2600">
              <a:latin typeface="Georgia"/>
              <a:cs typeface="Georgia"/>
            </a:endParaRPr>
          </a:p>
          <a:p>
            <a:pPr marL="355600" marR="3816350" indent="78740">
              <a:lnSpc>
                <a:spcPct val="170500"/>
              </a:lnSpc>
              <a:spcBef>
                <a:spcPts val="10"/>
              </a:spcBef>
            </a:pPr>
            <a:r>
              <a:rPr sz="2600" spc="-5" dirty="0">
                <a:latin typeface="Georgia"/>
                <a:cs typeface="Georgia"/>
              </a:rPr>
              <a:t>Inspection </a:t>
            </a:r>
            <a:r>
              <a:rPr sz="2600" dirty="0">
                <a:latin typeface="Georgia"/>
                <a:cs typeface="Georgia"/>
              </a:rPr>
              <a:t>of </a:t>
            </a:r>
            <a:r>
              <a:rPr sz="2600" spc="-5" dirty="0">
                <a:latin typeface="Georgia"/>
                <a:cs typeface="Georgia"/>
              </a:rPr>
              <a:t>factories,  Notification,</a:t>
            </a:r>
            <a:endParaRPr sz="2600">
              <a:latin typeface="Georgia"/>
              <a:cs typeface="Georgia"/>
            </a:endParaRPr>
          </a:p>
          <a:p>
            <a:pPr marL="355600" marR="3093085">
              <a:lnSpc>
                <a:spcPct val="170800"/>
              </a:lnSpc>
            </a:pPr>
            <a:r>
              <a:rPr sz="2600" spc="-5" dirty="0">
                <a:latin typeface="Georgia"/>
                <a:cs typeface="Georgia"/>
              </a:rPr>
              <a:t>Licensing of establishments,  Personal </a:t>
            </a:r>
            <a:r>
              <a:rPr sz="2600" dirty="0">
                <a:latin typeface="Georgia"/>
                <a:cs typeface="Georgia"/>
              </a:rPr>
              <a:t>hygiene</a:t>
            </a:r>
            <a:r>
              <a:rPr sz="2600" spc="-50" dirty="0">
                <a:latin typeface="Georgia"/>
                <a:cs typeface="Georgia"/>
              </a:rPr>
              <a:t> </a:t>
            </a:r>
            <a:r>
              <a:rPr sz="2600" spc="-5" dirty="0">
                <a:latin typeface="Georgia"/>
                <a:cs typeface="Georgia"/>
              </a:rPr>
              <a:t>measures,</a:t>
            </a:r>
            <a:endParaRPr sz="2600">
              <a:latin typeface="Georgia"/>
              <a:cs typeface="Georgia"/>
            </a:endParaRPr>
          </a:p>
          <a:p>
            <a:pPr marL="355600">
              <a:lnSpc>
                <a:spcPct val="100000"/>
              </a:lnSpc>
              <a:spcBef>
                <a:spcPts val="2200"/>
              </a:spcBef>
            </a:pPr>
            <a:r>
              <a:rPr sz="2600" spc="-5" dirty="0">
                <a:latin typeface="Georgia"/>
                <a:cs typeface="Georgia"/>
              </a:rPr>
              <a:t>Education of workers and management,</a:t>
            </a:r>
            <a:r>
              <a:rPr sz="2600" spc="15" dirty="0">
                <a:latin typeface="Georgia"/>
                <a:cs typeface="Georgia"/>
              </a:rPr>
              <a:t> </a:t>
            </a:r>
            <a:r>
              <a:rPr sz="2600" spc="-5" dirty="0">
                <a:latin typeface="Georgia"/>
                <a:cs typeface="Georgia"/>
              </a:rPr>
              <a:t>research.</a:t>
            </a:r>
            <a:endParaRPr sz="2600">
              <a:latin typeface="Georgia"/>
              <a:cs typeface="Georgia"/>
            </a:endParaRPr>
          </a:p>
        </p:txBody>
      </p:sp>
      <p:sp>
        <p:nvSpPr>
          <p:cNvPr id="8" name="object 8"/>
          <p:cNvSpPr txBox="1"/>
          <p:nvPr/>
        </p:nvSpPr>
        <p:spPr>
          <a:xfrm>
            <a:off x="8417559" y="6435091"/>
            <a:ext cx="1917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52</a:t>
            </a:r>
            <a:endParaRPr sz="1200">
              <a:latin typeface="Georgia"/>
              <a:cs typeface="Georgi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2910" y="589282"/>
            <a:ext cx="5751830" cy="505267"/>
          </a:xfrm>
          <a:prstGeom prst="rect">
            <a:avLst/>
          </a:prstGeom>
        </p:spPr>
        <p:txBody>
          <a:bodyPr vert="horz" wrap="square" lIns="0" tIns="12700" rIns="0" bIns="0" rtlCol="0">
            <a:spAutoFit/>
          </a:bodyPr>
          <a:lstStyle/>
          <a:p>
            <a:pPr marL="12700">
              <a:lnSpc>
                <a:spcPct val="100000"/>
              </a:lnSpc>
              <a:spcBef>
                <a:spcPts val="100"/>
              </a:spcBef>
            </a:pPr>
            <a:r>
              <a:rPr sz="3200" b="0" u="none" dirty="0">
                <a:latin typeface="Times New Roman"/>
                <a:cs typeface="Times New Roman"/>
              </a:rPr>
              <a:t>OCCUPATIONAL</a:t>
            </a:r>
            <a:r>
              <a:rPr sz="3200" b="0" u="none" spc="-60" dirty="0">
                <a:latin typeface="Times New Roman"/>
                <a:cs typeface="Times New Roman"/>
              </a:rPr>
              <a:t> </a:t>
            </a:r>
            <a:r>
              <a:rPr sz="3200" b="0" u="none" spc="-5" dirty="0">
                <a:latin typeface="Times New Roman"/>
                <a:cs typeface="Times New Roman"/>
              </a:rPr>
              <a:t>DERMATITIS</a:t>
            </a:r>
            <a:endParaRPr sz="3200">
              <a:latin typeface="Times New Roman"/>
              <a:cs typeface="Times New Roman"/>
            </a:endParaRPr>
          </a:p>
        </p:txBody>
      </p:sp>
      <p:sp>
        <p:nvSpPr>
          <p:cNvPr id="3" name="object 3"/>
          <p:cNvSpPr txBox="1"/>
          <p:nvPr/>
        </p:nvSpPr>
        <p:spPr>
          <a:xfrm>
            <a:off x="535940" y="1877061"/>
            <a:ext cx="2708910" cy="3860031"/>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BF0000"/>
                </a:solidFill>
                <a:latin typeface="Times New Roman"/>
                <a:cs typeface="Times New Roman"/>
              </a:rPr>
              <a:t>Causes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Physical</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spc="-5" dirty="0">
                <a:latin typeface="Times New Roman"/>
                <a:cs typeface="Times New Roman"/>
              </a:rPr>
              <a:t>Chemical</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Biological</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Plant</a:t>
            </a:r>
            <a:r>
              <a:rPr sz="3200" spc="-85" dirty="0">
                <a:latin typeface="Times New Roman"/>
                <a:cs typeface="Times New Roman"/>
              </a:rPr>
              <a:t> </a:t>
            </a:r>
            <a:r>
              <a:rPr sz="3200" dirty="0">
                <a:latin typeface="Times New Roman"/>
                <a:cs typeface="Times New Roman"/>
              </a:rPr>
              <a:t>products</a:t>
            </a:r>
            <a:endParaRPr sz="3200">
              <a:latin typeface="Times New Roman"/>
              <a:cs typeface="Times New Roman"/>
            </a:endParaRPr>
          </a:p>
        </p:txBody>
      </p:sp>
      <p:sp>
        <p:nvSpPr>
          <p:cNvPr id="4" name="object 4"/>
          <p:cNvSpPr txBox="1"/>
          <p:nvPr/>
        </p:nvSpPr>
        <p:spPr>
          <a:xfrm>
            <a:off x="7984490" y="6435091"/>
            <a:ext cx="6235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5" name="object 5"/>
          <p:cNvSpPr txBox="1"/>
          <p:nvPr/>
        </p:nvSpPr>
        <p:spPr>
          <a:xfrm>
            <a:off x="534669" y="6435091"/>
            <a:ext cx="122047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6" name="object 6"/>
          <p:cNvSpPr txBox="1"/>
          <p:nvPr/>
        </p:nvSpPr>
        <p:spPr>
          <a:xfrm>
            <a:off x="4476754" y="6435091"/>
            <a:ext cx="19113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53</a:t>
            </a:r>
            <a:endParaRPr sz="1200">
              <a:latin typeface="Georgia"/>
              <a:cs typeface="Georgia"/>
            </a:endParaRPr>
          </a:p>
        </p:txBody>
      </p:sp>
      <p:sp>
        <p:nvSpPr>
          <p:cNvPr id="7" name="object 7"/>
          <p:cNvSpPr/>
          <p:nvPr/>
        </p:nvSpPr>
        <p:spPr>
          <a:xfrm>
            <a:off x="3589020" y="2065022"/>
            <a:ext cx="4991100" cy="3293111"/>
          </a:xfrm>
          <a:custGeom>
            <a:avLst/>
            <a:gdLst/>
            <a:ahLst/>
            <a:cxnLst/>
            <a:rect l="l" t="t" r="r" b="b"/>
            <a:pathLst>
              <a:path w="4991100" h="3293110">
                <a:moveTo>
                  <a:pt x="0" y="0"/>
                </a:moveTo>
                <a:lnTo>
                  <a:pt x="4991100" y="0"/>
                </a:lnTo>
                <a:lnTo>
                  <a:pt x="4991100" y="3293109"/>
                </a:lnTo>
                <a:lnTo>
                  <a:pt x="0" y="3293109"/>
                </a:lnTo>
                <a:lnTo>
                  <a:pt x="0" y="0"/>
                </a:lnTo>
                <a:close/>
              </a:path>
            </a:pathLst>
          </a:custGeom>
          <a:ln w="38097">
            <a:solidFill>
              <a:srgbClr val="000000"/>
            </a:solidFill>
          </a:ln>
        </p:spPr>
        <p:txBody>
          <a:bodyPr wrap="square" lIns="0" tIns="0" rIns="0" bIns="0" rtlCol="0"/>
          <a:lstStyle/>
          <a:p>
            <a:endParaRPr/>
          </a:p>
        </p:txBody>
      </p:sp>
      <p:sp>
        <p:nvSpPr>
          <p:cNvPr id="8" name="object 8"/>
          <p:cNvSpPr/>
          <p:nvPr/>
        </p:nvSpPr>
        <p:spPr>
          <a:xfrm>
            <a:off x="3608070" y="2084069"/>
            <a:ext cx="4953000" cy="3255011"/>
          </a:xfrm>
          <a:custGeom>
            <a:avLst/>
            <a:gdLst/>
            <a:ahLst/>
            <a:cxnLst/>
            <a:rect l="l" t="t" r="r" b="b"/>
            <a:pathLst>
              <a:path w="4953000" h="3255010">
                <a:moveTo>
                  <a:pt x="0" y="0"/>
                </a:moveTo>
                <a:lnTo>
                  <a:pt x="4953000" y="0"/>
                </a:lnTo>
                <a:lnTo>
                  <a:pt x="4953000" y="3255009"/>
                </a:lnTo>
                <a:lnTo>
                  <a:pt x="0" y="3255009"/>
                </a:lnTo>
                <a:lnTo>
                  <a:pt x="0" y="0"/>
                </a:lnTo>
                <a:close/>
              </a:path>
            </a:pathLst>
          </a:custGeom>
          <a:solidFill>
            <a:srgbClr val="000000">
              <a:alpha val="43998"/>
            </a:srgbClr>
          </a:solidFill>
        </p:spPr>
        <p:txBody>
          <a:bodyPr wrap="square" lIns="0" tIns="0" rIns="0" bIns="0" rtlCol="0"/>
          <a:lstStyle/>
          <a:p>
            <a:endParaRPr/>
          </a:p>
        </p:txBody>
      </p:sp>
      <p:sp>
        <p:nvSpPr>
          <p:cNvPr id="9" name="object 9"/>
          <p:cNvSpPr/>
          <p:nvPr/>
        </p:nvSpPr>
        <p:spPr>
          <a:xfrm>
            <a:off x="3562350" y="2038351"/>
            <a:ext cx="4991100" cy="3293111"/>
          </a:xfrm>
          <a:custGeom>
            <a:avLst/>
            <a:gdLst/>
            <a:ahLst/>
            <a:cxnLst/>
            <a:rect l="l" t="t" r="r" b="b"/>
            <a:pathLst>
              <a:path w="4991100" h="3293110">
                <a:moveTo>
                  <a:pt x="0" y="0"/>
                </a:moveTo>
                <a:lnTo>
                  <a:pt x="4991100" y="0"/>
                </a:lnTo>
                <a:lnTo>
                  <a:pt x="4991100" y="3293110"/>
                </a:lnTo>
                <a:lnTo>
                  <a:pt x="0" y="3293110"/>
                </a:lnTo>
                <a:lnTo>
                  <a:pt x="0" y="0"/>
                </a:lnTo>
                <a:close/>
              </a:path>
            </a:pathLst>
          </a:custGeom>
          <a:ln w="38097">
            <a:solidFill>
              <a:srgbClr val="000000"/>
            </a:solidFill>
          </a:ln>
        </p:spPr>
        <p:txBody>
          <a:bodyPr wrap="square" lIns="0" tIns="0" rIns="0" bIns="0" rtlCol="0"/>
          <a:lstStyle/>
          <a:p>
            <a:endParaRPr/>
          </a:p>
        </p:txBody>
      </p:sp>
      <p:sp>
        <p:nvSpPr>
          <p:cNvPr id="10" name="object 10"/>
          <p:cNvSpPr/>
          <p:nvPr/>
        </p:nvSpPr>
        <p:spPr>
          <a:xfrm>
            <a:off x="3581400" y="2056129"/>
            <a:ext cx="4953000" cy="32550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2910" y="589282"/>
            <a:ext cx="5751830" cy="505267"/>
          </a:xfrm>
          <a:prstGeom prst="rect">
            <a:avLst/>
          </a:prstGeom>
        </p:spPr>
        <p:txBody>
          <a:bodyPr vert="horz" wrap="square" lIns="0" tIns="12700" rIns="0" bIns="0" rtlCol="0">
            <a:spAutoFit/>
          </a:bodyPr>
          <a:lstStyle/>
          <a:p>
            <a:pPr marL="12700">
              <a:lnSpc>
                <a:spcPct val="100000"/>
              </a:lnSpc>
              <a:spcBef>
                <a:spcPts val="100"/>
              </a:spcBef>
            </a:pPr>
            <a:r>
              <a:rPr sz="3200" b="0" u="none" dirty="0">
                <a:latin typeface="Times New Roman"/>
                <a:cs typeface="Times New Roman"/>
              </a:rPr>
              <a:t>OCCUPATIONAL</a:t>
            </a:r>
            <a:r>
              <a:rPr sz="3200" b="0" u="none" spc="-60" dirty="0">
                <a:latin typeface="Times New Roman"/>
                <a:cs typeface="Times New Roman"/>
              </a:rPr>
              <a:t> </a:t>
            </a:r>
            <a:r>
              <a:rPr sz="3200" b="0" u="none" spc="-5" dirty="0">
                <a:latin typeface="Times New Roman"/>
                <a:cs typeface="Times New Roman"/>
              </a:rPr>
              <a:t>DERMATITIS</a:t>
            </a:r>
            <a:endParaRPr sz="3200">
              <a:latin typeface="Times New Roman"/>
              <a:cs typeface="Times New Roman"/>
            </a:endParaRPr>
          </a:p>
        </p:txBody>
      </p:sp>
      <p:sp>
        <p:nvSpPr>
          <p:cNvPr id="3" name="object 3"/>
          <p:cNvSpPr txBox="1"/>
          <p:nvPr/>
        </p:nvSpPr>
        <p:spPr>
          <a:xfrm>
            <a:off x="535940" y="1877061"/>
            <a:ext cx="3731260" cy="3860031"/>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BF0000"/>
                </a:solidFill>
                <a:latin typeface="Times New Roman"/>
                <a:cs typeface="Times New Roman"/>
              </a:rPr>
              <a:t>PREVENTION</a:t>
            </a:r>
            <a:endParaRPr sz="3200">
              <a:latin typeface="Times New Roman"/>
              <a:cs typeface="Times New Roman"/>
            </a:endParaRPr>
          </a:p>
          <a:p>
            <a:pPr marL="588645" indent="-576580">
              <a:lnSpc>
                <a:spcPct val="100000"/>
              </a:lnSpc>
              <a:spcBef>
                <a:spcPts val="2720"/>
              </a:spcBef>
              <a:buAutoNum type="arabicParenBoth"/>
              <a:tabLst>
                <a:tab pos="589280" algn="l"/>
              </a:tabLst>
            </a:pPr>
            <a:r>
              <a:rPr sz="3200" spc="-5" dirty="0">
                <a:latin typeface="Times New Roman"/>
                <a:cs typeface="Times New Roman"/>
              </a:rPr>
              <a:t>Pre-selection</a:t>
            </a:r>
            <a:endParaRPr sz="3200">
              <a:latin typeface="Times New Roman"/>
              <a:cs typeface="Times New Roman"/>
            </a:endParaRPr>
          </a:p>
          <a:p>
            <a:pPr marL="588645" indent="-576580">
              <a:lnSpc>
                <a:spcPct val="100000"/>
              </a:lnSpc>
              <a:spcBef>
                <a:spcPts val="2710"/>
              </a:spcBef>
              <a:buAutoNum type="arabicParenBoth"/>
              <a:tabLst>
                <a:tab pos="589280" algn="l"/>
              </a:tabLst>
            </a:pPr>
            <a:r>
              <a:rPr sz="3200" spc="-5" dirty="0">
                <a:latin typeface="Times New Roman"/>
                <a:cs typeface="Times New Roman"/>
              </a:rPr>
              <a:t>Protection</a:t>
            </a:r>
            <a:endParaRPr sz="3200">
              <a:latin typeface="Times New Roman"/>
              <a:cs typeface="Times New Roman"/>
            </a:endParaRPr>
          </a:p>
          <a:p>
            <a:pPr marL="588645" indent="-576580">
              <a:lnSpc>
                <a:spcPct val="100000"/>
              </a:lnSpc>
              <a:spcBef>
                <a:spcPts val="2720"/>
              </a:spcBef>
              <a:buAutoNum type="arabicParenBoth"/>
              <a:tabLst>
                <a:tab pos="589280" algn="l"/>
              </a:tabLst>
            </a:pPr>
            <a:r>
              <a:rPr sz="3200" spc="-5" dirty="0">
                <a:latin typeface="Times New Roman"/>
                <a:cs typeface="Times New Roman"/>
              </a:rPr>
              <a:t>Personal</a:t>
            </a:r>
            <a:r>
              <a:rPr sz="3200" spc="-10" dirty="0">
                <a:latin typeface="Times New Roman"/>
                <a:cs typeface="Times New Roman"/>
              </a:rPr>
              <a:t> </a:t>
            </a:r>
            <a:r>
              <a:rPr sz="3200" dirty="0">
                <a:latin typeface="Times New Roman"/>
                <a:cs typeface="Times New Roman"/>
              </a:rPr>
              <a:t>hygiene</a:t>
            </a:r>
            <a:endParaRPr sz="3200">
              <a:latin typeface="Times New Roman"/>
              <a:cs typeface="Times New Roman"/>
            </a:endParaRPr>
          </a:p>
          <a:p>
            <a:pPr marL="588645" indent="-576580">
              <a:lnSpc>
                <a:spcPct val="100000"/>
              </a:lnSpc>
              <a:spcBef>
                <a:spcPts val="2720"/>
              </a:spcBef>
              <a:buAutoNum type="arabicParenBoth"/>
              <a:tabLst>
                <a:tab pos="589280" algn="l"/>
              </a:tabLst>
            </a:pPr>
            <a:r>
              <a:rPr sz="3200" spc="-5" dirty="0">
                <a:latin typeface="Times New Roman"/>
                <a:cs typeface="Times New Roman"/>
              </a:rPr>
              <a:t>Periodic</a:t>
            </a:r>
            <a:r>
              <a:rPr sz="3200" spc="-20" dirty="0">
                <a:latin typeface="Times New Roman"/>
                <a:cs typeface="Times New Roman"/>
              </a:rPr>
              <a:t> </a:t>
            </a:r>
            <a:r>
              <a:rPr sz="3200" spc="-5" dirty="0">
                <a:latin typeface="Times New Roman"/>
                <a:cs typeface="Times New Roman"/>
              </a:rPr>
              <a:t>inspection</a:t>
            </a:r>
            <a:endParaRPr sz="3200">
              <a:latin typeface="Times New Roman"/>
              <a:cs typeface="Times New Roman"/>
            </a:endParaRPr>
          </a:p>
        </p:txBody>
      </p:sp>
      <p:sp>
        <p:nvSpPr>
          <p:cNvPr id="4" name="object 4"/>
          <p:cNvSpPr txBox="1"/>
          <p:nvPr/>
        </p:nvSpPr>
        <p:spPr>
          <a:xfrm>
            <a:off x="534673" y="6435091"/>
            <a:ext cx="622935"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Georgia"/>
                <a:cs typeface="Georgia"/>
              </a:rPr>
              <a:t>1</a:t>
            </a:r>
            <a:r>
              <a:rPr sz="1200" dirty="0">
                <a:solidFill>
                  <a:srgbClr val="888888"/>
                </a:solidFill>
                <a:latin typeface="Georgia"/>
                <a:cs typeface="Georgia"/>
              </a:rPr>
              <a:t>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5" name="object 5"/>
          <p:cNvSpPr txBox="1"/>
          <p:nvPr/>
        </p:nvSpPr>
        <p:spPr>
          <a:xfrm>
            <a:off x="8416290" y="6435091"/>
            <a:ext cx="19304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54</a:t>
            </a:r>
            <a:endParaRPr sz="1200">
              <a:latin typeface="Georgia"/>
              <a:cs typeface="Georgi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8514" y="558800"/>
            <a:ext cx="5043805" cy="566822"/>
          </a:xfrm>
          <a:prstGeom prst="rect">
            <a:avLst/>
          </a:prstGeom>
        </p:spPr>
        <p:txBody>
          <a:bodyPr vert="horz" wrap="square" lIns="0" tIns="12700" rIns="0" bIns="0" rtlCol="0">
            <a:spAutoFit/>
          </a:bodyPr>
          <a:lstStyle/>
          <a:p>
            <a:pPr marL="12700">
              <a:lnSpc>
                <a:spcPct val="100000"/>
              </a:lnSpc>
              <a:spcBef>
                <a:spcPts val="100"/>
              </a:spcBef>
            </a:pPr>
            <a:r>
              <a:rPr sz="3600" u="none" spc="-5" dirty="0">
                <a:latin typeface="Times New Roman"/>
                <a:cs typeface="Times New Roman"/>
              </a:rPr>
              <a:t>RADIATION</a:t>
            </a:r>
            <a:r>
              <a:rPr sz="3600" u="none" spc="-55" dirty="0">
                <a:latin typeface="Times New Roman"/>
                <a:cs typeface="Times New Roman"/>
              </a:rPr>
              <a:t> </a:t>
            </a:r>
            <a:r>
              <a:rPr sz="3600" u="none" spc="-5" dirty="0">
                <a:latin typeface="Times New Roman"/>
                <a:cs typeface="Times New Roman"/>
              </a:rPr>
              <a:t>HAZARDS</a:t>
            </a:r>
            <a:endParaRPr sz="3600">
              <a:latin typeface="Times New Roman"/>
              <a:cs typeface="Times New Roman"/>
            </a:endParaRPr>
          </a:p>
        </p:txBody>
      </p:sp>
      <p:sp>
        <p:nvSpPr>
          <p:cNvPr id="3" name="object 3"/>
          <p:cNvSpPr txBox="1"/>
          <p:nvPr/>
        </p:nvSpPr>
        <p:spPr>
          <a:xfrm>
            <a:off x="7984490" y="6435091"/>
            <a:ext cx="6235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4" name="object 4"/>
          <p:cNvSpPr txBox="1"/>
          <p:nvPr/>
        </p:nvSpPr>
        <p:spPr>
          <a:xfrm>
            <a:off x="534669" y="1572261"/>
            <a:ext cx="6833870" cy="5101397"/>
          </a:xfrm>
          <a:prstGeom prst="rect">
            <a:avLst/>
          </a:prstGeom>
        </p:spPr>
        <p:txBody>
          <a:bodyPr vert="horz" wrap="square" lIns="0" tIns="12700" rIns="0" bIns="0" rtlCol="0">
            <a:spAutoFit/>
          </a:bodyPr>
          <a:lstStyle/>
          <a:p>
            <a:pPr marL="433070" indent="-342900">
              <a:lnSpc>
                <a:spcPct val="100000"/>
              </a:lnSpc>
              <a:spcBef>
                <a:spcPts val="100"/>
              </a:spcBef>
              <a:buFont typeface="Arial"/>
              <a:buChar char="•"/>
              <a:tabLst>
                <a:tab pos="432434" algn="l"/>
                <a:tab pos="433070" algn="l"/>
              </a:tabLst>
            </a:pPr>
            <a:r>
              <a:rPr sz="3200" spc="-5" dirty="0">
                <a:latin typeface="Times New Roman"/>
                <a:cs typeface="Times New Roman"/>
              </a:rPr>
              <a:t>Shielding </a:t>
            </a:r>
            <a:r>
              <a:rPr sz="3200" dirty="0">
                <a:latin typeface="Times New Roman"/>
                <a:cs typeface="Times New Roman"/>
              </a:rPr>
              <a:t>of workers</a:t>
            </a:r>
            <a:endParaRPr sz="3200">
              <a:latin typeface="Times New Roman"/>
              <a:cs typeface="Times New Roman"/>
            </a:endParaRPr>
          </a:p>
          <a:p>
            <a:pPr marL="433070" indent="-342900">
              <a:lnSpc>
                <a:spcPct val="100000"/>
              </a:lnSpc>
              <a:spcBef>
                <a:spcPts val="2710"/>
              </a:spcBef>
              <a:buFont typeface="Arial"/>
              <a:buChar char="•"/>
              <a:tabLst>
                <a:tab pos="432434" algn="l"/>
                <a:tab pos="433070" algn="l"/>
              </a:tabLst>
            </a:pPr>
            <a:r>
              <a:rPr sz="3200" spc="-5" dirty="0">
                <a:latin typeface="Times New Roman"/>
                <a:cs typeface="Times New Roman"/>
              </a:rPr>
              <a:t>Monitoring the</a:t>
            </a:r>
            <a:r>
              <a:rPr sz="3200" spc="15" dirty="0">
                <a:latin typeface="Times New Roman"/>
                <a:cs typeface="Times New Roman"/>
              </a:rPr>
              <a:t> </a:t>
            </a:r>
            <a:r>
              <a:rPr sz="3200" dirty="0">
                <a:latin typeface="Times New Roman"/>
                <a:cs typeface="Times New Roman"/>
              </a:rPr>
              <a:t>employees</a:t>
            </a:r>
            <a:endParaRPr sz="3200">
              <a:latin typeface="Times New Roman"/>
              <a:cs typeface="Times New Roman"/>
            </a:endParaRPr>
          </a:p>
          <a:p>
            <a:pPr marL="433070" indent="-342900">
              <a:lnSpc>
                <a:spcPct val="100000"/>
              </a:lnSpc>
              <a:spcBef>
                <a:spcPts val="2720"/>
              </a:spcBef>
              <a:buFont typeface="Arial"/>
              <a:buChar char="•"/>
              <a:tabLst>
                <a:tab pos="432434" algn="l"/>
                <a:tab pos="433070" algn="l"/>
              </a:tabLst>
            </a:pPr>
            <a:r>
              <a:rPr sz="3200" dirty="0">
                <a:latin typeface="Times New Roman"/>
                <a:cs typeface="Times New Roman"/>
              </a:rPr>
              <a:t>Protective </a:t>
            </a:r>
            <a:r>
              <a:rPr sz="3200" spc="-5" dirty="0">
                <a:latin typeface="Times New Roman"/>
                <a:cs typeface="Times New Roman"/>
              </a:rPr>
              <a:t>clothing</a:t>
            </a:r>
            <a:endParaRPr sz="3200">
              <a:latin typeface="Times New Roman"/>
              <a:cs typeface="Times New Roman"/>
            </a:endParaRPr>
          </a:p>
          <a:p>
            <a:pPr marL="433070" indent="-342900">
              <a:lnSpc>
                <a:spcPct val="100000"/>
              </a:lnSpc>
              <a:spcBef>
                <a:spcPts val="2720"/>
              </a:spcBef>
              <a:buFont typeface="Arial"/>
              <a:buChar char="•"/>
              <a:tabLst>
                <a:tab pos="432434" algn="l"/>
                <a:tab pos="433070" algn="l"/>
              </a:tabLst>
            </a:pPr>
            <a:r>
              <a:rPr sz="3200" dirty="0">
                <a:latin typeface="Times New Roman"/>
                <a:cs typeface="Times New Roman"/>
              </a:rPr>
              <a:t>Adequate</a:t>
            </a:r>
            <a:r>
              <a:rPr sz="3200" spc="5" dirty="0">
                <a:latin typeface="Times New Roman"/>
                <a:cs typeface="Times New Roman"/>
              </a:rPr>
              <a:t> </a:t>
            </a:r>
            <a:r>
              <a:rPr sz="3200" spc="-5" dirty="0">
                <a:latin typeface="Times New Roman"/>
                <a:cs typeface="Times New Roman"/>
              </a:rPr>
              <a:t>ventilation</a:t>
            </a:r>
            <a:endParaRPr sz="3200">
              <a:latin typeface="Times New Roman"/>
              <a:cs typeface="Times New Roman"/>
            </a:endParaRPr>
          </a:p>
          <a:p>
            <a:pPr marL="433070" indent="-342900">
              <a:lnSpc>
                <a:spcPct val="100000"/>
              </a:lnSpc>
              <a:spcBef>
                <a:spcPts val="2710"/>
              </a:spcBef>
              <a:buFont typeface="Arial"/>
              <a:buChar char="•"/>
              <a:tabLst>
                <a:tab pos="432434" algn="l"/>
                <a:tab pos="433070" algn="l"/>
              </a:tabLst>
            </a:pPr>
            <a:r>
              <a:rPr sz="3200" spc="-5" dirty="0">
                <a:latin typeface="Times New Roman"/>
                <a:cs typeface="Times New Roman"/>
              </a:rPr>
              <a:t>Replacement </a:t>
            </a:r>
            <a:r>
              <a:rPr sz="3200" dirty="0">
                <a:latin typeface="Times New Roman"/>
                <a:cs typeface="Times New Roman"/>
              </a:rPr>
              <a:t>and periodic</a:t>
            </a:r>
            <a:r>
              <a:rPr sz="3200" spc="-15" dirty="0">
                <a:latin typeface="Times New Roman"/>
                <a:cs typeface="Times New Roman"/>
              </a:rPr>
              <a:t> </a:t>
            </a:r>
            <a:r>
              <a:rPr sz="3200" spc="-5" dirty="0">
                <a:latin typeface="Times New Roman"/>
                <a:cs typeface="Times New Roman"/>
              </a:rPr>
              <a:t>examination</a:t>
            </a:r>
            <a:endParaRPr sz="3200">
              <a:latin typeface="Times New Roman"/>
              <a:cs typeface="Times New Roman"/>
            </a:endParaRPr>
          </a:p>
          <a:p>
            <a:pPr marL="433070" indent="-342900">
              <a:lnSpc>
                <a:spcPct val="100000"/>
              </a:lnSpc>
              <a:spcBef>
                <a:spcPts val="2720"/>
              </a:spcBef>
              <a:buFont typeface="Arial"/>
              <a:buChar char="•"/>
              <a:tabLst>
                <a:tab pos="432434" algn="l"/>
                <a:tab pos="433070" algn="l"/>
              </a:tabLst>
            </a:pPr>
            <a:r>
              <a:rPr sz="3200" dirty="0">
                <a:latin typeface="Times New Roman"/>
                <a:cs typeface="Times New Roman"/>
              </a:rPr>
              <a:t>Avoidance of pregnant </a:t>
            </a:r>
            <a:r>
              <a:rPr sz="3200" spc="-5" dirty="0">
                <a:latin typeface="Times New Roman"/>
                <a:cs typeface="Times New Roman"/>
              </a:rPr>
              <a:t>women to</a:t>
            </a:r>
            <a:r>
              <a:rPr sz="3200" spc="-20" dirty="0">
                <a:latin typeface="Times New Roman"/>
                <a:cs typeface="Times New Roman"/>
              </a:rPr>
              <a:t> </a:t>
            </a:r>
            <a:r>
              <a:rPr sz="3200" dirty="0">
                <a:latin typeface="Times New Roman"/>
                <a:cs typeface="Times New Roman"/>
              </a:rPr>
              <a:t>work</a:t>
            </a:r>
            <a:endParaRPr sz="3200">
              <a:latin typeface="Times New Roman"/>
              <a:cs typeface="Times New Roman"/>
            </a:endParaRPr>
          </a:p>
          <a:p>
            <a:pPr marL="12700">
              <a:lnSpc>
                <a:spcPct val="100000"/>
              </a:lnSpc>
              <a:spcBef>
                <a:spcPts val="1670"/>
              </a:spcBef>
              <a:tabLst>
                <a:tab pos="3956685" algn="l"/>
              </a:tabLst>
            </a:pPr>
            <a:r>
              <a:rPr sz="1200" spc="-5" dirty="0">
                <a:solidFill>
                  <a:srgbClr val="888888"/>
                </a:solidFill>
                <a:latin typeface="Georgia"/>
                <a:cs typeface="Georgia"/>
              </a:rPr>
              <a:t>ARUN</a:t>
            </a:r>
            <a:r>
              <a:rPr sz="1200" dirty="0">
                <a:solidFill>
                  <a:srgbClr val="888888"/>
                </a:solidFill>
                <a:latin typeface="Georgia"/>
                <a:cs typeface="Georgia"/>
              </a:rPr>
              <a:t> </a:t>
            </a:r>
            <a:r>
              <a:rPr sz="1200" spc="-5" dirty="0">
                <a:solidFill>
                  <a:srgbClr val="888888"/>
                </a:solidFill>
                <a:latin typeface="Georgia"/>
                <a:cs typeface="Georgia"/>
              </a:rPr>
              <a:t>PIRAVOM	55</a:t>
            </a:r>
            <a:endParaRPr sz="1200">
              <a:latin typeface="Georgia"/>
              <a:cs typeface="Georgi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0393" y="497840"/>
            <a:ext cx="543496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Sickness</a:t>
            </a:r>
            <a:r>
              <a:rPr sz="4400" b="0" u="none" spc="-55" dirty="0">
                <a:latin typeface="Georgia"/>
                <a:cs typeface="Georgia"/>
              </a:rPr>
              <a:t> </a:t>
            </a:r>
            <a:r>
              <a:rPr sz="4400" b="0" u="none" spc="-5" dirty="0">
                <a:latin typeface="Georgia"/>
                <a:cs typeface="Georgia"/>
              </a:rPr>
              <a:t>Absenteeism</a:t>
            </a:r>
            <a:endParaRPr sz="4400">
              <a:latin typeface="Georgia"/>
              <a:cs typeface="Georgia"/>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5410">
              <a:lnSpc>
                <a:spcPct val="100000"/>
              </a:lnSpc>
            </a:pPr>
            <a:fld id="{81D60167-4931-47E6-BA6A-407CBD079E47}" type="slidenum">
              <a:rPr dirty="0"/>
              <a:t>59</a:t>
            </a:fld>
            <a:endParaRPr dirty="0"/>
          </a:p>
        </p:txBody>
      </p:sp>
      <p:sp>
        <p:nvSpPr>
          <p:cNvPr id="3" name="object 3"/>
          <p:cNvSpPr txBox="1"/>
          <p:nvPr/>
        </p:nvSpPr>
        <p:spPr>
          <a:xfrm>
            <a:off x="535940" y="1877061"/>
            <a:ext cx="4416425" cy="3860031"/>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BF0000"/>
                </a:solidFill>
                <a:latin typeface="Times New Roman"/>
                <a:cs typeface="Times New Roman"/>
              </a:rPr>
              <a:t>Causes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Economic</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dirty="0">
                <a:latin typeface="Times New Roman"/>
                <a:cs typeface="Times New Roman"/>
              </a:rPr>
              <a:t>Social</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Medical</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Non occupational</a:t>
            </a:r>
            <a:r>
              <a:rPr sz="3200" spc="-80" dirty="0">
                <a:latin typeface="Times New Roman"/>
                <a:cs typeface="Times New Roman"/>
              </a:rPr>
              <a:t> </a:t>
            </a:r>
            <a:r>
              <a:rPr sz="3200" dirty="0">
                <a:latin typeface="Times New Roman"/>
                <a:cs typeface="Times New Roman"/>
              </a:rPr>
              <a:t>causes</a:t>
            </a:r>
            <a:endParaRPr sz="32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26489" y="497840"/>
            <a:ext cx="6884670" cy="689932"/>
          </a:xfrm>
          <a:prstGeom prst="rect">
            <a:avLst/>
          </a:prstGeom>
        </p:spPr>
        <p:txBody>
          <a:bodyPr vert="horz" wrap="square" lIns="0" tIns="12700" rIns="0" bIns="0" rtlCol="0">
            <a:spAutoFit/>
          </a:bodyPr>
          <a:lstStyle/>
          <a:p>
            <a:pPr marL="12700">
              <a:lnSpc>
                <a:spcPct val="100000"/>
              </a:lnSpc>
              <a:spcBef>
                <a:spcPts val="100"/>
              </a:spcBef>
            </a:pPr>
            <a:r>
              <a:rPr sz="4400" u="none" spc="-5" dirty="0">
                <a:latin typeface="Berlin Sans FB Demi"/>
                <a:cs typeface="Berlin Sans FB Demi"/>
              </a:rPr>
              <a:t>OCCUPATIONAL</a:t>
            </a:r>
            <a:r>
              <a:rPr sz="4400" u="none" spc="-40" dirty="0">
                <a:latin typeface="Berlin Sans FB Demi"/>
                <a:cs typeface="Berlin Sans FB Demi"/>
              </a:rPr>
              <a:t> </a:t>
            </a:r>
            <a:r>
              <a:rPr sz="4400" u="none" spc="-5" dirty="0">
                <a:latin typeface="Berlin Sans FB Demi"/>
                <a:cs typeface="Berlin Sans FB Demi"/>
              </a:rPr>
              <a:t>HAZARDS</a:t>
            </a:r>
            <a:endParaRPr sz="4400">
              <a:latin typeface="Berlin Sans FB Demi"/>
              <a:cs typeface="Berlin Sans FB Demi"/>
            </a:endParaRPr>
          </a:p>
        </p:txBody>
      </p:sp>
      <p:sp>
        <p:nvSpPr>
          <p:cNvPr id="4" name="object 4"/>
          <p:cNvSpPr/>
          <p:nvPr/>
        </p:nvSpPr>
        <p:spPr>
          <a:xfrm>
            <a:off x="438150" y="1596389"/>
            <a:ext cx="8267700" cy="454152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984490" y="6435091"/>
            <a:ext cx="6235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6" name="object 6"/>
          <p:cNvSpPr txBox="1"/>
          <p:nvPr/>
        </p:nvSpPr>
        <p:spPr>
          <a:xfrm>
            <a:off x="534669" y="6435091"/>
            <a:ext cx="122047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7" name="object 7"/>
          <p:cNvSpPr txBox="1"/>
          <p:nvPr/>
        </p:nvSpPr>
        <p:spPr>
          <a:xfrm>
            <a:off x="4516120" y="6435091"/>
            <a:ext cx="11176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6</a:t>
            </a:r>
            <a:endParaRPr sz="1200">
              <a:latin typeface="Georgia"/>
              <a:cs typeface="Georgia"/>
            </a:endParaRPr>
          </a:p>
        </p:txBody>
      </p:sp>
    </p:spTree>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0393" y="497840"/>
            <a:ext cx="543496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Sickness</a:t>
            </a:r>
            <a:r>
              <a:rPr sz="4400" b="0" u="none" spc="-55" dirty="0">
                <a:latin typeface="Georgia"/>
                <a:cs typeface="Georgia"/>
              </a:rPr>
              <a:t> </a:t>
            </a:r>
            <a:r>
              <a:rPr sz="4400" b="0" u="none" spc="-5" dirty="0">
                <a:latin typeface="Georgia"/>
                <a:cs typeface="Georgia"/>
              </a:rPr>
              <a:t>Absenteeism</a:t>
            </a:r>
            <a:endParaRPr sz="4400">
              <a:latin typeface="Georgia"/>
              <a:cs typeface="Georgia"/>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5410">
              <a:lnSpc>
                <a:spcPct val="100000"/>
              </a:lnSpc>
            </a:pPr>
            <a:fld id="{81D60167-4931-47E6-BA6A-407CBD079E47}" type="slidenum">
              <a:rPr dirty="0"/>
              <a:t>60</a:t>
            </a:fld>
            <a:endParaRPr dirty="0"/>
          </a:p>
        </p:txBody>
      </p:sp>
      <p:sp>
        <p:nvSpPr>
          <p:cNvPr id="3" name="object 3"/>
          <p:cNvSpPr txBox="1"/>
          <p:nvPr/>
        </p:nvSpPr>
        <p:spPr>
          <a:xfrm>
            <a:off x="535940" y="1877061"/>
            <a:ext cx="6844030" cy="3860031"/>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BF0000"/>
                </a:solidFill>
                <a:latin typeface="Times New Roman"/>
                <a:cs typeface="Times New Roman"/>
              </a:rPr>
              <a:t>Prevention</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Good </a:t>
            </a:r>
            <a:r>
              <a:rPr sz="3200" spc="-5" dirty="0">
                <a:latin typeface="Times New Roman"/>
                <a:cs typeface="Times New Roman"/>
              </a:rPr>
              <a:t>factory </a:t>
            </a:r>
            <a:r>
              <a:rPr sz="3200" dirty="0">
                <a:latin typeface="Times New Roman"/>
                <a:cs typeface="Times New Roman"/>
              </a:rPr>
              <a:t>managementand</a:t>
            </a:r>
            <a:r>
              <a:rPr sz="3200" spc="5" dirty="0">
                <a:latin typeface="Times New Roman"/>
                <a:cs typeface="Times New Roman"/>
              </a:rPr>
              <a:t> </a:t>
            </a:r>
            <a:r>
              <a:rPr sz="3200" spc="-5" dirty="0">
                <a:latin typeface="Times New Roman"/>
                <a:cs typeface="Times New Roman"/>
              </a:rPr>
              <a:t>practices</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dirty="0">
                <a:latin typeface="Times New Roman"/>
                <a:cs typeface="Times New Roman"/>
              </a:rPr>
              <a:t>Adequate preplacement</a:t>
            </a:r>
            <a:r>
              <a:rPr sz="3200" spc="-15" dirty="0">
                <a:latin typeface="Times New Roman"/>
                <a:cs typeface="Times New Roman"/>
              </a:rPr>
              <a:t> </a:t>
            </a:r>
            <a:r>
              <a:rPr sz="3200" spc="-5" dirty="0">
                <a:latin typeface="Times New Roman"/>
                <a:cs typeface="Times New Roman"/>
              </a:rPr>
              <a:t>examination</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Good </a:t>
            </a:r>
            <a:r>
              <a:rPr sz="3200" spc="-5" dirty="0">
                <a:latin typeface="Times New Roman"/>
                <a:cs typeface="Times New Roman"/>
              </a:rPr>
              <a:t>human</a:t>
            </a:r>
            <a:r>
              <a:rPr sz="3200" spc="5" dirty="0">
                <a:latin typeface="Times New Roman"/>
                <a:cs typeface="Times New Roman"/>
              </a:rPr>
              <a:t> </a:t>
            </a:r>
            <a:r>
              <a:rPr sz="3200" spc="-5" dirty="0">
                <a:latin typeface="Times New Roman"/>
                <a:cs typeface="Times New Roman"/>
              </a:rPr>
              <a:t>relations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Application </a:t>
            </a:r>
            <a:r>
              <a:rPr sz="3200" dirty="0">
                <a:latin typeface="Times New Roman"/>
                <a:cs typeface="Times New Roman"/>
              </a:rPr>
              <a:t>of</a:t>
            </a:r>
            <a:r>
              <a:rPr sz="3200" spc="-5" dirty="0">
                <a:latin typeface="Times New Roman"/>
                <a:cs typeface="Times New Roman"/>
              </a:rPr>
              <a:t> ergonomics</a:t>
            </a:r>
            <a:endParaRPr sz="3200">
              <a:latin typeface="Times New Roman"/>
              <a:cs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6613" y="497840"/>
            <a:ext cx="242633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Ac</a:t>
            </a:r>
            <a:r>
              <a:rPr sz="4400" b="0" u="none" dirty="0">
                <a:latin typeface="Georgia"/>
                <a:cs typeface="Georgia"/>
              </a:rPr>
              <a:t>c</a:t>
            </a:r>
            <a:r>
              <a:rPr sz="4400" b="0" u="none" spc="-5" dirty="0">
                <a:latin typeface="Georgia"/>
                <a:cs typeface="Georgia"/>
              </a:rPr>
              <a:t>i</a:t>
            </a:r>
            <a:r>
              <a:rPr sz="4400" b="0" u="none" dirty="0">
                <a:latin typeface="Georgia"/>
                <a:cs typeface="Georgia"/>
              </a:rPr>
              <a:t>d</a:t>
            </a:r>
            <a:r>
              <a:rPr sz="4400" b="0" u="none" spc="-10" dirty="0">
                <a:latin typeface="Georgia"/>
                <a:cs typeface="Georgia"/>
              </a:rPr>
              <a:t>e</a:t>
            </a:r>
            <a:r>
              <a:rPr sz="4400" b="0" u="none" spc="-5" dirty="0">
                <a:latin typeface="Georgia"/>
                <a:cs typeface="Georgia"/>
              </a:rPr>
              <a:t>n</a:t>
            </a:r>
            <a:r>
              <a:rPr sz="4400" b="0" u="none" spc="5" dirty="0">
                <a:latin typeface="Georgia"/>
                <a:cs typeface="Georgia"/>
              </a:rPr>
              <a:t>t</a:t>
            </a:r>
            <a:r>
              <a:rPr sz="4400" b="0" u="none" dirty="0">
                <a:latin typeface="Georgia"/>
                <a:cs typeface="Georgia"/>
              </a:rPr>
              <a:t>s</a:t>
            </a:r>
            <a:endParaRPr sz="4400">
              <a:latin typeface="Georgia"/>
              <a:cs typeface="Georgia"/>
            </a:endParaRPr>
          </a:p>
        </p:txBody>
      </p:sp>
      <p:sp>
        <p:nvSpPr>
          <p:cNvPr id="3" name="object 3"/>
          <p:cNvSpPr txBox="1"/>
          <p:nvPr/>
        </p:nvSpPr>
        <p:spPr>
          <a:xfrm>
            <a:off x="535940" y="1572259"/>
            <a:ext cx="3990340" cy="4698722"/>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BF0000"/>
                </a:solidFill>
                <a:latin typeface="Times New Roman"/>
                <a:cs typeface="Times New Roman"/>
              </a:rPr>
              <a:t>Causes</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spc="-5" dirty="0">
                <a:latin typeface="Times New Roman"/>
                <a:cs typeface="Times New Roman"/>
              </a:rPr>
              <a:t>Human</a:t>
            </a:r>
            <a:r>
              <a:rPr sz="3200" dirty="0">
                <a:latin typeface="Times New Roman"/>
                <a:cs typeface="Times New Roman"/>
              </a:rPr>
              <a:t> </a:t>
            </a:r>
            <a:r>
              <a:rPr sz="3200" spc="-5" dirty="0">
                <a:latin typeface="Times New Roman"/>
                <a:cs typeface="Times New Roman"/>
              </a:rPr>
              <a:t>factors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Physical</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Physiological</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dirty="0">
                <a:latin typeface="Times New Roman"/>
                <a:cs typeface="Times New Roman"/>
              </a:rPr>
              <a:t>Psychological</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Environmental</a:t>
            </a:r>
            <a:r>
              <a:rPr sz="3200" spc="-45" dirty="0">
                <a:latin typeface="Times New Roman"/>
                <a:cs typeface="Times New Roman"/>
              </a:rPr>
              <a:t> </a:t>
            </a:r>
            <a:r>
              <a:rPr sz="3200" spc="-5" dirty="0">
                <a:latin typeface="Times New Roman"/>
                <a:cs typeface="Times New Roman"/>
              </a:rPr>
              <a:t>factors</a:t>
            </a:r>
            <a:endParaRPr sz="3200">
              <a:latin typeface="Times New Roman"/>
              <a:cs typeface="Times New Roman"/>
            </a:endParaRPr>
          </a:p>
        </p:txBody>
      </p:sp>
      <p:sp>
        <p:nvSpPr>
          <p:cNvPr id="4" name="object 4"/>
          <p:cNvSpPr/>
          <p:nvPr/>
        </p:nvSpPr>
        <p:spPr>
          <a:xfrm>
            <a:off x="4800602" y="2362200"/>
            <a:ext cx="3967479" cy="35052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5410">
              <a:lnSpc>
                <a:spcPct val="100000"/>
              </a:lnSpc>
            </a:pPr>
            <a:fld id="{81D60167-4931-47E6-BA6A-407CBD079E47}" type="slidenum">
              <a:rPr dirty="0"/>
              <a:t>61</a:t>
            </a:fld>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6613" y="284479"/>
            <a:ext cx="242633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Ac</a:t>
            </a:r>
            <a:r>
              <a:rPr sz="4400" b="0" u="none" dirty="0">
                <a:latin typeface="Georgia"/>
                <a:cs typeface="Georgia"/>
              </a:rPr>
              <a:t>c</a:t>
            </a:r>
            <a:r>
              <a:rPr sz="4400" b="0" u="none" spc="-5" dirty="0">
                <a:latin typeface="Georgia"/>
                <a:cs typeface="Georgia"/>
              </a:rPr>
              <a:t>i</a:t>
            </a:r>
            <a:r>
              <a:rPr sz="4400" b="0" u="none" dirty="0">
                <a:latin typeface="Georgia"/>
                <a:cs typeface="Georgia"/>
              </a:rPr>
              <a:t>d</a:t>
            </a:r>
            <a:r>
              <a:rPr sz="4400" b="0" u="none" spc="-10" dirty="0">
                <a:latin typeface="Georgia"/>
                <a:cs typeface="Georgia"/>
              </a:rPr>
              <a:t>e</a:t>
            </a:r>
            <a:r>
              <a:rPr sz="4400" b="0" u="none" spc="-5" dirty="0">
                <a:latin typeface="Georgia"/>
                <a:cs typeface="Georgia"/>
              </a:rPr>
              <a:t>n</a:t>
            </a:r>
            <a:r>
              <a:rPr sz="4400" b="0" u="none" spc="5" dirty="0">
                <a:latin typeface="Georgia"/>
                <a:cs typeface="Georgia"/>
              </a:rPr>
              <a:t>t</a:t>
            </a:r>
            <a:r>
              <a:rPr sz="4400" b="0" u="none" dirty="0">
                <a:latin typeface="Georgia"/>
                <a:cs typeface="Georgia"/>
              </a:rPr>
              <a:t>s</a:t>
            </a:r>
            <a:endParaRPr sz="4400">
              <a:latin typeface="Georgia"/>
              <a:cs typeface="Georgia"/>
            </a:endParaRPr>
          </a:p>
        </p:txBody>
      </p:sp>
      <p:sp>
        <p:nvSpPr>
          <p:cNvPr id="3" name="object 3"/>
          <p:cNvSpPr txBox="1"/>
          <p:nvPr/>
        </p:nvSpPr>
        <p:spPr>
          <a:xfrm>
            <a:off x="459740" y="1145540"/>
            <a:ext cx="5208270" cy="1095172"/>
          </a:xfrm>
          <a:prstGeom prst="rect">
            <a:avLst/>
          </a:prstGeom>
        </p:spPr>
        <p:txBody>
          <a:bodyPr vert="horz" wrap="square" lIns="0" tIns="12700" rIns="0" bIns="0" rtlCol="0">
            <a:spAutoFit/>
          </a:bodyPr>
          <a:lstStyle/>
          <a:p>
            <a:pPr marL="12700">
              <a:lnSpc>
                <a:spcPct val="100000"/>
              </a:lnSpc>
              <a:spcBef>
                <a:spcPts val="100"/>
              </a:spcBef>
            </a:pPr>
            <a:r>
              <a:rPr sz="2600" spc="-5" dirty="0">
                <a:solidFill>
                  <a:srgbClr val="BF0000"/>
                </a:solidFill>
                <a:latin typeface="Times New Roman"/>
                <a:cs typeface="Times New Roman"/>
              </a:rPr>
              <a:t>Prevention</a:t>
            </a:r>
            <a:endParaRPr sz="2600">
              <a:latin typeface="Times New Roman"/>
              <a:cs typeface="Times New Roman"/>
            </a:endParaRPr>
          </a:p>
          <a:p>
            <a:pPr marL="355600" indent="-342900">
              <a:lnSpc>
                <a:spcPct val="100000"/>
              </a:lnSpc>
              <a:spcBef>
                <a:spcPts val="2200"/>
              </a:spcBef>
              <a:buFont typeface="Arial"/>
              <a:buChar char="•"/>
              <a:tabLst>
                <a:tab pos="354965" algn="l"/>
                <a:tab pos="355600" algn="l"/>
              </a:tabLst>
            </a:pPr>
            <a:r>
              <a:rPr sz="2600" spc="-5" dirty="0">
                <a:latin typeface="Times New Roman"/>
                <a:cs typeface="Times New Roman"/>
              </a:rPr>
              <a:t>Adequate preplacement examination</a:t>
            </a:r>
            <a:endParaRPr sz="2600">
              <a:latin typeface="Times New Roman"/>
              <a:cs typeface="Times New Roman"/>
            </a:endParaRPr>
          </a:p>
        </p:txBody>
      </p:sp>
      <p:sp>
        <p:nvSpPr>
          <p:cNvPr id="4" name="object 4"/>
          <p:cNvSpPr txBox="1"/>
          <p:nvPr/>
        </p:nvSpPr>
        <p:spPr>
          <a:xfrm>
            <a:off x="802640" y="2498091"/>
            <a:ext cx="2907030" cy="412934"/>
          </a:xfrm>
          <a:prstGeom prst="rect">
            <a:avLst/>
          </a:prstGeom>
        </p:spPr>
        <p:txBody>
          <a:bodyPr vert="horz" wrap="square" lIns="0" tIns="12700" rIns="0" bIns="0" rtlCol="0">
            <a:spAutoFit/>
          </a:bodyPr>
          <a:lstStyle/>
          <a:p>
            <a:pPr marL="12700">
              <a:lnSpc>
                <a:spcPct val="100000"/>
              </a:lnSpc>
              <a:spcBef>
                <a:spcPts val="100"/>
              </a:spcBef>
            </a:pPr>
            <a:r>
              <a:rPr sz="2600" spc="-5" dirty="0">
                <a:latin typeface="Times New Roman"/>
                <a:cs typeface="Times New Roman"/>
              </a:rPr>
              <a:t>Adequate </a:t>
            </a:r>
            <a:r>
              <a:rPr sz="2600" dirty="0">
                <a:latin typeface="Times New Roman"/>
                <a:cs typeface="Times New Roman"/>
              </a:rPr>
              <a:t>job</a:t>
            </a:r>
            <a:r>
              <a:rPr sz="2600" spc="-30" dirty="0">
                <a:latin typeface="Times New Roman"/>
                <a:cs typeface="Times New Roman"/>
              </a:rPr>
              <a:t> </a:t>
            </a:r>
            <a:r>
              <a:rPr sz="2600" spc="-5" dirty="0">
                <a:latin typeface="Times New Roman"/>
                <a:cs typeface="Times New Roman"/>
              </a:rPr>
              <a:t>training</a:t>
            </a:r>
            <a:endParaRPr sz="2600">
              <a:latin typeface="Times New Roman"/>
              <a:cs typeface="Times New Roman"/>
            </a:endParaRPr>
          </a:p>
        </p:txBody>
      </p:sp>
      <p:sp>
        <p:nvSpPr>
          <p:cNvPr id="5" name="object 5"/>
          <p:cNvSpPr txBox="1"/>
          <p:nvPr/>
        </p:nvSpPr>
        <p:spPr>
          <a:xfrm>
            <a:off x="802644" y="3175000"/>
            <a:ext cx="2880995" cy="412934"/>
          </a:xfrm>
          <a:prstGeom prst="rect">
            <a:avLst/>
          </a:prstGeom>
        </p:spPr>
        <p:txBody>
          <a:bodyPr vert="horz" wrap="square" lIns="0" tIns="12700" rIns="0" bIns="0" rtlCol="0">
            <a:spAutoFit/>
          </a:bodyPr>
          <a:lstStyle/>
          <a:p>
            <a:pPr marL="12700">
              <a:lnSpc>
                <a:spcPct val="100000"/>
              </a:lnSpc>
              <a:spcBef>
                <a:spcPts val="100"/>
              </a:spcBef>
            </a:pPr>
            <a:r>
              <a:rPr sz="2600" dirty="0">
                <a:latin typeface="Times New Roman"/>
                <a:cs typeface="Times New Roman"/>
              </a:rPr>
              <a:t>Continuing</a:t>
            </a:r>
            <a:r>
              <a:rPr sz="2600" spc="-60" dirty="0">
                <a:latin typeface="Times New Roman"/>
                <a:cs typeface="Times New Roman"/>
              </a:rPr>
              <a:t> </a:t>
            </a:r>
            <a:r>
              <a:rPr sz="2600" spc="-5" dirty="0">
                <a:latin typeface="Times New Roman"/>
                <a:cs typeface="Times New Roman"/>
              </a:rPr>
              <a:t>education</a:t>
            </a:r>
            <a:endParaRPr sz="2600">
              <a:latin typeface="Times New Roman"/>
              <a:cs typeface="Times New Roman"/>
            </a:endParaRPr>
          </a:p>
        </p:txBody>
      </p:sp>
      <p:sp>
        <p:nvSpPr>
          <p:cNvPr id="6" name="object 6"/>
          <p:cNvSpPr txBox="1"/>
          <p:nvPr/>
        </p:nvSpPr>
        <p:spPr>
          <a:xfrm>
            <a:off x="459744" y="2480309"/>
            <a:ext cx="141605" cy="1777410"/>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a:t>
            </a:r>
            <a:endParaRPr sz="2600">
              <a:latin typeface="Arial"/>
              <a:cs typeface="Arial"/>
            </a:endParaRPr>
          </a:p>
          <a:p>
            <a:pPr marL="12700">
              <a:lnSpc>
                <a:spcPct val="100000"/>
              </a:lnSpc>
              <a:spcBef>
                <a:spcPts val="2210"/>
              </a:spcBef>
            </a:pPr>
            <a:r>
              <a:rPr sz="2600" dirty="0">
                <a:latin typeface="Arial"/>
                <a:cs typeface="Arial"/>
              </a:rPr>
              <a:t>•</a:t>
            </a:r>
            <a:endParaRPr sz="2600">
              <a:latin typeface="Arial"/>
              <a:cs typeface="Arial"/>
            </a:endParaRPr>
          </a:p>
          <a:p>
            <a:pPr marL="12700">
              <a:lnSpc>
                <a:spcPct val="100000"/>
              </a:lnSpc>
              <a:spcBef>
                <a:spcPts val="2200"/>
              </a:spcBef>
            </a:pPr>
            <a:r>
              <a:rPr sz="2600" dirty="0">
                <a:latin typeface="Arial"/>
                <a:cs typeface="Arial"/>
              </a:rPr>
              <a:t>•</a:t>
            </a:r>
            <a:endParaRPr sz="2600">
              <a:latin typeface="Arial"/>
              <a:cs typeface="Arial"/>
            </a:endParaRPr>
          </a:p>
        </p:txBody>
      </p:sp>
      <p:sp>
        <p:nvSpPr>
          <p:cNvPr id="7" name="object 7"/>
          <p:cNvSpPr txBox="1"/>
          <p:nvPr/>
        </p:nvSpPr>
        <p:spPr>
          <a:xfrm>
            <a:off x="802640" y="3850640"/>
            <a:ext cx="4201160" cy="412934"/>
          </a:xfrm>
          <a:prstGeom prst="rect">
            <a:avLst/>
          </a:prstGeom>
        </p:spPr>
        <p:txBody>
          <a:bodyPr vert="horz" wrap="square" lIns="0" tIns="12700" rIns="0" bIns="0" rtlCol="0">
            <a:spAutoFit/>
          </a:bodyPr>
          <a:lstStyle/>
          <a:p>
            <a:pPr marL="12700">
              <a:lnSpc>
                <a:spcPct val="100000"/>
              </a:lnSpc>
              <a:spcBef>
                <a:spcPts val="100"/>
              </a:spcBef>
            </a:pPr>
            <a:r>
              <a:rPr sz="2600" spc="-5" dirty="0">
                <a:latin typeface="Times New Roman"/>
                <a:cs typeface="Times New Roman"/>
              </a:rPr>
              <a:t>Ensure safe working</a:t>
            </a:r>
            <a:r>
              <a:rPr sz="2600" spc="-35" dirty="0">
                <a:latin typeface="Times New Roman"/>
                <a:cs typeface="Times New Roman"/>
              </a:rPr>
              <a:t> </a:t>
            </a:r>
            <a:r>
              <a:rPr sz="2600" dirty="0">
                <a:latin typeface="Times New Roman"/>
                <a:cs typeface="Times New Roman"/>
              </a:rPr>
              <a:t>conditions</a:t>
            </a:r>
            <a:endParaRPr sz="2600">
              <a:latin typeface="Times New Roman"/>
              <a:cs typeface="Times New Roman"/>
            </a:endParaRPr>
          </a:p>
        </p:txBody>
      </p:sp>
      <p:sp>
        <p:nvSpPr>
          <p:cNvPr id="8" name="object 8"/>
          <p:cNvSpPr txBox="1"/>
          <p:nvPr/>
        </p:nvSpPr>
        <p:spPr>
          <a:xfrm>
            <a:off x="459744" y="4509771"/>
            <a:ext cx="141605" cy="412934"/>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a:t>
            </a:r>
            <a:endParaRPr sz="2600">
              <a:latin typeface="Arial"/>
              <a:cs typeface="Arial"/>
            </a:endParaRPr>
          </a:p>
        </p:txBody>
      </p:sp>
      <p:sp>
        <p:nvSpPr>
          <p:cNvPr id="9" name="object 9"/>
          <p:cNvSpPr txBox="1"/>
          <p:nvPr/>
        </p:nvSpPr>
        <p:spPr>
          <a:xfrm>
            <a:off x="459740" y="4329431"/>
            <a:ext cx="8064500" cy="1895391"/>
          </a:xfrm>
          <a:prstGeom prst="rect">
            <a:avLst/>
          </a:prstGeom>
        </p:spPr>
        <p:txBody>
          <a:bodyPr vert="horz" wrap="square" lIns="0" tIns="12700" rIns="0" bIns="0" rtlCol="0">
            <a:spAutoFit/>
          </a:bodyPr>
          <a:lstStyle/>
          <a:p>
            <a:pPr marL="355600" marR="5080">
              <a:lnSpc>
                <a:spcPct val="150000"/>
              </a:lnSpc>
              <a:spcBef>
                <a:spcPts val="100"/>
              </a:spcBef>
            </a:pPr>
            <a:r>
              <a:rPr sz="2600" spc="-5" dirty="0">
                <a:latin typeface="Times New Roman"/>
                <a:cs typeface="Times New Roman"/>
              </a:rPr>
              <a:t>Establishing safety department in </a:t>
            </a:r>
            <a:r>
              <a:rPr sz="2600" dirty="0">
                <a:latin typeface="Times New Roman"/>
                <a:cs typeface="Times New Roman"/>
              </a:rPr>
              <a:t>the </a:t>
            </a:r>
            <a:r>
              <a:rPr sz="2600" spc="-5" dirty="0">
                <a:latin typeface="Times New Roman"/>
                <a:cs typeface="Times New Roman"/>
              </a:rPr>
              <a:t>organization </a:t>
            </a:r>
            <a:r>
              <a:rPr sz="2600" dirty="0">
                <a:latin typeface="Times New Roman"/>
                <a:cs typeface="Times New Roman"/>
              </a:rPr>
              <a:t>under a  </a:t>
            </a:r>
            <a:r>
              <a:rPr sz="2600" spc="-5" dirty="0">
                <a:latin typeface="Times New Roman"/>
                <a:cs typeface="Times New Roman"/>
              </a:rPr>
              <a:t>competent safety</a:t>
            </a:r>
            <a:r>
              <a:rPr sz="2600" spc="20" dirty="0">
                <a:latin typeface="Times New Roman"/>
                <a:cs typeface="Times New Roman"/>
              </a:rPr>
              <a:t> </a:t>
            </a:r>
            <a:r>
              <a:rPr sz="2600" spc="-5" dirty="0">
                <a:latin typeface="Times New Roman"/>
                <a:cs typeface="Times New Roman"/>
              </a:rPr>
              <a:t>engineer.</a:t>
            </a:r>
            <a:endParaRPr sz="2600">
              <a:latin typeface="Times New Roman"/>
              <a:cs typeface="Times New Roman"/>
            </a:endParaRPr>
          </a:p>
          <a:p>
            <a:pPr marL="355600" indent="-342900">
              <a:lnSpc>
                <a:spcPct val="100000"/>
              </a:lnSpc>
              <a:spcBef>
                <a:spcPts val="2200"/>
              </a:spcBef>
              <a:buFont typeface="Arial"/>
              <a:buChar char="•"/>
              <a:tabLst>
                <a:tab pos="354965" algn="l"/>
                <a:tab pos="355600" algn="l"/>
              </a:tabLst>
            </a:pPr>
            <a:r>
              <a:rPr sz="2600" spc="-5" dirty="0">
                <a:latin typeface="Times New Roman"/>
                <a:cs typeface="Times New Roman"/>
              </a:rPr>
              <a:t>Periodic </a:t>
            </a:r>
            <a:r>
              <a:rPr sz="2600" dirty="0">
                <a:latin typeface="Times New Roman"/>
                <a:cs typeface="Times New Roman"/>
              </a:rPr>
              <a:t>surveys </a:t>
            </a:r>
            <a:r>
              <a:rPr sz="2600" spc="-5" dirty="0">
                <a:latin typeface="Times New Roman"/>
                <a:cs typeface="Times New Roman"/>
              </a:rPr>
              <a:t>for </a:t>
            </a:r>
            <a:r>
              <a:rPr sz="2600" dirty="0">
                <a:latin typeface="Times New Roman"/>
                <a:cs typeface="Times New Roman"/>
              </a:rPr>
              <a:t>finding out</a:t>
            </a:r>
            <a:r>
              <a:rPr sz="2600" spc="-15" dirty="0">
                <a:latin typeface="Times New Roman"/>
                <a:cs typeface="Times New Roman"/>
              </a:rPr>
              <a:t> </a:t>
            </a:r>
            <a:r>
              <a:rPr sz="2600" spc="-5" dirty="0">
                <a:latin typeface="Times New Roman"/>
                <a:cs typeface="Times New Roman"/>
              </a:rPr>
              <a:t>hazards</a:t>
            </a:r>
            <a:endParaRPr sz="2600">
              <a:latin typeface="Times New Roman"/>
              <a:cs typeface="Times New Roman"/>
            </a:endParaRPr>
          </a:p>
        </p:txBody>
      </p:sp>
      <p:sp>
        <p:nvSpPr>
          <p:cNvPr id="10" name="object 10"/>
          <p:cNvSpPr txBox="1"/>
          <p:nvPr/>
        </p:nvSpPr>
        <p:spPr>
          <a:xfrm>
            <a:off x="434340" y="6474459"/>
            <a:ext cx="2701290" cy="412934"/>
          </a:xfrm>
          <a:prstGeom prst="rect">
            <a:avLst/>
          </a:prstGeom>
        </p:spPr>
        <p:txBody>
          <a:bodyPr vert="horz" wrap="square" lIns="0" tIns="12700" rIns="0" bIns="0" rtlCol="0">
            <a:spAutoFit/>
          </a:bodyPr>
          <a:lstStyle/>
          <a:p>
            <a:pPr marL="38100">
              <a:lnSpc>
                <a:spcPct val="100000"/>
              </a:lnSpc>
              <a:spcBef>
                <a:spcPts val="100"/>
              </a:spcBef>
            </a:pPr>
            <a:r>
              <a:rPr sz="3900" spc="-487" baseline="3205" dirty="0">
                <a:latin typeface="Arial"/>
                <a:cs typeface="Arial"/>
              </a:rPr>
              <a:t>•</a:t>
            </a:r>
            <a:r>
              <a:rPr sz="1800" spc="-15" baseline="78703" dirty="0">
                <a:solidFill>
                  <a:srgbClr val="888888"/>
                </a:solidFill>
                <a:latin typeface="Georgia"/>
                <a:cs typeface="Georgia"/>
              </a:rPr>
              <a:t>1</a:t>
            </a:r>
            <a:r>
              <a:rPr sz="1800" baseline="78703" dirty="0">
                <a:solidFill>
                  <a:srgbClr val="888888"/>
                </a:solidFill>
                <a:latin typeface="Georgia"/>
                <a:cs typeface="Georgia"/>
              </a:rPr>
              <a:t>1</a:t>
            </a:r>
            <a:r>
              <a:rPr sz="1800" spc="-7" baseline="78703" dirty="0">
                <a:solidFill>
                  <a:srgbClr val="888888"/>
                </a:solidFill>
                <a:latin typeface="Georgia"/>
                <a:cs typeface="Georgia"/>
              </a:rPr>
              <a:t>/</a:t>
            </a:r>
            <a:r>
              <a:rPr sz="1800" spc="-225" baseline="78703" dirty="0">
                <a:solidFill>
                  <a:srgbClr val="888888"/>
                </a:solidFill>
                <a:latin typeface="Georgia"/>
                <a:cs typeface="Georgia"/>
              </a:rPr>
              <a:t>2</a:t>
            </a:r>
            <a:r>
              <a:rPr sz="2600" spc="-1590" dirty="0">
                <a:latin typeface="Times New Roman"/>
                <a:cs typeface="Times New Roman"/>
              </a:rPr>
              <a:t>C</a:t>
            </a:r>
            <a:r>
              <a:rPr sz="1800" spc="-15" baseline="78703" dirty="0">
                <a:solidFill>
                  <a:srgbClr val="888888"/>
                </a:solidFill>
                <a:latin typeface="Georgia"/>
                <a:cs typeface="Georgia"/>
              </a:rPr>
              <a:t>0</a:t>
            </a:r>
            <a:r>
              <a:rPr sz="1800" spc="7" baseline="78703" dirty="0">
                <a:solidFill>
                  <a:srgbClr val="888888"/>
                </a:solidFill>
                <a:latin typeface="Georgia"/>
                <a:cs typeface="Georgia"/>
              </a:rPr>
              <a:t>/</a:t>
            </a:r>
            <a:r>
              <a:rPr sz="1800" spc="-345" baseline="78703" dirty="0">
                <a:solidFill>
                  <a:srgbClr val="888888"/>
                </a:solidFill>
                <a:latin typeface="Georgia"/>
                <a:cs typeface="Georgia"/>
              </a:rPr>
              <a:t>1</a:t>
            </a:r>
            <a:r>
              <a:rPr sz="2600" spc="-935" dirty="0">
                <a:latin typeface="Times New Roman"/>
                <a:cs typeface="Times New Roman"/>
              </a:rPr>
              <a:t>a</a:t>
            </a:r>
            <a:r>
              <a:rPr sz="1800" baseline="78703" dirty="0">
                <a:solidFill>
                  <a:srgbClr val="888888"/>
                </a:solidFill>
                <a:latin typeface="Georgia"/>
                <a:cs typeface="Georgia"/>
              </a:rPr>
              <a:t>5</a:t>
            </a:r>
            <a:r>
              <a:rPr sz="1800" spc="7" baseline="78703" dirty="0">
                <a:solidFill>
                  <a:srgbClr val="888888"/>
                </a:solidFill>
                <a:latin typeface="Georgia"/>
                <a:cs typeface="Georgia"/>
              </a:rPr>
              <a:t> </a:t>
            </a:r>
            <a:r>
              <a:rPr sz="2600" spc="-10" dirty="0">
                <a:latin typeface="Times New Roman"/>
                <a:cs typeface="Times New Roman"/>
              </a:rPr>
              <a:t>r</a:t>
            </a:r>
            <a:r>
              <a:rPr sz="2600" spc="-5" dirty="0">
                <a:latin typeface="Times New Roman"/>
                <a:cs typeface="Times New Roman"/>
              </a:rPr>
              <a:t>e</a:t>
            </a:r>
            <a:r>
              <a:rPr sz="2600" dirty="0">
                <a:latin typeface="Times New Roman"/>
                <a:cs typeface="Times New Roman"/>
              </a:rPr>
              <a:t>f</a:t>
            </a:r>
            <a:r>
              <a:rPr sz="2600" spc="5" dirty="0">
                <a:latin typeface="Times New Roman"/>
                <a:cs typeface="Times New Roman"/>
              </a:rPr>
              <a:t>u</a:t>
            </a:r>
            <a:r>
              <a:rPr sz="2600" dirty="0">
                <a:latin typeface="Times New Roman"/>
                <a:cs typeface="Times New Roman"/>
              </a:rPr>
              <a:t>l</a:t>
            </a:r>
            <a:r>
              <a:rPr sz="2600" spc="-15" dirty="0">
                <a:latin typeface="Times New Roman"/>
                <a:cs typeface="Times New Roman"/>
              </a:rPr>
              <a:t> </a:t>
            </a:r>
            <a:r>
              <a:rPr sz="2600" dirty="0">
                <a:latin typeface="Times New Roman"/>
                <a:cs typeface="Times New Roman"/>
              </a:rPr>
              <a:t>r</a:t>
            </a:r>
            <a:r>
              <a:rPr sz="2600" spc="-5" dirty="0">
                <a:latin typeface="Times New Roman"/>
                <a:cs typeface="Times New Roman"/>
              </a:rPr>
              <a:t>e</a:t>
            </a:r>
            <a:r>
              <a:rPr sz="2600" spc="5" dirty="0">
                <a:latin typeface="Times New Roman"/>
                <a:cs typeface="Times New Roman"/>
              </a:rPr>
              <a:t>po</a:t>
            </a:r>
            <a:r>
              <a:rPr sz="2600" spc="-10" dirty="0">
                <a:latin typeface="Times New Roman"/>
                <a:cs typeface="Times New Roman"/>
              </a:rPr>
              <a:t>r</a:t>
            </a:r>
            <a:r>
              <a:rPr sz="2600" spc="-5" dirty="0">
                <a:latin typeface="Times New Roman"/>
                <a:cs typeface="Times New Roman"/>
              </a:rPr>
              <a:t>ti</a:t>
            </a:r>
            <a:r>
              <a:rPr sz="2600" spc="5" dirty="0">
                <a:latin typeface="Times New Roman"/>
                <a:cs typeface="Times New Roman"/>
              </a:rPr>
              <a:t>n</a:t>
            </a:r>
            <a:r>
              <a:rPr sz="2600" dirty="0">
                <a:latin typeface="Times New Roman"/>
                <a:cs typeface="Times New Roman"/>
              </a:rPr>
              <a:t>g</a:t>
            </a:r>
            <a:endParaRPr sz="2600">
              <a:latin typeface="Times New Roman"/>
              <a:cs typeface="Times New Roman"/>
            </a:endParaRPr>
          </a:p>
        </p:txBody>
      </p:sp>
      <p:sp>
        <p:nvSpPr>
          <p:cNvPr id="11" name="object 11"/>
          <p:cNvSpPr txBox="1"/>
          <p:nvPr/>
        </p:nvSpPr>
        <p:spPr>
          <a:xfrm>
            <a:off x="8416290" y="6435091"/>
            <a:ext cx="19304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59</a:t>
            </a:r>
            <a:endParaRPr sz="1200">
              <a:latin typeface="Georgia"/>
              <a:cs typeface="Georgi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45442"/>
            <a:ext cx="6820534" cy="6268383"/>
          </a:xfrm>
          <a:prstGeom prst="rect">
            <a:avLst/>
          </a:prstGeom>
        </p:spPr>
        <p:txBody>
          <a:bodyPr vert="horz" wrap="square" lIns="0" tIns="12700" rIns="0" bIns="0" rtlCol="0">
            <a:spAutoFit/>
          </a:bodyPr>
          <a:lstStyle/>
          <a:p>
            <a:pPr marL="1875789" marR="5080" indent="-615950">
              <a:lnSpc>
                <a:spcPct val="100000"/>
              </a:lnSpc>
              <a:spcBef>
                <a:spcPts val="100"/>
              </a:spcBef>
            </a:pPr>
            <a:r>
              <a:rPr sz="3200" b="1" spc="-5" dirty="0">
                <a:latin typeface="Times New Roman"/>
                <a:cs typeface="Times New Roman"/>
              </a:rPr>
              <a:t>HEALTH PROBLEM </a:t>
            </a:r>
            <a:r>
              <a:rPr sz="3200" b="1" dirty="0">
                <a:latin typeface="Times New Roman"/>
                <a:cs typeface="Times New Roman"/>
              </a:rPr>
              <a:t>DUE TO  </a:t>
            </a:r>
            <a:r>
              <a:rPr sz="3200" b="1" spc="-5" dirty="0">
                <a:latin typeface="Times New Roman"/>
                <a:cs typeface="Times New Roman"/>
              </a:rPr>
              <a:t>INDUSTRIALIZATION</a:t>
            </a:r>
            <a:endParaRPr sz="3200">
              <a:latin typeface="Times New Roman"/>
              <a:cs typeface="Times New Roman"/>
            </a:endParaRPr>
          </a:p>
          <a:p>
            <a:pPr>
              <a:lnSpc>
                <a:spcPct val="100000"/>
              </a:lnSpc>
              <a:spcBef>
                <a:spcPts val="10"/>
              </a:spcBef>
            </a:pPr>
            <a:endParaRPr sz="3800">
              <a:latin typeface="Times New Roman"/>
              <a:cs typeface="Times New Roman"/>
            </a:endParaRPr>
          </a:p>
          <a:p>
            <a:pPr marL="355600" indent="-342900">
              <a:lnSpc>
                <a:spcPct val="100000"/>
              </a:lnSpc>
              <a:buFont typeface="Arial"/>
              <a:buChar char="•"/>
              <a:tabLst>
                <a:tab pos="354965" algn="l"/>
                <a:tab pos="355600" algn="l"/>
              </a:tabLst>
            </a:pPr>
            <a:r>
              <a:rPr sz="3200" spc="-5" dirty="0">
                <a:latin typeface="Times New Roman"/>
                <a:cs typeface="Times New Roman"/>
              </a:rPr>
              <a:t>Environmental sanitation</a:t>
            </a:r>
            <a:r>
              <a:rPr sz="3200" dirty="0">
                <a:latin typeface="Times New Roman"/>
                <a:cs typeface="Times New Roman"/>
              </a:rPr>
              <a:t> </a:t>
            </a:r>
            <a:r>
              <a:rPr sz="3200" spc="-5" dirty="0">
                <a:latin typeface="Times New Roman"/>
                <a:cs typeface="Times New Roman"/>
              </a:rPr>
              <a:t>problems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Communicable</a:t>
            </a:r>
            <a:r>
              <a:rPr sz="3200" dirty="0">
                <a:latin typeface="Times New Roman"/>
                <a:cs typeface="Times New Roman"/>
              </a:rPr>
              <a:t> disease</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dirty="0">
                <a:latin typeface="Times New Roman"/>
                <a:cs typeface="Times New Roman"/>
              </a:rPr>
              <a:t>Food </a:t>
            </a:r>
            <a:r>
              <a:rPr sz="3200" spc="-5" dirty="0">
                <a:latin typeface="Times New Roman"/>
                <a:cs typeface="Times New Roman"/>
              </a:rPr>
              <a:t>sanitation</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Mental health</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Accidents </a:t>
            </a:r>
            <a:r>
              <a:rPr sz="3200" dirty="0">
                <a:latin typeface="Times New Roman"/>
                <a:cs typeface="Times New Roman"/>
              </a:rPr>
              <a:t>and social</a:t>
            </a:r>
            <a:r>
              <a:rPr sz="3200" spc="-5" dirty="0">
                <a:latin typeface="Times New Roman"/>
                <a:cs typeface="Times New Roman"/>
              </a:rPr>
              <a:t> problems</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spc="-5" dirty="0">
                <a:latin typeface="Times New Roman"/>
                <a:cs typeface="Times New Roman"/>
              </a:rPr>
              <a:t>Morbidity </a:t>
            </a:r>
            <a:r>
              <a:rPr sz="3200" dirty="0">
                <a:latin typeface="Times New Roman"/>
                <a:cs typeface="Times New Roman"/>
              </a:rPr>
              <a:t>and</a:t>
            </a:r>
            <a:r>
              <a:rPr sz="3200" spc="15" dirty="0">
                <a:latin typeface="Times New Roman"/>
                <a:cs typeface="Times New Roman"/>
              </a:rPr>
              <a:t> </a:t>
            </a:r>
            <a:r>
              <a:rPr sz="3200" spc="-5" dirty="0">
                <a:latin typeface="Times New Roman"/>
                <a:cs typeface="Times New Roman"/>
              </a:rPr>
              <a:t>mortality</a:t>
            </a:r>
            <a:endParaRPr sz="3200">
              <a:latin typeface="Times New Roman"/>
              <a:cs typeface="Times New Roman"/>
            </a:endParaRPr>
          </a:p>
        </p:txBody>
      </p:sp>
      <p:sp>
        <p:nvSpPr>
          <p:cNvPr id="3" name="object 3"/>
          <p:cNvSpPr txBox="1"/>
          <p:nvPr/>
        </p:nvSpPr>
        <p:spPr>
          <a:xfrm>
            <a:off x="534669" y="6447742"/>
            <a:ext cx="1220470" cy="184666"/>
          </a:xfrm>
          <a:prstGeom prst="rect">
            <a:avLst/>
          </a:prstGeom>
        </p:spPr>
        <p:txBody>
          <a:bodyPr vert="horz" wrap="square" lIns="0" tIns="0" rIns="0" bIns="0" rtlCol="0">
            <a:spAutoFit/>
          </a:bodyPr>
          <a:lstStyle/>
          <a:p>
            <a:pPr marL="12700">
              <a:lnSpc>
                <a:spcPct val="100000"/>
              </a:lnSpc>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4" name="object 4"/>
          <p:cNvSpPr txBox="1"/>
          <p:nvPr/>
        </p:nvSpPr>
        <p:spPr>
          <a:xfrm>
            <a:off x="4456429" y="6447742"/>
            <a:ext cx="23114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63</a:t>
            </a:fld>
            <a:endParaRPr sz="1200">
              <a:latin typeface="Georgia"/>
              <a:cs typeface="Georgia"/>
            </a:endParaRPr>
          </a:p>
        </p:txBody>
      </p:sp>
      <p:sp>
        <p:nvSpPr>
          <p:cNvPr id="5" name="object 5"/>
          <p:cNvSpPr txBox="1"/>
          <p:nvPr/>
        </p:nvSpPr>
        <p:spPr>
          <a:xfrm>
            <a:off x="7984490" y="6447742"/>
            <a:ext cx="623570" cy="184666"/>
          </a:xfrm>
          <a:prstGeom prst="rect">
            <a:avLst/>
          </a:prstGeom>
        </p:spPr>
        <p:txBody>
          <a:bodyPr vert="horz" wrap="square" lIns="0" tIns="0" rIns="0" bIns="0" rtlCol="0">
            <a:spAutoFit/>
          </a:bodyPr>
          <a:lstStyle/>
          <a:p>
            <a:pPr marL="12700">
              <a:lnSpc>
                <a:spcPct val="100000"/>
              </a:lnSpc>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7439" y="163829"/>
            <a:ext cx="6929120" cy="1242648"/>
          </a:xfrm>
          <a:prstGeom prst="rect">
            <a:avLst/>
          </a:prstGeom>
        </p:spPr>
        <p:txBody>
          <a:bodyPr vert="horz" wrap="square" lIns="0" tIns="133350" rIns="0" bIns="0" rtlCol="0">
            <a:spAutoFit/>
          </a:bodyPr>
          <a:lstStyle/>
          <a:p>
            <a:pPr marL="381000" marR="5080" indent="238760">
              <a:lnSpc>
                <a:spcPct val="100000"/>
              </a:lnSpc>
              <a:spcBef>
                <a:spcPts val="100"/>
              </a:spcBef>
            </a:pPr>
            <a:r>
              <a:rPr sz="3600" u="none" spc="-5" dirty="0">
                <a:latin typeface="Times New Roman"/>
                <a:cs typeface="Times New Roman"/>
              </a:rPr>
              <a:t>MEASURES </a:t>
            </a:r>
            <a:r>
              <a:rPr sz="3600" u="none" spc="-10" dirty="0">
                <a:latin typeface="Times New Roman"/>
                <a:cs typeface="Times New Roman"/>
              </a:rPr>
              <a:t>FOR HEALTH  PROMOTION </a:t>
            </a:r>
            <a:r>
              <a:rPr sz="3600" u="none" spc="-5" dirty="0">
                <a:latin typeface="Times New Roman"/>
                <a:cs typeface="Times New Roman"/>
              </a:rPr>
              <a:t>OF</a:t>
            </a:r>
            <a:r>
              <a:rPr sz="3600" u="none" spc="-75" dirty="0">
                <a:latin typeface="Times New Roman"/>
                <a:cs typeface="Times New Roman"/>
              </a:rPr>
              <a:t> </a:t>
            </a:r>
            <a:r>
              <a:rPr sz="3600" u="none" spc="-10" dirty="0">
                <a:latin typeface="Times New Roman"/>
                <a:cs typeface="Times New Roman"/>
              </a:rPr>
              <a:t>WORKERS</a:t>
            </a:r>
            <a:endParaRPr sz="3600">
              <a:latin typeface="Times New Roman"/>
              <a:cs typeface="Times New Roman"/>
            </a:endParaRPr>
          </a:p>
        </p:txBody>
      </p:sp>
      <p:sp>
        <p:nvSpPr>
          <p:cNvPr id="3" name="object 3"/>
          <p:cNvSpPr txBox="1"/>
          <p:nvPr/>
        </p:nvSpPr>
        <p:spPr>
          <a:xfrm>
            <a:off x="535940" y="1531622"/>
            <a:ext cx="5927090" cy="4178067"/>
          </a:xfrm>
          <a:prstGeom prst="rect">
            <a:avLst/>
          </a:prstGeom>
        </p:spPr>
        <p:txBody>
          <a:bodyPr vert="horz" wrap="square" lIns="0" tIns="114300" rIns="0" bIns="0" rtlCol="0">
            <a:spAutoFit/>
          </a:bodyPr>
          <a:lstStyle/>
          <a:p>
            <a:pPr marL="355600" indent="-342900">
              <a:lnSpc>
                <a:spcPct val="100000"/>
              </a:lnSpc>
              <a:spcBef>
                <a:spcPts val="900"/>
              </a:spcBef>
              <a:buFont typeface="Arial"/>
              <a:buChar char="•"/>
              <a:tabLst>
                <a:tab pos="354965" algn="l"/>
                <a:tab pos="355600" algn="l"/>
              </a:tabLst>
            </a:pPr>
            <a:r>
              <a:rPr sz="3200" spc="-5" dirty="0">
                <a:latin typeface="Times New Roman"/>
                <a:cs typeface="Times New Roman"/>
              </a:rPr>
              <a:t>Nutrition</a:t>
            </a:r>
            <a:endParaRPr sz="3200">
              <a:latin typeface="Times New Roman"/>
              <a:cs typeface="Times New Roman"/>
            </a:endParaRPr>
          </a:p>
          <a:p>
            <a:pPr marL="355600" indent="-342900">
              <a:lnSpc>
                <a:spcPct val="100000"/>
              </a:lnSpc>
              <a:spcBef>
                <a:spcPts val="800"/>
              </a:spcBef>
              <a:buFont typeface="Arial"/>
              <a:buChar char="•"/>
              <a:tabLst>
                <a:tab pos="354965" algn="l"/>
                <a:tab pos="355600" algn="l"/>
              </a:tabLst>
            </a:pPr>
            <a:r>
              <a:rPr sz="3200" spc="-5" dirty="0">
                <a:latin typeface="Times New Roman"/>
                <a:cs typeface="Times New Roman"/>
              </a:rPr>
              <a:t>Communicable </a:t>
            </a:r>
            <a:r>
              <a:rPr sz="3200" dirty="0">
                <a:latin typeface="Times New Roman"/>
                <a:cs typeface="Times New Roman"/>
              </a:rPr>
              <a:t>disease</a:t>
            </a:r>
            <a:r>
              <a:rPr sz="3200" spc="5" dirty="0">
                <a:latin typeface="Times New Roman"/>
                <a:cs typeface="Times New Roman"/>
              </a:rPr>
              <a:t> </a:t>
            </a:r>
            <a:r>
              <a:rPr sz="3200" spc="-5" dirty="0">
                <a:latin typeface="Times New Roman"/>
                <a:cs typeface="Times New Roman"/>
              </a:rPr>
              <a:t>control</a:t>
            </a:r>
            <a:endParaRPr sz="3200">
              <a:latin typeface="Times New Roman"/>
              <a:cs typeface="Times New Roman"/>
            </a:endParaRPr>
          </a:p>
          <a:p>
            <a:pPr marL="355600" indent="-342900">
              <a:lnSpc>
                <a:spcPct val="100000"/>
              </a:lnSpc>
              <a:spcBef>
                <a:spcPts val="800"/>
              </a:spcBef>
              <a:buFont typeface="Arial"/>
              <a:buChar char="•"/>
              <a:tabLst>
                <a:tab pos="354965" algn="l"/>
                <a:tab pos="355600" algn="l"/>
              </a:tabLst>
            </a:pPr>
            <a:r>
              <a:rPr sz="3200" spc="-5" dirty="0">
                <a:latin typeface="Times New Roman"/>
                <a:cs typeface="Times New Roman"/>
              </a:rPr>
              <a:t>Environmental</a:t>
            </a:r>
            <a:r>
              <a:rPr sz="3200" spc="-15" dirty="0">
                <a:latin typeface="Times New Roman"/>
                <a:cs typeface="Times New Roman"/>
              </a:rPr>
              <a:t> </a:t>
            </a:r>
            <a:r>
              <a:rPr sz="3200" spc="-5" dirty="0">
                <a:latin typeface="Times New Roman"/>
                <a:cs typeface="Times New Roman"/>
              </a:rPr>
              <a:t>sanitation</a:t>
            </a:r>
            <a:endParaRPr sz="3200">
              <a:latin typeface="Times New Roman"/>
              <a:cs typeface="Times New Roman"/>
            </a:endParaRPr>
          </a:p>
          <a:p>
            <a:pPr marL="355600" indent="-342900">
              <a:lnSpc>
                <a:spcPct val="100000"/>
              </a:lnSpc>
              <a:spcBef>
                <a:spcPts val="790"/>
              </a:spcBef>
              <a:buFont typeface="Arial"/>
              <a:buChar char="•"/>
              <a:tabLst>
                <a:tab pos="354965" algn="l"/>
                <a:tab pos="355600" algn="l"/>
              </a:tabLst>
            </a:pPr>
            <a:r>
              <a:rPr sz="3200" spc="-5" dirty="0">
                <a:latin typeface="Times New Roman"/>
                <a:cs typeface="Times New Roman"/>
              </a:rPr>
              <a:t>Mental health</a:t>
            </a:r>
            <a:endParaRPr sz="3200">
              <a:latin typeface="Times New Roman"/>
              <a:cs typeface="Times New Roman"/>
            </a:endParaRPr>
          </a:p>
          <a:p>
            <a:pPr marL="355600" indent="-342900">
              <a:lnSpc>
                <a:spcPct val="100000"/>
              </a:lnSpc>
              <a:spcBef>
                <a:spcPts val="800"/>
              </a:spcBef>
              <a:buFont typeface="Arial"/>
              <a:buChar char="•"/>
              <a:tabLst>
                <a:tab pos="354965" algn="l"/>
                <a:tab pos="355600" algn="l"/>
              </a:tabLst>
            </a:pPr>
            <a:r>
              <a:rPr sz="3200" dirty="0">
                <a:latin typeface="Times New Roman"/>
                <a:cs typeface="Times New Roman"/>
              </a:rPr>
              <a:t>Measures </a:t>
            </a:r>
            <a:r>
              <a:rPr sz="3200" spc="-5" dirty="0">
                <a:latin typeface="Times New Roman"/>
                <a:cs typeface="Times New Roman"/>
              </a:rPr>
              <a:t>for women </a:t>
            </a:r>
            <a:r>
              <a:rPr sz="3200" dirty="0">
                <a:latin typeface="Times New Roman"/>
                <a:cs typeface="Times New Roman"/>
              </a:rPr>
              <a:t>and</a:t>
            </a:r>
            <a:r>
              <a:rPr sz="3200" spc="-10" dirty="0">
                <a:latin typeface="Times New Roman"/>
                <a:cs typeface="Times New Roman"/>
              </a:rPr>
              <a:t> </a:t>
            </a:r>
            <a:r>
              <a:rPr sz="3200" spc="-5" dirty="0">
                <a:latin typeface="Times New Roman"/>
                <a:cs typeface="Times New Roman"/>
              </a:rPr>
              <a:t>children</a:t>
            </a:r>
            <a:endParaRPr sz="3200">
              <a:latin typeface="Times New Roman"/>
              <a:cs typeface="Times New Roman"/>
            </a:endParaRPr>
          </a:p>
          <a:p>
            <a:pPr marL="355600" indent="-342900">
              <a:lnSpc>
                <a:spcPct val="100000"/>
              </a:lnSpc>
              <a:spcBef>
                <a:spcPts val="800"/>
              </a:spcBef>
              <a:buFont typeface="Arial"/>
              <a:buChar char="•"/>
              <a:tabLst>
                <a:tab pos="354965" algn="l"/>
                <a:tab pos="355600" algn="l"/>
              </a:tabLst>
            </a:pPr>
            <a:r>
              <a:rPr sz="3200" spc="-5" dirty="0">
                <a:latin typeface="Times New Roman"/>
                <a:cs typeface="Times New Roman"/>
              </a:rPr>
              <a:t>Health </a:t>
            </a:r>
            <a:r>
              <a:rPr sz="3200" dirty="0">
                <a:latin typeface="Times New Roman"/>
                <a:cs typeface="Times New Roman"/>
              </a:rPr>
              <a:t>education</a:t>
            </a:r>
            <a:endParaRPr sz="3200">
              <a:latin typeface="Times New Roman"/>
              <a:cs typeface="Times New Roman"/>
            </a:endParaRPr>
          </a:p>
          <a:p>
            <a:pPr marL="355600" indent="-342900">
              <a:lnSpc>
                <a:spcPct val="100000"/>
              </a:lnSpc>
              <a:spcBef>
                <a:spcPts val="800"/>
              </a:spcBef>
              <a:buFont typeface="Arial"/>
              <a:buChar char="•"/>
              <a:tabLst>
                <a:tab pos="354965" algn="l"/>
                <a:tab pos="355600" algn="l"/>
              </a:tabLst>
            </a:pPr>
            <a:r>
              <a:rPr sz="3200" spc="-5" dirty="0">
                <a:latin typeface="Times New Roman"/>
                <a:cs typeface="Times New Roman"/>
              </a:rPr>
              <a:t>Family</a:t>
            </a:r>
            <a:r>
              <a:rPr sz="3200" spc="10" dirty="0">
                <a:latin typeface="Times New Roman"/>
                <a:cs typeface="Times New Roman"/>
              </a:rPr>
              <a:t> </a:t>
            </a:r>
            <a:r>
              <a:rPr sz="3200" dirty="0">
                <a:latin typeface="Times New Roman"/>
                <a:cs typeface="Times New Roman"/>
              </a:rPr>
              <a:t>planning</a:t>
            </a:r>
            <a:endParaRPr sz="3200">
              <a:latin typeface="Times New Roman"/>
              <a:cs typeface="Times New Roman"/>
            </a:endParaRPr>
          </a:p>
        </p:txBody>
      </p:sp>
      <p:sp>
        <p:nvSpPr>
          <p:cNvPr id="4" name="object 4"/>
          <p:cNvSpPr/>
          <p:nvPr/>
        </p:nvSpPr>
        <p:spPr>
          <a:xfrm>
            <a:off x="6705600" y="1600200"/>
            <a:ext cx="2209800" cy="3810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34669" y="6447742"/>
            <a:ext cx="1220470" cy="184666"/>
          </a:xfrm>
          <a:prstGeom prst="rect">
            <a:avLst/>
          </a:prstGeom>
        </p:spPr>
        <p:txBody>
          <a:bodyPr vert="horz" wrap="square" lIns="0" tIns="0" rIns="0" bIns="0" rtlCol="0">
            <a:spAutoFit/>
          </a:bodyPr>
          <a:lstStyle/>
          <a:p>
            <a:pPr marL="12700">
              <a:lnSpc>
                <a:spcPct val="100000"/>
              </a:lnSpc>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6" name="object 6"/>
          <p:cNvSpPr txBox="1"/>
          <p:nvPr/>
        </p:nvSpPr>
        <p:spPr>
          <a:xfrm>
            <a:off x="4456429" y="6447742"/>
            <a:ext cx="23114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64</a:t>
            </a:fld>
            <a:endParaRPr sz="1200">
              <a:latin typeface="Georgia"/>
              <a:cs typeface="Georgia"/>
            </a:endParaRPr>
          </a:p>
        </p:txBody>
      </p:sp>
      <p:sp>
        <p:nvSpPr>
          <p:cNvPr id="7" name="object 7"/>
          <p:cNvSpPr txBox="1"/>
          <p:nvPr/>
        </p:nvSpPr>
        <p:spPr>
          <a:xfrm>
            <a:off x="7984490" y="6447742"/>
            <a:ext cx="623570" cy="184666"/>
          </a:xfrm>
          <a:prstGeom prst="rect">
            <a:avLst/>
          </a:prstGeom>
        </p:spPr>
        <p:txBody>
          <a:bodyPr vert="horz" wrap="square" lIns="0" tIns="0" rIns="0" bIns="0" rtlCol="0">
            <a:spAutoFit/>
          </a:bodyPr>
          <a:lstStyle/>
          <a:p>
            <a:pPr marL="12700">
              <a:lnSpc>
                <a:spcPct val="100000"/>
              </a:lnSpc>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7404" y="497840"/>
            <a:ext cx="235140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solidFill>
                  <a:srgbClr val="BF0000"/>
                </a:solidFill>
                <a:latin typeface="Georgia"/>
                <a:cs typeface="Georgia"/>
              </a:rPr>
              <a:t>Nutrition</a:t>
            </a:r>
            <a:endParaRPr sz="4400">
              <a:latin typeface="Georgia"/>
              <a:cs typeface="Georgia"/>
            </a:endParaRPr>
          </a:p>
        </p:txBody>
      </p:sp>
      <p:sp>
        <p:nvSpPr>
          <p:cNvPr id="3" name="object 3"/>
          <p:cNvSpPr txBox="1"/>
          <p:nvPr/>
        </p:nvSpPr>
        <p:spPr>
          <a:xfrm>
            <a:off x="535944" y="1877059"/>
            <a:ext cx="5161915" cy="3665106"/>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spc="-5" dirty="0">
                <a:latin typeface="Times New Roman"/>
                <a:cs typeface="Times New Roman"/>
              </a:rPr>
              <a:t>Under </a:t>
            </a:r>
            <a:r>
              <a:rPr sz="3200" dirty="0">
                <a:latin typeface="Times New Roman"/>
                <a:cs typeface="Times New Roman"/>
              </a:rPr>
              <a:t>Indian </a:t>
            </a:r>
            <a:r>
              <a:rPr sz="3200" spc="-5" dirty="0">
                <a:latin typeface="Times New Roman"/>
                <a:cs typeface="Times New Roman"/>
              </a:rPr>
              <a:t>factory</a:t>
            </a:r>
            <a:r>
              <a:rPr sz="3200" spc="15" dirty="0">
                <a:latin typeface="Times New Roman"/>
                <a:cs typeface="Times New Roman"/>
              </a:rPr>
              <a:t> </a:t>
            </a:r>
            <a:r>
              <a:rPr sz="3200" dirty="0">
                <a:latin typeface="Times New Roman"/>
                <a:cs typeface="Times New Roman"/>
              </a:rPr>
              <a:t>act,</a:t>
            </a:r>
            <a:endParaRPr sz="3200">
              <a:latin typeface="Times New Roman"/>
              <a:cs typeface="Times New Roman"/>
            </a:endParaRPr>
          </a:p>
          <a:p>
            <a:pPr marL="355600" marR="5080">
              <a:lnSpc>
                <a:spcPct val="149700"/>
              </a:lnSpc>
              <a:spcBef>
                <a:spcPts val="810"/>
              </a:spcBef>
            </a:pPr>
            <a:r>
              <a:rPr sz="3200" dirty="0">
                <a:latin typeface="Times New Roman"/>
                <a:cs typeface="Times New Roman"/>
              </a:rPr>
              <a:t>One canteen when </a:t>
            </a:r>
            <a:r>
              <a:rPr sz="3200" spc="-5" dirty="0">
                <a:latin typeface="Times New Roman"/>
                <a:cs typeface="Times New Roman"/>
              </a:rPr>
              <a:t>number </a:t>
            </a:r>
            <a:r>
              <a:rPr sz="3200" dirty="0">
                <a:latin typeface="Times New Roman"/>
                <a:cs typeface="Times New Roman"/>
              </a:rPr>
              <a:t>of  employees exceeds</a:t>
            </a:r>
            <a:r>
              <a:rPr sz="3200" spc="-25" dirty="0">
                <a:latin typeface="Times New Roman"/>
                <a:cs typeface="Times New Roman"/>
              </a:rPr>
              <a:t> </a:t>
            </a:r>
            <a:r>
              <a:rPr sz="3200" dirty="0">
                <a:latin typeface="Times New Roman"/>
                <a:cs typeface="Times New Roman"/>
              </a:rPr>
              <a:t>250</a:t>
            </a:r>
            <a:endParaRPr sz="3200">
              <a:latin typeface="Times New Roman"/>
              <a:cs typeface="Times New Roman"/>
            </a:endParaRPr>
          </a:p>
          <a:p>
            <a:pPr marL="355600" marR="189230" indent="-342900">
              <a:lnSpc>
                <a:spcPct val="150000"/>
              </a:lnSpc>
              <a:spcBef>
                <a:spcPts val="800"/>
              </a:spcBef>
              <a:buFont typeface="Arial"/>
              <a:buChar char="•"/>
              <a:tabLst>
                <a:tab pos="354965" algn="l"/>
                <a:tab pos="355600" algn="l"/>
              </a:tabLst>
            </a:pPr>
            <a:r>
              <a:rPr sz="3200" spc="-5" dirty="0">
                <a:latin typeface="Times New Roman"/>
                <a:cs typeface="Times New Roman"/>
              </a:rPr>
              <a:t>Education </a:t>
            </a:r>
            <a:r>
              <a:rPr sz="3200" dirty="0">
                <a:latin typeface="Times New Roman"/>
                <a:cs typeface="Times New Roman"/>
              </a:rPr>
              <a:t>of </a:t>
            </a:r>
            <a:r>
              <a:rPr sz="3200" spc="-5" dirty="0">
                <a:latin typeface="Times New Roman"/>
                <a:cs typeface="Times New Roman"/>
              </a:rPr>
              <a:t>workers </a:t>
            </a:r>
            <a:r>
              <a:rPr sz="3200" dirty="0">
                <a:latin typeface="Times New Roman"/>
                <a:cs typeface="Times New Roman"/>
              </a:rPr>
              <a:t>on </a:t>
            </a:r>
            <a:r>
              <a:rPr sz="3200" spc="-5" dirty="0">
                <a:latin typeface="Times New Roman"/>
                <a:cs typeface="Times New Roman"/>
              </a:rPr>
              <a:t>the  </a:t>
            </a:r>
            <a:r>
              <a:rPr sz="3200" dirty="0">
                <a:latin typeface="Times New Roman"/>
                <a:cs typeface="Times New Roman"/>
              </a:rPr>
              <a:t>value of balanced</a:t>
            </a:r>
            <a:r>
              <a:rPr sz="3200" spc="-20" dirty="0">
                <a:latin typeface="Times New Roman"/>
                <a:cs typeface="Times New Roman"/>
              </a:rPr>
              <a:t> </a:t>
            </a:r>
            <a:r>
              <a:rPr sz="3200" spc="-5" dirty="0">
                <a:latin typeface="Times New Roman"/>
                <a:cs typeface="Times New Roman"/>
              </a:rPr>
              <a:t>diet.</a:t>
            </a:r>
            <a:endParaRPr sz="3200">
              <a:latin typeface="Times New Roman"/>
              <a:cs typeface="Times New Roman"/>
            </a:endParaRPr>
          </a:p>
        </p:txBody>
      </p:sp>
      <p:sp>
        <p:nvSpPr>
          <p:cNvPr id="4" name="object 4"/>
          <p:cNvSpPr/>
          <p:nvPr/>
        </p:nvSpPr>
        <p:spPr>
          <a:xfrm>
            <a:off x="5340350" y="3274059"/>
            <a:ext cx="3803650" cy="358394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2870">
              <a:lnSpc>
                <a:spcPct val="100000"/>
              </a:lnSpc>
            </a:pPr>
            <a:fld id="{81D60167-4931-47E6-BA6A-407CBD079E47}" type="slidenum">
              <a:rPr dirty="0"/>
              <a:t>65</a:t>
            </a:fld>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6169" y="497840"/>
            <a:ext cx="6921500" cy="689932"/>
          </a:xfrm>
          <a:prstGeom prst="rect">
            <a:avLst/>
          </a:prstGeom>
        </p:spPr>
        <p:txBody>
          <a:bodyPr vert="horz" wrap="square" lIns="0" tIns="12700" rIns="0" bIns="0" rtlCol="0">
            <a:spAutoFit/>
          </a:bodyPr>
          <a:lstStyle/>
          <a:p>
            <a:pPr marL="12700">
              <a:lnSpc>
                <a:spcPct val="100000"/>
              </a:lnSpc>
              <a:spcBef>
                <a:spcPts val="100"/>
              </a:spcBef>
            </a:pPr>
            <a:r>
              <a:rPr sz="4400" b="0" u="none" dirty="0">
                <a:solidFill>
                  <a:srgbClr val="BF0000"/>
                </a:solidFill>
                <a:latin typeface="Times New Roman"/>
                <a:cs typeface="Times New Roman"/>
              </a:rPr>
              <a:t>Communicable </a:t>
            </a:r>
            <a:r>
              <a:rPr sz="4400" b="0" u="none" spc="-5" dirty="0">
                <a:solidFill>
                  <a:srgbClr val="BF0000"/>
                </a:solidFill>
                <a:latin typeface="Times New Roman"/>
                <a:cs typeface="Times New Roman"/>
              </a:rPr>
              <a:t>disease</a:t>
            </a:r>
            <a:r>
              <a:rPr sz="4400" b="0" u="none" spc="-70" dirty="0">
                <a:solidFill>
                  <a:srgbClr val="BF0000"/>
                </a:solidFill>
                <a:latin typeface="Times New Roman"/>
                <a:cs typeface="Times New Roman"/>
              </a:rPr>
              <a:t> </a:t>
            </a:r>
            <a:r>
              <a:rPr sz="4400" b="0" u="none" dirty="0">
                <a:solidFill>
                  <a:srgbClr val="BF0000"/>
                </a:solidFill>
                <a:latin typeface="Times New Roman"/>
                <a:cs typeface="Times New Roman"/>
              </a:rPr>
              <a:t>control</a:t>
            </a:r>
            <a:endParaRPr sz="4400">
              <a:latin typeface="Times New Roman"/>
              <a:cs typeface="Times New Roman"/>
            </a:endParaRPr>
          </a:p>
        </p:txBody>
      </p:sp>
      <p:sp>
        <p:nvSpPr>
          <p:cNvPr id="3" name="object 3"/>
          <p:cNvSpPr txBox="1"/>
          <p:nvPr/>
        </p:nvSpPr>
        <p:spPr>
          <a:xfrm>
            <a:off x="535944" y="1633221"/>
            <a:ext cx="3876675" cy="2967479"/>
          </a:xfrm>
          <a:prstGeom prst="rect">
            <a:avLst/>
          </a:prstGeom>
        </p:spPr>
        <p:txBody>
          <a:bodyPr vert="horz" wrap="square" lIns="0" tIns="12700" rIns="0" bIns="0" rtlCol="0">
            <a:spAutoFit/>
          </a:bodyPr>
          <a:lstStyle/>
          <a:p>
            <a:pPr marL="355600" marR="5080" indent="-342900">
              <a:lnSpc>
                <a:spcPct val="149900"/>
              </a:lnSpc>
              <a:spcBef>
                <a:spcPts val="100"/>
              </a:spcBef>
              <a:buFont typeface="Arial"/>
              <a:buChar char="•"/>
              <a:tabLst>
                <a:tab pos="354965" algn="l"/>
                <a:tab pos="355600" algn="l"/>
              </a:tabLst>
            </a:pPr>
            <a:r>
              <a:rPr sz="3200" dirty="0">
                <a:latin typeface="Times New Roman"/>
                <a:cs typeface="Times New Roman"/>
              </a:rPr>
              <a:t>Adequate  </a:t>
            </a:r>
            <a:r>
              <a:rPr sz="3200" spc="-5" dirty="0">
                <a:latin typeface="Times New Roman"/>
                <a:cs typeface="Times New Roman"/>
              </a:rPr>
              <a:t>immunization</a:t>
            </a:r>
            <a:r>
              <a:rPr sz="3200" spc="-60" dirty="0">
                <a:latin typeface="Times New Roman"/>
                <a:cs typeface="Times New Roman"/>
              </a:rPr>
              <a:t> </a:t>
            </a:r>
            <a:r>
              <a:rPr sz="3200" spc="-5" dirty="0">
                <a:latin typeface="Times New Roman"/>
                <a:cs typeface="Times New Roman"/>
              </a:rPr>
              <a:t>against  communicable  diseases</a:t>
            </a:r>
            <a:endParaRPr sz="3200">
              <a:latin typeface="Times New Roman"/>
              <a:cs typeface="Times New Roman"/>
            </a:endParaRPr>
          </a:p>
        </p:txBody>
      </p:sp>
      <p:sp>
        <p:nvSpPr>
          <p:cNvPr id="4" name="object 4"/>
          <p:cNvSpPr/>
          <p:nvPr/>
        </p:nvSpPr>
        <p:spPr>
          <a:xfrm>
            <a:off x="4572000" y="1828802"/>
            <a:ext cx="3914140" cy="39243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2870">
              <a:lnSpc>
                <a:spcPct val="100000"/>
              </a:lnSpc>
            </a:pPr>
            <a:fld id="{81D60167-4931-47E6-BA6A-407CBD079E47}" type="slidenum">
              <a:rPr dirty="0"/>
              <a:t>66</a:t>
            </a:fld>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4300" y="497840"/>
            <a:ext cx="636524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Environmental</a:t>
            </a:r>
            <a:r>
              <a:rPr sz="4400" b="0" u="none" spc="-25" dirty="0">
                <a:latin typeface="Georgia"/>
                <a:cs typeface="Georgia"/>
              </a:rPr>
              <a:t> </a:t>
            </a:r>
            <a:r>
              <a:rPr sz="4400" b="0" u="none" spc="-5" dirty="0">
                <a:latin typeface="Georgia"/>
                <a:cs typeface="Georgia"/>
              </a:rPr>
              <a:t>sanitation</a:t>
            </a:r>
            <a:endParaRPr sz="4400">
              <a:latin typeface="Georgia"/>
              <a:cs typeface="Georgia"/>
            </a:endParaRPr>
          </a:p>
        </p:txBody>
      </p:sp>
      <p:sp>
        <p:nvSpPr>
          <p:cNvPr id="3" name="object 3"/>
          <p:cNvSpPr txBox="1"/>
          <p:nvPr/>
        </p:nvSpPr>
        <p:spPr>
          <a:xfrm>
            <a:off x="535940" y="1831340"/>
            <a:ext cx="5199380" cy="3749744"/>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600" spc="-10" dirty="0">
                <a:solidFill>
                  <a:srgbClr val="BF0000"/>
                </a:solidFill>
                <a:latin typeface="Times New Roman"/>
                <a:cs typeface="Times New Roman"/>
              </a:rPr>
              <a:t>Water</a:t>
            </a:r>
            <a:r>
              <a:rPr sz="2600" spc="-15" dirty="0">
                <a:solidFill>
                  <a:srgbClr val="BF0000"/>
                </a:solidFill>
                <a:latin typeface="Times New Roman"/>
                <a:cs typeface="Times New Roman"/>
              </a:rPr>
              <a:t> </a:t>
            </a:r>
            <a:r>
              <a:rPr sz="2600" spc="-5" dirty="0">
                <a:solidFill>
                  <a:srgbClr val="BF0000"/>
                </a:solidFill>
                <a:latin typeface="Times New Roman"/>
                <a:cs typeface="Times New Roman"/>
              </a:rPr>
              <a:t>supply</a:t>
            </a:r>
            <a:endParaRPr sz="2600">
              <a:latin typeface="Times New Roman"/>
              <a:cs typeface="Times New Roman"/>
            </a:endParaRPr>
          </a:p>
          <a:p>
            <a:pPr marL="12700">
              <a:lnSpc>
                <a:spcPct val="100000"/>
              </a:lnSpc>
              <a:spcBef>
                <a:spcPts val="2200"/>
              </a:spcBef>
            </a:pPr>
            <a:r>
              <a:rPr sz="2600" spc="-5" dirty="0">
                <a:latin typeface="Times New Roman"/>
                <a:cs typeface="Times New Roman"/>
              </a:rPr>
              <a:t>Installation </a:t>
            </a:r>
            <a:r>
              <a:rPr sz="2600" dirty="0">
                <a:latin typeface="Times New Roman"/>
                <a:cs typeface="Times New Roman"/>
              </a:rPr>
              <a:t>of drinking </a:t>
            </a:r>
            <a:r>
              <a:rPr sz="2600" spc="-5" dirty="0">
                <a:latin typeface="Times New Roman"/>
                <a:cs typeface="Times New Roman"/>
              </a:rPr>
              <a:t>water</a:t>
            </a:r>
            <a:r>
              <a:rPr sz="2600" spc="-30" dirty="0">
                <a:latin typeface="Times New Roman"/>
                <a:cs typeface="Times New Roman"/>
              </a:rPr>
              <a:t> </a:t>
            </a:r>
            <a:r>
              <a:rPr sz="2600" spc="-5" dirty="0">
                <a:latin typeface="Times New Roman"/>
                <a:cs typeface="Times New Roman"/>
              </a:rPr>
              <a:t>fountains</a:t>
            </a:r>
            <a:endParaRPr sz="2600">
              <a:latin typeface="Times New Roman"/>
              <a:cs typeface="Times New Roman"/>
            </a:endParaRPr>
          </a:p>
          <a:p>
            <a:pPr marL="355600" indent="-342900">
              <a:lnSpc>
                <a:spcPct val="100000"/>
              </a:lnSpc>
              <a:spcBef>
                <a:spcPts val="2210"/>
              </a:spcBef>
              <a:buFont typeface="Arial"/>
              <a:buChar char="•"/>
              <a:tabLst>
                <a:tab pos="354965" algn="l"/>
                <a:tab pos="355600" algn="l"/>
              </a:tabLst>
            </a:pPr>
            <a:r>
              <a:rPr sz="2600" dirty="0">
                <a:solidFill>
                  <a:srgbClr val="BF0000"/>
                </a:solidFill>
                <a:latin typeface="Times New Roman"/>
                <a:cs typeface="Times New Roman"/>
              </a:rPr>
              <a:t>Food</a:t>
            </a:r>
            <a:endParaRPr sz="2600">
              <a:latin typeface="Times New Roman"/>
              <a:cs typeface="Times New Roman"/>
            </a:endParaRPr>
          </a:p>
          <a:p>
            <a:pPr marL="355600" marR="811530" indent="-342900">
              <a:lnSpc>
                <a:spcPct val="149700"/>
              </a:lnSpc>
              <a:spcBef>
                <a:spcPts val="660"/>
              </a:spcBef>
            </a:pPr>
            <a:r>
              <a:rPr sz="2600" spc="-5" dirty="0">
                <a:latin typeface="Times New Roman"/>
                <a:cs typeface="Times New Roman"/>
              </a:rPr>
              <a:t>Sanitary preparation, storage </a:t>
            </a:r>
            <a:r>
              <a:rPr sz="2600" dirty="0">
                <a:latin typeface="Times New Roman"/>
                <a:cs typeface="Times New Roman"/>
              </a:rPr>
              <a:t>and  handling of</a:t>
            </a:r>
            <a:r>
              <a:rPr sz="2600" spc="-5" dirty="0">
                <a:latin typeface="Times New Roman"/>
                <a:cs typeface="Times New Roman"/>
              </a:rPr>
              <a:t> </a:t>
            </a:r>
            <a:r>
              <a:rPr sz="2600" dirty="0">
                <a:latin typeface="Times New Roman"/>
                <a:cs typeface="Times New Roman"/>
              </a:rPr>
              <a:t>food</a:t>
            </a:r>
            <a:endParaRPr sz="2600">
              <a:latin typeface="Times New Roman"/>
              <a:cs typeface="Times New Roman"/>
            </a:endParaRPr>
          </a:p>
          <a:p>
            <a:pPr marL="12700">
              <a:lnSpc>
                <a:spcPct val="100000"/>
              </a:lnSpc>
              <a:spcBef>
                <a:spcPts val="2210"/>
              </a:spcBef>
            </a:pPr>
            <a:r>
              <a:rPr sz="2600" spc="-5" dirty="0">
                <a:latin typeface="Times New Roman"/>
                <a:cs typeface="Times New Roman"/>
              </a:rPr>
              <a:t>Education </a:t>
            </a:r>
            <a:r>
              <a:rPr sz="2600" dirty="0">
                <a:latin typeface="Times New Roman"/>
                <a:cs typeface="Times New Roman"/>
              </a:rPr>
              <a:t>of food</a:t>
            </a:r>
            <a:r>
              <a:rPr sz="2600" spc="-10" dirty="0">
                <a:latin typeface="Times New Roman"/>
                <a:cs typeface="Times New Roman"/>
              </a:rPr>
              <a:t> </a:t>
            </a:r>
            <a:r>
              <a:rPr sz="2600" dirty="0">
                <a:latin typeface="Times New Roman"/>
                <a:cs typeface="Times New Roman"/>
              </a:rPr>
              <a:t>handlers</a:t>
            </a:r>
            <a:endParaRPr sz="2600">
              <a:latin typeface="Times New Roman"/>
              <a:cs typeface="Times New Roman"/>
            </a:endParaRPr>
          </a:p>
        </p:txBody>
      </p:sp>
      <p:sp>
        <p:nvSpPr>
          <p:cNvPr id="4" name="object 4"/>
          <p:cNvSpPr/>
          <p:nvPr/>
        </p:nvSpPr>
        <p:spPr>
          <a:xfrm>
            <a:off x="5822950" y="2895600"/>
            <a:ext cx="2877820" cy="32004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2870">
              <a:lnSpc>
                <a:spcPct val="100000"/>
              </a:lnSpc>
            </a:pPr>
            <a:fld id="{81D60167-4931-47E6-BA6A-407CBD079E47}" type="slidenum">
              <a:rPr dirty="0"/>
              <a:t>67</a:t>
            </a:fld>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4300" y="497840"/>
            <a:ext cx="636524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Environmental</a:t>
            </a:r>
            <a:r>
              <a:rPr sz="4400" b="0" u="none" spc="-25" dirty="0">
                <a:latin typeface="Georgia"/>
                <a:cs typeface="Georgia"/>
              </a:rPr>
              <a:t> </a:t>
            </a:r>
            <a:r>
              <a:rPr sz="4400" b="0" u="none" spc="-5" dirty="0">
                <a:latin typeface="Georgia"/>
                <a:cs typeface="Georgia"/>
              </a:rPr>
              <a:t>sanitation</a:t>
            </a:r>
            <a:endParaRPr sz="4400">
              <a:latin typeface="Georgia"/>
              <a:cs typeface="Georgia"/>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2870">
              <a:lnSpc>
                <a:spcPct val="100000"/>
              </a:lnSpc>
            </a:pPr>
            <a:fld id="{81D60167-4931-47E6-BA6A-407CBD079E47}" type="slidenum">
              <a:rPr dirty="0"/>
              <a:t>68</a:t>
            </a:fld>
            <a:endParaRPr dirty="0"/>
          </a:p>
        </p:txBody>
      </p:sp>
      <p:sp>
        <p:nvSpPr>
          <p:cNvPr id="3" name="object 3"/>
          <p:cNvSpPr txBox="1"/>
          <p:nvPr/>
        </p:nvSpPr>
        <p:spPr>
          <a:xfrm>
            <a:off x="535940" y="1877061"/>
            <a:ext cx="5259070" cy="4401205"/>
          </a:xfrm>
          <a:prstGeom prst="rect">
            <a:avLst/>
          </a:prstGeom>
        </p:spPr>
        <p:txBody>
          <a:bodyPr vert="horz" wrap="square" lIns="0" tIns="12700" rIns="0" bIns="0" rtlCol="0">
            <a:spAutoFit/>
          </a:bodyPr>
          <a:lstStyle/>
          <a:p>
            <a:pPr marL="355600" indent="-342900" algn="just">
              <a:lnSpc>
                <a:spcPct val="100000"/>
              </a:lnSpc>
              <a:spcBef>
                <a:spcPts val="100"/>
              </a:spcBef>
              <a:buFont typeface="Arial"/>
              <a:buChar char="•"/>
              <a:tabLst>
                <a:tab pos="355600" algn="l"/>
              </a:tabLst>
            </a:pPr>
            <a:r>
              <a:rPr sz="3200" spc="-5" dirty="0">
                <a:solidFill>
                  <a:srgbClr val="BF0000"/>
                </a:solidFill>
                <a:latin typeface="Times New Roman"/>
                <a:cs typeface="Times New Roman"/>
              </a:rPr>
              <a:t>Toilet</a:t>
            </a:r>
            <a:endParaRPr sz="3200">
              <a:latin typeface="Times New Roman"/>
              <a:cs typeface="Times New Roman"/>
            </a:endParaRPr>
          </a:p>
          <a:p>
            <a:pPr marL="355600" marR="5080" algn="just">
              <a:lnSpc>
                <a:spcPct val="149900"/>
              </a:lnSpc>
              <a:spcBef>
                <a:spcPts val="800"/>
              </a:spcBef>
            </a:pPr>
            <a:r>
              <a:rPr sz="3200" dirty="0">
                <a:latin typeface="Times New Roman"/>
                <a:cs typeface="Times New Roman"/>
              </a:rPr>
              <a:t>One sanitary convenience </a:t>
            </a:r>
            <a:r>
              <a:rPr sz="3200" spc="-5" dirty="0">
                <a:latin typeface="Times New Roman"/>
                <a:cs typeface="Times New Roman"/>
              </a:rPr>
              <a:t>for  </a:t>
            </a:r>
            <a:r>
              <a:rPr sz="3200" dirty="0">
                <a:latin typeface="Times New Roman"/>
                <a:cs typeface="Times New Roman"/>
              </a:rPr>
              <a:t>25 employees </a:t>
            </a:r>
            <a:r>
              <a:rPr sz="3200" spc="-5" dirty="0">
                <a:latin typeface="Times New Roman"/>
                <a:cs typeface="Times New Roman"/>
              </a:rPr>
              <a:t>for the first </a:t>
            </a:r>
            <a:r>
              <a:rPr sz="3200" dirty="0">
                <a:latin typeface="Times New Roman"/>
                <a:cs typeface="Times New Roman"/>
              </a:rPr>
              <a:t>100  employees </a:t>
            </a:r>
            <a:r>
              <a:rPr sz="3200" spc="-5" dirty="0">
                <a:latin typeface="Times New Roman"/>
                <a:cs typeface="Times New Roman"/>
              </a:rPr>
              <a:t>and thereafter </a:t>
            </a:r>
            <a:r>
              <a:rPr sz="3200" dirty="0">
                <a:latin typeface="Times New Roman"/>
                <a:cs typeface="Times New Roman"/>
              </a:rPr>
              <a:t>one  </a:t>
            </a:r>
            <a:r>
              <a:rPr sz="3200" spc="-5" dirty="0">
                <a:latin typeface="Times New Roman"/>
                <a:cs typeface="Times New Roman"/>
              </a:rPr>
              <a:t>for </a:t>
            </a:r>
            <a:r>
              <a:rPr sz="3200" dirty="0">
                <a:latin typeface="Times New Roman"/>
                <a:cs typeface="Times New Roman"/>
              </a:rPr>
              <a:t>50</a:t>
            </a:r>
            <a:endParaRPr sz="3200">
              <a:latin typeface="Times New Roman"/>
              <a:cs typeface="Times New Roman"/>
            </a:endParaRPr>
          </a:p>
          <a:p>
            <a:pPr marL="355600" indent="-342900" algn="just">
              <a:lnSpc>
                <a:spcPct val="100000"/>
              </a:lnSpc>
              <a:spcBef>
                <a:spcPts val="2710"/>
              </a:spcBef>
              <a:buFont typeface="Arial"/>
              <a:buChar char="•"/>
              <a:tabLst>
                <a:tab pos="355600" algn="l"/>
              </a:tabLst>
            </a:pPr>
            <a:r>
              <a:rPr sz="3200" dirty="0">
                <a:solidFill>
                  <a:srgbClr val="BF0000"/>
                </a:solidFill>
                <a:latin typeface="Times New Roman"/>
                <a:cs typeface="Times New Roman"/>
              </a:rPr>
              <a:t>General plant</a:t>
            </a:r>
            <a:r>
              <a:rPr sz="3200" spc="-35" dirty="0">
                <a:solidFill>
                  <a:srgbClr val="BF0000"/>
                </a:solidFill>
                <a:latin typeface="Times New Roman"/>
                <a:cs typeface="Times New Roman"/>
              </a:rPr>
              <a:t> </a:t>
            </a:r>
            <a:r>
              <a:rPr sz="3200" dirty="0">
                <a:solidFill>
                  <a:srgbClr val="BF0000"/>
                </a:solidFill>
                <a:latin typeface="Times New Roman"/>
                <a:cs typeface="Times New Roman"/>
              </a:rPr>
              <a:t>cleanliness</a:t>
            </a:r>
            <a:endParaRPr sz="3200">
              <a:latin typeface="Times New Roman"/>
              <a:cs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4300" y="497840"/>
            <a:ext cx="636524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Environmental</a:t>
            </a:r>
            <a:r>
              <a:rPr sz="4400" b="0" u="none" spc="-25" dirty="0">
                <a:latin typeface="Georgia"/>
                <a:cs typeface="Georgia"/>
              </a:rPr>
              <a:t> </a:t>
            </a:r>
            <a:r>
              <a:rPr sz="4400" b="0" u="none" spc="-5" dirty="0">
                <a:latin typeface="Georgia"/>
                <a:cs typeface="Georgia"/>
              </a:rPr>
              <a:t>sanitation</a:t>
            </a:r>
            <a:endParaRPr sz="4400">
              <a:latin typeface="Georgia"/>
              <a:cs typeface="Georgia"/>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7" name="object 7"/>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2870">
              <a:lnSpc>
                <a:spcPct val="100000"/>
              </a:lnSpc>
            </a:pPr>
            <a:fld id="{81D60167-4931-47E6-BA6A-407CBD079E47}" type="slidenum">
              <a:rPr dirty="0"/>
              <a:t>69</a:t>
            </a:fld>
            <a:endParaRPr dirty="0"/>
          </a:p>
        </p:txBody>
      </p:sp>
      <p:sp>
        <p:nvSpPr>
          <p:cNvPr id="3" name="object 3"/>
          <p:cNvSpPr txBox="1"/>
          <p:nvPr/>
        </p:nvSpPr>
        <p:spPr>
          <a:xfrm>
            <a:off x="535944" y="1432559"/>
            <a:ext cx="141605" cy="412934"/>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BF0000"/>
                </a:solidFill>
                <a:latin typeface="Arial"/>
                <a:cs typeface="Arial"/>
              </a:rPr>
              <a:t>•</a:t>
            </a:r>
            <a:endParaRPr sz="2600">
              <a:latin typeface="Arial"/>
              <a:cs typeface="Arial"/>
            </a:endParaRPr>
          </a:p>
        </p:txBody>
      </p:sp>
      <p:sp>
        <p:nvSpPr>
          <p:cNvPr id="4" name="object 4"/>
          <p:cNvSpPr txBox="1"/>
          <p:nvPr/>
        </p:nvSpPr>
        <p:spPr>
          <a:xfrm>
            <a:off x="878839" y="1450340"/>
            <a:ext cx="2141220" cy="412934"/>
          </a:xfrm>
          <a:prstGeom prst="rect">
            <a:avLst/>
          </a:prstGeom>
        </p:spPr>
        <p:txBody>
          <a:bodyPr vert="horz" wrap="square" lIns="0" tIns="12700" rIns="0" bIns="0" rtlCol="0">
            <a:spAutoFit/>
          </a:bodyPr>
          <a:lstStyle/>
          <a:p>
            <a:pPr marL="12700">
              <a:lnSpc>
                <a:spcPct val="100000"/>
              </a:lnSpc>
              <a:spcBef>
                <a:spcPts val="100"/>
              </a:spcBef>
            </a:pPr>
            <a:r>
              <a:rPr sz="2600" spc="-5" dirty="0">
                <a:solidFill>
                  <a:srgbClr val="BF0000"/>
                </a:solidFill>
                <a:latin typeface="Times New Roman"/>
                <a:cs typeface="Times New Roman"/>
              </a:rPr>
              <a:t>Sufficient</a:t>
            </a:r>
            <a:r>
              <a:rPr sz="2600" spc="-65" dirty="0">
                <a:solidFill>
                  <a:srgbClr val="BF0000"/>
                </a:solidFill>
                <a:latin typeface="Times New Roman"/>
                <a:cs typeface="Times New Roman"/>
              </a:rPr>
              <a:t> </a:t>
            </a:r>
            <a:r>
              <a:rPr sz="2600" spc="-5" dirty="0">
                <a:solidFill>
                  <a:srgbClr val="BF0000"/>
                </a:solidFill>
                <a:latin typeface="Times New Roman"/>
                <a:cs typeface="Times New Roman"/>
              </a:rPr>
              <a:t>space</a:t>
            </a:r>
            <a:endParaRPr sz="2600">
              <a:latin typeface="Times New Roman"/>
              <a:cs typeface="Times New Roman"/>
            </a:endParaRPr>
          </a:p>
        </p:txBody>
      </p:sp>
      <p:sp>
        <p:nvSpPr>
          <p:cNvPr id="5" name="object 5"/>
          <p:cNvSpPr txBox="1"/>
          <p:nvPr/>
        </p:nvSpPr>
        <p:spPr>
          <a:xfrm>
            <a:off x="535944" y="2127252"/>
            <a:ext cx="7511415" cy="3880549"/>
          </a:xfrm>
          <a:prstGeom prst="rect">
            <a:avLst/>
          </a:prstGeom>
        </p:spPr>
        <p:txBody>
          <a:bodyPr vert="horz" wrap="square" lIns="0" tIns="12700" rIns="0" bIns="0" rtlCol="0">
            <a:spAutoFit/>
          </a:bodyPr>
          <a:lstStyle/>
          <a:p>
            <a:pPr marL="355600">
              <a:lnSpc>
                <a:spcPct val="100000"/>
              </a:lnSpc>
              <a:spcBef>
                <a:spcPts val="100"/>
              </a:spcBef>
            </a:pPr>
            <a:r>
              <a:rPr sz="2600" spc="-5" dirty="0">
                <a:latin typeface="Times New Roman"/>
                <a:cs typeface="Times New Roman"/>
              </a:rPr>
              <a:t>The recommended standard is </a:t>
            </a:r>
            <a:r>
              <a:rPr sz="2600" dirty="0">
                <a:latin typeface="Times New Roman"/>
                <a:cs typeface="Times New Roman"/>
              </a:rPr>
              <a:t>of </a:t>
            </a:r>
            <a:r>
              <a:rPr sz="2600" spc="-5" dirty="0">
                <a:latin typeface="Times New Roman"/>
                <a:cs typeface="Times New Roman"/>
              </a:rPr>
              <a:t>minimum </a:t>
            </a:r>
            <a:r>
              <a:rPr sz="2600" dirty="0">
                <a:latin typeface="Times New Roman"/>
                <a:cs typeface="Times New Roman"/>
              </a:rPr>
              <a:t>of</a:t>
            </a:r>
            <a:r>
              <a:rPr sz="2600" spc="-10" dirty="0">
                <a:latin typeface="Times New Roman"/>
                <a:cs typeface="Times New Roman"/>
              </a:rPr>
              <a:t> </a:t>
            </a:r>
            <a:r>
              <a:rPr sz="2600" dirty="0">
                <a:latin typeface="Times New Roman"/>
                <a:cs typeface="Times New Roman"/>
              </a:rPr>
              <a:t>500cuft</a:t>
            </a:r>
            <a:endParaRPr sz="2600">
              <a:latin typeface="Times New Roman"/>
              <a:cs typeface="Times New Roman"/>
            </a:endParaRPr>
          </a:p>
          <a:p>
            <a:pPr marL="355600" indent="-342900">
              <a:lnSpc>
                <a:spcPct val="100000"/>
              </a:lnSpc>
              <a:spcBef>
                <a:spcPts val="2200"/>
              </a:spcBef>
              <a:buFont typeface="Arial"/>
              <a:buChar char="•"/>
              <a:tabLst>
                <a:tab pos="354965" algn="l"/>
                <a:tab pos="355600" algn="l"/>
              </a:tabLst>
            </a:pPr>
            <a:r>
              <a:rPr sz="2600" spc="-5" dirty="0">
                <a:solidFill>
                  <a:srgbClr val="BF0000"/>
                </a:solidFill>
                <a:latin typeface="Times New Roman"/>
                <a:cs typeface="Times New Roman"/>
              </a:rPr>
              <a:t>Lighting</a:t>
            </a:r>
            <a:endParaRPr sz="2600">
              <a:latin typeface="Times New Roman"/>
              <a:cs typeface="Times New Roman"/>
            </a:endParaRPr>
          </a:p>
          <a:p>
            <a:pPr marL="12700">
              <a:lnSpc>
                <a:spcPct val="100000"/>
              </a:lnSpc>
              <a:spcBef>
                <a:spcPts val="2210"/>
              </a:spcBef>
            </a:pPr>
            <a:r>
              <a:rPr sz="2600" spc="-5" dirty="0">
                <a:latin typeface="Times New Roman"/>
                <a:cs typeface="Times New Roman"/>
              </a:rPr>
              <a:t>Standards for</a:t>
            </a:r>
            <a:r>
              <a:rPr sz="2600" spc="-15" dirty="0">
                <a:latin typeface="Times New Roman"/>
                <a:cs typeface="Times New Roman"/>
              </a:rPr>
              <a:t> </a:t>
            </a:r>
            <a:r>
              <a:rPr sz="2600" spc="-5" dirty="0">
                <a:latin typeface="Times New Roman"/>
                <a:cs typeface="Times New Roman"/>
              </a:rPr>
              <a:t>illumination</a:t>
            </a:r>
            <a:endParaRPr sz="2600">
              <a:latin typeface="Times New Roman"/>
              <a:cs typeface="Times New Roman"/>
            </a:endParaRPr>
          </a:p>
          <a:p>
            <a:pPr marL="12700" marR="1967864">
              <a:lnSpc>
                <a:spcPts val="5330"/>
              </a:lnSpc>
              <a:spcBef>
                <a:spcPts val="535"/>
              </a:spcBef>
            </a:pPr>
            <a:r>
              <a:rPr sz="2600" spc="-5" dirty="0">
                <a:latin typeface="Times New Roman"/>
                <a:cs typeface="Times New Roman"/>
              </a:rPr>
              <a:t>High precision </a:t>
            </a:r>
            <a:r>
              <a:rPr sz="2600" dirty="0">
                <a:latin typeface="Times New Roman"/>
                <a:cs typeface="Times New Roman"/>
              </a:rPr>
              <a:t>work 50-75 foot </a:t>
            </a:r>
            <a:r>
              <a:rPr sz="2600" spc="-5" dirty="0">
                <a:latin typeface="Times New Roman"/>
                <a:cs typeface="Times New Roman"/>
              </a:rPr>
              <a:t>candles  </a:t>
            </a:r>
            <a:r>
              <a:rPr sz="2600" dirty="0">
                <a:latin typeface="Times New Roman"/>
                <a:cs typeface="Times New Roman"/>
              </a:rPr>
              <a:t>Regular work- 6 </a:t>
            </a:r>
            <a:r>
              <a:rPr sz="2600" spc="-5" dirty="0">
                <a:latin typeface="Times New Roman"/>
                <a:cs typeface="Times New Roman"/>
              </a:rPr>
              <a:t>to </a:t>
            </a:r>
            <a:r>
              <a:rPr sz="2600" dirty="0">
                <a:latin typeface="Times New Roman"/>
                <a:cs typeface="Times New Roman"/>
              </a:rPr>
              <a:t>12 foot </a:t>
            </a:r>
            <a:r>
              <a:rPr sz="2600" spc="-5" dirty="0">
                <a:latin typeface="Times New Roman"/>
                <a:cs typeface="Times New Roman"/>
              </a:rPr>
              <a:t>candles  Corridoors </a:t>
            </a:r>
            <a:r>
              <a:rPr sz="2600" dirty="0">
                <a:latin typeface="Times New Roman"/>
                <a:cs typeface="Times New Roman"/>
              </a:rPr>
              <a:t>and </a:t>
            </a:r>
            <a:r>
              <a:rPr sz="2600" spc="-5" dirty="0">
                <a:latin typeface="Times New Roman"/>
                <a:cs typeface="Times New Roman"/>
              </a:rPr>
              <a:t>passages- </a:t>
            </a:r>
            <a:r>
              <a:rPr sz="2600" dirty="0">
                <a:latin typeface="Times New Roman"/>
                <a:cs typeface="Times New Roman"/>
              </a:rPr>
              <a:t>0.5 foot</a:t>
            </a:r>
            <a:r>
              <a:rPr sz="2600" spc="-10" dirty="0">
                <a:latin typeface="Times New Roman"/>
                <a:cs typeface="Times New Roman"/>
              </a:rPr>
              <a:t> </a:t>
            </a:r>
            <a:r>
              <a:rPr sz="2600" spc="-5" dirty="0">
                <a:latin typeface="Times New Roman"/>
                <a:cs typeface="Times New Roman"/>
              </a:rPr>
              <a:t>candles</a:t>
            </a:r>
            <a:endParaRPr sz="26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86054" y="497840"/>
            <a:ext cx="3766185"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Times New Roman"/>
                <a:cs typeface="Times New Roman"/>
              </a:rPr>
              <a:t>Physical</a:t>
            </a:r>
            <a:r>
              <a:rPr sz="4400" b="0" u="none" spc="-45" dirty="0">
                <a:latin typeface="Times New Roman"/>
                <a:cs typeface="Times New Roman"/>
              </a:rPr>
              <a:t> </a:t>
            </a:r>
            <a:r>
              <a:rPr sz="4400" b="0" u="none" spc="-5" dirty="0">
                <a:latin typeface="Times New Roman"/>
                <a:cs typeface="Times New Roman"/>
              </a:rPr>
              <a:t>hazards</a:t>
            </a:r>
            <a:endParaRPr sz="4400">
              <a:latin typeface="Times New Roman"/>
              <a:cs typeface="Times New Roman"/>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85420">
              <a:lnSpc>
                <a:spcPct val="100000"/>
              </a:lnSpc>
            </a:pPr>
            <a:fld id="{81D60167-4931-47E6-BA6A-407CBD079E47}" type="slidenum">
              <a:rPr dirty="0"/>
              <a:t>7</a:t>
            </a:fld>
            <a:endParaRPr dirty="0"/>
          </a:p>
        </p:txBody>
      </p:sp>
      <p:sp>
        <p:nvSpPr>
          <p:cNvPr id="4" name="object 4"/>
          <p:cNvSpPr txBox="1"/>
          <p:nvPr/>
        </p:nvSpPr>
        <p:spPr>
          <a:xfrm>
            <a:off x="2288539" y="1648459"/>
            <a:ext cx="3677920" cy="4698722"/>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dirty="0">
                <a:latin typeface="Times New Roman"/>
                <a:cs typeface="Times New Roman"/>
              </a:rPr>
              <a:t>Heat and</a:t>
            </a:r>
            <a:r>
              <a:rPr sz="3200" spc="-20" dirty="0">
                <a:latin typeface="Times New Roman"/>
                <a:cs typeface="Times New Roman"/>
              </a:rPr>
              <a:t> </a:t>
            </a:r>
            <a:r>
              <a:rPr sz="3200" dirty="0">
                <a:latin typeface="Times New Roman"/>
                <a:cs typeface="Times New Roman"/>
              </a:rPr>
              <a:t>cold</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Light</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spc="-5" dirty="0">
                <a:latin typeface="Times New Roman"/>
                <a:cs typeface="Times New Roman"/>
              </a:rPr>
              <a:t>Noise</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Vibration</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Ultraviolet</a:t>
            </a:r>
            <a:r>
              <a:rPr sz="3200" spc="-20" dirty="0">
                <a:latin typeface="Times New Roman"/>
                <a:cs typeface="Times New Roman"/>
              </a:rPr>
              <a:t> </a:t>
            </a:r>
            <a:r>
              <a:rPr sz="3200" spc="-5" dirty="0">
                <a:latin typeface="Times New Roman"/>
                <a:cs typeface="Times New Roman"/>
              </a:rPr>
              <a:t>radiation</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spc="-5" dirty="0">
                <a:latin typeface="Times New Roman"/>
                <a:cs typeface="Times New Roman"/>
              </a:rPr>
              <a:t>Ionizing</a:t>
            </a:r>
            <a:r>
              <a:rPr sz="3200" dirty="0">
                <a:latin typeface="Times New Roman"/>
                <a:cs typeface="Times New Roman"/>
              </a:rPr>
              <a:t> </a:t>
            </a:r>
            <a:r>
              <a:rPr sz="3200" spc="-5" dirty="0">
                <a:latin typeface="Times New Roman"/>
                <a:cs typeface="Times New Roman"/>
              </a:rPr>
              <a:t>radiation</a:t>
            </a:r>
            <a:endParaRPr sz="3200">
              <a:latin typeface="Times New Roman"/>
              <a:cs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4300" y="497840"/>
            <a:ext cx="636524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Environmental</a:t>
            </a:r>
            <a:r>
              <a:rPr sz="4400" b="0" u="none" spc="-25" dirty="0">
                <a:latin typeface="Georgia"/>
                <a:cs typeface="Georgia"/>
              </a:rPr>
              <a:t> </a:t>
            </a:r>
            <a:r>
              <a:rPr sz="4400" b="0" u="none" spc="-5" dirty="0">
                <a:latin typeface="Georgia"/>
                <a:cs typeface="Georgia"/>
              </a:rPr>
              <a:t>sanitation</a:t>
            </a:r>
            <a:endParaRPr sz="4400">
              <a:latin typeface="Georgia"/>
              <a:cs typeface="Georgia"/>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2870">
              <a:lnSpc>
                <a:spcPct val="100000"/>
              </a:lnSpc>
            </a:pPr>
            <a:fld id="{81D60167-4931-47E6-BA6A-407CBD079E47}" type="slidenum">
              <a:rPr dirty="0"/>
              <a:t>70</a:t>
            </a:fld>
            <a:endParaRPr dirty="0"/>
          </a:p>
        </p:txBody>
      </p:sp>
      <p:sp>
        <p:nvSpPr>
          <p:cNvPr id="3" name="object 3"/>
          <p:cNvSpPr txBox="1"/>
          <p:nvPr/>
        </p:nvSpPr>
        <p:spPr>
          <a:xfrm>
            <a:off x="535944" y="1877061"/>
            <a:ext cx="4641215" cy="2182649"/>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spc="-5" dirty="0">
                <a:latin typeface="Times New Roman"/>
                <a:cs typeface="Times New Roman"/>
              </a:rPr>
              <a:t>Ventilation, temperature</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Protection against</a:t>
            </a:r>
            <a:r>
              <a:rPr sz="3200" spc="-85" dirty="0">
                <a:latin typeface="Times New Roman"/>
                <a:cs typeface="Times New Roman"/>
              </a:rPr>
              <a:t> </a:t>
            </a:r>
            <a:r>
              <a:rPr sz="3200" dirty="0">
                <a:latin typeface="Times New Roman"/>
                <a:cs typeface="Times New Roman"/>
              </a:rPr>
              <a:t>hazards</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spc="-5" dirty="0">
                <a:latin typeface="Times New Roman"/>
                <a:cs typeface="Times New Roman"/>
              </a:rPr>
              <a:t>Housing</a:t>
            </a:r>
            <a:endParaRPr sz="3200">
              <a:latin typeface="Times New Roman"/>
              <a:cs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5910" y="109220"/>
            <a:ext cx="346837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Mental</a:t>
            </a:r>
            <a:r>
              <a:rPr sz="4400" b="0" u="none" spc="-75" dirty="0">
                <a:latin typeface="Georgia"/>
                <a:cs typeface="Georgia"/>
              </a:rPr>
              <a:t> </a:t>
            </a:r>
            <a:r>
              <a:rPr sz="4400" b="0" u="none" spc="-5" dirty="0">
                <a:latin typeface="Georgia"/>
                <a:cs typeface="Georgia"/>
              </a:rPr>
              <a:t>health</a:t>
            </a:r>
            <a:endParaRPr sz="4400">
              <a:latin typeface="Georgia"/>
              <a:cs typeface="Georgia"/>
            </a:endParaRPr>
          </a:p>
        </p:txBody>
      </p:sp>
      <p:sp>
        <p:nvSpPr>
          <p:cNvPr id="3" name="object 3"/>
          <p:cNvSpPr txBox="1"/>
          <p:nvPr/>
        </p:nvSpPr>
        <p:spPr>
          <a:xfrm>
            <a:off x="535944" y="642622"/>
            <a:ext cx="7712709" cy="5388655"/>
          </a:xfrm>
          <a:prstGeom prst="rect">
            <a:avLst/>
          </a:prstGeom>
        </p:spPr>
        <p:txBody>
          <a:bodyPr vert="horz" wrap="square" lIns="0" tIns="12700" rIns="0" bIns="0" rtlCol="0">
            <a:spAutoFit/>
          </a:bodyPr>
          <a:lstStyle/>
          <a:p>
            <a:pPr marL="355600" marR="309880" indent="-342900" algn="just">
              <a:lnSpc>
                <a:spcPct val="150000"/>
              </a:lnSpc>
              <a:spcBef>
                <a:spcPts val="100"/>
              </a:spcBef>
              <a:buFont typeface="Arial"/>
              <a:buChar char="•"/>
              <a:tabLst>
                <a:tab pos="355600" algn="l"/>
              </a:tabLst>
            </a:pPr>
            <a:r>
              <a:rPr sz="3200" spc="-5" dirty="0">
                <a:latin typeface="Times New Roman"/>
                <a:cs typeface="Times New Roman"/>
              </a:rPr>
              <a:t>To promote the health </a:t>
            </a:r>
            <a:r>
              <a:rPr sz="3200" dirty="0">
                <a:latin typeface="Times New Roman"/>
                <a:cs typeface="Times New Roman"/>
              </a:rPr>
              <a:t>and </a:t>
            </a:r>
            <a:r>
              <a:rPr sz="3200" spc="-5" dirty="0">
                <a:latin typeface="Times New Roman"/>
                <a:cs typeface="Times New Roman"/>
              </a:rPr>
              <a:t>happiness </a:t>
            </a:r>
            <a:r>
              <a:rPr sz="3200" dirty="0">
                <a:latin typeface="Times New Roman"/>
                <a:cs typeface="Times New Roman"/>
              </a:rPr>
              <a:t>of </a:t>
            </a:r>
            <a:r>
              <a:rPr sz="3200" spc="-5" dirty="0">
                <a:latin typeface="Times New Roman"/>
                <a:cs typeface="Times New Roman"/>
              </a:rPr>
              <a:t>the  </a:t>
            </a:r>
            <a:r>
              <a:rPr sz="3200" dirty="0">
                <a:latin typeface="Times New Roman"/>
                <a:cs typeface="Times New Roman"/>
              </a:rPr>
              <a:t>workers.</a:t>
            </a:r>
            <a:endParaRPr sz="3200">
              <a:latin typeface="Times New Roman"/>
              <a:cs typeface="Times New Roman"/>
            </a:endParaRPr>
          </a:p>
          <a:p>
            <a:pPr marL="355600" marR="5080" indent="-342900" algn="just">
              <a:lnSpc>
                <a:spcPct val="150000"/>
              </a:lnSpc>
              <a:spcBef>
                <a:spcPts val="790"/>
              </a:spcBef>
              <a:buFont typeface="Arial"/>
              <a:buChar char="•"/>
              <a:tabLst>
                <a:tab pos="355600" algn="l"/>
              </a:tabLst>
            </a:pPr>
            <a:r>
              <a:rPr sz="3200" spc="-5" dirty="0">
                <a:latin typeface="Times New Roman"/>
                <a:cs typeface="Times New Roman"/>
              </a:rPr>
              <a:t>To </a:t>
            </a:r>
            <a:r>
              <a:rPr sz="3200" dirty="0">
                <a:latin typeface="Times New Roman"/>
                <a:cs typeface="Times New Roman"/>
              </a:rPr>
              <a:t>detect signs of </a:t>
            </a:r>
            <a:r>
              <a:rPr sz="3200" spc="-5" dirty="0">
                <a:latin typeface="Times New Roman"/>
                <a:cs typeface="Times New Roman"/>
              </a:rPr>
              <a:t>emotional stress </a:t>
            </a:r>
            <a:r>
              <a:rPr sz="3200" dirty="0">
                <a:latin typeface="Times New Roman"/>
                <a:cs typeface="Times New Roman"/>
              </a:rPr>
              <a:t>and </a:t>
            </a:r>
            <a:r>
              <a:rPr sz="3200" spc="-5" dirty="0">
                <a:latin typeface="Times New Roman"/>
                <a:cs typeface="Times New Roman"/>
              </a:rPr>
              <a:t>strain  </a:t>
            </a:r>
            <a:r>
              <a:rPr sz="3200" dirty="0">
                <a:latin typeface="Times New Roman"/>
                <a:cs typeface="Times New Roman"/>
              </a:rPr>
              <a:t>and </a:t>
            </a:r>
            <a:r>
              <a:rPr sz="3200" spc="-5" dirty="0">
                <a:latin typeface="Times New Roman"/>
                <a:cs typeface="Times New Roman"/>
              </a:rPr>
              <a:t>to </a:t>
            </a:r>
            <a:r>
              <a:rPr sz="3200" dirty="0">
                <a:latin typeface="Times New Roman"/>
                <a:cs typeface="Times New Roman"/>
              </a:rPr>
              <a:t>secure relief of </a:t>
            </a:r>
            <a:r>
              <a:rPr sz="3200" spc="-5" dirty="0">
                <a:latin typeface="Times New Roman"/>
                <a:cs typeface="Times New Roman"/>
              </a:rPr>
              <a:t>stress </a:t>
            </a:r>
            <a:r>
              <a:rPr sz="3200" dirty="0">
                <a:latin typeface="Times New Roman"/>
                <a:cs typeface="Times New Roman"/>
              </a:rPr>
              <a:t>and </a:t>
            </a:r>
            <a:r>
              <a:rPr sz="3200" spc="-5" dirty="0">
                <a:latin typeface="Times New Roman"/>
                <a:cs typeface="Times New Roman"/>
              </a:rPr>
              <a:t>strain </a:t>
            </a:r>
            <a:r>
              <a:rPr sz="3200" dirty="0">
                <a:latin typeface="Times New Roman"/>
                <a:cs typeface="Times New Roman"/>
              </a:rPr>
              <a:t>where  </a:t>
            </a:r>
            <a:r>
              <a:rPr sz="3200" spc="-5" dirty="0">
                <a:latin typeface="Times New Roman"/>
                <a:cs typeface="Times New Roman"/>
              </a:rPr>
              <a:t>possible</a:t>
            </a:r>
            <a:endParaRPr sz="3200">
              <a:latin typeface="Times New Roman"/>
              <a:cs typeface="Times New Roman"/>
            </a:endParaRPr>
          </a:p>
          <a:p>
            <a:pPr marL="355600" marR="145415" indent="-342900" algn="just">
              <a:lnSpc>
                <a:spcPct val="150000"/>
              </a:lnSpc>
              <a:spcBef>
                <a:spcPts val="790"/>
              </a:spcBef>
              <a:buFont typeface="Arial"/>
              <a:buChar char="•"/>
              <a:tabLst>
                <a:tab pos="355600" algn="l"/>
              </a:tabLst>
            </a:pPr>
            <a:r>
              <a:rPr sz="3200" spc="-5" dirty="0">
                <a:latin typeface="Times New Roman"/>
                <a:cs typeface="Times New Roman"/>
              </a:rPr>
              <a:t>The treatment </a:t>
            </a:r>
            <a:r>
              <a:rPr sz="3200" dirty="0">
                <a:latin typeface="Times New Roman"/>
                <a:cs typeface="Times New Roman"/>
              </a:rPr>
              <a:t>of employees </a:t>
            </a:r>
            <a:r>
              <a:rPr sz="3200" spc="-5" dirty="0">
                <a:latin typeface="Times New Roman"/>
                <a:cs typeface="Times New Roman"/>
              </a:rPr>
              <a:t>suffering from  mental illness </a:t>
            </a:r>
            <a:r>
              <a:rPr sz="3200" dirty="0">
                <a:latin typeface="Times New Roman"/>
                <a:cs typeface="Times New Roman"/>
              </a:rPr>
              <a:t>and </a:t>
            </a:r>
            <a:r>
              <a:rPr sz="3200" spc="-5" dirty="0">
                <a:latin typeface="Times New Roman"/>
                <a:cs typeface="Times New Roman"/>
              </a:rPr>
              <a:t>the rehabilitation </a:t>
            </a:r>
            <a:r>
              <a:rPr sz="3200" dirty="0">
                <a:latin typeface="Times New Roman"/>
                <a:cs typeface="Times New Roman"/>
              </a:rPr>
              <a:t>of</a:t>
            </a:r>
            <a:r>
              <a:rPr sz="3200" spc="15" dirty="0">
                <a:latin typeface="Times New Roman"/>
                <a:cs typeface="Times New Roman"/>
              </a:rPr>
              <a:t> </a:t>
            </a:r>
            <a:r>
              <a:rPr sz="3200" dirty="0">
                <a:latin typeface="Times New Roman"/>
                <a:cs typeface="Times New Roman"/>
              </a:rPr>
              <a:t>those</a:t>
            </a:r>
            <a:endParaRPr sz="3200">
              <a:latin typeface="Times New Roman"/>
              <a:cs typeface="Times New Roman"/>
            </a:endParaRPr>
          </a:p>
        </p:txBody>
      </p:sp>
      <p:sp>
        <p:nvSpPr>
          <p:cNvPr id="4" name="object 4"/>
          <p:cNvSpPr txBox="1"/>
          <p:nvPr/>
        </p:nvSpPr>
        <p:spPr>
          <a:xfrm>
            <a:off x="509272" y="6207762"/>
            <a:ext cx="3028315" cy="505267"/>
          </a:xfrm>
          <a:prstGeom prst="rect">
            <a:avLst/>
          </a:prstGeom>
        </p:spPr>
        <p:txBody>
          <a:bodyPr vert="horz" wrap="square" lIns="0" tIns="12700" rIns="0" bIns="0" rtlCol="0">
            <a:spAutoFit/>
          </a:bodyPr>
          <a:lstStyle/>
          <a:p>
            <a:pPr marL="38100">
              <a:lnSpc>
                <a:spcPct val="100000"/>
              </a:lnSpc>
              <a:spcBef>
                <a:spcPts val="100"/>
              </a:spcBef>
            </a:pPr>
            <a:r>
              <a:rPr sz="1800" spc="-15" baseline="9259" dirty="0">
                <a:solidFill>
                  <a:srgbClr val="888888"/>
                </a:solidFill>
                <a:latin typeface="Georgia"/>
                <a:cs typeface="Georgia"/>
              </a:rPr>
              <a:t>1</a:t>
            </a:r>
            <a:r>
              <a:rPr sz="1800" baseline="9259" dirty="0">
                <a:solidFill>
                  <a:srgbClr val="888888"/>
                </a:solidFill>
                <a:latin typeface="Georgia"/>
                <a:cs typeface="Georgia"/>
              </a:rPr>
              <a:t>1</a:t>
            </a:r>
            <a:r>
              <a:rPr sz="1800" spc="-7" baseline="9259" dirty="0">
                <a:solidFill>
                  <a:srgbClr val="888888"/>
                </a:solidFill>
                <a:latin typeface="Georgia"/>
                <a:cs typeface="Georgia"/>
              </a:rPr>
              <a:t>/2</a:t>
            </a:r>
            <a:r>
              <a:rPr sz="1800" spc="-427" baseline="9259" dirty="0">
                <a:solidFill>
                  <a:srgbClr val="888888"/>
                </a:solidFill>
                <a:latin typeface="Georgia"/>
                <a:cs typeface="Georgia"/>
              </a:rPr>
              <a:t>0</a:t>
            </a:r>
            <a:r>
              <a:rPr sz="3200" spc="-2035" dirty="0">
                <a:latin typeface="Times New Roman"/>
                <a:cs typeface="Times New Roman"/>
              </a:rPr>
              <a:t>w</a:t>
            </a:r>
            <a:r>
              <a:rPr sz="1800" spc="7" baseline="9259" dirty="0">
                <a:solidFill>
                  <a:srgbClr val="888888"/>
                </a:solidFill>
                <a:latin typeface="Georgia"/>
                <a:cs typeface="Georgia"/>
              </a:rPr>
              <a:t>/</a:t>
            </a:r>
            <a:r>
              <a:rPr sz="1800" spc="-15" baseline="9259" dirty="0">
                <a:solidFill>
                  <a:srgbClr val="888888"/>
                </a:solidFill>
                <a:latin typeface="Georgia"/>
                <a:cs typeface="Georgia"/>
              </a:rPr>
              <a:t>1</a:t>
            </a:r>
            <a:r>
              <a:rPr sz="1800" baseline="9259" dirty="0">
                <a:solidFill>
                  <a:srgbClr val="888888"/>
                </a:solidFill>
                <a:latin typeface="Georgia"/>
                <a:cs typeface="Georgia"/>
              </a:rPr>
              <a:t>5</a:t>
            </a:r>
            <a:r>
              <a:rPr sz="1800" spc="44" baseline="9259" dirty="0">
                <a:solidFill>
                  <a:srgbClr val="888888"/>
                </a:solidFill>
                <a:latin typeface="Georgia"/>
                <a:cs typeface="Georgia"/>
              </a:rPr>
              <a:t> </a:t>
            </a:r>
            <a:r>
              <a:rPr sz="3200" spc="5" dirty="0">
                <a:latin typeface="Times New Roman"/>
                <a:cs typeface="Times New Roman"/>
              </a:rPr>
              <a:t>h</a:t>
            </a:r>
            <a:r>
              <a:rPr sz="3200" dirty="0">
                <a:latin typeface="Times New Roman"/>
                <a:cs typeface="Times New Roman"/>
              </a:rPr>
              <a:t>o</a:t>
            </a:r>
            <a:r>
              <a:rPr sz="3200" spc="5" dirty="0">
                <a:latin typeface="Times New Roman"/>
                <a:cs typeface="Times New Roman"/>
              </a:rPr>
              <a:t> beco</a:t>
            </a:r>
            <a:r>
              <a:rPr sz="3200" spc="-20" dirty="0">
                <a:latin typeface="Times New Roman"/>
                <a:cs typeface="Times New Roman"/>
              </a:rPr>
              <a:t>m</a:t>
            </a:r>
            <a:r>
              <a:rPr sz="3200" dirty="0">
                <a:latin typeface="Times New Roman"/>
                <a:cs typeface="Times New Roman"/>
              </a:rPr>
              <a:t>e</a:t>
            </a:r>
            <a:r>
              <a:rPr sz="3200" spc="5" dirty="0">
                <a:latin typeface="Times New Roman"/>
                <a:cs typeface="Times New Roman"/>
              </a:rPr>
              <a:t> </a:t>
            </a:r>
            <a:r>
              <a:rPr sz="3200" spc="-10" dirty="0">
                <a:latin typeface="Times New Roman"/>
                <a:cs typeface="Times New Roman"/>
              </a:rPr>
              <a:t>ill.</a:t>
            </a:r>
            <a:endParaRPr sz="3200">
              <a:latin typeface="Times New Roman"/>
              <a:cs typeface="Times New Roman"/>
            </a:endParaRPr>
          </a:p>
        </p:txBody>
      </p:sp>
      <p:sp>
        <p:nvSpPr>
          <p:cNvPr id="5" name="object 5"/>
          <p:cNvSpPr txBox="1"/>
          <p:nvPr/>
        </p:nvSpPr>
        <p:spPr>
          <a:xfrm>
            <a:off x="8406134" y="6435091"/>
            <a:ext cx="20256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68</a:t>
            </a:r>
            <a:endParaRPr sz="1200">
              <a:latin typeface="Georgia"/>
              <a:cs typeface="Georgi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1400" y="95248"/>
            <a:ext cx="6598284" cy="1004762"/>
          </a:xfrm>
          <a:prstGeom prst="rect">
            <a:avLst/>
          </a:prstGeom>
        </p:spPr>
        <p:txBody>
          <a:bodyPr vert="horz" wrap="square" lIns="0" tIns="29845" rIns="0" bIns="0" rtlCol="0">
            <a:spAutoFit/>
          </a:bodyPr>
          <a:lstStyle/>
          <a:p>
            <a:pPr marL="2090420" marR="5080" indent="-2077720">
              <a:lnSpc>
                <a:spcPts val="3829"/>
              </a:lnSpc>
              <a:spcBef>
                <a:spcPts val="235"/>
              </a:spcBef>
            </a:pPr>
            <a:r>
              <a:rPr sz="3200" u="none" spc="-5" dirty="0"/>
              <a:t>MEASURES </a:t>
            </a:r>
            <a:r>
              <a:rPr sz="3200" u="none" dirty="0"/>
              <a:t>FOR </a:t>
            </a:r>
            <a:r>
              <a:rPr sz="3200" u="none" spc="-5" dirty="0"/>
              <a:t>WOMEN AND  CHILDREN</a:t>
            </a:r>
            <a:endParaRPr sz="3200"/>
          </a:p>
        </p:txBody>
      </p:sp>
      <p:sp>
        <p:nvSpPr>
          <p:cNvPr id="3" name="object 3"/>
          <p:cNvSpPr txBox="1"/>
          <p:nvPr/>
        </p:nvSpPr>
        <p:spPr>
          <a:xfrm>
            <a:off x="459744" y="947420"/>
            <a:ext cx="7998459" cy="5144998"/>
          </a:xfrm>
          <a:prstGeom prst="rect">
            <a:avLst/>
          </a:prstGeom>
        </p:spPr>
        <p:txBody>
          <a:bodyPr vert="horz" wrap="square" lIns="0" tIns="12700" rIns="0" bIns="0" rtlCol="0">
            <a:spAutoFit/>
          </a:bodyPr>
          <a:lstStyle/>
          <a:p>
            <a:pPr marL="355600" marR="732790" indent="-342900">
              <a:lnSpc>
                <a:spcPct val="150000"/>
              </a:lnSpc>
              <a:spcBef>
                <a:spcPts val="100"/>
              </a:spcBef>
              <a:buAutoNum type="arabicParenBoth"/>
              <a:tabLst>
                <a:tab pos="480059" algn="l"/>
              </a:tabLst>
            </a:pPr>
            <a:r>
              <a:rPr sz="2600" dirty="0">
                <a:latin typeface="Times New Roman"/>
                <a:cs typeface="Times New Roman"/>
              </a:rPr>
              <a:t>Expectant </a:t>
            </a:r>
            <a:r>
              <a:rPr sz="2600" spc="-5" dirty="0">
                <a:latin typeface="Times New Roman"/>
                <a:cs typeface="Times New Roman"/>
              </a:rPr>
              <a:t>mothers are given maternity leave for </a:t>
            </a:r>
            <a:r>
              <a:rPr sz="2600" dirty="0">
                <a:latin typeface="Times New Roman"/>
                <a:cs typeface="Times New Roman"/>
              </a:rPr>
              <a:t>12  </a:t>
            </a:r>
            <a:r>
              <a:rPr sz="2600" spc="-5" dirty="0">
                <a:latin typeface="Times New Roman"/>
                <a:cs typeface="Times New Roman"/>
              </a:rPr>
              <a:t>weeks,</a:t>
            </a:r>
            <a:endParaRPr sz="2600">
              <a:latin typeface="Times New Roman"/>
              <a:cs typeface="Times New Roman"/>
            </a:endParaRPr>
          </a:p>
          <a:p>
            <a:pPr marL="479425" indent="-467359">
              <a:lnSpc>
                <a:spcPct val="100000"/>
              </a:lnSpc>
              <a:spcBef>
                <a:spcPts val="2200"/>
              </a:spcBef>
              <a:buAutoNum type="arabicParenBoth"/>
              <a:tabLst>
                <a:tab pos="480059" algn="l"/>
              </a:tabLst>
            </a:pPr>
            <a:r>
              <a:rPr sz="2600" spc="-5" dirty="0">
                <a:latin typeface="Times New Roman"/>
                <a:cs typeface="Times New Roman"/>
              </a:rPr>
              <a:t>Provision </a:t>
            </a:r>
            <a:r>
              <a:rPr sz="2600" dirty="0">
                <a:latin typeface="Times New Roman"/>
                <a:cs typeface="Times New Roman"/>
              </a:rPr>
              <a:t>of </a:t>
            </a:r>
            <a:r>
              <a:rPr sz="2600" spc="-5" dirty="0">
                <a:latin typeface="Times New Roman"/>
                <a:cs typeface="Times New Roman"/>
              </a:rPr>
              <a:t>free antenatal, natal </a:t>
            </a:r>
            <a:r>
              <a:rPr sz="2600" dirty="0">
                <a:latin typeface="Times New Roman"/>
                <a:cs typeface="Times New Roman"/>
              </a:rPr>
              <a:t>and </a:t>
            </a:r>
            <a:r>
              <a:rPr sz="2600" spc="-5" dirty="0">
                <a:latin typeface="Times New Roman"/>
                <a:cs typeface="Times New Roman"/>
              </a:rPr>
              <a:t>postnatal</a:t>
            </a:r>
            <a:r>
              <a:rPr sz="2600" spc="20" dirty="0">
                <a:latin typeface="Times New Roman"/>
                <a:cs typeface="Times New Roman"/>
              </a:rPr>
              <a:t> </a:t>
            </a:r>
            <a:r>
              <a:rPr sz="2600" spc="-5" dirty="0">
                <a:latin typeface="Times New Roman"/>
                <a:cs typeface="Times New Roman"/>
              </a:rPr>
              <a:t>services.</a:t>
            </a:r>
            <a:endParaRPr sz="2600">
              <a:latin typeface="Times New Roman"/>
              <a:cs typeface="Times New Roman"/>
            </a:endParaRPr>
          </a:p>
          <a:p>
            <a:pPr marL="355600" marR="657860" indent="-342900">
              <a:lnSpc>
                <a:spcPct val="150000"/>
              </a:lnSpc>
              <a:spcBef>
                <a:spcPts val="650"/>
              </a:spcBef>
              <a:buAutoNum type="arabicParenBoth"/>
              <a:tabLst>
                <a:tab pos="480059" algn="l"/>
              </a:tabLst>
            </a:pPr>
            <a:r>
              <a:rPr sz="2600" dirty="0">
                <a:latin typeface="Times New Roman"/>
                <a:cs typeface="Times New Roman"/>
              </a:rPr>
              <a:t>The </a:t>
            </a:r>
            <a:r>
              <a:rPr sz="2600" spc="-5" dirty="0">
                <a:latin typeface="Times New Roman"/>
                <a:cs typeface="Times New Roman"/>
              </a:rPr>
              <a:t>Factories Act (Section </a:t>
            </a:r>
            <a:r>
              <a:rPr sz="2600" dirty="0">
                <a:latin typeface="Times New Roman"/>
                <a:cs typeface="Times New Roman"/>
              </a:rPr>
              <a:t>66) prohibits night work  </a:t>
            </a:r>
            <a:r>
              <a:rPr sz="2600" spc="-5" dirty="0">
                <a:latin typeface="Times New Roman"/>
                <a:cs typeface="Times New Roman"/>
              </a:rPr>
              <a:t>between </a:t>
            </a:r>
            <a:r>
              <a:rPr sz="2600" dirty="0">
                <a:latin typeface="Times New Roman"/>
                <a:cs typeface="Times New Roman"/>
              </a:rPr>
              <a:t>7 </a:t>
            </a:r>
            <a:r>
              <a:rPr sz="2600" spc="-5" dirty="0">
                <a:latin typeface="Times New Roman"/>
                <a:cs typeface="Times New Roman"/>
              </a:rPr>
              <a:t>p.m. </a:t>
            </a:r>
            <a:r>
              <a:rPr sz="2600" dirty="0">
                <a:latin typeface="Times New Roman"/>
                <a:cs typeface="Times New Roman"/>
              </a:rPr>
              <a:t>and 6</a:t>
            </a:r>
            <a:r>
              <a:rPr sz="2600" spc="10" dirty="0">
                <a:latin typeface="Times New Roman"/>
                <a:cs typeface="Times New Roman"/>
              </a:rPr>
              <a:t> </a:t>
            </a:r>
            <a:r>
              <a:rPr sz="2600" spc="-5" dirty="0">
                <a:latin typeface="Times New Roman"/>
                <a:cs typeface="Times New Roman"/>
              </a:rPr>
              <a:t>a.m.;</a:t>
            </a:r>
            <a:endParaRPr sz="2600">
              <a:latin typeface="Times New Roman"/>
              <a:cs typeface="Times New Roman"/>
            </a:endParaRPr>
          </a:p>
          <a:p>
            <a:pPr marL="355600" marR="1619885" indent="-342900">
              <a:lnSpc>
                <a:spcPct val="150000"/>
              </a:lnSpc>
              <a:spcBef>
                <a:spcPts val="640"/>
              </a:spcBef>
              <a:buAutoNum type="arabicParenBoth"/>
              <a:tabLst>
                <a:tab pos="480059" algn="l"/>
              </a:tabLst>
            </a:pPr>
            <a:r>
              <a:rPr sz="2600" dirty="0">
                <a:latin typeface="Times New Roman"/>
                <a:cs typeface="Times New Roman"/>
              </a:rPr>
              <a:t>The </a:t>
            </a:r>
            <a:r>
              <a:rPr sz="2600" spc="-5" dirty="0">
                <a:latin typeface="Times New Roman"/>
                <a:cs typeface="Times New Roman"/>
              </a:rPr>
              <a:t>Indian Mines </a:t>
            </a:r>
            <a:r>
              <a:rPr sz="2600" dirty="0">
                <a:latin typeface="Times New Roman"/>
                <a:cs typeface="Times New Roman"/>
              </a:rPr>
              <a:t>Act (1923) </a:t>
            </a:r>
            <a:r>
              <a:rPr sz="2600" spc="-5" dirty="0">
                <a:latin typeface="Times New Roman"/>
                <a:cs typeface="Times New Roman"/>
              </a:rPr>
              <a:t>prohibits work  </a:t>
            </a:r>
            <a:r>
              <a:rPr sz="2600" dirty="0">
                <a:latin typeface="Times New Roman"/>
                <a:cs typeface="Times New Roman"/>
              </a:rPr>
              <a:t>underground.</a:t>
            </a:r>
            <a:endParaRPr sz="2600">
              <a:latin typeface="Times New Roman"/>
              <a:cs typeface="Times New Roman"/>
            </a:endParaRPr>
          </a:p>
          <a:p>
            <a:pPr marL="479425" indent="-467359">
              <a:lnSpc>
                <a:spcPct val="100000"/>
              </a:lnSpc>
              <a:spcBef>
                <a:spcPts val="2210"/>
              </a:spcBef>
              <a:buAutoNum type="arabicParenBoth"/>
              <a:tabLst>
                <a:tab pos="480059" algn="l"/>
              </a:tabLst>
            </a:pPr>
            <a:r>
              <a:rPr sz="2600" dirty="0">
                <a:latin typeface="Times New Roman"/>
                <a:cs typeface="Times New Roman"/>
              </a:rPr>
              <a:t>The </a:t>
            </a:r>
            <a:r>
              <a:rPr sz="2600" spc="-5" dirty="0">
                <a:latin typeface="Times New Roman"/>
                <a:cs typeface="Times New Roman"/>
              </a:rPr>
              <a:t>Factories Act, </a:t>
            </a:r>
            <a:r>
              <a:rPr sz="2600" dirty="0">
                <a:latin typeface="Times New Roman"/>
                <a:cs typeface="Times New Roman"/>
              </a:rPr>
              <a:t>1976 provides </a:t>
            </a:r>
            <a:r>
              <a:rPr sz="2600" spc="-5" dirty="0">
                <a:latin typeface="Times New Roman"/>
                <a:cs typeface="Times New Roman"/>
              </a:rPr>
              <a:t>for creches in</a:t>
            </a:r>
            <a:r>
              <a:rPr sz="2600" spc="-45" dirty="0">
                <a:latin typeface="Times New Roman"/>
                <a:cs typeface="Times New Roman"/>
              </a:rPr>
              <a:t> </a:t>
            </a:r>
            <a:r>
              <a:rPr sz="2600" spc="-5" dirty="0">
                <a:latin typeface="Times New Roman"/>
                <a:cs typeface="Times New Roman"/>
              </a:rPr>
              <a:t>factories</a:t>
            </a:r>
            <a:endParaRPr sz="2600">
              <a:latin typeface="Times New Roman"/>
              <a:cs typeface="Times New Roman"/>
            </a:endParaRPr>
          </a:p>
        </p:txBody>
      </p:sp>
      <p:sp>
        <p:nvSpPr>
          <p:cNvPr id="4" name="object 4"/>
          <p:cNvSpPr txBox="1"/>
          <p:nvPr/>
        </p:nvSpPr>
        <p:spPr>
          <a:xfrm>
            <a:off x="509273" y="6226809"/>
            <a:ext cx="7132955" cy="412934"/>
          </a:xfrm>
          <a:prstGeom prst="rect">
            <a:avLst/>
          </a:prstGeom>
        </p:spPr>
        <p:txBody>
          <a:bodyPr vert="horz" wrap="square" lIns="0" tIns="12700" rIns="0" bIns="0" rtlCol="0">
            <a:spAutoFit/>
          </a:bodyPr>
          <a:lstStyle/>
          <a:p>
            <a:pPr marL="38100">
              <a:lnSpc>
                <a:spcPct val="100000"/>
              </a:lnSpc>
              <a:spcBef>
                <a:spcPts val="100"/>
              </a:spcBef>
            </a:pPr>
            <a:r>
              <a:rPr sz="1800" spc="-15" baseline="-11574" dirty="0">
                <a:solidFill>
                  <a:srgbClr val="888888"/>
                </a:solidFill>
                <a:latin typeface="Georgia"/>
                <a:cs typeface="Georgia"/>
              </a:rPr>
              <a:t>1</a:t>
            </a:r>
            <a:r>
              <a:rPr sz="1800" baseline="-11574" dirty="0">
                <a:solidFill>
                  <a:srgbClr val="888888"/>
                </a:solidFill>
                <a:latin typeface="Georgia"/>
                <a:cs typeface="Georgia"/>
              </a:rPr>
              <a:t>1</a:t>
            </a:r>
            <a:r>
              <a:rPr sz="1800" spc="-7" baseline="-11574" dirty="0">
                <a:solidFill>
                  <a:srgbClr val="888888"/>
                </a:solidFill>
                <a:latin typeface="Georgia"/>
                <a:cs typeface="Georgia"/>
              </a:rPr>
              <a:t>/</a:t>
            </a:r>
            <a:r>
              <a:rPr sz="1800" spc="-225" baseline="-11574" dirty="0">
                <a:solidFill>
                  <a:srgbClr val="888888"/>
                </a:solidFill>
                <a:latin typeface="Georgia"/>
                <a:cs typeface="Georgia"/>
              </a:rPr>
              <a:t>2</a:t>
            </a:r>
            <a:r>
              <a:rPr sz="2600" spc="-1730" dirty="0">
                <a:latin typeface="Times New Roman"/>
                <a:cs typeface="Times New Roman"/>
              </a:rPr>
              <a:t>w</a:t>
            </a:r>
            <a:r>
              <a:rPr sz="1800" spc="-15" baseline="-11574" dirty="0">
                <a:solidFill>
                  <a:srgbClr val="888888"/>
                </a:solidFill>
                <a:latin typeface="Georgia"/>
                <a:cs typeface="Georgia"/>
              </a:rPr>
              <a:t>0</a:t>
            </a:r>
            <a:r>
              <a:rPr sz="1800" spc="7" baseline="-11574" dirty="0">
                <a:solidFill>
                  <a:srgbClr val="888888"/>
                </a:solidFill>
                <a:latin typeface="Georgia"/>
                <a:cs typeface="Georgia"/>
              </a:rPr>
              <a:t>/</a:t>
            </a:r>
            <a:r>
              <a:rPr sz="1800" spc="-135" baseline="-11574" dirty="0">
                <a:solidFill>
                  <a:srgbClr val="888888"/>
                </a:solidFill>
                <a:latin typeface="Georgia"/>
                <a:cs typeface="Georgia"/>
              </a:rPr>
              <a:t>1</a:t>
            </a:r>
            <a:r>
              <a:rPr sz="2600" spc="-1225" dirty="0">
                <a:latin typeface="Times New Roman"/>
                <a:cs typeface="Times New Roman"/>
              </a:rPr>
              <a:t>h</a:t>
            </a:r>
            <a:r>
              <a:rPr sz="1800" baseline="-11574" dirty="0">
                <a:solidFill>
                  <a:srgbClr val="888888"/>
                </a:solidFill>
                <a:latin typeface="Georgia"/>
                <a:cs typeface="Georgia"/>
              </a:rPr>
              <a:t>5 </a:t>
            </a:r>
            <a:r>
              <a:rPr sz="1800" spc="15" baseline="-11574" dirty="0">
                <a:solidFill>
                  <a:srgbClr val="888888"/>
                </a:solidFill>
                <a:latin typeface="Georgia"/>
                <a:cs typeface="Georgia"/>
              </a:rPr>
              <a:t> </a:t>
            </a:r>
            <a:r>
              <a:rPr sz="2600" spc="-5" dirty="0">
                <a:latin typeface="Times New Roman"/>
                <a:cs typeface="Times New Roman"/>
              </a:rPr>
              <a:t>e</a:t>
            </a:r>
            <a:r>
              <a:rPr sz="2600" spc="-10" dirty="0">
                <a:latin typeface="Times New Roman"/>
                <a:cs typeface="Times New Roman"/>
              </a:rPr>
              <a:t>r</a:t>
            </a:r>
            <a:r>
              <a:rPr sz="2600" dirty="0">
                <a:latin typeface="Times New Roman"/>
                <a:cs typeface="Times New Roman"/>
              </a:rPr>
              <a:t>e</a:t>
            </a:r>
            <a:r>
              <a:rPr sz="2600" spc="-10" dirty="0">
                <a:latin typeface="Times New Roman"/>
                <a:cs typeface="Times New Roman"/>
              </a:rPr>
              <a:t> </a:t>
            </a:r>
            <a:r>
              <a:rPr sz="2600" spc="-5" dirty="0">
                <a:latin typeface="Times New Roman"/>
                <a:cs typeface="Times New Roman"/>
              </a:rPr>
              <a:t>m</a:t>
            </a:r>
            <a:r>
              <a:rPr sz="2600" spc="5" dirty="0">
                <a:latin typeface="Times New Roman"/>
                <a:cs typeface="Times New Roman"/>
              </a:rPr>
              <a:t>o</a:t>
            </a:r>
            <a:r>
              <a:rPr sz="2600" spc="-10" dirty="0">
                <a:latin typeface="Times New Roman"/>
                <a:cs typeface="Times New Roman"/>
              </a:rPr>
              <a:t>r</a:t>
            </a:r>
            <a:r>
              <a:rPr sz="2600" dirty="0">
                <a:latin typeface="Times New Roman"/>
                <a:cs typeface="Times New Roman"/>
              </a:rPr>
              <a:t>e</a:t>
            </a:r>
            <a:r>
              <a:rPr sz="2600" spc="-10" dirty="0">
                <a:latin typeface="Times New Roman"/>
                <a:cs typeface="Times New Roman"/>
              </a:rPr>
              <a:t> </a:t>
            </a:r>
            <a:r>
              <a:rPr sz="2600" spc="-5" dirty="0">
                <a:latin typeface="Times New Roman"/>
                <a:cs typeface="Times New Roman"/>
              </a:rPr>
              <a:t>t</a:t>
            </a:r>
            <a:r>
              <a:rPr sz="2600" spc="5" dirty="0">
                <a:latin typeface="Times New Roman"/>
                <a:cs typeface="Times New Roman"/>
              </a:rPr>
              <a:t>h</a:t>
            </a:r>
            <a:r>
              <a:rPr sz="2600" spc="-5" dirty="0">
                <a:latin typeface="Times New Roman"/>
                <a:cs typeface="Times New Roman"/>
              </a:rPr>
              <a:t>a</a:t>
            </a:r>
            <a:r>
              <a:rPr sz="2600" dirty="0">
                <a:latin typeface="Times New Roman"/>
                <a:cs typeface="Times New Roman"/>
              </a:rPr>
              <a:t>n</a:t>
            </a:r>
            <a:r>
              <a:rPr sz="2600" spc="5" dirty="0">
                <a:latin typeface="Times New Roman"/>
                <a:cs typeface="Times New Roman"/>
              </a:rPr>
              <a:t> 3</a:t>
            </a:r>
            <a:r>
              <a:rPr sz="2600" dirty="0">
                <a:latin typeface="Times New Roman"/>
                <a:cs typeface="Times New Roman"/>
              </a:rPr>
              <a:t>0 </a:t>
            </a:r>
            <a:r>
              <a:rPr sz="2600" spc="10" dirty="0">
                <a:latin typeface="Times New Roman"/>
                <a:cs typeface="Times New Roman"/>
              </a:rPr>
              <a:t>w</a:t>
            </a:r>
            <a:r>
              <a:rPr sz="2600" spc="5" dirty="0">
                <a:latin typeface="Times New Roman"/>
                <a:cs typeface="Times New Roman"/>
              </a:rPr>
              <a:t>o</a:t>
            </a:r>
            <a:r>
              <a:rPr sz="2600" spc="-15" dirty="0">
                <a:latin typeface="Times New Roman"/>
                <a:cs typeface="Times New Roman"/>
              </a:rPr>
              <a:t>m</a:t>
            </a:r>
            <a:r>
              <a:rPr sz="2600" spc="-5" dirty="0">
                <a:latin typeface="Times New Roman"/>
                <a:cs typeface="Times New Roman"/>
              </a:rPr>
              <a:t>e</a:t>
            </a:r>
            <a:r>
              <a:rPr sz="2600" dirty="0">
                <a:latin typeface="Times New Roman"/>
                <a:cs typeface="Times New Roman"/>
              </a:rPr>
              <a:t>n</a:t>
            </a:r>
            <a:r>
              <a:rPr sz="2600" spc="5" dirty="0">
                <a:latin typeface="Times New Roman"/>
                <a:cs typeface="Times New Roman"/>
              </a:rPr>
              <a:t> </a:t>
            </a:r>
            <a:r>
              <a:rPr sz="2600" spc="-5" dirty="0">
                <a:latin typeface="Times New Roman"/>
                <a:cs typeface="Times New Roman"/>
              </a:rPr>
              <a:t>w</a:t>
            </a:r>
            <a:r>
              <a:rPr sz="2600" spc="5" dirty="0">
                <a:latin typeface="Times New Roman"/>
                <a:cs typeface="Times New Roman"/>
              </a:rPr>
              <a:t>o</a:t>
            </a:r>
            <a:r>
              <a:rPr sz="2600" dirty="0">
                <a:latin typeface="Times New Roman"/>
                <a:cs typeface="Times New Roman"/>
              </a:rPr>
              <a:t>rk</a:t>
            </a:r>
            <a:r>
              <a:rPr sz="2600" spc="-5" dirty="0">
                <a:latin typeface="Times New Roman"/>
                <a:cs typeface="Times New Roman"/>
              </a:rPr>
              <a:t>e</a:t>
            </a:r>
            <a:r>
              <a:rPr sz="2600" dirty="0">
                <a:latin typeface="Times New Roman"/>
                <a:cs typeface="Times New Roman"/>
              </a:rPr>
              <a:t>rs</a:t>
            </a:r>
            <a:r>
              <a:rPr sz="2600" spc="-15" dirty="0">
                <a:latin typeface="Times New Roman"/>
                <a:cs typeface="Times New Roman"/>
              </a:rPr>
              <a:t> </a:t>
            </a:r>
            <a:r>
              <a:rPr sz="2600" dirty="0">
                <a:latin typeface="Times New Roman"/>
                <a:cs typeface="Times New Roman"/>
              </a:rPr>
              <a:t>a</a:t>
            </a:r>
            <a:r>
              <a:rPr sz="2600" spc="-10" dirty="0">
                <a:latin typeface="Times New Roman"/>
                <a:cs typeface="Times New Roman"/>
              </a:rPr>
              <a:t>r</a:t>
            </a:r>
            <a:r>
              <a:rPr sz="2600" dirty="0">
                <a:latin typeface="Times New Roman"/>
                <a:cs typeface="Times New Roman"/>
              </a:rPr>
              <a:t>e</a:t>
            </a:r>
            <a:r>
              <a:rPr sz="2600" spc="-5" dirty="0">
                <a:latin typeface="Times New Roman"/>
                <a:cs typeface="Times New Roman"/>
              </a:rPr>
              <a:t> em</a:t>
            </a:r>
            <a:r>
              <a:rPr sz="2600" spc="5" dirty="0">
                <a:latin typeface="Times New Roman"/>
                <a:cs typeface="Times New Roman"/>
              </a:rPr>
              <a:t>p</a:t>
            </a:r>
            <a:r>
              <a:rPr sz="2600" spc="-5" dirty="0">
                <a:latin typeface="Times New Roman"/>
                <a:cs typeface="Times New Roman"/>
              </a:rPr>
              <a:t>l</a:t>
            </a:r>
            <a:r>
              <a:rPr sz="2600" spc="5" dirty="0">
                <a:latin typeface="Times New Roman"/>
                <a:cs typeface="Times New Roman"/>
              </a:rPr>
              <a:t>o</a:t>
            </a:r>
            <a:r>
              <a:rPr sz="2600" spc="25" dirty="0">
                <a:latin typeface="Times New Roman"/>
                <a:cs typeface="Times New Roman"/>
              </a:rPr>
              <a:t>y</a:t>
            </a:r>
            <a:r>
              <a:rPr sz="2600" spc="-5" dirty="0">
                <a:latin typeface="Times New Roman"/>
                <a:cs typeface="Times New Roman"/>
              </a:rPr>
              <a:t>e</a:t>
            </a:r>
            <a:r>
              <a:rPr sz="2600" spc="5" dirty="0">
                <a:latin typeface="Times New Roman"/>
                <a:cs typeface="Times New Roman"/>
              </a:rPr>
              <a:t>d</a:t>
            </a:r>
            <a:r>
              <a:rPr sz="2600" dirty="0">
                <a:latin typeface="Times New Roman"/>
                <a:cs typeface="Times New Roman"/>
              </a:rPr>
              <a:t>,</a:t>
            </a:r>
            <a:endParaRPr sz="2600">
              <a:latin typeface="Times New Roman"/>
              <a:cs typeface="Times New Roman"/>
            </a:endParaRPr>
          </a:p>
        </p:txBody>
      </p:sp>
      <p:sp>
        <p:nvSpPr>
          <p:cNvPr id="5" name="object 5"/>
          <p:cNvSpPr txBox="1"/>
          <p:nvPr/>
        </p:nvSpPr>
        <p:spPr>
          <a:xfrm>
            <a:off x="8409940" y="6435091"/>
            <a:ext cx="19939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6</a:t>
            </a:r>
            <a:r>
              <a:rPr sz="1200" dirty="0">
                <a:solidFill>
                  <a:srgbClr val="888888"/>
                </a:solidFill>
                <a:latin typeface="Georgia"/>
                <a:cs typeface="Georgia"/>
              </a:rPr>
              <a:t>9</a:t>
            </a:r>
            <a:endParaRPr sz="1200">
              <a:latin typeface="Georgia"/>
              <a:cs typeface="Georgi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8239" y="497840"/>
            <a:ext cx="428244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Health</a:t>
            </a:r>
            <a:r>
              <a:rPr sz="4400" b="0" u="none" spc="-50" dirty="0">
                <a:latin typeface="Georgia"/>
                <a:cs typeface="Georgia"/>
              </a:rPr>
              <a:t> </a:t>
            </a:r>
            <a:r>
              <a:rPr sz="4400" b="0" u="none" spc="-5" dirty="0">
                <a:latin typeface="Georgia"/>
                <a:cs typeface="Georgia"/>
              </a:rPr>
              <a:t>education</a:t>
            </a:r>
            <a:endParaRPr sz="4400">
              <a:latin typeface="Georgia"/>
              <a:cs typeface="Georgia"/>
            </a:endParaRPr>
          </a:p>
        </p:txBody>
      </p:sp>
      <p:sp>
        <p:nvSpPr>
          <p:cNvPr id="3" name="object 3"/>
          <p:cNvSpPr/>
          <p:nvPr/>
        </p:nvSpPr>
        <p:spPr>
          <a:xfrm>
            <a:off x="2066289" y="1762760"/>
            <a:ext cx="5327650" cy="421132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p:nvPr/>
        </p:nvSpPr>
        <p:spPr>
          <a:xfrm>
            <a:off x="8402323" y="6447742"/>
            <a:ext cx="220979"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73</a:t>
            </a:fld>
            <a:endParaRPr sz="1200">
              <a:latin typeface="Georgia"/>
              <a:cs typeface="Georgi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4924" y="497840"/>
            <a:ext cx="4069079"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Family</a:t>
            </a:r>
            <a:r>
              <a:rPr sz="4400" b="0" u="none" spc="-45" dirty="0">
                <a:latin typeface="Georgia"/>
                <a:cs typeface="Georgia"/>
              </a:rPr>
              <a:t> </a:t>
            </a:r>
            <a:r>
              <a:rPr sz="4400" b="0" u="none" spc="-5" dirty="0">
                <a:latin typeface="Georgia"/>
                <a:cs typeface="Georgia"/>
              </a:rPr>
              <a:t>planning</a:t>
            </a:r>
            <a:endParaRPr sz="4400">
              <a:latin typeface="Georgia"/>
              <a:cs typeface="Georgia"/>
            </a:endParaRPr>
          </a:p>
        </p:txBody>
      </p:sp>
      <p:sp>
        <p:nvSpPr>
          <p:cNvPr id="3" name="object 3"/>
          <p:cNvSpPr/>
          <p:nvPr/>
        </p:nvSpPr>
        <p:spPr>
          <a:xfrm>
            <a:off x="990600" y="1447800"/>
            <a:ext cx="7748270" cy="4572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p:nvPr/>
        </p:nvSpPr>
        <p:spPr>
          <a:xfrm>
            <a:off x="8402323" y="6447742"/>
            <a:ext cx="220979"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74</a:t>
            </a:fld>
            <a:endParaRPr sz="1200">
              <a:latin typeface="Georgia"/>
              <a:cs typeface="Georgi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7439" y="163832"/>
            <a:ext cx="6929120" cy="1367041"/>
          </a:xfrm>
          <a:prstGeom prst="rect">
            <a:avLst/>
          </a:prstGeom>
        </p:spPr>
        <p:txBody>
          <a:bodyPr vert="horz" wrap="square" lIns="0" tIns="12700" rIns="0" bIns="0" rtlCol="0">
            <a:spAutoFit/>
          </a:bodyPr>
          <a:lstStyle/>
          <a:p>
            <a:pPr marL="12700" marR="5080" indent="1169670">
              <a:lnSpc>
                <a:spcPct val="100000"/>
              </a:lnSpc>
              <a:spcBef>
                <a:spcPts val="100"/>
              </a:spcBef>
            </a:pPr>
            <a:r>
              <a:rPr sz="4400" b="0" u="none" spc="-5" dirty="0">
                <a:latin typeface="Georgia"/>
                <a:cs typeface="Georgia"/>
              </a:rPr>
              <a:t>PREVENTION OF  OCCUPATIONAL</a:t>
            </a:r>
            <a:r>
              <a:rPr sz="4400" b="0" u="none" spc="-55" dirty="0">
                <a:latin typeface="Georgia"/>
                <a:cs typeface="Georgia"/>
              </a:rPr>
              <a:t> </a:t>
            </a:r>
            <a:r>
              <a:rPr sz="4400" b="0" u="none" spc="-5" dirty="0">
                <a:latin typeface="Georgia"/>
                <a:cs typeface="Georgia"/>
              </a:rPr>
              <a:t>DISEASE</a:t>
            </a:r>
            <a:endParaRPr sz="4400">
              <a:latin typeface="Georgia"/>
              <a:cs typeface="Georgia"/>
            </a:endParaRPr>
          </a:p>
        </p:txBody>
      </p:sp>
      <p:sp>
        <p:nvSpPr>
          <p:cNvPr id="3" name="object 3"/>
          <p:cNvSpPr/>
          <p:nvPr/>
        </p:nvSpPr>
        <p:spPr>
          <a:xfrm>
            <a:off x="450850" y="1596391"/>
            <a:ext cx="8242300" cy="5035551"/>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p:nvPr/>
        </p:nvSpPr>
        <p:spPr>
          <a:xfrm>
            <a:off x="8402323" y="6447742"/>
            <a:ext cx="220979"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75</a:t>
            </a:fld>
            <a:endParaRPr sz="1200">
              <a:latin typeface="Georgia"/>
              <a:cs typeface="Georgi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9923" y="200660"/>
            <a:ext cx="7875905" cy="459100"/>
          </a:xfrm>
          <a:prstGeom prst="rect">
            <a:avLst/>
          </a:prstGeom>
        </p:spPr>
        <p:txBody>
          <a:bodyPr vert="horz" wrap="square" lIns="0" tIns="12700" rIns="0" bIns="0" rtlCol="0">
            <a:spAutoFit/>
          </a:bodyPr>
          <a:lstStyle/>
          <a:p>
            <a:pPr marL="12700">
              <a:lnSpc>
                <a:spcPct val="100000"/>
              </a:lnSpc>
              <a:spcBef>
                <a:spcPts val="100"/>
              </a:spcBef>
            </a:pPr>
            <a:r>
              <a:rPr sz="2900" u="none" spc="-5" dirty="0">
                <a:latin typeface="Times New Roman"/>
                <a:cs typeface="Times New Roman"/>
              </a:rPr>
              <a:t>PREVENTION </a:t>
            </a:r>
            <a:r>
              <a:rPr sz="2900" u="none" dirty="0">
                <a:latin typeface="Times New Roman"/>
                <a:cs typeface="Times New Roman"/>
              </a:rPr>
              <a:t>OF </a:t>
            </a:r>
            <a:r>
              <a:rPr sz="2900" u="none" spc="-5" dirty="0">
                <a:latin typeface="Times New Roman"/>
                <a:cs typeface="Times New Roman"/>
              </a:rPr>
              <a:t>OCCUPATIONAL</a:t>
            </a:r>
            <a:r>
              <a:rPr sz="2900" u="none" spc="-20" dirty="0">
                <a:latin typeface="Times New Roman"/>
                <a:cs typeface="Times New Roman"/>
              </a:rPr>
              <a:t> </a:t>
            </a:r>
            <a:r>
              <a:rPr sz="2900" u="none" dirty="0">
                <a:latin typeface="Times New Roman"/>
                <a:cs typeface="Times New Roman"/>
              </a:rPr>
              <a:t>DISEASE</a:t>
            </a:r>
            <a:endParaRPr sz="2900">
              <a:latin typeface="Times New Roman"/>
              <a:cs typeface="Times New Roman"/>
            </a:endParaRPr>
          </a:p>
        </p:txBody>
      </p:sp>
      <p:sp>
        <p:nvSpPr>
          <p:cNvPr id="3" name="object 3"/>
          <p:cNvSpPr txBox="1"/>
          <p:nvPr/>
        </p:nvSpPr>
        <p:spPr>
          <a:xfrm>
            <a:off x="434340" y="1008381"/>
            <a:ext cx="5662930" cy="5614357"/>
          </a:xfrm>
          <a:prstGeom prst="rect">
            <a:avLst/>
          </a:prstGeom>
        </p:spPr>
        <p:txBody>
          <a:bodyPr vert="horz" wrap="square" lIns="0" tIns="12700" rIns="0" bIns="0" rtlCol="0">
            <a:spAutoFit/>
          </a:bodyPr>
          <a:lstStyle/>
          <a:p>
            <a:pPr marL="38100">
              <a:lnSpc>
                <a:spcPct val="100000"/>
              </a:lnSpc>
              <a:spcBef>
                <a:spcPts val="100"/>
              </a:spcBef>
            </a:pPr>
            <a:r>
              <a:rPr sz="2800" spc="-10" dirty="0">
                <a:solidFill>
                  <a:srgbClr val="BF0000"/>
                </a:solidFill>
                <a:latin typeface="Times New Roman"/>
                <a:cs typeface="Times New Roman"/>
              </a:rPr>
              <a:t>MEDICAL MEASURES</a:t>
            </a:r>
            <a:endParaRPr sz="2800">
              <a:latin typeface="Times New Roman"/>
              <a:cs typeface="Times New Roman"/>
            </a:endParaRPr>
          </a:p>
          <a:p>
            <a:pPr marL="38100">
              <a:lnSpc>
                <a:spcPct val="100000"/>
              </a:lnSpc>
              <a:spcBef>
                <a:spcPts val="2370"/>
              </a:spcBef>
            </a:pPr>
            <a:r>
              <a:rPr sz="4200" spc="67" baseline="5952" dirty="0">
                <a:latin typeface="Symbol"/>
                <a:cs typeface="Symbol"/>
              </a:rPr>
              <a:t></a:t>
            </a:r>
            <a:r>
              <a:rPr sz="2800" spc="45" dirty="0">
                <a:latin typeface="Times New Roman"/>
                <a:cs typeface="Times New Roman"/>
              </a:rPr>
              <a:t>Pre-placement</a:t>
            </a:r>
            <a:r>
              <a:rPr sz="2800" spc="-20" dirty="0">
                <a:latin typeface="Times New Roman"/>
                <a:cs typeface="Times New Roman"/>
              </a:rPr>
              <a:t> </a:t>
            </a:r>
            <a:r>
              <a:rPr sz="2800" spc="-5" dirty="0">
                <a:latin typeface="Times New Roman"/>
                <a:cs typeface="Times New Roman"/>
              </a:rPr>
              <a:t>examination</a:t>
            </a:r>
            <a:endParaRPr sz="2800">
              <a:latin typeface="Times New Roman"/>
              <a:cs typeface="Times New Roman"/>
            </a:endParaRPr>
          </a:p>
          <a:p>
            <a:pPr marL="38100">
              <a:lnSpc>
                <a:spcPct val="100000"/>
              </a:lnSpc>
              <a:spcBef>
                <a:spcPts val="2380"/>
              </a:spcBef>
            </a:pPr>
            <a:r>
              <a:rPr sz="4200" spc="89" baseline="5952" dirty="0">
                <a:latin typeface="Symbol"/>
                <a:cs typeface="Symbol"/>
              </a:rPr>
              <a:t></a:t>
            </a:r>
            <a:r>
              <a:rPr sz="2800" spc="60" dirty="0">
                <a:latin typeface="Times New Roman"/>
                <a:cs typeface="Times New Roman"/>
              </a:rPr>
              <a:t>Periodical</a:t>
            </a:r>
            <a:r>
              <a:rPr sz="2800" spc="-20" dirty="0">
                <a:latin typeface="Times New Roman"/>
                <a:cs typeface="Times New Roman"/>
              </a:rPr>
              <a:t> </a:t>
            </a:r>
            <a:r>
              <a:rPr sz="2800" spc="-5" dirty="0">
                <a:latin typeface="Times New Roman"/>
                <a:cs typeface="Times New Roman"/>
              </a:rPr>
              <a:t>examination</a:t>
            </a:r>
            <a:endParaRPr sz="2800">
              <a:latin typeface="Times New Roman"/>
              <a:cs typeface="Times New Roman"/>
            </a:endParaRPr>
          </a:p>
          <a:p>
            <a:pPr marL="38100">
              <a:lnSpc>
                <a:spcPct val="100000"/>
              </a:lnSpc>
              <a:spcBef>
                <a:spcPts val="2370"/>
              </a:spcBef>
            </a:pPr>
            <a:r>
              <a:rPr sz="4200" spc="120" baseline="5952" dirty="0">
                <a:latin typeface="Symbol"/>
                <a:cs typeface="Symbol"/>
              </a:rPr>
              <a:t></a:t>
            </a:r>
            <a:r>
              <a:rPr sz="2800" spc="80" dirty="0">
                <a:latin typeface="Times New Roman"/>
                <a:cs typeface="Times New Roman"/>
              </a:rPr>
              <a:t>Medical </a:t>
            </a:r>
            <a:r>
              <a:rPr sz="2800" spc="-5" dirty="0">
                <a:latin typeface="Times New Roman"/>
                <a:cs typeface="Times New Roman"/>
              </a:rPr>
              <a:t>and health care</a:t>
            </a:r>
            <a:r>
              <a:rPr sz="2800" spc="-105" dirty="0">
                <a:latin typeface="Times New Roman"/>
                <a:cs typeface="Times New Roman"/>
              </a:rPr>
              <a:t> </a:t>
            </a:r>
            <a:r>
              <a:rPr sz="2800" spc="-5" dirty="0">
                <a:latin typeface="Times New Roman"/>
                <a:cs typeface="Times New Roman"/>
              </a:rPr>
              <a:t>services</a:t>
            </a:r>
            <a:endParaRPr sz="2800">
              <a:latin typeface="Times New Roman"/>
              <a:cs typeface="Times New Roman"/>
            </a:endParaRPr>
          </a:p>
          <a:p>
            <a:pPr marL="38100">
              <a:lnSpc>
                <a:spcPct val="100000"/>
              </a:lnSpc>
              <a:spcBef>
                <a:spcPts val="2380"/>
              </a:spcBef>
            </a:pPr>
            <a:r>
              <a:rPr sz="4200" spc="75" baseline="5952" dirty="0">
                <a:latin typeface="Symbol"/>
                <a:cs typeface="Symbol"/>
              </a:rPr>
              <a:t></a:t>
            </a:r>
            <a:r>
              <a:rPr sz="2800" spc="50" dirty="0">
                <a:latin typeface="Times New Roman"/>
                <a:cs typeface="Times New Roman"/>
              </a:rPr>
              <a:t>Notification</a:t>
            </a:r>
            <a:endParaRPr sz="2800">
              <a:latin typeface="Times New Roman"/>
              <a:cs typeface="Times New Roman"/>
            </a:endParaRPr>
          </a:p>
          <a:p>
            <a:pPr marL="38100">
              <a:lnSpc>
                <a:spcPct val="100000"/>
              </a:lnSpc>
              <a:spcBef>
                <a:spcPts val="2370"/>
              </a:spcBef>
            </a:pPr>
            <a:r>
              <a:rPr sz="4200" spc="82" baseline="5952" dirty="0">
                <a:latin typeface="Symbol"/>
                <a:cs typeface="Symbol"/>
              </a:rPr>
              <a:t></a:t>
            </a:r>
            <a:r>
              <a:rPr sz="2800" spc="55" dirty="0">
                <a:latin typeface="Times New Roman"/>
                <a:cs typeface="Times New Roman"/>
              </a:rPr>
              <a:t>Supervision </a:t>
            </a:r>
            <a:r>
              <a:rPr sz="2800" dirty="0">
                <a:latin typeface="Times New Roman"/>
                <a:cs typeface="Times New Roman"/>
              </a:rPr>
              <a:t>of working</a:t>
            </a:r>
            <a:r>
              <a:rPr sz="2800" spc="-125" dirty="0">
                <a:latin typeface="Times New Roman"/>
                <a:cs typeface="Times New Roman"/>
              </a:rPr>
              <a:t> </a:t>
            </a:r>
            <a:r>
              <a:rPr sz="2800" spc="-5" dirty="0">
                <a:latin typeface="Times New Roman"/>
                <a:cs typeface="Times New Roman"/>
              </a:rPr>
              <a:t>environment</a:t>
            </a:r>
            <a:endParaRPr sz="2800">
              <a:latin typeface="Times New Roman"/>
              <a:cs typeface="Times New Roman"/>
            </a:endParaRPr>
          </a:p>
          <a:p>
            <a:pPr marL="38100">
              <a:lnSpc>
                <a:spcPct val="100000"/>
              </a:lnSpc>
              <a:spcBef>
                <a:spcPts val="2380"/>
              </a:spcBef>
            </a:pPr>
            <a:r>
              <a:rPr sz="4200" spc="82" baseline="5952" dirty="0">
                <a:latin typeface="Symbol"/>
                <a:cs typeface="Symbol"/>
              </a:rPr>
              <a:t></a:t>
            </a:r>
            <a:r>
              <a:rPr sz="2800" spc="55" dirty="0">
                <a:latin typeface="Times New Roman"/>
                <a:cs typeface="Times New Roman"/>
              </a:rPr>
              <a:t>Maintenance </a:t>
            </a:r>
            <a:r>
              <a:rPr sz="2800" spc="-5" dirty="0">
                <a:latin typeface="Times New Roman"/>
                <a:cs typeface="Times New Roman"/>
              </a:rPr>
              <a:t>and analysis </a:t>
            </a:r>
            <a:r>
              <a:rPr sz="2800" dirty="0">
                <a:latin typeface="Times New Roman"/>
                <a:cs typeface="Times New Roman"/>
              </a:rPr>
              <a:t>of</a:t>
            </a:r>
            <a:r>
              <a:rPr sz="2800" spc="-125" dirty="0">
                <a:latin typeface="Times New Roman"/>
                <a:cs typeface="Times New Roman"/>
              </a:rPr>
              <a:t> </a:t>
            </a:r>
            <a:r>
              <a:rPr sz="2800" spc="-5" dirty="0">
                <a:latin typeface="Times New Roman"/>
                <a:cs typeface="Times New Roman"/>
              </a:rPr>
              <a:t>records</a:t>
            </a:r>
            <a:endParaRPr sz="2800">
              <a:latin typeface="Times New Roman"/>
              <a:cs typeface="Times New Roman"/>
            </a:endParaRPr>
          </a:p>
          <a:p>
            <a:pPr marL="38100">
              <a:lnSpc>
                <a:spcPct val="100000"/>
              </a:lnSpc>
              <a:spcBef>
                <a:spcPts val="2370"/>
              </a:spcBef>
            </a:pPr>
            <a:r>
              <a:rPr sz="4200" spc="142" baseline="5952" dirty="0">
                <a:latin typeface="Symbol"/>
                <a:cs typeface="Symbol"/>
              </a:rPr>
              <a:t></a:t>
            </a:r>
            <a:r>
              <a:rPr sz="2800" spc="95" dirty="0">
                <a:latin typeface="Times New Roman"/>
                <a:cs typeface="Times New Roman"/>
              </a:rPr>
              <a:t>Health </a:t>
            </a:r>
            <a:r>
              <a:rPr sz="2800" spc="-5" dirty="0">
                <a:latin typeface="Times New Roman"/>
                <a:cs typeface="Times New Roman"/>
              </a:rPr>
              <a:t>education and</a:t>
            </a:r>
            <a:r>
              <a:rPr sz="2800" spc="-114" dirty="0">
                <a:latin typeface="Times New Roman"/>
                <a:cs typeface="Times New Roman"/>
              </a:rPr>
              <a:t> </a:t>
            </a:r>
            <a:r>
              <a:rPr sz="2800" spc="-5" dirty="0">
                <a:latin typeface="Times New Roman"/>
                <a:cs typeface="Times New Roman"/>
              </a:rPr>
              <a:t>counseling</a:t>
            </a:r>
            <a:endParaRPr sz="2800">
              <a:latin typeface="Times New Roman"/>
              <a:cs typeface="Times New Roman"/>
            </a:endParaRPr>
          </a:p>
        </p:txBody>
      </p:sp>
      <p:sp>
        <p:nvSpPr>
          <p:cNvPr id="4" name="object 4"/>
          <p:cNvSpPr/>
          <p:nvPr/>
        </p:nvSpPr>
        <p:spPr>
          <a:xfrm>
            <a:off x="6400800" y="1981200"/>
            <a:ext cx="2514600" cy="3276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34669" y="6447742"/>
            <a:ext cx="1220470" cy="184666"/>
          </a:xfrm>
          <a:prstGeom prst="rect">
            <a:avLst/>
          </a:prstGeom>
        </p:spPr>
        <p:txBody>
          <a:bodyPr vert="horz" wrap="square" lIns="0" tIns="0" rIns="0" bIns="0" rtlCol="0">
            <a:spAutoFit/>
          </a:bodyPr>
          <a:lstStyle/>
          <a:p>
            <a:pPr marL="12700">
              <a:lnSpc>
                <a:spcPct val="100000"/>
              </a:lnSpc>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6" name="object 6"/>
          <p:cNvSpPr txBox="1"/>
          <p:nvPr/>
        </p:nvSpPr>
        <p:spPr>
          <a:xfrm>
            <a:off x="4465320" y="6447742"/>
            <a:ext cx="21336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76</a:t>
            </a:fld>
            <a:endParaRPr sz="1200">
              <a:latin typeface="Georgia"/>
              <a:cs typeface="Georgia"/>
            </a:endParaRPr>
          </a:p>
        </p:txBody>
      </p:sp>
      <p:sp>
        <p:nvSpPr>
          <p:cNvPr id="7" name="object 7"/>
          <p:cNvSpPr txBox="1"/>
          <p:nvPr/>
        </p:nvSpPr>
        <p:spPr>
          <a:xfrm>
            <a:off x="7984490" y="6447742"/>
            <a:ext cx="623570" cy="184666"/>
          </a:xfrm>
          <a:prstGeom prst="rect">
            <a:avLst/>
          </a:prstGeom>
        </p:spPr>
        <p:txBody>
          <a:bodyPr vert="horz" wrap="square" lIns="0" tIns="0" rIns="0" bIns="0" rtlCol="0">
            <a:spAutoFit/>
          </a:bodyPr>
          <a:lstStyle/>
          <a:p>
            <a:pPr marL="12700">
              <a:lnSpc>
                <a:spcPct val="100000"/>
              </a:lnSpc>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2954" y="459742"/>
            <a:ext cx="7581265" cy="443711"/>
          </a:xfrm>
          <a:prstGeom prst="rect">
            <a:avLst/>
          </a:prstGeom>
        </p:spPr>
        <p:txBody>
          <a:bodyPr vert="horz" wrap="square" lIns="0" tIns="12700" rIns="0" bIns="0" rtlCol="0">
            <a:spAutoFit/>
          </a:bodyPr>
          <a:lstStyle/>
          <a:p>
            <a:pPr marL="12700">
              <a:lnSpc>
                <a:spcPct val="100000"/>
              </a:lnSpc>
              <a:spcBef>
                <a:spcPts val="100"/>
              </a:spcBef>
            </a:pPr>
            <a:r>
              <a:rPr u="none" spc="-10" dirty="0">
                <a:latin typeface="Times New Roman"/>
                <a:cs typeface="Times New Roman"/>
              </a:rPr>
              <a:t>PREVENTION </a:t>
            </a:r>
            <a:r>
              <a:rPr u="none" spc="-5" dirty="0">
                <a:latin typeface="Times New Roman"/>
                <a:cs typeface="Times New Roman"/>
              </a:rPr>
              <a:t>OF </a:t>
            </a:r>
            <a:r>
              <a:rPr u="none" spc="-10" dirty="0">
                <a:latin typeface="Times New Roman"/>
                <a:cs typeface="Times New Roman"/>
              </a:rPr>
              <a:t>OCCUPATIONAL</a:t>
            </a:r>
            <a:r>
              <a:rPr u="none" spc="-40" dirty="0">
                <a:latin typeface="Times New Roman"/>
                <a:cs typeface="Times New Roman"/>
              </a:rPr>
              <a:t> </a:t>
            </a:r>
            <a:r>
              <a:rPr u="none" spc="-10" dirty="0">
                <a:latin typeface="Times New Roman"/>
                <a:cs typeface="Times New Roman"/>
              </a:rPr>
              <a:t>DISEASE</a:t>
            </a:r>
          </a:p>
        </p:txBody>
      </p:sp>
      <p:sp>
        <p:nvSpPr>
          <p:cNvPr id="3" name="object 3"/>
          <p:cNvSpPr txBox="1"/>
          <p:nvPr/>
        </p:nvSpPr>
        <p:spPr>
          <a:xfrm>
            <a:off x="497844" y="1278893"/>
            <a:ext cx="4801235" cy="4611519"/>
          </a:xfrm>
          <a:prstGeom prst="rect">
            <a:avLst/>
          </a:prstGeom>
        </p:spPr>
        <p:txBody>
          <a:bodyPr vert="horz" wrap="square" lIns="0" tIns="12700" rIns="0" bIns="0" rtlCol="0">
            <a:spAutoFit/>
          </a:bodyPr>
          <a:lstStyle/>
          <a:p>
            <a:pPr marL="393700" indent="-342900">
              <a:lnSpc>
                <a:spcPct val="100000"/>
              </a:lnSpc>
              <a:spcBef>
                <a:spcPts val="100"/>
              </a:spcBef>
              <a:buFont typeface="Arial"/>
              <a:buChar char="•"/>
              <a:tabLst>
                <a:tab pos="393065" algn="l"/>
                <a:tab pos="393700" algn="l"/>
              </a:tabLst>
            </a:pPr>
            <a:r>
              <a:rPr sz="2800" spc="-10" dirty="0">
                <a:solidFill>
                  <a:srgbClr val="BF0000"/>
                </a:solidFill>
                <a:latin typeface="Times New Roman"/>
                <a:cs typeface="Times New Roman"/>
              </a:rPr>
              <a:t>ENGINEERING</a:t>
            </a:r>
            <a:r>
              <a:rPr sz="2800" spc="-55" dirty="0">
                <a:solidFill>
                  <a:srgbClr val="BF0000"/>
                </a:solidFill>
                <a:latin typeface="Times New Roman"/>
                <a:cs typeface="Times New Roman"/>
              </a:rPr>
              <a:t> </a:t>
            </a:r>
            <a:r>
              <a:rPr sz="2800" spc="-10" dirty="0">
                <a:solidFill>
                  <a:srgbClr val="BF0000"/>
                </a:solidFill>
                <a:latin typeface="Times New Roman"/>
                <a:cs typeface="Times New Roman"/>
              </a:rPr>
              <a:t>MEASURES</a:t>
            </a:r>
            <a:endParaRPr sz="2800">
              <a:latin typeface="Times New Roman"/>
              <a:cs typeface="Times New Roman"/>
            </a:endParaRPr>
          </a:p>
          <a:p>
            <a:pPr marL="50800">
              <a:lnSpc>
                <a:spcPct val="100000"/>
              </a:lnSpc>
              <a:spcBef>
                <a:spcPts val="2910"/>
              </a:spcBef>
            </a:pPr>
            <a:r>
              <a:rPr sz="4500" spc="120" baseline="5555" dirty="0">
                <a:latin typeface="Symbol"/>
                <a:cs typeface="Symbol"/>
              </a:rPr>
              <a:t></a:t>
            </a:r>
            <a:r>
              <a:rPr sz="3000" spc="80" dirty="0">
                <a:latin typeface="Times New Roman"/>
                <a:cs typeface="Times New Roman"/>
              </a:rPr>
              <a:t>Design </a:t>
            </a:r>
            <a:r>
              <a:rPr sz="3000" dirty="0">
                <a:latin typeface="Times New Roman"/>
                <a:cs typeface="Times New Roman"/>
              </a:rPr>
              <a:t>of</a:t>
            </a:r>
            <a:r>
              <a:rPr sz="3000" spc="-105" dirty="0">
                <a:latin typeface="Times New Roman"/>
                <a:cs typeface="Times New Roman"/>
              </a:rPr>
              <a:t> </a:t>
            </a:r>
            <a:r>
              <a:rPr sz="3000" spc="-5" dirty="0">
                <a:latin typeface="Times New Roman"/>
                <a:cs typeface="Times New Roman"/>
              </a:rPr>
              <a:t>building</a:t>
            </a:r>
            <a:endParaRPr sz="3000">
              <a:latin typeface="Times New Roman"/>
              <a:cs typeface="Times New Roman"/>
            </a:endParaRPr>
          </a:p>
          <a:p>
            <a:pPr marL="50800">
              <a:lnSpc>
                <a:spcPct val="100000"/>
              </a:lnSpc>
              <a:spcBef>
                <a:spcPts val="2900"/>
              </a:spcBef>
            </a:pPr>
            <a:r>
              <a:rPr sz="4500" spc="179" baseline="5555" dirty="0">
                <a:latin typeface="Symbol"/>
                <a:cs typeface="Symbol"/>
              </a:rPr>
              <a:t></a:t>
            </a:r>
            <a:r>
              <a:rPr sz="3000" spc="120" dirty="0">
                <a:latin typeface="Times New Roman"/>
                <a:cs typeface="Times New Roman"/>
              </a:rPr>
              <a:t>Good</a:t>
            </a:r>
            <a:r>
              <a:rPr sz="3000" spc="-10" dirty="0">
                <a:latin typeface="Times New Roman"/>
                <a:cs typeface="Times New Roman"/>
              </a:rPr>
              <a:t> </a:t>
            </a:r>
            <a:r>
              <a:rPr sz="3000" dirty="0">
                <a:latin typeface="Times New Roman"/>
                <a:cs typeface="Times New Roman"/>
              </a:rPr>
              <a:t>housekeeping</a:t>
            </a:r>
            <a:endParaRPr sz="3000">
              <a:latin typeface="Times New Roman"/>
              <a:cs typeface="Times New Roman"/>
            </a:endParaRPr>
          </a:p>
          <a:p>
            <a:pPr marL="50800">
              <a:lnSpc>
                <a:spcPct val="100000"/>
              </a:lnSpc>
              <a:spcBef>
                <a:spcPts val="2900"/>
              </a:spcBef>
            </a:pPr>
            <a:r>
              <a:rPr sz="4500" spc="97" baseline="5555" dirty="0">
                <a:latin typeface="Symbol"/>
                <a:cs typeface="Symbol"/>
              </a:rPr>
              <a:t></a:t>
            </a:r>
            <a:r>
              <a:rPr sz="3000" spc="65" dirty="0">
                <a:latin typeface="Times New Roman"/>
                <a:cs typeface="Times New Roman"/>
              </a:rPr>
              <a:t>General</a:t>
            </a:r>
            <a:r>
              <a:rPr sz="3000" spc="-15" dirty="0">
                <a:latin typeface="Times New Roman"/>
                <a:cs typeface="Times New Roman"/>
              </a:rPr>
              <a:t> </a:t>
            </a:r>
            <a:r>
              <a:rPr sz="3000" spc="-5" dirty="0">
                <a:latin typeface="Times New Roman"/>
                <a:cs typeface="Times New Roman"/>
              </a:rPr>
              <a:t>ventilation</a:t>
            </a:r>
            <a:endParaRPr sz="3000">
              <a:latin typeface="Times New Roman"/>
              <a:cs typeface="Times New Roman"/>
            </a:endParaRPr>
          </a:p>
          <a:p>
            <a:pPr marL="50800">
              <a:lnSpc>
                <a:spcPct val="100000"/>
              </a:lnSpc>
              <a:spcBef>
                <a:spcPts val="2910"/>
              </a:spcBef>
            </a:pPr>
            <a:r>
              <a:rPr sz="4500" spc="52" baseline="5555" dirty="0">
                <a:latin typeface="Symbol"/>
                <a:cs typeface="Symbol"/>
              </a:rPr>
              <a:t></a:t>
            </a:r>
            <a:r>
              <a:rPr sz="3000" spc="35" dirty="0">
                <a:latin typeface="Times New Roman"/>
                <a:cs typeface="Times New Roman"/>
              </a:rPr>
              <a:t>Mechanization</a:t>
            </a:r>
            <a:endParaRPr sz="3000">
              <a:latin typeface="Times New Roman"/>
              <a:cs typeface="Times New Roman"/>
            </a:endParaRPr>
          </a:p>
          <a:p>
            <a:pPr marL="50800">
              <a:lnSpc>
                <a:spcPct val="100000"/>
              </a:lnSpc>
              <a:spcBef>
                <a:spcPts val="2900"/>
              </a:spcBef>
            </a:pPr>
            <a:r>
              <a:rPr sz="4500" spc="60" baseline="5555" dirty="0">
                <a:latin typeface="Symbol"/>
                <a:cs typeface="Symbol"/>
              </a:rPr>
              <a:t></a:t>
            </a:r>
            <a:r>
              <a:rPr sz="3000" spc="40" dirty="0">
                <a:latin typeface="Times New Roman"/>
                <a:cs typeface="Times New Roman"/>
              </a:rPr>
              <a:t>Substitution</a:t>
            </a:r>
            <a:endParaRPr sz="3000">
              <a:latin typeface="Times New Roman"/>
              <a:cs typeface="Times New Roman"/>
            </a:endParaRPr>
          </a:p>
        </p:txBody>
      </p:sp>
      <p:sp>
        <p:nvSpPr>
          <p:cNvPr id="4" name="object 4"/>
          <p:cNvSpPr/>
          <p:nvPr/>
        </p:nvSpPr>
        <p:spPr>
          <a:xfrm>
            <a:off x="4724400" y="2970531"/>
            <a:ext cx="3886200" cy="288671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34669" y="6447742"/>
            <a:ext cx="1220470" cy="184666"/>
          </a:xfrm>
          <a:prstGeom prst="rect">
            <a:avLst/>
          </a:prstGeom>
        </p:spPr>
        <p:txBody>
          <a:bodyPr vert="horz" wrap="square" lIns="0" tIns="0" rIns="0" bIns="0" rtlCol="0">
            <a:spAutoFit/>
          </a:bodyPr>
          <a:lstStyle/>
          <a:p>
            <a:pPr marL="12700">
              <a:lnSpc>
                <a:spcPct val="100000"/>
              </a:lnSpc>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6" name="object 6"/>
          <p:cNvSpPr txBox="1"/>
          <p:nvPr/>
        </p:nvSpPr>
        <p:spPr>
          <a:xfrm>
            <a:off x="4465320" y="6447742"/>
            <a:ext cx="21336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77</a:t>
            </a:fld>
            <a:endParaRPr sz="1200">
              <a:latin typeface="Georgia"/>
              <a:cs typeface="Georgia"/>
            </a:endParaRPr>
          </a:p>
        </p:txBody>
      </p:sp>
      <p:sp>
        <p:nvSpPr>
          <p:cNvPr id="7" name="object 7"/>
          <p:cNvSpPr txBox="1"/>
          <p:nvPr/>
        </p:nvSpPr>
        <p:spPr>
          <a:xfrm>
            <a:off x="7984490" y="6447742"/>
            <a:ext cx="623570" cy="184666"/>
          </a:xfrm>
          <a:prstGeom prst="rect">
            <a:avLst/>
          </a:prstGeom>
        </p:spPr>
        <p:txBody>
          <a:bodyPr vert="horz" wrap="square" lIns="0" tIns="0" rIns="0" bIns="0" rtlCol="0">
            <a:spAutoFit/>
          </a:bodyPr>
          <a:lstStyle/>
          <a:p>
            <a:pPr marL="12700">
              <a:lnSpc>
                <a:spcPct val="100000"/>
              </a:lnSpc>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1054" y="482602"/>
            <a:ext cx="7581265" cy="443711"/>
          </a:xfrm>
          <a:prstGeom prst="rect">
            <a:avLst/>
          </a:prstGeom>
        </p:spPr>
        <p:txBody>
          <a:bodyPr vert="horz" wrap="square" lIns="0" tIns="12700" rIns="0" bIns="0" rtlCol="0">
            <a:spAutoFit/>
          </a:bodyPr>
          <a:lstStyle/>
          <a:p>
            <a:pPr marL="12700">
              <a:lnSpc>
                <a:spcPct val="100000"/>
              </a:lnSpc>
              <a:spcBef>
                <a:spcPts val="100"/>
              </a:spcBef>
            </a:pPr>
            <a:r>
              <a:rPr u="none" spc="-10" dirty="0">
                <a:latin typeface="Times New Roman"/>
                <a:cs typeface="Times New Roman"/>
              </a:rPr>
              <a:t>PREVENTION </a:t>
            </a:r>
            <a:r>
              <a:rPr u="none" spc="-5" dirty="0">
                <a:latin typeface="Times New Roman"/>
                <a:cs typeface="Times New Roman"/>
              </a:rPr>
              <a:t>OF </a:t>
            </a:r>
            <a:r>
              <a:rPr u="none" spc="-10" dirty="0">
                <a:latin typeface="Times New Roman"/>
                <a:cs typeface="Times New Roman"/>
              </a:rPr>
              <a:t>OCCUPATIONAL</a:t>
            </a:r>
            <a:r>
              <a:rPr u="none" spc="-40" dirty="0">
                <a:latin typeface="Times New Roman"/>
                <a:cs typeface="Times New Roman"/>
              </a:rPr>
              <a:t> </a:t>
            </a:r>
            <a:r>
              <a:rPr u="none" spc="-10" dirty="0">
                <a:latin typeface="Times New Roman"/>
                <a:cs typeface="Times New Roman"/>
              </a:rPr>
              <a:t>DISEASE</a:t>
            </a:r>
          </a:p>
        </p:txBody>
      </p:sp>
      <p:sp>
        <p:nvSpPr>
          <p:cNvPr id="3" name="object 3"/>
          <p:cNvSpPr txBox="1"/>
          <p:nvPr/>
        </p:nvSpPr>
        <p:spPr>
          <a:xfrm>
            <a:off x="535940" y="1322071"/>
            <a:ext cx="5204460" cy="4221669"/>
          </a:xfrm>
          <a:prstGeom prst="rect">
            <a:avLst/>
          </a:prstGeom>
        </p:spPr>
        <p:txBody>
          <a:bodyPr vert="horz" wrap="square" lIns="0" tIns="12700" rIns="0" bIns="0" rtlCol="0">
            <a:spAutoFit/>
          </a:bodyPr>
          <a:lstStyle/>
          <a:p>
            <a:pPr marL="88900">
              <a:lnSpc>
                <a:spcPct val="100000"/>
              </a:lnSpc>
              <a:spcBef>
                <a:spcPts val="100"/>
              </a:spcBef>
            </a:pPr>
            <a:r>
              <a:rPr sz="2800" spc="-10" dirty="0">
                <a:solidFill>
                  <a:srgbClr val="BF0000"/>
                </a:solidFill>
                <a:latin typeface="Times New Roman"/>
                <a:cs typeface="Times New Roman"/>
              </a:rPr>
              <a:t>ENGINEERING</a:t>
            </a:r>
            <a:r>
              <a:rPr sz="2800" spc="-20" dirty="0">
                <a:solidFill>
                  <a:srgbClr val="BF0000"/>
                </a:solidFill>
                <a:latin typeface="Times New Roman"/>
                <a:cs typeface="Times New Roman"/>
              </a:rPr>
              <a:t> </a:t>
            </a:r>
            <a:r>
              <a:rPr sz="2800" spc="-10" dirty="0">
                <a:solidFill>
                  <a:srgbClr val="BF0000"/>
                </a:solidFill>
                <a:latin typeface="Times New Roman"/>
                <a:cs typeface="Times New Roman"/>
              </a:rPr>
              <a:t>MEASURES</a:t>
            </a:r>
            <a:endParaRPr sz="2800">
              <a:latin typeface="Times New Roman"/>
              <a:cs typeface="Times New Roman"/>
            </a:endParaRPr>
          </a:p>
          <a:p>
            <a:pPr>
              <a:lnSpc>
                <a:spcPct val="100000"/>
              </a:lnSpc>
              <a:spcBef>
                <a:spcPts val="30"/>
              </a:spcBef>
            </a:pPr>
            <a:endParaRPr sz="3000">
              <a:latin typeface="Times New Roman"/>
              <a:cs typeface="Times New Roman"/>
            </a:endParaRPr>
          </a:p>
          <a:p>
            <a:pPr marL="88900">
              <a:lnSpc>
                <a:spcPct val="100000"/>
              </a:lnSpc>
            </a:pPr>
            <a:r>
              <a:rPr sz="4800" spc="60" baseline="5208" dirty="0">
                <a:latin typeface="Symbol"/>
                <a:cs typeface="Symbol"/>
              </a:rPr>
              <a:t></a:t>
            </a:r>
            <a:r>
              <a:rPr sz="3200" spc="40" dirty="0">
                <a:latin typeface="Times New Roman"/>
                <a:cs typeface="Times New Roman"/>
              </a:rPr>
              <a:t>Dust-enclosure </a:t>
            </a:r>
            <a:r>
              <a:rPr sz="3200" dirty="0">
                <a:latin typeface="Times New Roman"/>
                <a:cs typeface="Times New Roman"/>
              </a:rPr>
              <a:t>and</a:t>
            </a:r>
            <a:r>
              <a:rPr sz="3200" spc="-55" dirty="0">
                <a:latin typeface="Times New Roman"/>
                <a:cs typeface="Times New Roman"/>
              </a:rPr>
              <a:t> </a:t>
            </a:r>
            <a:r>
              <a:rPr sz="3200" spc="-5" dirty="0">
                <a:latin typeface="Times New Roman"/>
                <a:cs typeface="Times New Roman"/>
              </a:rPr>
              <a:t>isolation</a:t>
            </a:r>
            <a:endParaRPr sz="3200">
              <a:latin typeface="Times New Roman"/>
              <a:cs typeface="Times New Roman"/>
            </a:endParaRPr>
          </a:p>
          <a:p>
            <a:pPr marL="88900">
              <a:lnSpc>
                <a:spcPct val="100000"/>
              </a:lnSpc>
              <a:spcBef>
                <a:spcPts val="3490"/>
              </a:spcBef>
            </a:pPr>
            <a:r>
              <a:rPr sz="4800" spc="157" baseline="6076" dirty="0">
                <a:latin typeface="Symbol"/>
                <a:cs typeface="Symbol"/>
              </a:rPr>
              <a:t></a:t>
            </a:r>
            <a:r>
              <a:rPr sz="3200" spc="105" dirty="0">
                <a:latin typeface="Times New Roman"/>
                <a:cs typeface="Times New Roman"/>
              </a:rPr>
              <a:t>Local </a:t>
            </a:r>
            <a:r>
              <a:rPr sz="3200" dirty="0">
                <a:latin typeface="Times New Roman"/>
                <a:cs typeface="Times New Roman"/>
              </a:rPr>
              <a:t>exhaust</a:t>
            </a:r>
            <a:r>
              <a:rPr sz="3200" spc="-130" dirty="0">
                <a:latin typeface="Times New Roman"/>
                <a:cs typeface="Times New Roman"/>
              </a:rPr>
              <a:t> </a:t>
            </a:r>
            <a:r>
              <a:rPr sz="3200" spc="-5" dirty="0">
                <a:latin typeface="Times New Roman"/>
                <a:cs typeface="Times New Roman"/>
              </a:rPr>
              <a:t>ventilation</a:t>
            </a:r>
            <a:endParaRPr sz="3200">
              <a:latin typeface="Times New Roman"/>
              <a:cs typeface="Times New Roman"/>
            </a:endParaRPr>
          </a:p>
          <a:p>
            <a:pPr marL="88900">
              <a:lnSpc>
                <a:spcPct val="100000"/>
              </a:lnSpc>
              <a:spcBef>
                <a:spcPts val="3479"/>
              </a:spcBef>
            </a:pPr>
            <a:r>
              <a:rPr sz="4800" spc="82" baseline="6076" dirty="0">
                <a:latin typeface="Symbol"/>
                <a:cs typeface="Symbol"/>
              </a:rPr>
              <a:t></a:t>
            </a:r>
            <a:r>
              <a:rPr sz="3200" spc="55" dirty="0">
                <a:latin typeface="Times New Roman"/>
                <a:cs typeface="Times New Roman"/>
              </a:rPr>
              <a:t>Protection</a:t>
            </a:r>
            <a:r>
              <a:rPr sz="3200" dirty="0">
                <a:latin typeface="Times New Roman"/>
                <a:cs typeface="Times New Roman"/>
              </a:rPr>
              <a:t> device</a:t>
            </a:r>
            <a:endParaRPr sz="3200">
              <a:latin typeface="Times New Roman"/>
              <a:cs typeface="Times New Roman"/>
            </a:endParaRPr>
          </a:p>
          <a:p>
            <a:pPr marL="88900">
              <a:lnSpc>
                <a:spcPct val="100000"/>
              </a:lnSpc>
              <a:spcBef>
                <a:spcPts val="3479"/>
              </a:spcBef>
            </a:pPr>
            <a:r>
              <a:rPr sz="4800" spc="60" baseline="5208" dirty="0">
                <a:latin typeface="Symbol"/>
                <a:cs typeface="Symbol"/>
              </a:rPr>
              <a:t></a:t>
            </a:r>
            <a:r>
              <a:rPr sz="3200" spc="40" dirty="0">
                <a:latin typeface="Times New Roman"/>
                <a:cs typeface="Times New Roman"/>
              </a:rPr>
              <a:t>Environmental</a:t>
            </a:r>
            <a:r>
              <a:rPr sz="3200" spc="-5" dirty="0">
                <a:latin typeface="Times New Roman"/>
                <a:cs typeface="Times New Roman"/>
              </a:rPr>
              <a:t> monitoring</a:t>
            </a:r>
            <a:endParaRPr sz="3200">
              <a:latin typeface="Times New Roman"/>
              <a:cs typeface="Times New Roman"/>
            </a:endParaRPr>
          </a:p>
        </p:txBody>
      </p:sp>
      <p:sp>
        <p:nvSpPr>
          <p:cNvPr id="4" name="object 4"/>
          <p:cNvSpPr txBox="1"/>
          <p:nvPr/>
        </p:nvSpPr>
        <p:spPr>
          <a:xfrm>
            <a:off x="509269" y="5812369"/>
            <a:ext cx="6183630" cy="827149"/>
          </a:xfrm>
          <a:prstGeom prst="rect">
            <a:avLst/>
          </a:prstGeom>
        </p:spPr>
        <p:txBody>
          <a:bodyPr vert="horz" wrap="square" lIns="0" tIns="110489" rIns="0" bIns="0" rtlCol="0">
            <a:spAutoFit/>
          </a:bodyPr>
          <a:lstStyle/>
          <a:p>
            <a:pPr marL="115570">
              <a:lnSpc>
                <a:spcPct val="100000"/>
              </a:lnSpc>
              <a:spcBef>
                <a:spcPts val="869"/>
              </a:spcBef>
            </a:pPr>
            <a:r>
              <a:rPr sz="4800" spc="75" baseline="5208" dirty="0">
                <a:latin typeface="Symbol"/>
                <a:cs typeface="Symbol"/>
              </a:rPr>
              <a:t></a:t>
            </a:r>
            <a:r>
              <a:rPr sz="3200" spc="50" dirty="0">
                <a:latin typeface="Times New Roman"/>
                <a:cs typeface="Times New Roman"/>
              </a:rPr>
              <a:t>Statistical </a:t>
            </a:r>
            <a:r>
              <a:rPr sz="3200" spc="-5" dirty="0">
                <a:latin typeface="Times New Roman"/>
                <a:cs typeface="Times New Roman"/>
              </a:rPr>
              <a:t>monitoring and</a:t>
            </a:r>
            <a:r>
              <a:rPr sz="3200" spc="-65" dirty="0">
                <a:latin typeface="Times New Roman"/>
                <a:cs typeface="Times New Roman"/>
              </a:rPr>
              <a:t> </a:t>
            </a:r>
            <a:r>
              <a:rPr sz="3200" dirty="0">
                <a:latin typeface="Times New Roman"/>
                <a:cs typeface="Times New Roman"/>
              </a:rPr>
              <a:t>research</a:t>
            </a:r>
            <a:endParaRPr sz="3200">
              <a:latin typeface="Times New Roman"/>
              <a:cs typeface="Times New Roman"/>
            </a:endParaRPr>
          </a:p>
          <a:p>
            <a:pPr marL="38100">
              <a:lnSpc>
                <a:spcPct val="100000"/>
              </a:lnSpc>
              <a:spcBef>
                <a:spcPts val="290"/>
              </a:spcBef>
            </a:pPr>
            <a:r>
              <a:rPr sz="1200" spc="-5" dirty="0">
                <a:solidFill>
                  <a:srgbClr val="888888"/>
                </a:solidFill>
                <a:latin typeface="Georgia"/>
                <a:cs typeface="Georgia"/>
              </a:rPr>
              <a:t>11/20/15</a:t>
            </a:r>
            <a:endParaRPr sz="1200">
              <a:latin typeface="Georgia"/>
              <a:cs typeface="Georgia"/>
            </a:endParaRPr>
          </a:p>
        </p:txBody>
      </p:sp>
      <p:sp>
        <p:nvSpPr>
          <p:cNvPr id="5" name="object 5"/>
          <p:cNvSpPr txBox="1"/>
          <p:nvPr/>
        </p:nvSpPr>
        <p:spPr>
          <a:xfrm>
            <a:off x="8427723" y="6435091"/>
            <a:ext cx="18224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7</a:t>
            </a:r>
            <a:r>
              <a:rPr sz="1200" dirty="0">
                <a:solidFill>
                  <a:srgbClr val="888888"/>
                </a:solidFill>
                <a:latin typeface="Georgia"/>
                <a:cs typeface="Georgia"/>
              </a:rPr>
              <a:t>5</a:t>
            </a:r>
            <a:endParaRPr sz="1200">
              <a:latin typeface="Georgia"/>
              <a:cs typeface="Georgia"/>
            </a:endParaRPr>
          </a:p>
        </p:txBody>
      </p:sp>
      <p:sp>
        <p:nvSpPr>
          <p:cNvPr id="6" name="object 6"/>
          <p:cNvSpPr/>
          <p:nvPr/>
        </p:nvSpPr>
        <p:spPr>
          <a:xfrm>
            <a:off x="5886450" y="2362202"/>
            <a:ext cx="2800350" cy="3187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29969" y="604522"/>
            <a:ext cx="6847840" cy="997709"/>
          </a:xfrm>
          <a:prstGeom prst="rect">
            <a:avLst/>
          </a:prstGeom>
        </p:spPr>
        <p:txBody>
          <a:bodyPr vert="horz" wrap="square" lIns="0" tIns="12700" rIns="0" bIns="0" rtlCol="0">
            <a:spAutoFit/>
          </a:bodyPr>
          <a:lstStyle/>
          <a:p>
            <a:pPr marL="2555240" marR="5080" indent="-2542540">
              <a:lnSpc>
                <a:spcPct val="100000"/>
              </a:lnSpc>
              <a:spcBef>
                <a:spcPts val="100"/>
              </a:spcBef>
            </a:pPr>
            <a:r>
              <a:rPr sz="3200" u="none" spc="-5" dirty="0">
                <a:latin typeface="Times New Roman"/>
                <a:cs typeface="Times New Roman"/>
              </a:rPr>
              <a:t>PREVENTION </a:t>
            </a:r>
            <a:r>
              <a:rPr sz="3200" u="none" dirty="0">
                <a:latin typeface="Times New Roman"/>
                <a:cs typeface="Times New Roman"/>
              </a:rPr>
              <a:t>OF </a:t>
            </a:r>
            <a:r>
              <a:rPr sz="3200" u="none" spc="-5" dirty="0">
                <a:latin typeface="Times New Roman"/>
                <a:cs typeface="Times New Roman"/>
              </a:rPr>
              <a:t>OCCUPATIONAL  </a:t>
            </a:r>
            <a:r>
              <a:rPr sz="3200" u="none" dirty="0">
                <a:latin typeface="Times New Roman"/>
                <a:cs typeface="Times New Roman"/>
              </a:rPr>
              <a:t>DISEASE</a:t>
            </a:r>
            <a:endParaRPr sz="3200">
              <a:latin typeface="Times New Roman"/>
              <a:cs typeface="Times New Roman"/>
            </a:endParaRPr>
          </a:p>
        </p:txBody>
      </p:sp>
      <p:sp>
        <p:nvSpPr>
          <p:cNvPr id="4" name="object 4"/>
          <p:cNvSpPr txBox="1"/>
          <p:nvPr/>
        </p:nvSpPr>
        <p:spPr>
          <a:xfrm>
            <a:off x="523240" y="1877061"/>
            <a:ext cx="4042410" cy="2923877"/>
          </a:xfrm>
          <a:prstGeom prst="rect">
            <a:avLst/>
          </a:prstGeom>
        </p:spPr>
        <p:txBody>
          <a:bodyPr vert="horz" wrap="square" lIns="0" tIns="12700" rIns="0" bIns="0" rtlCol="0">
            <a:spAutoFit/>
          </a:bodyPr>
          <a:lstStyle/>
          <a:p>
            <a:pPr marL="368300" indent="-342900">
              <a:lnSpc>
                <a:spcPct val="100000"/>
              </a:lnSpc>
              <a:spcBef>
                <a:spcPts val="100"/>
              </a:spcBef>
              <a:buFont typeface="Arial"/>
              <a:buChar char="•"/>
              <a:tabLst>
                <a:tab pos="367665" algn="l"/>
                <a:tab pos="368300" algn="l"/>
              </a:tabLst>
            </a:pPr>
            <a:r>
              <a:rPr sz="3200" spc="-5" dirty="0">
                <a:solidFill>
                  <a:srgbClr val="BF0000"/>
                </a:solidFill>
                <a:latin typeface="Times New Roman"/>
                <a:cs typeface="Times New Roman"/>
              </a:rPr>
              <a:t>LEGISLATION</a:t>
            </a:r>
            <a:endParaRPr sz="3200">
              <a:latin typeface="Times New Roman"/>
              <a:cs typeface="Times New Roman"/>
            </a:endParaRPr>
          </a:p>
          <a:p>
            <a:pPr marL="25400">
              <a:lnSpc>
                <a:spcPct val="100000"/>
              </a:lnSpc>
              <a:spcBef>
                <a:spcPts val="2720"/>
              </a:spcBef>
            </a:pPr>
            <a:r>
              <a:rPr sz="4800" spc="240" baseline="6076" dirty="0">
                <a:latin typeface="Symbol"/>
                <a:cs typeface="Symbol"/>
              </a:rPr>
              <a:t></a:t>
            </a:r>
            <a:r>
              <a:rPr sz="3200" spc="160" dirty="0">
                <a:latin typeface="Times New Roman"/>
                <a:cs typeface="Times New Roman"/>
              </a:rPr>
              <a:t>The </a:t>
            </a:r>
            <a:r>
              <a:rPr sz="3200" dirty="0">
                <a:latin typeface="Times New Roman"/>
                <a:cs typeface="Times New Roman"/>
              </a:rPr>
              <a:t>Factory</a:t>
            </a:r>
            <a:r>
              <a:rPr sz="3200" spc="-210" dirty="0">
                <a:latin typeface="Times New Roman"/>
                <a:cs typeface="Times New Roman"/>
              </a:rPr>
              <a:t> </a:t>
            </a:r>
            <a:r>
              <a:rPr sz="3200" dirty="0">
                <a:latin typeface="Times New Roman"/>
                <a:cs typeface="Times New Roman"/>
              </a:rPr>
              <a:t>Act-1948</a:t>
            </a:r>
            <a:endParaRPr sz="3200">
              <a:latin typeface="Times New Roman"/>
              <a:cs typeface="Times New Roman"/>
            </a:endParaRPr>
          </a:p>
          <a:p>
            <a:pPr marL="368300" marR="247650" indent="-342900">
              <a:lnSpc>
                <a:spcPct val="150000"/>
              </a:lnSpc>
              <a:spcBef>
                <a:spcPts val="790"/>
              </a:spcBef>
            </a:pPr>
            <a:r>
              <a:rPr sz="4800" spc="240" baseline="5208" dirty="0">
                <a:latin typeface="Symbol"/>
                <a:cs typeface="Symbol"/>
              </a:rPr>
              <a:t></a:t>
            </a:r>
            <a:r>
              <a:rPr sz="3200" spc="160" dirty="0">
                <a:latin typeface="Times New Roman"/>
                <a:cs typeface="Times New Roman"/>
              </a:rPr>
              <a:t>The </a:t>
            </a:r>
            <a:r>
              <a:rPr sz="3200" dirty="0">
                <a:latin typeface="Times New Roman"/>
                <a:cs typeface="Times New Roman"/>
              </a:rPr>
              <a:t>Employees</a:t>
            </a:r>
            <a:r>
              <a:rPr sz="3200" spc="-235" dirty="0">
                <a:latin typeface="Times New Roman"/>
                <a:cs typeface="Times New Roman"/>
              </a:rPr>
              <a:t> </a:t>
            </a:r>
            <a:r>
              <a:rPr sz="3200" spc="-5" dirty="0">
                <a:latin typeface="Times New Roman"/>
                <a:cs typeface="Times New Roman"/>
              </a:rPr>
              <a:t>state  </a:t>
            </a:r>
            <a:r>
              <a:rPr sz="3200" dirty="0">
                <a:latin typeface="Times New Roman"/>
                <a:cs typeface="Times New Roman"/>
              </a:rPr>
              <a:t>insurance</a:t>
            </a:r>
            <a:r>
              <a:rPr sz="3200" spc="-20" dirty="0">
                <a:latin typeface="Times New Roman"/>
                <a:cs typeface="Times New Roman"/>
              </a:rPr>
              <a:t> </a:t>
            </a:r>
            <a:r>
              <a:rPr sz="3200" dirty="0">
                <a:latin typeface="Times New Roman"/>
                <a:cs typeface="Times New Roman"/>
              </a:rPr>
              <a:t>act-1948</a:t>
            </a:r>
            <a:endParaRPr sz="3200">
              <a:latin typeface="Times New Roman"/>
              <a:cs typeface="Times New Roman"/>
            </a:endParaRPr>
          </a:p>
        </p:txBody>
      </p:sp>
      <p:sp>
        <p:nvSpPr>
          <p:cNvPr id="5" name="object 5"/>
          <p:cNvSpPr txBox="1"/>
          <p:nvPr/>
        </p:nvSpPr>
        <p:spPr>
          <a:xfrm>
            <a:off x="7984490" y="6435091"/>
            <a:ext cx="6235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11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6" name="object 6"/>
          <p:cNvSpPr txBox="1"/>
          <p:nvPr/>
        </p:nvSpPr>
        <p:spPr>
          <a:xfrm>
            <a:off x="534669" y="6435091"/>
            <a:ext cx="122047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ARUN</a:t>
            </a:r>
            <a:r>
              <a:rPr sz="1200" spc="-60" dirty="0">
                <a:solidFill>
                  <a:srgbClr val="888888"/>
                </a:solidFill>
                <a:latin typeface="Georgia"/>
                <a:cs typeface="Georgia"/>
              </a:rPr>
              <a:t> </a:t>
            </a:r>
            <a:r>
              <a:rPr sz="1200" spc="-5" dirty="0">
                <a:solidFill>
                  <a:srgbClr val="888888"/>
                </a:solidFill>
                <a:latin typeface="Georgia"/>
                <a:cs typeface="Georgia"/>
              </a:rPr>
              <a:t>PIRAVOM</a:t>
            </a:r>
            <a:endParaRPr sz="1200">
              <a:latin typeface="Georgia"/>
              <a:cs typeface="Georgia"/>
            </a:endParaRPr>
          </a:p>
        </p:txBody>
      </p:sp>
      <p:sp>
        <p:nvSpPr>
          <p:cNvPr id="7" name="object 7"/>
          <p:cNvSpPr txBox="1"/>
          <p:nvPr/>
        </p:nvSpPr>
        <p:spPr>
          <a:xfrm>
            <a:off x="4478020" y="6435091"/>
            <a:ext cx="18796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Georgia"/>
                <a:cs typeface="Georgia"/>
              </a:rPr>
              <a:t>7</a:t>
            </a:r>
            <a:r>
              <a:rPr sz="1200" dirty="0">
                <a:solidFill>
                  <a:srgbClr val="888888"/>
                </a:solidFill>
                <a:latin typeface="Georgia"/>
                <a:cs typeface="Georgia"/>
              </a:rPr>
              <a:t>6</a:t>
            </a:r>
            <a:endParaRPr sz="1200">
              <a:latin typeface="Georgia"/>
              <a:cs typeface="Georgia"/>
            </a:endParaRPr>
          </a:p>
        </p:txBody>
      </p:sp>
      <p:sp>
        <p:nvSpPr>
          <p:cNvPr id="8" name="object 8"/>
          <p:cNvSpPr/>
          <p:nvPr/>
        </p:nvSpPr>
        <p:spPr>
          <a:xfrm>
            <a:off x="4857750" y="2819402"/>
            <a:ext cx="3600450" cy="339979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2451100"/>
            <a:ext cx="3002280" cy="302134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dirty="0">
                <a:latin typeface="Times New Roman"/>
                <a:cs typeface="Times New Roman"/>
              </a:rPr>
              <a:t>Burns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Heat</a:t>
            </a:r>
            <a:r>
              <a:rPr sz="3200" spc="-90" dirty="0">
                <a:latin typeface="Times New Roman"/>
                <a:cs typeface="Times New Roman"/>
              </a:rPr>
              <a:t> </a:t>
            </a:r>
            <a:r>
              <a:rPr sz="3200" dirty="0">
                <a:latin typeface="Times New Roman"/>
                <a:cs typeface="Times New Roman"/>
              </a:rPr>
              <a:t>exhaustion</a:t>
            </a:r>
            <a:endParaRPr sz="3200">
              <a:latin typeface="Times New Roman"/>
              <a:cs typeface="Times New Roman"/>
            </a:endParaRPr>
          </a:p>
          <a:p>
            <a:pPr marL="457200" indent="-444500">
              <a:lnSpc>
                <a:spcPct val="100000"/>
              </a:lnSpc>
              <a:spcBef>
                <a:spcPts val="2710"/>
              </a:spcBef>
              <a:buFont typeface="Arial"/>
              <a:buChar char="•"/>
              <a:tabLst>
                <a:tab pos="456565" algn="l"/>
                <a:tab pos="457200" algn="l"/>
              </a:tabLst>
            </a:pPr>
            <a:r>
              <a:rPr sz="3200" dirty="0">
                <a:latin typeface="Times New Roman"/>
                <a:cs typeface="Times New Roman"/>
              </a:rPr>
              <a:t>Heat</a:t>
            </a:r>
            <a:r>
              <a:rPr sz="3200" spc="-90" dirty="0">
                <a:latin typeface="Times New Roman"/>
                <a:cs typeface="Times New Roman"/>
              </a:rPr>
              <a:t> </a:t>
            </a:r>
            <a:r>
              <a:rPr sz="3200" spc="-5" dirty="0">
                <a:latin typeface="Times New Roman"/>
                <a:cs typeface="Times New Roman"/>
              </a:rPr>
              <a:t>stroke</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Heat</a:t>
            </a:r>
            <a:r>
              <a:rPr sz="3200" spc="-80" dirty="0">
                <a:latin typeface="Times New Roman"/>
                <a:cs typeface="Times New Roman"/>
              </a:rPr>
              <a:t> </a:t>
            </a:r>
            <a:r>
              <a:rPr sz="3200" spc="-5" dirty="0">
                <a:latin typeface="Times New Roman"/>
                <a:cs typeface="Times New Roman"/>
              </a:rPr>
              <a:t>cramps</a:t>
            </a:r>
            <a:endParaRPr sz="3200">
              <a:latin typeface="Times New Roman"/>
              <a:cs typeface="Times New Roman"/>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7" name="object 7"/>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85420">
              <a:lnSpc>
                <a:spcPct val="100000"/>
              </a:lnSpc>
            </a:pPr>
            <a:fld id="{81D60167-4931-47E6-BA6A-407CBD079E47}" type="slidenum">
              <a:rPr dirty="0"/>
              <a:t>8</a:t>
            </a:fld>
            <a:endParaRPr dirty="0"/>
          </a:p>
        </p:txBody>
      </p:sp>
      <p:sp>
        <p:nvSpPr>
          <p:cNvPr id="4" name="object 4"/>
          <p:cNvSpPr txBox="1">
            <a:spLocks noGrp="1"/>
          </p:cNvSpPr>
          <p:nvPr>
            <p:ph type="title"/>
          </p:nvPr>
        </p:nvSpPr>
        <p:spPr>
          <a:xfrm>
            <a:off x="358144" y="673102"/>
            <a:ext cx="7706359" cy="1151917"/>
          </a:xfrm>
          <a:prstGeom prst="rect">
            <a:avLst/>
          </a:prstGeom>
        </p:spPr>
        <p:txBody>
          <a:bodyPr vert="horz" wrap="square" lIns="0" tIns="52069" rIns="0" bIns="0" rtlCol="0">
            <a:spAutoFit/>
          </a:bodyPr>
          <a:lstStyle/>
          <a:p>
            <a:pPr marL="38100" marR="43180" indent="3575050">
              <a:lnSpc>
                <a:spcPct val="94100"/>
              </a:lnSpc>
              <a:spcBef>
                <a:spcPts val="409"/>
              </a:spcBef>
              <a:tabLst>
                <a:tab pos="4304665" algn="l"/>
              </a:tabLst>
            </a:pPr>
            <a:r>
              <a:rPr sz="6600" b="0" u="none" spc="-862" baseline="17676" dirty="0">
                <a:latin typeface="Georgia"/>
                <a:cs typeface="Georgia"/>
              </a:rPr>
              <a:t>He</a:t>
            </a:r>
            <a:r>
              <a:rPr sz="3200" u="none" spc="-575" dirty="0">
                <a:latin typeface="Times New Roman"/>
                <a:cs typeface="Times New Roman"/>
              </a:rPr>
              <a:t>T</a:t>
            </a:r>
            <a:r>
              <a:rPr sz="6600" b="0" u="none" spc="-862" baseline="17676" dirty="0">
                <a:latin typeface="Georgia"/>
                <a:cs typeface="Georgia"/>
              </a:rPr>
              <a:t>a</a:t>
            </a:r>
            <a:r>
              <a:rPr sz="3200" u="none" spc="-575" dirty="0">
                <a:latin typeface="Times New Roman"/>
                <a:cs typeface="Times New Roman"/>
              </a:rPr>
              <a:t>h</a:t>
            </a:r>
            <a:r>
              <a:rPr sz="6600" b="0" u="none" spc="-862" baseline="17676" dirty="0">
                <a:latin typeface="Georgia"/>
                <a:cs typeface="Georgia"/>
              </a:rPr>
              <a:t>t</a:t>
            </a:r>
            <a:r>
              <a:rPr sz="3200" u="none" spc="-575" dirty="0">
                <a:latin typeface="Times New Roman"/>
                <a:cs typeface="Times New Roman"/>
              </a:rPr>
              <a:t>e </a:t>
            </a:r>
            <a:r>
              <a:rPr sz="3200" u="none" dirty="0">
                <a:latin typeface="Times New Roman"/>
                <a:cs typeface="Times New Roman"/>
              </a:rPr>
              <a:t>indirect </a:t>
            </a:r>
            <a:r>
              <a:rPr sz="3200" u="none" spc="5" dirty="0">
                <a:latin typeface="Times New Roman"/>
                <a:cs typeface="Times New Roman"/>
              </a:rPr>
              <a:t>effects  </a:t>
            </a:r>
            <a:r>
              <a:rPr sz="3200" u="none" spc="-5" dirty="0">
                <a:latin typeface="Times New Roman"/>
                <a:cs typeface="Times New Roman"/>
              </a:rPr>
              <a:t>The </a:t>
            </a:r>
            <a:r>
              <a:rPr sz="3200" u="none" dirty="0">
                <a:latin typeface="Times New Roman"/>
                <a:cs typeface="Times New Roman"/>
              </a:rPr>
              <a:t>direct</a:t>
            </a:r>
            <a:r>
              <a:rPr sz="3200" u="none" spc="35" dirty="0">
                <a:latin typeface="Times New Roman"/>
                <a:cs typeface="Times New Roman"/>
              </a:rPr>
              <a:t> </a:t>
            </a:r>
            <a:r>
              <a:rPr sz="3200" u="none" dirty="0">
                <a:latin typeface="Times New Roman"/>
                <a:cs typeface="Times New Roman"/>
              </a:rPr>
              <a:t>effects</a:t>
            </a:r>
            <a:r>
              <a:rPr sz="3200" u="none" spc="10" dirty="0">
                <a:latin typeface="Times New Roman"/>
                <a:cs typeface="Times New Roman"/>
              </a:rPr>
              <a:t> </a:t>
            </a:r>
            <a:r>
              <a:rPr sz="3200" u="none" dirty="0">
                <a:latin typeface="Times New Roman"/>
                <a:cs typeface="Times New Roman"/>
              </a:rPr>
              <a:t>are	are</a:t>
            </a:r>
            <a:endParaRPr sz="3200">
              <a:latin typeface="Times New Roman"/>
              <a:cs typeface="Times New Roman"/>
            </a:endParaRPr>
          </a:p>
        </p:txBody>
      </p:sp>
      <p:sp>
        <p:nvSpPr>
          <p:cNvPr id="5" name="object 5"/>
          <p:cNvSpPr txBox="1">
            <a:spLocks noGrp="1"/>
          </p:cNvSpPr>
          <p:nvPr>
            <p:ph sz="half" idx="3"/>
          </p:nvPr>
        </p:nvSpPr>
        <p:spPr>
          <a:xfrm>
            <a:off x="4723133" y="2207260"/>
            <a:ext cx="3433445" cy="3908762"/>
          </a:xfrm>
          <a:prstGeom prst="rect">
            <a:avLst/>
          </a:prstGeom>
        </p:spPr>
        <p:txBody>
          <a:bodyPr vert="horz" wrap="square" lIns="0" tIns="12700" rIns="0" bIns="0" rtlCol="0">
            <a:spAutoFit/>
          </a:bodyPr>
          <a:lstStyle/>
          <a:p>
            <a:pPr marL="355600" marR="1341755" indent="-342900">
              <a:lnSpc>
                <a:spcPct val="150000"/>
              </a:lnSpc>
              <a:spcBef>
                <a:spcPts val="100"/>
              </a:spcBef>
              <a:buFont typeface="Arial"/>
              <a:buChar char="•"/>
              <a:tabLst>
                <a:tab pos="354965" algn="l"/>
                <a:tab pos="355600" algn="l"/>
              </a:tabLst>
            </a:pPr>
            <a:r>
              <a:rPr sz="3200" dirty="0"/>
              <a:t>Decreased  </a:t>
            </a:r>
            <a:r>
              <a:rPr sz="3200" spc="5" dirty="0"/>
              <a:t>e</a:t>
            </a:r>
            <a:r>
              <a:rPr sz="3200" spc="-20" dirty="0"/>
              <a:t>f</a:t>
            </a:r>
            <a:r>
              <a:rPr sz="3200" spc="-10" dirty="0"/>
              <a:t>f</a:t>
            </a:r>
            <a:r>
              <a:rPr sz="3200" spc="-5" dirty="0"/>
              <a:t>i</a:t>
            </a:r>
            <a:r>
              <a:rPr sz="3200" spc="5" dirty="0"/>
              <a:t>c</a:t>
            </a:r>
            <a:r>
              <a:rPr sz="3200" spc="-10" dirty="0"/>
              <a:t>i</a:t>
            </a:r>
            <a:r>
              <a:rPr sz="3200" spc="5" dirty="0"/>
              <a:t>enc</a:t>
            </a:r>
            <a:r>
              <a:rPr sz="3200" spc="15" dirty="0"/>
              <a:t>y</a:t>
            </a:r>
            <a:r>
              <a:rPr sz="3200" dirty="0"/>
              <a:t>,</a:t>
            </a:r>
            <a:endParaRPr sz="3200"/>
          </a:p>
          <a:p>
            <a:pPr marL="355600" indent="-342900">
              <a:lnSpc>
                <a:spcPct val="100000"/>
              </a:lnSpc>
              <a:spcBef>
                <a:spcPts val="2720"/>
              </a:spcBef>
              <a:buFont typeface="Arial"/>
              <a:buChar char="•"/>
              <a:tabLst>
                <a:tab pos="354965" algn="l"/>
                <a:tab pos="355600" algn="l"/>
              </a:tabLst>
            </a:pPr>
            <a:r>
              <a:rPr sz="3200" dirty="0"/>
              <a:t>Increased</a:t>
            </a:r>
            <a:r>
              <a:rPr sz="3200" spc="-15" dirty="0"/>
              <a:t> </a:t>
            </a:r>
            <a:r>
              <a:rPr sz="3200" spc="-5" dirty="0"/>
              <a:t>fatigue</a:t>
            </a:r>
            <a:endParaRPr sz="3200"/>
          </a:p>
          <a:p>
            <a:pPr marL="355600" marR="5080" indent="-342900">
              <a:lnSpc>
                <a:spcPct val="150000"/>
              </a:lnSpc>
              <a:spcBef>
                <a:spcPts val="790"/>
              </a:spcBef>
              <a:buFont typeface="Arial"/>
              <a:buChar char="•"/>
              <a:tabLst>
                <a:tab pos="354965" algn="l"/>
                <a:tab pos="355600" algn="l"/>
              </a:tabLst>
            </a:pPr>
            <a:r>
              <a:rPr sz="3200" dirty="0"/>
              <a:t>Enhanced</a:t>
            </a:r>
            <a:r>
              <a:rPr sz="3200" spc="-70" dirty="0"/>
              <a:t> </a:t>
            </a:r>
            <a:r>
              <a:rPr sz="3200" dirty="0"/>
              <a:t>accident  </a:t>
            </a:r>
            <a:r>
              <a:rPr sz="3200" spc="-5" dirty="0"/>
              <a:t>rates.</a:t>
            </a:r>
            <a:endParaRPr sz="32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783" y="345442"/>
            <a:ext cx="4276725" cy="505267"/>
          </a:xfrm>
          <a:prstGeom prst="rect">
            <a:avLst/>
          </a:prstGeom>
        </p:spPr>
        <p:txBody>
          <a:bodyPr vert="horz" wrap="square" lIns="0" tIns="12700" rIns="0" bIns="0" rtlCol="0">
            <a:spAutoFit/>
          </a:bodyPr>
          <a:lstStyle/>
          <a:p>
            <a:pPr marL="12700">
              <a:lnSpc>
                <a:spcPct val="100000"/>
              </a:lnSpc>
              <a:spcBef>
                <a:spcPts val="100"/>
              </a:spcBef>
            </a:pPr>
            <a:r>
              <a:rPr sz="3200" u="none" spc="-5" dirty="0">
                <a:latin typeface="Times New Roman"/>
                <a:cs typeface="Times New Roman"/>
              </a:rPr>
              <a:t>FACTORIES</a:t>
            </a:r>
            <a:r>
              <a:rPr sz="3200" u="none" spc="-40" dirty="0">
                <a:latin typeface="Times New Roman"/>
                <a:cs typeface="Times New Roman"/>
              </a:rPr>
              <a:t> </a:t>
            </a:r>
            <a:r>
              <a:rPr sz="3200" u="none" dirty="0">
                <a:latin typeface="Times New Roman"/>
                <a:cs typeface="Times New Roman"/>
              </a:rPr>
              <a:t>ACT,1948</a:t>
            </a:r>
            <a:endParaRPr sz="3200">
              <a:latin typeface="Times New Roman"/>
              <a:cs typeface="Times New Roman"/>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8" name="object 8"/>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9220">
              <a:lnSpc>
                <a:spcPct val="100000"/>
              </a:lnSpc>
            </a:pPr>
            <a:fld id="{81D60167-4931-47E6-BA6A-407CBD079E47}" type="slidenum">
              <a:rPr dirty="0"/>
              <a:t>80</a:t>
            </a:fld>
            <a:endParaRPr dirty="0"/>
          </a:p>
        </p:txBody>
      </p:sp>
      <p:sp>
        <p:nvSpPr>
          <p:cNvPr id="3" name="object 3"/>
          <p:cNvSpPr txBox="1"/>
          <p:nvPr/>
        </p:nvSpPr>
        <p:spPr>
          <a:xfrm>
            <a:off x="535944" y="1145540"/>
            <a:ext cx="7762875" cy="1095172"/>
          </a:xfrm>
          <a:prstGeom prst="rect">
            <a:avLst/>
          </a:prstGeom>
        </p:spPr>
        <p:txBody>
          <a:bodyPr vert="horz" wrap="square" lIns="0" tIns="12700" rIns="0" bIns="0" rtlCol="0">
            <a:spAutoFit/>
          </a:bodyPr>
          <a:lstStyle/>
          <a:p>
            <a:pPr marL="12700">
              <a:lnSpc>
                <a:spcPct val="100000"/>
              </a:lnSpc>
              <a:spcBef>
                <a:spcPts val="100"/>
              </a:spcBef>
            </a:pPr>
            <a:r>
              <a:rPr sz="2600" b="1" u="heavy" dirty="0">
                <a:uFill>
                  <a:solidFill>
                    <a:srgbClr val="000000"/>
                  </a:solidFill>
                </a:uFill>
                <a:latin typeface="Times New Roman"/>
                <a:cs typeface="Times New Roman"/>
              </a:rPr>
              <a:t>Scope </a:t>
            </a:r>
            <a:endParaRPr sz="2600">
              <a:latin typeface="Times New Roman"/>
              <a:cs typeface="Times New Roman"/>
            </a:endParaRPr>
          </a:p>
          <a:p>
            <a:pPr marL="95250">
              <a:lnSpc>
                <a:spcPct val="100000"/>
              </a:lnSpc>
              <a:spcBef>
                <a:spcPts val="2200"/>
              </a:spcBef>
            </a:pPr>
            <a:r>
              <a:rPr sz="2600" dirty="0">
                <a:latin typeface="Times New Roman"/>
                <a:cs typeface="Times New Roman"/>
              </a:rPr>
              <a:t>For </a:t>
            </a:r>
            <a:r>
              <a:rPr sz="2600" spc="-5" dirty="0">
                <a:latin typeface="Times New Roman"/>
                <a:cs typeface="Times New Roman"/>
              </a:rPr>
              <a:t>purposes </a:t>
            </a:r>
            <a:r>
              <a:rPr sz="2600" dirty="0">
                <a:latin typeface="Times New Roman"/>
                <a:cs typeface="Times New Roman"/>
              </a:rPr>
              <a:t>of the </a:t>
            </a:r>
            <a:r>
              <a:rPr sz="2600" spc="-5" dirty="0">
                <a:latin typeface="Times New Roman"/>
                <a:cs typeface="Times New Roman"/>
              </a:rPr>
              <a:t>act, </a:t>
            </a:r>
            <a:r>
              <a:rPr sz="2600" dirty="0">
                <a:latin typeface="Times New Roman"/>
                <a:cs typeface="Times New Roman"/>
              </a:rPr>
              <a:t>a </a:t>
            </a:r>
            <a:r>
              <a:rPr sz="2600" spc="-5" dirty="0">
                <a:latin typeface="Times New Roman"/>
                <a:cs typeface="Times New Roman"/>
              </a:rPr>
              <a:t>factory means an</a:t>
            </a:r>
            <a:r>
              <a:rPr sz="2600" dirty="0">
                <a:latin typeface="Times New Roman"/>
                <a:cs typeface="Times New Roman"/>
              </a:rPr>
              <a:t> </a:t>
            </a:r>
            <a:r>
              <a:rPr sz="2600" spc="-5" dirty="0">
                <a:latin typeface="Times New Roman"/>
                <a:cs typeface="Times New Roman"/>
              </a:rPr>
              <a:t>establishment,</a:t>
            </a:r>
            <a:endParaRPr sz="2600">
              <a:latin typeface="Times New Roman"/>
              <a:cs typeface="Times New Roman"/>
            </a:endParaRPr>
          </a:p>
        </p:txBody>
      </p:sp>
      <p:sp>
        <p:nvSpPr>
          <p:cNvPr id="4" name="object 4"/>
          <p:cNvSpPr txBox="1"/>
          <p:nvPr/>
        </p:nvSpPr>
        <p:spPr>
          <a:xfrm>
            <a:off x="535944" y="2480309"/>
            <a:ext cx="141605" cy="412934"/>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a:t>
            </a:r>
            <a:endParaRPr sz="2600">
              <a:latin typeface="Arial"/>
              <a:cs typeface="Arial"/>
            </a:endParaRPr>
          </a:p>
        </p:txBody>
      </p:sp>
      <p:sp>
        <p:nvSpPr>
          <p:cNvPr id="5" name="object 5"/>
          <p:cNvSpPr txBox="1"/>
          <p:nvPr/>
        </p:nvSpPr>
        <p:spPr>
          <a:xfrm>
            <a:off x="535944" y="4344671"/>
            <a:ext cx="141605" cy="412934"/>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a:t>
            </a:r>
            <a:endParaRPr sz="2600">
              <a:latin typeface="Arial"/>
              <a:cs typeface="Arial"/>
            </a:endParaRPr>
          </a:p>
        </p:txBody>
      </p:sp>
      <p:sp>
        <p:nvSpPr>
          <p:cNvPr id="6" name="object 6"/>
          <p:cNvSpPr txBox="1"/>
          <p:nvPr/>
        </p:nvSpPr>
        <p:spPr>
          <a:xfrm>
            <a:off x="878843" y="2299971"/>
            <a:ext cx="7616825" cy="3704219"/>
          </a:xfrm>
          <a:prstGeom prst="rect">
            <a:avLst/>
          </a:prstGeom>
        </p:spPr>
        <p:txBody>
          <a:bodyPr vert="horz" wrap="square" lIns="0" tIns="13335" rIns="0" bIns="0" rtlCol="0">
            <a:spAutoFit/>
          </a:bodyPr>
          <a:lstStyle/>
          <a:p>
            <a:pPr marL="12700" marR="5080">
              <a:lnSpc>
                <a:spcPct val="149800"/>
              </a:lnSpc>
              <a:spcBef>
                <a:spcPts val="105"/>
              </a:spcBef>
              <a:tabLst>
                <a:tab pos="4241165" algn="l"/>
              </a:tabLst>
            </a:pPr>
            <a:r>
              <a:rPr sz="2600" spc="-5" dirty="0">
                <a:latin typeface="Times New Roman"/>
                <a:cs typeface="Times New Roman"/>
              </a:rPr>
              <a:t>In which </a:t>
            </a:r>
            <a:r>
              <a:rPr sz="2600" dirty="0">
                <a:latin typeface="Times New Roman"/>
                <a:cs typeface="Times New Roman"/>
              </a:rPr>
              <a:t>10 or </a:t>
            </a:r>
            <a:r>
              <a:rPr sz="2600" spc="-5" dirty="0">
                <a:latin typeface="Times New Roman"/>
                <a:cs typeface="Times New Roman"/>
              </a:rPr>
              <a:t>more </a:t>
            </a:r>
            <a:r>
              <a:rPr sz="2600" dirty="0">
                <a:latin typeface="Times New Roman"/>
                <a:cs typeface="Times New Roman"/>
              </a:rPr>
              <a:t>workers have been employed </a:t>
            </a:r>
            <a:r>
              <a:rPr sz="2600" spc="-5" dirty="0">
                <a:latin typeface="Times New Roman"/>
                <a:cs typeface="Times New Roman"/>
              </a:rPr>
              <a:t>during  </a:t>
            </a:r>
            <a:r>
              <a:rPr sz="2600" dirty="0">
                <a:latin typeface="Times New Roman"/>
                <a:cs typeface="Times New Roman"/>
              </a:rPr>
              <a:t>the </a:t>
            </a:r>
            <a:r>
              <a:rPr sz="2600" spc="-5" dirty="0">
                <a:latin typeface="Times New Roman"/>
                <a:cs typeface="Times New Roman"/>
              </a:rPr>
              <a:t>preceding </a:t>
            </a:r>
            <a:r>
              <a:rPr sz="2600" dirty="0">
                <a:latin typeface="Times New Roman"/>
                <a:cs typeface="Times New Roman"/>
              </a:rPr>
              <a:t>12 </a:t>
            </a:r>
            <a:r>
              <a:rPr sz="2600" spc="-5" dirty="0">
                <a:latin typeface="Times New Roman"/>
                <a:cs typeface="Times New Roman"/>
              </a:rPr>
              <a:t>months in </a:t>
            </a:r>
            <a:r>
              <a:rPr sz="2600" dirty="0">
                <a:latin typeface="Times New Roman"/>
                <a:cs typeface="Times New Roman"/>
              </a:rPr>
              <a:t>a </a:t>
            </a:r>
            <a:r>
              <a:rPr sz="2600" spc="-5" dirty="0">
                <a:latin typeface="Times New Roman"/>
                <a:cs typeface="Times New Roman"/>
              </a:rPr>
              <a:t>manufacturing process,  operated</a:t>
            </a:r>
            <a:r>
              <a:rPr sz="2600" spc="10" dirty="0">
                <a:latin typeface="Times New Roman"/>
                <a:cs typeface="Times New Roman"/>
              </a:rPr>
              <a:t> </a:t>
            </a:r>
            <a:r>
              <a:rPr sz="2600" dirty="0">
                <a:latin typeface="Times New Roman"/>
                <a:cs typeface="Times New Roman"/>
              </a:rPr>
              <a:t>on</a:t>
            </a:r>
            <a:r>
              <a:rPr sz="2600" spc="5" dirty="0">
                <a:latin typeface="Times New Roman"/>
                <a:cs typeface="Times New Roman"/>
              </a:rPr>
              <a:t> </a:t>
            </a:r>
            <a:r>
              <a:rPr sz="2600" dirty="0">
                <a:latin typeface="Times New Roman"/>
                <a:cs typeface="Times New Roman"/>
              </a:rPr>
              <a:t>power	</a:t>
            </a:r>
            <a:r>
              <a:rPr sz="2600" spc="-5" dirty="0">
                <a:latin typeface="Times New Roman"/>
                <a:cs typeface="Times New Roman"/>
              </a:rPr>
              <a:t>Or</a:t>
            </a:r>
            <a:endParaRPr sz="2600">
              <a:latin typeface="Times New Roman"/>
              <a:cs typeface="Times New Roman"/>
            </a:endParaRPr>
          </a:p>
          <a:p>
            <a:pPr marL="12700" marR="5080">
              <a:lnSpc>
                <a:spcPct val="149800"/>
              </a:lnSpc>
              <a:spcBef>
                <a:spcPts val="655"/>
              </a:spcBef>
            </a:pPr>
            <a:r>
              <a:rPr sz="2600" spc="-5" dirty="0">
                <a:latin typeface="Times New Roman"/>
                <a:cs typeface="Times New Roman"/>
              </a:rPr>
              <a:t>In which </a:t>
            </a:r>
            <a:r>
              <a:rPr sz="2600" dirty="0">
                <a:latin typeface="Times New Roman"/>
                <a:cs typeface="Times New Roman"/>
              </a:rPr>
              <a:t>20 or </a:t>
            </a:r>
            <a:r>
              <a:rPr sz="2600" spc="-5" dirty="0">
                <a:latin typeface="Times New Roman"/>
                <a:cs typeface="Times New Roman"/>
              </a:rPr>
              <a:t>more </a:t>
            </a:r>
            <a:r>
              <a:rPr sz="2600" dirty="0">
                <a:latin typeface="Times New Roman"/>
                <a:cs typeface="Times New Roman"/>
              </a:rPr>
              <a:t>workers have been employed </a:t>
            </a:r>
            <a:r>
              <a:rPr sz="2600" spc="-5" dirty="0">
                <a:latin typeface="Times New Roman"/>
                <a:cs typeface="Times New Roman"/>
              </a:rPr>
              <a:t>during  </a:t>
            </a:r>
            <a:r>
              <a:rPr sz="2600" dirty="0">
                <a:latin typeface="Times New Roman"/>
                <a:cs typeface="Times New Roman"/>
              </a:rPr>
              <a:t>the </a:t>
            </a:r>
            <a:r>
              <a:rPr sz="2600" spc="-5" dirty="0">
                <a:latin typeface="Times New Roman"/>
                <a:cs typeface="Times New Roman"/>
              </a:rPr>
              <a:t>preceding </a:t>
            </a:r>
            <a:r>
              <a:rPr sz="2600" dirty="0">
                <a:latin typeface="Times New Roman"/>
                <a:cs typeface="Times New Roman"/>
              </a:rPr>
              <a:t>12 </a:t>
            </a:r>
            <a:r>
              <a:rPr sz="2600" spc="-5" dirty="0">
                <a:latin typeface="Times New Roman"/>
                <a:cs typeface="Times New Roman"/>
              </a:rPr>
              <a:t>months in manufacturing process  </a:t>
            </a:r>
            <a:r>
              <a:rPr sz="2600" dirty="0">
                <a:latin typeface="Times New Roman"/>
                <a:cs typeface="Times New Roman"/>
              </a:rPr>
              <a:t>without</a:t>
            </a:r>
            <a:r>
              <a:rPr sz="2600" spc="-10" dirty="0">
                <a:latin typeface="Times New Roman"/>
                <a:cs typeface="Times New Roman"/>
              </a:rPr>
              <a:t> </a:t>
            </a:r>
            <a:r>
              <a:rPr sz="2600" spc="-5" dirty="0">
                <a:latin typeface="Times New Roman"/>
                <a:cs typeface="Times New Roman"/>
              </a:rPr>
              <a:t>power.</a:t>
            </a:r>
            <a:endParaRPr sz="2600">
              <a:latin typeface="Times New Roman"/>
              <a:cs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30783" y="345442"/>
            <a:ext cx="4276725" cy="505267"/>
          </a:xfrm>
          <a:prstGeom prst="rect">
            <a:avLst/>
          </a:prstGeom>
        </p:spPr>
        <p:txBody>
          <a:bodyPr vert="horz" wrap="square" lIns="0" tIns="12700" rIns="0" bIns="0" rtlCol="0">
            <a:spAutoFit/>
          </a:bodyPr>
          <a:lstStyle/>
          <a:p>
            <a:pPr marL="12700">
              <a:lnSpc>
                <a:spcPct val="100000"/>
              </a:lnSpc>
              <a:spcBef>
                <a:spcPts val="100"/>
              </a:spcBef>
            </a:pPr>
            <a:r>
              <a:rPr sz="3200" u="none" spc="-5" dirty="0">
                <a:latin typeface="Times New Roman"/>
                <a:cs typeface="Times New Roman"/>
              </a:rPr>
              <a:t>FACTORIES</a:t>
            </a:r>
            <a:r>
              <a:rPr sz="3200" u="none" spc="-40" dirty="0">
                <a:latin typeface="Times New Roman"/>
                <a:cs typeface="Times New Roman"/>
              </a:rPr>
              <a:t> </a:t>
            </a:r>
            <a:r>
              <a:rPr sz="3200" u="none" dirty="0">
                <a:latin typeface="Times New Roman"/>
                <a:cs typeface="Times New Roman"/>
              </a:rPr>
              <a:t>ACT,1948</a:t>
            </a:r>
            <a:endParaRPr sz="3200">
              <a:latin typeface="Times New Roman"/>
              <a:cs typeface="Times New Roman"/>
            </a:endParaRPr>
          </a:p>
        </p:txBody>
      </p:sp>
      <p:sp>
        <p:nvSpPr>
          <p:cNvPr id="4" name="object 4"/>
          <p:cNvSpPr txBox="1"/>
          <p:nvPr/>
        </p:nvSpPr>
        <p:spPr>
          <a:xfrm>
            <a:off x="2136143" y="1877061"/>
            <a:ext cx="4994275" cy="2182649"/>
          </a:xfrm>
          <a:prstGeom prst="rect">
            <a:avLst/>
          </a:prstGeom>
        </p:spPr>
        <p:txBody>
          <a:bodyPr vert="horz" wrap="square" lIns="0" tIns="12700" rIns="0" bIns="0" rtlCol="0">
            <a:spAutoFit/>
          </a:bodyPr>
          <a:lstStyle/>
          <a:p>
            <a:pPr marL="12700">
              <a:lnSpc>
                <a:spcPct val="100000"/>
              </a:lnSpc>
              <a:spcBef>
                <a:spcPts val="100"/>
              </a:spcBef>
            </a:pPr>
            <a:r>
              <a:rPr sz="3200" spc="-5" dirty="0">
                <a:latin typeface="Times New Roman"/>
                <a:cs typeface="Times New Roman"/>
              </a:rPr>
              <a:t>Appointment </a:t>
            </a:r>
            <a:r>
              <a:rPr sz="3200" dirty="0">
                <a:latin typeface="Times New Roman"/>
                <a:cs typeface="Times New Roman"/>
              </a:rPr>
              <a:t>and</a:t>
            </a:r>
            <a:r>
              <a:rPr sz="3200" spc="-20" dirty="0">
                <a:latin typeface="Times New Roman"/>
                <a:cs typeface="Times New Roman"/>
              </a:rPr>
              <a:t> </a:t>
            </a:r>
            <a:r>
              <a:rPr sz="3200" spc="-5" dirty="0">
                <a:latin typeface="Times New Roman"/>
                <a:cs typeface="Times New Roman"/>
              </a:rPr>
              <a:t>employment</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Inspector </a:t>
            </a:r>
            <a:r>
              <a:rPr sz="3200" dirty="0">
                <a:latin typeface="Times New Roman"/>
                <a:cs typeface="Times New Roman"/>
              </a:rPr>
              <a:t>of</a:t>
            </a:r>
            <a:r>
              <a:rPr sz="3200" spc="-35" dirty="0">
                <a:latin typeface="Times New Roman"/>
                <a:cs typeface="Times New Roman"/>
              </a:rPr>
              <a:t> </a:t>
            </a:r>
            <a:r>
              <a:rPr sz="3200" spc="-5" dirty="0">
                <a:latin typeface="Times New Roman"/>
                <a:cs typeface="Times New Roman"/>
              </a:rPr>
              <a:t>factories</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dirty="0">
                <a:latin typeface="Times New Roman"/>
                <a:cs typeface="Times New Roman"/>
              </a:rPr>
              <a:t>Medical</a:t>
            </a:r>
            <a:r>
              <a:rPr sz="3200" spc="-55" dirty="0">
                <a:latin typeface="Times New Roman"/>
                <a:cs typeface="Times New Roman"/>
              </a:rPr>
              <a:t> </a:t>
            </a:r>
            <a:r>
              <a:rPr sz="3200" spc="-5" dirty="0">
                <a:latin typeface="Times New Roman"/>
                <a:cs typeface="Times New Roman"/>
              </a:rPr>
              <a:t>practitioners</a:t>
            </a:r>
            <a:endParaRPr sz="3200">
              <a:latin typeface="Times New Roman"/>
              <a:cs typeface="Times New Roman"/>
            </a:endParaRPr>
          </a:p>
        </p:txBody>
      </p:sp>
      <p:sp>
        <p:nvSpPr>
          <p:cNvPr id="5" name="object 5"/>
          <p:cNvSpPr/>
          <p:nvPr/>
        </p:nvSpPr>
        <p:spPr>
          <a:xfrm>
            <a:off x="6388100" y="3187702"/>
            <a:ext cx="2547620" cy="300482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7" name="object 7"/>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9220">
              <a:lnSpc>
                <a:spcPct val="100000"/>
              </a:lnSpc>
            </a:pPr>
            <a:fld id="{81D60167-4931-47E6-BA6A-407CBD079E47}" type="slidenum">
              <a:rPr dirty="0"/>
              <a:t>81</a:t>
            </a:fld>
            <a:endParaRPr dirty="0"/>
          </a:p>
        </p:txBody>
      </p:sp>
    </p:spTree>
  </p:cSld>
  <p:clrMapOvr>
    <a:masterClrMapping/>
  </p:clrMapOvr>
  <p:transition>
    <p:dissolve/>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30783" y="209554"/>
            <a:ext cx="4276725" cy="505267"/>
          </a:xfrm>
          <a:prstGeom prst="rect">
            <a:avLst/>
          </a:prstGeom>
        </p:spPr>
        <p:txBody>
          <a:bodyPr vert="horz" wrap="square" lIns="0" tIns="12700" rIns="0" bIns="0" rtlCol="0">
            <a:spAutoFit/>
          </a:bodyPr>
          <a:lstStyle/>
          <a:p>
            <a:pPr marL="12700">
              <a:lnSpc>
                <a:spcPct val="100000"/>
              </a:lnSpc>
              <a:spcBef>
                <a:spcPts val="100"/>
              </a:spcBef>
            </a:pPr>
            <a:r>
              <a:rPr sz="3200" u="none" spc="-5" dirty="0">
                <a:solidFill>
                  <a:srgbClr val="FFFFFF"/>
                </a:solidFill>
                <a:latin typeface="Times New Roman"/>
                <a:cs typeface="Times New Roman"/>
              </a:rPr>
              <a:t>FACTORIES</a:t>
            </a:r>
            <a:r>
              <a:rPr sz="3200" u="none" spc="-40" dirty="0">
                <a:solidFill>
                  <a:srgbClr val="FFFFFF"/>
                </a:solidFill>
                <a:latin typeface="Times New Roman"/>
                <a:cs typeface="Times New Roman"/>
              </a:rPr>
              <a:t> </a:t>
            </a:r>
            <a:r>
              <a:rPr sz="3200" u="none" dirty="0">
                <a:solidFill>
                  <a:srgbClr val="FFFFFF"/>
                </a:solidFill>
                <a:latin typeface="Times New Roman"/>
                <a:cs typeface="Times New Roman"/>
              </a:rPr>
              <a:t>ACT,1948</a:t>
            </a:r>
            <a:endParaRPr sz="3200">
              <a:latin typeface="Times New Roman"/>
              <a:cs typeface="Times New Roman"/>
            </a:endParaRPr>
          </a:p>
        </p:txBody>
      </p:sp>
      <p:sp>
        <p:nvSpPr>
          <p:cNvPr id="4" name="object 4"/>
          <p:cNvSpPr txBox="1"/>
          <p:nvPr/>
        </p:nvSpPr>
        <p:spPr>
          <a:xfrm>
            <a:off x="535940" y="1877061"/>
            <a:ext cx="5390515" cy="3860031"/>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FFFF00"/>
                </a:solidFill>
                <a:latin typeface="Times New Roman"/>
                <a:cs typeface="Times New Roman"/>
              </a:rPr>
              <a:t>Provisions for Industrial </a:t>
            </a:r>
            <a:r>
              <a:rPr sz="3200" dirty="0">
                <a:solidFill>
                  <a:srgbClr val="FFFF00"/>
                </a:solidFill>
                <a:latin typeface="Times New Roman"/>
                <a:cs typeface="Times New Roman"/>
              </a:rPr>
              <a:t>workers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solidFill>
                  <a:srgbClr val="FFFFFF"/>
                </a:solidFill>
                <a:latin typeface="Times New Roman"/>
                <a:cs typeface="Times New Roman"/>
              </a:rPr>
              <a:t>Employment</a:t>
            </a:r>
            <a:r>
              <a:rPr sz="3200" spc="-15" dirty="0">
                <a:solidFill>
                  <a:srgbClr val="FFFFFF"/>
                </a:solidFill>
                <a:latin typeface="Times New Roman"/>
                <a:cs typeface="Times New Roman"/>
              </a:rPr>
              <a:t> </a:t>
            </a:r>
            <a:r>
              <a:rPr sz="3200" dirty="0">
                <a:solidFill>
                  <a:srgbClr val="FFFFFF"/>
                </a:solidFill>
                <a:latin typeface="Times New Roman"/>
                <a:cs typeface="Times New Roman"/>
              </a:rPr>
              <a:t>provisions</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spc="-5" dirty="0">
                <a:solidFill>
                  <a:srgbClr val="FFFFFF"/>
                </a:solidFill>
                <a:latin typeface="Times New Roman"/>
                <a:cs typeface="Times New Roman"/>
              </a:rPr>
              <a:t>Welfare</a:t>
            </a:r>
            <a:r>
              <a:rPr sz="3200" spc="5" dirty="0">
                <a:solidFill>
                  <a:srgbClr val="FFFFFF"/>
                </a:solidFill>
                <a:latin typeface="Times New Roman"/>
                <a:cs typeface="Times New Roman"/>
              </a:rPr>
              <a:t> </a:t>
            </a:r>
            <a:r>
              <a:rPr sz="3200" dirty="0">
                <a:solidFill>
                  <a:srgbClr val="FFFFFF"/>
                </a:solidFill>
                <a:latin typeface="Times New Roman"/>
                <a:cs typeface="Times New Roman"/>
              </a:rPr>
              <a:t>provisions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solidFill>
                  <a:srgbClr val="FFFFFF"/>
                </a:solidFill>
                <a:latin typeface="Times New Roman"/>
                <a:cs typeface="Times New Roman"/>
              </a:rPr>
              <a:t>Safety</a:t>
            </a:r>
            <a:r>
              <a:rPr sz="3200" spc="5" dirty="0">
                <a:solidFill>
                  <a:srgbClr val="FFFFFF"/>
                </a:solidFill>
                <a:latin typeface="Times New Roman"/>
                <a:cs typeface="Times New Roman"/>
              </a:rPr>
              <a:t> </a:t>
            </a:r>
            <a:r>
              <a:rPr sz="3200" dirty="0">
                <a:solidFill>
                  <a:srgbClr val="FFFFFF"/>
                </a:solidFill>
                <a:latin typeface="Times New Roman"/>
                <a:cs typeface="Times New Roman"/>
              </a:rPr>
              <a:t>provisions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solidFill>
                  <a:srgbClr val="FFFFFF"/>
                </a:solidFill>
                <a:latin typeface="Times New Roman"/>
                <a:cs typeface="Times New Roman"/>
              </a:rPr>
              <a:t>Sanitary</a:t>
            </a:r>
            <a:r>
              <a:rPr sz="3200" spc="15" dirty="0">
                <a:solidFill>
                  <a:srgbClr val="FFFFFF"/>
                </a:solidFill>
                <a:latin typeface="Times New Roman"/>
                <a:cs typeface="Times New Roman"/>
              </a:rPr>
              <a:t> </a:t>
            </a:r>
            <a:r>
              <a:rPr sz="3200" dirty="0">
                <a:solidFill>
                  <a:srgbClr val="FFFFFF"/>
                </a:solidFill>
                <a:latin typeface="Times New Roman"/>
                <a:cs typeface="Times New Roman"/>
              </a:rPr>
              <a:t>provisions</a:t>
            </a:r>
            <a:endParaRPr sz="3200">
              <a:latin typeface="Times New Roman"/>
              <a:cs typeface="Times New Roman"/>
            </a:endParaRPr>
          </a:p>
        </p:txBody>
      </p:sp>
      <p:sp>
        <p:nvSpPr>
          <p:cNvPr id="5" name="object 5"/>
          <p:cNvSpPr/>
          <p:nvPr/>
        </p:nvSpPr>
        <p:spPr>
          <a:xfrm>
            <a:off x="5105400" y="1828802"/>
            <a:ext cx="3848100" cy="392430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7" name="object 7"/>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109220">
              <a:lnSpc>
                <a:spcPct val="100000"/>
              </a:lnSpc>
            </a:pPr>
            <a:fld id="{81D60167-4931-47E6-BA6A-407CBD079E47}" type="slidenum">
              <a:rPr dirty="0"/>
              <a:t>82</a:t>
            </a:fld>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75922"/>
            <a:ext cx="8003540" cy="4234493"/>
          </a:xfrm>
          <a:prstGeom prst="rect">
            <a:avLst/>
          </a:prstGeom>
        </p:spPr>
        <p:txBody>
          <a:bodyPr vert="horz" wrap="square" lIns="0" tIns="12700" rIns="0" bIns="0" rtlCol="0">
            <a:spAutoFit/>
          </a:bodyPr>
          <a:lstStyle/>
          <a:p>
            <a:pPr marL="3261360" marR="225425" indent="-2736850">
              <a:lnSpc>
                <a:spcPct val="100000"/>
              </a:lnSpc>
              <a:spcBef>
                <a:spcPts val="100"/>
              </a:spcBef>
            </a:pPr>
            <a:r>
              <a:rPr sz="3200" b="1" spc="-5" dirty="0">
                <a:latin typeface="Times New Roman"/>
                <a:cs typeface="Times New Roman"/>
              </a:rPr>
              <a:t>THE EMPLOYEE </a:t>
            </a:r>
            <a:r>
              <a:rPr sz="3200" b="1" dirty="0">
                <a:latin typeface="Times New Roman"/>
                <a:cs typeface="Times New Roman"/>
              </a:rPr>
              <a:t>STATE INSURANCE  ACT,1948</a:t>
            </a:r>
            <a:endParaRPr sz="3200">
              <a:latin typeface="Times New Roman"/>
              <a:cs typeface="Times New Roman"/>
            </a:endParaRPr>
          </a:p>
          <a:p>
            <a:pPr marL="355600" marR="5080" indent="-342900">
              <a:lnSpc>
                <a:spcPct val="149900"/>
              </a:lnSpc>
              <a:spcBef>
                <a:spcPts val="2220"/>
              </a:spcBef>
              <a:buFont typeface="Arial"/>
              <a:buChar char="•"/>
              <a:tabLst>
                <a:tab pos="354965" algn="l"/>
                <a:tab pos="355600" algn="l"/>
              </a:tabLst>
            </a:pPr>
            <a:r>
              <a:rPr sz="3200" spc="-5" dirty="0">
                <a:latin typeface="Times New Roman"/>
                <a:cs typeface="Times New Roman"/>
              </a:rPr>
              <a:t>The ESI </a:t>
            </a:r>
            <a:r>
              <a:rPr sz="3200" dirty="0">
                <a:latin typeface="Times New Roman"/>
                <a:cs typeface="Times New Roman"/>
              </a:rPr>
              <a:t>Act of 1948 covered </a:t>
            </a:r>
            <a:r>
              <a:rPr sz="3200" spc="-5" dirty="0">
                <a:latin typeface="Times New Roman"/>
                <a:cs typeface="Times New Roman"/>
              </a:rPr>
              <a:t>all </a:t>
            </a:r>
            <a:r>
              <a:rPr sz="3200" dirty="0">
                <a:latin typeface="Times New Roman"/>
                <a:cs typeface="Times New Roman"/>
              </a:rPr>
              <a:t>power-using  </a:t>
            </a:r>
            <a:r>
              <a:rPr sz="3200" spc="-5" dirty="0">
                <a:latin typeface="Times New Roman"/>
                <a:cs typeface="Times New Roman"/>
              </a:rPr>
              <a:t>factories other than </a:t>
            </a:r>
            <a:r>
              <a:rPr sz="3200" dirty="0">
                <a:latin typeface="Times New Roman"/>
                <a:cs typeface="Times New Roman"/>
              </a:rPr>
              <a:t>seasonal </a:t>
            </a:r>
            <a:r>
              <a:rPr sz="3200" spc="-5" dirty="0">
                <a:latin typeface="Times New Roman"/>
                <a:cs typeface="Times New Roman"/>
              </a:rPr>
              <a:t>factories </a:t>
            </a:r>
            <a:r>
              <a:rPr sz="3200" dirty="0">
                <a:latin typeface="Times New Roman"/>
                <a:cs typeface="Times New Roman"/>
              </a:rPr>
              <a:t>where </a:t>
            </a:r>
            <a:r>
              <a:rPr sz="3200" spc="-10" dirty="0">
                <a:latin typeface="Times New Roman"/>
                <a:cs typeface="Times New Roman"/>
              </a:rPr>
              <a:t>in </a:t>
            </a:r>
            <a:r>
              <a:rPr sz="3200" spc="-10" dirty="0">
                <a:solidFill>
                  <a:srgbClr val="BF0000"/>
                </a:solidFill>
                <a:latin typeface="Times New Roman"/>
                <a:cs typeface="Times New Roman"/>
              </a:rPr>
              <a:t> </a:t>
            </a:r>
            <a:r>
              <a:rPr sz="3200" dirty="0">
                <a:solidFill>
                  <a:srgbClr val="BF0000"/>
                </a:solidFill>
                <a:latin typeface="Times New Roman"/>
                <a:cs typeface="Times New Roman"/>
              </a:rPr>
              <a:t>20 or </a:t>
            </a:r>
            <a:r>
              <a:rPr sz="3200" spc="-5" dirty="0">
                <a:solidFill>
                  <a:srgbClr val="BF0000"/>
                </a:solidFill>
                <a:latin typeface="Times New Roman"/>
                <a:cs typeface="Times New Roman"/>
              </a:rPr>
              <a:t>more </a:t>
            </a:r>
            <a:r>
              <a:rPr sz="3200" dirty="0">
                <a:solidFill>
                  <a:srgbClr val="BF0000"/>
                </a:solidFill>
                <a:latin typeface="Times New Roman"/>
                <a:cs typeface="Times New Roman"/>
              </a:rPr>
              <a:t>persons </a:t>
            </a:r>
            <a:r>
              <a:rPr sz="3200" dirty="0">
                <a:latin typeface="Times New Roman"/>
                <a:cs typeface="Times New Roman"/>
              </a:rPr>
              <a:t>were employed (excluding  </a:t>
            </a:r>
            <a:r>
              <a:rPr sz="3200" spc="-5" dirty="0">
                <a:latin typeface="Times New Roman"/>
                <a:cs typeface="Times New Roman"/>
              </a:rPr>
              <a:t>mines, </a:t>
            </a:r>
            <a:r>
              <a:rPr sz="3200" dirty="0">
                <a:latin typeface="Times New Roman"/>
                <a:cs typeface="Times New Roman"/>
              </a:rPr>
              <a:t>railways and </a:t>
            </a:r>
            <a:r>
              <a:rPr sz="3200" spc="-5" dirty="0">
                <a:latin typeface="Times New Roman"/>
                <a:cs typeface="Times New Roman"/>
              </a:rPr>
              <a:t>defense</a:t>
            </a:r>
            <a:r>
              <a:rPr sz="3200" spc="25" dirty="0">
                <a:latin typeface="Times New Roman"/>
                <a:cs typeface="Times New Roman"/>
              </a:rPr>
              <a:t> </a:t>
            </a:r>
            <a:r>
              <a:rPr sz="3200" spc="-5" dirty="0">
                <a:latin typeface="Times New Roman"/>
                <a:cs typeface="Times New Roman"/>
              </a:rPr>
              <a:t>establishments).</a:t>
            </a:r>
            <a:endParaRPr sz="3200">
              <a:latin typeface="Times New Roman"/>
              <a:cs typeface="Times New Roman"/>
            </a:endParaRP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4" name="object 4"/>
          <p:cNvSpPr txBox="1"/>
          <p:nvPr/>
        </p:nvSpPr>
        <p:spPr>
          <a:xfrm>
            <a:off x="8387080" y="6447742"/>
            <a:ext cx="23622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83</a:t>
            </a:fld>
            <a:endParaRPr sz="1200">
              <a:latin typeface="Georgia"/>
              <a:cs typeface="Georgi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19504" y="284479"/>
            <a:ext cx="1903095" cy="689932"/>
          </a:xfrm>
          <a:prstGeom prst="rect">
            <a:avLst/>
          </a:prstGeom>
        </p:spPr>
        <p:txBody>
          <a:bodyPr vert="horz" wrap="square" lIns="0" tIns="12700" rIns="0" bIns="0" rtlCol="0">
            <a:spAutoFit/>
          </a:bodyPr>
          <a:lstStyle/>
          <a:p>
            <a:pPr marL="12700">
              <a:lnSpc>
                <a:spcPct val="100000"/>
              </a:lnSpc>
              <a:spcBef>
                <a:spcPts val="100"/>
              </a:spcBef>
            </a:pPr>
            <a:r>
              <a:rPr sz="4400" u="none" spc="-5" dirty="0">
                <a:latin typeface="Times New Roman"/>
                <a:cs typeface="Times New Roman"/>
              </a:rPr>
              <a:t>ESI</a:t>
            </a:r>
            <a:r>
              <a:rPr sz="4400" u="none" spc="-80" dirty="0">
                <a:latin typeface="Times New Roman"/>
                <a:cs typeface="Times New Roman"/>
              </a:rPr>
              <a:t> </a:t>
            </a:r>
            <a:r>
              <a:rPr sz="4400" u="none" spc="-5" dirty="0">
                <a:latin typeface="Times New Roman"/>
                <a:cs typeface="Times New Roman"/>
              </a:rPr>
              <a:t>Act</a:t>
            </a:r>
            <a:endParaRPr sz="4400">
              <a:latin typeface="Times New Roman"/>
              <a:cs typeface="Times New Roman"/>
            </a:endParaRPr>
          </a:p>
        </p:txBody>
      </p:sp>
      <p:sp>
        <p:nvSpPr>
          <p:cNvPr id="3" name="object 3"/>
          <p:cNvSpPr txBox="1"/>
          <p:nvPr/>
        </p:nvSpPr>
        <p:spPr>
          <a:xfrm>
            <a:off x="459744" y="1176020"/>
            <a:ext cx="7858125" cy="4901342"/>
          </a:xfrm>
          <a:prstGeom prst="rect">
            <a:avLst/>
          </a:prstGeom>
        </p:spPr>
        <p:txBody>
          <a:bodyPr vert="horz" wrap="square" lIns="0" tIns="12700" rIns="0" bIns="0" rtlCol="0">
            <a:spAutoFit/>
          </a:bodyPr>
          <a:lstStyle/>
          <a:p>
            <a:pPr marL="355600" marR="5080" indent="-342900">
              <a:lnSpc>
                <a:spcPct val="150000"/>
              </a:lnSpc>
              <a:spcBef>
                <a:spcPts val="100"/>
              </a:spcBef>
            </a:pPr>
            <a:r>
              <a:rPr sz="2600" spc="-5" dirty="0">
                <a:latin typeface="Times New Roman"/>
                <a:cs typeface="Times New Roman"/>
              </a:rPr>
              <a:t>The provisions </a:t>
            </a:r>
            <a:r>
              <a:rPr sz="2600" dirty="0">
                <a:latin typeface="Times New Roman"/>
                <a:cs typeface="Times New Roman"/>
              </a:rPr>
              <a:t>of the ESI </a:t>
            </a:r>
            <a:r>
              <a:rPr sz="2600" spc="-5" dirty="0">
                <a:latin typeface="Times New Roman"/>
                <a:cs typeface="Times New Roman"/>
              </a:rPr>
              <a:t>(Amendment) Act </a:t>
            </a:r>
            <a:r>
              <a:rPr sz="2600" dirty="0">
                <a:latin typeface="Times New Roman"/>
                <a:cs typeface="Times New Roman"/>
              </a:rPr>
              <a:t>of 1975 </a:t>
            </a:r>
            <a:r>
              <a:rPr sz="2600" spc="-5" dirty="0">
                <a:latin typeface="Times New Roman"/>
                <a:cs typeface="Times New Roman"/>
              </a:rPr>
              <a:t>were  extended to </a:t>
            </a:r>
            <a:r>
              <a:rPr sz="2600" dirty="0">
                <a:latin typeface="Times New Roman"/>
                <a:cs typeface="Times New Roman"/>
              </a:rPr>
              <a:t>the </a:t>
            </a:r>
            <a:r>
              <a:rPr sz="2600" spc="-5" dirty="0">
                <a:latin typeface="Times New Roman"/>
                <a:cs typeface="Times New Roman"/>
              </a:rPr>
              <a:t>following </a:t>
            </a:r>
            <a:r>
              <a:rPr sz="2600" dirty="0">
                <a:latin typeface="Times New Roman"/>
                <a:cs typeface="Times New Roman"/>
              </a:rPr>
              <a:t>new </a:t>
            </a:r>
            <a:r>
              <a:rPr sz="2600" spc="-5" dirty="0">
                <a:latin typeface="Times New Roman"/>
                <a:cs typeface="Times New Roman"/>
              </a:rPr>
              <a:t>classes </a:t>
            </a:r>
            <a:r>
              <a:rPr sz="2600" dirty="0">
                <a:latin typeface="Times New Roman"/>
                <a:cs typeface="Times New Roman"/>
              </a:rPr>
              <a:t>of</a:t>
            </a:r>
            <a:r>
              <a:rPr sz="2600" spc="-5" dirty="0">
                <a:latin typeface="Times New Roman"/>
                <a:cs typeface="Times New Roman"/>
              </a:rPr>
              <a:t> establishments:</a:t>
            </a:r>
            <a:endParaRPr sz="2600">
              <a:latin typeface="Times New Roman"/>
              <a:cs typeface="Times New Roman"/>
            </a:endParaRPr>
          </a:p>
          <a:p>
            <a:pPr marL="326390" marR="29845" indent="-326390">
              <a:lnSpc>
                <a:spcPct val="150000"/>
              </a:lnSpc>
              <a:spcBef>
                <a:spcPts val="590"/>
              </a:spcBef>
              <a:buAutoNum type="alphaLcParenR"/>
              <a:tabLst>
                <a:tab pos="326390" algn="l"/>
              </a:tabLst>
            </a:pPr>
            <a:r>
              <a:rPr sz="2400" spc="-10" dirty="0">
                <a:latin typeface="Times New Roman"/>
                <a:cs typeface="Times New Roman"/>
              </a:rPr>
              <a:t>Small </a:t>
            </a:r>
            <a:r>
              <a:rPr sz="2400" dirty="0">
                <a:latin typeface="Times New Roman"/>
                <a:cs typeface="Times New Roman"/>
              </a:rPr>
              <a:t>power-using </a:t>
            </a:r>
            <a:r>
              <a:rPr sz="2400" spc="-5" dirty="0">
                <a:latin typeface="Times New Roman"/>
                <a:cs typeface="Times New Roman"/>
              </a:rPr>
              <a:t>factories </a:t>
            </a:r>
            <a:r>
              <a:rPr sz="2400" dirty="0">
                <a:latin typeface="Times New Roman"/>
                <a:cs typeface="Times New Roman"/>
              </a:rPr>
              <a:t>employing 10 to 19 persons, </a:t>
            </a:r>
            <a:r>
              <a:rPr sz="2400" spc="-5" dirty="0">
                <a:latin typeface="Times New Roman"/>
                <a:cs typeface="Times New Roman"/>
              </a:rPr>
              <a:t>and  non-power-using factories </a:t>
            </a:r>
            <a:r>
              <a:rPr sz="2400" dirty="0">
                <a:latin typeface="Times New Roman"/>
                <a:cs typeface="Times New Roman"/>
              </a:rPr>
              <a:t>employing 20 or </a:t>
            </a:r>
            <a:r>
              <a:rPr sz="2400" spc="-5" dirty="0">
                <a:latin typeface="Times New Roman"/>
                <a:cs typeface="Times New Roman"/>
              </a:rPr>
              <a:t>more</a:t>
            </a:r>
            <a:r>
              <a:rPr sz="2400" spc="5" dirty="0">
                <a:latin typeface="Times New Roman"/>
                <a:cs typeface="Times New Roman"/>
              </a:rPr>
              <a:t> </a:t>
            </a:r>
            <a:r>
              <a:rPr sz="2400" dirty="0">
                <a:latin typeface="Times New Roman"/>
                <a:cs typeface="Times New Roman"/>
              </a:rPr>
              <a:t>persons</a:t>
            </a:r>
            <a:endParaRPr sz="2400">
              <a:latin typeface="Times New Roman"/>
              <a:cs typeface="Times New Roman"/>
            </a:endParaRPr>
          </a:p>
          <a:p>
            <a:pPr marL="342265" indent="-330200">
              <a:lnSpc>
                <a:spcPct val="100000"/>
              </a:lnSpc>
              <a:spcBef>
                <a:spcPts val="2040"/>
              </a:spcBef>
              <a:buAutoNum type="alphaLcParenR"/>
              <a:tabLst>
                <a:tab pos="342900" algn="l"/>
              </a:tabLst>
            </a:pPr>
            <a:r>
              <a:rPr sz="2400" spc="-5" dirty="0">
                <a:latin typeface="Times New Roman"/>
                <a:cs typeface="Times New Roman"/>
              </a:rPr>
              <a:t>Shops:</a:t>
            </a:r>
            <a:endParaRPr sz="2400">
              <a:latin typeface="Times New Roman"/>
              <a:cs typeface="Times New Roman"/>
            </a:endParaRPr>
          </a:p>
          <a:p>
            <a:pPr marL="325755" indent="-313690">
              <a:lnSpc>
                <a:spcPct val="100000"/>
              </a:lnSpc>
              <a:spcBef>
                <a:spcPts val="2040"/>
              </a:spcBef>
              <a:buAutoNum type="alphaLcParenR"/>
              <a:tabLst>
                <a:tab pos="326390" algn="l"/>
              </a:tabLst>
            </a:pPr>
            <a:r>
              <a:rPr sz="2400" spc="-5" dirty="0">
                <a:latin typeface="Times New Roman"/>
                <a:cs typeface="Times New Roman"/>
              </a:rPr>
              <a:t>Hotels </a:t>
            </a:r>
            <a:r>
              <a:rPr sz="2400" dirty="0">
                <a:latin typeface="Times New Roman"/>
                <a:cs typeface="Times New Roman"/>
              </a:rPr>
              <a:t>and</a:t>
            </a:r>
            <a:r>
              <a:rPr sz="2400" spc="-5" dirty="0">
                <a:latin typeface="Times New Roman"/>
                <a:cs typeface="Times New Roman"/>
              </a:rPr>
              <a:t> restaurants;</a:t>
            </a:r>
            <a:endParaRPr sz="2400">
              <a:latin typeface="Times New Roman"/>
              <a:cs typeface="Times New Roman"/>
            </a:endParaRPr>
          </a:p>
          <a:p>
            <a:pPr marL="342265" indent="-330200">
              <a:lnSpc>
                <a:spcPct val="100000"/>
              </a:lnSpc>
              <a:spcBef>
                <a:spcPts val="2040"/>
              </a:spcBef>
              <a:buAutoNum type="alphaLcParenR"/>
              <a:tabLst>
                <a:tab pos="342900" algn="l"/>
              </a:tabLst>
            </a:pPr>
            <a:r>
              <a:rPr sz="2400" spc="-5" dirty="0">
                <a:latin typeface="Times New Roman"/>
                <a:cs typeface="Times New Roman"/>
              </a:rPr>
              <a:t>Cinemas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theatres;</a:t>
            </a:r>
            <a:endParaRPr sz="2400">
              <a:latin typeface="Times New Roman"/>
              <a:cs typeface="Times New Roman"/>
            </a:endParaRPr>
          </a:p>
          <a:p>
            <a:pPr marL="325755" indent="-313690">
              <a:lnSpc>
                <a:spcPct val="100000"/>
              </a:lnSpc>
              <a:spcBef>
                <a:spcPts val="2040"/>
              </a:spcBef>
              <a:buAutoNum type="alphaLcParenR"/>
              <a:tabLst>
                <a:tab pos="326390" algn="l"/>
              </a:tabLst>
            </a:pPr>
            <a:r>
              <a:rPr sz="2400" spc="-5" dirty="0">
                <a:latin typeface="Times New Roman"/>
                <a:cs typeface="Times New Roman"/>
              </a:rPr>
              <a:t>Road-motor </a:t>
            </a:r>
            <a:r>
              <a:rPr sz="2400" dirty="0">
                <a:latin typeface="Times New Roman"/>
                <a:cs typeface="Times New Roman"/>
              </a:rPr>
              <a:t>transport </a:t>
            </a:r>
            <a:r>
              <a:rPr sz="2400" spc="-5" dirty="0">
                <a:latin typeface="Times New Roman"/>
                <a:cs typeface="Times New Roman"/>
              </a:rPr>
              <a:t>establishments;</a:t>
            </a:r>
            <a:r>
              <a:rPr sz="2400" dirty="0">
                <a:latin typeface="Times New Roman"/>
                <a:cs typeface="Times New Roman"/>
              </a:rPr>
              <a:t> and</a:t>
            </a:r>
            <a:endParaRPr sz="2400">
              <a:latin typeface="Times New Roman"/>
              <a:cs typeface="Times New Roman"/>
            </a:endParaRPr>
          </a:p>
        </p:txBody>
      </p:sp>
      <p:sp>
        <p:nvSpPr>
          <p:cNvPr id="4" name="object 4"/>
          <p:cNvSpPr txBox="1"/>
          <p:nvPr/>
        </p:nvSpPr>
        <p:spPr>
          <a:xfrm>
            <a:off x="459740" y="6294120"/>
            <a:ext cx="3545840" cy="382156"/>
          </a:xfrm>
          <a:prstGeom prst="rect">
            <a:avLst/>
          </a:prstGeom>
        </p:spPr>
        <p:txBody>
          <a:bodyPr vert="horz" wrap="square" lIns="0" tIns="12700" rIns="0" bIns="0" rtlCol="0">
            <a:spAutoFit/>
          </a:bodyPr>
          <a:lstStyle/>
          <a:p>
            <a:pPr marL="12700">
              <a:lnSpc>
                <a:spcPct val="100000"/>
              </a:lnSpc>
              <a:spcBef>
                <a:spcPts val="100"/>
              </a:spcBef>
            </a:pPr>
            <a:r>
              <a:rPr sz="2400" spc="-220" dirty="0">
                <a:latin typeface="Times New Roman"/>
                <a:cs typeface="Times New Roman"/>
              </a:rPr>
              <a:t>f</a:t>
            </a:r>
            <a:r>
              <a:rPr sz="1800" spc="-330" baseline="4629" dirty="0">
                <a:solidFill>
                  <a:srgbClr val="888888"/>
                </a:solidFill>
                <a:latin typeface="Georgia"/>
                <a:cs typeface="Georgia"/>
              </a:rPr>
              <a:t>1</a:t>
            </a:r>
            <a:r>
              <a:rPr sz="2400" spc="-220" dirty="0">
                <a:latin typeface="Times New Roman"/>
                <a:cs typeface="Times New Roman"/>
              </a:rPr>
              <a:t>)</a:t>
            </a:r>
            <a:r>
              <a:rPr sz="1800" spc="-330" baseline="4629" dirty="0">
                <a:solidFill>
                  <a:srgbClr val="888888"/>
                </a:solidFill>
                <a:latin typeface="Georgia"/>
                <a:cs typeface="Georgia"/>
              </a:rPr>
              <a:t>1/2</a:t>
            </a:r>
            <a:r>
              <a:rPr sz="2400" spc="-220" dirty="0">
                <a:latin typeface="Times New Roman"/>
                <a:cs typeface="Times New Roman"/>
              </a:rPr>
              <a:t>N</a:t>
            </a:r>
            <a:r>
              <a:rPr sz="1800" spc="-330" baseline="4629" dirty="0">
                <a:solidFill>
                  <a:srgbClr val="888888"/>
                </a:solidFill>
                <a:latin typeface="Georgia"/>
                <a:cs typeface="Georgia"/>
              </a:rPr>
              <a:t>0/</a:t>
            </a:r>
            <a:r>
              <a:rPr sz="2400" spc="-220" dirty="0">
                <a:latin typeface="Times New Roman"/>
                <a:cs typeface="Times New Roman"/>
              </a:rPr>
              <a:t>e</a:t>
            </a:r>
            <a:r>
              <a:rPr sz="1800" spc="-330" baseline="4629" dirty="0">
                <a:solidFill>
                  <a:srgbClr val="888888"/>
                </a:solidFill>
                <a:latin typeface="Georgia"/>
                <a:cs typeface="Georgia"/>
              </a:rPr>
              <a:t>15</a:t>
            </a:r>
            <a:r>
              <a:rPr sz="2400" spc="-220" dirty="0">
                <a:latin typeface="Times New Roman"/>
                <a:cs typeface="Times New Roman"/>
              </a:rPr>
              <a:t>wspaper</a:t>
            </a:r>
            <a:r>
              <a:rPr sz="2400" spc="-30" dirty="0">
                <a:latin typeface="Times New Roman"/>
                <a:cs typeface="Times New Roman"/>
              </a:rPr>
              <a:t> </a:t>
            </a:r>
            <a:r>
              <a:rPr sz="2400" spc="-5" dirty="0">
                <a:latin typeface="Times New Roman"/>
                <a:cs typeface="Times New Roman"/>
              </a:rPr>
              <a:t>establishments</a:t>
            </a:r>
            <a:endParaRPr sz="2400">
              <a:latin typeface="Times New Roman"/>
              <a:cs typeface="Times New Roman"/>
            </a:endParaRPr>
          </a:p>
        </p:txBody>
      </p:sp>
      <p:sp>
        <p:nvSpPr>
          <p:cNvPr id="5" name="object 5"/>
          <p:cNvSpPr txBox="1"/>
          <p:nvPr/>
        </p:nvSpPr>
        <p:spPr>
          <a:xfrm>
            <a:off x="8427723" y="6435091"/>
            <a:ext cx="18224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81</a:t>
            </a:r>
            <a:endParaRPr sz="1200">
              <a:latin typeface="Georgia"/>
              <a:cs typeface="Georgi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65910" y="497840"/>
            <a:ext cx="600456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ESI Act-</a:t>
            </a:r>
            <a:r>
              <a:rPr sz="4400" b="0" u="none" spc="-15" dirty="0">
                <a:latin typeface="Georgia"/>
                <a:cs typeface="Georgia"/>
              </a:rPr>
              <a:t> </a:t>
            </a:r>
            <a:r>
              <a:rPr sz="4400" b="0" u="none" spc="-5" dirty="0">
                <a:latin typeface="Georgia"/>
                <a:cs typeface="Georgia"/>
              </a:rPr>
              <a:t>Administration</a:t>
            </a:r>
            <a:endParaRPr sz="4400">
              <a:latin typeface="Georgia"/>
              <a:cs typeface="Georgia"/>
            </a:endParaRPr>
          </a:p>
        </p:txBody>
      </p:sp>
      <p:sp>
        <p:nvSpPr>
          <p:cNvPr id="4" name="object 4"/>
          <p:cNvSpPr txBox="1"/>
          <p:nvPr/>
        </p:nvSpPr>
        <p:spPr>
          <a:xfrm>
            <a:off x="2136139" y="1770381"/>
            <a:ext cx="6347460" cy="256480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800" spc="-10" dirty="0">
                <a:latin typeface="Times New Roman"/>
                <a:cs typeface="Times New Roman"/>
              </a:rPr>
              <a:t>ESI</a:t>
            </a:r>
            <a:r>
              <a:rPr sz="2800" spc="-15" dirty="0">
                <a:latin typeface="Times New Roman"/>
                <a:cs typeface="Times New Roman"/>
              </a:rPr>
              <a:t> </a:t>
            </a:r>
            <a:r>
              <a:rPr sz="2800" spc="-5" dirty="0">
                <a:latin typeface="Times New Roman"/>
                <a:cs typeface="Times New Roman"/>
              </a:rPr>
              <a:t>Corporation</a:t>
            </a:r>
            <a:endParaRPr sz="280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spc="-5" dirty="0">
                <a:latin typeface="Times New Roman"/>
                <a:cs typeface="Times New Roman"/>
              </a:rPr>
              <a:t>Chairman </a:t>
            </a:r>
            <a:r>
              <a:rPr sz="2800" dirty="0">
                <a:latin typeface="Times New Roman"/>
                <a:cs typeface="Times New Roman"/>
              </a:rPr>
              <a:t>– </a:t>
            </a:r>
            <a:r>
              <a:rPr sz="2800" spc="-5" dirty="0">
                <a:latin typeface="Times New Roman"/>
                <a:cs typeface="Times New Roman"/>
              </a:rPr>
              <a:t>The Union Ministry </a:t>
            </a:r>
            <a:r>
              <a:rPr sz="2800" dirty="0">
                <a:latin typeface="Times New Roman"/>
                <a:cs typeface="Times New Roman"/>
              </a:rPr>
              <a:t>of</a:t>
            </a:r>
            <a:r>
              <a:rPr sz="2800" spc="-35" dirty="0">
                <a:latin typeface="Times New Roman"/>
                <a:cs typeface="Times New Roman"/>
              </a:rPr>
              <a:t> </a:t>
            </a:r>
            <a:r>
              <a:rPr sz="2800" spc="-5" dirty="0">
                <a:latin typeface="Times New Roman"/>
                <a:cs typeface="Times New Roman"/>
              </a:rPr>
              <a:t>labour</a:t>
            </a:r>
            <a:endParaRPr sz="2800">
              <a:latin typeface="Times New Roman"/>
              <a:cs typeface="Times New Roman"/>
            </a:endParaRPr>
          </a:p>
          <a:p>
            <a:pPr marL="355600" marR="641985" indent="-342900">
              <a:lnSpc>
                <a:spcPct val="149700"/>
              </a:lnSpc>
              <a:spcBef>
                <a:spcPts val="710"/>
              </a:spcBef>
              <a:buFont typeface="Arial"/>
              <a:buChar char="•"/>
              <a:tabLst>
                <a:tab pos="354965" algn="l"/>
                <a:tab pos="355600" algn="l"/>
              </a:tabLst>
            </a:pPr>
            <a:r>
              <a:rPr sz="2800" spc="-5" dirty="0">
                <a:latin typeface="Times New Roman"/>
                <a:cs typeface="Times New Roman"/>
              </a:rPr>
              <a:t>Vice Chairman- </a:t>
            </a:r>
            <a:r>
              <a:rPr sz="2800" spc="-10" dirty="0">
                <a:latin typeface="Times New Roman"/>
                <a:cs typeface="Times New Roman"/>
              </a:rPr>
              <a:t>Secretary </a:t>
            </a:r>
            <a:r>
              <a:rPr sz="2800" dirty="0">
                <a:latin typeface="Times New Roman"/>
                <a:cs typeface="Times New Roman"/>
              </a:rPr>
              <a:t>to </a:t>
            </a:r>
            <a:r>
              <a:rPr sz="2800" spc="-5" dirty="0">
                <a:latin typeface="Times New Roman"/>
                <a:cs typeface="Times New Roman"/>
              </a:rPr>
              <a:t>Govt. </a:t>
            </a:r>
            <a:r>
              <a:rPr sz="2800" dirty="0">
                <a:latin typeface="Times New Roman"/>
                <a:cs typeface="Times New Roman"/>
              </a:rPr>
              <a:t>of  India</a:t>
            </a:r>
            <a:endParaRPr sz="2800">
              <a:latin typeface="Times New Roman"/>
              <a:cs typeface="Times New Roman"/>
            </a:endParaRPr>
          </a:p>
        </p:txBody>
      </p:sp>
      <p:sp>
        <p:nvSpPr>
          <p:cNvPr id="5" name="object 5"/>
          <p:cNvSpPr txBox="1"/>
          <p:nvPr/>
        </p:nvSpPr>
        <p:spPr>
          <a:xfrm>
            <a:off x="534673" y="6435091"/>
            <a:ext cx="622935"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Georgia"/>
                <a:cs typeface="Georgia"/>
              </a:rPr>
              <a:t>1</a:t>
            </a:r>
            <a:r>
              <a:rPr sz="1200" dirty="0">
                <a:solidFill>
                  <a:srgbClr val="888888"/>
                </a:solidFill>
                <a:latin typeface="Georgia"/>
                <a:cs typeface="Georgia"/>
              </a:rPr>
              <a:t>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6" name="object 6"/>
          <p:cNvSpPr txBox="1"/>
          <p:nvPr/>
        </p:nvSpPr>
        <p:spPr>
          <a:xfrm>
            <a:off x="8407400" y="6435091"/>
            <a:ext cx="20193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82</a:t>
            </a:r>
            <a:endParaRPr sz="1200">
              <a:latin typeface="Georgia"/>
              <a:cs typeface="Georgi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65910" y="497840"/>
            <a:ext cx="6004560" cy="689932"/>
          </a:xfrm>
          <a:prstGeom prst="rect">
            <a:avLst/>
          </a:prstGeom>
        </p:spPr>
        <p:txBody>
          <a:bodyPr vert="horz" wrap="square" lIns="0" tIns="12700" rIns="0" bIns="0" rtlCol="0">
            <a:spAutoFit/>
          </a:bodyPr>
          <a:lstStyle/>
          <a:p>
            <a:pPr marL="12700">
              <a:lnSpc>
                <a:spcPct val="100000"/>
              </a:lnSpc>
              <a:spcBef>
                <a:spcPts val="100"/>
              </a:spcBef>
            </a:pPr>
            <a:r>
              <a:rPr sz="4400" b="0" u="none" spc="-5" dirty="0">
                <a:latin typeface="Georgia"/>
                <a:cs typeface="Georgia"/>
              </a:rPr>
              <a:t>ESI Act-</a:t>
            </a:r>
            <a:r>
              <a:rPr sz="4400" b="0" u="none" spc="-15" dirty="0">
                <a:latin typeface="Georgia"/>
                <a:cs typeface="Georgia"/>
              </a:rPr>
              <a:t> </a:t>
            </a:r>
            <a:r>
              <a:rPr sz="4400" b="0" u="none" spc="-5" dirty="0">
                <a:latin typeface="Georgia"/>
                <a:cs typeface="Georgia"/>
              </a:rPr>
              <a:t>Administration</a:t>
            </a:r>
            <a:endParaRPr sz="4400">
              <a:latin typeface="Georgia"/>
              <a:cs typeface="Georgia"/>
            </a:endParaRPr>
          </a:p>
        </p:txBody>
      </p:sp>
      <p:sp>
        <p:nvSpPr>
          <p:cNvPr id="4" name="object 4"/>
          <p:cNvSpPr txBox="1"/>
          <p:nvPr/>
        </p:nvSpPr>
        <p:spPr>
          <a:xfrm>
            <a:off x="1678940" y="1877059"/>
            <a:ext cx="6666865" cy="4698722"/>
          </a:xfrm>
          <a:prstGeom prst="rect">
            <a:avLst/>
          </a:prstGeom>
        </p:spPr>
        <p:txBody>
          <a:bodyPr vert="horz" wrap="square" lIns="0" tIns="12700" rIns="0" bIns="0" rtlCol="0">
            <a:spAutoFit/>
          </a:bodyPr>
          <a:lstStyle/>
          <a:p>
            <a:pPr marL="12700">
              <a:lnSpc>
                <a:spcPct val="100000"/>
              </a:lnSpc>
              <a:spcBef>
                <a:spcPts val="100"/>
              </a:spcBef>
            </a:pPr>
            <a:r>
              <a:rPr sz="3200" spc="-5" dirty="0">
                <a:latin typeface="Times New Roman"/>
                <a:cs typeface="Times New Roman"/>
              </a:rPr>
              <a:t>Chief </a:t>
            </a:r>
            <a:r>
              <a:rPr sz="3200" dirty="0">
                <a:latin typeface="Times New Roman"/>
                <a:cs typeface="Times New Roman"/>
              </a:rPr>
              <a:t>executive </a:t>
            </a:r>
            <a:r>
              <a:rPr sz="3200" spc="-5" dirty="0">
                <a:latin typeface="Times New Roman"/>
                <a:cs typeface="Times New Roman"/>
              </a:rPr>
              <a:t>officer- Director </a:t>
            </a:r>
            <a:r>
              <a:rPr sz="3200" dirty="0">
                <a:latin typeface="Times New Roman"/>
                <a:cs typeface="Times New Roman"/>
              </a:rPr>
              <a:t>general</a:t>
            </a:r>
            <a:endParaRPr sz="3200">
              <a:latin typeface="Times New Roman"/>
              <a:cs typeface="Times New Roman"/>
            </a:endParaRPr>
          </a:p>
          <a:p>
            <a:pPr marL="12700">
              <a:lnSpc>
                <a:spcPct val="100000"/>
              </a:lnSpc>
              <a:spcBef>
                <a:spcPts val="2720"/>
              </a:spcBef>
            </a:pPr>
            <a:r>
              <a:rPr sz="3200" spc="-5" dirty="0">
                <a:latin typeface="Times New Roman"/>
                <a:cs typeface="Times New Roman"/>
              </a:rPr>
              <a:t>Assisted </a:t>
            </a:r>
            <a:r>
              <a:rPr sz="3200" dirty="0">
                <a:latin typeface="Times New Roman"/>
                <a:cs typeface="Times New Roman"/>
              </a:rPr>
              <a:t>by four </a:t>
            </a:r>
            <a:r>
              <a:rPr sz="3200" spc="-5" dirty="0">
                <a:latin typeface="Times New Roman"/>
                <a:cs typeface="Times New Roman"/>
              </a:rPr>
              <a:t>principal</a:t>
            </a:r>
            <a:r>
              <a:rPr sz="3200" spc="10" dirty="0">
                <a:latin typeface="Times New Roman"/>
                <a:cs typeface="Times New Roman"/>
              </a:rPr>
              <a:t> </a:t>
            </a:r>
            <a:r>
              <a:rPr sz="3200" spc="-5" dirty="0">
                <a:latin typeface="Times New Roman"/>
                <a:cs typeface="Times New Roman"/>
              </a:rPr>
              <a:t>officers</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dirty="0">
                <a:latin typeface="Times New Roman"/>
                <a:cs typeface="Times New Roman"/>
              </a:rPr>
              <a:t>Insurance </a:t>
            </a:r>
            <a:r>
              <a:rPr sz="3200" spc="-5" dirty="0">
                <a:latin typeface="Times New Roman"/>
                <a:cs typeface="Times New Roman"/>
              </a:rPr>
              <a:t>commissiners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Medical</a:t>
            </a:r>
            <a:r>
              <a:rPr sz="3200" spc="-15" dirty="0">
                <a:latin typeface="Times New Roman"/>
                <a:cs typeface="Times New Roman"/>
              </a:rPr>
              <a:t> </a:t>
            </a:r>
            <a:r>
              <a:rPr sz="3200" spc="-5" dirty="0">
                <a:latin typeface="Times New Roman"/>
                <a:cs typeface="Times New Roman"/>
              </a:rPr>
              <a:t>commissioners</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Finance</a:t>
            </a:r>
            <a:r>
              <a:rPr sz="3200" spc="5" dirty="0">
                <a:latin typeface="Times New Roman"/>
                <a:cs typeface="Times New Roman"/>
              </a:rPr>
              <a:t> </a:t>
            </a:r>
            <a:r>
              <a:rPr sz="3200" spc="-5" dirty="0">
                <a:latin typeface="Times New Roman"/>
                <a:cs typeface="Times New Roman"/>
              </a:rPr>
              <a:t>commissioners</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spc="-5" dirty="0">
                <a:latin typeface="Times New Roman"/>
                <a:cs typeface="Times New Roman"/>
              </a:rPr>
              <a:t>Acturay</a:t>
            </a:r>
            <a:endParaRPr sz="3200">
              <a:latin typeface="Times New Roman"/>
              <a:cs typeface="Times New Roman"/>
            </a:endParaRPr>
          </a:p>
        </p:txBody>
      </p:sp>
      <p:sp>
        <p:nvSpPr>
          <p:cNvPr id="5" name="object 5"/>
          <p:cNvSpPr txBox="1"/>
          <p:nvPr/>
        </p:nvSpPr>
        <p:spPr>
          <a:xfrm>
            <a:off x="534673" y="6435091"/>
            <a:ext cx="622935"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Georgia"/>
                <a:cs typeface="Georgia"/>
              </a:rPr>
              <a:t>1</a:t>
            </a:r>
            <a:r>
              <a:rPr sz="1200" dirty="0">
                <a:solidFill>
                  <a:srgbClr val="888888"/>
                </a:solidFill>
                <a:latin typeface="Georgia"/>
                <a:cs typeface="Georgia"/>
              </a:rPr>
              <a:t>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6" name="object 6"/>
          <p:cNvSpPr txBox="1"/>
          <p:nvPr/>
        </p:nvSpPr>
        <p:spPr>
          <a:xfrm>
            <a:off x="8408673" y="6435091"/>
            <a:ext cx="20129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83</a:t>
            </a:r>
            <a:endParaRPr sz="1200">
              <a:latin typeface="Georgia"/>
              <a:cs typeface="Georgi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5823" y="421640"/>
            <a:ext cx="7441565" cy="412934"/>
          </a:xfrm>
          <a:prstGeom prst="rect">
            <a:avLst/>
          </a:prstGeom>
        </p:spPr>
        <p:txBody>
          <a:bodyPr vert="horz" wrap="square" lIns="0" tIns="12700" rIns="0" bIns="0" rtlCol="0">
            <a:spAutoFit/>
          </a:bodyPr>
          <a:lstStyle/>
          <a:p>
            <a:pPr marL="12700">
              <a:lnSpc>
                <a:spcPct val="100000"/>
              </a:lnSpc>
              <a:spcBef>
                <a:spcPts val="100"/>
              </a:spcBef>
            </a:pPr>
            <a:r>
              <a:rPr sz="2600" u="none" dirty="0">
                <a:latin typeface="Times New Roman"/>
                <a:cs typeface="Times New Roman"/>
              </a:rPr>
              <a:t>THE EMPLOYEE </a:t>
            </a:r>
            <a:r>
              <a:rPr sz="2600" u="none" spc="-5" dirty="0">
                <a:latin typeface="Times New Roman"/>
                <a:cs typeface="Times New Roman"/>
              </a:rPr>
              <a:t>STATE INSURANCE</a:t>
            </a:r>
            <a:r>
              <a:rPr sz="2600" u="none" dirty="0">
                <a:latin typeface="Times New Roman"/>
                <a:cs typeface="Times New Roman"/>
              </a:rPr>
              <a:t> ACT,1948</a:t>
            </a:r>
            <a:endParaRPr sz="2600">
              <a:latin typeface="Times New Roman"/>
              <a:cs typeface="Times New Roman"/>
            </a:endParaRPr>
          </a:p>
        </p:txBody>
      </p:sp>
      <p:sp>
        <p:nvSpPr>
          <p:cNvPr id="3" name="object 3"/>
          <p:cNvSpPr txBox="1"/>
          <p:nvPr/>
        </p:nvSpPr>
        <p:spPr>
          <a:xfrm>
            <a:off x="4422140" y="1160779"/>
            <a:ext cx="3398520" cy="4860305"/>
          </a:xfrm>
          <a:prstGeom prst="rect">
            <a:avLst/>
          </a:prstGeom>
        </p:spPr>
        <p:txBody>
          <a:bodyPr vert="horz" wrap="square" lIns="0" tIns="12700" rIns="0" bIns="0" rtlCol="0">
            <a:spAutoFit/>
          </a:bodyPr>
          <a:lstStyle/>
          <a:p>
            <a:pPr marL="12700">
              <a:lnSpc>
                <a:spcPct val="100000"/>
              </a:lnSpc>
              <a:spcBef>
                <a:spcPts val="100"/>
              </a:spcBef>
            </a:pPr>
            <a:r>
              <a:rPr sz="2800" b="1" u="heavy" spc="-5" dirty="0">
                <a:uFill>
                  <a:solidFill>
                    <a:srgbClr val="000000"/>
                  </a:solidFill>
                </a:uFill>
                <a:latin typeface="Times New Roman"/>
                <a:cs typeface="Times New Roman"/>
              </a:rPr>
              <a:t>Benefits to</a:t>
            </a:r>
            <a:r>
              <a:rPr sz="2800" b="1" u="heavy" spc="-80" dirty="0">
                <a:uFill>
                  <a:solidFill>
                    <a:srgbClr val="000000"/>
                  </a:solidFill>
                </a:uFill>
                <a:latin typeface="Times New Roman"/>
                <a:cs typeface="Times New Roman"/>
              </a:rPr>
              <a:t> </a:t>
            </a:r>
            <a:r>
              <a:rPr sz="2800" b="1" u="heavy" spc="-5" dirty="0">
                <a:uFill>
                  <a:solidFill>
                    <a:srgbClr val="000000"/>
                  </a:solidFill>
                </a:uFill>
                <a:latin typeface="Times New Roman"/>
                <a:cs typeface="Times New Roman"/>
              </a:rPr>
              <a:t>employees</a:t>
            </a:r>
            <a:endParaRPr sz="2800">
              <a:latin typeface="Times New Roman"/>
              <a:cs typeface="Times New Roman"/>
            </a:endParaRPr>
          </a:p>
          <a:p>
            <a:pPr marL="516255" indent="-504190">
              <a:lnSpc>
                <a:spcPct val="100000"/>
              </a:lnSpc>
              <a:spcBef>
                <a:spcPts val="2370"/>
              </a:spcBef>
              <a:buAutoNum type="arabicParenBoth"/>
              <a:tabLst>
                <a:tab pos="516890" algn="l"/>
              </a:tabLst>
            </a:pPr>
            <a:r>
              <a:rPr sz="2800" spc="-10" dirty="0">
                <a:latin typeface="Times New Roman"/>
                <a:cs typeface="Times New Roman"/>
              </a:rPr>
              <a:t>Medical</a:t>
            </a:r>
            <a:r>
              <a:rPr sz="2800" spc="-45" dirty="0">
                <a:latin typeface="Times New Roman"/>
                <a:cs typeface="Times New Roman"/>
              </a:rPr>
              <a:t> </a:t>
            </a:r>
            <a:r>
              <a:rPr sz="2800" spc="-5" dirty="0">
                <a:latin typeface="Times New Roman"/>
                <a:cs typeface="Times New Roman"/>
              </a:rPr>
              <a:t>benefit</a:t>
            </a:r>
            <a:endParaRPr sz="2800">
              <a:latin typeface="Times New Roman"/>
              <a:cs typeface="Times New Roman"/>
            </a:endParaRPr>
          </a:p>
          <a:p>
            <a:pPr marL="516255" indent="-504190">
              <a:lnSpc>
                <a:spcPct val="100000"/>
              </a:lnSpc>
              <a:spcBef>
                <a:spcPts val="2380"/>
              </a:spcBef>
              <a:buAutoNum type="arabicParenBoth"/>
              <a:tabLst>
                <a:tab pos="516890" algn="l"/>
              </a:tabLst>
            </a:pPr>
            <a:r>
              <a:rPr sz="2800" spc="-5" dirty="0">
                <a:latin typeface="Times New Roman"/>
                <a:cs typeface="Times New Roman"/>
              </a:rPr>
              <a:t>Sickness</a:t>
            </a:r>
            <a:r>
              <a:rPr sz="2800" spc="-15" dirty="0">
                <a:latin typeface="Times New Roman"/>
                <a:cs typeface="Times New Roman"/>
              </a:rPr>
              <a:t> </a:t>
            </a:r>
            <a:r>
              <a:rPr sz="2800" spc="-5" dirty="0">
                <a:latin typeface="Times New Roman"/>
                <a:cs typeface="Times New Roman"/>
              </a:rPr>
              <a:t>benefit</a:t>
            </a:r>
            <a:endParaRPr sz="2800">
              <a:latin typeface="Times New Roman"/>
              <a:cs typeface="Times New Roman"/>
            </a:endParaRPr>
          </a:p>
          <a:p>
            <a:pPr marL="12700" marR="27305">
              <a:lnSpc>
                <a:spcPts val="5740"/>
              </a:lnSpc>
              <a:spcBef>
                <a:spcPts val="575"/>
              </a:spcBef>
              <a:buAutoNum type="arabicParenBoth"/>
              <a:tabLst>
                <a:tab pos="516890" algn="l"/>
              </a:tabLst>
            </a:pPr>
            <a:r>
              <a:rPr sz="2800" spc="-5" dirty="0">
                <a:latin typeface="Times New Roman"/>
                <a:cs typeface="Times New Roman"/>
              </a:rPr>
              <a:t>Maternity benefit  </a:t>
            </a:r>
            <a:r>
              <a:rPr sz="2800" dirty="0">
                <a:latin typeface="Times New Roman"/>
                <a:cs typeface="Times New Roman"/>
              </a:rPr>
              <a:t>(4\ </a:t>
            </a:r>
            <a:r>
              <a:rPr sz="2800" spc="-5" dirty="0">
                <a:latin typeface="Times New Roman"/>
                <a:cs typeface="Times New Roman"/>
              </a:rPr>
              <a:t>Disablement</a:t>
            </a:r>
            <a:r>
              <a:rPr sz="2800" spc="-120" dirty="0">
                <a:latin typeface="Times New Roman"/>
                <a:cs typeface="Times New Roman"/>
              </a:rPr>
              <a:t> </a:t>
            </a:r>
            <a:r>
              <a:rPr sz="2800" spc="-5" dirty="0">
                <a:latin typeface="Times New Roman"/>
                <a:cs typeface="Times New Roman"/>
              </a:rPr>
              <a:t>benefit</a:t>
            </a:r>
            <a:endParaRPr sz="2800">
              <a:latin typeface="Times New Roman"/>
              <a:cs typeface="Times New Roman"/>
            </a:endParaRPr>
          </a:p>
          <a:p>
            <a:pPr marL="516255" indent="-504190">
              <a:lnSpc>
                <a:spcPct val="100000"/>
              </a:lnSpc>
              <a:spcBef>
                <a:spcPts val="1785"/>
              </a:spcBef>
              <a:buAutoNum type="arabicParenBoth" startAt="5"/>
              <a:tabLst>
                <a:tab pos="516890" algn="l"/>
              </a:tabLst>
            </a:pPr>
            <a:r>
              <a:rPr sz="2800" spc="-5" dirty="0">
                <a:latin typeface="Times New Roman"/>
                <a:cs typeface="Times New Roman"/>
              </a:rPr>
              <a:t>Dependent’s</a:t>
            </a:r>
            <a:r>
              <a:rPr sz="2800" spc="-70" dirty="0">
                <a:latin typeface="Times New Roman"/>
                <a:cs typeface="Times New Roman"/>
              </a:rPr>
              <a:t> </a:t>
            </a:r>
            <a:r>
              <a:rPr sz="2800" spc="-5" dirty="0">
                <a:latin typeface="Times New Roman"/>
                <a:cs typeface="Times New Roman"/>
              </a:rPr>
              <a:t>benefit</a:t>
            </a:r>
            <a:endParaRPr sz="2800">
              <a:latin typeface="Times New Roman"/>
              <a:cs typeface="Times New Roman"/>
            </a:endParaRPr>
          </a:p>
          <a:p>
            <a:pPr marL="516255" indent="-504190">
              <a:lnSpc>
                <a:spcPct val="100000"/>
              </a:lnSpc>
              <a:spcBef>
                <a:spcPts val="2380"/>
              </a:spcBef>
              <a:buAutoNum type="arabicParenBoth" startAt="5"/>
              <a:tabLst>
                <a:tab pos="516890" algn="l"/>
              </a:tabLst>
            </a:pPr>
            <a:r>
              <a:rPr sz="2800" spc="-5" dirty="0">
                <a:latin typeface="Times New Roman"/>
                <a:cs typeface="Times New Roman"/>
              </a:rPr>
              <a:t>Funeral</a:t>
            </a:r>
            <a:r>
              <a:rPr sz="2800" spc="-20" dirty="0">
                <a:latin typeface="Times New Roman"/>
                <a:cs typeface="Times New Roman"/>
              </a:rPr>
              <a:t> </a:t>
            </a:r>
            <a:r>
              <a:rPr sz="2800" spc="-5" dirty="0">
                <a:latin typeface="Times New Roman"/>
                <a:cs typeface="Times New Roman"/>
              </a:rPr>
              <a:t>expenses</a:t>
            </a:r>
            <a:endParaRPr sz="2800">
              <a:latin typeface="Times New Roman"/>
              <a:cs typeface="Times New Roman"/>
            </a:endParaRPr>
          </a:p>
        </p:txBody>
      </p:sp>
      <p:sp>
        <p:nvSpPr>
          <p:cNvPr id="4" name="object 4"/>
          <p:cNvSpPr txBox="1"/>
          <p:nvPr/>
        </p:nvSpPr>
        <p:spPr>
          <a:xfrm>
            <a:off x="534673" y="6435091"/>
            <a:ext cx="622935"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Georgia"/>
                <a:cs typeface="Georgia"/>
              </a:rPr>
              <a:t>1</a:t>
            </a:r>
            <a:r>
              <a:rPr sz="1200" dirty="0">
                <a:solidFill>
                  <a:srgbClr val="888888"/>
                </a:solidFill>
                <a:latin typeface="Georgia"/>
                <a:cs typeface="Georgia"/>
              </a:rPr>
              <a:t>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a:t>
            </a:r>
            <a:endParaRPr sz="1200">
              <a:latin typeface="Georgia"/>
              <a:cs typeface="Georgia"/>
            </a:endParaRPr>
          </a:p>
        </p:txBody>
      </p:sp>
      <p:sp>
        <p:nvSpPr>
          <p:cNvPr id="5" name="object 5"/>
          <p:cNvSpPr txBox="1"/>
          <p:nvPr/>
        </p:nvSpPr>
        <p:spPr>
          <a:xfrm>
            <a:off x="4396740" y="6258561"/>
            <a:ext cx="4237990" cy="443711"/>
          </a:xfrm>
          <a:prstGeom prst="rect">
            <a:avLst/>
          </a:prstGeom>
        </p:spPr>
        <p:txBody>
          <a:bodyPr vert="horz" wrap="square" lIns="0" tIns="12700" rIns="0" bIns="0" rtlCol="0">
            <a:spAutoFit/>
          </a:bodyPr>
          <a:lstStyle/>
          <a:p>
            <a:pPr marL="38100">
              <a:lnSpc>
                <a:spcPct val="100000"/>
              </a:lnSpc>
              <a:spcBef>
                <a:spcPts val="100"/>
              </a:spcBef>
            </a:pPr>
            <a:r>
              <a:rPr sz="2800" spc="-5" dirty="0">
                <a:latin typeface="Times New Roman"/>
                <a:cs typeface="Times New Roman"/>
              </a:rPr>
              <a:t>(</a:t>
            </a:r>
            <a:r>
              <a:rPr sz="2800" spc="5" dirty="0">
                <a:latin typeface="Times New Roman"/>
                <a:cs typeface="Times New Roman"/>
              </a:rPr>
              <a:t>7</a:t>
            </a:r>
            <a:r>
              <a:rPr sz="2800" dirty="0">
                <a:latin typeface="Times New Roman"/>
                <a:cs typeface="Times New Roman"/>
              </a:rPr>
              <a:t>)</a:t>
            </a:r>
            <a:r>
              <a:rPr sz="2800" spc="-5" dirty="0">
                <a:latin typeface="Times New Roman"/>
                <a:cs typeface="Times New Roman"/>
              </a:rPr>
              <a:t> </a:t>
            </a:r>
            <a:r>
              <a:rPr sz="2800" spc="-10" dirty="0">
                <a:latin typeface="Times New Roman"/>
                <a:cs typeface="Times New Roman"/>
              </a:rPr>
              <a:t>R</a:t>
            </a:r>
            <a:r>
              <a:rPr sz="2800" spc="-15" dirty="0">
                <a:latin typeface="Times New Roman"/>
                <a:cs typeface="Times New Roman"/>
              </a:rPr>
              <a:t>e</a:t>
            </a:r>
            <a:r>
              <a:rPr sz="2800" spc="5" dirty="0">
                <a:latin typeface="Times New Roman"/>
                <a:cs typeface="Times New Roman"/>
              </a:rPr>
              <a:t>h</a:t>
            </a:r>
            <a:r>
              <a:rPr sz="2800" spc="-5" dirty="0">
                <a:latin typeface="Times New Roman"/>
                <a:cs typeface="Times New Roman"/>
              </a:rPr>
              <a:t>ab</a:t>
            </a:r>
            <a:r>
              <a:rPr sz="2800" dirty="0">
                <a:latin typeface="Times New Roman"/>
                <a:cs typeface="Times New Roman"/>
              </a:rPr>
              <a:t>ilit</a:t>
            </a:r>
            <a:r>
              <a:rPr sz="2800" spc="-5" dirty="0">
                <a:latin typeface="Times New Roman"/>
                <a:cs typeface="Times New Roman"/>
              </a:rPr>
              <a:t>a</a:t>
            </a:r>
            <a:r>
              <a:rPr sz="2800" dirty="0">
                <a:latin typeface="Times New Roman"/>
                <a:cs typeface="Times New Roman"/>
              </a:rPr>
              <a:t>t</a:t>
            </a:r>
            <a:r>
              <a:rPr sz="2800" spc="-10" dirty="0">
                <a:latin typeface="Times New Roman"/>
                <a:cs typeface="Times New Roman"/>
              </a:rPr>
              <a:t>i</a:t>
            </a:r>
            <a:r>
              <a:rPr sz="2800" spc="5" dirty="0">
                <a:latin typeface="Times New Roman"/>
                <a:cs typeface="Times New Roman"/>
              </a:rPr>
              <a:t>o</a:t>
            </a:r>
            <a:r>
              <a:rPr sz="2800" dirty="0">
                <a:latin typeface="Times New Roman"/>
                <a:cs typeface="Times New Roman"/>
              </a:rPr>
              <a:t>n </a:t>
            </a:r>
            <a:r>
              <a:rPr sz="2800" spc="-15" dirty="0">
                <a:latin typeface="Times New Roman"/>
                <a:cs typeface="Times New Roman"/>
              </a:rPr>
              <a:t>a</a:t>
            </a:r>
            <a:r>
              <a:rPr sz="2800" dirty="0">
                <a:latin typeface="Times New Roman"/>
                <a:cs typeface="Times New Roman"/>
              </a:rPr>
              <a:t>l</a:t>
            </a:r>
            <a:r>
              <a:rPr sz="2800" spc="5" dirty="0">
                <a:latin typeface="Times New Roman"/>
                <a:cs typeface="Times New Roman"/>
              </a:rPr>
              <a:t>l</a:t>
            </a:r>
            <a:r>
              <a:rPr sz="2800" dirty="0">
                <a:latin typeface="Times New Roman"/>
                <a:cs typeface="Times New Roman"/>
              </a:rPr>
              <a:t>o</a:t>
            </a:r>
            <a:r>
              <a:rPr sz="2800" spc="-15" dirty="0">
                <a:latin typeface="Times New Roman"/>
                <a:cs typeface="Times New Roman"/>
              </a:rPr>
              <a:t>w</a:t>
            </a:r>
            <a:r>
              <a:rPr sz="2800" spc="-5" dirty="0">
                <a:latin typeface="Times New Roman"/>
                <a:cs typeface="Times New Roman"/>
              </a:rPr>
              <a:t>anc</a:t>
            </a:r>
            <a:r>
              <a:rPr sz="2800" spc="-470" dirty="0">
                <a:latin typeface="Times New Roman"/>
                <a:cs typeface="Times New Roman"/>
              </a:rPr>
              <a:t>e</a:t>
            </a:r>
            <a:r>
              <a:rPr sz="1800" baseline="9259" dirty="0">
                <a:solidFill>
                  <a:srgbClr val="888888"/>
                </a:solidFill>
                <a:latin typeface="Georgia"/>
                <a:cs typeface="Georgia"/>
              </a:rPr>
              <a:t>84</a:t>
            </a:r>
            <a:endParaRPr sz="1800" baseline="9259">
              <a:latin typeface="Georgia"/>
              <a:cs typeface="Georgia"/>
            </a:endParaRPr>
          </a:p>
        </p:txBody>
      </p:sp>
      <p:sp>
        <p:nvSpPr>
          <p:cNvPr id="6" name="object 6"/>
          <p:cNvSpPr/>
          <p:nvPr/>
        </p:nvSpPr>
        <p:spPr>
          <a:xfrm>
            <a:off x="381000" y="1828800"/>
            <a:ext cx="3362960" cy="3962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3454" y="247652"/>
            <a:ext cx="7270115" cy="997709"/>
          </a:xfrm>
          <a:prstGeom prst="rect">
            <a:avLst/>
          </a:prstGeom>
        </p:spPr>
        <p:txBody>
          <a:bodyPr vert="horz" wrap="square" lIns="0" tIns="12700" rIns="0" bIns="0" rtlCol="0">
            <a:spAutoFit/>
          </a:bodyPr>
          <a:lstStyle/>
          <a:p>
            <a:pPr marL="2749550" marR="5080" indent="-2736850">
              <a:lnSpc>
                <a:spcPct val="100000"/>
              </a:lnSpc>
              <a:spcBef>
                <a:spcPts val="100"/>
              </a:spcBef>
            </a:pPr>
            <a:r>
              <a:rPr sz="3200" u="none" spc="-5" dirty="0">
                <a:latin typeface="Times New Roman"/>
                <a:cs typeface="Times New Roman"/>
              </a:rPr>
              <a:t>THE EMPLOYEE </a:t>
            </a:r>
            <a:r>
              <a:rPr sz="3200" u="none" dirty="0">
                <a:latin typeface="Times New Roman"/>
                <a:cs typeface="Times New Roman"/>
              </a:rPr>
              <a:t>STATE INSURANCE  ACT,1948</a:t>
            </a:r>
            <a:endParaRPr sz="3200">
              <a:latin typeface="Times New Roman"/>
              <a:cs typeface="Times New Roman"/>
            </a:endParaRPr>
          </a:p>
        </p:txBody>
      </p:sp>
      <p:sp>
        <p:nvSpPr>
          <p:cNvPr id="3" name="object 3"/>
          <p:cNvSpPr txBox="1"/>
          <p:nvPr/>
        </p:nvSpPr>
        <p:spPr>
          <a:xfrm>
            <a:off x="955039" y="1526540"/>
            <a:ext cx="2105660" cy="412934"/>
          </a:xfrm>
          <a:prstGeom prst="rect">
            <a:avLst/>
          </a:prstGeom>
        </p:spPr>
        <p:txBody>
          <a:bodyPr vert="horz" wrap="square" lIns="0" tIns="12700" rIns="0" bIns="0" rtlCol="0">
            <a:spAutoFit/>
          </a:bodyPr>
          <a:lstStyle/>
          <a:p>
            <a:pPr marL="12700">
              <a:lnSpc>
                <a:spcPct val="100000"/>
              </a:lnSpc>
              <a:spcBef>
                <a:spcPts val="100"/>
              </a:spcBef>
            </a:pPr>
            <a:r>
              <a:rPr sz="2600" spc="-5" dirty="0">
                <a:latin typeface="Times New Roman"/>
                <a:cs typeface="Times New Roman"/>
              </a:rPr>
              <a:t>Medical</a:t>
            </a:r>
            <a:r>
              <a:rPr sz="2600" spc="-60" dirty="0">
                <a:latin typeface="Times New Roman"/>
                <a:cs typeface="Times New Roman"/>
              </a:rPr>
              <a:t> </a:t>
            </a:r>
            <a:r>
              <a:rPr sz="2600" spc="-5" dirty="0">
                <a:latin typeface="Times New Roman"/>
                <a:cs typeface="Times New Roman"/>
              </a:rPr>
              <a:t>benefit</a:t>
            </a:r>
            <a:endParaRPr sz="2600">
              <a:latin typeface="Times New Roman"/>
              <a:cs typeface="Times New Roman"/>
            </a:endParaRPr>
          </a:p>
        </p:txBody>
      </p:sp>
      <p:sp>
        <p:nvSpPr>
          <p:cNvPr id="4" name="object 4"/>
          <p:cNvSpPr txBox="1"/>
          <p:nvPr/>
        </p:nvSpPr>
        <p:spPr>
          <a:xfrm>
            <a:off x="612144" y="1508759"/>
            <a:ext cx="141605" cy="1095172"/>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a:t>
            </a:r>
            <a:endParaRPr sz="2600">
              <a:latin typeface="Arial"/>
              <a:cs typeface="Arial"/>
            </a:endParaRPr>
          </a:p>
          <a:p>
            <a:pPr marL="12700">
              <a:lnSpc>
                <a:spcPct val="100000"/>
              </a:lnSpc>
              <a:spcBef>
                <a:spcPts val="2200"/>
              </a:spcBef>
            </a:pPr>
            <a:r>
              <a:rPr sz="2600" dirty="0">
                <a:latin typeface="Arial"/>
                <a:cs typeface="Arial"/>
              </a:rPr>
              <a:t>•</a:t>
            </a:r>
            <a:endParaRPr sz="2600">
              <a:latin typeface="Arial"/>
              <a:cs typeface="Arial"/>
            </a:endParaRPr>
          </a:p>
        </p:txBody>
      </p:sp>
      <p:sp>
        <p:nvSpPr>
          <p:cNvPr id="5" name="object 5"/>
          <p:cNvSpPr txBox="1"/>
          <p:nvPr/>
        </p:nvSpPr>
        <p:spPr>
          <a:xfrm>
            <a:off x="955039" y="2202179"/>
            <a:ext cx="3102610" cy="412934"/>
          </a:xfrm>
          <a:prstGeom prst="rect">
            <a:avLst/>
          </a:prstGeom>
        </p:spPr>
        <p:txBody>
          <a:bodyPr vert="horz" wrap="square" lIns="0" tIns="12700" rIns="0" bIns="0" rtlCol="0">
            <a:spAutoFit/>
          </a:bodyPr>
          <a:lstStyle/>
          <a:p>
            <a:pPr marL="12700">
              <a:lnSpc>
                <a:spcPct val="100000"/>
              </a:lnSpc>
              <a:spcBef>
                <a:spcPts val="100"/>
              </a:spcBef>
            </a:pPr>
            <a:r>
              <a:rPr sz="2600" spc="-5" dirty="0">
                <a:latin typeface="Times New Roman"/>
                <a:cs typeface="Times New Roman"/>
              </a:rPr>
              <a:t>The services</a:t>
            </a:r>
            <a:r>
              <a:rPr sz="2600" spc="-50" dirty="0">
                <a:latin typeface="Times New Roman"/>
                <a:cs typeface="Times New Roman"/>
              </a:rPr>
              <a:t> </a:t>
            </a:r>
            <a:r>
              <a:rPr sz="2600" spc="-5" dirty="0">
                <a:latin typeface="Times New Roman"/>
                <a:cs typeface="Times New Roman"/>
              </a:rPr>
              <a:t>comprises</a:t>
            </a:r>
            <a:endParaRPr sz="2600">
              <a:latin typeface="Times New Roman"/>
              <a:cs typeface="Times New Roman"/>
            </a:endParaRPr>
          </a:p>
        </p:txBody>
      </p:sp>
      <p:sp>
        <p:nvSpPr>
          <p:cNvPr id="6" name="object 6"/>
          <p:cNvSpPr txBox="1"/>
          <p:nvPr/>
        </p:nvSpPr>
        <p:spPr>
          <a:xfrm>
            <a:off x="612140" y="2879090"/>
            <a:ext cx="6520180" cy="3141886"/>
          </a:xfrm>
          <a:prstGeom prst="rect">
            <a:avLst/>
          </a:prstGeom>
        </p:spPr>
        <p:txBody>
          <a:bodyPr vert="horz" wrap="square" lIns="0" tIns="12700" rIns="0" bIns="0" rtlCol="0">
            <a:spAutoFit/>
          </a:bodyPr>
          <a:lstStyle/>
          <a:p>
            <a:pPr marL="480695" indent="-468630">
              <a:lnSpc>
                <a:spcPct val="100000"/>
              </a:lnSpc>
              <a:spcBef>
                <a:spcPts val="100"/>
              </a:spcBef>
              <a:buAutoNum type="arabicParenBoth"/>
              <a:tabLst>
                <a:tab pos="481330" algn="l"/>
              </a:tabLst>
            </a:pPr>
            <a:r>
              <a:rPr sz="2600" spc="-5" dirty="0">
                <a:latin typeface="Times New Roman"/>
                <a:cs typeface="Times New Roman"/>
              </a:rPr>
              <a:t>out-patient</a:t>
            </a:r>
            <a:r>
              <a:rPr sz="2600" spc="-20" dirty="0">
                <a:latin typeface="Times New Roman"/>
                <a:cs typeface="Times New Roman"/>
              </a:rPr>
              <a:t> </a:t>
            </a:r>
            <a:r>
              <a:rPr sz="2600" spc="-5" dirty="0">
                <a:latin typeface="Times New Roman"/>
                <a:cs typeface="Times New Roman"/>
              </a:rPr>
              <a:t>care</a:t>
            </a:r>
            <a:endParaRPr sz="2600">
              <a:latin typeface="Times New Roman"/>
              <a:cs typeface="Times New Roman"/>
            </a:endParaRPr>
          </a:p>
          <a:p>
            <a:pPr marL="480695" indent="-468630">
              <a:lnSpc>
                <a:spcPct val="100000"/>
              </a:lnSpc>
              <a:spcBef>
                <a:spcPts val="2210"/>
              </a:spcBef>
              <a:buAutoNum type="arabicParenBoth"/>
              <a:tabLst>
                <a:tab pos="481330" algn="l"/>
              </a:tabLst>
            </a:pPr>
            <a:r>
              <a:rPr sz="2600" spc="-5" dirty="0">
                <a:latin typeface="Times New Roman"/>
                <a:cs typeface="Times New Roman"/>
              </a:rPr>
              <a:t>supply </a:t>
            </a:r>
            <a:r>
              <a:rPr sz="2600" dirty="0">
                <a:latin typeface="Times New Roman"/>
                <a:cs typeface="Times New Roman"/>
              </a:rPr>
              <a:t>of drugs and</a:t>
            </a:r>
            <a:r>
              <a:rPr sz="2600" spc="10" dirty="0">
                <a:latin typeface="Times New Roman"/>
                <a:cs typeface="Times New Roman"/>
              </a:rPr>
              <a:t> </a:t>
            </a:r>
            <a:r>
              <a:rPr sz="2600" spc="-5" dirty="0">
                <a:latin typeface="Times New Roman"/>
                <a:cs typeface="Times New Roman"/>
              </a:rPr>
              <a:t>dressings</a:t>
            </a:r>
            <a:endParaRPr sz="2600">
              <a:latin typeface="Times New Roman"/>
              <a:cs typeface="Times New Roman"/>
            </a:endParaRPr>
          </a:p>
          <a:p>
            <a:pPr marL="480695" indent="-468630">
              <a:lnSpc>
                <a:spcPct val="100000"/>
              </a:lnSpc>
              <a:spcBef>
                <a:spcPts val="2200"/>
              </a:spcBef>
              <a:buAutoNum type="arabicParenBoth"/>
              <a:tabLst>
                <a:tab pos="481330" algn="l"/>
              </a:tabLst>
            </a:pPr>
            <a:r>
              <a:rPr sz="2600" spc="-5" dirty="0">
                <a:latin typeface="Times New Roman"/>
                <a:cs typeface="Times New Roman"/>
              </a:rPr>
              <a:t>specialist services in all </a:t>
            </a:r>
            <a:r>
              <a:rPr sz="2600" dirty="0">
                <a:latin typeface="Times New Roman"/>
                <a:cs typeface="Times New Roman"/>
              </a:rPr>
              <a:t>branches of</a:t>
            </a:r>
            <a:r>
              <a:rPr sz="2600" spc="-50" dirty="0">
                <a:latin typeface="Times New Roman"/>
                <a:cs typeface="Times New Roman"/>
              </a:rPr>
              <a:t> </a:t>
            </a:r>
            <a:r>
              <a:rPr sz="2600" spc="-5" dirty="0">
                <a:latin typeface="Times New Roman"/>
                <a:cs typeface="Times New Roman"/>
              </a:rPr>
              <a:t>medicine</a:t>
            </a:r>
            <a:endParaRPr sz="2600">
              <a:latin typeface="Times New Roman"/>
              <a:cs typeface="Times New Roman"/>
            </a:endParaRPr>
          </a:p>
          <a:p>
            <a:pPr marL="480695" indent="-468630">
              <a:lnSpc>
                <a:spcPct val="100000"/>
              </a:lnSpc>
              <a:spcBef>
                <a:spcPts val="2210"/>
              </a:spcBef>
              <a:buAutoNum type="arabicParenBoth"/>
              <a:tabLst>
                <a:tab pos="481330" algn="l"/>
              </a:tabLst>
            </a:pPr>
            <a:r>
              <a:rPr sz="2600" spc="-5" dirty="0">
                <a:latin typeface="Times New Roman"/>
                <a:cs typeface="Times New Roman"/>
              </a:rPr>
              <a:t>pathological </a:t>
            </a:r>
            <a:r>
              <a:rPr sz="2600" dirty="0">
                <a:latin typeface="Times New Roman"/>
                <a:cs typeface="Times New Roman"/>
              </a:rPr>
              <a:t>and radiological</a:t>
            </a:r>
            <a:r>
              <a:rPr sz="2600" spc="-15" dirty="0">
                <a:latin typeface="Times New Roman"/>
                <a:cs typeface="Times New Roman"/>
              </a:rPr>
              <a:t> </a:t>
            </a:r>
            <a:r>
              <a:rPr sz="2600" spc="-5" dirty="0">
                <a:latin typeface="Times New Roman"/>
                <a:cs typeface="Times New Roman"/>
              </a:rPr>
              <a:t>investigations</a:t>
            </a:r>
            <a:endParaRPr sz="2600">
              <a:latin typeface="Times New Roman"/>
              <a:cs typeface="Times New Roman"/>
            </a:endParaRPr>
          </a:p>
          <a:p>
            <a:pPr marL="480695" indent="-468630">
              <a:lnSpc>
                <a:spcPct val="100000"/>
              </a:lnSpc>
              <a:spcBef>
                <a:spcPts val="2210"/>
              </a:spcBef>
              <a:buAutoNum type="arabicParenBoth"/>
              <a:tabLst>
                <a:tab pos="481330" algn="l"/>
              </a:tabLst>
            </a:pPr>
            <a:r>
              <a:rPr sz="2600" spc="-5" dirty="0">
                <a:latin typeface="Times New Roman"/>
                <a:cs typeface="Times New Roman"/>
              </a:rPr>
              <a:t>domiciliary</a:t>
            </a:r>
            <a:r>
              <a:rPr sz="2600" spc="30" dirty="0">
                <a:latin typeface="Times New Roman"/>
                <a:cs typeface="Times New Roman"/>
              </a:rPr>
              <a:t> </a:t>
            </a:r>
            <a:r>
              <a:rPr sz="2600" spc="-5" dirty="0">
                <a:latin typeface="Times New Roman"/>
                <a:cs typeface="Times New Roman"/>
              </a:rPr>
              <a:t>services</a:t>
            </a:r>
            <a:endParaRPr sz="2600">
              <a:latin typeface="Times New Roman"/>
              <a:cs typeface="Times New Roman"/>
            </a:endParaRPr>
          </a:p>
        </p:txBody>
      </p:sp>
      <p:sp>
        <p:nvSpPr>
          <p:cNvPr id="7" name="object 7"/>
          <p:cNvSpPr txBox="1"/>
          <p:nvPr/>
        </p:nvSpPr>
        <p:spPr>
          <a:xfrm>
            <a:off x="534669" y="6261100"/>
            <a:ext cx="5544820" cy="412934"/>
          </a:xfrm>
          <a:prstGeom prst="rect">
            <a:avLst/>
          </a:prstGeom>
        </p:spPr>
        <p:txBody>
          <a:bodyPr vert="horz" wrap="square" lIns="0" tIns="12700" rIns="0" bIns="0" rtlCol="0">
            <a:spAutoFit/>
          </a:bodyPr>
          <a:lstStyle/>
          <a:p>
            <a:pPr marL="12700">
              <a:lnSpc>
                <a:spcPct val="100000"/>
              </a:lnSpc>
              <a:spcBef>
                <a:spcPts val="100"/>
              </a:spcBef>
            </a:pPr>
            <a:r>
              <a:rPr sz="1800" spc="-15" baseline="2314" dirty="0">
                <a:solidFill>
                  <a:srgbClr val="888888"/>
                </a:solidFill>
                <a:latin typeface="Georgia"/>
                <a:cs typeface="Georgia"/>
              </a:rPr>
              <a:t>1</a:t>
            </a:r>
            <a:r>
              <a:rPr sz="1800" spc="-630" baseline="2314" dirty="0">
                <a:solidFill>
                  <a:srgbClr val="888888"/>
                </a:solidFill>
                <a:latin typeface="Georgia"/>
                <a:cs typeface="Georgia"/>
              </a:rPr>
              <a:t>1</a:t>
            </a:r>
            <a:r>
              <a:rPr sz="2600" spc="-450" dirty="0">
                <a:latin typeface="Times New Roman"/>
                <a:cs typeface="Times New Roman"/>
              </a:rPr>
              <a:t>(</a:t>
            </a:r>
            <a:r>
              <a:rPr sz="1800" spc="-172" baseline="2314" dirty="0">
                <a:solidFill>
                  <a:srgbClr val="888888"/>
                </a:solidFill>
                <a:latin typeface="Georgia"/>
                <a:cs typeface="Georgia"/>
              </a:rPr>
              <a:t>/</a:t>
            </a:r>
            <a:r>
              <a:rPr sz="2600" spc="-1190" dirty="0">
                <a:latin typeface="Times New Roman"/>
                <a:cs typeface="Times New Roman"/>
              </a:rPr>
              <a:t>6</a:t>
            </a:r>
            <a:r>
              <a:rPr sz="1800" spc="-7" baseline="2314" dirty="0">
                <a:solidFill>
                  <a:srgbClr val="888888"/>
                </a:solidFill>
                <a:latin typeface="Georgia"/>
                <a:cs typeface="Georgia"/>
              </a:rPr>
              <a:t>2</a:t>
            </a:r>
            <a:r>
              <a:rPr sz="1800" spc="-330" baseline="2314" dirty="0">
                <a:solidFill>
                  <a:srgbClr val="888888"/>
                </a:solidFill>
                <a:latin typeface="Georgia"/>
                <a:cs typeface="Georgia"/>
              </a:rPr>
              <a:t>0</a:t>
            </a:r>
            <a:r>
              <a:rPr sz="2600" spc="-660" dirty="0">
                <a:latin typeface="Times New Roman"/>
                <a:cs typeface="Times New Roman"/>
              </a:rPr>
              <a:t>)</a:t>
            </a:r>
            <a:r>
              <a:rPr sz="1800" spc="7" baseline="2314" dirty="0">
                <a:solidFill>
                  <a:srgbClr val="888888"/>
                </a:solidFill>
                <a:latin typeface="Georgia"/>
                <a:cs typeface="Georgia"/>
              </a:rPr>
              <a:t>/</a:t>
            </a:r>
            <a:r>
              <a:rPr sz="1800" spc="-15" baseline="2314" dirty="0">
                <a:solidFill>
                  <a:srgbClr val="888888"/>
                </a:solidFill>
                <a:latin typeface="Georgia"/>
                <a:cs typeface="Georgia"/>
              </a:rPr>
              <a:t>1</a:t>
            </a:r>
            <a:r>
              <a:rPr sz="1800" spc="-607" baseline="2314" dirty="0">
                <a:solidFill>
                  <a:srgbClr val="888888"/>
                </a:solidFill>
                <a:latin typeface="Georgia"/>
                <a:cs typeface="Georgia"/>
              </a:rPr>
              <a:t>5</a:t>
            </a:r>
            <a:r>
              <a:rPr sz="2600" spc="-5" dirty="0">
                <a:latin typeface="Times New Roman"/>
                <a:cs typeface="Times New Roman"/>
              </a:rPr>
              <a:t>a</a:t>
            </a:r>
            <a:r>
              <a:rPr sz="2600" dirty="0">
                <a:latin typeface="Times New Roman"/>
                <a:cs typeface="Times New Roman"/>
              </a:rPr>
              <a:t>nt</a:t>
            </a:r>
            <a:r>
              <a:rPr sz="2600" spc="5" dirty="0">
                <a:latin typeface="Times New Roman"/>
                <a:cs typeface="Times New Roman"/>
              </a:rPr>
              <a:t>e</a:t>
            </a:r>
            <a:r>
              <a:rPr sz="2600" dirty="0">
                <a:latin typeface="Times New Roman"/>
                <a:cs typeface="Times New Roman"/>
              </a:rPr>
              <a:t>n</a:t>
            </a:r>
            <a:r>
              <a:rPr sz="2600" spc="5" dirty="0">
                <a:latin typeface="Times New Roman"/>
                <a:cs typeface="Times New Roman"/>
              </a:rPr>
              <a:t>a</a:t>
            </a:r>
            <a:r>
              <a:rPr sz="2600" spc="-5" dirty="0">
                <a:latin typeface="Times New Roman"/>
                <a:cs typeface="Times New Roman"/>
              </a:rPr>
              <a:t>tal</a:t>
            </a:r>
            <a:r>
              <a:rPr sz="2600" dirty="0">
                <a:latin typeface="Times New Roman"/>
                <a:cs typeface="Times New Roman"/>
              </a:rPr>
              <a:t>,</a:t>
            </a:r>
            <a:r>
              <a:rPr sz="2600" spc="-15" dirty="0">
                <a:latin typeface="Times New Roman"/>
                <a:cs typeface="Times New Roman"/>
              </a:rPr>
              <a:t> </a:t>
            </a:r>
            <a:r>
              <a:rPr sz="2600" spc="5" dirty="0">
                <a:latin typeface="Times New Roman"/>
                <a:cs typeface="Times New Roman"/>
              </a:rPr>
              <a:t>n</a:t>
            </a:r>
            <a:r>
              <a:rPr sz="2600" spc="-5" dirty="0">
                <a:latin typeface="Times New Roman"/>
                <a:cs typeface="Times New Roman"/>
              </a:rPr>
              <a:t>at</a:t>
            </a:r>
            <a:r>
              <a:rPr sz="2600" dirty="0">
                <a:latin typeface="Times New Roman"/>
                <a:cs typeface="Times New Roman"/>
              </a:rPr>
              <a:t>al</a:t>
            </a:r>
            <a:r>
              <a:rPr sz="2600" spc="-15" dirty="0">
                <a:latin typeface="Times New Roman"/>
                <a:cs typeface="Times New Roman"/>
              </a:rPr>
              <a:t> </a:t>
            </a:r>
            <a:r>
              <a:rPr sz="2600" dirty="0">
                <a:latin typeface="Times New Roman"/>
                <a:cs typeface="Times New Roman"/>
              </a:rPr>
              <a:t>a</a:t>
            </a:r>
            <a:r>
              <a:rPr sz="2600" spc="5" dirty="0">
                <a:latin typeface="Times New Roman"/>
                <a:cs typeface="Times New Roman"/>
              </a:rPr>
              <a:t>n</a:t>
            </a:r>
            <a:r>
              <a:rPr sz="2600" dirty="0">
                <a:latin typeface="Times New Roman"/>
                <a:cs typeface="Times New Roman"/>
              </a:rPr>
              <a:t>d </a:t>
            </a:r>
            <a:r>
              <a:rPr sz="2600" spc="5" dirty="0">
                <a:latin typeface="Times New Roman"/>
                <a:cs typeface="Times New Roman"/>
              </a:rPr>
              <a:t>po</a:t>
            </a:r>
            <a:r>
              <a:rPr sz="2600" spc="-15" dirty="0">
                <a:latin typeface="Times New Roman"/>
                <a:cs typeface="Times New Roman"/>
              </a:rPr>
              <a:t>s</a:t>
            </a:r>
            <a:r>
              <a:rPr sz="2600" spc="-5" dirty="0">
                <a:latin typeface="Times New Roman"/>
                <a:cs typeface="Times New Roman"/>
              </a:rPr>
              <a:t>t</a:t>
            </a:r>
            <a:r>
              <a:rPr sz="2600" spc="5" dirty="0">
                <a:latin typeface="Times New Roman"/>
                <a:cs typeface="Times New Roman"/>
              </a:rPr>
              <a:t>n</a:t>
            </a:r>
            <a:r>
              <a:rPr sz="2600" spc="-5" dirty="0">
                <a:latin typeface="Times New Roman"/>
                <a:cs typeface="Times New Roman"/>
              </a:rPr>
              <a:t>at</a:t>
            </a:r>
            <a:r>
              <a:rPr sz="2600" dirty="0">
                <a:latin typeface="Times New Roman"/>
                <a:cs typeface="Times New Roman"/>
              </a:rPr>
              <a:t>al</a:t>
            </a:r>
            <a:r>
              <a:rPr sz="2600" spc="-15" dirty="0">
                <a:latin typeface="Times New Roman"/>
                <a:cs typeface="Times New Roman"/>
              </a:rPr>
              <a:t> </a:t>
            </a:r>
            <a:r>
              <a:rPr sz="2600" spc="-5" dirty="0">
                <a:latin typeface="Times New Roman"/>
                <a:cs typeface="Times New Roman"/>
              </a:rPr>
              <a:t>se</a:t>
            </a:r>
            <a:r>
              <a:rPr sz="2600" dirty="0">
                <a:latin typeface="Times New Roman"/>
                <a:cs typeface="Times New Roman"/>
              </a:rPr>
              <a:t>r</a:t>
            </a:r>
            <a:r>
              <a:rPr sz="2600" spc="5" dirty="0">
                <a:latin typeface="Times New Roman"/>
                <a:cs typeface="Times New Roman"/>
              </a:rPr>
              <a:t>v</a:t>
            </a:r>
            <a:r>
              <a:rPr sz="2600" spc="-5" dirty="0">
                <a:latin typeface="Times New Roman"/>
                <a:cs typeface="Times New Roman"/>
              </a:rPr>
              <a:t>ice</a:t>
            </a:r>
            <a:r>
              <a:rPr sz="2600" dirty="0">
                <a:latin typeface="Times New Roman"/>
                <a:cs typeface="Times New Roman"/>
              </a:rPr>
              <a:t>s</a:t>
            </a:r>
            <a:endParaRPr sz="2600">
              <a:latin typeface="Times New Roman"/>
              <a:cs typeface="Times New Roman"/>
            </a:endParaRPr>
          </a:p>
        </p:txBody>
      </p:sp>
      <p:sp>
        <p:nvSpPr>
          <p:cNvPr id="8" name="object 8"/>
          <p:cNvSpPr txBox="1"/>
          <p:nvPr/>
        </p:nvSpPr>
        <p:spPr>
          <a:xfrm>
            <a:off x="8412484" y="6435091"/>
            <a:ext cx="19748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85</a:t>
            </a:r>
            <a:endParaRPr sz="1200">
              <a:latin typeface="Georgia"/>
              <a:cs typeface="Georgi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619759"/>
            <a:ext cx="8021320" cy="5906745"/>
          </a:xfrm>
          <a:prstGeom prst="rect">
            <a:avLst/>
          </a:prstGeom>
        </p:spPr>
        <p:txBody>
          <a:bodyPr vert="horz" wrap="square" lIns="0" tIns="12700" rIns="0" bIns="0" rtlCol="0">
            <a:spAutoFit/>
          </a:bodyPr>
          <a:lstStyle/>
          <a:p>
            <a:pPr marL="59055">
              <a:lnSpc>
                <a:spcPct val="100000"/>
              </a:lnSpc>
              <a:spcBef>
                <a:spcPts val="100"/>
              </a:spcBef>
            </a:pPr>
            <a:r>
              <a:rPr sz="2800" b="1" spc="-10" dirty="0">
                <a:latin typeface="Times New Roman"/>
                <a:cs typeface="Times New Roman"/>
              </a:rPr>
              <a:t>THE EMPLOYEE STATE INSURANCE</a:t>
            </a:r>
            <a:r>
              <a:rPr sz="2800" b="1" spc="-45" dirty="0">
                <a:latin typeface="Times New Roman"/>
                <a:cs typeface="Times New Roman"/>
              </a:rPr>
              <a:t> </a:t>
            </a:r>
            <a:r>
              <a:rPr sz="2800" b="1" spc="-5" dirty="0">
                <a:latin typeface="Times New Roman"/>
                <a:cs typeface="Times New Roman"/>
              </a:rPr>
              <a:t>ACT,1948</a:t>
            </a:r>
            <a:endParaRPr sz="2800">
              <a:latin typeface="Times New Roman"/>
              <a:cs typeface="Times New Roman"/>
            </a:endParaRPr>
          </a:p>
          <a:p>
            <a:pPr>
              <a:lnSpc>
                <a:spcPct val="100000"/>
              </a:lnSpc>
              <a:spcBef>
                <a:spcPts val="15"/>
              </a:spcBef>
            </a:pPr>
            <a:endParaRPr sz="3900">
              <a:latin typeface="Times New Roman"/>
              <a:cs typeface="Times New Roman"/>
            </a:endParaRPr>
          </a:p>
          <a:p>
            <a:pPr marL="355600" indent="-342900">
              <a:lnSpc>
                <a:spcPct val="100000"/>
              </a:lnSpc>
              <a:buFont typeface="Arial"/>
              <a:buChar char="•"/>
              <a:tabLst>
                <a:tab pos="354965" algn="l"/>
                <a:tab pos="355600" algn="l"/>
              </a:tabLst>
            </a:pPr>
            <a:r>
              <a:rPr sz="2800" spc="-10" dirty="0">
                <a:solidFill>
                  <a:srgbClr val="BF0000"/>
                </a:solidFill>
                <a:latin typeface="Times New Roman"/>
                <a:cs typeface="Times New Roman"/>
              </a:rPr>
              <a:t>Medical</a:t>
            </a:r>
            <a:r>
              <a:rPr sz="2800" spc="-5" dirty="0">
                <a:solidFill>
                  <a:srgbClr val="BF0000"/>
                </a:solidFill>
                <a:latin typeface="Times New Roman"/>
                <a:cs typeface="Times New Roman"/>
              </a:rPr>
              <a:t> benefit</a:t>
            </a:r>
            <a:endParaRPr sz="2800">
              <a:latin typeface="Times New Roman"/>
              <a:cs typeface="Times New Roman"/>
            </a:endParaRPr>
          </a:p>
          <a:p>
            <a:pPr marL="515620" indent="-503555">
              <a:lnSpc>
                <a:spcPct val="100000"/>
              </a:lnSpc>
              <a:spcBef>
                <a:spcPts val="2370"/>
              </a:spcBef>
              <a:buAutoNum type="arabicParenBoth" startAt="7"/>
              <a:tabLst>
                <a:tab pos="516255" algn="l"/>
              </a:tabLst>
            </a:pPr>
            <a:r>
              <a:rPr sz="2800" spc="-5" dirty="0">
                <a:latin typeface="Times New Roman"/>
                <a:cs typeface="Times New Roman"/>
              </a:rPr>
              <a:t>immunization services</a:t>
            </a:r>
            <a:endParaRPr sz="2800">
              <a:latin typeface="Times New Roman"/>
              <a:cs typeface="Times New Roman"/>
            </a:endParaRPr>
          </a:p>
          <a:p>
            <a:pPr marL="515620" indent="-503555">
              <a:lnSpc>
                <a:spcPct val="100000"/>
              </a:lnSpc>
              <a:spcBef>
                <a:spcPts val="2380"/>
              </a:spcBef>
              <a:buAutoNum type="arabicParenBoth" startAt="7"/>
              <a:tabLst>
                <a:tab pos="516255" algn="l"/>
              </a:tabLst>
            </a:pPr>
            <a:r>
              <a:rPr sz="2800" spc="-10" dirty="0">
                <a:latin typeface="Times New Roman"/>
                <a:cs typeface="Times New Roman"/>
              </a:rPr>
              <a:t>family </a:t>
            </a:r>
            <a:r>
              <a:rPr sz="2800" spc="-5" dirty="0">
                <a:latin typeface="Times New Roman"/>
                <a:cs typeface="Times New Roman"/>
              </a:rPr>
              <a:t>planning</a:t>
            </a:r>
            <a:r>
              <a:rPr sz="2800" spc="20" dirty="0">
                <a:latin typeface="Times New Roman"/>
                <a:cs typeface="Times New Roman"/>
              </a:rPr>
              <a:t> </a:t>
            </a:r>
            <a:r>
              <a:rPr sz="2800" spc="-5" dirty="0">
                <a:latin typeface="Times New Roman"/>
                <a:cs typeface="Times New Roman"/>
              </a:rPr>
              <a:t>services</a:t>
            </a:r>
            <a:endParaRPr sz="2800">
              <a:latin typeface="Times New Roman"/>
              <a:cs typeface="Times New Roman"/>
            </a:endParaRPr>
          </a:p>
          <a:p>
            <a:pPr marL="515620" indent="-503555">
              <a:lnSpc>
                <a:spcPct val="100000"/>
              </a:lnSpc>
              <a:spcBef>
                <a:spcPts val="2370"/>
              </a:spcBef>
              <a:buAutoNum type="arabicParenBoth" startAt="7"/>
              <a:tabLst>
                <a:tab pos="516255" algn="l"/>
              </a:tabLst>
            </a:pPr>
            <a:r>
              <a:rPr sz="2800" spc="-5" dirty="0">
                <a:latin typeface="Times New Roman"/>
                <a:cs typeface="Times New Roman"/>
              </a:rPr>
              <a:t>emergency</a:t>
            </a:r>
            <a:r>
              <a:rPr sz="2800" dirty="0">
                <a:latin typeface="Times New Roman"/>
                <a:cs typeface="Times New Roman"/>
              </a:rPr>
              <a:t> </a:t>
            </a:r>
            <a:r>
              <a:rPr sz="2800" spc="-5" dirty="0">
                <a:latin typeface="Times New Roman"/>
                <a:cs typeface="Times New Roman"/>
              </a:rPr>
              <a:t>services</a:t>
            </a:r>
            <a:endParaRPr sz="2800">
              <a:latin typeface="Times New Roman"/>
              <a:cs typeface="Times New Roman"/>
            </a:endParaRPr>
          </a:p>
          <a:p>
            <a:pPr marL="695325" indent="-683260">
              <a:lnSpc>
                <a:spcPct val="100000"/>
              </a:lnSpc>
              <a:spcBef>
                <a:spcPts val="2380"/>
              </a:spcBef>
              <a:buAutoNum type="arabicParenBoth" startAt="7"/>
              <a:tabLst>
                <a:tab pos="695960" algn="l"/>
              </a:tabLst>
            </a:pPr>
            <a:r>
              <a:rPr sz="2800" spc="-5" dirty="0">
                <a:latin typeface="Times New Roman"/>
                <a:cs typeface="Times New Roman"/>
              </a:rPr>
              <a:t>ambulance</a:t>
            </a:r>
            <a:r>
              <a:rPr sz="2800" spc="-20" dirty="0">
                <a:latin typeface="Times New Roman"/>
                <a:cs typeface="Times New Roman"/>
              </a:rPr>
              <a:t> </a:t>
            </a:r>
            <a:r>
              <a:rPr sz="2800" spc="-5" dirty="0">
                <a:latin typeface="Times New Roman"/>
                <a:cs typeface="Times New Roman"/>
              </a:rPr>
              <a:t>services</a:t>
            </a:r>
            <a:endParaRPr sz="2800">
              <a:latin typeface="Times New Roman"/>
              <a:cs typeface="Times New Roman"/>
            </a:endParaRPr>
          </a:p>
          <a:p>
            <a:pPr marL="782320" indent="-681355">
              <a:lnSpc>
                <a:spcPct val="100000"/>
              </a:lnSpc>
              <a:spcBef>
                <a:spcPts val="2370"/>
              </a:spcBef>
              <a:buAutoNum type="arabicParenBoth" startAt="7"/>
              <a:tabLst>
                <a:tab pos="782955" algn="l"/>
              </a:tabLst>
            </a:pPr>
            <a:r>
              <a:rPr sz="2800" spc="-5" dirty="0">
                <a:latin typeface="Times New Roman"/>
                <a:cs typeface="Times New Roman"/>
              </a:rPr>
              <a:t>health education</a:t>
            </a:r>
            <a:r>
              <a:rPr sz="2800" dirty="0">
                <a:latin typeface="Times New Roman"/>
                <a:cs typeface="Times New Roman"/>
              </a:rPr>
              <a:t> </a:t>
            </a:r>
            <a:r>
              <a:rPr sz="2800" spc="-5" dirty="0">
                <a:latin typeface="Times New Roman"/>
                <a:cs typeface="Times New Roman"/>
              </a:rPr>
              <a:t>and</a:t>
            </a:r>
            <a:endParaRPr sz="2800">
              <a:latin typeface="Times New Roman"/>
              <a:cs typeface="Times New Roman"/>
            </a:endParaRPr>
          </a:p>
          <a:p>
            <a:pPr marL="695325" indent="-683260">
              <a:lnSpc>
                <a:spcPct val="100000"/>
              </a:lnSpc>
              <a:spcBef>
                <a:spcPts val="2380"/>
              </a:spcBef>
              <a:buAutoNum type="arabicParenBoth" startAt="7"/>
              <a:tabLst>
                <a:tab pos="695960" algn="l"/>
              </a:tabLst>
            </a:pPr>
            <a:r>
              <a:rPr sz="2800" spc="-5" dirty="0">
                <a:latin typeface="Times New Roman"/>
                <a:cs typeface="Times New Roman"/>
              </a:rPr>
              <a:t>in-patient</a:t>
            </a:r>
            <a:r>
              <a:rPr sz="2800" spc="-15" dirty="0">
                <a:latin typeface="Times New Roman"/>
                <a:cs typeface="Times New Roman"/>
              </a:rPr>
              <a:t> </a:t>
            </a:r>
            <a:r>
              <a:rPr sz="2800" spc="-5" dirty="0">
                <a:latin typeface="Times New Roman"/>
                <a:cs typeface="Times New Roman"/>
              </a:rPr>
              <a:t>treatment.</a:t>
            </a:r>
            <a:endParaRPr sz="2800">
              <a:latin typeface="Times New Roman"/>
              <a:cs typeface="Times New Roman"/>
            </a:endParaRP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4" name="object 4"/>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93980">
              <a:lnSpc>
                <a:spcPct val="100000"/>
              </a:lnSpc>
            </a:pPr>
            <a:fld id="{81D60167-4931-47E6-BA6A-407CBD079E47}" type="slidenum">
              <a:rPr dirty="0"/>
              <a:t>89</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94839" y="497840"/>
            <a:ext cx="1173480" cy="689932"/>
          </a:xfrm>
          <a:prstGeom prst="rect">
            <a:avLst/>
          </a:prstGeom>
        </p:spPr>
        <p:txBody>
          <a:bodyPr vert="horz" wrap="square" lIns="0" tIns="12700" rIns="0" bIns="0" rtlCol="0">
            <a:spAutoFit/>
          </a:bodyPr>
          <a:lstStyle/>
          <a:p>
            <a:pPr marL="12700">
              <a:lnSpc>
                <a:spcPct val="100000"/>
              </a:lnSpc>
              <a:spcBef>
                <a:spcPts val="100"/>
              </a:spcBef>
            </a:pPr>
            <a:r>
              <a:rPr sz="4400" u="none" spc="-5" dirty="0">
                <a:latin typeface="Times New Roman"/>
                <a:cs typeface="Times New Roman"/>
              </a:rPr>
              <a:t>C</a:t>
            </a:r>
            <a:r>
              <a:rPr sz="4400" u="none" dirty="0">
                <a:latin typeface="Times New Roman"/>
                <a:cs typeface="Times New Roman"/>
              </a:rPr>
              <a:t>o</a:t>
            </a:r>
            <a:r>
              <a:rPr sz="4400" u="none" spc="-10" dirty="0">
                <a:latin typeface="Times New Roman"/>
                <a:cs typeface="Times New Roman"/>
              </a:rPr>
              <a:t>ld</a:t>
            </a:r>
            <a:endParaRPr sz="4400">
              <a:latin typeface="Times New Roman"/>
              <a:cs typeface="Times New Roman"/>
            </a:endParaRPr>
          </a:p>
        </p:txBody>
      </p:sp>
      <p:sp>
        <p:nvSpPr>
          <p:cNvPr id="4" name="object 4"/>
          <p:cNvSpPr txBox="1"/>
          <p:nvPr/>
        </p:nvSpPr>
        <p:spPr>
          <a:xfrm>
            <a:off x="307344" y="1496059"/>
            <a:ext cx="3984625" cy="4501232"/>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spc="-5" dirty="0">
                <a:latin typeface="Times New Roman"/>
                <a:cs typeface="Times New Roman"/>
              </a:rPr>
              <a:t>Chilblains</a:t>
            </a:r>
            <a:endParaRPr sz="3200" dirty="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Erythrocyanosis</a:t>
            </a:r>
          </a:p>
          <a:p>
            <a:pPr marL="355600" indent="-342900">
              <a:lnSpc>
                <a:spcPct val="100000"/>
              </a:lnSpc>
              <a:spcBef>
                <a:spcPts val="2710"/>
              </a:spcBef>
              <a:buFont typeface="Arial"/>
              <a:buChar char="•"/>
              <a:tabLst>
                <a:tab pos="354965" algn="l"/>
                <a:tab pos="355600" algn="l"/>
              </a:tabLst>
            </a:pPr>
            <a:r>
              <a:rPr sz="3200" spc="-10" dirty="0">
                <a:latin typeface="Times New Roman"/>
                <a:cs typeface="Times New Roman"/>
              </a:rPr>
              <a:t>Immersion</a:t>
            </a:r>
            <a:r>
              <a:rPr sz="3200" dirty="0">
                <a:latin typeface="Times New Roman"/>
                <a:cs typeface="Times New Roman"/>
              </a:rPr>
              <a:t> </a:t>
            </a:r>
            <a:r>
              <a:rPr sz="3200" spc="-5" dirty="0">
                <a:latin typeface="Times New Roman"/>
                <a:cs typeface="Times New Roman"/>
              </a:rPr>
              <a:t>foot</a:t>
            </a:r>
            <a:endParaRPr sz="3200" dirty="0">
              <a:latin typeface="Times New Roman"/>
              <a:cs typeface="Times New Roman"/>
            </a:endParaRPr>
          </a:p>
          <a:p>
            <a:pPr marL="355600" marR="5080" indent="-342900">
              <a:lnSpc>
                <a:spcPct val="149900"/>
              </a:lnSpc>
              <a:spcBef>
                <a:spcPts val="800"/>
              </a:spcBef>
              <a:buFont typeface="Arial"/>
              <a:buChar char="•"/>
              <a:tabLst>
                <a:tab pos="354965" algn="l"/>
                <a:tab pos="355600" algn="l"/>
              </a:tabLst>
            </a:pPr>
            <a:r>
              <a:rPr sz="3200" spc="-5" dirty="0">
                <a:latin typeface="Times New Roman"/>
                <a:cs typeface="Times New Roman"/>
              </a:rPr>
              <a:t>Frostbite </a:t>
            </a:r>
            <a:r>
              <a:rPr sz="3200" dirty="0">
                <a:latin typeface="Times New Roman"/>
                <a:cs typeface="Times New Roman"/>
              </a:rPr>
              <a:t>as a result</a:t>
            </a:r>
            <a:r>
              <a:rPr sz="3200" spc="-55" dirty="0">
                <a:latin typeface="Times New Roman"/>
                <a:cs typeface="Times New Roman"/>
              </a:rPr>
              <a:t> </a:t>
            </a:r>
            <a:r>
              <a:rPr sz="3200" dirty="0">
                <a:latin typeface="Times New Roman"/>
                <a:cs typeface="Times New Roman"/>
              </a:rPr>
              <a:t>of  cutaneous  </a:t>
            </a:r>
            <a:r>
              <a:rPr sz="3200" spc="-5" dirty="0">
                <a:latin typeface="Times New Roman"/>
                <a:cs typeface="Times New Roman"/>
              </a:rPr>
              <a:t>vasoconstriction.</a:t>
            </a:r>
            <a:endParaRPr sz="3200" dirty="0">
              <a:latin typeface="Times New Roman"/>
              <a:cs typeface="Times New Roman"/>
            </a:endParaRPr>
          </a:p>
        </p:txBody>
      </p:sp>
      <p:sp>
        <p:nvSpPr>
          <p:cNvPr id="5" name="object 5"/>
          <p:cNvSpPr txBox="1"/>
          <p:nvPr/>
        </p:nvSpPr>
        <p:spPr>
          <a:xfrm>
            <a:off x="281944" y="6289042"/>
            <a:ext cx="3865245" cy="505267"/>
          </a:xfrm>
          <a:prstGeom prst="rect">
            <a:avLst/>
          </a:prstGeom>
        </p:spPr>
        <p:txBody>
          <a:bodyPr vert="horz" wrap="square" lIns="0" tIns="12700" rIns="0" bIns="0" rtlCol="0">
            <a:spAutoFit/>
          </a:bodyPr>
          <a:lstStyle/>
          <a:p>
            <a:pPr marL="265430" indent="-227329">
              <a:lnSpc>
                <a:spcPct val="100000"/>
              </a:lnSpc>
              <a:spcBef>
                <a:spcPts val="100"/>
              </a:spcBef>
              <a:buClr>
                <a:srgbClr val="000000"/>
              </a:buClr>
              <a:buSzPct val="266666"/>
              <a:buFont typeface="Arial"/>
              <a:buChar char="•"/>
              <a:tabLst>
                <a:tab pos="265430" algn="l"/>
              </a:tabLst>
            </a:pPr>
            <a:r>
              <a:rPr sz="1800" spc="-15" baseline="39351" dirty="0">
                <a:solidFill>
                  <a:srgbClr val="888888"/>
                </a:solidFill>
                <a:latin typeface="Georgia"/>
                <a:cs typeface="Georgia"/>
              </a:rPr>
              <a:t>1</a:t>
            </a:r>
            <a:r>
              <a:rPr sz="1800" spc="-179" baseline="39351" dirty="0">
                <a:solidFill>
                  <a:srgbClr val="888888"/>
                </a:solidFill>
                <a:latin typeface="Georgia"/>
                <a:cs typeface="Georgia"/>
              </a:rPr>
              <a:t>1</a:t>
            </a:r>
            <a:r>
              <a:rPr sz="3200" spc="-2195" dirty="0">
                <a:latin typeface="Times New Roman"/>
                <a:cs typeface="Times New Roman"/>
              </a:rPr>
              <a:t>G</a:t>
            </a:r>
            <a:r>
              <a:rPr sz="1800" spc="-7" baseline="39351" dirty="0">
                <a:solidFill>
                  <a:srgbClr val="888888"/>
                </a:solidFill>
                <a:latin typeface="Georgia"/>
                <a:cs typeface="Georgia"/>
              </a:rPr>
              <a:t>/2</a:t>
            </a:r>
            <a:r>
              <a:rPr sz="1800" spc="-15" baseline="39351" dirty="0">
                <a:solidFill>
                  <a:srgbClr val="888888"/>
                </a:solidFill>
                <a:latin typeface="Georgia"/>
                <a:cs typeface="Georgia"/>
              </a:rPr>
              <a:t>0</a:t>
            </a:r>
            <a:r>
              <a:rPr sz="1800" spc="-502" baseline="39351" dirty="0">
                <a:solidFill>
                  <a:srgbClr val="888888"/>
                </a:solidFill>
                <a:latin typeface="Georgia"/>
                <a:cs typeface="Georgia"/>
              </a:rPr>
              <a:t>/</a:t>
            </a:r>
            <a:r>
              <a:rPr sz="3200" spc="-1085" dirty="0">
                <a:latin typeface="Times New Roman"/>
                <a:cs typeface="Times New Roman"/>
              </a:rPr>
              <a:t>e</a:t>
            </a:r>
            <a:r>
              <a:rPr sz="1800" spc="-15" baseline="39351" dirty="0">
                <a:solidFill>
                  <a:srgbClr val="888888"/>
                </a:solidFill>
                <a:latin typeface="Georgia"/>
                <a:cs typeface="Georgia"/>
              </a:rPr>
              <a:t>1</a:t>
            </a:r>
            <a:r>
              <a:rPr sz="1800" spc="-82" baseline="39351" dirty="0">
                <a:solidFill>
                  <a:srgbClr val="888888"/>
                </a:solidFill>
                <a:latin typeface="Georgia"/>
                <a:cs typeface="Georgia"/>
              </a:rPr>
              <a:t>5</a:t>
            </a:r>
            <a:r>
              <a:rPr sz="3200" spc="5" dirty="0">
                <a:latin typeface="Times New Roman"/>
                <a:cs typeface="Times New Roman"/>
              </a:rPr>
              <a:t>ne</a:t>
            </a:r>
            <a:r>
              <a:rPr sz="3200" spc="-10" dirty="0">
                <a:latin typeface="Times New Roman"/>
                <a:cs typeface="Times New Roman"/>
              </a:rPr>
              <a:t>r</a:t>
            </a:r>
            <a:r>
              <a:rPr sz="3200" spc="5" dirty="0">
                <a:latin typeface="Times New Roman"/>
                <a:cs typeface="Times New Roman"/>
              </a:rPr>
              <a:t>a</a:t>
            </a:r>
            <a:r>
              <a:rPr sz="3200" dirty="0">
                <a:latin typeface="Times New Roman"/>
                <a:cs typeface="Times New Roman"/>
              </a:rPr>
              <a:t>l</a:t>
            </a:r>
            <a:r>
              <a:rPr sz="3200" spc="-10" dirty="0">
                <a:latin typeface="Times New Roman"/>
                <a:cs typeface="Times New Roman"/>
              </a:rPr>
              <a:t> </a:t>
            </a:r>
            <a:r>
              <a:rPr sz="3200" spc="5" dirty="0">
                <a:latin typeface="Times New Roman"/>
                <a:cs typeface="Times New Roman"/>
              </a:rPr>
              <a:t>h</a:t>
            </a:r>
            <a:r>
              <a:rPr sz="3200" spc="15" dirty="0">
                <a:latin typeface="Times New Roman"/>
                <a:cs typeface="Times New Roman"/>
              </a:rPr>
              <a:t>y</a:t>
            </a:r>
            <a:r>
              <a:rPr sz="3200" spc="5" dirty="0">
                <a:latin typeface="Times New Roman"/>
                <a:cs typeface="Times New Roman"/>
              </a:rPr>
              <a:t>po</a:t>
            </a:r>
            <a:r>
              <a:rPr sz="3200" spc="-5" dirty="0">
                <a:latin typeface="Times New Roman"/>
                <a:cs typeface="Times New Roman"/>
              </a:rPr>
              <a:t>th</a:t>
            </a:r>
            <a:r>
              <a:rPr sz="3200" spc="5" dirty="0">
                <a:latin typeface="Times New Roman"/>
                <a:cs typeface="Times New Roman"/>
              </a:rPr>
              <a:t>e</a:t>
            </a:r>
            <a:r>
              <a:rPr sz="3200" dirty="0">
                <a:latin typeface="Times New Roman"/>
                <a:cs typeface="Times New Roman"/>
              </a:rPr>
              <a:t>r</a:t>
            </a:r>
            <a:r>
              <a:rPr sz="3200" spc="-20" dirty="0">
                <a:latin typeface="Times New Roman"/>
                <a:cs typeface="Times New Roman"/>
              </a:rPr>
              <a:t>m</a:t>
            </a:r>
            <a:r>
              <a:rPr sz="3200" spc="-5" dirty="0">
                <a:latin typeface="Times New Roman"/>
                <a:cs typeface="Times New Roman"/>
              </a:rPr>
              <a:t>ia</a:t>
            </a:r>
            <a:endParaRPr sz="3200" dirty="0">
              <a:latin typeface="Times New Roman"/>
              <a:cs typeface="Times New Roman"/>
            </a:endParaRPr>
          </a:p>
        </p:txBody>
      </p:sp>
      <p:sp>
        <p:nvSpPr>
          <p:cNvPr id="6" name="object 6"/>
          <p:cNvSpPr txBox="1"/>
          <p:nvPr/>
        </p:nvSpPr>
        <p:spPr>
          <a:xfrm>
            <a:off x="8497569" y="6435091"/>
            <a:ext cx="11176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Georgia"/>
                <a:cs typeface="Georgia"/>
              </a:rPr>
              <a:t>9</a:t>
            </a:r>
            <a:endParaRPr sz="1200">
              <a:latin typeface="Georgia"/>
              <a:cs typeface="Georgia"/>
            </a:endParaRPr>
          </a:p>
        </p:txBody>
      </p:sp>
      <p:sp>
        <p:nvSpPr>
          <p:cNvPr id="7" name="object 7"/>
          <p:cNvSpPr/>
          <p:nvPr/>
        </p:nvSpPr>
        <p:spPr>
          <a:xfrm>
            <a:off x="3578859" y="224793"/>
            <a:ext cx="3907790" cy="252475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357624" y="2103120"/>
            <a:ext cx="2786379" cy="184022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086604" y="3962402"/>
            <a:ext cx="1496059" cy="194310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528820" y="3133089"/>
            <a:ext cx="2236470" cy="292608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2930" y="444502"/>
            <a:ext cx="7974330" cy="443711"/>
          </a:xfrm>
          <a:prstGeom prst="rect">
            <a:avLst/>
          </a:prstGeom>
        </p:spPr>
        <p:txBody>
          <a:bodyPr vert="horz" wrap="square" lIns="0" tIns="12700" rIns="0" bIns="0" rtlCol="0">
            <a:spAutoFit/>
          </a:bodyPr>
          <a:lstStyle/>
          <a:p>
            <a:pPr marL="12700">
              <a:lnSpc>
                <a:spcPct val="100000"/>
              </a:lnSpc>
              <a:spcBef>
                <a:spcPts val="100"/>
              </a:spcBef>
            </a:pPr>
            <a:r>
              <a:rPr u="none" spc="-10" dirty="0">
                <a:latin typeface="Times New Roman"/>
                <a:cs typeface="Times New Roman"/>
              </a:rPr>
              <a:t>THE EMPLOYEE STATE INSURANCE</a:t>
            </a:r>
            <a:r>
              <a:rPr u="none" spc="-45" dirty="0">
                <a:latin typeface="Times New Roman"/>
                <a:cs typeface="Times New Roman"/>
              </a:rPr>
              <a:t> </a:t>
            </a:r>
            <a:r>
              <a:rPr u="none" spc="-5" dirty="0">
                <a:latin typeface="Times New Roman"/>
                <a:cs typeface="Times New Roman"/>
              </a:rPr>
              <a:t>ACT,1948</a:t>
            </a: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93980">
              <a:lnSpc>
                <a:spcPct val="100000"/>
              </a:lnSpc>
            </a:pPr>
            <a:fld id="{81D60167-4931-47E6-BA6A-407CBD079E47}" type="slidenum">
              <a:rPr dirty="0"/>
              <a:t>90</a:t>
            </a:fld>
            <a:endParaRPr dirty="0"/>
          </a:p>
        </p:txBody>
      </p:sp>
      <p:sp>
        <p:nvSpPr>
          <p:cNvPr id="3" name="object 3"/>
          <p:cNvSpPr txBox="1"/>
          <p:nvPr/>
        </p:nvSpPr>
        <p:spPr>
          <a:xfrm>
            <a:off x="688340" y="1191259"/>
            <a:ext cx="7532370" cy="5209118"/>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BF0000"/>
                </a:solidFill>
                <a:latin typeface="Times New Roman"/>
                <a:cs typeface="Times New Roman"/>
              </a:rPr>
              <a:t>Sickness</a:t>
            </a:r>
            <a:r>
              <a:rPr sz="3200" spc="-5" dirty="0">
                <a:solidFill>
                  <a:srgbClr val="BF0000"/>
                </a:solidFill>
                <a:latin typeface="Times New Roman"/>
                <a:cs typeface="Times New Roman"/>
              </a:rPr>
              <a:t> benefit</a:t>
            </a:r>
            <a:endParaRPr sz="3200">
              <a:latin typeface="Times New Roman"/>
              <a:cs typeface="Times New Roman"/>
            </a:endParaRPr>
          </a:p>
          <a:p>
            <a:pPr marL="353695" marR="5080" indent="-341630">
              <a:lnSpc>
                <a:spcPct val="149900"/>
              </a:lnSpc>
              <a:spcBef>
                <a:spcPts val="690"/>
              </a:spcBef>
              <a:buFont typeface="Arial"/>
              <a:buChar char="•"/>
              <a:tabLst>
                <a:tab pos="353695" algn="l"/>
                <a:tab pos="354330" algn="l"/>
              </a:tabLst>
            </a:pPr>
            <a:r>
              <a:rPr sz="2800" spc="-5" dirty="0">
                <a:latin typeface="Times New Roman"/>
                <a:cs typeface="Times New Roman"/>
              </a:rPr>
              <a:t>The benefit </a:t>
            </a:r>
            <a:r>
              <a:rPr sz="2800" dirty="0">
                <a:latin typeface="Times New Roman"/>
                <a:cs typeface="Times New Roman"/>
              </a:rPr>
              <a:t>is </a:t>
            </a:r>
            <a:r>
              <a:rPr sz="2800" spc="-5" dirty="0">
                <a:latin typeface="Times New Roman"/>
                <a:cs typeface="Times New Roman"/>
              </a:rPr>
              <a:t>payable for </a:t>
            </a:r>
            <a:r>
              <a:rPr sz="2800" dirty="0">
                <a:latin typeface="Times New Roman"/>
                <a:cs typeface="Times New Roman"/>
              </a:rPr>
              <a:t>a </a:t>
            </a:r>
            <a:r>
              <a:rPr sz="2800" spc="-10" dirty="0">
                <a:latin typeface="Times New Roman"/>
                <a:cs typeface="Times New Roman"/>
              </a:rPr>
              <a:t>maximum </a:t>
            </a:r>
            <a:r>
              <a:rPr sz="2800" spc="-5" dirty="0">
                <a:latin typeface="Times New Roman"/>
                <a:cs typeface="Times New Roman"/>
              </a:rPr>
              <a:t>period </a:t>
            </a:r>
            <a:r>
              <a:rPr sz="2800" dirty="0">
                <a:latin typeface="Times New Roman"/>
                <a:cs typeface="Times New Roman"/>
              </a:rPr>
              <a:t>of </a:t>
            </a:r>
            <a:r>
              <a:rPr sz="2800" dirty="0">
                <a:solidFill>
                  <a:srgbClr val="BF0000"/>
                </a:solidFill>
                <a:latin typeface="Times New Roman"/>
                <a:cs typeface="Times New Roman"/>
              </a:rPr>
              <a:t> 91 days</a:t>
            </a:r>
            <a:r>
              <a:rPr sz="2800" dirty="0">
                <a:latin typeface="Times New Roman"/>
                <a:cs typeface="Times New Roman"/>
              </a:rPr>
              <a:t>, in </a:t>
            </a:r>
            <a:r>
              <a:rPr sz="2800" spc="-5" dirty="0">
                <a:latin typeface="Times New Roman"/>
                <a:cs typeface="Times New Roman"/>
              </a:rPr>
              <a:t>any continuous </a:t>
            </a:r>
            <a:r>
              <a:rPr sz="2800" dirty="0">
                <a:latin typeface="Times New Roman"/>
                <a:cs typeface="Times New Roman"/>
              </a:rPr>
              <a:t>period of 365 days, the  </a:t>
            </a:r>
            <a:r>
              <a:rPr sz="2800" spc="-5" dirty="0">
                <a:latin typeface="Times New Roman"/>
                <a:cs typeface="Times New Roman"/>
              </a:rPr>
              <a:t>daily rate </a:t>
            </a:r>
            <a:r>
              <a:rPr sz="2800" dirty="0">
                <a:latin typeface="Times New Roman"/>
                <a:cs typeface="Times New Roman"/>
              </a:rPr>
              <a:t>being </a:t>
            </a:r>
            <a:r>
              <a:rPr sz="2800" spc="-5" dirty="0">
                <a:solidFill>
                  <a:srgbClr val="BF0000"/>
                </a:solidFill>
                <a:latin typeface="Times New Roman"/>
                <a:cs typeface="Times New Roman"/>
              </a:rPr>
              <a:t>about </a:t>
            </a:r>
            <a:r>
              <a:rPr sz="2800" dirty="0">
                <a:solidFill>
                  <a:srgbClr val="BF0000"/>
                </a:solidFill>
                <a:latin typeface="Times New Roman"/>
                <a:cs typeface="Times New Roman"/>
              </a:rPr>
              <a:t>50% </a:t>
            </a:r>
            <a:r>
              <a:rPr sz="2800" dirty="0">
                <a:latin typeface="Times New Roman"/>
                <a:cs typeface="Times New Roman"/>
              </a:rPr>
              <a:t>of the </a:t>
            </a:r>
            <a:r>
              <a:rPr sz="2800" spc="-5" dirty="0">
                <a:latin typeface="Times New Roman"/>
                <a:cs typeface="Times New Roman"/>
              </a:rPr>
              <a:t>average daily  wages</a:t>
            </a:r>
            <a:endParaRPr sz="2800">
              <a:latin typeface="Times New Roman"/>
              <a:cs typeface="Times New Roman"/>
            </a:endParaRPr>
          </a:p>
          <a:p>
            <a:pPr marL="353695" marR="207010" indent="-341630" algn="just">
              <a:lnSpc>
                <a:spcPct val="149900"/>
              </a:lnSpc>
              <a:spcBef>
                <a:spcPts val="705"/>
              </a:spcBef>
              <a:buFont typeface="Arial"/>
              <a:buChar char="•"/>
              <a:tabLst>
                <a:tab pos="354330" algn="l"/>
              </a:tabLst>
            </a:pPr>
            <a:r>
              <a:rPr sz="2800" dirty="0">
                <a:solidFill>
                  <a:srgbClr val="BF0000"/>
                </a:solidFill>
                <a:latin typeface="Times New Roman"/>
                <a:cs typeface="Times New Roman"/>
              </a:rPr>
              <a:t>34 </a:t>
            </a:r>
            <a:r>
              <a:rPr sz="2800" spc="-5" dirty="0">
                <a:latin typeface="Times New Roman"/>
                <a:cs typeface="Times New Roman"/>
              </a:rPr>
              <a:t>diseases for which Extended Sickness </a:t>
            </a:r>
            <a:r>
              <a:rPr sz="2800" spc="-10" dirty="0">
                <a:latin typeface="Times New Roman"/>
                <a:cs typeface="Times New Roman"/>
              </a:rPr>
              <a:t>Benefit  </a:t>
            </a:r>
            <a:r>
              <a:rPr sz="2800" spc="-5" dirty="0">
                <a:latin typeface="Times New Roman"/>
                <a:cs typeface="Times New Roman"/>
              </a:rPr>
              <a:t>where </a:t>
            </a:r>
            <a:r>
              <a:rPr sz="2800" dirty="0">
                <a:latin typeface="Times New Roman"/>
                <a:cs typeface="Times New Roman"/>
              </a:rPr>
              <a:t>the insured </a:t>
            </a:r>
            <a:r>
              <a:rPr sz="2800" spc="-5" dirty="0">
                <a:latin typeface="Times New Roman"/>
                <a:cs typeface="Times New Roman"/>
              </a:rPr>
              <a:t>person </a:t>
            </a:r>
            <a:r>
              <a:rPr sz="2800" dirty="0">
                <a:latin typeface="Times New Roman"/>
                <a:cs typeface="Times New Roman"/>
              </a:rPr>
              <a:t>has </a:t>
            </a:r>
            <a:r>
              <a:rPr sz="2800" spc="-5" dirty="0">
                <a:latin typeface="Times New Roman"/>
                <a:cs typeface="Times New Roman"/>
              </a:rPr>
              <a:t>been </a:t>
            </a:r>
            <a:r>
              <a:rPr sz="2800" dirty="0">
                <a:latin typeface="Times New Roman"/>
                <a:cs typeface="Times New Roman"/>
              </a:rPr>
              <a:t>in continuous  </a:t>
            </a:r>
            <a:r>
              <a:rPr sz="2800" spc="-5" dirty="0">
                <a:latin typeface="Times New Roman"/>
                <a:cs typeface="Times New Roman"/>
              </a:rPr>
              <a:t>employment </a:t>
            </a:r>
            <a:r>
              <a:rPr sz="2800" spc="-5" dirty="0">
                <a:solidFill>
                  <a:srgbClr val="BF0000"/>
                </a:solidFill>
                <a:latin typeface="Times New Roman"/>
                <a:cs typeface="Times New Roman"/>
              </a:rPr>
              <a:t>for </a:t>
            </a:r>
            <a:r>
              <a:rPr sz="2800" dirty="0">
                <a:solidFill>
                  <a:srgbClr val="BF0000"/>
                </a:solidFill>
                <a:latin typeface="Times New Roman"/>
                <a:cs typeface="Times New Roman"/>
              </a:rPr>
              <a:t>2 </a:t>
            </a:r>
            <a:r>
              <a:rPr sz="2800" spc="-5" dirty="0">
                <a:solidFill>
                  <a:srgbClr val="BF0000"/>
                </a:solidFill>
                <a:latin typeface="Times New Roman"/>
                <a:cs typeface="Times New Roman"/>
              </a:rPr>
              <a:t>years:</a:t>
            </a:r>
            <a:endParaRPr sz="2800">
              <a:latin typeface="Times New Roman"/>
              <a:cs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45440"/>
            <a:ext cx="7791450" cy="5132174"/>
          </a:xfrm>
          <a:prstGeom prst="rect">
            <a:avLst/>
          </a:prstGeom>
        </p:spPr>
        <p:txBody>
          <a:bodyPr vert="horz" wrap="square" lIns="0" tIns="12700" rIns="0" bIns="0" rtlCol="0">
            <a:spAutoFit/>
          </a:bodyPr>
          <a:lstStyle/>
          <a:p>
            <a:pPr marL="3147060" marR="128905" indent="-2736850">
              <a:lnSpc>
                <a:spcPct val="100000"/>
              </a:lnSpc>
              <a:spcBef>
                <a:spcPts val="100"/>
              </a:spcBef>
            </a:pPr>
            <a:r>
              <a:rPr sz="3200" b="1" spc="-5" dirty="0">
                <a:latin typeface="Times New Roman"/>
                <a:cs typeface="Times New Roman"/>
              </a:rPr>
              <a:t>THE EMPLOYEE </a:t>
            </a:r>
            <a:r>
              <a:rPr sz="3200" b="1" dirty="0">
                <a:latin typeface="Times New Roman"/>
                <a:cs typeface="Times New Roman"/>
              </a:rPr>
              <a:t>STATE INSURANCE  ACT,1948</a:t>
            </a:r>
            <a:endParaRPr sz="3200">
              <a:latin typeface="Times New Roman"/>
              <a:cs typeface="Times New Roman"/>
            </a:endParaRPr>
          </a:p>
          <a:p>
            <a:pPr>
              <a:lnSpc>
                <a:spcPct val="100000"/>
              </a:lnSpc>
              <a:spcBef>
                <a:spcPts val="10"/>
              </a:spcBef>
            </a:pPr>
            <a:endParaRPr sz="3800">
              <a:latin typeface="Times New Roman"/>
              <a:cs typeface="Times New Roman"/>
            </a:endParaRPr>
          </a:p>
          <a:p>
            <a:pPr marL="12700">
              <a:lnSpc>
                <a:spcPct val="100000"/>
              </a:lnSpc>
            </a:pPr>
            <a:r>
              <a:rPr sz="3200" spc="-5" dirty="0">
                <a:latin typeface="Times New Roman"/>
                <a:cs typeface="Times New Roman"/>
              </a:rPr>
              <a:t>Maternity</a:t>
            </a:r>
            <a:r>
              <a:rPr sz="3200" spc="10" dirty="0">
                <a:latin typeface="Times New Roman"/>
                <a:cs typeface="Times New Roman"/>
              </a:rPr>
              <a:t> </a:t>
            </a:r>
            <a:r>
              <a:rPr sz="3200" spc="-5" dirty="0">
                <a:latin typeface="Times New Roman"/>
                <a:cs typeface="Times New Roman"/>
              </a:rPr>
              <a:t>benefit</a:t>
            </a:r>
            <a:endParaRPr sz="3200">
              <a:latin typeface="Times New Roman"/>
              <a:cs typeface="Times New Roman"/>
            </a:endParaRPr>
          </a:p>
          <a:p>
            <a:pPr marL="355600" marR="5080" indent="-342900">
              <a:lnSpc>
                <a:spcPct val="149900"/>
              </a:lnSpc>
              <a:spcBef>
                <a:spcPts val="805"/>
              </a:spcBef>
              <a:buFont typeface="Arial"/>
              <a:buChar char="•"/>
              <a:tabLst>
                <a:tab pos="354965" algn="l"/>
                <a:tab pos="355600" algn="l"/>
              </a:tabLst>
            </a:pPr>
            <a:r>
              <a:rPr sz="3200" dirty="0">
                <a:latin typeface="Times New Roman"/>
                <a:cs typeface="Times New Roman"/>
              </a:rPr>
              <a:t>For </a:t>
            </a:r>
            <a:r>
              <a:rPr sz="3200" spc="-5" dirty="0">
                <a:latin typeface="Times New Roman"/>
                <a:cs typeface="Times New Roman"/>
              </a:rPr>
              <a:t>confinement, the </a:t>
            </a:r>
            <a:r>
              <a:rPr sz="3200" dirty="0">
                <a:latin typeface="Times New Roman"/>
                <a:cs typeface="Times New Roman"/>
              </a:rPr>
              <a:t>duration of </a:t>
            </a:r>
            <a:r>
              <a:rPr sz="3200" spc="-5" dirty="0">
                <a:latin typeface="Times New Roman"/>
                <a:cs typeface="Times New Roman"/>
              </a:rPr>
              <a:t>benefit is </a:t>
            </a:r>
            <a:r>
              <a:rPr sz="3200" dirty="0">
                <a:solidFill>
                  <a:srgbClr val="BF0000"/>
                </a:solidFill>
                <a:latin typeface="Times New Roman"/>
                <a:cs typeface="Times New Roman"/>
              </a:rPr>
              <a:t>72 </a:t>
            </a:r>
            <a:r>
              <a:rPr sz="3200" dirty="0">
                <a:latin typeface="Times New Roman"/>
                <a:cs typeface="Times New Roman"/>
              </a:rPr>
              <a:t> weeks, </a:t>
            </a:r>
            <a:r>
              <a:rPr sz="3200" spc="-5" dirty="0">
                <a:latin typeface="Times New Roman"/>
                <a:cs typeface="Times New Roman"/>
              </a:rPr>
              <a:t>for miscarriage </a:t>
            </a:r>
            <a:r>
              <a:rPr sz="3200" dirty="0">
                <a:solidFill>
                  <a:srgbClr val="BF0000"/>
                </a:solidFill>
                <a:latin typeface="Times New Roman"/>
                <a:cs typeface="Times New Roman"/>
              </a:rPr>
              <a:t>6 weeks </a:t>
            </a:r>
            <a:r>
              <a:rPr sz="3200" dirty="0">
                <a:latin typeface="Times New Roman"/>
                <a:cs typeface="Times New Roman"/>
              </a:rPr>
              <a:t>and </a:t>
            </a:r>
            <a:r>
              <a:rPr sz="3200" spc="-5" dirty="0">
                <a:latin typeface="Times New Roman"/>
                <a:cs typeface="Times New Roman"/>
              </a:rPr>
              <a:t>for  sickness arising </a:t>
            </a:r>
            <a:r>
              <a:rPr sz="3200" dirty="0">
                <a:latin typeface="Times New Roman"/>
                <a:cs typeface="Times New Roman"/>
              </a:rPr>
              <a:t>out of </a:t>
            </a:r>
            <a:r>
              <a:rPr sz="3200" spc="-5" dirty="0">
                <a:latin typeface="Times New Roman"/>
                <a:cs typeface="Times New Roman"/>
              </a:rPr>
              <a:t>confinement etc. </a:t>
            </a:r>
            <a:r>
              <a:rPr sz="3200" dirty="0">
                <a:latin typeface="Times New Roman"/>
                <a:cs typeface="Times New Roman"/>
              </a:rPr>
              <a:t>30  days.</a:t>
            </a:r>
            <a:endParaRPr sz="3200">
              <a:latin typeface="Times New Roman"/>
              <a:cs typeface="Times New Roman"/>
            </a:endParaRPr>
          </a:p>
        </p:txBody>
      </p:sp>
      <p:sp>
        <p:nvSpPr>
          <p:cNvPr id="3" name="object 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4" name="object 4"/>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93980">
              <a:lnSpc>
                <a:spcPct val="100000"/>
              </a:lnSpc>
            </a:pPr>
            <a:fld id="{81D60167-4931-47E6-BA6A-407CBD079E47}" type="slidenum">
              <a:rPr dirty="0"/>
              <a:t>91</a:t>
            </a:fld>
            <a:endParaRP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3454" y="345442"/>
            <a:ext cx="7270115" cy="997709"/>
          </a:xfrm>
          <a:prstGeom prst="rect">
            <a:avLst/>
          </a:prstGeom>
        </p:spPr>
        <p:txBody>
          <a:bodyPr vert="horz" wrap="square" lIns="0" tIns="12700" rIns="0" bIns="0" rtlCol="0">
            <a:spAutoFit/>
          </a:bodyPr>
          <a:lstStyle/>
          <a:p>
            <a:pPr marL="2749550" marR="5080" indent="-2736850">
              <a:lnSpc>
                <a:spcPct val="100000"/>
              </a:lnSpc>
              <a:spcBef>
                <a:spcPts val="100"/>
              </a:spcBef>
            </a:pPr>
            <a:r>
              <a:rPr sz="3200" u="none" spc="-5" dirty="0">
                <a:latin typeface="Times New Roman"/>
                <a:cs typeface="Times New Roman"/>
              </a:rPr>
              <a:t>THE EMPLOYEE </a:t>
            </a:r>
            <a:r>
              <a:rPr sz="3200" u="none" dirty="0">
                <a:latin typeface="Times New Roman"/>
                <a:cs typeface="Times New Roman"/>
              </a:rPr>
              <a:t>STATE INSURANCE  ACT,1948</a:t>
            </a:r>
            <a:endParaRPr sz="3200">
              <a:latin typeface="Times New Roman"/>
              <a:cs typeface="Times New Roman"/>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93980">
              <a:lnSpc>
                <a:spcPct val="100000"/>
              </a:lnSpc>
            </a:pPr>
            <a:fld id="{81D60167-4931-47E6-BA6A-407CBD079E47}" type="slidenum">
              <a:rPr dirty="0"/>
              <a:t>92</a:t>
            </a:fld>
            <a:endParaRPr dirty="0"/>
          </a:p>
        </p:txBody>
      </p:sp>
      <p:sp>
        <p:nvSpPr>
          <p:cNvPr id="3" name="object 3"/>
          <p:cNvSpPr txBox="1"/>
          <p:nvPr/>
        </p:nvSpPr>
        <p:spPr>
          <a:xfrm>
            <a:off x="535940" y="1846579"/>
            <a:ext cx="8002270" cy="4501232"/>
          </a:xfrm>
          <a:prstGeom prst="rect">
            <a:avLst/>
          </a:prstGeom>
        </p:spPr>
        <p:txBody>
          <a:bodyPr vert="horz" wrap="square" lIns="0" tIns="12700" rIns="0" bIns="0" rtlCol="0">
            <a:spAutoFit/>
          </a:bodyPr>
          <a:lstStyle/>
          <a:p>
            <a:pPr marL="12700">
              <a:lnSpc>
                <a:spcPct val="100000"/>
              </a:lnSpc>
              <a:spcBef>
                <a:spcPts val="100"/>
              </a:spcBef>
            </a:pPr>
            <a:r>
              <a:rPr sz="2800" u="heavy" spc="-10" dirty="0">
                <a:uFill>
                  <a:solidFill>
                    <a:srgbClr val="000000"/>
                  </a:solidFill>
                </a:uFill>
                <a:latin typeface="Times New Roman"/>
                <a:cs typeface="Times New Roman"/>
              </a:rPr>
              <a:t>Disablement</a:t>
            </a:r>
            <a:r>
              <a:rPr sz="2800" u="heavy" spc="-40" dirty="0">
                <a:uFill>
                  <a:solidFill>
                    <a:srgbClr val="000000"/>
                  </a:solidFill>
                </a:uFill>
                <a:latin typeface="Times New Roman"/>
                <a:cs typeface="Times New Roman"/>
              </a:rPr>
              <a:t> </a:t>
            </a:r>
            <a:r>
              <a:rPr sz="2800" u="heavy" spc="-5" dirty="0">
                <a:uFill>
                  <a:solidFill>
                    <a:srgbClr val="000000"/>
                  </a:solidFill>
                </a:uFill>
                <a:latin typeface="Times New Roman"/>
                <a:cs typeface="Times New Roman"/>
              </a:rPr>
              <a:t>benefit</a:t>
            </a:r>
            <a:endParaRPr sz="2800">
              <a:latin typeface="Times New Roman"/>
              <a:cs typeface="Times New Roman"/>
            </a:endParaRPr>
          </a:p>
          <a:p>
            <a:pPr marL="355600" marR="5080" indent="-342900">
              <a:lnSpc>
                <a:spcPct val="150000"/>
              </a:lnSpc>
              <a:spcBef>
                <a:spcPts val="690"/>
              </a:spcBef>
              <a:buFont typeface="Arial"/>
              <a:buChar char="•"/>
              <a:tabLst>
                <a:tab pos="354965" algn="l"/>
                <a:tab pos="355600" algn="l"/>
              </a:tabLst>
            </a:pPr>
            <a:r>
              <a:rPr sz="2800" spc="-5" dirty="0">
                <a:latin typeface="Times New Roman"/>
                <a:cs typeface="Times New Roman"/>
              </a:rPr>
              <a:t>The rate </a:t>
            </a:r>
            <a:r>
              <a:rPr sz="2800" dirty="0">
                <a:latin typeface="Times New Roman"/>
                <a:cs typeface="Times New Roman"/>
              </a:rPr>
              <a:t>of </a:t>
            </a:r>
            <a:r>
              <a:rPr sz="2800" spc="-5" dirty="0">
                <a:latin typeface="Times New Roman"/>
                <a:cs typeface="Times New Roman"/>
              </a:rPr>
              <a:t>temporary disablement benefit </a:t>
            </a:r>
            <a:r>
              <a:rPr sz="2800" dirty="0">
                <a:latin typeface="Times New Roman"/>
                <a:cs typeface="Times New Roman"/>
              </a:rPr>
              <a:t>is </a:t>
            </a:r>
            <a:r>
              <a:rPr sz="2800" spc="-5" dirty="0">
                <a:latin typeface="Times New Roman"/>
                <a:cs typeface="Times New Roman"/>
              </a:rPr>
              <a:t>about </a:t>
            </a:r>
            <a:r>
              <a:rPr sz="2800" dirty="0">
                <a:solidFill>
                  <a:srgbClr val="BF0000"/>
                </a:solidFill>
                <a:latin typeface="Times New Roman"/>
                <a:cs typeface="Times New Roman"/>
              </a:rPr>
              <a:t>70  per </a:t>
            </a:r>
            <a:r>
              <a:rPr sz="2800" spc="-5" dirty="0">
                <a:solidFill>
                  <a:srgbClr val="BF0000"/>
                </a:solidFill>
                <a:latin typeface="Times New Roman"/>
                <a:cs typeface="Times New Roman"/>
              </a:rPr>
              <a:t>cent </a:t>
            </a:r>
            <a:r>
              <a:rPr sz="2800" dirty="0">
                <a:latin typeface="Times New Roman"/>
                <a:cs typeface="Times New Roman"/>
              </a:rPr>
              <a:t>of the </a:t>
            </a:r>
            <a:r>
              <a:rPr sz="2800" spc="-10" dirty="0">
                <a:latin typeface="Times New Roman"/>
                <a:cs typeface="Times New Roman"/>
              </a:rPr>
              <a:t>wages </a:t>
            </a:r>
            <a:r>
              <a:rPr sz="2800" spc="-5" dirty="0">
                <a:latin typeface="Times New Roman"/>
                <a:cs typeface="Times New Roman"/>
              </a:rPr>
              <a:t>as </a:t>
            </a:r>
            <a:r>
              <a:rPr sz="2800" dirty="0">
                <a:latin typeface="Times New Roman"/>
                <a:cs typeface="Times New Roman"/>
              </a:rPr>
              <a:t>long </a:t>
            </a:r>
            <a:r>
              <a:rPr sz="2800" spc="-10" dirty="0">
                <a:latin typeface="Times New Roman"/>
                <a:cs typeface="Times New Roman"/>
              </a:rPr>
              <a:t>as </a:t>
            </a:r>
            <a:r>
              <a:rPr sz="2800" dirty="0">
                <a:latin typeface="Times New Roman"/>
                <a:cs typeface="Times New Roman"/>
              </a:rPr>
              <a:t>the </a:t>
            </a:r>
            <a:r>
              <a:rPr sz="2800" spc="-5" dirty="0">
                <a:solidFill>
                  <a:srgbClr val="BF0000"/>
                </a:solidFill>
                <a:latin typeface="Times New Roman"/>
                <a:cs typeface="Times New Roman"/>
              </a:rPr>
              <a:t>temporary  disablement</a:t>
            </a:r>
            <a:r>
              <a:rPr sz="2800" dirty="0">
                <a:solidFill>
                  <a:srgbClr val="BF0000"/>
                </a:solidFill>
                <a:latin typeface="Times New Roman"/>
                <a:cs typeface="Times New Roman"/>
              </a:rPr>
              <a:t> </a:t>
            </a:r>
            <a:r>
              <a:rPr sz="2800" spc="-5" dirty="0">
                <a:latin typeface="Times New Roman"/>
                <a:cs typeface="Times New Roman"/>
              </a:rPr>
              <a:t>lasts.</a:t>
            </a:r>
            <a:endParaRPr sz="2800">
              <a:latin typeface="Times New Roman"/>
              <a:cs typeface="Times New Roman"/>
            </a:endParaRPr>
          </a:p>
          <a:p>
            <a:pPr marL="355600" marR="406400" indent="-342900">
              <a:lnSpc>
                <a:spcPct val="150000"/>
              </a:lnSpc>
              <a:spcBef>
                <a:spcPts val="690"/>
              </a:spcBef>
              <a:buFont typeface="Arial"/>
              <a:buChar char="•"/>
              <a:tabLst>
                <a:tab pos="354965" algn="l"/>
                <a:tab pos="355600" algn="l"/>
              </a:tabLst>
            </a:pPr>
            <a:r>
              <a:rPr sz="2800" spc="-5" dirty="0">
                <a:latin typeface="Times New Roman"/>
                <a:cs typeface="Times New Roman"/>
              </a:rPr>
              <a:t>In case </a:t>
            </a:r>
            <a:r>
              <a:rPr sz="2800" dirty="0">
                <a:latin typeface="Times New Roman"/>
                <a:cs typeface="Times New Roman"/>
              </a:rPr>
              <a:t>of </a:t>
            </a:r>
            <a:r>
              <a:rPr sz="2800" spc="-5" dirty="0">
                <a:latin typeface="Times New Roman"/>
                <a:cs typeface="Times New Roman"/>
              </a:rPr>
              <a:t>total permanent disablement, </a:t>
            </a:r>
            <a:r>
              <a:rPr sz="2800" dirty="0">
                <a:latin typeface="Times New Roman"/>
                <a:cs typeface="Times New Roman"/>
              </a:rPr>
              <a:t>the </a:t>
            </a:r>
            <a:r>
              <a:rPr sz="2800" spc="-5" dirty="0">
                <a:latin typeface="Times New Roman"/>
                <a:cs typeface="Times New Roman"/>
              </a:rPr>
              <a:t>insured  person </a:t>
            </a:r>
            <a:r>
              <a:rPr sz="2800" dirty="0">
                <a:latin typeface="Times New Roman"/>
                <a:cs typeface="Times New Roman"/>
              </a:rPr>
              <a:t>is </a:t>
            </a:r>
            <a:r>
              <a:rPr sz="2800" spc="-5" dirty="0">
                <a:latin typeface="Times New Roman"/>
                <a:cs typeface="Times New Roman"/>
              </a:rPr>
              <a:t>given </a:t>
            </a:r>
            <a:r>
              <a:rPr sz="2800" spc="-5" dirty="0">
                <a:solidFill>
                  <a:srgbClr val="BF0000"/>
                </a:solidFill>
                <a:latin typeface="Times New Roman"/>
                <a:cs typeface="Times New Roman"/>
              </a:rPr>
              <a:t>life </a:t>
            </a:r>
            <a:r>
              <a:rPr sz="2800" dirty="0">
                <a:solidFill>
                  <a:srgbClr val="BF0000"/>
                </a:solidFill>
                <a:latin typeface="Times New Roman"/>
                <a:cs typeface="Times New Roman"/>
              </a:rPr>
              <a:t>pension </a:t>
            </a:r>
            <a:r>
              <a:rPr sz="2800" dirty="0">
                <a:latin typeface="Times New Roman"/>
                <a:cs typeface="Times New Roman"/>
              </a:rPr>
              <a:t>on the basis of loss of  </a:t>
            </a:r>
            <a:r>
              <a:rPr sz="2800" spc="-5" dirty="0">
                <a:latin typeface="Times New Roman"/>
                <a:cs typeface="Times New Roman"/>
              </a:rPr>
              <a:t>earning capacity determined </a:t>
            </a:r>
            <a:r>
              <a:rPr sz="2800" dirty="0">
                <a:latin typeface="Times New Roman"/>
                <a:cs typeface="Times New Roman"/>
              </a:rPr>
              <a:t>by a </a:t>
            </a:r>
            <a:r>
              <a:rPr sz="2800" spc="-10" dirty="0">
                <a:latin typeface="Times New Roman"/>
                <a:cs typeface="Times New Roman"/>
              </a:rPr>
              <a:t>medical</a:t>
            </a:r>
            <a:r>
              <a:rPr sz="2800" spc="-20" dirty="0">
                <a:latin typeface="Times New Roman"/>
                <a:cs typeface="Times New Roman"/>
              </a:rPr>
              <a:t> </a:t>
            </a:r>
            <a:r>
              <a:rPr sz="2800" dirty="0">
                <a:latin typeface="Times New Roman"/>
                <a:cs typeface="Times New Roman"/>
              </a:rPr>
              <a:t>board</a:t>
            </a:r>
            <a:endParaRPr sz="2800">
              <a:latin typeface="Times New Roman"/>
              <a:cs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2930" y="619761"/>
            <a:ext cx="7974330" cy="443711"/>
          </a:xfrm>
          <a:prstGeom prst="rect">
            <a:avLst/>
          </a:prstGeom>
        </p:spPr>
        <p:txBody>
          <a:bodyPr vert="horz" wrap="square" lIns="0" tIns="12700" rIns="0" bIns="0" rtlCol="0">
            <a:spAutoFit/>
          </a:bodyPr>
          <a:lstStyle/>
          <a:p>
            <a:pPr marL="12700">
              <a:lnSpc>
                <a:spcPct val="100000"/>
              </a:lnSpc>
              <a:spcBef>
                <a:spcPts val="100"/>
              </a:spcBef>
            </a:pPr>
            <a:r>
              <a:rPr u="none" spc="-10" dirty="0">
                <a:latin typeface="Times New Roman"/>
                <a:cs typeface="Times New Roman"/>
              </a:rPr>
              <a:t>THE EMPLOYEE STATE INSURANCE</a:t>
            </a:r>
            <a:r>
              <a:rPr u="none" spc="-45" dirty="0">
                <a:latin typeface="Times New Roman"/>
                <a:cs typeface="Times New Roman"/>
              </a:rPr>
              <a:t> </a:t>
            </a:r>
            <a:r>
              <a:rPr u="none" spc="-5" dirty="0">
                <a:latin typeface="Times New Roman"/>
                <a:cs typeface="Times New Roman"/>
              </a:rPr>
              <a:t>ACT,1948</a:t>
            </a: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p:nvPr/>
        </p:nvSpPr>
        <p:spPr>
          <a:xfrm>
            <a:off x="8390890" y="6447742"/>
            <a:ext cx="232410"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solidFill>
                  <a:srgbClr val="888888"/>
                </a:solidFill>
                <a:latin typeface="Georgia"/>
                <a:cs typeface="Georgia"/>
              </a:rPr>
              <a:t>93</a:t>
            </a:fld>
            <a:endParaRPr sz="1200">
              <a:latin typeface="Georgia"/>
              <a:cs typeface="Georgia"/>
            </a:endParaRPr>
          </a:p>
        </p:txBody>
      </p:sp>
      <p:sp>
        <p:nvSpPr>
          <p:cNvPr id="3" name="object 3"/>
          <p:cNvSpPr txBox="1"/>
          <p:nvPr/>
        </p:nvSpPr>
        <p:spPr>
          <a:xfrm>
            <a:off x="535944" y="1846579"/>
            <a:ext cx="7997825" cy="4346190"/>
          </a:xfrm>
          <a:prstGeom prst="rect">
            <a:avLst/>
          </a:prstGeom>
        </p:spPr>
        <p:txBody>
          <a:bodyPr vert="horz" wrap="square" lIns="0" tIns="12700" rIns="0" bIns="0" rtlCol="0">
            <a:spAutoFit/>
          </a:bodyPr>
          <a:lstStyle/>
          <a:p>
            <a:pPr marL="12700">
              <a:lnSpc>
                <a:spcPct val="100000"/>
              </a:lnSpc>
              <a:spcBef>
                <a:spcPts val="100"/>
              </a:spcBef>
            </a:pPr>
            <a:r>
              <a:rPr sz="2800" u="heavy" spc="-5" dirty="0">
                <a:uFill>
                  <a:solidFill>
                    <a:srgbClr val="000000"/>
                  </a:solidFill>
                </a:uFill>
                <a:latin typeface="Times New Roman"/>
                <a:cs typeface="Times New Roman"/>
              </a:rPr>
              <a:t>Dependent’s</a:t>
            </a:r>
            <a:r>
              <a:rPr sz="2800" u="heavy" spc="-10" dirty="0">
                <a:uFill>
                  <a:solidFill>
                    <a:srgbClr val="000000"/>
                  </a:solidFill>
                </a:uFill>
                <a:latin typeface="Times New Roman"/>
                <a:cs typeface="Times New Roman"/>
              </a:rPr>
              <a:t> </a:t>
            </a:r>
            <a:r>
              <a:rPr sz="2800" u="heavy" spc="-5" dirty="0">
                <a:uFill>
                  <a:solidFill>
                    <a:srgbClr val="000000"/>
                  </a:solidFill>
                </a:uFill>
                <a:latin typeface="Times New Roman"/>
                <a:cs typeface="Times New Roman"/>
              </a:rPr>
              <a:t>benefit</a:t>
            </a:r>
            <a:endParaRPr sz="2800">
              <a:latin typeface="Times New Roman"/>
              <a:cs typeface="Times New Roman"/>
            </a:endParaRPr>
          </a:p>
          <a:p>
            <a:pPr marL="355600" marR="5080" indent="-342900">
              <a:lnSpc>
                <a:spcPct val="150000"/>
              </a:lnSpc>
              <a:spcBef>
                <a:spcPts val="690"/>
              </a:spcBef>
              <a:buFont typeface="Arial"/>
              <a:buChar char="•"/>
              <a:tabLst>
                <a:tab pos="354965" algn="l"/>
                <a:tab pos="355600" algn="l"/>
              </a:tabLst>
            </a:pPr>
            <a:r>
              <a:rPr sz="2800" spc="-5" dirty="0">
                <a:latin typeface="Times New Roman"/>
                <a:cs typeface="Times New Roman"/>
              </a:rPr>
              <a:t>Pension at </a:t>
            </a:r>
            <a:r>
              <a:rPr sz="2800" dirty="0">
                <a:latin typeface="Times New Roman"/>
                <a:cs typeface="Times New Roman"/>
              </a:rPr>
              <a:t>the </a:t>
            </a:r>
            <a:r>
              <a:rPr sz="2800" spc="-5" dirty="0">
                <a:latin typeface="Times New Roman"/>
                <a:cs typeface="Times New Roman"/>
              </a:rPr>
              <a:t>rate </a:t>
            </a:r>
            <a:r>
              <a:rPr sz="2800" dirty="0">
                <a:latin typeface="Times New Roman"/>
                <a:cs typeface="Times New Roman"/>
              </a:rPr>
              <a:t>of 70 </a:t>
            </a:r>
            <a:r>
              <a:rPr sz="2800" spc="-5" dirty="0">
                <a:latin typeface="Times New Roman"/>
                <a:cs typeface="Times New Roman"/>
              </a:rPr>
              <a:t>per </a:t>
            </a:r>
            <a:r>
              <a:rPr sz="2800" spc="-10" dirty="0">
                <a:latin typeface="Times New Roman"/>
                <a:cs typeface="Times New Roman"/>
              </a:rPr>
              <a:t>cent </a:t>
            </a:r>
            <a:r>
              <a:rPr sz="2800" dirty="0">
                <a:latin typeface="Times New Roman"/>
                <a:cs typeface="Times New Roman"/>
              </a:rPr>
              <a:t>of </a:t>
            </a:r>
            <a:r>
              <a:rPr sz="2800" spc="-10" dirty="0">
                <a:latin typeface="Times New Roman"/>
                <a:cs typeface="Times New Roman"/>
              </a:rPr>
              <a:t>wages </a:t>
            </a:r>
            <a:r>
              <a:rPr sz="2800" dirty="0">
                <a:latin typeface="Times New Roman"/>
                <a:cs typeface="Times New Roman"/>
              </a:rPr>
              <a:t>is </a:t>
            </a:r>
            <a:r>
              <a:rPr sz="2800" spc="-5" dirty="0">
                <a:latin typeface="Times New Roman"/>
                <a:cs typeface="Times New Roman"/>
              </a:rPr>
              <a:t>payable,  </a:t>
            </a:r>
            <a:r>
              <a:rPr sz="2800" dirty="0">
                <a:latin typeface="Times New Roman"/>
                <a:cs typeface="Times New Roman"/>
              </a:rPr>
              <a:t>on </a:t>
            </a:r>
            <a:r>
              <a:rPr sz="2800" spc="-5" dirty="0">
                <a:latin typeface="Times New Roman"/>
                <a:cs typeface="Times New Roman"/>
              </a:rPr>
              <a:t>monthly</a:t>
            </a:r>
            <a:r>
              <a:rPr sz="2800" spc="5" dirty="0">
                <a:latin typeface="Times New Roman"/>
                <a:cs typeface="Times New Roman"/>
              </a:rPr>
              <a:t> </a:t>
            </a:r>
            <a:r>
              <a:rPr sz="2800" spc="-5" dirty="0">
                <a:latin typeface="Times New Roman"/>
                <a:cs typeface="Times New Roman"/>
              </a:rPr>
              <a:t>basis.</a:t>
            </a:r>
            <a:endParaRPr sz="2800">
              <a:latin typeface="Times New Roman"/>
              <a:cs typeface="Times New Roman"/>
            </a:endParaRPr>
          </a:p>
          <a:p>
            <a:pPr marL="12700">
              <a:lnSpc>
                <a:spcPct val="100000"/>
              </a:lnSpc>
              <a:spcBef>
                <a:spcPts val="2370"/>
              </a:spcBef>
            </a:pPr>
            <a:r>
              <a:rPr sz="2800" u="heavy" spc="-5" dirty="0">
                <a:uFill>
                  <a:solidFill>
                    <a:srgbClr val="000000"/>
                  </a:solidFill>
                </a:uFill>
                <a:latin typeface="Times New Roman"/>
                <a:cs typeface="Times New Roman"/>
              </a:rPr>
              <a:t>Funeral</a:t>
            </a:r>
            <a:r>
              <a:rPr sz="2800" u="heavy" spc="-15" dirty="0">
                <a:uFill>
                  <a:solidFill>
                    <a:srgbClr val="000000"/>
                  </a:solidFill>
                </a:uFill>
                <a:latin typeface="Times New Roman"/>
                <a:cs typeface="Times New Roman"/>
              </a:rPr>
              <a:t> </a:t>
            </a:r>
            <a:r>
              <a:rPr sz="2800" u="heavy" spc="-5" dirty="0">
                <a:uFill>
                  <a:solidFill>
                    <a:srgbClr val="000000"/>
                  </a:solidFill>
                </a:uFill>
                <a:latin typeface="Times New Roman"/>
                <a:cs typeface="Times New Roman"/>
              </a:rPr>
              <a:t>expenses</a:t>
            </a:r>
            <a:endParaRPr sz="2800">
              <a:latin typeface="Times New Roman"/>
              <a:cs typeface="Times New Roman"/>
            </a:endParaRPr>
          </a:p>
          <a:p>
            <a:pPr marL="12700" marR="2418080">
              <a:lnSpc>
                <a:spcPct val="120800"/>
              </a:lnSpc>
              <a:spcBef>
                <a:spcPts val="1680"/>
              </a:spcBef>
              <a:buFont typeface="Arial"/>
              <a:buChar char="•"/>
              <a:tabLst>
                <a:tab pos="354965" algn="l"/>
                <a:tab pos="355600" algn="l"/>
              </a:tabLst>
            </a:pPr>
            <a:r>
              <a:rPr sz="2800" spc="-5" dirty="0">
                <a:latin typeface="Times New Roman"/>
                <a:cs typeface="Times New Roman"/>
              </a:rPr>
              <a:t>The amount </a:t>
            </a:r>
            <a:r>
              <a:rPr sz="2800" dirty="0">
                <a:latin typeface="Times New Roman"/>
                <a:cs typeface="Times New Roman"/>
              </a:rPr>
              <a:t>not </a:t>
            </a:r>
            <a:r>
              <a:rPr sz="2800" spc="-5" dirty="0">
                <a:latin typeface="Times New Roman"/>
                <a:cs typeface="Times New Roman"/>
              </a:rPr>
              <a:t>exceeding Rs.</a:t>
            </a:r>
            <a:r>
              <a:rPr sz="2800" spc="-100" dirty="0">
                <a:latin typeface="Times New Roman"/>
                <a:cs typeface="Times New Roman"/>
              </a:rPr>
              <a:t> </a:t>
            </a:r>
            <a:r>
              <a:rPr sz="2800" dirty="0">
                <a:latin typeface="Times New Roman"/>
                <a:cs typeface="Times New Roman"/>
              </a:rPr>
              <a:t>5000. </a:t>
            </a:r>
            <a:r>
              <a:rPr sz="2800" u="heavy" dirty="0">
                <a:uFill>
                  <a:solidFill>
                    <a:srgbClr val="000000"/>
                  </a:solidFill>
                </a:uFill>
                <a:latin typeface="Times New Roman"/>
                <a:cs typeface="Times New Roman"/>
              </a:rPr>
              <a:t> </a:t>
            </a:r>
            <a:r>
              <a:rPr sz="2800" u="heavy" spc="-5" dirty="0">
                <a:uFill>
                  <a:solidFill>
                    <a:srgbClr val="000000"/>
                  </a:solidFill>
                </a:uFill>
                <a:latin typeface="Times New Roman"/>
                <a:cs typeface="Times New Roman"/>
              </a:rPr>
              <a:t>Rehabilitation</a:t>
            </a:r>
            <a:endParaRPr sz="2800">
              <a:latin typeface="Times New Roman"/>
              <a:cs typeface="Times New Roman"/>
            </a:endParaRPr>
          </a:p>
          <a:p>
            <a:pPr marL="355600" indent="-342900">
              <a:lnSpc>
                <a:spcPct val="100000"/>
              </a:lnSpc>
              <a:spcBef>
                <a:spcPts val="690"/>
              </a:spcBef>
              <a:buFont typeface="Arial"/>
              <a:buChar char="•"/>
              <a:tabLst>
                <a:tab pos="354965" algn="l"/>
                <a:tab pos="355600" algn="l"/>
              </a:tabLst>
            </a:pPr>
            <a:r>
              <a:rPr sz="2800" spc="-10" dirty="0">
                <a:latin typeface="Times New Roman"/>
                <a:cs typeface="Times New Roman"/>
              </a:rPr>
              <a:t>On </a:t>
            </a:r>
            <a:r>
              <a:rPr sz="2800" spc="-5" dirty="0">
                <a:latin typeface="Times New Roman"/>
                <a:cs typeface="Times New Roman"/>
              </a:rPr>
              <a:t>monthly payment </a:t>
            </a:r>
            <a:r>
              <a:rPr sz="2800" dirty="0">
                <a:latin typeface="Times New Roman"/>
                <a:cs typeface="Times New Roman"/>
              </a:rPr>
              <a:t>of </a:t>
            </a:r>
            <a:r>
              <a:rPr sz="2800" spc="-5" dirty="0">
                <a:latin typeface="Times New Roman"/>
                <a:cs typeface="Times New Roman"/>
              </a:rPr>
              <a:t>Rs</a:t>
            </a:r>
            <a:r>
              <a:rPr sz="2800" spc="-30" dirty="0">
                <a:latin typeface="Times New Roman"/>
                <a:cs typeface="Times New Roman"/>
              </a:rPr>
              <a:t> </a:t>
            </a:r>
            <a:r>
              <a:rPr sz="2800" dirty="0">
                <a:latin typeface="Times New Roman"/>
                <a:cs typeface="Times New Roman"/>
              </a:rPr>
              <a:t>10</a:t>
            </a:r>
            <a:endParaRPr sz="2800">
              <a:latin typeface="Times New Roman"/>
              <a:cs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47373" y="6460441"/>
            <a:ext cx="8049895" cy="166712"/>
          </a:xfrm>
          <a:prstGeom prst="rect">
            <a:avLst/>
          </a:prstGeom>
        </p:spPr>
        <p:txBody>
          <a:bodyPr vert="horz" wrap="square" lIns="0" tIns="0" rIns="0" bIns="0" rtlCol="0">
            <a:spAutoFit/>
          </a:bodyPr>
          <a:lstStyle/>
          <a:p>
            <a:pPr>
              <a:lnSpc>
                <a:spcPts val="1340"/>
              </a:lnSpc>
              <a:tabLst>
                <a:tab pos="7896225" algn="l"/>
              </a:tabLst>
            </a:pPr>
            <a:r>
              <a:rPr sz="1200" spc="-10" dirty="0">
                <a:solidFill>
                  <a:srgbClr val="888888"/>
                </a:solidFill>
                <a:latin typeface="Georgia"/>
                <a:cs typeface="Georgia"/>
              </a:rPr>
              <a:t>1</a:t>
            </a:r>
            <a:r>
              <a:rPr sz="1200" dirty="0">
                <a:solidFill>
                  <a:srgbClr val="888888"/>
                </a:solidFill>
                <a:latin typeface="Georgia"/>
                <a:cs typeface="Georgia"/>
              </a:rPr>
              <a:t>1</a:t>
            </a:r>
            <a:r>
              <a:rPr sz="1200" spc="-5" dirty="0">
                <a:solidFill>
                  <a:srgbClr val="888888"/>
                </a:solidFill>
                <a:latin typeface="Georgia"/>
                <a:cs typeface="Georgia"/>
              </a:rPr>
              <a:t>/2</a:t>
            </a:r>
            <a:r>
              <a:rPr sz="1200" spc="-10" dirty="0">
                <a:solidFill>
                  <a:srgbClr val="888888"/>
                </a:solidFill>
                <a:latin typeface="Georgia"/>
                <a:cs typeface="Georgia"/>
              </a:rPr>
              <a:t>0</a:t>
            </a:r>
            <a:r>
              <a:rPr sz="1200" spc="5" dirty="0">
                <a:solidFill>
                  <a:srgbClr val="888888"/>
                </a:solidFill>
                <a:latin typeface="Georgia"/>
                <a:cs typeface="Georgia"/>
              </a:rPr>
              <a:t>/</a:t>
            </a:r>
            <a:r>
              <a:rPr sz="1200" spc="-10" dirty="0">
                <a:solidFill>
                  <a:srgbClr val="888888"/>
                </a:solidFill>
                <a:latin typeface="Georgia"/>
                <a:cs typeface="Georgia"/>
              </a:rPr>
              <a:t>1</a:t>
            </a:r>
            <a:r>
              <a:rPr sz="1200" dirty="0">
                <a:solidFill>
                  <a:srgbClr val="888888"/>
                </a:solidFill>
                <a:latin typeface="Georgia"/>
                <a:cs typeface="Georgia"/>
              </a:rPr>
              <a:t>5	</a:t>
            </a:r>
            <a:r>
              <a:rPr sz="1200" spc="5" dirty="0">
                <a:solidFill>
                  <a:srgbClr val="888888"/>
                </a:solidFill>
                <a:latin typeface="Georgia"/>
                <a:cs typeface="Georgia"/>
              </a:rPr>
              <a:t>9</a:t>
            </a:r>
            <a:r>
              <a:rPr sz="1200" dirty="0">
                <a:solidFill>
                  <a:srgbClr val="888888"/>
                </a:solidFill>
                <a:latin typeface="Georgia"/>
                <a:cs typeface="Georgia"/>
              </a:rPr>
              <a:t>1</a:t>
            </a:r>
            <a:endParaRPr sz="1200">
              <a:latin typeface="Georgia"/>
              <a:cs typeface="Georgi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0610" y="375922"/>
            <a:ext cx="7239000" cy="55810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Georgia"/>
                <a:cs typeface="Georgia"/>
              </a:rPr>
              <a:t>OCCUPATIONAL HEALTH</a:t>
            </a:r>
            <a:r>
              <a:rPr sz="3200" b="1" spc="-20" dirty="0">
                <a:latin typeface="Georgia"/>
                <a:cs typeface="Georgia"/>
              </a:rPr>
              <a:t> </a:t>
            </a:r>
            <a:r>
              <a:rPr sz="3200" b="1" dirty="0">
                <a:latin typeface="Georgia"/>
                <a:cs typeface="Georgia"/>
              </a:rPr>
              <a:t>TEAM</a:t>
            </a:r>
            <a:endParaRPr sz="3200">
              <a:latin typeface="Georgia"/>
              <a:cs typeface="Georgia"/>
            </a:endParaRPr>
          </a:p>
          <a:p>
            <a:pPr marL="3859529" marR="5080" indent="-342900">
              <a:lnSpc>
                <a:spcPct val="150000"/>
              </a:lnSpc>
              <a:spcBef>
                <a:spcPts val="1860"/>
              </a:spcBef>
              <a:buFont typeface="Arial"/>
              <a:buChar char="•"/>
              <a:tabLst>
                <a:tab pos="3858895" algn="l"/>
                <a:tab pos="3859529" algn="l"/>
                <a:tab pos="6231890" algn="l"/>
              </a:tabLst>
            </a:pPr>
            <a:r>
              <a:rPr sz="3200" spc="-5" dirty="0">
                <a:latin typeface="Times New Roman"/>
                <a:cs typeface="Times New Roman"/>
              </a:rPr>
              <a:t>O</a:t>
            </a:r>
            <a:r>
              <a:rPr sz="3200" spc="5" dirty="0">
                <a:latin typeface="Times New Roman"/>
                <a:cs typeface="Times New Roman"/>
              </a:rPr>
              <a:t>ccup</a:t>
            </a:r>
            <a:r>
              <a:rPr sz="3200" spc="-5" dirty="0">
                <a:latin typeface="Times New Roman"/>
                <a:cs typeface="Times New Roman"/>
              </a:rPr>
              <a:t>ati</a:t>
            </a:r>
            <a:r>
              <a:rPr sz="3200" dirty="0">
                <a:latin typeface="Times New Roman"/>
                <a:cs typeface="Times New Roman"/>
              </a:rPr>
              <a:t>o</a:t>
            </a:r>
            <a:r>
              <a:rPr sz="3200" spc="5" dirty="0">
                <a:latin typeface="Times New Roman"/>
                <a:cs typeface="Times New Roman"/>
              </a:rPr>
              <a:t>n</a:t>
            </a:r>
            <a:r>
              <a:rPr sz="3200" spc="-10" dirty="0">
                <a:latin typeface="Times New Roman"/>
                <a:cs typeface="Times New Roman"/>
              </a:rPr>
              <a:t>a</a:t>
            </a:r>
            <a:r>
              <a:rPr sz="3200" dirty="0">
                <a:latin typeface="Times New Roman"/>
                <a:cs typeface="Times New Roman"/>
              </a:rPr>
              <a:t>l	</a:t>
            </a:r>
            <a:r>
              <a:rPr sz="3200" spc="5" dirty="0">
                <a:latin typeface="Times New Roman"/>
                <a:cs typeface="Times New Roman"/>
              </a:rPr>
              <a:t>h</a:t>
            </a:r>
            <a:r>
              <a:rPr sz="3200" spc="-5" dirty="0">
                <a:latin typeface="Times New Roman"/>
                <a:cs typeface="Times New Roman"/>
              </a:rPr>
              <a:t>e</a:t>
            </a:r>
            <a:r>
              <a:rPr sz="3200" spc="5" dirty="0">
                <a:latin typeface="Times New Roman"/>
                <a:cs typeface="Times New Roman"/>
              </a:rPr>
              <a:t>a</a:t>
            </a:r>
            <a:r>
              <a:rPr sz="3200" spc="-5" dirty="0">
                <a:latin typeface="Times New Roman"/>
                <a:cs typeface="Times New Roman"/>
              </a:rPr>
              <a:t>lth  </a:t>
            </a:r>
            <a:r>
              <a:rPr sz="3200" dirty="0">
                <a:latin typeface="Times New Roman"/>
                <a:cs typeface="Times New Roman"/>
              </a:rPr>
              <a:t>nurse</a:t>
            </a:r>
            <a:endParaRPr sz="3200">
              <a:latin typeface="Times New Roman"/>
              <a:cs typeface="Times New Roman"/>
            </a:endParaRPr>
          </a:p>
          <a:p>
            <a:pPr marL="3859529" indent="-342900">
              <a:lnSpc>
                <a:spcPct val="100000"/>
              </a:lnSpc>
              <a:spcBef>
                <a:spcPts val="2710"/>
              </a:spcBef>
              <a:buFont typeface="Arial"/>
              <a:buChar char="•"/>
              <a:tabLst>
                <a:tab pos="3858895" algn="l"/>
                <a:tab pos="3859529" algn="l"/>
              </a:tabLst>
            </a:pPr>
            <a:r>
              <a:rPr sz="3200" dirty="0">
                <a:latin typeface="Times New Roman"/>
                <a:cs typeface="Times New Roman"/>
              </a:rPr>
              <a:t>Physiotherapist.</a:t>
            </a:r>
            <a:endParaRPr sz="3200">
              <a:latin typeface="Times New Roman"/>
              <a:cs typeface="Times New Roman"/>
            </a:endParaRPr>
          </a:p>
          <a:p>
            <a:pPr marL="3859529" indent="-342900">
              <a:lnSpc>
                <a:spcPct val="100000"/>
              </a:lnSpc>
              <a:spcBef>
                <a:spcPts val="2720"/>
              </a:spcBef>
              <a:buFont typeface="Arial"/>
              <a:buChar char="•"/>
              <a:tabLst>
                <a:tab pos="3858895" algn="l"/>
                <a:tab pos="3859529" algn="l"/>
              </a:tabLst>
            </a:pPr>
            <a:r>
              <a:rPr sz="3200" dirty="0">
                <a:latin typeface="Times New Roman"/>
                <a:cs typeface="Times New Roman"/>
              </a:rPr>
              <a:t>Specialist</a:t>
            </a:r>
            <a:r>
              <a:rPr sz="3200" spc="-25" dirty="0">
                <a:latin typeface="Times New Roman"/>
                <a:cs typeface="Times New Roman"/>
              </a:rPr>
              <a:t> </a:t>
            </a:r>
            <a:r>
              <a:rPr sz="3200" dirty="0">
                <a:latin typeface="Times New Roman"/>
                <a:cs typeface="Times New Roman"/>
              </a:rPr>
              <a:t>doctor</a:t>
            </a:r>
            <a:endParaRPr sz="3200">
              <a:latin typeface="Times New Roman"/>
              <a:cs typeface="Times New Roman"/>
            </a:endParaRPr>
          </a:p>
          <a:p>
            <a:pPr marL="3859529" indent="-342900">
              <a:lnSpc>
                <a:spcPct val="100000"/>
              </a:lnSpc>
              <a:spcBef>
                <a:spcPts val="2720"/>
              </a:spcBef>
              <a:buFont typeface="Arial"/>
              <a:buChar char="•"/>
              <a:tabLst>
                <a:tab pos="3858895" algn="l"/>
                <a:tab pos="3859529" algn="l"/>
              </a:tabLst>
            </a:pPr>
            <a:r>
              <a:rPr sz="3200" spc="-5" dirty="0">
                <a:latin typeface="Times New Roman"/>
                <a:cs typeface="Times New Roman"/>
              </a:rPr>
              <a:t>Industrial</a:t>
            </a:r>
            <a:r>
              <a:rPr sz="3200" spc="-20" dirty="0">
                <a:latin typeface="Times New Roman"/>
                <a:cs typeface="Times New Roman"/>
              </a:rPr>
              <a:t> </a:t>
            </a:r>
            <a:r>
              <a:rPr sz="3200" spc="-5" dirty="0">
                <a:latin typeface="Times New Roman"/>
                <a:cs typeface="Times New Roman"/>
              </a:rPr>
              <a:t>manager</a:t>
            </a:r>
            <a:endParaRPr sz="3200">
              <a:latin typeface="Times New Roman"/>
              <a:cs typeface="Times New Roman"/>
            </a:endParaRPr>
          </a:p>
          <a:p>
            <a:pPr marL="3859529" indent="-342900">
              <a:lnSpc>
                <a:spcPct val="100000"/>
              </a:lnSpc>
              <a:spcBef>
                <a:spcPts val="2710"/>
              </a:spcBef>
              <a:buFont typeface="Arial"/>
              <a:buChar char="•"/>
              <a:tabLst>
                <a:tab pos="3858895" algn="l"/>
                <a:tab pos="3859529" algn="l"/>
              </a:tabLst>
            </a:pPr>
            <a:r>
              <a:rPr sz="3200" dirty="0">
                <a:latin typeface="Times New Roman"/>
                <a:cs typeface="Times New Roman"/>
              </a:rPr>
              <a:t>Supervisor</a:t>
            </a:r>
            <a:endParaRPr sz="3200">
              <a:latin typeface="Times New Roman"/>
              <a:cs typeface="Times New Roman"/>
            </a:endParaRPr>
          </a:p>
        </p:txBody>
      </p:sp>
      <p:sp>
        <p:nvSpPr>
          <p:cNvPr id="3" name="object 3"/>
          <p:cNvSpPr/>
          <p:nvPr/>
        </p:nvSpPr>
        <p:spPr>
          <a:xfrm>
            <a:off x="341633" y="1962151"/>
            <a:ext cx="4164329" cy="3657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5" name="object 5"/>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99060">
              <a:lnSpc>
                <a:spcPct val="100000"/>
              </a:lnSpc>
            </a:pPr>
            <a:fld id="{81D60167-4931-47E6-BA6A-407CBD079E47}" type="slidenum">
              <a:rPr dirty="0"/>
              <a:t>95</a:t>
            </a:fld>
            <a:endParaRP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0614" y="345442"/>
            <a:ext cx="6997065" cy="505267"/>
          </a:xfrm>
          <a:prstGeom prst="rect">
            <a:avLst/>
          </a:prstGeom>
        </p:spPr>
        <p:txBody>
          <a:bodyPr vert="horz" wrap="square" lIns="0" tIns="12700" rIns="0" bIns="0" rtlCol="0">
            <a:spAutoFit/>
          </a:bodyPr>
          <a:lstStyle/>
          <a:p>
            <a:pPr marL="12700">
              <a:lnSpc>
                <a:spcPct val="100000"/>
              </a:lnSpc>
              <a:spcBef>
                <a:spcPts val="100"/>
              </a:spcBef>
            </a:pPr>
            <a:r>
              <a:rPr sz="3200" u="none" spc="-5" dirty="0"/>
              <a:t>OCCUPATIONAL HEALTH</a:t>
            </a:r>
            <a:r>
              <a:rPr sz="3200" u="none" spc="-45" dirty="0"/>
              <a:t> </a:t>
            </a:r>
            <a:r>
              <a:rPr sz="3200" u="none" dirty="0"/>
              <a:t>TEAM</a:t>
            </a:r>
            <a:endParaRPr sz="3200"/>
          </a:p>
        </p:txBody>
      </p:sp>
      <p:sp>
        <p:nvSpPr>
          <p:cNvPr id="3" name="object 3"/>
          <p:cNvSpPr txBox="1"/>
          <p:nvPr/>
        </p:nvSpPr>
        <p:spPr>
          <a:xfrm>
            <a:off x="535942" y="1419859"/>
            <a:ext cx="7185025" cy="4698722"/>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spc="-5" dirty="0">
                <a:latin typeface="Times New Roman"/>
                <a:cs typeface="Times New Roman"/>
              </a:rPr>
              <a:t>Shift in</a:t>
            </a:r>
            <a:r>
              <a:rPr sz="3200" spc="-10" dirty="0">
                <a:latin typeface="Times New Roman"/>
                <a:cs typeface="Times New Roman"/>
              </a:rPr>
              <a:t> </a:t>
            </a:r>
            <a:r>
              <a:rPr sz="3200" dirty="0">
                <a:latin typeface="Times New Roman"/>
                <a:cs typeface="Times New Roman"/>
              </a:rPr>
              <a:t>charge</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Rehabilitation</a:t>
            </a:r>
            <a:r>
              <a:rPr sz="3200" dirty="0">
                <a:latin typeface="Times New Roman"/>
                <a:cs typeface="Times New Roman"/>
              </a:rPr>
              <a:t> </a:t>
            </a:r>
            <a:r>
              <a:rPr sz="3200" spc="-5" dirty="0">
                <a:latin typeface="Times New Roman"/>
                <a:cs typeface="Times New Roman"/>
              </a:rPr>
              <a:t>specialist</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dirty="0">
                <a:latin typeface="Times New Roman"/>
                <a:cs typeface="Times New Roman"/>
              </a:rPr>
              <a:t>Labour </a:t>
            </a:r>
            <a:r>
              <a:rPr sz="3200" spc="-5" dirty="0">
                <a:latin typeface="Times New Roman"/>
                <a:cs typeface="Times New Roman"/>
              </a:rPr>
              <a:t>welfare</a:t>
            </a:r>
            <a:r>
              <a:rPr sz="3200" spc="5" dirty="0">
                <a:latin typeface="Times New Roman"/>
                <a:cs typeface="Times New Roman"/>
              </a:rPr>
              <a:t> </a:t>
            </a:r>
            <a:r>
              <a:rPr sz="3200" spc="-5" dirty="0">
                <a:latin typeface="Times New Roman"/>
                <a:cs typeface="Times New Roman"/>
              </a:rPr>
              <a:t>officer</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dirty="0">
                <a:latin typeface="Times New Roman"/>
                <a:cs typeface="Times New Roman"/>
              </a:rPr>
              <a:t>Labour union </a:t>
            </a:r>
            <a:r>
              <a:rPr sz="3200" spc="-5" dirty="0">
                <a:latin typeface="Times New Roman"/>
                <a:cs typeface="Times New Roman"/>
              </a:rPr>
              <a:t>representative.</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spc="-5" dirty="0">
                <a:latin typeface="Times New Roman"/>
                <a:cs typeface="Times New Roman"/>
              </a:rPr>
              <a:t>Representative </a:t>
            </a:r>
            <a:r>
              <a:rPr sz="3200" dirty="0">
                <a:latin typeface="Times New Roman"/>
                <a:cs typeface="Times New Roman"/>
              </a:rPr>
              <a:t>of voluntary</a:t>
            </a:r>
            <a:r>
              <a:rPr sz="3200" spc="-10" dirty="0">
                <a:latin typeface="Times New Roman"/>
                <a:cs typeface="Times New Roman"/>
              </a:rPr>
              <a:t> </a:t>
            </a:r>
            <a:r>
              <a:rPr sz="3200" dirty="0">
                <a:latin typeface="Times New Roman"/>
                <a:cs typeface="Times New Roman"/>
              </a:rPr>
              <a:t>organizations</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dirty="0">
                <a:latin typeface="Times New Roman"/>
                <a:cs typeface="Times New Roman"/>
              </a:rPr>
              <a:t>Other </a:t>
            </a:r>
            <a:r>
              <a:rPr sz="3200" spc="-5" dirty="0">
                <a:latin typeface="Times New Roman"/>
                <a:cs typeface="Times New Roman"/>
              </a:rPr>
              <a:t>invited members </a:t>
            </a:r>
            <a:r>
              <a:rPr sz="3200" dirty="0">
                <a:latin typeface="Times New Roman"/>
                <a:cs typeface="Times New Roman"/>
              </a:rPr>
              <a:t>as </a:t>
            </a:r>
            <a:r>
              <a:rPr sz="3200" spc="-5" dirty="0">
                <a:latin typeface="Times New Roman"/>
                <a:cs typeface="Times New Roman"/>
              </a:rPr>
              <a:t>per the</a:t>
            </a:r>
            <a:r>
              <a:rPr sz="3200" dirty="0">
                <a:latin typeface="Times New Roman"/>
                <a:cs typeface="Times New Roman"/>
              </a:rPr>
              <a:t> need</a:t>
            </a:r>
            <a:endParaRPr sz="3200">
              <a:latin typeface="Times New Roman"/>
              <a:cs typeface="Times New Roman"/>
            </a:endParaRPr>
          </a:p>
        </p:txBody>
      </p:sp>
      <p:sp>
        <p:nvSpPr>
          <p:cNvPr id="4" name="object 4"/>
          <p:cNvSpPr/>
          <p:nvPr/>
        </p:nvSpPr>
        <p:spPr>
          <a:xfrm>
            <a:off x="5638800" y="1219200"/>
            <a:ext cx="2819400" cy="26162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99060">
              <a:lnSpc>
                <a:spcPct val="100000"/>
              </a:lnSpc>
            </a:pPr>
            <a:fld id="{81D60167-4931-47E6-BA6A-407CBD079E47}" type="slidenum">
              <a:rPr dirty="0"/>
              <a:t>96</a:t>
            </a:fld>
            <a:endParaRP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27480" y="240029"/>
            <a:ext cx="6816090" cy="412934"/>
          </a:xfrm>
          <a:prstGeom prst="rect">
            <a:avLst/>
          </a:prstGeom>
        </p:spPr>
        <p:txBody>
          <a:bodyPr vert="horz" wrap="square" lIns="0" tIns="12700" rIns="0" bIns="0" rtlCol="0">
            <a:spAutoFit/>
          </a:bodyPr>
          <a:lstStyle/>
          <a:p>
            <a:pPr marL="2849880" marR="5080" indent="-2837180">
              <a:lnSpc>
                <a:spcPct val="100000"/>
              </a:lnSpc>
              <a:spcBef>
                <a:spcPts val="100"/>
              </a:spcBef>
            </a:pPr>
            <a:r>
              <a:rPr sz="2600" spc="-5" dirty="0">
                <a:latin typeface="Times New Roman"/>
                <a:cs typeface="Times New Roman"/>
              </a:rPr>
              <a:t>FUNCTIONS</a:t>
            </a:r>
            <a:endParaRPr sz="2600" dirty="0">
              <a:latin typeface="Times New Roman"/>
              <a:cs typeface="Times New Roman"/>
            </a:endParaRPr>
          </a:p>
        </p:txBody>
      </p:sp>
      <p:sp>
        <p:nvSpPr>
          <p:cNvPr id="4" name="object 4"/>
          <p:cNvSpPr txBox="1"/>
          <p:nvPr/>
        </p:nvSpPr>
        <p:spPr>
          <a:xfrm>
            <a:off x="1221739" y="1877061"/>
            <a:ext cx="4020820" cy="2182649"/>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b="1" i="1" spc="-5" dirty="0">
                <a:latin typeface="Times New Roman"/>
                <a:cs typeface="Times New Roman"/>
              </a:rPr>
              <a:t>Primary prevention</a:t>
            </a:r>
            <a:endParaRPr sz="3200">
              <a:latin typeface="Times New Roman"/>
              <a:cs typeface="Times New Roman"/>
            </a:endParaRPr>
          </a:p>
          <a:p>
            <a:pPr marL="355600" indent="-342900">
              <a:lnSpc>
                <a:spcPct val="100000"/>
              </a:lnSpc>
              <a:spcBef>
                <a:spcPts val="2720"/>
              </a:spcBef>
              <a:buFont typeface="Arial"/>
              <a:buChar char="•"/>
              <a:tabLst>
                <a:tab pos="354965" algn="l"/>
                <a:tab pos="355600" algn="l"/>
              </a:tabLst>
            </a:pPr>
            <a:r>
              <a:rPr sz="3200" b="1" i="1" dirty="0">
                <a:latin typeface="Times New Roman"/>
                <a:cs typeface="Times New Roman"/>
              </a:rPr>
              <a:t>Secondary</a:t>
            </a:r>
            <a:r>
              <a:rPr sz="3200" b="1" i="1" spc="-45" dirty="0">
                <a:latin typeface="Times New Roman"/>
                <a:cs typeface="Times New Roman"/>
              </a:rPr>
              <a:t> </a:t>
            </a:r>
            <a:r>
              <a:rPr sz="3200" b="1" i="1" spc="-5" dirty="0">
                <a:latin typeface="Times New Roman"/>
                <a:cs typeface="Times New Roman"/>
              </a:rPr>
              <a:t>prevention</a:t>
            </a:r>
            <a:endParaRPr sz="3200">
              <a:latin typeface="Times New Roman"/>
              <a:cs typeface="Times New Roman"/>
            </a:endParaRPr>
          </a:p>
          <a:p>
            <a:pPr marL="355600" indent="-342900">
              <a:lnSpc>
                <a:spcPct val="100000"/>
              </a:lnSpc>
              <a:spcBef>
                <a:spcPts val="2710"/>
              </a:spcBef>
              <a:buFont typeface="Arial"/>
              <a:buChar char="•"/>
              <a:tabLst>
                <a:tab pos="354965" algn="l"/>
                <a:tab pos="355600" algn="l"/>
              </a:tabLst>
            </a:pPr>
            <a:r>
              <a:rPr sz="3200" b="1" i="1" spc="-5" dirty="0">
                <a:latin typeface="Times New Roman"/>
                <a:cs typeface="Times New Roman"/>
              </a:rPr>
              <a:t>Tertiary prevention</a:t>
            </a:r>
            <a:endParaRPr sz="3200">
              <a:latin typeface="Times New Roman"/>
              <a:cs typeface="Times New Roman"/>
            </a:endParaRPr>
          </a:p>
        </p:txBody>
      </p:sp>
      <p:sp>
        <p:nvSpPr>
          <p:cNvPr id="5" name="object 5"/>
          <p:cNvSpPr/>
          <p:nvPr/>
        </p:nvSpPr>
        <p:spPr>
          <a:xfrm>
            <a:off x="5181600" y="1905001"/>
            <a:ext cx="3429000" cy="3818891"/>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7" name="object 7"/>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99060">
              <a:lnSpc>
                <a:spcPct val="100000"/>
              </a:lnSpc>
            </a:pPr>
            <a:fld id="{81D60167-4931-47E6-BA6A-407CBD079E47}" type="slidenum">
              <a:rPr dirty="0"/>
              <a:t>97</a:t>
            </a:fld>
            <a:endParaRP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83590" y="436879"/>
            <a:ext cx="7567930" cy="412934"/>
          </a:xfrm>
          <a:prstGeom prst="rect">
            <a:avLst/>
          </a:prstGeom>
        </p:spPr>
        <p:txBody>
          <a:bodyPr vert="horz" wrap="square" lIns="0" tIns="12700" rIns="0" bIns="0" rtlCol="0">
            <a:spAutoFit/>
          </a:bodyPr>
          <a:lstStyle/>
          <a:p>
            <a:pPr marL="12700">
              <a:lnSpc>
                <a:spcPct val="100000"/>
              </a:lnSpc>
              <a:spcBef>
                <a:spcPts val="100"/>
              </a:spcBef>
            </a:pPr>
            <a:r>
              <a:rPr sz="2600" spc="-5" dirty="0"/>
              <a:t>ROLE</a:t>
            </a:r>
            <a:endParaRPr sz="2600" dirty="0"/>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99060">
              <a:lnSpc>
                <a:spcPct val="100000"/>
              </a:lnSpc>
            </a:pPr>
            <a:fld id="{81D60167-4931-47E6-BA6A-407CBD079E47}" type="slidenum">
              <a:rPr dirty="0"/>
              <a:t>98</a:t>
            </a:fld>
            <a:endParaRPr dirty="0"/>
          </a:p>
        </p:txBody>
      </p:sp>
      <p:sp>
        <p:nvSpPr>
          <p:cNvPr id="4" name="object 4"/>
          <p:cNvSpPr txBox="1"/>
          <p:nvPr/>
        </p:nvSpPr>
        <p:spPr>
          <a:xfrm>
            <a:off x="1297939" y="1084579"/>
            <a:ext cx="7258684" cy="4875694"/>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800" b="1" spc="-5" dirty="0">
                <a:latin typeface="Times New Roman"/>
                <a:cs typeface="Times New Roman"/>
              </a:rPr>
              <a:t>Clinician</a:t>
            </a:r>
            <a:endParaRPr sz="280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i="1" spc="-5" dirty="0">
                <a:latin typeface="Times New Roman"/>
                <a:cs typeface="Times New Roman"/>
              </a:rPr>
              <a:t>Primary</a:t>
            </a:r>
            <a:r>
              <a:rPr sz="2800" i="1" spc="-20" dirty="0">
                <a:latin typeface="Times New Roman"/>
                <a:cs typeface="Times New Roman"/>
              </a:rPr>
              <a:t> </a:t>
            </a:r>
            <a:r>
              <a:rPr sz="2800" i="1" spc="-5" dirty="0">
                <a:latin typeface="Times New Roman"/>
                <a:cs typeface="Times New Roman"/>
              </a:rPr>
              <a:t>prevention</a:t>
            </a:r>
            <a:endParaRPr sz="2800">
              <a:latin typeface="Times New Roman"/>
              <a:cs typeface="Times New Roman"/>
            </a:endParaRPr>
          </a:p>
          <a:p>
            <a:pPr marL="355600" indent="-342900">
              <a:lnSpc>
                <a:spcPct val="100000"/>
              </a:lnSpc>
              <a:spcBef>
                <a:spcPts val="2380"/>
              </a:spcBef>
              <a:buFont typeface="Arial"/>
              <a:buChar char="•"/>
              <a:tabLst>
                <a:tab pos="354965" algn="l"/>
                <a:tab pos="355600" algn="l"/>
              </a:tabLst>
            </a:pPr>
            <a:r>
              <a:rPr sz="2800" i="1" spc="-5" dirty="0">
                <a:latin typeface="Times New Roman"/>
                <a:cs typeface="Times New Roman"/>
              </a:rPr>
              <a:t>Emergency</a:t>
            </a:r>
            <a:r>
              <a:rPr sz="2800" i="1" spc="-20" dirty="0">
                <a:latin typeface="Times New Roman"/>
                <a:cs typeface="Times New Roman"/>
              </a:rPr>
              <a:t> </a:t>
            </a:r>
            <a:r>
              <a:rPr sz="2800" i="1" spc="-5" dirty="0">
                <a:latin typeface="Times New Roman"/>
                <a:cs typeface="Times New Roman"/>
              </a:rPr>
              <a:t>care</a:t>
            </a:r>
            <a:endParaRPr sz="280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i="1" spc="-5" dirty="0">
                <a:latin typeface="Times New Roman"/>
                <a:cs typeface="Times New Roman"/>
              </a:rPr>
              <a:t>Treatment</a:t>
            </a:r>
            <a:r>
              <a:rPr sz="2800" i="1" spc="-20" dirty="0">
                <a:latin typeface="Times New Roman"/>
                <a:cs typeface="Times New Roman"/>
              </a:rPr>
              <a:t> </a:t>
            </a:r>
            <a:r>
              <a:rPr sz="2800" i="1" spc="-5" dirty="0">
                <a:latin typeface="Times New Roman"/>
                <a:cs typeface="Times New Roman"/>
              </a:rPr>
              <a:t>services</a:t>
            </a:r>
            <a:endParaRPr sz="2800">
              <a:latin typeface="Times New Roman"/>
              <a:cs typeface="Times New Roman"/>
            </a:endParaRPr>
          </a:p>
          <a:p>
            <a:pPr marL="355600" indent="-342900">
              <a:lnSpc>
                <a:spcPct val="100000"/>
              </a:lnSpc>
              <a:spcBef>
                <a:spcPts val="2380"/>
              </a:spcBef>
              <a:buFont typeface="Arial"/>
              <a:buChar char="•"/>
              <a:tabLst>
                <a:tab pos="354965" algn="l"/>
                <a:tab pos="355600" algn="l"/>
              </a:tabLst>
            </a:pPr>
            <a:r>
              <a:rPr sz="2800" i="1" spc="-5" dirty="0">
                <a:latin typeface="Times New Roman"/>
                <a:cs typeface="Times New Roman"/>
              </a:rPr>
              <a:t>Nursing</a:t>
            </a:r>
            <a:r>
              <a:rPr sz="2800" i="1" spc="-10" dirty="0">
                <a:latin typeface="Times New Roman"/>
                <a:cs typeface="Times New Roman"/>
              </a:rPr>
              <a:t> </a:t>
            </a:r>
            <a:r>
              <a:rPr sz="2800" i="1" dirty="0">
                <a:latin typeface="Times New Roman"/>
                <a:cs typeface="Times New Roman"/>
              </a:rPr>
              <a:t>diagnosis</a:t>
            </a:r>
            <a:endParaRPr sz="280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i="1" spc="-5" dirty="0">
                <a:latin typeface="Times New Roman"/>
                <a:cs typeface="Times New Roman"/>
              </a:rPr>
              <a:t>General Health advice </a:t>
            </a:r>
            <a:r>
              <a:rPr sz="2800" i="1" dirty="0">
                <a:latin typeface="Times New Roman"/>
                <a:cs typeface="Times New Roman"/>
              </a:rPr>
              <a:t>and health</a:t>
            </a:r>
            <a:r>
              <a:rPr sz="2800" i="1" spc="-45" dirty="0">
                <a:latin typeface="Times New Roman"/>
                <a:cs typeface="Times New Roman"/>
              </a:rPr>
              <a:t> </a:t>
            </a:r>
            <a:r>
              <a:rPr sz="2800" i="1" spc="-5" dirty="0">
                <a:latin typeface="Times New Roman"/>
                <a:cs typeface="Times New Roman"/>
              </a:rPr>
              <a:t>assessment</a:t>
            </a:r>
            <a:endParaRPr sz="280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i="1" spc="-10" dirty="0">
                <a:latin typeface="Times New Roman"/>
                <a:cs typeface="Times New Roman"/>
              </a:rPr>
              <a:t>Research </a:t>
            </a:r>
            <a:r>
              <a:rPr sz="2800" i="1" dirty="0">
                <a:latin typeface="Times New Roman"/>
                <a:cs typeface="Times New Roman"/>
              </a:rPr>
              <a:t>and the use of </a:t>
            </a:r>
            <a:r>
              <a:rPr sz="2800" i="1" spc="-5" dirty="0">
                <a:latin typeface="Times New Roman"/>
                <a:cs typeface="Times New Roman"/>
              </a:rPr>
              <a:t>evidence based</a:t>
            </a:r>
            <a:r>
              <a:rPr sz="2800" i="1" spc="-70" dirty="0">
                <a:latin typeface="Times New Roman"/>
                <a:cs typeface="Times New Roman"/>
              </a:rPr>
              <a:t> </a:t>
            </a:r>
            <a:r>
              <a:rPr sz="2800" i="1" spc="-5" dirty="0">
                <a:latin typeface="Times New Roman"/>
                <a:cs typeface="Times New Roman"/>
              </a:rPr>
              <a:t>practice</a:t>
            </a:r>
            <a:endParaRPr sz="2800">
              <a:latin typeface="Times New Roman"/>
              <a:cs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07439" y="163831"/>
            <a:ext cx="6929120" cy="443711"/>
          </a:xfrm>
          <a:prstGeom prst="rect">
            <a:avLst/>
          </a:prstGeom>
        </p:spPr>
        <p:txBody>
          <a:bodyPr vert="horz" wrap="square" lIns="0" tIns="12700" rIns="0" bIns="0" rtlCol="0">
            <a:spAutoFit/>
          </a:bodyPr>
          <a:lstStyle/>
          <a:p>
            <a:pPr marL="2782570" marR="5080" indent="-2644140">
              <a:lnSpc>
                <a:spcPct val="100000"/>
              </a:lnSpc>
              <a:spcBef>
                <a:spcPts val="100"/>
              </a:spcBef>
            </a:pPr>
            <a:r>
              <a:rPr spc="-5" dirty="0"/>
              <a:t>ROLE</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1</a:t>
            </a:r>
            <a:r>
              <a:rPr dirty="0"/>
              <a:t>1</a:t>
            </a:r>
            <a:r>
              <a:rPr spc="-5" dirty="0"/>
              <a:t>/2</a:t>
            </a:r>
            <a:r>
              <a:rPr spc="-10" dirty="0"/>
              <a:t>0</a:t>
            </a:r>
            <a:r>
              <a:rPr spc="5" dirty="0"/>
              <a:t>/</a:t>
            </a:r>
            <a:r>
              <a:rPr spc="-10" dirty="0"/>
              <a:t>1</a:t>
            </a:r>
            <a:r>
              <a:rPr dirty="0"/>
              <a:t>5</a:t>
            </a:r>
          </a:p>
        </p:txBody>
      </p:sp>
      <p:sp>
        <p:nvSpPr>
          <p:cNvPr id="6" name="object 6"/>
          <p:cNvSpPr txBox="1">
            <a:spLocks noGrp="1"/>
          </p:cNvSpPr>
          <p:nvPr>
            <p:ph type="sldNum" sz="quarter" idx="7"/>
          </p:nvPr>
        </p:nvSpPr>
        <p:spPr>
          <a:xfrm>
            <a:off x="8319773" y="6447740"/>
            <a:ext cx="302895" cy="184666"/>
          </a:xfrm>
          <a:prstGeom prst="rect">
            <a:avLst/>
          </a:prstGeom>
        </p:spPr>
        <p:txBody>
          <a:bodyPr vert="horz" wrap="square" lIns="0" tIns="0" rIns="0" bIns="0" rtlCol="0">
            <a:spAutoFit/>
          </a:bodyPr>
          <a:lstStyle/>
          <a:p>
            <a:pPr marL="99060">
              <a:lnSpc>
                <a:spcPct val="100000"/>
              </a:lnSpc>
            </a:pPr>
            <a:fld id="{81D60167-4931-47E6-BA6A-407CBD079E47}" type="slidenum">
              <a:rPr dirty="0"/>
              <a:t>99</a:t>
            </a:fld>
            <a:endParaRPr dirty="0"/>
          </a:p>
        </p:txBody>
      </p:sp>
      <p:sp>
        <p:nvSpPr>
          <p:cNvPr id="4" name="object 4"/>
          <p:cNvSpPr txBox="1"/>
          <p:nvPr/>
        </p:nvSpPr>
        <p:spPr>
          <a:xfrm>
            <a:off x="1297939" y="1846579"/>
            <a:ext cx="6762750" cy="4042132"/>
          </a:xfrm>
          <a:prstGeom prst="rect">
            <a:avLst/>
          </a:prstGeom>
        </p:spPr>
        <p:txBody>
          <a:bodyPr vert="horz" wrap="square" lIns="0" tIns="12700" rIns="0" bIns="0" rtlCol="0">
            <a:spAutoFit/>
          </a:bodyPr>
          <a:lstStyle/>
          <a:p>
            <a:pPr marL="12700">
              <a:lnSpc>
                <a:spcPct val="100000"/>
              </a:lnSpc>
              <a:spcBef>
                <a:spcPts val="100"/>
              </a:spcBef>
            </a:pPr>
            <a:r>
              <a:rPr sz="2800" b="1" spc="-5" dirty="0">
                <a:latin typeface="Times New Roman"/>
                <a:cs typeface="Times New Roman"/>
              </a:rPr>
              <a:t>Specialist</a:t>
            </a:r>
            <a:endParaRPr sz="2800">
              <a:latin typeface="Times New Roman"/>
              <a:cs typeface="Times New Roman"/>
            </a:endParaRPr>
          </a:p>
          <a:p>
            <a:pPr marL="354965" marR="5080" indent="-342900">
              <a:lnSpc>
                <a:spcPct val="150000"/>
              </a:lnSpc>
              <a:spcBef>
                <a:spcPts val="690"/>
              </a:spcBef>
              <a:buFont typeface="Arial"/>
              <a:buChar char="•"/>
              <a:tabLst>
                <a:tab pos="354965" algn="l"/>
                <a:tab pos="355600" algn="l"/>
              </a:tabLst>
            </a:pPr>
            <a:r>
              <a:rPr sz="2800" i="1" spc="-5" dirty="0">
                <a:latin typeface="Times New Roman"/>
                <a:cs typeface="Times New Roman"/>
              </a:rPr>
              <a:t>Occupational health policy, </a:t>
            </a:r>
            <a:r>
              <a:rPr sz="2800" i="1" dirty="0">
                <a:latin typeface="Times New Roman"/>
                <a:cs typeface="Times New Roman"/>
              </a:rPr>
              <a:t>and </a:t>
            </a:r>
            <a:r>
              <a:rPr sz="2800" i="1" spc="-5" dirty="0">
                <a:latin typeface="Times New Roman"/>
                <a:cs typeface="Times New Roman"/>
              </a:rPr>
              <a:t>practice  development, implementation </a:t>
            </a:r>
            <a:r>
              <a:rPr sz="2800" i="1" dirty="0">
                <a:latin typeface="Times New Roman"/>
                <a:cs typeface="Times New Roman"/>
              </a:rPr>
              <a:t>and</a:t>
            </a:r>
            <a:r>
              <a:rPr sz="2800" i="1" spc="-15" dirty="0">
                <a:latin typeface="Times New Roman"/>
                <a:cs typeface="Times New Roman"/>
              </a:rPr>
              <a:t> </a:t>
            </a:r>
            <a:r>
              <a:rPr sz="2800" i="1" spc="-5" dirty="0">
                <a:latin typeface="Times New Roman"/>
                <a:cs typeface="Times New Roman"/>
              </a:rPr>
              <a:t>evaluation</a:t>
            </a:r>
            <a:endParaRPr sz="280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i="1" spc="-5" dirty="0">
                <a:latin typeface="Times New Roman"/>
                <a:cs typeface="Times New Roman"/>
              </a:rPr>
              <a:t>Occupational health</a:t>
            </a:r>
            <a:r>
              <a:rPr sz="2800" i="1" spc="-15" dirty="0">
                <a:latin typeface="Times New Roman"/>
                <a:cs typeface="Times New Roman"/>
              </a:rPr>
              <a:t> </a:t>
            </a:r>
            <a:r>
              <a:rPr sz="2800" i="1" spc="-5" dirty="0">
                <a:latin typeface="Times New Roman"/>
                <a:cs typeface="Times New Roman"/>
              </a:rPr>
              <a:t>assessment</a:t>
            </a:r>
            <a:endParaRPr sz="2800">
              <a:latin typeface="Times New Roman"/>
              <a:cs typeface="Times New Roman"/>
            </a:endParaRPr>
          </a:p>
          <a:p>
            <a:pPr marL="355600" indent="-342900">
              <a:lnSpc>
                <a:spcPct val="100000"/>
              </a:lnSpc>
              <a:spcBef>
                <a:spcPts val="2380"/>
              </a:spcBef>
              <a:buFont typeface="Arial"/>
              <a:buChar char="•"/>
              <a:tabLst>
                <a:tab pos="354965" algn="l"/>
                <a:tab pos="355600" algn="l"/>
              </a:tabLst>
            </a:pPr>
            <a:r>
              <a:rPr sz="2800" i="1" spc="-5" dirty="0">
                <a:latin typeface="Times New Roman"/>
                <a:cs typeface="Times New Roman"/>
              </a:rPr>
              <a:t>Health</a:t>
            </a:r>
            <a:r>
              <a:rPr sz="2800" i="1" spc="-10" dirty="0">
                <a:latin typeface="Times New Roman"/>
                <a:cs typeface="Times New Roman"/>
              </a:rPr>
              <a:t> </a:t>
            </a:r>
            <a:r>
              <a:rPr sz="2800" i="1" spc="-5" dirty="0">
                <a:latin typeface="Times New Roman"/>
                <a:cs typeface="Times New Roman"/>
              </a:rPr>
              <a:t>surveillance</a:t>
            </a:r>
            <a:endParaRPr sz="2800">
              <a:latin typeface="Times New Roman"/>
              <a:cs typeface="Times New Roman"/>
            </a:endParaRPr>
          </a:p>
          <a:p>
            <a:pPr marL="355600" indent="-342900">
              <a:lnSpc>
                <a:spcPct val="100000"/>
              </a:lnSpc>
              <a:spcBef>
                <a:spcPts val="2370"/>
              </a:spcBef>
              <a:buFont typeface="Arial"/>
              <a:buChar char="•"/>
              <a:tabLst>
                <a:tab pos="354965" algn="l"/>
                <a:tab pos="355600" algn="l"/>
              </a:tabLst>
            </a:pPr>
            <a:r>
              <a:rPr sz="2800" i="1" spc="-5" dirty="0">
                <a:latin typeface="Times New Roman"/>
                <a:cs typeface="Times New Roman"/>
              </a:rPr>
              <a:t>Sickness </a:t>
            </a:r>
            <a:r>
              <a:rPr sz="2800" i="1" dirty="0">
                <a:latin typeface="Times New Roman"/>
                <a:cs typeface="Times New Roman"/>
              </a:rPr>
              <a:t>absence</a:t>
            </a:r>
            <a:r>
              <a:rPr sz="2800" i="1" spc="-20" dirty="0">
                <a:latin typeface="Times New Roman"/>
                <a:cs typeface="Times New Roman"/>
              </a:rPr>
              <a:t> </a:t>
            </a:r>
            <a:r>
              <a:rPr sz="2800" i="1" spc="-5" dirty="0">
                <a:latin typeface="Times New Roman"/>
                <a:cs typeface="Times New Roman"/>
              </a:rPr>
              <a:t>management</a:t>
            </a:r>
            <a:endParaRPr sz="28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TotalTime>
  <Words>4763</Words>
  <Application>Microsoft Office PowerPoint</Application>
  <PresentationFormat>On-screen Show (4:3)</PresentationFormat>
  <Paragraphs>1158</Paragraphs>
  <Slides>163</Slides>
  <Notes>0</Notes>
  <HiddenSlides>0</HiddenSlides>
  <MMClips>0</MMClips>
  <ScaleCrop>false</ScaleCrop>
  <HeadingPairs>
    <vt:vector size="4" baseType="variant">
      <vt:variant>
        <vt:lpstr>Theme</vt:lpstr>
      </vt:variant>
      <vt:variant>
        <vt:i4>3</vt:i4>
      </vt:variant>
      <vt:variant>
        <vt:lpstr>Slide Titles</vt:lpstr>
      </vt:variant>
      <vt:variant>
        <vt:i4>163</vt:i4>
      </vt:variant>
    </vt:vector>
  </HeadingPairs>
  <TitlesOfParts>
    <vt:vector size="166" baseType="lpstr">
      <vt:lpstr>Office Theme</vt:lpstr>
      <vt:lpstr>1_Office Theme</vt:lpstr>
      <vt:lpstr>2_Office Theme</vt:lpstr>
      <vt:lpstr>OCCUPATIONAL  HEALTH -Compiled by Dr.D.Nirmala Assistant Professor Department of Social Work Bharathidasan University Tiruchirappalli  </vt:lpstr>
      <vt:lpstr>PowerPoint Presentation</vt:lpstr>
      <vt:lpstr>Definition</vt:lpstr>
      <vt:lpstr>Definition</vt:lpstr>
      <vt:lpstr>Objectives</vt:lpstr>
      <vt:lpstr>OCCUPATIONAL HAZARDS</vt:lpstr>
      <vt:lpstr>Physical hazards</vt:lpstr>
      <vt:lpstr>HeTahte indirect effects  The direct effects are are</vt:lpstr>
      <vt:lpstr>Cold</vt:lpstr>
      <vt:lpstr>PowerPoint Presentation</vt:lpstr>
      <vt:lpstr>PowerPoint Presentation</vt:lpstr>
      <vt:lpstr>Light</vt:lpstr>
      <vt:lpstr>Noise</vt:lpstr>
      <vt:lpstr>Vibration</vt:lpstr>
      <vt:lpstr>Ultraviolet radiation</vt:lpstr>
      <vt:lpstr>Ionizing radiation</vt:lpstr>
      <vt:lpstr>Ionizing radiation</vt:lpstr>
      <vt:lpstr>Chemical hazards</vt:lpstr>
      <vt:lpstr>Chemical hazards</vt:lpstr>
      <vt:lpstr>Chemical hazards</vt:lpstr>
      <vt:lpstr>Chemical hazards</vt:lpstr>
      <vt:lpstr>PowerPoint Presentation</vt:lpstr>
      <vt:lpstr>Chemical hazards</vt:lpstr>
      <vt:lpstr>Chemical hazards</vt:lpstr>
      <vt:lpstr>Chemical hazards</vt:lpstr>
      <vt:lpstr>Chemical hazards</vt:lpstr>
      <vt:lpstr>Biological hazards</vt:lpstr>
      <vt:lpstr>PowerPoint Presentation</vt:lpstr>
      <vt:lpstr>PowerPoint Presentation</vt:lpstr>
      <vt:lpstr>Mechanical hazards</vt:lpstr>
      <vt:lpstr>Psychosocial hazrds</vt:lpstr>
      <vt:lpstr>Psychosocial hazrds</vt:lpstr>
      <vt:lpstr>OCCUPATIONAL DISEASES</vt:lpstr>
      <vt:lpstr>OCCUPATIONAL DISEASES</vt:lpstr>
      <vt:lpstr>OCCUPATIONAL DISEASES</vt:lpstr>
      <vt:lpstr>PNEUMOCONIOSIS</vt:lpstr>
      <vt:lpstr>PNEUMOCONIOSIS</vt:lpstr>
      <vt:lpstr>Silicosis</vt:lpstr>
      <vt:lpstr>Anthracosis</vt:lpstr>
      <vt:lpstr>Byssinosis</vt:lpstr>
      <vt:lpstr>Bagassosis</vt:lpstr>
      <vt:lpstr>Bagassosis</vt:lpstr>
      <vt:lpstr>Asbestosis</vt:lpstr>
      <vt:lpstr>Asbestosis</vt:lpstr>
      <vt:lpstr>Asbestosis</vt:lpstr>
      <vt:lpstr>PowerPoint Presentation</vt:lpstr>
      <vt:lpstr>LEAD POISONING</vt:lpstr>
      <vt:lpstr>LEAD POISONING</vt:lpstr>
      <vt:lpstr>LEAD POISONING</vt:lpstr>
      <vt:lpstr>PowerPoint Presentation</vt:lpstr>
      <vt:lpstr>LEAD POISONING</vt:lpstr>
      <vt:lpstr>LEAD POISONING</vt:lpstr>
      <vt:lpstr>OCCUPATIONAL CANCER</vt:lpstr>
      <vt:lpstr>OCCUPATIONAL CANCER</vt:lpstr>
      <vt:lpstr>OCCUPATIONAL CANCER</vt:lpstr>
      <vt:lpstr>OCCUPATIONAL DERMATITIS</vt:lpstr>
      <vt:lpstr>OCCUPATIONAL DERMATITIS</vt:lpstr>
      <vt:lpstr>RADIATION HAZARDS</vt:lpstr>
      <vt:lpstr>Sickness Absenteeism</vt:lpstr>
      <vt:lpstr>Sickness Absenteeism</vt:lpstr>
      <vt:lpstr>Accidents</vt:lpstr>
      <vt:lpstr>Accidents</vt:lpstr>
      <vt:lpstr>PowerPoint Presentation</vt:lpstr>
      <vt:lpstr>MEASURES FOR HEALTH  PROMOTION OF WORKERS</vt:lpstr>
      <vt:lpstr>Nutrition</vt:lpstr>
      <vt:lpstr>Communicable disease control</vt:lpstr>
      <vt:lpstr>Environmental sanitation</vt:lpstr>
      <vt:lpstr>Environmental sanitation</vt:lpstr>
      <vt:lpstr>Environmental sanitation</vt:lpstr>
      <vt:lpstr>Environmental sanitation</vt:lpstr>
      <vt:lpstr>Mental health</vt:lpstr>
      <vt:lpstr>MEASURES FOR WOMEN AND  CHILDREN</vt:lpstr>
      <vt:lpstr>Health education</vt:lpstr>
      <vt:lpstr>Family planning</vt:lpstr>
      <vt:lpstr>PREVENTION OF  OCCUPATIONAL DISEASE</vt:lpstr>
      <vt:lpstr>PREVENTION OF OCCUPATIONAL DISEASE</vt:lpstr>
      <vt:lpstr>PREVENTION OF OCCUPATIONAL DISEASE</vt:lpstr>
      <vt:lpstr>PREVENTION OF OCCUPATIONAL DISEASE</vt:lpstr>
      <vt:lpstr>PREVENTION OF OCCUPATIONAL  DISEASE</vt:lpstr>
      <vt:lpstr>FACTORIES ACT,1948</vt:lpstr>
      <vt:lpstr>FACTORIES ACT,1948</vt:lpstr>
      <vt:lpstr>FACTORIES ACT,1948</vt:lpstr>
      <vt:lpstr>PowerPoint Presentation</vt:lpstr>
      <vt:lpstr>ESI Act</vt:lpstr>
      <vt:lpstr>ESI Act- Administration</vt:lpstr>
      <vt:lpstr>ESI Act- Administration</vt:lpstr>
      <vt:lpstr>THE EMPLOYEE STATE INSURANCE ACT,1948</vt:lpstr>
      <vt:lpstr>THE EMPLOYEE STATE INSURANCE  ACT,1948</vt:lpstr>
      <vt:lpstr>PowerPoint Presentation</vt:lpstr>
      <vt:lpstr>THE EMPLOYEE STATE INSURANCE ACT,1948</vt:lpstr>
      <vt:lpstr>PowerPoint Presentation</vt:lpstr>
      <vt:lpstr>THE EMPLOYEE STATE INSURANCE  ACT,1948</vt:lpstr>
      <vt:lpstr>THE EMPLOYEE STATE INSURANCE ACT,1948</vt:lpstr>
      <vt:lpstr>PowerPoint Presentation</vt:lpstr>
      <vt:lpstr>PowerPoint Presentation</vt:lpstr>
      <vt:lpstr>OCCUPATIONAL HEALTH TEAM</vt:lpstr>
      <vt:lpstr>FUNCTIONS</vt:lpstr>
      <vt:lpstr>ROLE</vt:lpstr>
      <vt:lpstr>ROLE</vt:lpstr>
      <vt:lpstr>ROLE OF OCCUPATIONAL HEALTH WORKER</vt:lpstr>
      <vt:lpstr>ROLE OF OCCUPATIONAL HEALTH WORKER</vt:lpstr>
      <vt:lpstr>ROLE OF SOCIAL WORKER IN  OCCUPATIONAL HEALTH WORKER</vt:lpstr>
      <vt:lpstr>ERGONOMICS</vt:lpstr>
      <vt:lpstr>DEFINITION</vt:lpstr>
      <vt:lpstr>Occupational Disease</vt:lpstr>
      <vt:lpstr>Definition</vt:lpstr>
      <vt:lpstr>PowerPoint Presentation</vt:lpstr>
      <vt:lpstr>PowerPoint Presentation</vt:lpstr>
      <vt:lpstr>Occupational Diseases Factors</vt:lpstr>
      <vt:lpstr>Major categories of occupational  illness by organ system</vt:lpstr>
      <vt:lpstr>Occupational Diseases Factors</vt:lpstr>
      <vt:lpstr>Work Related Disease</vt:lpstr>
      <vt:lpstr>PowerPoint Presentation</vt:lpstr>
      <vt:lpstr> Work condition can aggravate pre existing  disease</vt:lpstr>
      <vt:lpstr>PowerPoint Presentation</vt:lpstr>
      <vt:lpstr>Differences between Occupational  Disease and Work Related Diseases</vt:lpstr>
      <vt:lpstr>Costs of occupational and work-  related diseases</vt:lpstr>
      <vt:lpstr>Recognizing Occupational  Disease</vt:lpstr>
      <vt:lpstr>The Occupational History</vt:lpstr>
      <vt:lpstr>History</vt:lpstr>
      <vt:lpstr>The component of an occupational  history</vt:lpstr>
      <vt:lpstr>Additional information in  occupational history</vt:lpstr>
      <vt:lpstr>Screening for Occupational Disease</vt:lpstr>
      <vt:lpstr>Occupational diseases</vt:lpstr>
      <vt:lpstr>DIAGNOSIS</vt:lpstr>
      <vt:lpstr>TREATMENT</vt:lpstr>
      <vt:lpstr>PNEUMOCONIOSES</vt:lpstr>
      <vt:lpstr>TYPES</vt:lpstr>
      <vt:lpstr>DIAGNOSIS</vt:lpstr>
      <vt:lpstr>MANAGEMENT</vt:lpstr>
      <vt:lpstr>Occupational Disease in  Developing Countries</vt:lpstr>
      <vt:lpstr>Occupational Dermatoses</vt:lpstr>
      <vt:lpstr>Type of occupational  dermatoses</vt:lpstr>
      <vt:lpstr>Occupational cancer</vt:lpstr>
      <vt:lpstr>Preventing Occupational Disease</vt:lpstr>
      <vt:lpstr>PowerPoint Presentation</vt:lpstr>
      <vt:lpstr>The three levels of prevention</vt:lpstr>
      <vt:lpstr>Prevention of Occupational Disease</vt:lpstr>
      <vt:lpstr>Prevention of Occupational Disease</vt:lpstr>
      <vt:lpstr>OCCUPATIONAL HEALTH HAZARDS</vt:lpstr>
      <vt:lpstr>CONTENT</vt:lpstr>
      <vt:lpstr>OCCUPATIONAL HEALTH HAZARDS</vt:lpstr>
      <vt:lpstr>Occupational Hazards</vt:lpstr>
      <vt:lpstr>Physical Hazards</vt:lpstr>
      <vt:lpstr>A) HEAT AND COLD</vt:lpstr>
      <vt:lpstr>B) LIGHT</vt:lpstr>
      <vt:lpstr>C) NOISE</vt:lpstr>
      <vt:lpstr>D) VIBRATION</vt:lpstr>
      <vt:lpstr>E) ULTRAVIOLET RADIATION</vt:lpstr>
      <vt:lpstr>F) IONIZING RADIATION</vt:lpstr>
      <vt:lpstr>A) Disease due to Physical agents</vt:lpstr>
      <vt:lpstr>Chemical hazards</vt:lpstr>
      <vt:lpstr>LOCAL ACTION</vt:lpstr>
      <vt:lpstr>Disease due the chemical Agents</vt:lpstr>
      <vt:lpstr>PowerPoint Presentation</vt:lpstr>
      <vt:lpstr>Biological Hazards</vt:lpstr>
      <vt:lpstr>PowerPoint Presentation</vt:lpstr>
      <vt:lpstr>Mechanical Hazards</vt:lpstr>
      <vt:lpstr>Psychosocial Hazards</vt:lpstr>
      <vt:lpstr>PowerPoint Presentation</vt:lpstr>
      <vt:lpstr>Psychological and behavioural change</vt:lpstr>
      <vt:lpstr>Psychosomatic ill health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HEALTH</dc:title>
  <dc:creator>nirmala</dc:creator>
  <cp:lastModifiedBy>ismail - [2010]</cp:lastModifiedBy>
  <cp:revision>13</cp:revision>
  <dcterms:created xsi:type="dcterms:W3CDTF">2020-11-09T03:16:29Z</dcterms:created>
  <dcterms:modified xsi:type="dcterms:W3CDTF">2023-07-06T01:50:51Z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2015-11-20T00:00:00Z</vt:filetime>
  </property>
  <property fmtid="{D5CDD505-2E9C-101B-9397-08002B2CF9AE}" pid="3" name="Creator">
    <vt:lpwstr>pdftk 1.44 - www.pdftk.com</vt:lpwstr>
  </property>
  <property fmtid="{D5CDD505-2E9C-101B-9397-08002B2CF9AE}" pid="4" name="LastSaved">
    <vt:filetime>2020-11-09T00:00:00Z</vt:filetime>
  </property>
</Properties>
</file>