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 id="2147483705" r:id="rId5"/>
    <p:sldMasterId id="2147483717" r:id="rId6"/>
    <p:sldMasterId id="2147483729" r:id="rId7"/>
    <p:sldMasterId id="2147483741" r:id="rId8"/>
  </p:sldMasterIdLst>
  <p:notesMasterIdLst>
    <p:notesMasterId r:id="rId162"/>
  </p:notesMasterIdLst>
  <p:sldIdLst>
    <p:sldId id="429"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48" r:id="rId36"/>
    <p:sldId id="256" r:id="rId37"/>
    <p:sldId id="301" r:id="rId38"/>
    <p:sldId id="302" r:id="rId39"/>
    <p:sldId id="303" r:id="rId40"/>
    <p:sldId id="257" r:id="rId41"/>
    <p:sldId id="258" r:id="rId42"/>
    <p:sldId id="259" r:id="rId43"/>
    <p:sldId id="260" r:id="rId44"/>
    <p:sldId id="261" r:id="rId45"/>
    <p:sldId id="264" r:id="rId46"/>
    <p:sldId id="304" r:id="rId47"/>
    <p:sldId id="262" r:id="rId48"/>
    <p:sldId id="263" r:id="rId49"/>
    <p:sldId id="265" r:id="rId50"/>
    <p:sldId id="266" r:id="rId51"/>
    <p:sldId id="267" r:id="rId52"/>
    <p:sldId id="268" r:id="rId53"/>
    <p:sldId id="269" r:id="rId54"/>
    <p:sldId id="270" r:id="rId55"/>
    <p:sldId id="271" r:id="rId56"/>
    <p:sldId id="272" r:id="rId57"/>
    <p:sldId id="273" r:id="rId58"/>
    <p:sldId id="274" r:id="rId59"/>
    <p:sldId id="275" r:id="rId60"/>
    <p:sldId id="276" r:id="rId61"/>
    <p:sldId id="277" r:id="rId62"/>
    <p:sldId id="278" r:id="rId63"/>
    <p:sldId id="279" r:id="rId64"/>
    <p:sldId id="280" r:id="rId65"/>
    <p:sldId id="281" r:id="rId66"/>
    <p:sldId id="282" r:id="rId67"/>
    <p:sldId id="283" r:id="rId68"/>
    <p:sldId id="284" r:id="rId69"/>
    <p:sldId id="285" r:id="rId70"/>
    <p:sldId id="286" r:id="rId71"/>
    <p:sldId id="287" r:id="rId72"/>
    <p:sldId id="288" r:id="rId73"/>
    <p:sldId id="289" r:id="rId74"/>
    <p:sldId id="290" r:id="rId75"/>
    <p:sldId id="291" r:id="rId76"/>
    <p:sldId id="292" r:id="rId77"/>
    <p:sldId id="293" r:id="rId78"/>
    <p:sldId id="300" r:id="rId79"/>
    <p:sldId id="294" r:id="rId80"/>
    <p:sldId id="295"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 id="391" r:id="rId124"/>
    <p:sldId id="392" r:id="rId125"/>
    <p:sldId id="393" r:id="rId126"/>
    <p:sldId id="394" r:id="rId127"/>
    <p:sldId id="395" r:id="rId128"/>
    <p:sldId id="396" r:id="rId129"/>
    <p:sldId id="397" r:id="rId130"/>
    <p:sldId id="398" r:id="rId131"/>
    <p:sldId id="399" r:id="rId132"/>
    <p:sldId id="400" r:id="rId133"/>
    <p:sldId id="401" r:id="rId134"/>
    <p:sldId id="402" r:id="rId135"/>
    <p:sldId id="403" r:id="rId136"/>
    <p:sldId id="404" r:id="rId137"/>
    <p:sldId id="405" r:id="rId138"/>
    <p:sldId id="406" r:id="rId139"/>
    <p:sldId id="407" r:id="rId140"/>
    <p:sldId id="408" r:id="rId141"/>
    <p:sldId id="409" r:id="rId142"/>
    <p:sldId id="410" r:id="rId143"/>
    <p:sldId id="411" r:id="rId144"/>
    <p:sldId id="412" r:id="rId145"/>
    <p:sldId id="413" r:id="rId146"/>
    <p:sldId id="414" r:id="rId147"/>
    <p:sldId id="415" r:id="rId148"/>
    <p:sldId id="416" r:id="rId149"/>
    <p:sldId id="417" r:id="rId150"/>
    <p:sldId id="418" r:id="rId151"/>
    <p:sldId id="419" r:id="rId152"/>
    <p:sldId id="420" r:id="rId153"/>
    <p:sldId id="421" r:id="rId154"/>
    <p:sldId id="422" r:id="rId155"/>
    <p:sldId id="423" r:id="rId156"/>
    <p:sldId id="424" r:id="rId157"/>
    <p:sldId id="425" r:id="rId158"/>
    <p:sldId id="426" r:id="rId159"/>
    <p:sldId id="427" r:id="rId160"/>
    <p:sldId id="428" r:id="rId1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2" autoAdjust="0"/>
    <p:restoredTop sz="94660"/>
  </p:normalViewPr>
  <p:slideViewPr>
    <p:cSldViewPr>
      <p:cViewPr varScale="1">
        <p:scale>
          <a:sx n="82" d="100"/>
          <a:sy n="82" d="100"/>
        </p:scale>
        <p:origin x="-1522"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slide" Target="slides/slide130.xml"/><Relationship Id="rId154" Type="http://schemas.openxmlformats.org/officeDocument/2006/relationships/slide" Target="slides/slide146.xml"/><Relationship Id="rId159" Type="http://schemas.openxmlformats.org/officeDocument/2006/relationships/slide" Target="slides/slide15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slide" Target="slides/slide136.xml"/><Relationship Id="rId149" Type="http://schemas.openxmlformats.org/officeDocument/2006/relationships/slide" Target="slides/slide14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160" Type="http://schemas.openxmlformats.org/officeDocument/2006/relationships/slide" Target="slides/slide152.xml"/><Relationship Id="rId165" Type="http://schemas.openxmlformats.org/officeDocument/2006/relationships/theme" Target="theme/theme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50" Type="http://schemas.openxmlformats.org/officeDocument/2006/relationships/slide" Target="slides/slide142.xml"/><Relationship Id="rId155" Type="http://schemas.openxmlformats.org/officeDocument/2006/relationships/slide" Target="slides/slide14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slide" Target="slides/slide132.xml"/><Relationship Id="rId145" Type="http://schemas.openxmlformats.org/officeDocument/2006/relationships/slide" Target="slides/slide137.xml"/><Relationship Id="rId161" Type="http://schemas.openxmlformats.org/officeDocument/2006/relationships/slide" Target="slides/slide153.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slide" Target="slides/slide127.xml"/><Relationship Id="rId143" Type="http://schemas.openxmlformats.org/officeDocument/2006/relationships/slide" Target="slides/slide135.xml"/><Relationship Id="rId148" Type="http://schemas.openxmlformats.org/officeDocument/2006/relationships/slide" Target="slides/slide140.xml"/><Relationship Id="rId151" Type="http://schemas.openxmlformats.org/officeDocument/2006/relationships/slide" Target="slides/slide143.xml"/><Relationship Id="rId156" Type="http://schemas.openxmlformats.org/officeDocument/2006/relationships/slide" Target="slides/slide148.xml"/><Relationship Id="rId16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B6AE2-8EF7-42E6-9A6A-F191B3000590}" type="datetimeFigureOut">
              <a:rPr lang="en-IN" smtClean="0"/>
              <a:t>06-07-2023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0D40F-F11E-4F42-8274-4103D51395FF}" type="slidenum">
              <a:rPr lang="en-IN" smtClean="0"/>
              <a:t>‹#›</a:t>
            </a:fld>
            <a:endParaRPr lang="en-IN"/>
          </a:p>
        </p:txBody>
      </p:sp>
    </p:spTree>
    <p:extLst>
      <p:ext uri="{BB962C8B-B14F-4D97-AF65-F5344CB8AC3E}">
        <p14:creationId xmlns:p14="http://schemas.microsoft.com/office/powerpoint/2010/main" val="172897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A2B00C3-9E5A-47C1-9E86-C0CFD848AF83}" type="datetimeFigureOut">
              <a:rPr lang="en-US" smtClean="0"/>
              <a:t>7/6/2023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397000-ED09-48DA-AA46-DB87CF7EC7DC}"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A2B00C3-9E5A-47C1-9E86-C0CFD848AF83}" type="datetimeFigureOut">
              <a:rPr lang="en-US" smtClean="0"/>
              <a:t>7/6/2023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397000-ED09-48DA-AA46-DB87CF7EC7DC}"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A2B00C3-9E5A-47C1-9E86-C0CFD848AF83}" type="datetimeFigureOut">
              <a:rPr lang="en-US" smtClean="0"/>
              <a:t>7/6/2023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397000-ED09-48DA-AA46-DB87CF7EC7DC}"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6" name="AutoShape 4"/>
            <p:cNvSpPr>
              <a:spLocks/>
            </p:cNvSpPr>
            <p:nvPr/>
          </p:nvSpPr>
          <p:spPr bwMode="auto">
            <a:xfrm>
              <a:off x="-1584" y="864"/>
              <a:ext cx="2304" cy="2304"/>
            </a:xfrm>
            <a:custGeom>
              <a:avLst/>
              <a:gdLst>
                <a:gd name="T0" fmla="*/ 44083 w 64000"/>
                <a:gd name="T1" fmla="*/ 2368 h 64000"/>
                <a:gd name="T2" fmla="*/ 64000 w 64000"/>
                <a:gd name="T3" fmla="*/ 32000 h 64000"/>
                <a:gd name="T4" fmla="*/ 44083 w 64000"/>
                <a:gd name="T5" fmla="*/ 61631 h 64000"/>
                <a:gd name="T6" fmla="*/ 44083 w 64000"/>
                <a:gd name="T7" fmla="*/ 61631 h 64000"/>
                <a:gd name="T8" fmla="*/ 44082 w 64000"/>
                <a:gd name="T9" fmla="*/ 61631 h 64000"/>
                <a:gd name="T10" fmla="*/ 44083 w 64000"/>
                <a:gd name="T11" fmla="*/ 61632 h 64000"/>
                <a:gd name="T12" fmla="*/ 44083 w 64000"/>
                <a:gd name="T13" fmla="*/ 2368 h 64000"/>
                <a:gd name="T14" fmla="*/ 44082 w 64000"/>
                <a:gd name="T15" fmla="*/ 2368 h 64000"/>
                <a:gd name="T16" fmla="*/ 44083 w 64000"/>
                <a:gd name="T17" fmla="*/ 236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7" name="AutoShape 5"/>
            <p:cNvSpPr>
              <a:spLocks/>
            </p:cNvSpPr>
            <p:nvPr/>
          </p:nvSpPr>
          <p:spPr bwMode="auto">
            <a:xfrm>
              <a:off x="-2030" y="192"/>
              <a:ext cx="2544" cy="2544"/>
            </a:xfrm>
            <a:custGeom>
              <a:avLst/>
              <a:gdLst>
                <a:gd name="T0" fmla="*/ 50994 w 64000"/>
                <a:gd name="T1" fmla="*/ 6246 h 64000"/>
                <a:gd name="T2" fmla="*/ 64000 w 64000"/>
                <a:gd name="T3" fmla="*/ 32000 h 64000"/>
                <a:gd name="T4" fmla="*/ 50994 w 64000"/>
                <a:gd name="T5" fmla="*/ 57753 h 64000"/>
                <a:gd name="T6" fmla="*/ 50994 w 64000"/>
                <a:gd name="T7" fmla="*/ 57753 h 64000"/>
                <a:gd name="T8" fmla="*/ 50993 w 64000"/>
                <a:gd name="T9" fmla="*/ 57753 h 64000"/>
                <a:gd name="T10" fmla="*/ 50994 w 64000"/>
                <a:gd name="T11" fmla="*/ 57754 h 64000"/>
                <a:gd name="T12" fmla="*/ 50994 w 64000"/>
                <a:gd name="T13" fmla="*/ 6246 h 64000"/>
                <a:gd name="T14" fmla="*/ 50993 w 64000"/>
                <a:gd name="T15" fmla="*/ 6246 h 64000"/>
                <a:gd name="T16" fmla="*/ 50994 w 64000"/>
                <a:gd name="T17" fmla="*/ 62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grpSp>
      <p:sp>
        <p:nvSpPr>
          <p:cNvPr id="95238" name="Rectangle 6"/>
          <p:cNvSpPr>
            <a:spLocks noGrp="1" noChangeArrowheads="1"/>
          </p:cNvSpPr>
          <p:nvPr>
            <p:ph type="ctrTitle"/>
          </p:nvPr>
        </p:nvSpPr>
        <p:spPr>
          <a:xfrm>
            <a:off x="1443038" y="985838"/>
            <a:ext cx="7239000" cy="1444625"/>
          </a:xfrm>
        </p:spPr>
        <p:txBody>
          <a:bodyPr/>
          <a:lstStyle>
            <a:lvl1pPr>
              <a:defRPr sz="4000"/>
            </a:lvl1pPr>
          </a:lstStyle>
          <a:p>
            <a:r>
              <a:rPr lang="en-IN"/>
              <a:t>Click to edit Master title style</a:t>
            </a:r>
          </a:p>
        </p:txBody>
      </p:sp>
      <p:sp>
        <p:nvSpPr>
          <p:cNvPr id="9523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IN"/>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fld id="{8C899A70-2D57-4F49-9BDB-226ED557B02A}" type="datetimeFigureOut">
              <a:rPr lang="en-US">
                <a:solidFill>
                  <a:srgbClr val="000000"/>
                </a:solidFill>
              </a:rPr>
              <a:pPr>
                <a:defRPr/>
              </a:pPr>
              <a:t>7/6/2023</a:t>
            </a:fld>
            <a:endParaRPr lang="en-IN">
              <a:solidFill>
                <a:srgbClr val="000000"/>
              </a:solidFill>
            </a:endParaRPr>
          </a:p>
        </p:txBody>
      </p:sp>
      <p:sp>
        <p:nvSpPr>
          <p:cNvPr id="9" name="Rectangle 9"/>
          <p:cNvSpPr>
            <a:spLocks noGrp="1" noChangeArrowheads="1"/>
          </p:cNvSpPr>
          <p:nvPr>
            <p:ph type="ftr" sz="quarter" idx="11"/>
          </p:nvPr>
        </p:nvSpPr>
        <p:spPr/>
        <p:txBody>
          <a:bodyPr/>
          <a:lstStyle>
            <a:lvl1pPr>
              <a:defRPr/>
            </a:lvl1pPr>
          </a:lstStyle>
          <a:p>
            <a:pPr>
              <a:defRPr/>
            </a:pPr>
            <a:endParaRPr lang="en-IN">
              <a:solidFill>
                <a:srgbClr val="000000"/>
              </a:solidFill>
            </a:endParaRPr>
          </a:p>
        </p:txBody>
      </p:sp>
      <p:sp>
        <p:nvSpPr>
          <p:cNvPr id="10" name="Rectangle 10"/>
          <p:cNvSpPr>
            <a:spLocks noGrp="1" noChangeArrowheads="1"/>
          </p:cNvSpPr>
          <p:nvPr>
            <p:ph type="sldNum" sz="quarter" idx="12"/>
          </p:nvPr>
        </p:nvSpPr>
        <p:spPr/>
        <p:txBody>
          <a:bodyPr/>
          <a:lstStyle>
            <a:lvl1pPr>
              <a:defRPr/>
            </a:lvl1pPr>
          </a:lstStyle>
          <a:p>
            <a:fld id="{88377217-33A8-4A6C-93E6-883D7D97666D}"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503622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1C29ACEF-DFDB-4BA9-99D6-354465B85DF8}"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7FC03D3A-E671-46E9-8A48-F1665F1C25E8}"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546185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1A14984C-C369-451E-A375-9C777E0A653B}"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848130C-111D-4BE8-8475-447EC156CC06}"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180404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4CE88804-7483-4B58-A64C-1EECFD835120}"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6AD679FA-761E-462A-BF79-1D6B03235E63}"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2348085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fld id="{DD97826A-EFFA-48A9-8340-3C83A56AC6C6}" type="datetimeFigureOut">
              <a:rPr lang="en-US">
                <a:solidFill>
                  <a:srgbClr val="000000"/>
                </a:solidFill>
              </a:rPr>
              <a:pPr>
                <a:defRPr/>
              </a:pPr>
              <a:t>7/6/2023</a:t>
            </a:fld>
            <a:endParaRPr lang="en-IN">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fld id="{A953FB93-9300-4D2E-A500-5132E215C810}"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2513714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fld id="{076B3F29-DFF0-4A94-BEE8-1458D62238F1}" type="datetimeFigureOut">
              <a:rPr lang="en-US">
                <a:solidFill>
                  <a:srgbClr val="000000"/>
                </a:solidFill>
              </a:rPr>
              <a:pPr>
                <a:defRPr/>
              </a:pPr>
              <a:t>7/6/2023</a:t>
            </a:fld>
            <a:endParaRPr lang="en-IN">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fld id="{CC9CFD45-43D8-4FE6-9331-726EA97883DD}"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258301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EF95D18D-6E14-43F4-88AD-0FD295C8546D}" type="datetimeFigureOut">
              <a:rPr lang="en-US">
                <a:solidFill>
                  <a:srgbClr val="000000"/>
                </a:solidFill>
              </a:rPr>
              <a:pPr>
                <a:defRPr/>
              </a:pPr>
              <a:t>7/6/2023</a:t>
            </a:fld>
            <a:endParaRPr lang="en-IN">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fld id="{F7FF7046-E7F6-402A-B24E-2C3BD305C70E}"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3342487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E1E49E9D-724F-4A14-B36A-28D15EB1C27C}"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485F2736-8AD9-44D9-BA93-FB2ED3814453}"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68836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A2B00C3-9E5A-47C1-9E86-C0CFD848AF83}" type="datetimeFigureOut">
              <a:rPr lang="en-US" smtClean="0"/>
              <a:t>7/6/2023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397000-ED09-48DA-AA46-DB87CF7EC7DC}" type="slidenum">
              <a:rPr lang="en-IN" smtClean="0"/>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2856DAC6-514B-4442-BFAD-A12C4759224F}"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E36A99E6-F77F-4A3E-AD99-DCBE75B18467}"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3104730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BA5B9C7D-0E7C-46EC-BE3C-CD93038158D2}"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15C3037B-06E4-4DA4-A750-FC5F88FB07BF}"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1062309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95B828B8-665B-428E-9CB0-FE21FA0AAF6B}"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2BC446DA-93BF-4842-91D7-7DDF5F6BE222}"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1231067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ln/>
        </p:spPr>
        <p:txBody>
          <a:bodyPr/>
          <a:lstStyle>
            <a:lvl1pPr>
              <a:defRPr/>
            </a:lvl1pPr>
          </a:lstStyle>
          <a:p>
            <a:pPr>
              <a:defRPr/>
            </a:pPr>
            <a:fld id="{98CDE502-794D-4273-945C-99D6121F6EC5}" type="datetimeFigureOut">
              <a:rPr lang="en-US">
                <a:solidFill>
                  <a:srgbClr val="000000"/>
                </a:solidFill>
              </a:rPr>
              <a:pPr>
                <a:defRPr/>
              </a:pPr>
              <a:t>7/6/2023</a:t>
            </a:fld>
            <a:endParaRPr lang="en-IN">
              <a:solidFill>
                <a:srgbClr val="000000"/>
              </a:solidFill>
            </a:endParaRPr>
          </a:p>
        </p:txBody>
      </p:sp>
      <p:sp>
        <p:nvSpPr>
          <p:cNvPr id="7"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8" name="Rectangle 10"/>
          <p:cNvSpPr>
            <a:spLocks noGrp="1" noChangeArrowheads="1"/>
          </p:cNvSpPr>
          <p:nvPr>
            <p:ph type="sldNum" sz="quarter" idx="12"/>
          </p:nvPr>
        </p:nvSpPr>
        <p:spPr>
          <a:ln/>
        </p:spPr>
        <p:txBody>
          <a:bodyPr/>
          <a:lstStyle>
            <a:lvl1pPr>
              <a:defRPr/>
            </a:lvl1pPr>
          </a:lstStyle>
          <a:p>
            <a:fld id="{DC099312-B1D2-44B0-87A7-27372C7C33B0}"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2248781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7896F235-1240-47C5-B445-105CECACB6B8}"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CBBBC650-B083-4FD0-BDF2-F832FDF42630}"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3810687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0013" y="301625"/>
            <a:ext cx="7313612" cy="5640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ln/>
        </p:spPr>
        <p:txBody>
          <a:bodyPr/>
          <a:lstStyle>
            <a:lvl1pPr>
              <a:defRPr/>
            </a:lvl1pPr>
          </a:lstStyle>
          <a:p>
            <a:pPr>
              <a:defRPr/>
            </a:pPr>
            <a:fld id="{196BEF1D-E1EC-475B-BC8F-18CDF30648D3}" type="datetimeFigureOut">
              <a:rPr lang="en-US">
                <a:solidFill>
                  <a:srgbClr val="000000"/>
                </a:solidFill>
              </a:rPr>
              <a:pPr>
                <a:defRPr/>
              </a:pPr>
              <a:t>7/6/2023</a:t>
            </a:fld>
            <a:endParaRPr lang="en-IN">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fld id="{A8FF9150-8E32-406C-9932-EECA9003E22B}"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60506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6" name="AutoShape 4"/>
            <p:cNvSpPr>
              <a:spLocks/>
            </p:cNvSpPr>
            <p:nvPr/>
          </p:nvSpPr>
          <p:spPr bwMode="auto">
            <a:xfrm>
              <a:off x="-1584" y="864"/>
              <a:ext cx="2304" cy="2304"/>
            </a:xfrm>
            <a:custGeom>
              <a:avLst/>
              <a:gdLst>
                <a:gd name="T0" fmla="*/ 44083 w 64000"/>
                <a:gd name="T1" fmla="*/ 2368 h 64000"/>
                <a:gd name="T2" fmla="*/ 64000 w 64000"/>
                <a:gd name="T3" fmla="*/ 32000 h 64000"/>
                <a:gd name="T4" fmla="*/ 44083 w 64000"/>
                <a:gd name="T5" fmla="*/ 61631 h 64000"/>
                <a:gd name="T6" fmla="*/ 44083 w 64000"/>
                <a:gd name="T7" fmla="*/ 61631 h 64000"/>
                <a:gd name="T8" fmla="*/ 44082 w 64000"/>
                <a:gd name="T9" fmla="*/ 61631 h 64000"/>
                <a:gd name="T10" fmla="*/ 44083 w 64000"/>
                <a:gd name="T11" fmla="*/ 61632 h 64000"/>
                <a:gd name="T12" fmla="*/ 44083 w 64000"/>
                <a:gd name="T13" fmla="*/ 2368 h 64000"/>
                <a:gd name="T14" fmla="*/ 44082 w 64000"/>
                <a:gd name="T15" fmla="*/ 2368 h 64000"/>
                <a:gd name="T16" fmla="*/ 44083 w 64000"/>
                <a:gd name="T17" fmla="*/ 236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7" name="AutoShape 5"/>
            <p:cNvSpPr>
              <a:spLocks/>
            </p:cNvSpPr>
            <p:nvPr/>
          </p:nvSpPr>
          <p:spPr bwMode="auto">
            <a:xfrm>
              <a:off x="-2030" y="192"/>
              <a:ext cx="2544" cy="2544"/>
            </a:xfrm>
            <a:custGeom>
              <a:avLst/>
              <a:gdLst>
                <a:gd name="T0" fmla="*/ 50994 w 64000"/>
                <a:gd name="T1" fmla="*/ 6246 h 64000"/>
                <a:gd name="T2" fmla="*/ 64000 w 64000"/>
                <a:gd name="T3" fmla="*/ 32000 h 64000"/>
                <a:gd name="T4" fmla="*/ 50994 w 64000"/>
                <a:gd name="T5" fmla="*/ 57753 h 64000"/>
                <a:gd name="T6" fmla="*/ 50994 w 64000"/>
                <a:gd name="T7" fmla="*/ 57753 h 64000"/>
                <a:gd name="T8" fmla="*/ 50993 w 64000"/>
                <a:gd name="T9" fmla="*/ 57753 h 64000"/>
                <a:gd name="T10" fmla="*/ 50994 w 64000"/>
                <a:gd name="T11" fmla="*/ 57754 h 64000"/>
                <a:gd name="T12" fmla="*/ 50994 w 64000"/>
                <a:gd name="T13" fmla="*/ 6246 h 64000"/>
                <a:gd name="T14" fmla="*/ 50993 w 64000"/>
                <a:gd name="T15" fmla="*/ 6246 h 64000"/>
                <a:gd name="T16" fmla="*/ 50994 w 64000"/>
                <a:gd name="T17" fmla="*/ 62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grpSp>
      <p:sp>
        <p:nvSpPr>
          <p:cNvPr id="95238" name="Rectangle 6"/>
          <p:cNvSpPr>
            <a:spLocks noGrp="1" noChangeArrowheads="1"/>
          </p:cNvSpPr>
          <p:nvPr>
            <p:ph type="ctrTitle"/>
          </p:nvPr>
        </p:nvSpPr>
        <p:spPr>
          <a:xfrm>
            <a:off x="1443038" y="985838"/>
            <a:ext cx="7239000" cy="1444625"/>
          </a:xfrm>
        </p:spPr>
        <p:txBody>
          <a:bodyPr/>
          <a:lstStyle>
            <a:lvl1pPr>
              <a:defRPr sz="4000"/>
            </a:lvl1pPr>
          </a:lstStyle>
          <a:p>
            <a:r>
              <a:rPr lang="en-IN"/>
              <a:t>Click to edit Master title style</a:t>
            </a:r>
          </a:p>
        </p:txBody>
      </p:sp>
      <p:sp>
        <p:nvSpPr>
          <p:cNvPr id="9523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IN"/>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fld id="{8C899A70-2D57-4F49-9BDB-226ED557B02A}" type="datetimeFigureOut">
              <a:rPr lang="en-US">
                <a:solidFill>
                  <a:srgbClr val="000000"/>
                </a:solidFill>
              </a:rPr>
              <a:pPr>
                <a:defRPr/>
              </a:pPr>
              <a:t>7/6/2023</a:t>
            </a:fld>
            <a:endParaRPr lang="en-IN">
              <a:solidFill>
                <a:srgbClr val="000000"/>
              </a:solidFill>
            </a:endParaRPr>
          </a:p>
        </p:txBody>
      </p:sp>
      <p:sp>
        <p:nvSpPr>
          <p:cNvPr id="9" name="Rectangle 9"/>
          <p:cNvSpPr>
            <a:spLocks noGrp="1" noChangeArrowheads="1"/>
          </p:cNvSpPr>
          <p:nvPr>
            <p:ph type="ftr" sz="quarter" idx="11"/>
          </p:nvPr>
        </p:nvSpPr>
        <p:spPr/>
        <p:txBody>
          <a:bodyPr/>
          <a:lstStyle>
            <a:lvl1pPr>
              <a:defRPr/>
            </a:lvl1pPr>
          </a:lstStyle>
          <a:p>
            <a:pPr>
              <a:defRPr/>
            </a:pPr>
            <a:endParaRPr lang="en-IN">
              <a:solidFill>
                <a:srgbClr val="000000"/>
              </a:solidFill>
            </a:endParaRPr>
          </a:p>
        </p:txBody>
      </p:sp>
      <p:sp>
        <p:nvSpPr>
          <p:cNvPr id="10" name="Rectangle 10"/>
          <p:cNvSpPr>
            <a:spLocks noGrp="1" noChangeArrowheads="1"/>
          </p:cNvSpPr>
          <p:nvPr>
            <p:ph type="sldNum" sz="quarter" idx="12"/>
          </p:nvPr>
        </p:nvSpPr>
        <p:spPr/>
        <p:txBody>
          <a:bodyPr/>
          <a:lstStyle>
            <a:lvl1pPr>
              <a:defRPr/>
            </a:lvl1pPr>
          </a:lstStyle>
          <a:p>
            <a:fld id="{88377217-33A8-4A6C-93E6-883D7D97666D}"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260037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1C29ACEF-DFDB-4BA9-99D6-354465B85DF8}"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7FC03D3A-E671-46E9-8A48-F1665F1C25E8}"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835602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1A14984C-C369-451E-A375-9C777E0A653B}"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848130C-111D-4BE8-8475-447EC156CC06}"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2822380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4CE88804-7483-4B58-A64C-1EECFD835120}"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6AD679FA-761E-462A-BF79-1D6B03235E63}"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35806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2B00C3-9E5A-47C1-9E86-C0CFD848AF83}" type="datetimeFigureOut">
              <a:rPr lang="en-US" smtClean="0"/>
              <a:t>7/6/2023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397000-ED09-48DA-AA46-DB87CF7EC7DC}" type="slidenum">
              <a:rPr lang="en-IN" smtClean="0"/>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fld id="{DD97826A-EFFA-48A9-8340-3C83A56AC6C6}" type="datetimeFigureOut">
              <a:rPr lang="en-US">
                <a:solidFill>
                  <a:srgbClr val="000000"/>
                </a:solidFill>
              </a:rPr>
              <a:pPr>
                <a:defRPr/>
              </a:pPr>
              <a:t>7/6/2023</a:t>
            </a:fld>
            <a:endParaRPr lang="en-IN">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fld id="{A953FB93-9300-4D2E-A500-5132E215C810}"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2168327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fld id="{076B3F29-DFF0-4A94-BEE8-1458D62238F1}" type="datetimeFigureOut">
              <a:rPr lang="en-US">
                <a:solidFill>
                  <a:srgbClr val="000000"/>
                </a:solidFill>
              </a:rPr>
              <a:pPr>
                <a:defRPr/>
              </a:pPr>
              <a:t>7/6/2023</a:t>
            </a:fld>
            <a:endParaRPr lang="en-IN">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fld id="{CC9CFD45-43D8-4FE6-9331-726EA97883DD}"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1821848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EF95D18D-6E14-43F4-88AD-0FD295C8546D}" type="datetimeFigureOut">
              <a:rPr lang="en-US">
                <a:solidFill>
                  <a:srgbClr val="000000"/>
                </a:solidFill>
              </a:rPr>
              <a:pPr>
                <a:defRPr/>
              </a:pPr>
              <a:t>7/6/2023</a:t>
            </a:fld>
            <a:endParaRPr lang="en-IN">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fld id="{F7FF7046-E7F6-402A-B24E-2C3BD305C70E}"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62830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E1E49E9D-724F-4A14-B36A-28D15EB1C27C}"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485F2736-8AD9-44D9-BA93-FB2ED3814453}"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3974811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2856DAC6-514B-4442-BFAD-A12C4759224F}"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E36A99E6-F77F-4A3E-AD99-DCBE75B18467}"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1827070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BA5B9C7D-0E7C-46EC-BE3C-CD93038158D2}"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15C3037B-06E4-4DA4-A750-FC5F88FB07BF}"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3255159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95B828B8-665B-428E-9CB0-FE21FA0AAF6B}"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2BC446DA-93BF-4842-91D7-7DDF5F6BE222}"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3588200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ln/>
        </p:spPr>
        <p:txBody>
          <a:bodyPr/>
          <a:lstStyle>
            <a:lvl1pPr>
              <a:defRPr/>
            </a:lvl1pPr>
          </a:lstStyle>
          <a:p>
            <a:pPr>
              <a:defRPr/>
            </a:pPr>
            <a:fld id="{98CDE502-794D-4273-945C-99D6121F6EC5}" type="datetimeFigureOut">
              <a:rPr lang="en-US">
                <a:solidFill>
                  <a:srgbClr val="000000"/>
                </a:solidFill>
              </a:rPr>
              <a:pPr>
                <a:defRPr/>
              </a:pPr>
              <a:t>7/6/2023</a:t>
            </a:fld>
            <a:endParaRPr lang="en-IN">
              <a:solidFill>
                <a:srgbClr val="000000"/>
              </a:solidFill>
            </a:endParaRPr>
          </a:p>
        </p:txBody>
      </p:sp>
      <p:sp>
        <p:nvSpPr>
          <p:cNvPr id="7"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8" name="Rectangle 10"/>
          <p:cNvSpPr>
            <a:spLocks noGrp="1" noChangeArrowheads="1"/>
          </p:cNvSpPr>
          <p:nvPr>
            <p:ph type="sldNum" sz="quarter" idx="12"/>
          </p:nvPr>
        </p:nvSpPr>
        <p:spPr>
          <a:ln/>
        </p:spPr>
        <p:txBody>
          <a:bodyPr/>
          <a:lstStyle>
            <a:lvl1pPr>
              <a:defRPr/>
            </a:lvl1pPr>
          </a:lstStyle>
          <a:p>
            <a:fld id="{DC099312-B1D2-44B0-87A7-27372C7C33B0}"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3816675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7896F235-1240-47C5-B445-105CECACB6B8}"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CBBBC650-B083-4FD0-BDF2-F832FDF42630}"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885744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0013" y="301625"/>
            <a:ext cx="7313612" cy="5640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ln/>
        </p:spPr>
        <p:txBody>
          <a:bodyPr/>
          <a:lstStyle>
            <a:lvl1pPr>
              <a:defRPr/>
            </a:lvl1pPr>
          </a:lstStyle>
          <a:p>
            <a:pPr>
              <a:defRPr/>
            </a:pPr>
            <a:fld id="{196BEF1D-E1EC-475B-BC8F-18CDF30648D3}" type="datetimeFigureOut">
              <a:rPr lang="en-US">
                <a:solidFill>
                  <a:srgbClr val="000000"/>
                </a:solidFill>
              </a:rPr>
              <a:pPr>
                <a:defRPr/>
              </a:pPr>
              <a:t>7/6/2023</a:t>
            </a:fld>
            <a:endParaRPr lang="en-IN">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fld id="{A8FF9150-8E32-406C-9932-EECA9003E22B}"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134127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A2B00C3-9E5A-47C1-9E86-C0CFD848AF83}" type="datetimeFigureOut">
              <a:rPr lang="en-US" smtClean="0"/>
              <a:t>7/6/2023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397000-ED09-48DA-AA46-DB87CF7EC7DC}" type="slidenum">
              <a:rPr lang="en-IN" smtClean="0"/>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6" name="AutoShape 4"/>
            <p:cNvSpPr>
              <a:spLocks/>
            </p:cNvSpPr>
            <p:nvPr/>
          </p:nvSpPr>
          <p:spPr bwMode="auto">
            <a:xfrm>
              <a:off x="-1584" y="864"/>
              <a:ext cx="2304" cy="2304"/>
            </a:xfrm>
            <a:custGeom>
              <a:avLst/>
              <a:gdLst>
                <a:gd name="T0" fmla="*/ 44083 w 64000"/>
                <a:gd name="T1" fmla="*/ 2368 h 64000"/>
                <a:gd name="T2" fmla="*/ 64000 w 64000"/>
                <a:gd name="T3" fmla="*/ 32000 h 64000"/>
                <a:gd name="T4" fmla="*/ 44083 w 64000"/>
                <a:gd name="T5" fmla="*/ 61631 h 64000"/>
                <a:gd name="T6" fmla="*/ 44083 w 64000"/>
                <a:gd name="T7" fmla="*/ 61631 h 64000"/>
                <a:gd name="T8" fmla="*/ 44082 w 64000"/>
                <a:gd name="T9" fmla="*/ 61631 h 64000"/>
                <a:gd name="T10" fmla="*/ 44083 w 64000"/>
                <a:gd name="T11" fmla="*/ 61632 h 64000"/>
                <a:gd name="T12" fmla="*/ 44083 w 64000"/>
                <a:gd name="T13" fmla="*/ 2368 h 64000"/>
                <a:gd name="T14" fmla="*/ 44082 w 64000"/>
                <a:gd name="T15" fmla="*/ 2368 h 64000"/>
                <a:gd name="T16" fmla="*/ 44083 w 64000"/>
                <a:gd name="T17" fmla="*/ 236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7" name="AutoShape 5"/>
            <p:cNvSpPr>
              <a:spLocks/>
            </p:cNvSpPr>
            <p:nvPr/>
          </p:nvSpPr>
          <p:spPr bwMode="auto">
            <a:xfrm>
              <a:off x="-2030" y="192"/>
              <a:ext cx="2544" cy="2544"/>
            </a:xfrm>
            <a:custGeom>
              <a:avLst/>
              <a:gdLst>
                <a:gd name="T0" fmla="*/ 50994 w 64000"/>
                <a:gd name="T1" fmla="*/ 6246 h 64000"/>
                <a:gd name="T2" fmla="*/ 64000 w 64000"/>
                <a:gd name="T3" fmla="*/ 32000 h 64000"/>
                <a:gd name="T4" fmla="*/ 50994 w 64000"/>
                <a:gd name="T5" fmla="*/ 57753 h 64000"/>
                <a:gd name="T6" fmla="*/ 50994 w 64000"/>
                <a:gd name="T7" fmla="*/ 57753 h 64000"/>
                <a:gd name="T8" fmla="*/ 50993 w 64000"/>
                <a:gd name="T9" fmla="*/ 57753 h 64000"/>
                <a:gd name="T10" fmla="*/ 50994 w 64000"/>
                <a:gd name="T11" fmla="*/ 57754 h 64000"/>
                <a:gd name="T12" fmla="*/ 50994 w 64000"/>
                <a:gd name="T13" fmla="*/ 6246 h 64000"/>
                <a:gd name="T14" fmla="*/ 50993 w 64000"/>
                <a:gd name="T15" fmla="*/ 6246 h 64000"/>
                <a:gd name="T16" fmla="*/ 50994 w 64000"/>
                <a:gd name="T17" fmla="*/ 62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grpSp>
      <p:sp>
        <p:nvSpPr>
          <p:cNvPr id="95238" name="Rectangle 6"/>
          <p:cNvSpPr>
            <a:spLocks noGrp="1" noChangeArrowheads="1"/>
          </p:cNvSpPr>
          <p:nvPr>
            <p:ph type="ctrTitle"/>
          </p:nvPr>
        </p:nvSpPr>
        <p:spPr>
          <a:xfrm>
            <a:off x="1443038" y="985838"/>
            <a:ext cx="7239000" cy="1444625"/>
          </a:xfrm>
        </p:spPr>
        <p:txBody>
          <a:bodyPr/>
          <a:lstStyle>
            <a:lvl1pPr>
              <a:defRPr sz="4000"/>
            </a:lvl1pPr>
          </a:lstStyle>
          <a:p>
            <a:r>
              <a:rPr lang="en-IN"/>
              <a:t>Click to edit Master title style</a:t>
            </a:r>
          </a:p>
        </p:txBody>
      </p:sp>
      <p:sp>
        <p:nvSpPr>
          <p:cNvPr id="9523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IN"/>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fld id="{8C899A70-2D57-4F49-9BDB-226ED557B02A}" type="datetimeFigureOut">
              <a:rPr lang="en-US">
                <a:solidFill>
                  <a:srgbClr val="000000"/>
                </a:solidFill>
              </a:rPr>
              <a:pPr>
                <a:defRPr/>
              </a:pPr>
              <a:t>7/6/2023</a:t>
            </a:fld>
            <a:endParaRPr lang="en-IN">
              <a:solidFill>
                <a:srgbClr val="000000"/>
              </a:solidFill>
            </a:endParaRPr>
          </a:p>
        </p:txBody>
      </p:sp>
      <p:sp>
        <p:nvSpPr>
          <p:cNvPr id="9" name="Rectangle 9"/>
          <p:cNvSpPr>
            <a:spLocks noGrp="1" noChangeArrowheads="1"/>
          </p:cNvSpPr>
          <p:nvPr>
            <p:ph type="ftr" sz="quarter" idx="11"/>
          </p:nvPr>
        </p:nvSpPr>
        <p:spPr/>
        <p:txBody>
          <a:bodyPr/>
          <a:lstStyle>
            <a:lvl1pPr>
              <a:defRPr/>
            </a:lvl1pPr>
          </a:lstStyle>
          <a:p>
            <a:pPr>
              <a:defRPr/>
            </a:pPr>
            <a:endParaRPr lang="en-IN">
              <a:solidFill>
                <a:srgbClr val="000000"/>
              </a:solidFill>
            </a:endParaRPr>
          </a:p>
        </p:txBody>
      </p:sp>
      <p:sp>
        <p:nvSpPr>
          <p:cNvPr id="10" name="Rectangle 10"/>
          <p:cNvSpPr>
            <a:spLocks noGrp="1" noChangeArrowheads="1"/>
          </p:cNvSpPr>
          <p:nvPr>
            <p:ph type="sldNum" sz="quarter" idx="12"/>
          </p:nvPr>
        </p:nvSpPr>
        <p:spPr/>
        <p:txBody>
          <a:bodyPr/>
          <a:lstStyle>
            <a:lvl1pPr>
              <a:defRPr/>
            </a:lvl1pPr>
          </a:lstStyle>
          <a:p>
            <a:fld id="{88377217-33A8-4A6C-93E6-883D7D97666D}"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748398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1C29ACEF-DFDB-4BA9-99D6-354465B85DF8}"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7FC03D3A-E671-46E9-8A48-F1665F1C25E8}"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4284515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1A14984C-C369-451E-A375-9C777E0A653B}"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B848130C-111D-4BE8-8475-447EC156CC06}"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4261805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4CE88804-7483-4B58-A64C-1EECFD835120}"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6AD679FA-761E-462A-BF79-1D6B03235E63}"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392119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fld id="{DD97826A-EFFA-48A9-8340-3C83A56AC6C6}" type="datetimeFigureOut">
              <a:rPr lang="en-US">
                <a:solidFill>
                  <a:srgbClr val="000000"/>
                </a:solidFill>
              </a:rPr>
              <a:pPr>
                <a:defRPr/>
              </a:pPr>
              <a:t>7/6/2023</a:t>
            </a:fld>
            <a:endParaRPr lang="en-IN">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fld id="{A953FB93-9300-4D2E-A500-5132E215C810}"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299987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fld id="{076B3F29-DFF0-4A94-BEE8-1458D62238F1}" type="datetimeFigureOut">
              <a:rPr lang="en-US">
                <a:solidFill>
                  <a:srgbClr val="000000"/>
                </a:solidFill>
              </a:rPr>
              <a:pPr>
                <a:defRPr/>
              </a:pPr>
              <a:t>7/6/2023</a:t>
            </a:fld>
            <a:endParaRPr lang="en-IN">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fld id="{CC9CFD45-43D8-4FE6-9331-726EA97883DD}"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2057640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EF95D18D-6E14-43F4-88AD-0FD295C8546D}" type="datetimeFigureOut">
              <a:rPr lang="en-US">
                <a:solidFill>
                  <a:srgbClr val="000000"/>
                </a:solidFill>
              </a:rPr>
              <a:pPr>
                <a:defRPr/>
              </a:pPr>
              <a:t>7/6/2023</a:t>
            </a:fld>
            <a:endParaRPr lang="en-IN">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fld id="{F7FF7046-E7F6-402A-B24E-2C3BD305C70E}"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964809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E1E49E9D-724F-4A14-B36A-28D15EB1C27C}"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485F2736-8AD9-44D9-BA93-FB2ED3814453}"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921829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2856DAC6-514B-4442-BFAD-A12C4759224F}"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E36A99E6-F77F-4A3E-AD99-DCBE75B18467}"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508225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BA5B9C7D-0E7C-46EC-BE3C-CD93038158D2}"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15C3037B-06E4-4DA4-A750-FC5F88FB07BF}"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331024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A2B00C3-9E5A-47C1-9E86-C0CFD848AF83}" type="datetimeFigureOut">
              <a:rPr lang="en-US" smtClean="0"/>
              <a:t>7/6/2023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397000-ED09-48DA-AA46-DB87CF7EC7DC}" type="slidenum">
              <a:rPr lang="en-IN" smtClean="0"/>
              <a:t>‹#›</a:t>
            </a:fld>
            <a:endParaRPr lang="en-I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95B828B8-665B-428E-9CB0-FE21FA0AAF6B}" type="datetimeFigureOut">
              <a:rPr lang="en-US">
                <a:solidFill>
                  <a:srgbClr val="000000"/>
                </a:solidFill>
              </a:rPr>
              <a:pPr>
                <a:defRPr/>
              </a:pPr>
              <a:t>7/6/2023</a:t>
            </a:fld>
            <a:endParaRPr lang="en-IN">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2BC446DA-93BF-4842-91D7-7DDF5F6BE222}"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2566941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ln/>
        </p:spPr>
        <p:txBody>
          <a:bodyPr/>
          <a:lstStyle>
            <a:lvl1pPr>
              <a:defRPr/>
            </a:lvl1pPr>
          </a:lstStyle>
          <a:p>
            <a:pPr>
              <a:defRPr/>
            </a:pPr>
            <a:fld id="{98CDE502-794D-4273-945C-99D6121F6EC5}" type="datetimeFigureOut">
              <a:rPr lang="en-US">
                <a:solidFill>
                  <a:srgbClr val="000000"/>
                </a:solidFill>
              </a:rPr>
              <a:pPr>
                <a:defRPr/>
              </a:pPr>
              <a:t>7/6/2023</a:t>
            </a:fld>
            <a:endParaRPr lang="en-IN">
              <a:solidFill>
                <a:srgbClr val="000000"/>
              </a:solidFill>
            </a:endParaRPr>
          </a:p>
        </p:txBody>
      </p:sp>
      <p:sp>
        <p:nvSpPr>
          <p:cNvPr id="7"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8" name="Rectangle 10"/>
          <p:cNvSpPr>
            <a:spLocks noGrp="1" noChangeArrowheads="1"/>
          </p:cNvSpPr>
          <p:nvPr>
            <p:ph type="sldNum" sz="quarter" idx="12"/>
          </p:nvPr>
        </p:nvSpPr>
        <p:spPr>
          <a:ln/>
        </p:spPr>
        <p:txBody>
          <a:bodyPr/>
          <a:lstStyle>
            <a:lvl1pPr>
              <a:defRPr/>
            </a:lvl1pPr>
          </a:lstStyle>
          <a:p>
            <a:fld id="{DC099312-B1D2-44B0-87A7-27372C7C33B0}"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4064003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7896F235-1240-47C5-B445-105CECACB6B8}" type="datetimeFigureOut">
              <a:rPr lang="en-US">
                <a:solidFill>
                  <a:srgbClr val="000000"/>
                </a:solidFill>
              </a:rPr>
              <a:pPr>
                <a:defRPr/>
              </a:pPr>
              <a:t>7/6/2023</a:t>
            </a:fld>
            <a:endParaRPr lang="en-IN">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CBBBC650-B083-4FD0-BDF2-F832FDF42630}"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3796507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0013" y="301625"/>
            <a:ext cx="7313612" cy="5640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ln/>
        </p:spPr>
        <p:txBody>
          <a:bodyPr/>
          <a:lstStyle>
            <a:lvl1pPr>
              <a:defRPr/>
            </a:lvl1pPr>
          </a:lstStyle>
          <a:p>
            <a:pPr>
              <a:defRPr/>
            </a:pPr>
            <a:fld id="{196BEF1D-E1EC-475B-BC8F-18CDF30648D3}" type="datetimeFigureOut">
              <a:rPr lang="en-US">
                <a:solidFill>
                  <a:srgbClr val="000000"/>
                </a:solidFill>
              </a:rPr>
              <a:pPr>
                <a:defRPr/>
              </a:pPr>
              <a:t>7/6/2023</a:t>
            </a:fld>
            <a:endParaRPr lang="en-IN">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IN">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fld id="{A8FF9150-8E32-406C-9932-EECA9003E22B}" type="slidenum">
              <a:rPr lang="en-IN" altLang="en-US">
                <a:solidFill>
                  <a:srgbClr val="000000"/>
                </a:solidFill>
              </a:rPr>
              <a:pPr/>
              <a:t>‹#›</a:t>
            </a:fld>
            <a:endParaRPr lang="en-IN" altLang="en-US">
              <a:solidFill>
                <a:srgbClr val="000000"/>
              </a:solidFill>
            </a:endParaRPr>
          </a:p>
        </p:txBody>
      </p:sp>
    </p:spTree>
    <p:extLst>
      <p:ext uri="{BB962C8B-B14F-4D97-AF65-F5344CB8AC3E}">
        <p14:creationId xmlns:p14="http://schemas.microsoft.com/office/powerpoint/2010/main" val="41646947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989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9306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105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998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213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01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A2B00C3-9E5A-47C1-9E86-C0CFD848AF83}" type="datetimeFigureOut">
              <a:rPr lang="en-US" smtClean="0"/>
              <a:t>7/6/2023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7397000-ED09-48DA-AA46-DB87CF7EC7DC}" type="slidenum">
              <a:rPr lang="en-IN" smtClean="0"/>
              <a:t>‹#›</a:t>
            </a:fld>
            <a:endParaRPr lang="en-I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0491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843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901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399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3884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558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907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8190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9787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75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B00C3-9E5A-47C1-9E86-C0CFD848AF83}" type="datetimeFigureOut">
              <a:rPr lang="en-US" smtClean="0"/>
              <a:t>7/6/2023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7397000-ED09-48DA-AA46-DB87CF7EC7DC}" type="slidenum">
              <a:rPr lang="en-IN" smtClean="0"/>
              <a:t>‹#›</a:t>
            </a:fld>
            <a:endParaRPr lang="en-I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4396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7426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74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652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2572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2146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1647ADF-18DE-4D22-A112-3C318DBFD81F}" type="datetimeFigureOut">
              <a:rPr lang="en-US" smtClean="0">
                <a:solidFill>
                  <a:srgbClr val="DBF5F9">
                    <a:shade val="90000"/>
                  </a:srgbClr>
                </a:solidFill>
              </a:rPr>
              <a:pPr/>
              <a:t>7/6/2023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DAD4BF81-CF90-4E08-9525-F4407F38261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37511627"/>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647ADF-18DE-4D22-A112-3C318DBFD81F}" type="datetimeFigureOut">
              <a:rPr lang="en-US" smtClean="0">
                <a:solidFill>
                  <a:srgbClr val="04617B">
                    <a:shade val="90000"/>
                  </a:srgbClr>
                </a:solidFill>
              </a:rPr>
              <a:pPr/>
              <a:t>7/6/2023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AD4BF81-CF90-4E08-9525-F4407F38261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067335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1647ADF-18DE-4D22-A112-3C318DBFD81F}" type="datetimeFigureOut">
              <a:rPr lang="en-US" smtClean="0">
                <a:solidFill>
                  <a:srgbClr val="DBF5F9">
                    <a:shade val="90000"/>
                  </a:srgbClr>
                </a:solidFill>
              </a:rPr>
              <a:pPr/>
              <a:t>7/6/2023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DAD4BF81-CF90-4E08-9525-F4407F38261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12356756"/>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647ADF-18DE-4D22-A112-3C318DBFD81F}" type="datetimeFigureOut">
              <a:rPr lang="en-US" smtClean="0">
                <a:solidFill>
                  <a:srgbClr val="04617B">
                    <a:shade val="90000"/>
                  </a:srgbClr>
                </a:solidFill>
              </a:rPr>
              <a:pPr/>
              <a:t>7/6/2023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AD4BF81-CF90-4E08-9525-F4407F38261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698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2B00C3-9E5A-47C1-9E86-C0CFD848AF83}" type="datetimeFigureOut">
              <a:rPr lang="en-US" smtClean="0"/>
              <a:t>7/6/2023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397000-ED09-48DA-AA46-DB87CF7EC7DC}" type="slidenum">
              <a:rPr lang="en-IN" smtClean="0"/>
              <a:t>‹#›</a:t>
            </a:fld>
            <a:endParaRPr lang="en-I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1647ADF-18DE-4D22-A112-3C318DBFD81F}" type="datetimeFigureOut">
              <a:rPr lang="en-US" smtClean="0">
                <a:solidFill>
                  <a:srgbClr val="04617B">
                    <a:shade val="90000"/>
                  </a:srgbClr>
                </a:solidFill>
              </a:rPr>
              <a:pPr/>
              <a:t>7/6/2023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AD4BF81-CF90-4E08-9525-F4407F38261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770086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1647ADF-18DE-4D22-A112-3C318DBFD81F}" type="datetimeFigureOut">
              <a:rPr lang="en-US" smtClean="0">
                <a:solidFill>
                  <a:srgbClr val="04617B">
                    <a:shade val="90000"/>
                  </a:srgbClr>
                </a:solidFill>
              </a:rPr>
              <a:pPr/>
              <a:t>7/6/2023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AD4BF81-CF90-4E08-9525-F4407F38261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32828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47ADF-18DE-4D22-A112-3C318DBFD81F}" type="datetimeFigureOut">
              <a:rPr lang="en-US" smtClean="0">
                <a:solidFill>
                  <a:srgbClr val="04617B">
                    <a:shade val="90000"/>
                  </a:srgbClr>
                </a:solidFill>
              </a:rPr>
              <a:pPr/>
              <a:t>7/6/2023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AD4BF81-CF90-4E08-9525-F4407F38261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104138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647ADF-18DE-4D22-A112-3C318DBFD81F}" type="datetimeFigureOut">
              <a:rPr lang="en-US" smtClean="0">
                <a:solidFill>
                  <a:srgbClr val="04617B">
                    <a:shade val="90000"/>
                  </a:srgbClr>
                </a:solidFill>
              </a:rPr>
              <a:pPr/>
              <a:t>7/6/2023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AD4BF81-CF90-4E08-9525-F4407F38261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246514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1647ADF-18DE-4D22-A112-3C318DBFD81F}" type="datetimeFigureOut">
              <a:rPr lang="en-US" smtClean="0">
                <a:solidFill>
                  <a:srgbClr val="04617B">
                    <a:shade val="90000"/>
                  </a:srgbClr>
                </a:solidFill>
              </a:rPr>
              <a:pPr/>
              <a:t>7/6/2023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AD4BF81-CF90-4E08-9525-F4407F38261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8442776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647ADF-18DE-4D22-A112-3C318DBFD81F}" type="datetimeFigureOut">
              <a:rPr lang="en-US" smtClean="0">
                <a:solidFill>
                  <a:srgbClr val="04617B">
                    <a:shade val="90000"/>
                  </a:srgbClr>
                </a:solidFill>
              </a:rPr>
              <a:pPr/>
              <a:t>7/6/2023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AD4BF81-CF90-4E08-9525-F4407F38261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995708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647ADF-18DE-4D22-A112-3C318DBFD81F}" type="datetimeFigureOut">
              <a:rPr lang="en-US" smtClean="0">
                <a:solidFill>
                  <a:srgbClr val="04617B">
                    <a:shade val="90000"/>
                  </a:srgbClr>
                </a:solidFill>
              </a:rPr>
              <a:pPr/>
              <a:t>7/6/2023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AD4BF81-CF90-4E08-9525-F4407F38261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758315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370678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405650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7306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2B00C3-9E5A-47C1-9E86-C0CFD848AF83}" type="datetimeFigureOut">
              <a:rPr lang="en-US" smtClean="0"/>
              <a:t>7/6/2023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397000-ED09-48DA-AA46-DB87CF7EC7DC}" type="slidenum">
              <a:rPr lang="en-IN" smtClean="0"/>
              <a:t>‹#›</a:t>
            </a:fld>
            <a:endParaRPr lang="en-I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15052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5480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theme" Target="../theme/theme8.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B00C3-9E5A-47C1-9E86-C0CFD848AF83}" type="datetimeFigureOut">
              <a:rPr lang="en-US" smtClean="0"/>
              <a:t>7/6/2023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97000-ED09-48DA-AA46-DB87CF7EC7DC}"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p:cNvSpPr>
            <p:nvPr/>
          </p:nvSpPr>
          <p:spPr bwMode="auto">
            <a:xfrm>
              <a:off x="-2040" y="432"/>
              <a:ext cx="2592" cy="1968"/>
            </a:xfrm>
            <a:custGeom>
              <a:avLst/>
              <a:gdLst>
                <a:gd name="T0" fmla="*/ 50296 w 64000"/>
                <a:gd name="T1" fmla="*/ 5746 h 64000"/>
                <a:gd name="T2" fmla="*/ 64000 w 64000"/>
                <a:gd name="T3" fmla="*/ 32000 h 64000"/>
                <a:gd name="T4" fmla="*/ 50296 w 64000"/>
                <a:gd name="T5" fmla="*/ 58253 h 64000"/>
                <a:gd name="T6" fmla="*/ 50296 w 64000"/>
                <a:gd name="T7" fmla="*/ 58253 h 64000"/>
                <a:gd name="T8" fmla="*/ 50295 w 64000"/>
                <a:gd name="T9" fmla="*/ 58253 h 64000"/>
                <a:gd name="T10" fmla="*/ 50296 w 64000"/>
                <a:gd name="T11" fmla="*/ 58254 h 64000"/>
                <a:gd name="T12" fmla="*/ 50296 w 64000"/>
                <a:gd name="T13" fmla="*/ 5746 h 64000"/>
                <a:gd name="T14" fmla="*/ 50295 w 64000"/>
                <a:gd name="T15" fmla="*/ 5746 h 64000"/>
                <a:gd name="T16" fmla="*/ 50296 w 64000"/>
                <a:gd name="T17" fmla="*/ 57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1033" name="AutoShape 4"/>
            <p:cNvSpPr>
              <a:spLocks/>
            </p:cNvSpPr>
            <p:nvPr/>
          </p:nvSpPr>
          <p:spPr bwMode="auto">
            <a:xfrm>
              <a:off x="-1528" y="0"/>
              <a:ext cx="1949" cy="1987"/>
            </a:xfrm>
            <a:custGeom>
              <a:avLst/>
              <a:gdLst>
                <a:gd name="T0" fmla="*/ 50077 w 64000"/>
                <a:gd name="T1" fmla="*/ 5595 h 64000"/>
                <a:gd name="T2" fmla="*/ 64000 w 64000"/>
                <a:gd name="T3" fmla="*/ 32000 h 64000"/>
                <a:gd name="T4" fmla="*/ 50077 w 64000"/>
                <a:gd name="T5" fmla="*/ 58404 h 64000"/>
                <a:gd name="T6" fmla="*/ 50077 w 64000"/>
                <a:gd name="T7" fmla="*/ 58404 h 64000"/>
                <a:gd name="T8" fmla="*/ 50076 w 64000"/>
                <a:gd name="T9" fmla="*/ 58404 h 64000"/>
                <a:gd name="T10" fmla="*/ 50077 w 64000"/>
                <a:gd name="T11" fmla="*/ 58405 h 64000"/>
                <a:gd name="T12" fmla="*/ 50077 w 64000"/>
                <a:gd name="T13" fmla="*/ 5595 h 64000"/>
                <a:gd name="T14" fmla="*/ 50076 w 64000"/>
                <a:gd name="T15" fmla="*/ 5595 h 64000"/>
                <a:gd name="T16" fmla="*/ 50077 w 64000"/>
                <a:gd name="T17" fmla="*/ 559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IN"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IN" altLang="en-US" smtClean="0"/>
              <a:t>Click to edit Master text styles</a:t>
            </a:r>
          </a:p>
          <a:p>
            <a:pPr lvl="1"/>
            <a:r>
              <a:rPr lang="en-IN" altLang="en-US" smtClean="0"/>
              <a:t>Second level</a:t>
            </a:r>
          </a:p>
          <a:p>
            <a:pPr lvl="2"/>
            <a:r>
              <a:rPr lang="en-IN" altLang="en-US" smtClean="0"/>
              <a:t>Third level</a:t>
            </a:r>
          </a:p>
          <a:p>
            <a:pPr lvl="3"/>
            <a:r>
              <a:rPr lang="en-IN" altLang="en-US" smtClean="0"/>
              <a:t>Fourth level</a:t>
            </a:r>
          </a:p>
          <a:p>
            <a:pPr lvl="4"/>
            <a:r>
              <a:rPr lang="en-IN" altLang="en-US" smtClean="0"/>
              <a:t>Fifth level</a:t>
            </a:r>
          </a:p>
        </p:txBody>
      </p:sp>
      <p:sp>
        <p:nvSpPr>
          <p:cNvPr id="9421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fontAlgn="base">
              <a:spcBef>
                <a:spcPct val="0"/>
              </a:spcBef>
              <a:spcAft>
                <a:spcPct val="0"/>
              </a:spcAft>
              <a:defRPr/>
            </a:pPr>
            <a:fld id="{9C3381DF-D8F2-4FA5-AF83-7E8D2E465D1D}" type="datetimeFigureOut">
              <a:rPr lang="en-US">
                <a:solidFill>
                  <a:srgbClr val="000000"/>
                </a:solidFill>
                <a:latin typeface="Verdana" pitchFamily="34" charset="0"/>
              </a:rPr>
              <a:pPr fontAlgn="base">
                <a:spcBef>
                  <a:spcPct val="0"/>
                </a:spcBef>
                <a:spcAft>
                  <a:spcPct val="0"/>
                </a:spcAft>
                <a:defRPr/>
              </a:pPr>
              <a:t>7/6/2023</a:t>
            </a:fld>
            <a:endParaRPr lang="en-IN">
              <a:solidFill>
                <a:srgbClr val="000000"/>
              </a:solidFill>
              <a:latin typeface="Verdana" pitchFamily="34" charset="0"/>
            </a:endParaRPr>
          </a:p>
        </p:txBody>
      </p:sp>
      <p:sp>
        <p:nvSpPr>
          <p:cNvPr id="9421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cs typeface="Arial" charset="0"/>
              </a:defRPr>
            </a:lvl1pPr>
          </a:lstStyle>
          <a:p>
            <a:pPr fontAlgn="base">
              <a:spcBef>
                <a:spcPct val="0"/>
              </a:spcBef>
              <a:spcAft>
                <a:spcPct val="0"/>
              </a:spcAft>
              <a:defRPr/>
            </a:pPr>
            <a:endParaRPr lang="en-IN">
              <a:solidFill>
                <a:srgbClr val="000000"/>
              </a:solidFill>
              <a:latin typeface="Verdana" pitchFamily="34" charset="0"/>
            </a:endParaRPr>
          </a:p>
        </p:txBody>
      </p:sp>
      <p:sp>
        <p:nvSpPr>
          <p:cNvPr id="9421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A5D6969-1AA5-4B6D-8F87-8E561A54200F}" type="slidenum">
              <a:rPr lang="en-IN" altLang="en-US" smtClean="0">
                <a:solidFill>
                  <a:srgbClr val="000000"/>
                </a:solidFill>
                <a:latin typeface="Verdana" pitchFamily="34" charset="0"/>
                <a:cs typeface="Arial" charset="0"/>
              </a:rPr>
              <a:pPr fontAlgn="base">
                <a:spcBef>
                  <a:spcPct val="0"/>
                </a:spcBef>
                <a:spcAft>
                  <a:spcPct val="0"/>
                </a:spcAft>
              </a:pPr>
              <a:t>‹#›</a:t>
            </a:fld>
            <a:endParaRPr lang="en-IN" altLang="en-US" smtClean="0">
              <a:solidFill>
                <a:srgbClr val="000000"/>
              </a:solidFill>
              <a:latin typeface="Verdana" pitchFamily="34" charset="0"/>
              <a:cs typeface="Arial" charset="0"/>
            </a:endParaRPr>
          </a:p>
        </p:txBody>
      </p:sp>
    </p:spTree>
    <p:extLst>
      <p:ext uri="{BB962C8B-B14F-4D97-AF65-F5344CB8AC3E}">
        <p14:creationId xmlns:p14="http://schemas.microsoft.com/office/powerpoint/2010/main" val="3714075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Lucida Sans"/>
          <a:cs typeface="Arial" charset="0"/>
        </a:defRPr>
      </a:lvl2pPr>
      <a:lvl3pPr algn="l" rtl="0" eaLnBrk="0" fontAlgn="base" hangingPunct="0">
        <a:spcBef>
          <a:spcPct val="0"/>
        </a:spcBef>
        <a:spcAft>
          <a:spcPct val="0"/>
        </a:spcAft>
        <a:defRPr sz="3600">
          <a:solidFill>
            <a:schemeClr val="tx2"/>
          </a:solidFill>
          <a:latin typeface="Lucida Sans"/>
          <a:cs typeface="Arial" charset="0"/>
        </a:defRPr>
      </a:lvl3pPr>
      <a:lvl4pPr algn="l" rtl="0" eaLnBrk="0" fontAlgn="base" hangingPunct="0">
        <a:spcBef>
          <a:spcPct val="0"/>
        </a:spcBef>
        <a:spcAft>
          <a:spcPct val="0"/>
        </a:spcAft>
        <a:defRPr sz="3600">
          <a:solidFill>
            <a:schemeClr val="tx2"/>
          </a:solidFill>
          <a:latin typeface="Lucida Sans"/>
          <a:cs typeface="Arial" charset="0"/>
        </a:defRPr>
      </a:lvl4pPr>
      <a:lvl5pPr algn="l" rtl="0" eaLnBrk="0" fontAlgn="base" hangingPunct="0">
        <a:spcBef>
          <a:spcPct val="0"/>
        </a:spcBef>
        <a:spcAft>
          <a:spcPct val="0"/>
        </a:spcAft>
        <a:defRPr sz="3600">
          <a:solidFill>
            <a:schemeClr val="tx2"/>
          </a:solidFill>
          <a:latin typeface="Lucida Sans"/>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p:cNvSpPr>
            <p:nvPr/>
          </p:nvSpPr>
          <p:spPr bwMode="auto">
            <a:xfrm>
              <a:off x="-2040" y="432"/>
              <a:ext cx="2592" cy="1968"/>
            </a:xfrm>
            <a:custGeom>
              <a:avLst/>
              <a:gdLst>
                <a:gd name="T0" fmla="*/ 50296 w 64000"/>
                <a:gd name="T1" fmla="*/ 5746 h 64000"/>
                <a:gd name="T2" fmla="*/ 64000 w 64000"/>
                <a:gd name="T3" fmla="*/ 32000 h 64000"/>
                <a:gd name="T4" fmla="*/ 50296 w 64000"/>
                <a:gd name="T5" fmla="*/ 58253 h 64000"/>
                <a:gd name="T6" fmla="*/ 50296 w 64000"/>
                <a:gd name="T7" fmla="*/ 58253 h 64000"/>
                <a:gd name="T8" fmla="*/ 50295 w 64000"/>
                <a:gd name="T9" fmla="*/ 58253 h 64000"/>
                <a:gd name="T10" fmla="*/ 50296 w 64000"/>
                <a:gd name="T11" fmla="*/ 58254 h 64000"/>
                <a:gd name="T12" fmla="*/ 50296 w 64000"/>
                <a:gd name="T13" fmla="*/ 5746 h 64000"/>
                <a:gd name="T14" fmla="*/ 50295 w 64000"/>
                <a:gd name="T15" fmla="*/ 5746 h 64000"/>
                <a:gd name="T16" fmla="*/ 50296 w 64000"/>
                <a:gd name="T17" fmla="*/ 57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1033" name="AutoShape 4"/>
            <p:cNvSpPr>
              <a:spLocks/>
            </p:cNvSpPr>
            <p:nvPr/>
          </p:nvSpPr>
          <p:spPr bwMode="auto">
            <a:xfrm>
              <a:off x="-1528" y="0"/>
              <a:ext cx="1949" cy="1987"/>
            </a:xfrm>
            <a:custGeom>
              <a:avLst/>
              <a:gdLst>
                <a:gd name="T0" fmla="*/ 50077 w 64000"/>
                <a:gd name="T1" fmla="*/ 5595 h 64000"/>
                <a:gd name="T2" fmla="*/ 64000 w 64000"/>
                <a:gd name="T3" fmla="*/ 32000 h 64000"/>
                <a:gd name="T4" fmla="*/ 50077 w 64000"/>
                <a:gd name="T5" fmla="*/ 58404 h 64000"/>
                <a:gd name="T6" fmla="*/ 50077 w 64000"/>
                <a:gd name="T7" fmla="*/ 58404 h 64000"/>
                <a:gd name="T8" fmla="*/ 50076 w 64000"/>
                <a:gd name="T9" fmla="*/ 58404 h 64000"/>
                <a:gd name="T10" fmla="*/ 50077 w 64000"/>
                <a:gd name="T11" fmla="*/ 58405 h 64000"/>
                <a:gd name="T12" fmla="*/ 50077 w 64000"/>
                <a:gd name="T13" fmla="*/ 5595 h 64000"/>
                <a:gd name="T14" fmla="*/ 50076 w 64000"/>
                <a:gd name="T15" fmla="*/ 5595 h 64000"/>
                <a:gd name="T16" fmla="*/ 50077 w 64000"/>
                <a:gd name="T17" fmla="*/ 559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IN"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IN" altLang="en-US" smtClean="0"/>
              <a:t>Click to edit Master text styles</a:t>
            </a:r>
          </a:p>
          <a:p>
            <a:pPr lvl="1"/>
            <a:r>
              <a:rPr lang="en-IN" altLang="en-US" smtClean="0"/>
              <a:t>Second level</a:t>
            </a:r>
          </a:p>
          <a:p>
            <a:pPr lvl="2"/>
            <a:r>
              <a:rPr lang="en-IN" altLang="en-US" smtClean="0"/>
              <a:t>Third level</a:t>
            </a:r>
          </a:p>
          <a:p>
            <a:pPr lvl="3"/>
            <a:r>
              <a:rPr lang="en-IN" altLang="en-US" smtClean="0"/>
              <a:t>Fourth level</a:t>
            </a:r>
          </a:p>
          <a:p>
            <a:pPr lvl="4"/>
            <a:r>
              <a:rPr lang="en-IN" altLang="en-US" smtClean="0"/>
              <a:t>Fifth level</a:t>
            </a:r>
          </a:p>
        </p:txBody>
      </p:sp>
      <p:sp>
        <p:nvSpPr>
          <p:cNvPr id="9421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fontAlgn="base">
              <a:spcBef>
                <a:spcPct val="0"/>
              </a:spcBef>
              <a:spcAft>
                <a:spcPct val="0"/>
              </a:spcAft>
              <a:defRPr/>
            </a:pPr>
            <a:fld id="{9C3381DF-D8F2-4FA5-AF83-7E8D2E465D1D}" type="datetimeFigureOut">
              <a:rPr lang="en-US">
                <a:solidFill>
                  <a:srgbClr val="000000"/>
                </a:solidFill>
                <a:latin typeface="Verdana" pitchFamily="34" charset="0"/>
              </a:rPr>
              <a:pPr fontAlgn="base">
                <a:spcBef>
                  <a:spcPct val="0"/>
                </a:spcBef>
                <a:spcAft>
                  <a:spcPct val="0"/>
                </a:spcAft>
                <a:defRPr/>
              </a:pPr>
              <a:t>7/6/2023</a:t>
            </a:fld>
            <a:endParaRPr lang="en-IN">
              <a:solidFill>
                <a:srgbClr val="000000"/>
              </a:solidFill>
              <a:latin typeface="Verdana" pitchFamily="34" charset="0"/>
            </a:endParaRPr>
          </a:p>
        </p:txBody>
      </p:sp>
      <p:sp>
        <p:nvSpPr>
          <p:cNvPr id="9421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cs typeface="Arial" charset="0"/>
              </a:defRPr>
            </a:lvl1pPr>
          </a:lstStyle>
          <a:p>
            <a:pPr fontAlgn="base">
              <a:spcBef>
                <a:spcPct val="0"/>
              </a:spcBef>
              <a:spcAft>
                <a:spcPct val="0"/>
              </a:spcAft>
              <a:defRPr/>
            </a:pPr>
            <a:endParaRPr lang="en-IN">
              <a:solidFill>
                <a:srgbClr val="000000"/>
              </a:solidFill>
              <a:latin typeface="Verdana" pitchFamily="34" charset="0"/>
            </a:endParaRPr>
          </a:p>
        </p:txBody>
      </p:sp>
      <p:sp>
        <p:nvSpPr>
          <p:cNvPr id="9421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A5D6969-1AA5-4B6D-8F87-8E561A54200F}" type="slidenum">
              <a:rPr lang="en-IN" altLang="en-US" smtClean="0">
                <a:solidFill>
                  <a:srgbClr val="000000"/>
                </a:solidFill>
                <a:latin typeface="Verdana" pitchFamily="34" charset="0"/>
                <a:cs typeface="Arial" charset="0"/>
              </a:rPr>
              <a:pPr fontAlgn="base">
                <a:spcBef>
                  <a:spcPct val="0"/>
                </a:spcBef>
                <a:spcAft>
                  <a:spcPct val="0"/>
                </a:spcAft>
              </a:pPr>
              <a:t>‹#›</a:t>
            </a:fld>
            <a:endParaRPr lang="en-IN" altLang="en-US" smtClean="0">
              <a:solidFill>
                <a:srgbClr val="000000"/>
              </a:solidFill>
              <a:latin typeface="Verdana" pitchFamily="34" charset="0"/>
              <a:cs typeface="Arial" charset="0"/>
            </a:endParaRPr>
          </a:p>
        </p:txBody>
      </p:sp>
    </p:spTree>
    <p:extLst>
      <p:ext uri="{BB962C8B-B14F-4D97-AF65-F5344CB8AC3E}">
        <p14:creationId xmlns:p14="http://schemas.microsoft.com/office/powerpoint/2010/main" val="27705137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Lucida Sans"/>
          <a:cs typeface="Arial" charset="0"/>
        </a:defRPr>
      </a:lvl2pPr>
      <a:lvl3pPr algn="l" rtl="0" eaLnBrk="0" fontAlgn="base" hangingPunct="0">
        <a:spcBef>
          <a:spcPct val="0"/>
        </a:spcBef>
        <a:spcAft>
          <a:spcPct val="0"/>
        </a:spcAft>
        <a:defRPr sz="3600">
          <a:solidFill>
            <a:schemeClr val="tx2"/>
          </a:solidFill>
          <a:latin typeface="Lucida Sans"/>
          <a:cs typeface="Arial" charset="0"/>
        </a:defRPr>
      </a:lvl3pPr>
      <a:lvl4pPr algn="l" rtl="0" eaLnBrk="0" fontAlgn="base" hangingPunct="0">
        <a:spcBef>
          <a:spcPct val="0"/>
        </a:spcBef>
        <a:spcAft>
          <a:spcPct val="0"/>
        </a:spcAft>
        <a:defRPr sz="3600">
          <a:solidFill>
            <a:schemeClr val="tx2"/>
          </a:solidFill>
          <a:latin typeface="Lucida Sans"/>
          <a:cs typeface="Arial" charset="0"/>
        </a:defRPr>
      </a:lvl4pPr>
      <a:lvl5pPr algn="l" rtl="0" eaLnBrk="0" fontAlgn="base" hangingPunct="0">
        <a:spcBef>
          <a:spcPct val="0"/>
        </a:spcBef>
        <a:spcAft>
          <a:spcPct val="0"/>
        </a:spcAft>
        <a:defRPr sz="3600">
          <a:solidFill>
            <a:schemeClr val="tx2"/>
          </a:solidFill>
          <a:latin typeface="Lucida Sans"/>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p:cNvSpPr>
            <p:nvPr/>
          </p:nvSpPr>
          <p:spPr bwMode="auto">
            <a:xfrm>
              <a:off x="-2040" y="432"/>
              <a:ext cx="2592" cy="1968"/>
            </a:xfrm>
            <a:custGeom>
              <a:avLst/>
              <a:gdLst>
                <a:gd name="T0" fmla="*/ 50296 w 64000"/>
                <a:gd name="T1" fmla="*/ 5746 h 64000"/>
                <a:gd name="T2" fmla="*/ 64000 w 64000"/>
                <a:gd name="T3" fmla="*/ 32000 h 64000"/>
                <a:gd name="T4" fmla="*/ 50296 w 64000"/>
                <a:gd name="T5" fmla="*/ 58253 h 64000"/>
                <a:gd name="T6" fmla="*/ 50296 w 64000"/>
                <a:gd name="T7" fmla="*/ 58253 h 64000"/>
                <a:gd name="T8" fmla="*/ 50295 w 64000"/>
                <a:gd name="T9" fmla="*/ 58253 h 64000"/>
                <a:gd name="T10" fmla="*/ 50296 w 64000"/>
                <a:gd name="T11" fmla="*/ 58254 h 64000"/>
                <a:gd name="T12" fmla="*/ 50296 w 64000"/>
                <a:gd name="T13" fmla="*/ 5746 h 64000"/>
                <a:gd name="T14" fmla="*/ 50295 w 64000"/>
                <a:gd name="T15" fmla="*/ 5746 h 64000"/>
                <a:gd name="T16" fmla="*/ 50296 w 64000"/>
                <a:gd name="T17" fmla="*/ 57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1033" name="AutoShape 4"/>
            <p:cNvSpPr>
              <a:spLocks/>
            </p:cNvSpPr>
            <p:nvPr/>
          </p:nvSpPr>
          <p:spPr bwMode="auto">
            <a:xfrm>
              <a:off x="-1528" y="0"/>
              <a:ext cx="1949" cy="1987"/>
            </a:xfrm>
            <a:custGeom>
              <a:avLst/>
              <a:gdLst>
                <a:gd name="T0" fmla="*/ 50077 w 64000"/>
                <a:gd name="T1" fmla="*/ 5595 h 64000"/>
                <a:gd name="T2" fmla="*/ 64000 w 64000"/>
                <a:gd name="T3" fmla="*/ 32000 h 64000"/>
                <a:gd name="T4" fmla="*/ 50077 w 64000"/>
                <a:gd name="T5" fmla="*/ 58404 h 64000"/>
                <a:gd name="T6" fmla="*/ 50077 w 64000"/>
                <a:gd name="T7" fmla="*/ 58404 h 64000"/>
                <a:gd name="T8" fmla="*/ 50076 w 64000"/>
                <a:gd name="T9" fmla="*/ 58404 h 64000"/>
                <a:gd name="T10" fmla="*/ 50077 w 64000"/>
                <a:gd name="T11" fmla="*/ 58405 h 64000"/>
                <a:gd name="T12" fmla="*/ 50077 w 64000"/>
                <a:gd name="T13" fmla="*/ 5595 h 64000"/>
                <a:gd name="T14" fmla="*/ 50076 w 64000"/>
                <a:gd name="T15" fmla="*/ 5595 h 64000"/>
                <a:gd name="T16" fmla="*/ 50077 w 64000"/>
                <a:gd name="T17" fmla="*/ 559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mtClean="0">
                <a:solidFill>
                  <a:srgbClr val="000000"/>
                </a:solidFill>
                <a:latin typeface="Verdana" pitchFamily="34" charset="0"/>
                <a:cs typeface="Arial" charset="0"/>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IN"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IN" altLang="en-US" smtClean="0"/>
              <a:t>Click to edit Master text styles</a:t>
            </a:r>
          </a:p>
          <a:p>
            <a:pPr lvl="1"/>
            <a:r>
              <a:rPr lang="en-IN" altLang="en-US" smtClean="0"/>
              <a:t>Second level</a:t>
            </a:r>
          </a:p>
          <a:p>
            <a:pPr lvl="2"/>
            <a:r>
              <a:rPr lang="en-IN" altLang="en-US" smtClean="0"/>
              <a:t>Third level</a:t>
            </a:r>
          </a:p>
          <a:p>
            <a:pPr lvl="3"/>
            <a:r>
              <a:rPr lang="en-IN" altLang="en-US" smtClean="0"/>
              <a:t>Fourth level</a:t>
            </a:r>
          </a:p>
          <a:p>
            <a:pPr lvl="4"/>
            <a:r>
              <a:rPr lang="en-IN" altLang="en-US" smtClean="0"/>
              <a:t>Fifth level</a:t>
            </a:r>
          </a:p>
        </p:txBody>
      </p:sp>
      <p:sp>
        <p:nvSpPr>
          <p:cNvPr id="9421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fontAlgn="base">
              <a:spcBef>
                <a:spcPct val="0"/>
              </a:spcBef>
              <a:spcAft>
                <a:spcPct val="0"/>
              </a:spcAft>
              <a:defRPr/>
            </a:pPr>
            <a:fld id="{9C3381DF-D8F2-4FA5-AF83-7E8D2E465D1D}" type="datetimeFigureOut">
              <a:rPr lang="en-US">
                <a:solidFill>
                  <a:srgbClr val="000000"/>
                </a:solidFill>
                <a:latin typeface="Verdana" pitchFamily="34" charset="0"/>
              </a:rPr>
              <a:pPr fontAlgn="base">
                <a:spcBef>
                  <a:spcPct val="0"/>
                </a:spcBef>
                <a:spcAft>
                  <a:spcPct val="0"/>
                </a:spcAft>
                <a:defRPr/>
              </a:pPr>
              <a:t>7/6/2023</a:t>
            </a:fld>
            <a:endParaRPr lang="en-IN">
              <a:solidFill>
                <a:srgbClr val="000000"/>
              </a:solidFill>
              <a:latin typeface="Verdana" pitchFamily="34" charset="0"/>
            </a:endParaRPr>
          </a:p>
        </p:txBody>
      </p:sp>
      <p:sp>
        <p:nvSpPr>
          <p:cNvPr id="9421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cs typeface="Arial" charset="0"/>
              </a:defRPr>
            </a:lvl1pPr>
          </a:lstStyle>
          <a:p>
            <a:pPr fontAlgn="base">
              <a:spcBef>
                <a:spcPct val="0"/>
              </a:spcBef>
              <a:spcAft>
                <a:spcPct val="0"/>
              </a:spcAft>
              <a:defRPr/>
            </a:pPr>
            <a:endParaRPr lang="en-IN">
              <a:solidFill>
                <a:srgbClr val="000000"/>
              </a:solidFill>
              <a:latin typeface="Verdana" pitchFamily="34" charset="0"/>
            </a:endParaRPr>
          </a:p>
        </p:txBody>
      </p:sp>
      <p:sp>
        <p:nvSpPr>
          <p:cNvPr id="9421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A5D6969-1AA5-4B6D-8F87-8E561A54200F}" type="slidenum">
              <a:rPr lang="en-IN" altLang="en-US" smtClean="0">
                <a:solidFill>
                  <a:srgbClr val="000000"/>
                </a:solidFill>
                <a:latin typeface="Verdana" pitchFamily="34" charset="0"/>
                <a:cs typeface="Arial" charset="0"/>
              </a:rPr>
              <a:pPr fontAlgn="base">
                <a:spcBef>
                  <a:spcPct val="0"/>
                </a:spcBef>
                <a:spcAft>
                  <a:spcPct val="0"/>
                </a:spcAft>
              </a:pPr>
              <a:t>‹#›</a:t>
            </a:fld>
            <a:endParaRPr lang="en-IN" altLang="en-US" smtClean="0">
              <a:solidFill>
                <a:srgbClr val="000000"/>
              </a:solidFill>
              <a:latin typeface="Verdana" pitchFamily="34" charset="0"/>
              <a:cs typeface="Arial" charset="0"/>
            </a:endParaRPr>
          </a:p>
        </p:txBody>
      </p:sp>
    </p:spTree>
    <p:extLst>
      <p:ext uri="{BB962C8B-B14F-4D97-AF65-F5344CB8AC3E}">
        <p14:creationId xmlns:p14="http://schemas.microsoft.com/office/powerpoint/2010/main" val="297932359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Lucida Sans"/>
          <a:cs typeface="Arial" charset="0"/>
        </a:defRPr>
      </a:lvl2pPr>
      <a:lvl3pPr algn="l" rtl="0" eaLnBrk="0" fontAlgn="base" hangingPunct="0">
        <a:spcBef>
          <a:spcPct val="0"/>
        </a:spcBef>
        <a:spcAft>
          <a:spcPct val="0"/>
        </a:spcAft>
        <a:defRPr sz="3600">
          <a:solidFill>
            <a:schemeClr val="tx2"/>
          </a:solidFill>
          <a:latin typeface="Lucida Sans"/>
          <a:cs typeface="Arial" charset="0"/>
        </a:defRPr>
      </a:lvl3pPr>
      <a:lvl4pPr algn="l" rtl="0" eaLnBrk="0" fontAlgn="base" hangingPunct="0">
        <a:spcBef>
          <a:spcPct val="0"/>
        </a:spcBef>
        <a:spcAft>
          <a:spcPct val="0"/>
        </a:spcAft>
        <a:defRPr sz="3600">
          <a:solidFill>
            <a:schemeClr val="tx2"/>
          </a:solidFill>
          <a:latin typeface="Lucida Sans"/>
          <a:cs typeface="Arial" charset="0"/>
        </a:defRPr>
      </a:lvl4pPr>
      <a:lvl5pPr algn="l" rtl="0" eaLnBrk="0" fontAlgn="base" hangingPunct="0">
        <a:spcBef>
          <a:spcPct val="0"/>
        </a:spcBef>
        <a:spcAft>
          <a:spcPct val="0"/>
        </a:spcAft>
        <a:defRPr sz="3600">
          <a:solidFill>
            <a:schemeClr val="tx2"/>
          </a:solidFill>
          <a:latin typeface="Lucida Sans"/>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41604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3483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647ADF-18DE-4D22-A112-3C318DBFD81F}" type="datetimeFigureOut">
              <a:rPr lang="en-US" smtClean="0">
                <a:solidFill>
                  <a:srgbClr val="04617B">
                    <a:shade val="90000"/>
                  </a:srgbClr>
                </a:solidFill>
              </a:rPr>
              <a:pPr/>
              <a:t>7/6/2023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D4BF81-CF90-4E08-9525-F4407F38261D}"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99940071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9774" y="362457"/>
            <a:ext cx="7064451" cy="991235"/>
          </a:xfrm>
          <a:prstGeom prst="rect">
            <a:avLst/>
          </a:prstGeom>
        </p:spPr>
        <p:txBody>
          <a:bodyPr wrap="square" lIns="0" tIns="0" rIns="0" bIns="0">
            <a:spAutoFit/>
          </a:bodyPr>
          <a:lstStyle>
            <a:lvl1pPr>
              <a:defRPr sz="3200" b="1" i="0">
                <a:solidFill>
                  <a:srgbClr val="C00000"/>
                </a:solidFill>
                <a:latin typeface="Times New Roman"/>
                <a:cs typeface="Times New Roman"/>
              </a:defRPr>
            </a:lvl1pPr>
          </a:lstStyle>
          <a:p>
            <a:endParaRPr/>
          </a:p>
        </p:txBody>
      </p:sp>
      <p:sp>
        <p:nvSpPr>
          <p:cNvPr id="3" name="Holder 3"/>
          <p:cNvSpPr>
            <a:spLocks noGrp="1"/>
          </p:cNvSpPr>
          <p:nvPr>
            <p:ph type="body" idx="1"/>
          </p:nvPr>
        </p:nvSpPr>
        <p:spPr>
          <a:xfrm>
            <a:off x="535940" y="2096236"/>
            <a:ext cx="4001135" cy="2952115"/>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7/6/2023</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2704362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6.xml"/><Relationship Id="rId4" Type="http://schemas.openxmlformats.org/officeDocument/2006/relationships/image" Target="../media/image22.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8.xml"/></Relationships>
</file>

<file path=ppt/slides/_rels/slide13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8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4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4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6.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6.xml"/><Relationship Id="rId5" Type="http://schemas.openxmlformats.org/officeDocument/2006/relationships/image" Target="../media/image53.pn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6.xml"/><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6.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6.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2403698"/>
          </a:xfrm>
        </p:spPr>
        <p:txBody>
          <a:bodyPr>
            <a:normAutofit fontScale="90000"/>
          </a:bodyPr>
          <a:lstStyle/>
          <a:p>
            <a:r>
              <a:rPr lang="en-US" dirty="0" smtClean="0"/>
              <a:t>Introduction to </a:t>
            </a:r>
            <a:r>
              <a:rPr lang="en-US" dirty="0"/>
              <a:t>social work</a:t>
            </a:r>
            <a:br>
              <a:rPr lang="en-US" dirty="0"/>
            </a:br>
            <a:r>
              <a:rPr lang="en-US" sz="3100" dirty="0" smtClean="0"/>
              <a:t>Compiled by</a:t>
            </a:r>
            <a:br>
              <a:rPr lang="en-US" sz="3100" dirty="0" smtClean="0"/>
            </a:br>
            <a:r>
              <a:rPr lang="en-US" sz="3100" dirty="0" err="1" smtClean="0"/>
              <a:t>Dr.D.Nirmala</a:t>
            </a:r>
            <a:r>
              <a:rPr lang="en-US" sz="3100" dirty="0" smtClean="0"/>
              <a:t/>
            </a:r>
            <a:br>
              <a:rPr lang="en-US" sz="3100" dirty="0" smtClean="0"/>
            </a:br>
            <a:r>
              <a:rPr lang="en-US" sz="3100" dirty="0" smtClean="0"/>
              <a:t>Assistant Professor</a:t>
            </a:r>
            <a:br>
              <a:rPr lang="en-US" sz="3100" dirty="0" smtClean="0"/>
            </a:br>
            <a:r>
              <a:rPr lang="en-US" sz="3100" dirty="0" smtClean="0"/>
              <a:t>Department of Social Work</a:t>
            </a:r>
            <a:br>
              <a:rPr lang="en-US" sz="3100" dirty="0" smtClean="0"/>
            </a:br>
            <a:r>
              <a:rPr lang="en-US" sz="3100" dirty="0" smtClean="0"/>
              <a:t>Bharathidasan University</a:t>
            </a:r>
            <a:br>
              <a:rPr lang="en-US" sz="3100" dirty="0" smtClean="0"/>
            </a:br>
            <a:r>
              <a:rPr lang="en-US" sz="3100" dirty="0" err="1" smtClean="0"/>
              <a:t>Tiruchirappalli</a:t>
            </a:r>
            <a:r>
              <a:rPr lang="en-US" dirty="0"/>
              <a:t/>
            </a:r>
            <a:br>
              <a:rPr lang="en-US" dirty="0"/>
            </a:br>
            <a:endParaRPr lang="en-IN" dirty="0"/>
          </a:p>
        </p:txBody>
      </p:sp>
      <p:sp>
        <p:nvSpPr>
          <p:cNvPr id="3" name="Subtitle 2"/>
          <p:cNvSpPr>
            <a:spLocks noGrp="1"/>
          </p:cNvSpPr>
          <p:nvPr>
            <p:ph type="subTitle" idx="1"/>
          </p:nvPr>
        </p:nvSpPr>
        <p:spPr>
          <a:xfrm>
            <a:off x="1371600" y="4797152"/>
            <a:ext cx="6400800" cy="1368152"/>
          </a:xfrm>
        </p:spPr>
        <p:txBody>
          <a:bodyPr>
            <a:normAutofit fontScale="92500" lnSpcReduction="20000"/>
          </a:bodyPr>
          <a:lstStyle/>
          <a:p>
            <a:pPr lvl="0">
              <a:spcBef>
                <a:spcPts val="0"/>
              </a:spcBef>
            </a:pPr>
            <a:r>
              <a:rPr lang="en-US" sz="1800" b="1" dirty="0">
                <a:solidFill>
                  <a:prstClr val="white"/>
                </a:solidFill>
                <a:latin typeface="Times New Roman" pitchFamily="18" charset="0"/>
                <a:cs typeface="Times New Roman" pitchFamily="18" charset="0"/>
              </a:rPr>
              <a:t>Compiled by</a:t>
            </a:r>
          </a:p>
          <a:p>
            <a:pPr lvl="0">
              <a:spcBef>
                <a:spcPts val="0"/>
              </a:spcBef>
            </a:pPr>
            <a:r>
              <a:rPr lang="en-US" sz="1800" b="1" dirty="0" err="1" smtClean="0">
                <a:solidFill>
                  <a:prstClr val="white"/>
                </a:solidFill>
                <a:latin typeface="Times New Roman" pitchFamily="18" charset="0"/>
                <a:cs typeface="Times New Roman" pitchFamily="18" charset="0"/>
              </a:rPr>
              <a:t>Dr.D.NCCirmala</a:t>
            </a:r>
            <a:endParaRPr lang="en-US" sz="1800" b="1" dirty="0" smtClean="0">
              <a:solidFill>
                <a:prstClr val="white"/>
              </a:solidFill>
              <a:latin typeface="Times New Roman" pitchFamily="18" charset="0"/>
              <a:cs typeface="Times New Roman" pitchFamily="18" charset="0"/>
            </a:endParaRPr>
          </a:p>
          <a:p>
            <a:pPr lvl="0">
              <a:spcBef>
                <a:spcPts val="0"/>
              </a:spcBef>
            </a:pPr>
            <a:r>
              <a:rPr lang="en-US" sz="1800" b="1" dirty="0" smtClean="0">
                <a:solidFill>
                  <a:prstClr val="white"/>
                </a:solidFill>
                <a:latin typeface="Times New Roman" pitchFamily="18" charset="0"/>
                <a:cs typeface="Times New Roman" pitchFamily="18" charset="0"/>
              </a:rPr>
              <a:t>Assistant </a:t>
            </a:r>
            <a:r>
              <a:rPr lang="en-US" sz="1800" b="1" dirty="0">
                <a:solidFill>
                  <a:prstClr val="white"/>
                </a:solidFill>
                <a:latin typeface="Times New Roman" pitchFamily="18" charset="0"/>
                <a:cs typeface="Times New Roman" pitchFamily="18" charset="0"/>
              </a:rPr>
              <a:t>Professor</a:t>
            </a:r>
          </a:p>
          <a:p>
            <a:pPr lvl="0">
              <a:spcBef>
                <a:spcPts val="0"/>
              </a:spcBef>
            </a:pPr>
            <a:r>
              <a:rPr lang="en-US" sz="1800" b="1" dirty="0">
                <a:solidFill>
                  <a:prstClr val="white"/>
                </a:solidFill>
                <a:latin typeface="Times New Roman" pitchFamily="18" charset="0"/>
                <a:cs typeface="Times New Roman" pitchFamily="18" charset="0"/>
              </a:rPr>
              <a:t>Department of Social Work</a:t>
            </a:r>
          </a:p>
          <a:p>
            <a:pPr lvl="0">
              <a:spcBef>
                <a:spcPts val="0"/>
              </a:spcBef>
            </a:pPr>
            <a:r>
              <a:rPr lang="en-US" sz="1800" b="1" dirty="0">
                <a:solidFill>
                  <a:prstClr val="white"/>
                </a:solidFill>
                <a:latin typeface="Times New Roman" pitchFamily="18" charset="0"/>
                <a:cs typeface="Times New Roman" pitchFamily="18" charset="0"/>
              </a:rPr>
              <a:t>Bharathidasan University</a:t>
            </a:r>
          </a:p>
          <a:p>
            <a:pPr lvl="0">
              <a:spcBef>
                <a:spcPts val="0"/>
              </a:spcBef>
            </a:pPr>
            <a:r>
              <a:rPr lang="en-US" sz="1800" b="1" dirty="0" err="1">
                <a:solidFill>
                  <a:prstClr val="white"/>
                </a:solidFill>
                <a:latin typeface="Times New Roman" pitchFamily="18" charset="0"/>
                <a:cs typeface="Times New Roman" pitchFamily="18" charset="0"/>
              </a:rPr>
              <a:t>Tiruchirappalli</a:t>
            </a:r>
            <a:endParaRPr lang="en-IN" sz="1800" b="1" dirty="0">
              <a:solidFill>
                <a:prstClr val="white"/>
              </a:solidFill>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414222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sonekichidiya.in/wp-content/uploads/2012/12/mahatma-gand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1643063"/>
            <a:ext cx="2928937"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17"/>
          <p:cNvSpPr txBox="1">
            <a:spLocks noChangeArrowheads="1"/>
          </p:cNvSpPr>
          <p:nvPr/>
        </p:nvSpPr>
        <p:spPr bwMode="auto">
          <a:xfrm>
            <a:off x="3429000" y="6000750"/>
            <a:ext cx="2786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Book Antiqua" pitchFamily="18" charset="0"/>
              </a:defRPr>
            </a:lvl1pPr>
            <a:lvl2pPr>
              <a:defRPr sz="2500">
                <a:solidFill>
                  <a:schemeClr val="tx1"/>
                </a:solidFill>
                <a:latin typeface="Book Antiqua" pitchFamily="18" charset="0"/>
              </a:defRPr>
            </a:lvl2pPr>
            <a:lvl3pPr>
              <a:defRPr sz="2200">
                <a:solidFill>
                  <a:schemeClr val="tx1"/>
                </a:solidFill>
                <a:latin typeface="Book Antiqua" pitchFamily="18" charset="0"/>
              </a:defRPr>
            </a:lvl3pPr>
            <a:lvl4pPr>
              <a:defRPr sz="1900">
                <a:solidFill>
                  <a:schemeClr val="tx1"/>
                </a:solidFill>
                <a:latin typeface="Book Antiqua" pitchFamily="18" charset="0"/>
              </a:defRPr>
            </a:lvl4pPr>
            <a:lvl5pPr>
              <a:defRPr sz="1900">
                <a:solidFill>
                  <a:schemeClr val="tx1"/>
                </a:solidFill>
                <a:latin typeface="Book Antiqua" pitchFamily="18" charset="0"/>
              </a:defRPr>
            </a:lvl5pPr>
            <a:lvl6pPr eaLnBrk="0" hangingPunct="0">
              <a:defRPr sz="1900">
                <a:solidFill>
                  <a:schemeClr val="tx1"/>
                </a:solidFill>
                <a:latin typeface="Book Antiqua" pitchFamily="18" charset="0"/>
              </a:defRPr>
            </a:lvl6pPr>
            <a:lvl7pPr eaLnBrk="0" hangingPunct="0">
              <a:defRPr sz="1900">
                <a:solidFill>
                  <a:schemeClr val="tx1"/>
                </a:solidFill>
                <a:latin typeface="Book Antiqua" pitchFamily="18" charset="0"/>
              </a:defRPr>
            </a:lvl7pPr>
            <a:lvl8pPr eaLnBrk="0" hangingPunct="0">
              <a:defRPr sz="1900">
                <a:solidFill>
                  <a:schemeClr val="tx1"/>
                </a:solidFill>
                <a:latin typeface="Book Antiqua" pitchFamily="18" charset="0"/>
              </a:defRPr>
            </a:lvl8pPr>
            <a:lvl9pPr eaLnBrk="0" hangingPunct="0">
              <a:defRPr sz="1900">
                <a:solidFill>
                  <a:schemeClr val="tx1"/>
                </a:solidFill>
                <a:latin typeface="Book Antiqua" pitchFamily="18" charset="0"/>
              </a:defRPr>
            </a:lvl9pPr>
          </a:lstStyle>
          <a:p>
            <a:pPr fontAlgn="base">
              <a:spcBef>
                <a:spcPct val="50000"/>
              </a:spcBef>
              <a:spcAft>
                <a:spcPct val="0"/>
              </a:spcAft>
            </a:pPr>
            <a:r>
              <a:rPr lang="en-US" altLang="en-US" sz="1800" smtClean="0">
                <a:solidFill>
                  <a:srgbClr val="000000"/>
                </a:solidFill>
                <a:latin typeface="Verdana" pitchFamily="34" charset="0"/>
                <a:cs typeface="Arial" charset="0"/>
              </a:rPr>
              <a:t>Mahatma Gandhiji</a:t>
            </a:r>
            <a:endParaRPr lang="en-IN" altLang="en-US" sz="1800" smtClean="0">
              <a:solidFill>
                <a:srgbClr val="000000"/>
              </a:solidFill>
              <a:latin typeface="Verdana" pitchFamily="34" charset="0"/>
              <a:cs typeface="Arial" charset="0"/>
            </a:endParaRPr>
          </a:p>
        </p:txBody>
      </p:sp>
    </p:spTree>
    <p:extLst>
      <p:ext uri="{BB962C8B-B14F-4D97-AF65-F5344CB8AC3E}">
        <p14:creationId xmlns:p14="http://schemas.microsoft.com/office/powerpoint/2010/main" val="41551475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pPr lvl="0" algn="just"/>
            <a:r>
              <a:rPr lang="en-IN" b="1" dirty="0"/>
              <a:t>The Experts</a:t>
            </a:r>
            <a:endParaRPr lang="en-IN" dirty="0"/>
          </a:p>
          <a:p>
            <a:pPr algn="just"/>
            <a:r>
              <a:rPr lang="en-IN" b="1" i="1" dirty="0">
                <a:solidFill>
                  <a:srgbClr val="CC0099"/>
                </a:solidFill>
              </a:rPr>
              <a:t>He provides an expert advice </a:t>
            </a:r>
            <a:r>
              <a:rPr lang="en-IN" dirty="0"/>
              <a:t>to people </a:t>
            </a:r>
            <a:r>
              <a:rPr lang="en-IN" u="sng" dirty="0">
                <a:solidFill>
                  <a:srgbClr val="CC0099"/>
                </a:solidFill>
              </a:rPr>
              <a:t>in time of need, analysis and makes diagnosis for </a:t>
            </a:r>
            <a:r>
              <a:rPr lang="en-IN" b="1" i="1" u="sng" dirty="0">
                <a:solidFill>
                  <a:srgbClr val="CC0099"/>
                </a:solidFill>
              </a:rPr>
              <a:t>effective functioning of the programmes</a:t>
            </a:r>
            <a:r>
              <a:rPr lang="en-IN" u="sng" dirty="0">
                <a:solidFill>
                  <a:srgbClr val="CC0099"/>
                </a:solidFill>
              </a:rPr>
              <a:t>.</a:t>
            </a:r>
          </a:p>
          <a:p>
            <a:pPr lvl="0" algn="just"/>
            <a:r>
              <a:rPr lang="en-IN" b="1" dirty="0"/>
              <a:t>The therapists</a:t>
            </a:r>
            <a:endParaRPr lang="en-IN" dirty="0"/>
          </a:p>
          <a:p>
            <a:pPr algn="just"/>
            <a:r>
              <a:rPr lang="en-IN" dirty="0"/>
              <a:t>He </a:t>
            </a:r>
            <a:r>
              <a:rPr lang="en-IN" i="1" dirty="0">
                <a:solidFill>
                  <a:srgbClr val="008000"/>
                </a:solidFill>
              </a:rPr>
              <a:t>deals with the deep-rooted problem and makes people conscious </a:t>
            </a:r>
            <a:r>
              <a:rPr lang="en-IN" dirty="0"/>
              <a:t>about the </a:t>
            </a:r>
            <a:r>
              <a:rPr lang="en-IN" u="sng" dirty="0">
                <a:solidFill>
                  <a:srgbClr val="008000"/>
                </a:solidFill>
              </a:rPr>
              <a:t>disruptive forces operating in his life</a:t>
            </a:r>
            <a:r>
              <a:rPr lang="en-IN" dirty="0"/>
              <a:t>. He takes all measures </a:t>
            </a:r>
            <a:r>
              <a:rPr lang="en-IN" b="1" i="1" dirty="0">
                <a:solidFill>
                  <a:srgbClr val="008000"/>
                </a:solidFill>
              </a:rPr>
              <a:t>to build their ego strong.</a:t>
            </a:r>
          </a:p>
          <a:p>
            <a:pPr lvl="0" algn="just"/>
            <a:r>
              <a:rPr lang="en-IN" b="1" dirty="0"/>
              <a:t>Social Changer</a:t>
            </a:r>
            <a:endParaRPr lang="en-IN" dirty="0"/>
          </a:p>
          <a:p>
            <a:pPr algn="just"/>
            <a:r>
              <a:rPr lang="en-IN" dirty="0"/>
              <a:t>He tries to </a:t>
            </a:r>
            <a:r>
              <a:rPr lang="en-IN" b="1" i="1" dirty="0">
                <a:solidFill>
                  <a:srgbClr val="7030A0"/>
                </a:solidFill>
              </a:rPr>
              <a:t>change</a:t>
            </a:r>
            <a:r>
              <a:rPr lang="en-IN" dirty="0"/>
              <a:t> the old habits of people, methods of working and pessimistic attitudes towards life which are harmful in the process of </a:t>
            </a:r>
            <a:r>
              <a:rPr lang="en-IN" b="1" i="1" dirty="0">
                <a:solidFill>
                  <a:srgbClr val="7030A0"/>
                </a:solidFill>
              </a:rPr>
              <a:t>socio-economic development.</a:t>
            </a:r>
          </a:p>
          <a:p>
            <a:pPr lvl="0" algn="just"/>
            <a:r>
              <a:rPr lang="en-IN" b="1" dirty="0"/>
              <a:t>The Informer</a:t>
            </a:r>
            <a:endParaRPr lang="en-IN" dirty="0"/>
          </a:p>
          <a:p>
            <a:pPr algn="just"/>
            <a:r>
              <a:rPr lang="en-IN" dirty="0"/>
              <a:t>He </a:t>
            </a:r>
            <a:r>
              <a:rPr lang="en-IN" b="1" i="1" dirty="0">
                <a:solidFill>
                  <a:srgbClr val="FF0000"/>
                </a:solidFill>
              </a:rPr>
              <a:t>disseminates knowledge </a:t>
            </a:r>
            <a:r>
              <a:rPr lang="en-IN" b="1" i="1" u="sng" dirty="0">
                <a:solidFill>
                  <a:srgbClr val="FF0000"/>
                </a:solidFill>
              </a:rPr>
              <a:t>regarding various development programmes and actual benefits </a:t>
            </a:r>
            <a:r>
              <a:rPr lang="en-IN" b="1" i="1" dirty="0">
                <a:solidFill>
                  <a:srgbClr val="FF0000"/>
                </a:solidFill>
              </a:rPr>
              <a:t>available with them.</a:t>
            </a:r>
          </a:p>
          <a:p>
            <a:pPr algn="just"/>
            <a:endParaRPr lang="en-IN" dirty="0"/>
          </a:p>
        </p:txBody>
      </p:sp>
    </p:spTree>
    <p:extLst>
      <p:ext uri="{BB962C8B-B14F-4D97-AF65-F5344CB8AC3E}">
        <p14:creationId xmlns:p14="http://schemas.microsoft.com/office/powerpoint/2010/main" val="4062871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lvl="0" algn="just"/>
            <a:r>
              <a:rPr lang="en-IN" b="1" dirty="0"/>
              <a:t>The Helper</a:t>
            </a:r>
            <a:endParaRPr lang="en-IN" dirty="0"/>
          </a:p>
          <a:p>
            <a:pPr algn="just"/>
            <a:r>
              <a:rPr lang="en-IN" i="1" dirty="0">
                <a:solidFill>
                  <a:srgbClr val="CC0099"/>
                </a:solidFill>
              </a:rPr>
              <a:t>He helps the poor </a:t>
            </a:r>
            <a:r>
              <a:rPr lang="en-IN" dirty="0"/>
              <a:t>in getting the </a:t>
            </a:r>
            <a:r>
              <a:rPr lang="en-IN" u="sng" dirty="0">
                <a:solidFill>
                  <a:srgbClr val="CC0099"/>
                </a:solidFill>
              </a:rPr>
              <a:t>full benefits of the developmental plans and advises them </a:t>
            </a:r>
            <a:r>
              <a:rPr lang="en-IN" dirty="0"/>
              <a:t>for </a:t>
            </a:r>
            <a:r>
              <a:rPr lang="en-IN" b="1" i="1" dirty="0"/>
              <a:t>its proper utilization.</a:t>
            </a:r>
          </a:p>
          <a:p>
            <a:pPr lvl="0" algn="just"/>
            <a:r>
              <a:rPr lang="en-IN" b="1" dirty="0"/>
              <a:t>The Promoter</a:t>
            </a:r>
            <a:endParaRPr lang="en-IN" dirty="0"/>
          </a:p>
          <a:p>
            <a:pPr algn="just"/>
            <a:r>
              <a:rPr lang="en-IN" dirty="0"/>
              <a:t>He </a:t>
            </a:r>
            <a:r>
              <a:rPr lang="en-IN" i="1" dirty="0">
                <a:solidFill>
                  <a:srgbClr val="008000"/>
                </a:solidFill>
              </a:rPr>
              <a:t>promotes the value of self-employment </a:t>
            </a:r>
            <a:r>
              <a:rPr lang="en-IN" dirty="0"/>
              <a:t>and </a:t>
            </a:r>
            <a:r>
              <a:rPr lang="en-IN" dirty="0">
                <a:solidFill>
                  <a:srgbClr val="008000"/>
                </a:solidFill>
              </a:rPr>
              <a:t>arrange training facilities</a:t>
            </a:r>
            <a:r>
              <a:rPr lang="en-IN" dirty="0"/>
              <a:t> for the same and </a:t>
            </a:r>
            <a:r>
              <a:rPr lang="en-IN" dirty="0">
                <a:solidFill>
                  <a:srgbClr val="008000"/>
                </a:solidFill>
              </a:rPr>
              <a:t>mobilizes required resources.</a:t>
            </a:r>
          </a:p>
          <a:p>
            <a:pPr lvl="0" algn="just"/>
            <a:r>
              <a:rPr lang="en-IN" b="1" dirty="0"/>
              <a:t>The Preacher</a:t>
            </a:r>
            <a:endParaRPr lang="en-IN" dirty="0"/>
          </a:p>
          <a:p>
            <a:pPr algn="just"/>
            <a:r>
              <a:rPr lang="en-IN" dirty="0"/>
              <a:t>He preaches to them the </a:t>
            </a:r>
            <a:r>
              <a:rPr lang="en-IN" i="1" dirty="0">
                <a:solidFill>
                  <a:srgbClr val="0070C0"/>
                </a:solidFill>
              </a:rPr>
              <a:t>theory of karma </a:t>
            </a:r>
            <a:r>
              <a:rPr lang="en-IN" dirty="0"/>
              <a:t>and </a:t>
            </a:r>
            <a:r>
              <a:rPr lang="en-IN" u="sng" dirty="0"/>
              <a:t>pressurizes them </a:t>
            </a:r>
            <a:r>
              <a:rPr lang="en-IN" dirty="0"/>
              <a:t>to realize that </a:t>
            </a:r>
            <a:r>
              <a:rPr lang="en-IN" b="1" i="1" dirty="0"/>
              <a:t>their betterment is in their hands.</a:t>
            </a:r>
          </a:p>
          <a:p>
            <a:endParaRPr lang="en-IN" dirty="0"/>
          </a:p>
        </p:txBody>
      </p:sp>
    </p:spTree>
    <p:extLst>
      <p:ext uri="{BB962C8B-B14F-4D97-AF65-F5344CB8AC3E}">
        <p14:creationId xmlns:p14="http://schemas.microsoft.com/office/powerpoint/2010/main" val="4273061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SOCIAL WORK IN INDUSTRY</a:t>
            </a:r>
            <a:br>
              <a:rPr lang="en-IN" dirty="0"/>
            </a:br>
            <a:endParaRPr lang="en-IN" dirty="0"/>
          </a:p>
        </p:txBody>
      </p:sp>
      <p:sp>
        <p:nvSpPr>
          <p:cNvPr id="3" name="Content Placeholder 2"/>
          <p:cNvSpPr>
            <a:spLocks noGrp="1"/>
          </p:cNvSpPr>
          <p:nvPr>
            <p:ph idx="1"/>
          </p:nvPr>
        </p:nvSpPr>
        <p:spPr>
          <a:xfrm>
            <a:off x="457200" y="1676400"/>
            <a:ext cx="8229600" cy="4525963"/>
          </a:xfrm>
        </p:spPr>
        <p:txBody>
          <a:bodyPr>
            <a:normAutofit fontScale="62500" lnSpcReduction="20000"/>
          </a:bodyPr>
          <a:lstStyle/>
          <a:p>
            <a:r>
              <a:rPr lang="en-IN" dirty="0">
                <a:solidFill>
                  <a:srgbClr val="0070C0"/>
                </a:solidFill>
              </a:rPr>
              <a:t>Labour Welfare Officer is required to perform the following functions in the industry:</a:t>
            </a:r>
          </a:p>
          <a:p>
            <a:pPr lvl="0"/>
            <a:r>
              <a:rPr lang="en-IN" dirty="0"/>
              <a:t>He </a:t>
            </a:r>
            <a:r>
              <a:rPr lang="en-IN" i="1" dirty="0">
                <a:solidFill>
                  <a:srgbClr val="CC0099"/>
                </a:solidFill>
              </a:rPr>
              <a:t>advises and assists management </a:t>
            </a:r>
            <a:r>
              <a:rPr lang="en-IN" u="sng" dirty="0"/>
              <a:t>to secure welfare amenities like canteen, crèche, rest room, recreation hall, etc, for the workers</a:t>
            </a:r>
            <a:r>
              <a:rPr lang="en-IN" dirty="0"/>
              <a:t>.</a:t>
            </a:r>
          </a:p>
          <a:p>
            <a:pPr lvl="0"/>
            <a:r>
              <a:rPr lang="en-IN" dirty="0"/>
              <a:t>He </a:t>
            </a:r>
            <a:r>
              <a:rPr lang="en-IN" i="1" dirty="0">
                <a:solidFill>
                  <a:srgbClr val="008000"/>
                </a:solidFill>
              </a:rPr>
              <a:t>establishes liaison with government agencies </a:t>
            </a:r>
            <a:r>
              <a:rPr lang="en-IN" u="sng" dirty="0"/>
              <a:t>on health and safety of workers.</a:t>
            </a:r>
          </a:p>
          <a:p>
            <a:pPr lvl="0"/>
            <a:r>
              <a:rPr lang="en-IN" dirty="0"/>
              <a:t>He attempts </a:t>
            </a:r>
            <a:r>
              <a:rPr lang="en-IN" dirty="0">
                <a:solidFill>
                  <a:srgbClr val="0070C0"/>
                </a:solidFill>
              </a:rPr>
              <a:t>to provide those facilities </a:t>
            </a:r>
            <a:r>
              <a:rPr lang="en-IN" dirty="0"/>
              <a:t>which help them </a:t>
            </a:r>
            <a:r>
              <a:rPr lang="en-IN" u="sng" dirty="0"/>
              <a:t>in raising the level of education and standard of living.</a:t>
            </a:r>
          </a:p>
          <a:p>
            <a:pPr lvl="0"/>
            <a:r>
              <a:rPr lang="en-IN" dirty="0"/>
              <a:t>He sees that </a:t>
            </a:r>
            <a:r>
              <a:rPr lang="en-IN" b="1" i="1" dirty="0"/>
              <a:t>various enactments are enforced in the establishment.</a:t>
            </a:r>
          </a:p>
          <a:p>
            <a:pPr lvl="0"/>
            <a:r>
              <a:rPr lang="en-IN" dirty="0"/>
              <a:t>He </a:t>
            </a:r>
            <a:r>
              <a:rPr lang="en-IN" u="sng" dirty="0">
                <a:solidFill>
                  <a:srgbClr val="0070C0"/>
                </a:solidFill>
              </a:rPr>
              <a:t>tries to strengthen satisfactory and productive relationship </a:t>
            </a:r>
            <a:r>
              <a:rPr lang="en-IN" dirty="0"/>
              <a:t>between the </a:t>
            </a:r>
            <a:r>
              <a:rPr lang="en-IN" b="1" i="1" dirty="0"/>
              <a:t>management and the workers.</a:t>
            </a:r>
          </a:p>
          <a:p>
            <a:pPr lvl="0"/>
            <a:r>
              <a:rPr lang="en-IN" dirty="0"/>
              <a:t>He </a:t>
            </a:r>
            <a:r>
              <a:rPr lang="en-IN" u="sng" dirty="0">
                <a:solidFill>
                  <a:srgbClr val="FF0000"/>
                </a:solidFill>
              </a:rPr>
              <a:t>helps workers to adjust </a:t>
            </a:r>
            <a:r>
              <a:rPr lang="en-IN" dirty="0"/>
              <a:t>to their </a:t>
            </a:r>
            <a:r>
              <a:rPr lang="en-IN" b="1" i="1" dirty="0"/>
              <a:t>working environment</a:t>
            </a:r>
            <a:r>
              <a:rPr lang="en-IN" dirty="0"/>
              <a:t>.</a:t>
            </a:r>
          </a:p>
          <a:p>
            <a:pPr lvl="0"/>
            <a:r>
              <a:rPr lang="en-IN" dirty="0"/>
              <a:t>He </a:t>
            </a:r>
            <a:r>
              <a:rPr lang="en-IN" u="sng" dirty="0">
                <a:solidFill>
                  <a:srgbClr val="008000"/>
                </a:solidFill>
              </a:rPr>
              <a:t>advises them against going on </a:t>
            </a:r>
            <a:r>
              <a:rPr lang="en-IN" dirty="0"/>
              <a:t>an </a:t>
            </a:r>
            <a:r>
              <a:rPr lang="en-IN" b="1" i="1" dirty="0"/>
              <a:t>illegal strike</a:t>
            </a:r>
            <a:r>
              <a:rPr lang="en-IN" i="1" dirty="0"/>
              <a:t>.</a:t>
            </a:r>
          </a:p>
          <a:p>
            <a:pPr lvl="0"/>
            <a:r>
              <a:rPr lang="en-IN" dirty="0"/>
              <a:t>He also </a:t>
            </a:r>
            <a:r>
              <a:rPr lang="en-IN" i="1" u="sng" dirty="0">
                <a:solidFill>
                  <a:srgbClr val="CC0099"/>
                </a:solidFill>
              </a:rPr>
              <a:t>advises management </a:t>
            </a:r>
            <a:r>
              <a:rPr lang="en-IN" b="1" i="1" dirty="0"/>
              <a:t>against declaring illegal lock-out</a:t>
            </a:r>
            <a:r>
              <a:rPr lang="en-IN" dirty="0"/>
              <a:t>.</a:t>
            </a:r>
          </a:p>
          <a:p>
            <a:endParaRPr lang="en-IN" dirty="0"/>
          </a:p>
        </p:txBody>
      </p:sp>
    </p:spTree>
    <p:extLst>
      <p:ext uri="{BB962C8B-B14F-4D97-AF65-F5344CB8AC3E}">
        <p14:creationId xmlns:p14="http://schemas.microsoft.com/office/powerpoint/2010/main" val="39428929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b="1" dirty="0"/>
              <a:t>Industrial Social Services</a:t>
            </a:r>
            <a:r>
              <a:rPr lang="en-IN" dirty="0"/>
              <a:t/>
            </a:r>
            <a:br>
              <a:rPr lang="en-IN" dirty="0"/>
            </a:br>
            <a:endParaRPr lang="en-IN" dirty="0"/>
          </a:p>
        </p:txBody>
      </p:sp>
      <p:sp>
        <p:nvSpPr>
          <p:cNvPr id="3" name="Content Placeholder 2"/>
          <p:cNvSpPr>
            <a:spLocks noGrp="1"/>
          </p:cNvSpPr>
          <p:nvPr>
            <p:ph idx="1"/>
          </p:nvPr>
        </p:nvSpPr>
        <p:spPr/>
        <p:txBody>
          <a:bodyPr>
            <a:normAutofit fontScale="77500" lnSpcReduction="20000"/>
          </a:bodyPr>
          <a:lstStyle/>
          <a:p>
            <a:pPr lvl="0"/>
            <a:r>
              <a:rPr lang="en-IN" dirty="0"/>
              <a:t>Compliance of various provisions of basic Acts pertaining to health and welfare of workers, preparation and submission of required reports, returns and statistical</a:t>
            </a:r>
          </a:p>
          <a:p>
            <a:pPr lvl="0"/>
            <a:r>
              <a:rPr lang="en-IN" i="1" dirty="0">
                <a:solidFill>
                  <a:srgbClr val="CC0099"/>
                </a:solidFill>
              </a:rPr>
              <a:t>Management of industrial health services </a:t>
            </a:r>
            <a:r>
              <a:rPr lang="en-IN" dirty="0"/>
              <a:t>– first aid, dispensary, ambulance and hospitalization;</a:t>
            </a:r>
          </a:p>
          <a:p>
            <a:pPr lvl="0"/>
            <a:r>
              <a:rPr lang="en-IN" dirty="0">
                <a:solidFill>
                  <a:srgbClr val="008000"/>
                </a:solidFill>
              </a:rPr>
              <a:t>Management </a:t>
            </a:r>
            <a:r>
              <a:rPr lang="en-IN" dirty="0"/>
              <a:t>of company schools and workers education classes;</a:t>
            </a:r>
          </a:p>
          <a:p>
            <a:pPr lvl="0"/>
            <a:r>
              <a:rPr lang="en-IN" dirty="0"/>
              <a:t>Management of canteens and mid-day meals, etc;</a:t>
            </a:r>
          </a:p>
          <a:p>
            <a:pPr lvl="0"/>
            <a:r>
              <a:rPr lang="en-IN" dirty="0"/>
              <a:t>Administration of housing estates and worker’s housing schemes:</a:t>
            </a:r>
          </a:p>
          <a:p>
            <a:pPr lvl="0"/>
            <a:r>
              <a:rPr lang="en-IN" dirty="0"/>
              <a:t>Promotion and management of recreations measures sports, tournaments, welfare centres, cinema shows, tours, etc., and cooperative societies.</a:t>
            </a:r>
          </a:p>
          <a:p>
            <a:endParaRPr lang="en-IN" dirty="0"/>
          </a:p>
        </p:txBody>
      </p:sp>
    </p:spTree>
    <p:extLst>
      <p:ext uri="{BB962C8B-B14F-4D97-AF65-F5344CB8AC3E}">
        <p14:creationId xmlns:p14="http://schemas.microsoft.com/office/powerpoint/2010/main" val="27281327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b="1" dirty="0"/>
              <a:t>Industrial Social Work</a:t>
            </a:r>
            <a:r>
              <a:rPr lang="en-IN" dirty="0"/>
              <a:t/>
            </a:r>
            <a:br>
              <a:rPr lang="en-IN" dirty="0"/>
            </a:br>
            <a:endParaRPr lang="en-IN" dirty="0"/>
          </a:p>
        </p:txBody>
      </p:sp>
      <p:sp>
        <p:nvSpPr>
          <p:cNvPr id="3" name="Content Placeholder 2"/>
          <p:cNvSpPr>
            <a:spLocks noGrp="1"/>
          </p:cNvSpPr>
          <p:nvPr>
            <p:ph idx="1"/>
          </p:nvPr>
        </p:nvSpPr>
        <p:spPr/>
        <p:txBody>
          <a:bodyPr>
            <a:normAutofit fontScale="62500" lnSpcReduction="20000"/>
          </a:bodyPr>
          <a:lstStyle/>
          <a:p>
            <a:pPr lvl="0"/>
            <a:r>
              <a:rPr lang="en-IN" dirty="0">
                <a:latin typeface="Times New Roman" pitchFamily="18" charset="0"/>
                <a:cs typeface="Times New Roman" pitchFamily="18" charset="0"/>
              </a:rPr>
              <a:t>Orientation and induction of new employees;</a:t>
            </a:r>
          </a:p>
          <a:p>
            <a:pPr lvl="0"/>
            <a:r>
              <a:rPr lang="en-IN" dirty="0">
                <a:latin typeface="Times New Roman" pitchFamily="18" charset="0"/>
                <a:cs typeface="Times New Roman" pitchFamily="18" charset="0"/>
              </a:rPr>
              <a:t>Communication company policies to workers individually and providing them with correct interpretation, and communicating workers opinions and feeling to the management;</a:t>
            </a:r>
          </a:p>
          <a:p>
            <a:pPr lvl="0"/>
            <a:r>
              <a:rPr lang="en-IN" dirty="0">
                <a:latin typeface="Times New Roman" pitchFamily="18" charset="0"/>
                <a:cs typeface="Times New Roman" pitchFamily="18" charset="0"/>
              </a:rPr>
              <a:t>Exit interviews;</a:t>
            </a:r>
          </a:p>
          <a:p>
            <a:pPr lvl="0"/>
            <a:r>
              <a:rPr lang="en-IN" dirty="0">
                <a:latin typeface="Times New Roman" pitchFamily="18" charset="0"/>
                <a:cs typeface="Times New Roman" pitchFamily="18" charset="0"/>
              </a:rPr>
              <a:t>Care of young persons, women and workers nearing superannuation;</a:t>
            </a:r>
          </a:p>
          <a:p>
            <a:pPr lvl="0"/>
            <a:r>
              <a:rPr lang="en-IN" dirty="0">
                <a:latin typeface="Times New Roman" pitchFamily="18" charset="0"/>
                <a:cs typeface="Times New Roman" pitchFamily="18" charset="0"/>
              </a:rPr>
              <a:t>Helping workers in making use of the grievance procedure, joint committees and other tripartite agencies in the plant;</a:t>
            </a:r>
          </a:p>
          <a:p>
            <a:pPr lvl="0"/>
            <a:r>
              <a:rPr lang="en-IN" dirty="0">
                <a:latin typeface="Times New Roman" pitchFamily="18" charset="0"/>
                <a:cs typeface="Times New Roman" pitchFamily="18" charset="0"/>
              </a:rPr>
              <a:t>Helping workers for better adjustment to working hours, working conditions and work group and to helps management in evolving suitable working hours, working conditions and work groups;</a:t>
            </a:r>
          </a:p>
          <a:p>
            <a:pPr lvl="0"/>
            <a:r>
              <a:rPr lang="en-IN" dirty="0">
                <a:latin typeface="Times New Roman" pitchFamily="18" charset="0"/>
                <a:cs typeface="Times New Roman" pitchFamily="18" charset="0"/>
              </a:rPr>
              <a:t>Helping workers in their personal and family difficulties to act as a source person to community services and to become a liaison between the plant and community services; and</a:t>
            </a:r>
          </a:p>
          <a:p>
            <a:pPr lvl="0"/>
            <a:r>
              <a:rPr lang="en-IN" dirty="0">
                <a:latin typeface="Times New Roman" pitchFamily="18" charset="0"/>
                <a:cs typeface="Times New Roman" pitchFamily="18" charset="0"/>
              </a:rPr>
              <a:t>Doing all work that requires help mainly in socio-psychological environment of the plant.</a:t>
            </a:r>
          </a:p>
          <a:p>
            <a:endParaRPr lang="en-IN" dirty="0"/>
          </a:p>
        </p:txBody>
      </p:sp>
    </p:spTree>
    <p:extLst>
      <p:ext uri="{BB962C8B-B14F-4D97-AF65-F5344CB8AC3E}">
        <p14:creationId xmlns:p14="http://schemas.microsoft.com/office/powerpoint/2010/main" val="2335710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HEALTH AND SOCIAL WORK</a:t>
            </a:r>
            <a:br>
              <a:rPr lang="en-IN" dirty="0"/>
            </a:br>
            <a:endParaRPr lang="en-IN" dirty="0"/>
          </a:p>
        </p:txBody>
      </p:sp>
      <p:sp>
        <p:nvSpPr>
          <p:cNvPr id="3" name="Content Placeholder 2"/>
          <p:cNvSpPr>
            <a:spLocks noGrp="1"/>
          </p:cNvSpPr>
          <p:nvPr>
            <p:ph idx="1"/>
          </p:nvPr>
        </p:nvSpPr>
        <p:spPr/>
        <p:txBody>
          <a:bodyPr>
            <a:normAutofit fontScale="55000" lnSpcReduction="20000"/>
          </a:bodyPr>
          <a:lstStyle/>
          <a:p>
            <a:pPr lvl="0"/>
            <a:r>
              <a:rPr lang="en-IN" b="1" dirty="0"/>
              <a:t>Nutrition Education</a:t>
            </a:r>
            <a:endParaRPr lang="en-IN" dirty="0"/>
          </a:p>
          <a:p>
            <a:r>
              <a:rPr lang="en-IN" dirty="0"/>
              <a:t>He provides the information regarding the selection of food, diet, value of rich food, food poisoning, diseases due to malnutrition, nutritional needs of children and pregnant mothers, facilities available for them.</a:t>
            </a:r>
          </a:p>
          <a:p>
            <a:pPr lvl="0"/>
            <a:r>
              <a:rPr lang="en-IN" b="1" dirty="0"/>
              <a:t>Water Sanitation</a:t>
            </a:r>
            <a:endParaRPr lang="en-IN" dirty="0"/>
          </a:p>
          <a:p>
            <a:r>
              <a:rPr lang="en-IN" dirty="0"/>
              <a:t>He tells them the importance of safe drinking water, types of water borne diseases, sources of pollution, how to make water safe and chlorination of water.</a:t>
            </a:r>
          </a:p>
          <a:p>
            <a:pPr lvl="0"/>
            <a:r>
              <a:rPr lang="en-IN" b="1" dirty="0"/>
              <a:t>Waste and Extra Disposal</a:t>
            </a:r>
            <a:endParaRPr lang="en-IN" dirty="0"/>
          </a:p>
          <a:p>
            <a:r>
              <a:rPr lang="en-IN" dirty="0"/>
              <a:t>He tells the methods and importance of disposal of wastes property. He also makes them aware above the diseases due to wastes and excreta.</a:t>
            </a:r>
          </a:p>
          <a:p>
            <a:pPr lvl="0"/>
            <a:r>
              <a:rPr lang="en-IN" b="1" dirty="0"/>
              <a:t>Control of Insects</a:t>
            </a:r>
            <a:endParaRPr lang="en-IN" dirty="0"/>
          </a:p>
          <a:p>
            <a:r>
              <a:rPr lang="en-IN" dirty="0"/>
              <a:t>He explains the disease due to biting of insects and how to control these diseases. He emphasizes to follow the principles of environmental sanitation.</a:t>
            </a:r>
          </a:p>
          <a:p>
            <a:pPr lvl="0"/>
            <a:r>
              <a:rPr lang="en-IN" b="1" dirty="0"/>
              <a:t>Personal hygiene</a:t>
            </a:r>
            <a:endParaRPr lang="en-IN" dirty="0"/>
          </a:p>
          <a:p>
            <a:r>
              <a:rPr lang="en-IN" dirty="0"/>
              <a:t>Personal hygiene is a science which helps the man in keeping him healthy. Social worker tells them to fellow healthy habits like cleaning of teeth and mouth, food, body, hands, hair, nails, eyes, clothes and keeping the food safe.</a:t>
            </a:r>
          </a:p>
          <a:p>
            <a:endParaRPr lang="en-IN" dirty="0"/>
          </a:p>
        </p:txBody>
      </p:sp>
    </p:spTree>
    <p:extLst>
      <p:ext uri="{BB962C8B-B14F-4D97-AF65-F5344CB8AC3E}">
        <p14:creationId xmlns:p14="http://schemas.microsoft.com/office/powerpoint/2010/main" val="796436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55000" lnSpcReduction="20000"/>
          </a:bodyPr>
          <a:lstStyle/>
          <a:p>
            <a:pPr lvl="0"/>
            <a:r>
              <a:rPr lang="en-IN" b="1" dirty="0">
                <a:latin typeface="Times New Roman" pitchFamily="18" charset="0"/>
                <a:cs typeface="Times New Roman" pitchFamily="18" charset="0"/>
              </a:rPr>
              <a:t>Health Education</a:t>
            </a: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He provides education concerning diseases and their causes, control methods, treatment procedures, etc.</a:t>
            </a:r>
          </a:p>
          <a:p>
            <a:pPr lvl="0"/>
            <a:r>
              <a:rPr lang="en-IN" b="1" dirty="0">
                <a:latin typeface="Times New Roman" pitchFamily="18" charset="0"/>
                <a:cs typeface="Times New Roman" pitchFamily="18" charset="0"/>
              </a:rPr>
              <a:t>Immunization Campaign</a:t>
            </a: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He educates the mothers about the importance of immunization and mobilizes resources for the needy.</a:t>
            </a:r>
          </a:p>
          <a:p>
            <a:pPr lvl="0"/>
            <a:r>
              <a:rPr lang="en-IN" b="1" dirty="0">
                <a:latin typeface="Times New Roman" pitchFamily="18" charset="0"/>
                <a:cs typeface="Times New Roman" pitchFamily="18" charset="0"/>
              </a:rPr>
              <a:t>School Health Services</a:t>
            </a: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He helps in screening of the school-going children and provides them necessary instructions for keeping their health normal.</a:t>
            </a:r>
          </a:p>
          <a:p>
            <a:pPr lvl="0"/>
            <a:r>
              <a:rPr lang="en-IN" b="1" dirty="0">
                <a:latin typeface="Times New Roman" pitchFamily="18" charset="0"/>
                <a:cs typeface="Times New Roman" pitchFamily="18" charset="0"/>
              </a:rPr>
              <a:t>Marriage Counselling</a:t>
            </a: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He explains to the families about the role of heredity, need of marital adjustment, causes of stresses and strains and effects of family conflicts.</a:t>
            </a:r>
          </a:p>
          <a:p>
            <a:pPr lvl="0"/>
            <a:r>
              <a:rPr lang="en-IN" b="1" dirty="0">
                <a:latin typeface="Times New Roman" pitchFamily="18" charset="0"/>
                <a:cs typeface="Times New Roman" pitchFamily="18" charset="0"/>
              </a:rPr>
              <a:t>Recreation Facilities</a:t>
            </a: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Recreation is an important factor in maintaining proper health. He organizes recreations programmes for the children, youth and old persons separately.</a:t>
            </a:r>
          </a:p>
          <a:p>
            <a:endParaRPr lang="en-IN" dirty="0"/>
          </a:p>
        </p:txBody>
      </p:sp>
    </p:spTree>
    <p:extLst>
      <p:ext uri="{BB962C8B-B14F-4D97-AF65-F5344CB8AC3E}">
        <p14:creationId xmlns:p14="http://schemas.microsoft.com/office/powerpoint/2010/main" val="20759413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t>
            </a:r>
            <a:br>
              <a:rPr lang="en-IN" dirty="0"/>
            </a:br>
            <a:r>
              <a:rPr lang="en-IN" dirty="0"/>
              <a:t>MENTAL HEALTH AND SOCIAL WORK</a:t>
            </a:r>
            <a:br>
              <a:rPr lang="en-IN" dirty="0"/>
            </a:br>
            <a:endParaRPr lang="en-IN" dirty="0"/>
          </a:p>
        </p:txBody>
      </p:sp>
      <p:sp>
        <p:nvSpPr>
          <p:cNvPr id="3" name="Content Placeholder 2"/>
          <p:cNvSpPr>
            <a:spLocks noGrp="1"/>
          </p:cNvSpPr>
          <p:nvPr>
            <p:ph idx="1"/>
          </p:nvPr>
        </p:nvSpPr>
        <p:spPr/>
        <p:txBody>
          <a:bodyPr>
            <a:normAutofit fontScale="85000" lnSpcReduction="20000"/>
          </a:bodyPr>
          <a:lstStyle/>
          <a:p>
            <a:pPr algn="just"/>
            <a:r>
              <a:rPr lang="en-IN" dirty="0">
                <a:latin typeface="Times New Roman" pitchFamily="18" charset="0"/>
                <a:cs typeface="Times New Roman" pitchFamily="18" charset="0"/>
              </a:rPr>
              <a:t>Social worker as a member of the team in the hospital tries to find out interests and attitudes of the mentally sick and finds out unconscious mind operating behind the present problem.</a:t>
            </a:r>
          </a:p>
          <a:p>
            <a:pPr algn="just"/>
            <a:r>
              <a:rPr lang="en-IN" dirty="0">
                <a:latin typeface="Times New Roman" pitchFamily="18" charset="0"/>
                <a:cs typeface="Times New Roman" pitchFamily="18" charset="0"/>
              </a:rPr>
              <a:t> He investigates the real problem of the patient and studies his outer and inner realities. His efforts are always towards the solutions of his adjustment problem by analysing his relationship in the family and community. </a:t>
            </a:r>
          </a:p>
          <a:p>
            <a:pPr algn="just"/>
            <a:r>
              <a:rPr lang="en-IN" dirty="0">
                <a:latin typeface="Times New Roman" pitchFamily="18" charset="0"/>
                <a:cs typeface="Times New Roman" pitchFamily="18" charset="0"/>
              </a:rPr>
              <a:t>He finds out the analysing his relationship in the family members, close groups and community people and tries to strengthen this in favour of the paints.</a:t>
            </a:r>
          </a:p>
          <a:p>
            <a:endParaRPr lang="en-IN" dirty="0"/>
          </a:p>
        </p:txBody>
      </p:sp>
    </p:spTree>
    <p:extLst>
      <p:ext uri="{BB962C8B-B14F-4D97-AF65-F5344CB8AC3E}">
        <p14:creationId xmlns:p14="http://schemas.microsoft.com/office/powerpoint/2010/main" val="33694214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lgn="just"/>
            <a:r>
              <a:rPr lang="en-IN" dirty="0">
                <a:latin typeface="Times New Roman" pitchFamily="18" charset="0"/>
                <a:cs typeface="Times New Roman" pitchFamily="18" charset="0"/>
              </a:rPr>
              <a:t>There are a number of problems in the hospital with which a patient is encountered. Social worker always tries that the patient may avail all the available facilities in the hospital.</a:t>
            </a:r>
          </a:p>
          <a:p>
            <a:pPr algn="just"/>
            <a:r>
              <a:rPr lang="en-IN" dirty="0">
                <a:latin typeface="Times New Roman" pitchFamily="18" charset="0"/>
                <a:cs typeface="Times New Roman" pitchFamily="18" charset="0"/>
              </a:rPr>
              <a:t> He strengthens his ego and educates him for making proper adjustment. </a:t>
            </a:r>
          </a:p>
          <a:p>
            <a:pPr algn="just"/>
            <a:r>
              <a:rPr lang="en-IN" dirty="0">
                <a:latin typeface="Times New Roman" pitchFamily="18" charset="0"/>
                <a:cs typeface="Times New Roman" pitchFamily="18" charset="0"/>
              </a:rPr>
              <a:t>He prepares the background and helps in the rehabilitation of the mentally sick. </a:t>
            </a:r>
          </a:p>
          <a:p>
            <a:pPr algn="just"/>
            <a:r>
              <a:rPr lang="en-IN" dirty="0">
                <a:latin typeface="Times New Roman" pitchFamily="18" charset="0"/>
                <a:cs typeface="Times New Roman" pitchFamily="18" charset="0"/>
              </a:rPr>
              <a:t>social worker in mental hospitals prepares case records for the diagnosis, helps in treatment, strengthens ego, provides educational and counselling services and participates in the rehabilitation programme.</a:t>
            </a:r>
          </a:p>
          <a:p>
            <a:endParaRPr lang="en-IN" dirty="0"/>
          </a:p>
        </p:txBody>
      </p:sp>
    </p:spTree>
    <p:extLst>
      <p:ext uri="{BB962C8B-B14F-4D97-AF65-F5344CB8AC3E}">
        <p14:creationId xmlns:p14="http://schemas.microsoft.com/office/powerpoint/2010/main" val="39513732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pPr algn="just"/>
            <a:r>
              <a:rPr lang="en-IN" dirty="0">
                <a:latin typeface="Times New Roman" pitchFamily="18" charset="0"/>
                <a:cs typeface="Times New Roman" pitchFamily="18" charset="0"/>
              </a:rPr>
              <a:t>Social worker performs the above mentioned jobs by using the techniques of </a:t>
            </a:r>
          </a:p>
          <a:p>
            <a:pPr algn="just"/>
            <a:r>
              <a:rPr lang="en-IN" dirty="0">
                <a:latin typeface="Times New Roman" pitchFamily="18" charset="0"/>
                <a:cs typeface="Times New Roman" pitchFamily="18" charset="0"/>
              </a:rPr>
              <a:t>environmental manipulation, </a:t>
            </a:r>
          </a:p>
          <a:p>
            <a:pPr algn="just"/>
            <a:r>
              <a:rPr lang="en-IN" dirty="0">
                <a:latin typeface="Times New Roman" pitchFamily="18" charset="0"/>
                <a:cs typeface="Times New Roman" pitchFamily="18" charset="0"/>
              </a:rPr>
              <a:t>counselling, </a:t>
            </a:r>
          </a:p>
          <a:p>
            <a:pPr algn="just"/>
            <a:r>
              <a:rPr lang="en-IN" dirty="0">
                <a:latin typeface="Times New Roman" pitchFamily="18" charset="0"/>
                <a:cs typeface="Times New Roman" pitchFamily="18" charset="0"/>
              </a:rPr>
              <a:t>psychological support, </a:t>
            </a:r>
          </a:p>
          <a:p>
            <a:pPr algn="just"/>
            <a:r>
              <a:rPr lang="en-IN" dirty="0">
                <a:latin typeface="Times New Roman" pitchFamily="18" charset="0"/>
                <a:cs typeface="Times New Roman" pitchFamily="18" charset="0"/>
              </a:rPr>
              <a:t>clarification, </a:t>
            </a:r>
          </a:p>
          <a:p>
            <a:pPr algn="just"/>
            <a:r>
              <a:rPr lang="en-IN" dirty="0">
                <a:latin typeface="Times New Roman" pitchFamily="18" charset="0"/>
                <a:cs typeface="Times New Roman" pitchFamily="18" charset="0"/>
              </a:rPr>
              <a:t>interpretation, </a:t>
            </a:r>
          </a:p>
          <a:p>
            <a:pPr algn="just"/>
            <a:r>
              <a:rPr lang="en-IN" dirty="0">
                <a:latin typeface="Times New Roman" pitchFamily="18" charset="0"/>
                <a:cs typeface="Times New Roman" pitchFamily="18" charset="0"/>
              </a:rPr>
              <a:t>directions, </a:t>
            </a:r>
          </a:p>
          <a:p>
            <a:pPr algn="just"/>
            <a:r>
              <a:rPr lang="en-IN" dirty="0">
                <a:latin typeface="Times New Roman" pitchFamily="18" charset="0"/>
                <a:cs typeface="Times New Roman" pitchFamily="18" charset="0"/>
              </a:rPr>
              <a:t>insight development, </a:t>
            </a:r>
          </a:p>
          <a:p>
            <a:pPr algn="just"/>
            <a:r>
              <a:rPr lang="en-IN" dirty="0">
                <a:latin typeface="Times New Roman" pitchFamily="18" charset="0"/>
                <a:cs typeface="Times New Roman" pitchFamily="18" charset="0"/>
              </a:rPr>
              <a:t>transference, etc, </a:t>
            </a:r>
          </a:p>
          <a:p>
            <a:pPr algn="just"/>
            <a:r>
              <a:rPr lang="en-IN" dirty="0">
                <a:latin typeface="Times New Roman" pitchFamily="18" charset="0"/>
                <a:cs typeface="Times New Roman" pitchFamily="18" charset="0"/>
              </a:rPr>
              <a:t>He uses these techniques as per requirements of the patient’s personality and problems.</a:t>
            </a:r>
          </a:p>
          <a:p>
            <a:endParaRPr lang="en-IN" dirty="0"/>
          </a:p>
        </p:txBody>
      </p:sp>
    </p:spTree>
    <p:extLst>
      <p:ext uri="{BB962C8B-B14F-4D97-AF65-F5344CB8AC3E}">
        <p14:creationId xmlns:p14="http://schemas.microsoft.com/office/powerpoint/2010/main" val="302311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iloveindia.com/indian-heroes/pics/dayanand-saraswa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1643063"/>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7"/>
          <p:cNvSpPr txBox="1">
            <a:spLocks noChangeArrowheads="1"/>
          </p:cNvSpPr>
          <p:nvPr/>
        </p:nvSpPr>
        <p:spPr bwMode="auto">
          <a:xfrm>
            <a:off x="2571750" y="58578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Book Antiqua" pitchFamily="18" charset="0"/>
              </a:defRPr>
            </a:lvl1pPr>
            <a:lvl2pPr>
              <a:defRPr sz="2500">
                <a:solidFill>
                  <a:schemeClr val="tx1"/>
                </a:solidFill>
                <a:latin typeface="Book Antiqua" pitchFamily="18" charset="0"/>
              </a:defRPr>
            </a:lvl2pPr>
            <a:lvl3pPr>
              <a:defRPr sz="2200">
                <a:solidFill>
                  <a:schemeClr val="tx1"/>
                </a:solidFill>
                <a:latin typeface="Book Antiqua" pitchFamily="18" charset="0"/>
              </a:defRPr>
            </a:lvl3pPr>
            <a:lvl4pPr>
              <a:defRPr sz="1900">
                <a:solidFill>
                  <a:schemeClr val="tx1"/>
                </a:solidFill>
                <a:latin typeface="Book Antiqua" pitchFamily="18" charset="0"/>
              </a:defRPr>
            </a:lvl4pPr>
            <a:lvl5pPr>
              <a:defRPr sz="1900">
                <a:solidFill>
                  <a:schemeClr val="tx1"/>
                </a:solidFill>
                <a:latin typeface="Book Antiqua" pitchFamily="18" charset="0"/>
              </a:defRPr>
            </a:lvl5pPr>
            <a:lvl6pPr eaLnBrk="0" hangingPunct="0">
              <a:defRPr sz="1900">
                <a:solidFill>
                  <a:schemeClr val="tx1"/>
                </a:solidFill>
                <a:latin typeface="Book Antiqua" pitchFamily="18" charset="0"/>
              </a:defRPr>
            </a:lvl6pPr>
            <a:lvl7pPr eaLnBrk="0" hangingPunct="0">
              <a:defRPr sz="1900">
                <a:solidFill>
                  <a:schemeClr val="tx1"/>
                </a:solidFill>
                <a:latin typeface="Book Antiqua" pitchFamily="18" charset="0"/>
              </a:defRPr>
            </a:lvl7pPr>
            <a:lvl8pPr eaLnBrk="0" hangingPunct="0">
              <a:defRPr sz="1900">
                <a:solidFill>
                  <a:schemeClr val="tx1"/>
                </a:solidFill>
                <a:latin typeface="Book Antiqua" pitchFamily="18" charset="0"/>
              </a:defRPr>
            </a:lvl8pPr>
            <a:lvl9pPr eaLnBrk="0" hangingPunct="0">
              <a:defRPr sz="1900">
                <a:solidFill>
                  <a:schemeClr val="tx1"/>
                </a:solidFill>
                <a:latin typeface="Book Antiqua" pitchFamily="18" charset="0"/>
              </a:defRPr>
            </a:lvl9pPr>
          </a:lstStyle>
          <a:p>
            <a:pPr fontAlgn="base">
              <a:spcBef>
                <a:spcPct val="50000"/>
              </a:spcBef>
              <a:spcAft>
                <a:spcPct val="0"/>
              </a:spcAft>
            </a:pPr>
            <a:r>
              <a:rPr lang="en-US" altLang="en-US" sz="1800" smtClean="0">
                <a:solidFill>
                  <a:srgbClr val="000000"/>
                </a:solidFill>
                <a:latin typeface="Verdana" pitchFamily="34" charset="0"/>
                <a:cs typeface="Arial" charset="0"/>
              </a:rPr>
              <a:t>Swami Dhayanandha Saraswasthi</a:t>
            </a:r>
            <a:endParaRPr lang="en-IN" altLang="en-US" sz="1800" smtClean="0">
              <a:solidFill>
                <a:srgbClr val="000000"/>
              </a:solidFill>
              <a:latin typeface="Verdana" pitchFamily="34" charset="0"/>
              <a:cs typeface="Arial" charset="0"/>
            </a:endParaRPr>
          </a:p>
        </p:txBody>
      </p:sp>
    </p:spTree>
    <p:extLst>
      <p:ext uri="{BB962C8B-B14F-4D97-AF65-F5344CB8AC3E}">
        <p14:creationId xmlns:p14="http://schemas.microsoft.com/office/powerpoint/2010/main" val="17334488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SCHOOL AND SOCIAL WORK</a:t>
            </a:r>
          </a:p>
        </p:txBody>
      </p:sp>
      <p:sp>
        <p:nvSpPr>
          <p:cNvPr id="3" name="Content Placeholder 2"/>
          <p:cNvSpPr>
            <a:spLocks noGrp="1"/>
          </p:cNvSpPr>
          <p:nvPr>
            <p:ph idx="1"/>
          </p:nvPr>
        </p:nvSpPr>
        <p:spPr/>
        <p:txBody>
          <a:bodyPr>
            <a:normAutofit fontScale="77500" lnSpcReduction="20000"/>
          </a:bodyPr>
          <a:lstStyle/>
          <a:p>
            <a:pPr algn="just"/>
            <a:r>
              <a:rPr lang="en-IN" dirty="0">
                <a:latin typeface="Times New Roman" pitchFamily="18" charset="0"/>
                <a:cs typeface="Times New Roman" pitchFamily="18" charset="0"/>
              </a:rPr>
              <a:t>Methods of teachings, </a:t>
            </a:r>
          </a:p>
          <a:p>
            <a:pPr algn="just"/>
            <a:r>
              <a:rPr lang="en-IN" dirty="0">
                <a:latin typeface="Times New Roman" pitchFamily="18" charset="0"/>
                <a:cs typeface="Times New Roman" pitchFamily="18" charset="0"/>
              </a:rPr>
              <a:t>language difficulty, </a:t>
            </a:r>
          </a:p>
          <a:p>
            <a:pPr algn="just"/>
            <a:r>
              <a:rPr lang="en-IN" dirty="0">
                <a:latin typeface="Times New Roman" pitchFamily="18" charset="0"/>
                <a:cs typeface="Times New Roman" pitchFamily="18" charset="0"/>
              </a:rPr>
              <a:t>faulty attitude of teachers like over strictness, are some of the factors which may cause a behaviour problem. </a:t>
            </a:r>
          </a:p>
          <a:p>
            <a:pPr algn="just"/>
            <a:r>
              <a:rPr lang="en-IN" dirty="0">
                <a:latin typeface="Times New Roman" pitchFamily="18" charset="0"/>
                <a:cs typeface="Times New Roman" pitchFamily="18" charset="0"/>
              </a:rPr>
              <a:t>Problem like lack of concentration, </a:t>
            </a:r>
          </a:p>
          <a:p>
            <a:pPr algn="just"/>
            <a:r>
              <a:rPr lang="en-IN" dirty="0">
                <a:latin typeface="Times New Roman" pitchFamily="18" charset="0"/>
                <a:cs typeface="Times New Roman" pitchFamily="18" charset="0"/>
              </a:rPr>
              <a:t>day dreaming, </a:t>
            </a:r>
          </a:p>
          <a:p>
            <a:pPr algn="just"/>
            <a:r>
              <a:rPr lang="en-IN" dirty="0" err="1">
                <a:latin typeface="Times New Roman" pitchFamily="18" charset="0"/>
                <a:cs typeface="Times New Roman" pitchFamily="18" charset="0"/>
              </a:rPr>
              <a:t>mischieviousness</a:t>
            </a:r>
            <a:r>
              <a:rPr lang="en-IN" dirty="0">
                <a:latin typeface="Times New Roman" pitchFamily="18" charset="0"/>
                <a:cs typeface="Times New Roman" pitchFamily="18" charset="0"/>
              </a:rPr>
              <a:t>, </a:t>
            </a:r>
          </a:p>
          <a:p>
            <a:pPr algn="just"/>
            <a:r>
              <a:rPr lang="en-IN" dirty="0">
                <a:latin typeface="Times New Roman" pitchFamily="18" charset="0"/>
                <a:cs typeface="Times New Roman" pitchFamily="18" charset="0"/>
              </a:rPr>
              <a:t>restlessness </a:t>
            </a:r>
          </a:p>
          <a:p>
            <a:pPr algn="just"/>
            <a:r>
              <a:rPr lang="en-IN" dirty="0">
                <a:latin typeface="Times New Roman" pitchFamily="18" charset="0"/>
                <a:cs typeface="Times New Roman" pitchFamily="18" charset="0"/>
              </a:rPr>
              <a:t>backwardness in studies </a:t>
            </a:r>
            <a:r>
              <a:rPr lang="en-IN" dirty="0" err="1">
                <a:latin typeface="Times New Roman" pitchFamily="18" charset="0"/>
                <a:cs typeface="Times New Roman" pitchFamily="18" charset="0"/>
              </a:rPr>
              <a:t>inspite</a:t>
            </a:r>
            <a:r>
              <a:rPr lang="en-IN" dirty="0">
                <a:latin typeface="Times New Roman" pitchFamily="18" charset="0"/>
                <a:cs typeface="Times New Roman" pitchFamily="18" charset="0"/>
              </a:rPr>
              <a:t> of good intelligence,</a:t>
            </a:r>
          </a:p>
          <a:p>
            <a:pPr algn="just"/>
            <a:r>
              <a:rPr lang="en-IN" dirty="0">
                <a:latin typeface="Times New Roman" pitchFamily="18" charset="0"/>
                <a:cs typeface="Times New Roman" pitchFamily="18" charset="0"/>
              </a:rPr>
              <a:t> truancy </a:t>
            </a:r>
            <a:r>
              <a:rPr lang="en-IN" dirty="0" err="1">
                <a:latin typeface="Times New Roman" pitchFamily="18" charset="0"/>
                <a:cs typeface="Times New Roman" pitchFamily="18" charset="0"/>
              </a:rPr>
              <a:t>etc.are</a:t>
            </a:r>
            <a:r>
              <a:rPr lang="en-IN" dirty="0">
                <a:latin typeface="Times New Roman" pitchFamily="18" charset="0"/>
                <a:cs typeface="Times New Roman" pitchFamily="18" charset="0"/>
              </a:rPr>
              <a:t> often observed in the </a:t>
            </a:r>
            <a:r>
              <a:rPr lang="en-IN" b="1" i="1" dirty="0">
                <a:solidFill>
                  <a:srgbClr val="008000"/>
                </a:solidFill>
                <a:latin typeface="Times New Roman" pitchFamily="18" charset="0"/>
                <a:cs typeface="Times New Roman" pitchFamily="18" charset="0"/>
              </a:rPr>
              <a:t>behaviour of school children. </a:t>
            </a:r>
            <a:r>
              <a:rPr lang="en-IN" dirty="0">
                <a:latin typeface="Times New Roman" pitchFamily="18" charset="0"/>
                <a:cs typeface="Times New Roman" pitchFamily="18" charset="0"/>
              </a:rPr>
              <a:t>Social worker with the help of teachers and patients solve these problems.</a:t>
            </a:r>
          </a:p>
          <a:p>
            <a:endParaRPr lang="en-IN" dirty="0"/>
          </a:p>
        </p:txBody>
      </p:sp>
    </p:spTree>
    <p:extLst>
      <p:ext uri="{BB962C8B-B14F-4D97-AF65-F5344CB8AC3E}">
        <p14:creationId xmlns:p14="http://schemas.microsoft.com/office/powerpoint/2010/main" val="17677752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r>
              <a:rPr lang="en-IN" b="1" i="1" dirty="0">
                <a:solidFill>
                  <a:srgbClr val="008000"/>
                </a:solidFill>
                <a:latin typeface="Times New Roman" pitchFamily="18" charset="0"/>
                <a:cs typeface="Times New Roman" pitchFamily="18" charset="0"/>
              </a:rPr>
              <a:t>Scholastic backwardness </a:t>
            </a:r>
            <a:r>
              <a:rPr lang="en-IN" dirty="0">
                <a:latin typeface="Times New Roman" pitchFamily="18" charset="0"/>
                <a:cs typeface="Times New Roman" pitchFamily="18" charset="0"/>
              </a:rPr>
              <a:t>is one of the commonest of problems in children that teachers and patients alike have to face and deal with children differ very much in their interests in bearing and their ability to apply themselves to their school work.</a:t>
            </a:r>
          </a:p>
          <a:p>
            <a:pPr algn="just"/>
            <a:r>
              <a:rPr lang="en-IN" dirty="0">
                <a:latin typeface="Times New Roman" pitchFamily="18" charset="0"/>
                <a:cs typeface="Times New Roman" pitchFamily="18" charset="0"/>
              </a:rPr>
              <a:t> There are some children who show an excellent progress in the beginning of their school career, but later on log behind the other children in the class.</a:t>
            </a:r>
          </a:p>
          <a:p>
            <a:endParaRPr lang="en-IN" dirty="0"/>
          </a:p>
        </p:txBody>
      </p:sp>
    </p:spTree>
    <p:extLst>
      <p:ext uri="{BB962C8B-B14F-4D97-AF65-F5344CB8AC3E}">
        <p14:creationId xmlns:p14="http://schemas.microsoft.com/office/powerpoint/2010/main" val="16492094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a:latin typeface="Times New Roman" pitchFamily="18" charset="0"/>
                <a:cs typeface="Times New Roman" pitchFamily="18" charset="0"/>
              </a:rPr>
              <a:t>SOCIAL DEFENCE AND SOCIAL WORK</a:t>
            </a:r>
            <a:r>
              <a:rPr lang="en-IN" dirty="0"/>
              <a:t/>
            </a:r>
            <a:br>
              <a:rPr lang="en-IN" dirty="0"/>
            </a:br>
            <a:endParaRPr lang="en-IN" dirty="0"/>
          </a:p>
        </p:txBody>
      </p:sp>
      <p:sp>
        <p:nvSpPr>
          <p:cNvPr id="3" name="Content Placeholder 2"/>
          <p:cNvSpPr>
            <a:spLocks noGrp="1"/>
          </p:cNvSpPr>
          <p:nvPr>
            <p:ph idx="1"/>
          </p:nvPr>
        </p:nvSpPr>
        <p:spPr/>
        <p:txBody>
          <a:bodyPr>
            <a:normAutofit fontScale="77500" lnSpcReduction="20000"/>
          </a:bodyPr>
          <a:lstStyle/>
          <a:p>
            <a:r>
              <a:rPr lang="en-IN" dirty="0">
                <a:latin typeface="Times New Roman" pitchFamily="18" charset="0"/>
                <a:cs typeface="Times New Roman" pitchFamily="18" charset="0"/>
              </a:rPr>
              <a:t>Social defence is generally understood as the </a:t>
            </a:r>
            <a:r>
              <a:rPr lang="en-IN" u="sng" dirty="0">
                <a:latin typeface="Times New Roman" pitchFamily="18" charset="0"/>
                <a:cs typeface="Times New Roman" pitchFamily="18" charset="0"/>
              </a:rPr>
              <a:t>protection of society </a:t>
            </a:r>
            <a:r>
              <a:rPr lang="en-IN" b="1" i="1" dirty="0">
                <a:solidFill>
                  <a:srgbClr val="CC0099"/>
                </a:solidFill>
                <a:latin typeface="Times New Roman" pitchFamily="18" charset="0"/>
                <a:cs typeface="Times New Roman" pitchFamily="18" charset="0"/>
              </a:rPr>
              <a:t>through the prevention of crime and the treatment of offenders. </a:t>
            </a:r>
            <a:r>
              <a:rPr lang="en-IN" dirty="0">
                <a:latin typeface="Times New Roman" pitchFamily="18" charset="0"/>
                <a:cs typeface="Times New Roman" pitchFamily="18" charset="0"/>
              </a:rPr>
              <a:t>Social defence programme includes mainly</a:t>
            </a:r>
          </a:p>
          <a:p>
            <a:pPr lvl="0"/>
            <a:r>
              <a:rPr lang="en-IN" dirty="0">
                <a:latin typeface="Times New Roman" pitchFamily="18" charset="0"/>
                <a:cs typeface="Times New Roman" pitchFamily="18" charset="0"/>
              </a:rPr>
              <a:t>Prevention and control of juvenile delinquency through implementation of Juvenile Justice Act;</a:t>
            </a:r>
          </a:p>
          <a:p>
            <a:pPr lvl="0"/>
            <a:r>
              <a:rPr lang="en-IN" dirty="0">
                <a:latin typeface="Times New Roman" pitchFamily="18" charset="0"/>
                <a:cs typeface="Times New Roman" pitchFamily="18" charset="0"/>
              </a:rPr>
              <a:t>Probation services;</a:t>
            </a:r>
          </a:p>
          <a:p>
            <a:pPr lvl="0"/>
            <a:r>
              <a:rPr lang="en-IN" dirty="0">
                <a:latin typeface="Times New Roman" pitchFamily="18" charset="0"/>
                <a:cs typeface="Times New Roman" pitchFamily="18" charset="0"/>
              </a:rPr>
              <a:t>Prison welfare service</a:t>
            </a:r>
          </a:p>
          <a:p>
            <a:pPr lvl="0"/>
            <a:r>
              <a:rPr lang="en-IN" dirty="0">
                <a:latin typeface="Times New Roman" pitchFamily="18" charset="0"/>
                <a:cs typeface="Times New Roman" pitchFamily="18" charset="0"/>
              </a:rPr>
              <a:t>Suppression of Immoral Traffic</a:t>
            </a:r>
          </a:p>
          <a:p>
            <a:pPr lvl="0"/>
            <a:r>
              <a:rPr lang="en-IN" dirty="0">
                <a:latin typeface="Times New Roman" pitchFamily="18" charset="0"/>
                <a:cs typeface="Times New Roman" pitchFamily="18" charset="0"/>
              </a:rPr>
              <a:t>Anti-beggary programmes</a:t>
            </a:r>
          </a:p>
          <a:p>
            <a:pPr lvl="0"/>
            <a:r>
              <a:rPr lang="en-IN" dirty="0">
                <a:latin typeface="Times New Roman" pitchFamily="18" charset="0"/>
                <a:cs typeface="Times New Roman" pitchFamily="18" charset="0"/>
              </a:rPr>
              <a:t>After-care and rehabilitation</a:t>
            </a:r>
          </a:p>
          <a:p>
            <a:pPr lvl="0"/>
            <a:r>
              <a:rPr lang="en-IN" dirty="0">
                <a:latin typeface="Times New Roman" pitchFamily="18" charset="0"/>
                <a:cs typeface="Times New Roman" pitchFamily="18" charset="0"/>
              </a:rPr>
              <a:t>Correction training and research</a:t>
            </a:r>
          </a:p>
          <a:p>
            <a:endParaRPr lang="en-IN" dirty="0"/>
          </a:p>
        </p:txBody>
      </p:sp>
    </p:spTree>
    <p:extLst>
      <p:ext uri="{BB962C8B-B14F-4D97-AF65-F5344CB8AC3E}">
        <p14:creationId xmlns:p14="http://schemas.microsoft.com/office/powerpoint/2010/main" val="3865581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pPr algn="just"/>
            <a:r>
              <a:rPr lang="en-IN" dirty="0">
                <a:latin typeface="Times New Roman" pitchFamily="18" charset="0"/>
                <a:cs typeface="Times New Roman" pitchFamily="18" charset="0"/>
              </a:rPr>
              <a:t>. In the very first interview he receives the offender affectionately and with warmth. </a:t>
            </a:r>
          </a:p>
          <a:p>
            <a:pPr algn="just"/>
            <a:r>
              <a:rPr lang="en-IN" dirty="0">
                <a:latin typeface="Times New Roman" pitchFamily="18" charset="0"/>
                <a:cs typeface="Times New Roman" pitchFamily="18" charset="0"/>
              </a:rPr>
              <a:t>He bears his problem with interest and behaves in such a manner that a delinquent or adult offender feels that the social worker does not belong to authority.</a:t>
            </a:r>
          </a:p>
          <a:p>
            <a:pPr algn="just"/>
            <a:r>
              <a:rPr lang="en-IN" dirty="0">
                <a:latin typeface="Times New Roman" pitchFamily="18" charset="0"/>
                <a:cs typeface="Times New Roman" pitchFamily="18" charset="0"/>
              </a:rPr>
              <a:t> Professional handling of intake facilities, the establishment of rapport between the social worker and the delinquent, which promote free ventilation of pent-up feeling of the delinquent and gradually bring about change in his attitude and behaviour through opportunities of reality testing.</a:t>
            </a:r>
          </a:p>
          <a:p>
            <a:endParaRPr lang="en-IN" dirty="0"/>
          </a:p>
        </p:txBody>
      </p:sp>
    </p:spTree>
    <p:extLst>
      <p:ext uri="{BB962C8B-B14F-4D97-AF65-F5344CB8AC3E}">
        <p14:creationId xmlns:p14="http://schemas.microsoft.com/office/powerpoint/2010/main" val="41422570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r>
              <a:rPr lang="en-IN" dirty="0">
                <a:latin typeface="Times New Roman" pitchFamily="18" charset="0"/>
                <a:cs typeface="Times New Roman" pitchFamily="18" charset="0"/>
              </a:rPr>
              <a:t>After the intake, the social worker screens the offender in the institution by keeping him under close observation.</a:t>
            </a:r>
          </a:p>
          <a:p>
            <a:pPr algn="just"/>
            <a:r>
              <a:rPr lang="en-IN" dirty="0">
                <a:latin typeface="Times New Roman" pitchFamily="18" charset="0"/>
                <a:cs typeface="Times New Roman" pitchFamily="18" charset="0"/>
              </a:rPr>
              <a:t> He prepares case study of each offender. </a:t>
            </a:r>
          </a:p>
          <a:p>
            <a:pPr algn="just"/>
            <a:r>
              <a:rPr lang="en-IN" dirty="0">
                <a:latin typeface="Times New Roman" pitchFamily="18" charset="0"/>
                <a:cs typeface="Times New Roman" pitchFamily="18" charset="0"/>
              </a:rPr>
              <a:t>On the basis of the finding of the different tests and information gathered, </a:t>
            </a:r>
            <a:r>
              <a:rPr lang="en-IN" u="sng" dirty="0">
                <a:solidFill>
                  <a:srgbClr val="CC0099"/>
                </a:solidFill>
                <a:latin typeface="Times New Roman" pitchFamily="18" charset="0"/>
                <a:cs typeface="Times New Roman" pitchFamily="18" charset="0"/>
              </a:rPr>
              <a:t>diagnostic formulations and tentative treatment plan for the offender is chalked out.</a:t>
            </a:r>
            <a:r>
              <a:rPr lang="en-IN" dirty="0">
                <a:latin typeface="Times New Roman" pitchFamily="18" charset="0"/>
                <a:cs typeface="Times New Roman" pitchFamily="18" charset="0"/>
              </a:rPr>
              <a:t> </a:t>
            </a:r>
          </a:p>
          <a:p>
            <a:pPr algn="just"/>
            <a:r>
              <a:rPr lang="en-IN" dirty="0">
                <a:latin typeface="Times New Roman" pitchFamily="18" charset="0"/>
                <a:cs typeface="Times New Roman" pitchFamily="18" charset="0"/>
              </a:rPr>
              <a:t>He helps in the court system also</a:t>
            </a:r>
            <a:r>
              <a:rPr lang="en-IN" dirty="0"/>
              <a:t>.</a:t>
            </a:r>
          </a:p>
          <a:p>
            <a:endParaRPr lang="en-IN" dirty="0"/>
          </a:p>
        </p:txBody>
      </p:sp>
    </p:spTree>
    <p:extLst>
      <p:ext uri="{BB962C8B-B14F-4D97-AF65-F5344CB8AC3E}">
        <p14:creationId xmlns:p14="http://schemas.microsoft.com/office/powerpoint/2010/main" val="30319532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pPr algn="just"/>
            <a:r>
              <a:rPr lang="en-IN" dirty="0">
                <a:latin typeface="Times New Roman" pitchFamily="18" charset="0"/>
                <a:cs typeface="Times New Roman" pitchFamily="18" charset="0"/>
              </a:rPr>
              <a:t>Every treatment of an offender must be geared towards rehabilitation. </a:t>
            </a:r>
          </a:p>
          <a:p>
            <a:pPr algn="just"/>
            <a:r>
              <a:rPr lang="en-IN" dirty="0">
                <a:latin typeface="Times New Roman" pitchFamily="18" charset="0"/>
                <a:cs typeface="Times New Roman" pitchFamily="18" charset="0"/>
              </a:rPr>
              <a:t>For this, social worker visits the home of the offender and makes personal contacts with offender’s parents, and relations.</a:t>
            </a:r>
          </a:p>
          <a:p>
            <a:pPr algn="just"/>
            <a:r>
              <a:rPr lang="en-IN" dirty="0">
                <a:latin typeface="Times New Roman" pitchFamily="18" charset="0"/>
                <a:cs typeface="Times New Roman" pitchFamily="18" charset="0"/>
              </a:rPr>
              <a:t> In subsequent home visits he tries to change the attitudes of others in order to facilitate offender’s adjustment after release. </a:t>
            </a:r>
          </a:p>
          <a:p>
            <a:pPr algn="just"/>
            <a:r>
              <a:rPr lang="en-IN" dirty="0">
                <a:latin typeface="Times New Roman" pitchFamily="18" charset="0"/>
                <a:cs typeface="Times New Roman" pitchFamily="18" charset="0"/>
              </a:rPr>
              <a:t>After release from the correctional institution, the social worker continues to contact the offender and see that he is rehabilitated as a respectable citizen.</a:t>
            </a:r>
          </a:p>
          <a:p>
            <a:endParaRPr lang="en-IN" dirty="0"/>
          </a:p>
        </p:txBody>
      </p:sp>
    </p:spTree>
    <p:extLst>
      <p:ext uri="{BB962C8B-B14F-4D97-AF65-F5344CB8AC3E}">
        <p14:creationId xmlns:p14="http://schemas.microsoft.com/office/powerpoint/2010/main" val="10972345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100" dirty="0">
                <a:latin typeface="Times New Roman" pitchFamily="18" charset="0"/>
                <a:cs typeface="Times New Roman" pitchFamily="18" charset="0"/>
              </a:rPr>
              <a:t>A WHO Expert Committee (1970) has started that family planning includes in its purview</a:t>
            </a:r>
            <a:r>
              <a:rPr lang="en-IN" dirty="0"/>
              <a:t/>
            </a:r>
            <a:br>
              <a:rPr lang="en-IN" dirty="0"/>
            </a:br>
            <a:endParaRPr lang="en-IN" dirty="0"/>
          </a:p>
        </p:txBody>
      </p:sp>
      <p:sp>
        <p:nvSpPr>
          <p:cNvPr id="3" name="Content Placeholder 2"/>
          <p:cNvSpPr>
            <a:spLocks noGrp="1"/>
          </p:cNvSpPr>
          <p:nvPr>
            <p:ph idx="1"/>
          </p:nvPr>
        </p:nvSpPr>
        <p:spPr/>
        <p:txBody>
          <a:bodyPr>
            <a:normAutofit fontScale="92500"/>
          </a:bodyPr>
          <a:lstStyle/>
          <a:p>
            <a:pPr lvl="0"/>
            <a:r>
              <a:rPr lang="en-IN" dirty="0"/>
              <a:t>The proper spacing and limitation of births</a:t>
            </a:r>
          </a:p>
          <a:p>
            <a:pPr lvl="0"/>
            <a:r>
              <a:rPr lang="en-IN" dirty="0"/>
              <a:t>Advice on sterility</a:t>
            </a:r>
          </a:p>
          <a:p>
            <a:pPr lvl="0"/>
            <a:r>
              <a:rPr lang="en-IN" dirty="0"/>
              <a:t>Education for parenthood</a:t>
            </a:r>
          </a:p>
          <a:p>
            <a:pPr lvl="0"/>
            <a:r>
              <a:rPr lang="en-IN" dirty="0"/>
              <a:t>Sex education</a:t>
            </a:r>
          </a:p>
          <a:p>
            <a:pPr lvl="0"/>
            <a:r>
              <a:rPr lang="en-IN" dirty="0"/>
              <a:t>Screening for pathological conditions related to the reproductive system (e.g. cervical cancer)</a:t>
            </a:r>
          </a:p>
          <a:p>
            <a:pPr lvl="0"/>
            <a:r>
              <a:rPr lang="en-IN" dirty="0"/>
              <a:t>Genetic counselling</a:t>
            </a:r>
          </a:p>
          <a:p>
            <a:pPr lvl="0"/>
            <a:r>
              <a:rPr lang="en-IN" dirty="0"/>
              <a:t>Pre-marital consultation and examination</a:t>
            </a:r>
          </a:p>
          <a:p>
            <a:endParaRPr lang="en-IN" dirty="0"/>
          </a:p>
        </p:txBody>
      </p:sp>
    </p:spTree>
    <p:extLst>
      <p:ext uri="{BB962C8B-B14F-4D97-AF65-F5344CB8AC3E}">
        <p14:creationId xmlns:p14="http://schemas.microsoft.com/office/powerpoint/2010/main" val="3756410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r>
              <a:rPr lang="en-IN" dirty="0"/>
              <a:t>Carrying out pregnancy test</a:t>
            </a:r>
          </a:p>
          <a:p>
            <a:pPr lvl="0"/>
            <a:r>
              <a:rPr lang="en-IN" dirty="0"/>
              <a:t>Marriage counselling</a:t>
            </a:r>
          </a:p>
          <a:p>
            <a:pPr lvl="0"/>
            <a:r>
              <a:rPr lang="en-IN" dirty="0"/>
              <a:t>The preparation of couples for the arrival of their first child</a:t>
            </a:r>
          </a:p>
          <a:p>
            <a:pPr lvl="0"/>
            <a:r>
              <a:rPr lang="en-IN" dirty="0"/>
              <a:t>Providing services for unmarried mothers</a:t>
            </a:r>
          </a:p>
          <a:p>
            <a:pPr lvl="0"/>
            <a:r>
              <a:rPr lang="en-IN" dirty="0"/>
              <a:t>Teaching home economics and nutrition</a:t>
            </a:r>
          </a:p>
          <a:p>
            <a:pPr lvl="0"/>
            <a:r>
              <a:rPr lang="en-IN" dirty="0"/>
              <a:t>Providing adoption services</a:t>
            </a:r>
          </a:p>
          <a:p>
            <a:endParaRPr lang="en-IN" dirty="0"/>
          </a:p>
        </p:txBody>
      </p:sp>
    </p:spTree>
    <p:extLst>
      <p:ext uri="{BB962C8B-B14F-4D97-AF65-F5344CB8AC3E}">
        <p14:creationId xmlns:p14="http://schemas.microsoft.com/office/powerpoint/2010/main" val="1191286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dirty="0">
                <a:latin typeface="Times New Roman" pitchFamily="18" charset="0"/>
                <a:cs typeface="Times New Roman" pitchFamily="18" charset="0"/>
              </a:rPr>
              <a:t>The major tasks of the social worker in the field of family planning can be enumerated as follows:</a:t>
            </a:r>
            <a:r>
              <a:rPr lang="en-IN" dirty="0"/>
              <a:t/>
            </a:r>
            <a:br>
              <a:rPr lang="en-IN" dirty="0"/>
            </a:br>
            <a:endParaRPr lang="en-IN" dirty="0"/>
          </a:p>
        </p:txBody>
      </p:sp>
      <p:sp>
        <p:nvSpPr>
          <p:cNvPr id="3" name="Content Placeholder 2"/>
          <p:cNvSpPr>
            <a:spLocks noGrp="1"/>
          </p:cNvSpPr>
          <p:nvPr>
            <p:ph idx="1"/>
          </p:nvPr>
        </p:nvSpPr>
        <p:spPr/>
        <p:txBody>
          <a:bodyPr>
            <a:normAutofit fontScale="77500" lnSpcReduction="20000"/>
          </a:bodyPr>
          <a:lstStyle/>
          <a:p>
            <a:pPr lvl="0"/>
            <a:r>
              <a:rPr lang="en-IN" dirty="0"/>
              <a:t>Applying the principle of ‘individualization’ social worker contacts the client in such a way so that purposeful relationship can be established and the client accepts him as his well wisher.</a:t>
            </a:r>
          </a:p>
          <a:p>
            <a:pPr lvl="0"/>
            <a:r>
              <a:rPr lang="en-IN" dirty="0"/>
              <a:t>He provides an opportunity to the client to express positive and negative feeling about the family planning.</a:t>
            </a:r>
          </a:p>
          <a:p>
            <a:pPr lvl="0"/>
            <a:r>
              <a:rPr lang="en-IN" dirty="0"/>
              <a:t>He allows his client to make his own choices and decisions concerning his own life. The client does not want to be pushed around, ‘bossed’ or told what to do.</a:t>
            </a:r>
          </a:p>
          <a:p>
            <a:pPr lvl="0"/>
            <a:r>
              <a:rPr lang="en-IN" dirty="0"/>
              <a:t>Social worker creates an atmosphere of friendliness.</a:t>
            </a:r>
          </a:p>
          <a:p>
            <a:pPr lvl="0"/>
            <a:r>
              <a:rPr lang="en-IN" dirty="0"/>
              <a:t>He treats each case as a separate entity and tries to relate according to his economic, social, religious and educational.</a:t>
            </a:r>
          </a:p>
        </p:txBody>
      </p:sp>
    </p:spTree>
    <p:extLst>
      <p:ext uri="{BB962C8B-B14F-4D97-AF65-F5344CB8AC3E}">
        <p14:creationId xmlns:p14="http://schemas.microsoft.com/office/powerpoint/2010/main" val="18458399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dirty="0">
                <a:latin typeface="Times New Roman" pitchFamily="18" charset="0"/>
                <a:cs typeface="Times New Roman" pitchFamily="18" charset="0"/>
              </a:rPr>
              <a:t>Social worker takes part in the following activities for the pre-adolescent mentally retarded children</a:t>
            </a:r>
            <a:r>
              <a:rPr lang="en-IN" dirty="0"/>
              <a:t>.</a:t>
            </a:r>
            <a:br>
              <a:rPr lang="en-IN" dirty="0"/>
            </a:br>
            <a:endParaRPr lang="en-IN" dirty="0"/>
          </a:p>
        </p:txBody>
      </p:sp>
      <p:sp>
        <p:nvSpPr>
          <p:cNvPr id="3" name="Content Placeholder 2"/>
          <p:cNvSpPr>
            <a:spLocks noGrp="1"/>
          </p:cNvSpPr>
          <p:nvPr>
            <p:ph idx="1"/>
          </p:nvPr>
        </p:nvSpPr>
        <p:spPr/>
        <p:txBody>
          <a:bodyPr>
            <a:normAutofit fontScale="70000" lnSpcReduction="20000"/>
          </a:bodyPr>
          <a:lstStyle/>
          <a:p>
            <a:pPr lvl="0"/>
            <a:r>
              <a:rPr lang="en-IN" b="1" dirty="0"/>
              <a:t>Habit formation </a:t>
            </a:r>
            <a:r>
              <a:rPr lang="en-IN" dirty="0"/>
              <a:t>personal cleanliness, toilet habits, food habits, health habits etc.</a:t>
            </a:r>
          </a:p>
          <a:p>
            <a:pPr lvl="0"/>
            <a:r>
              <a:rPr lang="en-IN" b="1" dirty="0"/>
              <a:t>Social experiences – </a:t>
            </a:r>
            <a:r>
              <a:rPr lang="en-IN" dirty="0"/>
              <a:t>strengthening his relations with parents, siblings, school-master, neighbours, visitors and others.</a:t>
            </a:r>
          </a:p>
          <a:p>
            <a:pPr lvl="0"/>
            <a:r>
              <a:rPr lang="en-IN" b="1" dirty="0"/>
              <a:t>Sense training – </a:t>
            </a:r>
            <a:r>
              <a:rPr lang="en-IN" dirty="0"/>
              <a:t>names, colours, size, sound recognition of objects etc.</a:t>
            </a:r>
          </a:p>
          <a:p>
            <a:pPr lvl="0"/>
            <a:r>
              <a:rPr lang="en-IN" b="1" dirty="0"/>
              <a:t>Speech training </a:t>
            </a:r>
            <a:r>
              <a:rPr lang="en-IN" dirty="0"/>
              <a:t>emphasis given on clear enunciation, correction of broken language and removal of speech defects.</a:t>
            </a:r>
          </a:p>
          <a:p>
            <a:pPr lvl="0"/>
            <a:r>
              <a:rPr lang="en-IN" b="1" dirty="0"/>
              <a:t>Muscular coordination – </a:t>
            </a:r>
            <a:r>
              <a:rPr lang="en-IN" dirty="0"/>
              <a:t>walking, marching, playing games etc.</a:t>
            </a:r>
          </a:p>
          <a:p>
            <a:pPr lvl="0"/>
            <a:r>
              <a:rPr lang="en-IN" b="1" dirty="0"/>
              <a:t>Manual training – </a:t>
            </a:r>
            <a:r>
              <a:rPr lang="en-IN" dirty="0"/>
              <a:t>knitting, weaving, basket making, cutting paper, etc.</a:t>
            </a:r>
          </a:p>
          <a:p>
            <a:endParaRPr lang="en-IN" dirty="0"/>
          </a:p>
        </p:txBody>
      </p:sp>
    </p:spTree>
    <p:extLst>
      <p:ext uri="{BB962C8B-B14F-4D97-AF65-F5344CB8AC3E}">
        <p14:creationId xmlns:p14="http://schemas.microsoft.com/office/powerpoint/2010/main" val="79276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2.bp.blogspot.com/-Dg2PgY4KdMA/UP1RVOiPvAI/AAAAAAAAG3A/QAh3mhc1ldE/s1600/periy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1571625"/>
            <a:ext cx="2928937"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7"/>
          <p:cNvSpPr txBox="1">
            <a:spLocks noChangeArrowheads="1"/>
          </p:cNvSpPr>
          <p:nvPr/>
        </p:nvSpPr>
        <p:spPr bwMode="auto">
          <a:xfrm>
            <a:off x="3786188" y="5857875"/>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Book Antiqua" pitchFamily="18" charset="0"/>
              </a:defRPr>
            </a:lvl1pPr>
            <a:lvl2pPr>
              <a:defRPr sz="2500">
                <a:solidFill>
                  <a:schemeClr val="tx1"/>
                </a:solidFill>
                <a:latin typeface="Book Antiqua" pitchFamily="18" charset="0"/>
              </a:defRPr>
            </a:lvl2pPr>
            <a:lvl3pPr>
              <a:defRPr sz="2200">
                <a:solidFill>
                  <a:schemeClr val="tx1"/>
                </a:solidFill>
                <a:latin typeface="Book Antiqua" pitchFamily="18" charset="0"/>
              </a:defRPr>
            </a:lvl3pPr>
            <a:lvl4pPr>
              <a:defRPr sz="1900">
                <a:solidFill>
                  <a:schemeClr val="tx1"/>
                </a:solidFill>
                <a:latin typeface="Book Antiqua" pitchFamily="18" charset="0"/>
              </a:defRPr>
            </a:lvl4pPr>
            <a:lvl5pPr>
              <a:defRPr sz="1900">
                <a:solidFill>
                  <a:schemeClr val="tx1"/>
                </a:solidFill>
                <a:latin typeface="Book Antiqua" pitchFamily="18" charset="0"/>
              </a:defRPr>
            </a:lvl5pPr>
            <a:lvl6pPr eaLnBrk="0" hangingPunct="0">
              <a:defRPr sz="1900">
                <a:solidFill>
                  <a:schemeClr val="tx1"/>
                </a:solidFill>
                <a:latin typeface="Book Antiqua" pitchFamily="18" charset="0"/>
              </a:defRPr>
            </a:lvl6pPr>
            <a:lvl7pPr eaLnBrk="0" hangingPunct="0">
              <a:defRPr sz="1900">
                <a:solidFill>
                  <a:schemeClr val="tx1"/>
                </a:solidFill>
                <a:latin typeface="Book Antiqua" pitchFamily="18" charset="0"/>
              </a:defRPr>
            </a:lvl7pPr>
            <a:lvl8pPr eaLnBrk="0" hangingPunct="0">
              <a:defRPr sz="1900">
                <a:solidFill>
                  <a:schemeClr val="tx1"/>
                </a:solidFill>
                <a:latin typeface="Book Antiqua" pitchFamily="18" charset="0"/>
              </a:defRPr>
            </a:lvl8pPr>
            <a:lvl9pPr eaLnBrk="0" hangingPunct="0">
              <a:defRPr sz="1900">
                <a:solidFill>
                  <a:schemeClr val="tx1"/>
                </a:solidFill>
                <a:latin typeface="Book Antiqua" pitchFamily="18" charset="0"/>
              </a:defRPr>
            </a:lvl9pPr>
          </a:lstStyle>
          <a:p>
            <a:pPr fontAlgn="base">
              <a:spcBef>
                <a:spcPct val="50000"/>
              </a:spcBef>
              <a:spcAft>
                <a:spcPct val="0"/>
              </a:spcAft>
            </a:pPr>
            <a:r>
              <a:rPr lang="en-US" altLang="en-US" sz="1800" smtClean="0">
                <a:solidFill>
                  <a:srgbClr val="000000"/>
                </a:solidFill>
                <a:latin typeface="Verdana" pitchFamily="34" charset="0"/>
                <a:cs typeface="Arial" charset="0"/>
              </a:rPr>
              <a:t>EVR Periyar</a:t>
            </a:r>
            <a:endParaRPr lang="en-IN" altLang="en-US" sz="1800" smtClean="0">
              <a:solidFill>
                <a:srgbClr val="000000"/>
              </a:solidFill>
              <a:latin typeface="Verdana" pitchFamily="34" charset="0"/>
              <a:cs typeface="Arial" charset="0"/>
            </a:endParaRPr>
          </a:p>
        </p:txBody>
      </p:sp>
    </p:spTree>
    <p:extLst>
      <p:ext uri="{BB962C8B-B14F-4D97-AF65-F5344CB8AC3E}">
        <p14:creationId xmlns:p14="http://schemas.microsoft.com/office/powerpoint/2010/main" val="36897541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dirty="0">
                <a:latin typeface="Times New Roman" pitchFamily="18" charset="0"/>
                <a:cs typeface="Times New Roman" pitchFamily="18" charset="0"/>
              </a:rPr>
              <a:t>SOCIAL DEVELOPMENT AND SOCIAL WORK</a:t>
            </a:r>
            <a:r>
              <a:rPr lang="en-IN" dirty="0"/>
              <a:t/>
            </a:r>
            <a:br>
              <a:rPr lang="en-IN" dirty="0"/>
            </a:br>
            <a:endParaRPr lang="en-IN" dirty="0"/>
          </a:p>
        </p:txBody>
      </p:sp>
      <p:sp>
        <p:nvSpPr>
          <p:cNvPr id="3" name="Content Placeholder 2"/>
          <p:cNvSpPr>
            <a:spLocks noGrp="1"/>
          </p:cNvSpPr>
          <p:nvPr>
            <p:ph idx="1"/>
          </p:nvPr>
        </p:nvSpPr>
        <p:spPr/>
        <p:txBody>
          <a:bodyPr>
            <a:normAutofit fontScale="85000" lnSpcReduction="20000"/>
          </a:bodyPr>
          <a:lstStyle/>
          <a:p>
            <a:r>
              <a:rPr lang="en-IN" dirty="0"/>
              <a:t>Social development is a comprehensive concept which implies major structural changes, political, economic and cultural, which are introduces as part of deliberate action to transform society.</a:t>
            </a:r>
          </a:p>
          <a:p>
            <a:r>
              <a:rPr lang="en-IN" dirty="0"/>
              <a:t>Social development has two basic objectives – social justice and human welfare. Justice is a condition of just and fair to all human being in getting what is due to them. Social justice includes the attempts like equitable distribution of physical objects, proper opportunities for mental, social and spiritual development, availability of proper resources for development, equal opportunity in utilizing the available resources etc.</a:t>
            </a:r>
          </a:p>
          <a:p>
            <a:endParaRPr lang="en-IN" dirty="0"/>
          </a:p>
        </p:txBody>
      </p:sp>
    </p:spTree>
    <p:extLst>
      <p:ext uri="{BB962C8B-B14F-4D97-AF65-F5344CB8AC3E}">
        <p14:creationId xmlns:p14="http://schemas.microsoft.com/office/powerpoint/2010/main" val="10565082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ENVIRONMENT AND SOCIAL WORK</a:t>
            </a:r>
            <a:br>
              <a:rPr lang="en-IN" dirty="0"/>
            </a:br>
            <a:endParaRPr lang="en-IN" dirty="0"/>
          </a:p>
        </p:txBody>
      </p:sp>
      <p:sp>
        <p:nvSpPr>
          <p:cNvPr id="3" name="Content Placeholder 2"/>
          <p:cNvSpPr>
            <a:spLocks noGrp="1"/>
          </p:cNvSpPr>
          <p:nvPr>
            <p:ph idx="1"/>
          </p:nvPr>
        </p:nvSpPr>
        <p:spPr/>
        <p:txBody>
          <a:bodyPr>
            <a:normAutofit fontScale="70000" lnSpcReduction="20000"/>
          </a:bodyPr>
          <a:lstStyle/>
          <a:p>
            <a:r>
              <a:rPr lang="en-IN" dirty="0"/>
              <a:t>The specific functions that social work can perform in this regard are:</a:t>
            </a:r>
          </a:p>
          <a:p>
            <a:pPr lvl="0"/>
            <a:r>
              <a:rPr lang="en-IN" dirty="0"/>
              <a:t>Social work can provide information required for correct understanding of different aspects of environment as also the problems that emanate from it and the measures that can be adopted to tackle them.</a:t>
            </a:r>
          </a:p>
          <a:p>
            <a:pPr lvl="0"/>
            <a:r>
              <a:rPr lang="en-IN" dirty="0"/>
              <a:t>Social work can present facts before people to enable them to take right decisions.</a:t>
            </a:r>
          </a:p>
          <a:p>
            <a:pPr lvl="0"/>
            <a:r>
              <a:rPr lang="en-IN" dirty="0"/>
              <a:t>Social work can develop such attitudes and values in the personality of the people as may develop and sustain the feeling of respect for environment for various types of gifts that it has made available to mankind and refrain them from taking any such action that may lead to exploitation and abuse of environment.</a:t>
            </a:r>
          </a:p>
          <a:p>
            <a:endParaRPr lang="en-IN" dirty="0"/>
          </a:p>
        </p:txBody>
      </p:sp>
    </p:spTree>
    <p:extLst>
      <p:ext uri="{BB962C8B-B14F-4D97-AF65-F5344CB8AC3E}">
        <p14:creationId xmlns:p14="http://schemas.microsoft.com/office/powerpoint/2010/main" val="28983523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pPr lvl="0"/>
            <a:r>
              <a:rPr lang="en-IN" dirty="0"/>
              <a:t>Social work can substitute the existing harmful values of materialism and hedonism leading to environmental degradation by propagating and developing the values of plain and simple living.</a:t>
            </a:r>
          </a:p>
          <a:p>
            <a:pPr lvl="0"/>
            <a:r>
              <a:rPr lang="en-IN" dirty="0"/>
              <a:t>Social work can motivate man to adopt a friendly behaviour towards environment.</a:t>
            </a:r>
          </a:p>
          <a:p>
            <a:pPr lvl="0"/>
            <a:r>
              <a:rPr lang="en-IN" dirty="0"/>
              <a:t>Social work mobilizes and organizes people to give united challenges to those who indulge in varied kinds of activities detrimental to the conservation and development of environment.</a:t>
            </a:r>
          </a:p>
          <a:p>
            <a:pPr lvl="0"/>
            <a:r>
              <a:rPr lang="en-IN" dirty="0"/>
              <a:t>Social work can persuade and prepare people to take all steps.</a:t>
            </a:r>
          </a:p>
          <a:p>
            <a:r>
              <a:rPr lang="en-IN" dirty="0"/>
              <a:t>Social work can impress upon the policy-makers</a:t>
            </a:r>
          </a:p>
        </p:txBody>
      </p:sp>
    </p:spTree>
    <p:extLst>
      <p:ext uri="{BB962C8B-B14F-4D97-AF65-F5344CB8AC3E}">
        <p14:creationId xmlns:p14="http://schemas.microsoft.com/office/powerpoint/2010/main" val="3704514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lvl="0"/>
            <a:r>
              <a:rPr lang="en-IN" dirty="0"/>
              <a:t>Social work can urge and motivate the people associated with enforcement of various policies and legal enactments to implement their various provisions sincerely and to ensure that penalties stipulated for their violation are imposed upon those who glaringly violate them.</a:t>
            </a:r>
          </a:p>
          <a:p>
            <a:pPr lvl="0"/>
            <a:r>
              <a:rPr lang="en-IN" dirty="0"/>
              <a:t>Social work can help in fixing the responsibility of those employees of the enforcement machinery.</a:t>
            </a:r>
          </a:p>
          <a:p>
            <a:pPr lvl="0"/>
            <a:r>
              <a:rPr lang="en-IN" dirty="0"/>
              <a:t>Social work can appeal and prepare people in general in the community</a:t>
            </a:r>
          </a:p>
          <a:p>
            <a:pPr lvl="0"/>
            <a:r>
              <a:rPr lang="en-IN" dirty="0"/>
              <a:t>Social work in collaboration with other disciplines may undertake scientific researches.</a:t>
            </a:r>
          </a:p>
          <a:p>
            <a:endParaRPr lang="en-IN" dirty="0"/>
          </a:p>
        </p:txBody>
      </p:sp>
    </p:spTree>
    <p:extLst>
      <p:ext uri="{BB962C8B-B14F-4D97-AF65-F5344CB8AC3E}">
        <p14:creationId xmlns:p14="http://schemas.microsoft.com/office/powerpoint/2010/main" val="28147109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VALUES OF SOCIAL WORK</a:t>
            </a:r>
          </a:p>
        </p:txBody>
      </p:sp>
      <p:sp>
        <p:nvSpPr>
          <p:cNvPr id="3" name="Content Placeholder 2"/>
          <p:cNvSpPr>
            <a:spLocks noGrp="1"/>
          </p:cNvSpPr>
          <p:nvPr>
            <p:ph idx="1"/>
          </p:nvPr>
        </p:nvSpPr>
        <p:spPr/>
        <p:txBody>
          <a:bodyPr>
            <a:normAutofit/>
          </a:bodyPr>
          <a:lstStyle/>
          <a:p>
            <a:pPr>
              <a:buNone/>
            </a:pPr>
            <a:endParaRPr lang="en-US" dirty="0"/>
          </a:p>
          <a:p>
            <a:pPr marL="571500" indent="-571500">
              <a:buAutoNum type="romanUcPeriod"/>
            </a:pPr>
            <a:endParaRPr lang="en-US" dirty="0"/>
          </a:p>
        </p:txBody>
      </p:sp>
      <p:sp>
        <p:nvSpPr>
          <p:cNvPr id="5" name="TextBox 4">
            <a:extLst>
              <a:ext uri="{FF2B5EF4-FFF2-40B4-BE49-F238E27FC236}">
                <a16:creationId xmlns="" xmlns:a16="http://schemas.microsoft.com/office/drawing/2014/main" id="{540DB861-C488-4A20-9219-EA8F9935778C}"/>
              </a:ext>
            </a:extLst>
          </p:cNvPr>
          <p:cNvSpPr txBox="1"/>
          <p:nvPr/>
        </p:nvSpPr>
        <p:spPr>
          <a:xfrm>
            <a:off x="2281334" y="2537841"/>
            <a:ext cx="5110065" cy="646331"/>
          </a:xfrm>
          <a:prstGeom prst="rect">
            <a:avLst/>
          </a:prstGeom>
          <a:noFill/>
        </p:spPr>
        <p:txBody>
          <a:bodyPr wrap="square">
            <a:spAutoFit/>
          </a:bodyPr>
          <a:lstStyle/>
          <a:p>
            <a:pPr algn="ctr"/>
            <a:endParaRPr lang="en-IN" dirty="0">
              <a:solidFill>
                <a:prstClr val="black"/>
              </a:solidFill>
              <a:latin typeface="Times New Roman" panose="02020603050405020304" pitchFamily="18" charset="0"/>
              <a:cs typeface="Times New Roman" panose="02020603050405020304" pitchFamily="18" charset="0"/>
            </a:endParaRPr>
          </a:p>
          <a:p>
            <a:pPr algn="ctr"/>
            <a:endParaRPr lang="en-IN"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7983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5BAA5C-74CC-46AF-9078-955ED1CDC17A}"/>
              </a:ext>
            </a:extLst>
          </p:cNvPr>
          <p:cNvSpPr>
            <a:spLocks noGrp="1"/>
          </p:cNvSpPr>
          <p:nvPr>
            <p:ph type="title"/>
          </p:nvPr>
        </p:nvSpPr>
        <p:spPr/>
        <p:txBody>
          <a:bodyPr/>
          <a:lstStyle/>
          <a:p>
            <a:r>
              <a:rPr kumimoji="0" lang="en-US" sz="4500" b="0" i="0" u="none" strike="noStrike" kern="1200" cap="none" spc="0" normalizeH="0" baseline="0" noProof="0" dirty="0">
                <a:ln>
                  <a:noFill/>
                </a:ln>
                <a:solidFill>
                  <a:srgbClr val="04617B"/>
                </a:solidFill>
                <a:effectLst/>
                <a:uLnTx/>
                <a:uFillTx/>
                <a:latin typeface="Calibri"/>
                <a:ea typeface="+mj-ea"/>
                <a:cs typeface="+mj-cs"/>
              </a:rPr>
              <a:t>VALUES OF SOCIAL WORK</a:t>
            </a:r>
            <a:endParaRPr lang="en-IN" dirty="0"/>
          </a:p>
        </p:txBody>
      </p:sp>
      <p:sp>
        <p:nvSpPr>
          <p:cNvPr id="3" name="Content Placeholder 2">
            <a:extLst>
              <a:ext uri="{FF2B5EF4-FFF2-40B4-BE49-F238E27FC236}">
                <a16:creationId xmlns="" xmlns:a16="http://schemas.microsoft.com/office/drawing/2014/main" id="{C8A645C7-0B46-43A2-B79A-E79B27515153}"/>
              </a:ext>
            </a:extLst>
          </p:cNvPr>
          <p:cNvSpPr>
            <a:spLocks noGrp="1"/>
          </p:cNvSpPr>
          <p:nvPr>
            <p:ph idx="1"/>
          </p:nvPr>
        </p:nvSpPr>
        <p:spPr/>
        <p:txBody>
          <a:bodyPr/>
          <a:lstStyle/>
          <a:p>
            <a:pPr marL="571500" marR="0" lvl="0" indent="-571500" algn="l" defTabSz="914400" rtl="0" eaLnBrk="1" fontAlgn="auto" latinLnBrk="0" hangingPunct="1">
              <a:lnSpc>
                <a:spcPct val="100000"/>
              </a:lnSpc>
              <a:spcBef>
                <a:spcPct val="20000"/>
              </a:spcBef>
              <a:spcAft>
                <a:spcPts val="0"/>
              </a:spcAft>
              <a:buClr>
                <a:srgbClr val="0BD0D9"/>
              </a:buClr>
              <a:buSzPct val="95000"/>
              <a:buFont typeface="Wingdings 2"/>
              <a:buAutoNum type="romanUcPeriod"/>
              <a:tabLst/>
              <a:defRPr/>
            </a:pPr>
            <a:r>
              <a:rPr kumimoji="0" lang="en-US" sz="2600" b="0" i="0" u="none" strike="noStrike" kern="1200" cap="none" spc="0" normalizeH="0" baseline="0" noProof="0" dirty="0">
                <a:ln>
                  <a:noFill/>
                </a:ln>
                <a:solidFill>
                  <a:prstClr val="black"/>
                </a:solidFill>
                <a:effectLst/>
                <a:uLnTx/>
                <a:uFillTx/>
                <a:latin typeface="Constantia"/>
                <a:ea typeface="+mn-ea"/>
                <a:cs typeface="+mn-cs"/>
              </a:rPr>
              <a:t>Values relating to individual</a:t>
            </a:r>
          </a:p>
          <a:p>
            <a:pPr marL="571500" marR="0" lvl="0" indent="-571500" algn="l" defTabSz="914400" rtl="0" eaLnBrk="1" fontAlgn="auto" latinLnBrk="0" hangingPunct="1">
              <a:lnSpc>
                <a:spcPct val="100000"/>
              </a:lnSpc>
              <a:spcBef>
                <a:spcPct val="20000"/>
              </a:spcBef>
              <a:spcAft>
                <a:spcPts val="0"/>
              </a:spcAft>
              <a:buClr>
                <a:srgbClr val="0BD0D9"/>
              </a:buClr>
              <a:buSzPct val="95000"/>
              <a:buFont typeface="Wingdings 2"/>
              <a:buAutoNum type="romanUcPeriod"/>
              <a:tabLst/>
              <a:defRPr/>
            </a:pPr>
            <a:r>
              <a:rPr kumimoji="0" lang="en-US" sz="2600" b="0" i="0" u="none" strike="noStrike" kern="1200" cap="none" spc="0" normalizeH="0" baseline="0" noProof="0" dirty="0">
                <a:ln>
                  <a:noFill/>
                </a:ln>
                <a:solidFill>
                  <a:prstClr val="black"/>
                </a:solidFill>
                <a:effectLst/>
                <a:uLnTx/>
                <a:uFillTx/>
                <a:latin typeface="Constantia"/>
                <a:ea typeface="+mn-ea"/>
                <a:cs typeface="+mn-cs"/>
              </a:rPr>
              <a:t>Values relating to problem</a:t>
            </a:r>
          </a:p>
          <a:p>
            <a:pPr marL="571500" marR="0" lvl="0" indent="-571500" algn="l" defTabSz="914400" rtl="0" eaLnBrk="1" fontAlgn="auto" latinLnBrk="0" hangingPunct="1">
              <a:lnSpc>
                <a:spcPct val="100000"/>
              </a:lnSpc>
              <a:spcBef>
                <a:spcPct val="20000"/>
              </a:spcBef>
              <a:spcAft>
                <a:spcPts val="0"/>
              </a:spcAft>
              <a:buClr>
                <a:srgbClr val="0BD0D9"/>
              </a:buClr>
              <a:buSzPct val="95000"/>
              <a:buFont typeface="Wingdings 2"/>
              <a:buAutoNum type="romanUcPeriod"/>
              <a:tabLst/>
              <a:defRPr/>
            </a:pPr>
            <a:r>
              <a:rPr kumimoji="0" lang="en-US" sz="2600" b="0" i="0" u="none" strike="noStrike" kern="1200" cap="none" spc="0" normalizeH="0" baseline="0" noProof="0" dirty="0">
                <a:ln>
                  <a:noFill/>
                </a:ln>
                <a:solidFill>
                  <a:prstClr val="black"/>
                </a:solidFill>
                <a:effectLst/>
                <a:uLnTx/>
                <a:uFillTx/>
                <a:latin typeface="Constantia"/>
                <a:ea typeface="+mn-ea"/>
                <a:cs typeface="+mn-cs"/>
              </a:rPr>
              <a:t>Values relating to relationship</a:t>
            </a:r>
          </a:p>
          <a:p>
            <a:pPr marL="571500" marR="0" lvl="0" indent="-571500" algn="l" defTabSz="914400" rtl="0" eaLnBrk="1" fontAlgn="auto" latinLnBrk="0" hangingPunct="1">
              <a:lnSpc>
                <a:spcPct val="100000"/>
              </a:lnSpc>
              <a:spcBef>
                <a:spcPct val="20000"/>
              </a:spcBef>
              <a:spcAft>
                <a:spcPts val="0"/>
              </a:spcAft>
              <a:buClr>
                <a:srgbClr val="0BD0D9"/>
              </a:buClr>
              <a:buSzPct val="95000"/>
              <a:buFont typeface="Wingdings 2"/>
              <a:buAutoNum type="romanUcPeriod"/>
              <a:tabLst/>
              <a:defRPr/>
            </a:pPr>
            <a:r>
              <a:rPr kumimoji="0" lang="en-US" sz="2600" b="0" i="0" u="none" strike="noStrike" kern="1200" cap="none" spc="0" normalizeH="0" baseline="0" noProof="0" dirty="0">
                <a:ln>
                  <a:noFill/>
                </a:ln>
                <a:solidFill>
                  <a:prstClr val="black"/>
                </a:solidFill>
                <a:effectLst/>
                <a:uLnTx/>
                <a:uFillTx/>
                <a:latin typeface="Constantia"/>
                <a:ea typeface="+mn-ea"/>
                <a:cs typeface="+mn-cs"/>
              </a:rPr>
              <a:t>Values relating to social agency</a:t>
            </a:r>
          </a:p>
          <a:p>
            <a:pPr marL="571500" marR="0" lvl="0" indent="-571500" algn="l" defTabSz="914400" rtl="0" eaLnBrk="1" fontAlgn="auto" latinLnBrk="0" hangingPunct="1">
              <a:lnSpc>
                <a:spcPct val="100000"/>
              </a:lnSpc>
              <a:spcBef>
                <a:spcPct val="20000"/>
              </a:spcBef>
              <a:spcAft>
                <a:spcPts val="0"/>
              </a:spcAft>
              <a:buClr>
                <a:srgbClr val="0BD0D9"/>
              </a:buClr>
              <a:buSzPct val="95000"/>
              <a:buFont typeface="Wingdings 2"/>
              <a:buAutoNum type="romanUcPeriod"/>
              <a:tabLst/>
              <a:defRPr/>
            </a:pPr>
            <a:r>
              <a:rPr kumimoji="0" lang="en-US" sz="2600" b="0" i="0" u="none" strike="noStrike" kern="1200" cap="none" spc="0" normalizeH="0" baseline="0" noProof="0" dirty="0">
                <a:ln>
                  <a:noFill/>
                </a:ln>
                <a:solidFill>
                  <a:prstClr val="black"/>
                </a:solidFill>
                <a:effectLst/>
                <a:uLnTx/>
                <a:uFillTx/>
                <a:latin typeface="Constantia"/>
                <a:ea typeface="+mn-ea"/>
                <a:cs typeface="+mn-cs"/>
              </a:rPr>
              <a:t>Values relating to social work practice</a:t>
            </a:r>
            <a:endParaRPr lang="en-IN" dirty="0"/>
          </a:p>
        </p:txBody>
      </p:sp>
    </p:spTree>
    <p:extLst>
      <p:ext uri="{BB962C8B-B14F-4D97-AF65-F5344CB8AC3E}">
        <p14:creationId xmlns:p14="http://schemas.microsoft.com/office/powerpoint/2010/main" val="34592803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BAEC63-BBCA-4A25-BC19-21ADC4D72EA2}"/>
              </a:ext>
            </a:extLst>
          </p:cNvPr>
          <p:cNvSpPr>
            <a:spLocks noGrp="1"/>
          </p:cNvSpPr>
          <p:nvPr>
            <p:ph type="title"/>
          </p:nvPr>
        </p:nvSpPr>
        <p:spPr/>
        <p:txBody>
          <a:bodyPr/>
          <a:lstStyle/>
          <a:p>
            <a:r>
              <a:rPr lang="en-US" sz="4500" dirty="0">
                <a:solidFill>
                  <a:srgbClr val="04617B"/>
                </a:solidFill>
                <a:latin typeface="Calibri"/>
              </a:rPr>
              <a:t>I.</a:t>
            </a:r>
            <a:r>
              <a:rPr kumimoji="0" lang="en-US" sz="4500" b="0" i="0" u="none" strike="noStrike" kern="1200" cap="none" spc="0" normalizeH="0" baseline="0" noProof="0" dirty="0">
                <a:ln>
                  <a:noFill/>
                </a:ln>
                <a:solidFill>
                  <a:srgbClr val="04617B"/>
                </a:solidFill>
                <a:effectLst/>
                <a:uLnTx/>
                <a:uFillTx/>
                <a:latin typeface="Calibri"/>
                <a:ea typeface="+mj-ea"/>
                <a:cs typeface="+mj-cs"/>
              </a:rPr>
              <a:t> Values relating to Individual</a:t>
            </a:r>
            <a:endParaRPr lang="en-IN" dirty="0"/>
          </a:p>
        </p:txBody>
      </p:sp>
      <p:sp>
        <p:nvSpPr>
          <p:cNvPr id="3" name="Content Placeholder 2">
            <a:extLst>
              <a:ext uri="{FF2B5EF4-FFF2-40B4-BE49-F238E27FC236}">
                <a16:creationId xmlns="" xmlns:a16="http://schemas.microsoft.com/office/drawing/2014/main" id="{B89E37E5-A116-4997-98FB-CBF04847943E}"/>
              </a:ext>
            </a:extLst>
          </p:cNvPr>
          <p:cNvSpPr>
            <a:spLocks noGrp="1"/>
          </p:cNvSpPr>
          <p:nvPr>
            <p:ph idx="1"/>
          </p:nvPr>
        </p:nvSpPr>
        <p:spPr/>
        <p:txBody>
          <a:bodyPr>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Constantia"/>
                <a:ea typeface="+mn-ea"/>
                <a:cs typeface="+mn-cs"/>
              </a:rPr>
              <a:t>-every individual has his </a:t>
            </a:r>
            <a:r>
              <a:rPr kumimoji="0" lang="en-US" sz="2400" b="0" i="1" u="none" strike="noStrike" kern="1200" cap="none" spc="0" normalizeH="0" baseline="0" noProof="0" dirty="0">
                <a:ln>
                  <a:noFill/>
                </a:ln>
                <a:solidFill>
                  <a:srgbClr val="FF0000"/>
                </a:solidFill>
                <a:effectLst/>
                <a:uLnTx/>
                <a:uFillTx/>
                <a:latin typeface="Constantia"/>
                <a:ea typeface="+mn-ea"/>
                <a:cs typeface="+mn-cs"/>
              </a:rPr>
              <a:t>worth</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Constantia"/>
                <a:ea typeface="+mn-ea"/>
                <a:cs typeface="+mn-cs"/>
              </a:rPr>
              <a:t>-he has every </a:t>
            </a:r>
            <a:r>
              <a:rPr kumimoji="0" lang="en-US" sz="2400" b="0" i="0" u="none" strike="noStrike" kern="1200" cap="none" spc="0" normalizeH="0" baseline="0" noProof="0" dirty="0">
                <a:ln>
                  <a:noFill/>
                </a:ln>
                <a:solidFill>
                  <a:srgbClr val="FF0000"/>
                </a:solidFill>
                <a:effectLst/>
                <a:uLnTx/>
                <a:uFillTx/>
                <a:latin typeface="Constantia"/>
                <a:ea typeface="+mn-ea"/>
                <a:cs typeface="+mn-cs"/>
              </a:rPr>
              <a:t>right</a:t>
            </a:r>
            <a:r>
              <a:rPr kumimoji="0" lang="en-US" sz="2400" b="0" i="0" u="none" strike="noStrike" kern="1200" cap="none" spc="0" normalizeH="0" baseline="0" noProof="0" dirty="0">
                <a:ln>
                  <a:noFill/>
                </a:ln>
                <a:solidFill>
                  <a:prstClr val="black"/>
                </a:solidFill>
                <a:effectLst/>
                <a:uLnTx/>
                <a:uFillTx/>
                <a:latin typeface="Constantia"/>
                <a:ea typeface="+mn-ea"/>
                <a:cs typeface="+mn-cs"/>
              </a:rPr>
              <a:t> to get </a:t>
            </a:r>
            <a:r>
              <a:rPr kumimoji="0" lang="en-US" sz="2400" b="0" i="1" u="none" strike="noStrike" kern="1200" cap="none" spc="0" normalizeH="0" baseline="0" noProof="0" dirty="0">
                <a:ln>
                  <a:noFill/>
                </a:ln>
                <a:solidFill>
                  <a:srgbClr val="FF0000"/>
                </a:solidFill>
                <a:effectLst/>
                <a:uLnTx/>
                <a:uFillTx/>
                <a:latin typeface="Constantia"/>
                <a:ea typeface="+mn-ea"/>
                <a:cs typeface="+mn-cs"/>
              </a:rPr>
              <a:t>respect</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Constantia"/>
                <a:ea typeface="+mn-ea"/>
                <a:cs typeface="+mn-cs"/>
              </a:rPr>
              <a:t>Individual </a:t>
            </a:r>
            <a:r>
              <a:rPr kumimoji="0" lang="en-US" sz="2400" b="0" i="1" u="none" strike="noStrike" kern="1200" cap="none" spc="0" normalizeH="0" baseline="0" noProof="0" dirty="0">
                <a:ln>
                  <a:noFill/>
                </a:ln>
                <a:solidFill>
                  <a:srgbClr val="FF0000"/>
                </a:solidFill>
                <a:effectLst/>
                <a:uLnTx/>
                <a:uFillTx/>
                <a:latin typeface="Constantia"/>
                <a:ea typeface="+mn-ea"/>
                <a:cs typeface="+mn-cs"/>
              </a:rPr>
              <a:t>reacts in totality</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Constantia"/>
                <a:ea typeface="+mn-ea"/>
                <a:cs typeface="+mn-cs"/>
              </a:rPr>
              <a:t>Internal and external </a:t>
            </a:r>
            <a:r>
              <a:rPr kumimoji="0" lang="en-US" sz="2400" b="0" i="0" u="none" strike="noStrike" kern="1200" cap="none" spc="0" normalizeH="0" baseline="0" noProof="0" dirty="0">
                <a:ln>
                  <a:noFill/>
                </a:ln>
                <a:solidFill>
                  <a:srgbClr val="FF0000"/>
                </a:solidFill>
                <a:effectLst/>
                <a:uLnTx/>
                <a:uFillTx/>
                <a:latin typeface="Constantia"/>
                <a:ea typeface="+mn-ea"/>
                <a:cs typeface="+mn-cs"/>
              </a:rPr>
              <a:t>conditions </a:t>
            </a:r>
            <a:r>
              <a:rPr kumimoji="0" lang="en-US" sz="2400" b="0" i="0" u="none" strike="noStrike" kern="1200" cap="none" spc="0" normalizeH="0" baseline="0" noProof="0" dirty="0">
                <a:ln>
                  <a:noFill/>
                </a:ln>
                <a:solidFill>
                  <a:prstClr val="black"/>
                </a:solidFill>
                <a:effectLst/>
                <a:uLnTx/>
                <a:uFillTx/>
                <a:latin typeface="Constantia"/>
                <a:ea typeface="+mn-ea"/>
                <a:cs typeface="+mn-cs"/>
              </a:rPr>
              <a:t>of each individual are </a:t>
            </a:r>
            <a:r>
              <a:rPr kumimoji="0" lang="en-US" sz="2400" b="0" i="0" u="none" strike="noStrike" kern="1200" cap="none" spc="0" normalizeH="0" baseline="0" noProof="0" dirty="0">
                <a:ln>
                  <a:noFill/>
                </a:ln>
                <a:solidFill>
                  <a:srgbClr val="FF0000"/>
                </a:solidFill>
                <a:effectLst/>
                <a:uLnTx/>
                <a:uFillTx/>
                <a:latin typeface="Constantia"/>
                <a:ea typeface="+mn-ea"/>
                <a:cs typeface="+mn-cs"/>
              </a:rPr>
              <a:t>different</a:t>
            </a:r>
            <a:r>
              <a:rPr kumimoji="0" lang="en-US" sz="2400" b="0" i="0" u="none" strike="noStrike" kern="1200" cap="none" spc="0" normalizeH="0" baseline="0" noProof="0" dirty="0">
                <a:ln>
                  <a:noFill/>
                </a:ln>
                <a:solidFill>
                  <a:prstClr val="black"/>
                </a:solidFill>
                <a:effectLst/>
                <a:uLnTx/>
                <a:uFillTx/>
                <a:latin typeface="Constantia"/>
                <a:ea typeface="+mn-ea"/>
                <a:cs typeface="+mn-cs"/>
              </a:rPr>
              <a:t>-</a:t>
            </a:r>
            <a:r>
              <a:rPr kumimoji="0" lang="en-US" sz="2400" b="0" i="0" u="none" strike="noStrike" kern="1200" cap="none" spc="0" normalizeH="0" baseline="0" noProof="0" dirty="0" err="1">
                <a:ln>
                  <a:noFill/>
                </a:ln>
                <a:solidFill>
                  <a:prstClr val="black"/>
                </a:solidFill>
                <a:effectLst/>
                <a:uLnTx/>
                <a:uFillTx/>
                <a:latin typeface="Constantia"/>
                <a:ea typeface="+mn-ea"/>
                <a:cs typeface="+mn-cs"/>
              </a:rPr>
              <a:t>behaviour</a:t>
            </a:r>
            <a:endParaRPr kumimoji="0" lang="en-US" sz="2400" b="0" i="0" u="none" strike="noStrike" kern="1200" cap="none" spc="0" normalizeH="0" baseline="0" noProof="0" dirty="0">
              <a:ln>
                <a:noFill/>
              </a:ln>
              <a:solidFill>
                <a:prstClr val="black"/>
              </a:solidFill>
              <a:effectLst/>
              <a:uLnTx/>
              <a:uFillTx/>
              <a:latin typeface="Constant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Constantia"/>
                <a:ea typeface="+mn-ea"/>
                <a:cs typeface="+mn-cs"/>
              </a:rPr>
              <a:t>-individual has right to </a:t>
            </a:r>
            <a:r>
              <a:rPr kumimoji="0" lang="en-US" sz="2400" b="0" i="1" u="none" strike="noStrike" kern="1200" cap="none" spc="0" normalizeH="0" baseline="0" noProof="0" dirty="0">
                <a:ln>
                  <a:noFill/>
                </a:ln>
                <a:solidFill>
                  <a:srgbClr val="FF0000"/>
                </a:solidFill>
                <a:effectLst/>
                <a:uLnTx/>
                <a:uFillTx/>
                <a:latin typeface="Constantia"/>
                <a:ea typeface="+mn-ea"/>
                <a:cs typeface="+mn-cs"/>
              </a:rPr>
              <a:t>develop his personality </a:t>
            </a:r>
            <a:r>
              <a:rPr kumimoji="0" lang="en-US" sz="2400" b="0" i="0" u="none" strike="noStrike" kern="1200" cap="none" spc="0" normalizeH="0" baseline="0" noProof="0" dirty="0">
                <a:ln>
                  <a:noFill/>
                </a:ln>
                <a:solidFill>
                  <a:prstClr val="black"/>
                </a:solidFill>
                <a:effectLst/>
                <a:uLnTx/>
                <a:uFillTx/>
                <a:latin typeface="Constantia"/>
                <a:ea typeface="+mn-ea"/>
                <a:cs typeface="+mn-cs"/>
              </a:rPr>
              <a:t>according to his </a:t>
            </a:r>
            <a:r>
              <a:rPr kumimoji="0" lang="en-US" sz="2400" b="0" i="1" u="none" strike="noStrike" kern="1200" cap="none" spc="0" normalizeH="0" baseline="0" noProof="0" dirty="0">
                <a:ln>
                  <a:noFill/>
                </a:ln>
                <a:solidFill>
                  <a:srgbClr val="FF0000"/>
                </a:solidFill>
                <a:effectLst/>
                <a:uLnTx/>
                <a:uFillTx/>
                <a:latin typeface="Constantia"/>
                <a:ea typeface="+mn-ea"/>
                <a:cs typeface="+mn-cs"/>
              </a:rPr>
              <a:t>choice</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Constantia"/>
                <a:ea typeface="+mn-ea"/>
                <a:cs typeface="+mn-cs"/>
              </a:rPr>
              <a:t>-</a:t>
            </a:r>
            <a:r>
              <a:rPr kumimoji="0" lang="en-US" sz="2400" b="0" i="0" u="none" strike="noStrike" kern="1200" cap="none" spc="0" normalizeH="0" baseline="0" noProof="0" dirty="0" err="1">
                <a:ln>
                  <a:noFill/>
                </a:ln>
                <a:solidFill>
                  <a:prstClr val="black"/>
                </a:solidFill>
                <a:effectLst/>
                <a:uLnTx/>
                <a:uFillTx/>
                <a:latin typeface="Constantia"/>
                <a:ea typeface="+mn-ea"/>
                <a:cs typeface="+mn-cs"/>
              </a:rPr>
              <a:t>individualisation</a:t>
            </a:r>
            <a:r>
              <a:rPr kumimoji="0" lang="en-US" sz="2400" b="0" i="0" u="none" strike="noStrike" kern="1200" cap="none" spc="0" normalizeH="0" baseline="0" noProof="0" dirty="0">
                <a:ln>
                  <a:noFill/>
                </a:ln>
                <a:solidFill>
                  <a:prstClr val="black"/>
                </a:solidFill>
                <a:effectLst/>
                <a:uLnTx/>
                <a:uFillTx/>
                <a:latin typeface="Constantia"/>
                <a:ea typeface="+mn-ea"/>
                <a:cs typeface="+mn-cs"/>
              </a:rPr>
              <a:t> is essential for his concrete help</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Constantia"/>
                <a:ea typeface="+mn-ea"/>
                <a:cs typeface="+mn-cs"/>
              </a:rPr>
              <a:t>-personal values that is </a:t>
            </a:r>
            <a:r>
              <a:rPr kumimoji="0" lang="en-US" sz="2400" b="0" i="0" u="none" strike="noStrike" kern="1200" cap="none" spc="0" normalizeH="0" baseline="0" noProof="0" dirty="0" err="1">
                <a:ln>
                  <a:noFill/>
                </a:ln>
                <a:solidFill>
                  <a:prstClr val="black"/>
                </a:solidFill>
                <a:effectLst/>
                <a:uLnTx/>
                <a:uFillTx/>
                <a:latin typeface="Constantia"/>
                <a:ea typeface="+mn-ea"/>
                <a:cs typeface="+mn-cs"/>
              </a:rPr>
              <a:t>thoughts,feelings</a:t>
            </a:r>
            <a:r>
              <a:rPr kumimoji="0" lang="en-US" sz="2400" b="0" i="0" u="none" strike="noStrike" kern="1200" cap="none" spc="0" normalizeH="0" baseline="0" noProof="0" dirty="0">
                <a:ln>
                  <a:noFill/>
                </a:ln>
                <a:solidFill>
                  <a:prstClr val="black"/>
                </a:solidFill>
                <a:effectLst/>
                <a:uLnTx/>
                <a:uFillTx/>
                <a:latin typeface="Constantia"/>
                <a:ea typeface="+mn-ea"/>
                <a:cs typeface="+mn-cs"/>
              </a:rPr>
              <a:t>, beliefs  are important to be studied</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Constantia"/>
                <a:ea typeface="+mn-ea"/>
                <a:cs typeface="+mn-cs"/>
              </a:rPr>
              <a:t>-individual has </a:t>
            </a:r>
            <a:r>
              <a:rPr kumimoji="0" lang="en-US" sz="2400" b="0" i="1" u="none" strike="noStrike" kern="1200" cap="none" spc="0" normalizeH="0" baseline="0" noProof="0" dirty="0">
                <a:ln>
                  <a:noFill/>
                </a:ln>
                <a:solidFill>
                  <a:srgbClr val="FF0000"/>
                </a:solidFill>
                <a:effectLst/>
                <a:uLnTx/>
                <a:uFillTx/>
                <a:latin typeface="Constantia"/>
                <a:ea typeface="+mn-ea"/>
                <a:cs typeface="+mn-cs"/>
              </a:rPr>
              <a:t>right of self determination</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Constantia"/>
                <a:ea typeface="+mn-ea"/>
                <a:cs typeface="+mn-cs"/>
              </a:rPr>
              <a:t>-individual </a:t>
            </a:r>
            <a:r>
              <a:rPr kumimoji="0" lang="en-US" sz="2400" b="0" i="1" u="none" strike="noStrike" kern="1200" cap="none" spc="0" normalizeH="0" baseline="0" noProof="0" dirty="0">
                <a:ln>
                  <a:noFill/>
                </a:ln>
                <a:solidFill>
                  <a:srgbClr val="FF0000"/>
                </a:solidFill>
                <a:effectLst/>
                <a:uLnTx/>
                <a:uFillTx/>
                <a:latin typeface="Constantia"/>
                <a:ea typeface="+mn-ea"/>
                <a:cs typeface="+mn-cs"/>
              </a:rPr>
              <a:t>rests with total environment</a:t>
            </a:r>
          </a:p>
          <a:p>
            <a:endParaRPr lang="en-IN" dirty="0"/>
          </a:p>
        </p:txBody>
      </p:sp>
    </p:spTree>
    <p:extLst>
      <p:ext uri="{BB962C8B-B14F-4D97-AF65-F5344CB8AC3E}">
        <p14:creationId xmlns:p14="http://schemas.microsoft.com/office/powerpoint/2010/main" val="14047359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19200"/>
          </a:xfrm>
        </p:spPr>
        <p:txBody>
          <a:bodyPr>
            <a:normAutofit fontScale="90000"/>
          </a:bodyPr>
          <a:lstStyle/>
          <a:p>
            <a:r>
              <a:rPr lang="en-US" dirty="0"/>
              <a:t>II. Values relating to Problem</a:t>
            </a:r>
            <a:br>
              <a:rPr lang="en-US" dirty="0"/>
            </a:br>
            <a:endParaRPr lang="en-US" dirty="0"/>
          </a:p>
        </p:txBody>
      </p:sp>
      <p:sp>
        <p:nvSpPr>
          <p:cNvPr id="3" name="Content Placeholder 2"/>
          <p:cNvSpPr>
            <a:spLocks noGrp="1"/>
          </p:cNvSpPr>
          <p:nvPr>
            <p:ph idx="1"/>
          </p:nvPr>
        </p:nvSpPr>
        <p:spPr>
          <a:xfrm>
            <a:off x="228600" y="1447800"/>
            <a:ext cx="8686800" cy="5257800"/>
          </a:xfrm>
        </p:spPr>
        <p:txBody>
          <a:bodyPr/>
          <a:lstStyle/>
          <a:p>
            <a:r>
              <a:rPr lang="en-US" dirty="0"/>
              <a:t>1.problem </a:t>
            </a:r>
            <a:r>
              <a:rPr lang="en-US" i="1" dirty="0">
                <a:solidFill>
                  <a:srgbClr val="FF0000"/>
                </a:solidFill>
              </a:rPr>
              <a:t>arises</a:t>
            </a:r>
            <a:r>
              <a:rPr lang="en-US" dirty="0"/>
              <a:t> when an individual fails to reach his objectives through learned habits and methods.</a:t>
            </a:r>
          </a:p>
          <a:p>
            <a:r>
              <a:rPr lang="en-US" dirty="0"/>
              <a:t>So Social work believes in </a:t>
            </a:r>
            <a:r>
              <a:rPr lang="en-US" i="1" dirty="0">
                <a:solidFill>
                  <a:srgbClr val="FF0000"/>
                </a:solidFill>
              </a:rPr>
              <a:t>changing the –</a:t>
            </a:r>
            <a:r>
              <a:rPr lang="en-US" i="1" dirty="0" err="1">
                <a:solidFill>
                  <a:srgbClr val="FF0000"/>
                </a:solidFill>
              </a:rPr>
              <a:t>behaviour</a:t>
            </a:r>
            <a:r>
              <a:rPr lang="en-US" i="1" dirty="0">
                <a:solidFill>
                  <a:srgbClr val="FF0000"/>
                </a:solidFill>
              </a:rPr>
              <a:t> pattern and –methods</a:t>
            </a:r>
            <a:r>
              <a:rPr lang="en-US" dirty="0"/>
              <a:t> of approaching the objectives.</a:t>
            </a:r>
          </a:p>
          <a:p>
            <a:r>
              <a:rPr lang="en-US" dirty="0"/>
              <a:t>2.problem either </a:t>
            </a:r>
            <a:r>
              <a:rPr lang="en-US" i="1" dirty="0">
                <a:solidFill>
                  <a:srgbClr val="FF0000"/>
                </a:solidFill>
              </a:rPr>
              <a:t>effects</a:t>
            </a:r>
            <a:r>
              <a:rPr lang="en-US" dirty="0"/>
              <a:t> social functioning or is </a:t>
            </a:r>
            <a:r>
              <a:rPr lang="en-US" i="1" dirty="0">
                <a:solidFill>
                  <a:srgbClr val="FF0000"/>
                </a:solidFill>
              </a:rPr>
              <a:t>affected by social functioning.</a:t>
            </a:r>
          </a:p>
          <a:p>
            <a:r>
              <a:rPr lang="en-US" dirty="0" err="1"/>
              <a:t>Socal</a:t>
            </a:r>
            <a:r>
              <a:rPr lang="en-US" dirty="0"/>
              <a:t> Worker believes in the </a:t>
            </a:r>
            <a:r>
              <a:rPr lang="en-US" i="1" dirty="0">
                <a:solidFill>
                  <a:srgbClr val="FF0000"/>
                </a:solidFill>
              </a:rPr>
              <a:t>improvement or strengthening –social functioning</a:t>
            </a:r>
            <a:r>
              <a:rPr lang="en-US" dirty="0"/>
              <a:t> of the client</a:t>
            </a:r>
          </a:p>
          <a:p>
            <a:r>
              <a:rPr lang="en-US" dirty="0"/>
              <a:t>3.problem has many </a:t>
            </a:r>
            <a:r>
              <a:rPr lang="en-US" i="1" dirty="0">
                <a:solidFill>
                  <a:srgbClr val="FF0000"/>
                </a:solidFill>
              </a:rPr>
              <a:t>side effects</a:t>
            </a:r>
            <a:r>
              <a:rPr lang="en-US" dirty="0"/>
              <a:t>-creates many other problems</a:t>
            </a:r>
          </a:p>
          <a:p>
            <a:r>
              <a:rPr lang="en-US" dirty="0"/>
              <a:t>4.Problem has </a:t>
            </a:r>
            <a:r>
              <a:rPr lang="en-US" i="1" dirty="0">
                <a:solidFill>
                  <a:srgbClr val="FF0000"/>
                </a:solidFill>
              </a:rPr>
              <a:t>multifarious effects </a:t>
            </a:r>
            <a:r>
              <a:rPr lang="en-US" dirty="0"/>
              <a:t>on human life</a:t>
            </a:r>
          </a:p>
        </p:txBody>
      </p:sp>
    </p:spTree>
    <p:extLst>
      <p:ext uri="{BB962C8B-B14F-4D97-AF65-F5344CB8AC3E}">
        <p14:creationId xmlns:p14="http://schemas.microsoft.com/office/powerpoint/2010/main" val="12526629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5.Internal and external factors of the problem </a:t>
            </a:r>
            <a:r>
              <a:rPr lang="en-US" i="1" dirty="0">
                <a:solidFill>
                  <a:srgbClr val="FF0000"/>
                </a:solidFill>
              </a:rPr>
              <a:t>not</a:t>
            </a:r>
            <a:r>
              <a:rPr lang="en-US" dirty="0"/>
              <a:t> only </a:t>
            </a:r>
            <a:r>
              <a:rPr lang="en-US" i="1" dirty="0">
                <a:solidFill>
                  <a:srgbClr val="FF0000"/>
                </a:solidFill>
              </a:rPr>
              <a:t>happen together</a:t>
            </a:r>
            <a:r>
              <a:rPr lang="en-US" dirty="0"/>
              <a:t>-but may be a </a:t>
            </a:r>
            <a:r>
              <a:rPr lang="en-US" i="1" dirty="0">
                <a:solidFill>
                  <a:srgbClr val="FF0000"/>
                </a:solidFill>
              </a:rPr>
              <a:t>cause of one another</a:t>
            </a:r>
          </a:p>
          <a:p>
            <a:r>
              <a:rPr lang="en-US" dirty="0"/>
              <a:t>6.Social Work believes that the </a:t>
            </a:r>
            <a:r>
              <a:rPr lang="en-US" i="1" dirty="0">
                <a:solidFill>
                  <a:srgbClr val="FF0000"/>
                </a:solidFill>
              </a:rPr>
              <a:t>problem solving capacity</a:t>
            </a:r>
            <a:r>
              <a:rPr lang="en-US" dirty="0"/>
              <a:t> may be </a:t>
            </a:r>
            <a:r>
              <a:rPr lang="en-US" i="1" dirty="0">
                <a:solidFill>
                  <a:srgbClr val="FF0000"/>
                </a:solidFill>
              </a:rPr>
              <a:t>increased</a:t>
            </a:r>
            <a:r>
              <a:rPr lang="en-US" dirty="0"/>
              <a:t> in the individual</a:t>
            </a:r>
          </a:p>
        </p:txBody>
      </p:sp>
    </p:spTree>
    <p:extLst>
      <p:ext uri="{BB962C8B-B14F-4D97-AF65-F5344CB8AC3E}">
        <p14:creationId xmlns:p14="http://schemas.microsoft.com/office/powerpoint/2010/main" val="36384048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III. Values relating to Relationship</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-the person who comes for help to the agency is </a:t>
            </a:r>
            <a:r>
              <a:rPr lang="en-US" i="1" dirty="0">
                <a:solidFill>
                  <a:srgbClr val="FF0000"/>
                </a:solidFill>
              </a:rPr>
              <a:t>accepted </a:t>
            </a:r>
            <a:r>
              <a:rPr lang="en-US" dirty="0"/>
              <a:t>by the worker </a:t>
            </a:r>
            <a:r>
              <a:rPr lang="en-US" i="1" dirty="0">
                <a:solidFill>
                  <a:srgbClr val="FF0000"/>
                </a:solidFill>
              </a:rPr>
              <a:t>as an individual </a:t>
            </a:r>
            <a:r>
              <a:rPr lang="en-US" dirty="0"/>
              <a:t>not as a case</a:t>
            </a:r>
          </a:p>
          <a:p>
            <a:r>
              <a:rPr lang="en-US" dirty="0"/>
              <a:t>-the client is accepted as he is</a:t>
            </a:r>
          </a:p>
          <a:p>
            <a:r>
              <a:rPr lang="en-US" dirty="0"/>
              <a:t>-client has </a:t>
            </a:r>
            <a:r>
              <a:rPr lang="en-US" i="1" dirty="0">
                <a:solidFill>
                  <a:srgbClr val="FF0000"/>
                </a:solidFill>
              </a:rPr>
              <a:t>right of self-expression</a:t>
            </a:r>
          </a:p>
          <a:p>
            <a:r>
              <a:rPr lang="en-US" dirty="0"/>
              <a:t>-</a:t>
            </a:r>
            <a:r>
              <a:rPr lang="en-US" i="1" dirty="0">
                <a:solidFill>
                  <a:srgbClr val="FF0000"/>
                </a:solidFill>
              </a:rPr>
              <a:t>relationship </a:t>
            </a:r>
            <a:r>
              <a:rPr lang="en-US" dirty="0"/>
              <a:t>is established on the basis of </a:t>
            </a:r>
            <a:r>
              <a:rPr lang="en-US" i="1" dirty="0">
                <a:solidFill>
                  <a:srgbClr val="FF0000"/>
                </a:solidFill>
              </a:rPr>
              <a:t>equality</a:t>
            </a:r>
          </a:p>
          <a:p>
            <a:r>
              <a:rPr lang="en-US" dirty="0"/>
              <a:t>The </a:t>
            </a:r>
            <a:r>
              <a:rPr lang="en-US" i="1" dirty="0">
                <a:solidFill>
                  <a:srgbClr val="FF0000"/>
                </a:solidFill>
              </a:rPr>
              <a:t>basis of relationship-love, co-operation, sympathy and help</a:t>
            </a:r>
          </a:p>
          <a:p>
            <a:r>
              <a:rPr lang="en-US" dirty="0"/>
              <a:t>-through relationship client is stimulated and </a:t>
            </a:r>
            <a:r>
              <a:rPr lang="en-US" i="1" dirty="0">
                <a:solidFill>
                  <a:srgbClr val="FF0000"/>
                </a:solidFill>
              </a:rPr>
              <a:t>insight</a:t>
            </a:r>
            <a:r>
              <a:rPr lang="en-US" dirty="0"/>
              <a:t> is developed</a:t>
            </a:r>
          </a:p>
          <a:p>
            <a:r>
              <a:rPr lang="en-US" dirty="0"/>
              <a:t>-Social worker uses-</a:t>
            </a:r>
            <a:r>
              <a:rPr lang="en-US" i="1" dirty="0">
                <a:solidFill>
                  <a:srgbClr val="FF0000"/>
                </a:solidFill>
              </a:rPr>
              <a:t>relationship</a:t>
            </a:r>
            <a:r>
              <a:rPr lang="en-US" dirty="0"/>
              <a:t> as a tool for the </a:t>
            </a:r>
            <a:r>
              <a:rPr lang="en-US" i="1" dirty="0">
                <a:solidFill>
                  <a:srgbClr val="FF0000"/>
                </a:solidFill>
              </a:rPr>
              <a:t>solution of the psycho-social problems </a:t>
            </a:r>
            <a:r>
              <a:rPr lang="en-US" dirty="0"/>
              <a:t>of the client</a:t>
            </a:r>
          </a:p>
          <a:p>
            <a:endParaRPr lang="en-US" dirty="0"/>
          </a:p>
        </p:txBody>
      </p:sp>
    </p:spTree>
    <p:extLst>
      <p:ext uri="{BB962C8B-B14F-4D97-AF65-F5344CB8AC3E}">
        <p14:creationId xmlns:p14="http://schemas.microsoft.com/office/powerpoint/2010/main" val="237518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idx="4294967295"/>
          </p:nvPr>
        </p:nvSpPr>
        <p:spPr>
          <a:xfrm>
            <a:off x="1071563" y="357188"/>
            <a:ext cx="7313612" cy="1143000"/>
          </a:xfrm>
        </p:spPr>
        <p:txBody>
          <a:bodyPr anchor="ctr"/>
          <a:lstStyle/>
          <a:p>
            <a:pPr eaLnBrk="1" hangingPunct="1"/>
            <a:r>
              <a:rPr lang="en-US" altLang="en-US" sz="3200" smtClean="0"/>
              <a:t>The Progress of Social Work Profession</a:t>
            </a:r>
            <a:endParaRPr lang="en-IN" altLang="en-US" sz="3200" smtClean="0"/>
          </a:p>
        </p:txBody>
      </p:sp>
      <p:sp>
        <p:nvSpPr>
          <p:cNvPr id="17411" name="Content Placeholder 2"/>
          <p:cNvSpPr>
            <a:spLocks noGrp="1" noChangeArrowheads="1"/>
          </p:cNvSpPr>
          <p:nvPr>
            <p:ph idx="4294967295"/>
          </p:nvPr>
        </p:nvSpPr>
        <p:spPr>
          <a:xfrm>
            <a:off x="1830388" y="1785938"/>
            <a:ext cx="7313612" cy="4071937"/>
          </a:xfrm>
        </p:spPr>
        <p:txBody>
          <a:bodyPr/>
          <a:lstStyle/>
          <a:p>
            <a:pPr eaLnBrk="1" hangingPunct="1">
              <a:lnSpc>
                <a:spcPct val="90000"/>
              </a:lnSpc>
            </a:pPr>
            <a:r>
              <a:rPr lang="en-US" altLang="en-US" sz="2300" smtClean="0"/>
              <a:t>The swift in growth of schools, colleges and universities</a:t>
            </a:r>
            <a:endParaRPr lang="en-IN" altLang="en-US" sz="2300" smtClean="0"/>
          </a:p>
          <a:p>
            <a:pPr eaLnBrk="1" hangingPunct="1">
              <a:lnSpc>
                <a:spcPct val="90000"/>
              </a:lnSpc>
            </a:pPr>
            <a:r>
              <a:rPr lang="en-US" altLang="en-US" sz="2300" smtClean="0"/>
              <a:t>Extension of higher education in social work</a:t>
            </a:r>
            <a:endParaRPr lang="en-IN" altLang="en-US" sz="2300" smtClean="0"/>
          </a:p>
          <a:p>
            <a:pPr eaLnBrk="1" hangingPunct="1">
              <a:lnSpc>
                <a:spcPct val="90000"/>
              </a:lnSpc>
            </a:pPr>
            <a:r>
              <a:rPr lang="en-US" altLang="en-US" sz="2300" smtClean="0"/>
              <a:t>The rise of new and unique specializations</a:t>
            </a:r>
            <a:endParaRPr lang="en-IN" altLang="en-US" sz="2300" smtClean="0"/>
          </a:p>
          <a:p>
            <a:pPr eaLnBrk="1" hangingPunct="1">
              <a:lnSpc>
                <a:spcPct val="90000"/>
              </a:lnSpc>
            </a:pPr>
            <a:r>
              <a:rPr lang="en-US" altLang="en-US" sz="2300" smtClean="0"/>
              <a:t>Tremendous recognition from public and other professionals</a:t>
            </a:r>
            <a:endParaRPr lang="en-IN" altLang="en-US" sz="2300" smtClean="0"/>
          </a:p>
          <a:p>
            <a:pPr eaLnBrk="1" hangingPunct="1">
              <a:lnSpc>
                <a:spcPct val="90000"/>
              </a:lnSpc>
            </a:pPr>
            <a:r>
              <a:rPr lang="en-US" altLang="en-US" sz="2300" smtClean="0"/>
              <a:t>Better remuneration and benefits for social workers</a:t>
            </a:r>
            <a:endParaRPr lang="en-IN" altLang="en-US" sz="2300" smtClean="0"/>
          </a:p>
          <a:p>
            <a:pPr eaLnBrk="1" hangingPunct="1">
              <a:lnSpc>
                <a:spcPct val="90000"/>
              </a:lnSpc>
            </a:pPr>
            <a:r>
              <a:rPr lang="en-US" altLang="en-US" sz="2300" smtClean="0"/>
              <a:t>High demand for social workers in India and abroad</a:t>
            </a:r>
            <a:endParaRPr lang="en-IN" altLang="en-US" sz="2300" smtClean="0"/>
          </a:p>
          <a:p>
            <a:pPr eaLnBrk="1" hangingPunct="1">
              <a:lnSpc>
                <a:spcPct val="90000"/>
              </a:lnSpc>
            </a:pPr>
            <a:r>
              <a:rPr lang="en-US" altLang="en-US" sz="2300" smtClean="0"/>
              <a:t>Rapid growth of Voluntary agencies</a:t>
            </a:r>
            <a:endParaRPr lang="en-IN" altLang="en-US" sz="2300" smtClean="0"/>
          </a:p>
          <a:p>
            <a:pPr eaLnBrk="1" hangingPunct="1">
              <a:lnSpc>
                <a:spcPct val="90000"/>
              </a:lnSpc>
            </a:pPr>
            <a:r>
              <a:rPr lang="en-US" altLang="en-US" sz="2300" smtClean="0"/>
              <a:t>Development of indigenous literature</a:t>
            </a:r>
          </a:p>
        </p:txBody>
      </p:sp>
      <p:pic>
        <p:nvPicPr>
          <p:cNvPr id="17412" name="Picture 5" descr="http://images01.olx.in/ui/1/99/12/1354035914_459739712_1-Pictures-of--Advanced-Higher-Education-Gro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38" y="0"/>
            <a:ext cx="278606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http://resume.naukri.com/articles/wp-content/uploads/2012/10/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4714875"/>
            <a:ext cx="2000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http://static.guim.co.uk/sys-images/Guardian/Pix/pictures/2012/10/26/1351249401679/government-not-for-profit-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6375"/>
            <a:ext cx="19288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3622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IV. Values relating to Social Agency</a:t>
            </a:r>
          </a:p>
        </p:txBody>
      </p:sp>
      <p:sp>
        <p:nvSpPr>
          <p:cNvPr id="3" name="Content Placeholder 2"/>
          <p:cNvSpPr>
            <a:spLocks noGrp="1"/>
          </p:cNvSpPr>
          <p:nvPr>
            <p:ph idx="1"/>
          </p:nvPr>
        </p:nvSpPr>
        <p:spPr/>
        <p:txBody>
          <a:bodyPr/>
          <a:lstStyle/>
          <a:p>
            <a:r>
              <a:rPr lang="en-US" dirty="0"/>
              <a:t>-the </a:t>
            </a:r>
            <a:r>
              <a:rPr lang="en-US" i="1" dirty="0">
                <a:solidFill>
                  <a:srgbClr val="FF0000"/>
                </a:solidFill>
              </a:rPr>
              <a:t>nature </a:t>
            </a:r>
            <a:r>
              <a:rPr lang="en-US" dirty="0"/>
              <a:t>of the agency is always –</a:t>
            </a:r>
            <a:r>
              <a:rPr lang="en-US" i="1" dirty="0">
                <a:solidFill>
                  <a:srgbClr val="FF0000"/>
                </a:solidFill>
              </a:rPr>
              <a:t>welfare and humanitarian</a:t>
            </a:r>
          </a:p>
          <a:p>
            <a:r>
              <a:rPr lang="en-US" dirty="0"/>
              <a:t>-</a:t>
            </a:r>
            <a:r>
              <a:rPr lang="en-US" i="1" dirty="0">
                <a:solidFill>
                  <a:srgbClr val="FF0000"/>
                </a:solidFill>
              </a:rPr>
              <a:t>proper usage of agency resources </a:t>
            </a:r>
            <a:r>
              <a:rPr lang="en-US" dirty="0"/>
              <a:t>may </a:t>
            </a:r>
            <a:r>
              <a:rPr lang="en-US" i="1" dirty="0">
                <a:solidFill>
                  <a:srgbClr val="FF0000"/>
                </a:solidFill>
              </a:rPr>
              <a:t>solve</a:t>
            </a:r>
            <a:r>
              <a:rPr lang="en-US" dirty="0"/>
              <a:t> the problem</a:t>
            </a:r>
          </a:p>
          <a:p>
            <a:r>
              <a:rPr lang="en-US" dirty="0"/>
              <a:t>-Social agency is </a:t>
            </a:r>
            <a:r>
              <a:rPr lang="en-US" i="1" dirty="0">
                <a:solidFill>
                  <a:srgbClr val="FF0000"/>
                </a:solidFill>
              </a:rPr>
              <a:t>competent</a:t>
            </a:r>
            <a:r>
              <a:rPr lang="en-US" dirty="0"/>
              <a:t> in dealing with </a:t>
            </a:r>
            <a:r>
              <a:rPr lang="en-US" i="1" dirty="0">
                <a:solidFill>
                  <a:srgbClr val="FF0000"/>
                </a:solidFill>
              </a:rPr>
              <a:t>maladjustment problem</a:t>
            </a:r>
          </a:p>
          <a:p>
            <a:r>
              <a:rPr lang="en-US" dirty="0"/>
              <a:t>-through </a:t>
            </a:r>
            <a:r>
              <a:rPr lang="en-US" i="1" dirty="0" err="1">
                <a:solidFill>
                  <a:srgbClr val="FF0000"/>
                </a:solidFill>
              </a:rPr>
              <a:t>programmes</a:t>
            </a:r>
            <a:r>
              <a:rPr lang="en-US" i="1" dirty="0">
                <a:solidFill>
                  <a:srgbClr val="FF0000"/>
                </a:solidFill>
              </a:rPr>
              <a:t> objectives </a:t>
            </a:r>
            <a:r>
              <a:rPr lang="en-US" dirty="0"/>
              <a:t>are </a:t>
            </a:r>
            <a:r>
              <a:rPr lang="en-US" i="1" dirty="0">
                <a:solidFill>
                  <a:srgbClr val="FF0000"/>
                </a:solidFill>
              </a:rPr>
              <a:t>achieved</a:t>
            </a:r>
          </a:p>
          <a:p>
            <a:r>
              <a:rPr lang="en-US" dirty="0"/>
              <a:t>-agency </a:t>
            </a:r>
            <a:r>
              <a:rPr lang="en-US" i="1" dirty="0">
                <a:solidFill>
                  <a:srgbClr val="FF0000"/>
                </a:solidFill>
              </a:rPr>
              <a:t>helps</a:t>
            </a:r>
            <a:r>
              <a:rPr lang="en-US" dirty="0"/>
              <a:t> to become </a:t>
            </a:r>
            <a:r>
              <a:rPr lang="en-US" i="1" dirty="0">
                <a:solidFill>
                  <a:srgbClr val="FF0000"/>
                </a:solidFill>
              </a:rPr>
              <a:t>self-dependant</a:t>
            </a:r>
          </a:p>
        </p:txBody>
      </p:sp>
    </p:spTree>
    <p:extLst>
      <p:ext uri="{BB962C8B-B14F-4D97-AF65-F5344CB8AC3E}">
        <p14:creationId xmlns:p14="http://schemas.microsoft.com/office/powerpoint/2010/main" val="40442583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 Values relating to Social Work Practice</a:t>
            </a:r>
            <a:br>
              <a:rPr lang="en-US" dirty="0"/>
            </a:br>
            <a:endParaRPr lang="en-US" dirty="0"/>
          </a:p>
        </p:txBody>
      </p:sp>
      <p:sp>
        <p:nvSpPr>
          <p:cNvPr id="3" name="Content Placeholder 2"/>
          <p:cNvSpPr>
            <a:spLocks noGrp="1"/>
          </p:cNvSpPr>
          <p:nvPr>
            <p:ph idx="1"/>
          </p:nvPr>
        </p:nvSpPr>
        <p:spPr/>
        <p:txBody>
          <a:bodyPr/>
          <a:lstStyle/>
          <a:p>
            <a:r>
              <a:rPr lang="en-US" dirty="0"/>
              <a:t>-social work </a:t>
            </a:r>
            <a:r>
              <a:rPr lang="en-US" i="1" dirty="0">
                <a:solidFill>
                  <a:srgbClr val="FF0000"/>
                </a:solidFill>
              </a:rPr>
              <a:t>believes in scientific knowledge</a:t>
            </a:r>
          </a:p>
          <a:p>
            <a:r>
              <a:rPr lang="en-US" dirty="0"/>
              <a:t>-humanitarian attitude</a:t>
            </a:r>
          </a:p>
          <a:p>
            <a:r>
              <a:rPr lang="en-US" dirty="0"/>
              <a:t>-believes in </a:t>
            </a:r>
            <a:r>
              <a:rPr lang="en-US" dirty="0" err="1"/>
              <a:t>modernisation</a:t>
            </a:r>
            <a:endParaRPr lang="en-US" dirty="0"/>
          </a:p>
        </p:txBody>
      </p:sp>
    </p:spTree>
    <p:extLst>
      <p:ext uri="{BB962C8B-B14F-4D97-AF65-F5344CB8AC3E}">
        <p14:creationId xmlns:p14="http://schemas.microsoft.com/office/powerpoint/2010/main" val="16495830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304800" y="2260090"/>
            <a:ext cx="8534400" cy="1168910"/>
          </a:xfrm>
          <a:prstGeom prst="rect">
            <a:avLst/>
          </a:prstGeom>
          <a:ln w="25907">
            <a:solidFill>
              <a:srgbClr val="000000"/>
            </a:solidFill>
          </a:ln>
        </p:spPr>
        <p:txBody>
          <a:bodyPr vert="horz" wrap="square" lIns="0" tIns="19685" rIns="0" bIns="0" rtlCol="0">
            <a:spAutoFit/>
          </a:bodyPr>
          <a:lstStyle/>
          <a:p>
            <a:pPr marL="1905" algn="ctr">
              <a:spcBef>
                <a:spcPts val="155"/>
              </a:spcBef>
            </a:pPr>
            <a:endParaRPr sz="3200">
              <a:solidFill>
                <a:prstClr val="black"/>
              </a:solidFill>
              <a:cs typeface="Calibri"/>
            </a:endParaRPr>
          </a:p>
          <a:p>
            <a:pPr algn="ctr">
              <a:spcBef>
                <a:spcPts val="840"/>
              </a:spcBef>
            </a:pPr>
            <a:r>
              <a:rPr sz="3600" u="heavy" spc="-900" dirty="0">
                <a:solidFill>
                  <a:srgbClr val="0000FF"/>
                </a:solidFill>
                <a:uFill>
                  <a:solidFill>
                    <a:srgbClr val="0000FF"/>
                  </a:solidFill>
                </a:uFill>
                <a:latin typeface="Times New Roman"/>
                <a:cs typeface="Times New Roman"/>
              </a:rPr>
              <a:t> </a:t>
            </a:r>
            <a:r>
              <a:rPr sz="3600" b="1" u="heavy" dirty="0">
                <a:solidFill>
                  <a:srgbClr val="0000FF"/>
                </a:solidFill>
                <a:uFill>
                  <a:solidFill>
                    <a:srgbClr val="0000FF"/>
                  </a:solidFill>
                </a:uFill>
                <a:cs typeface="Calibri"/>
              </a:rPr>
              <a:t>‘SOCIAL </a:t>
            </a:r>
            <a:r>
              <a:rPr sz="3600" b="1" u="heavy" spc="-15" dirty="0">
                <a:solidFill>
                  <a:srgbClr val="0000FF"/>
                </a:solidFill>
                <a:uFill>
                  <a:solidFill>
                    <a:srgbClr val="0000FF"/>
                  </a:solidFill>
                </a:uFill>
                <a:cs typeface="Calibri"/>
              </a:rPr>
              <a:t>WORK </a:t>
            </a:r>
            <a:r>
              <a:rPr sz="3600" b="1" u="heavy" spc="-5" dirty="0">
                <a:solidFill>
                  <a:srgbClr val="0000FF"/>
                </a:solidFill>
                <a:uFill>
                  <a:solidFill>
                    <a:srgbClr val="0000FF"/>
                  </a:solidFill>
                </a:uFill>
                <a:cs typeface="Calibri"/>
              </a:rPr>
              <a:t>METHODS </a:t>
            </a:r>
            <a:r>
              <a:rPr sz="3600" b="1" u="heavy" dirty="0">
                <a:solidFill>
                  <a:srgbClr val="0000FF"/>
                </a:solidFill>
                <a:uFill>
                  <a:solidFill>
                    <a:srgbClr val="0000FF"/>
                  </a:solidFill>
                </a:uFill>
                <a:cs typeface="Calibri"/>
              </a:rPr>
              <a:t>AND </a:t>
            </a:r>
            <a:r>
              <a:rPr sz="3600" b="1" u="heavy" spc="-10">
                <a:solidFill>
                  <a:srgbClr val="0000FF"/>
                </a:solidFill>
                <a:uFill>
                  <a:solidFill>
                    <a:srgbClr val="0000FF"/>
                  </a:solidFill>
                </a:uFill>
                <a:cs typeface="Calibri"/>
              </a:rPr>
              <a:t>AREAS</a:t>
            </a:r>
            <a:r>
              <a:rPr sz="3600" b="1" u="heavy" spc="-20">
                <a:solidFill>
                  <a:srgbClr val="0000FF"/>
                </a:solidFill>
                <a:uFill>
                  <a:solidFill>
                    <a:srgbClr val="0000FF"/>
                  </a:solidFill>
                </a:uFill>
                <a:cs typeface="Calibri"/>
              </a:rPr>
              <a:t> </a:t>
            </a:r>
            <a:r>
              <a:rPr sz="3600" b="1" u="heavy" spc="5">
                <a:solidFill>
                  <a:srgbClr val="0000FF"/>
                </a:solidFill>
                <a:uFill>
                  <a:solidFill>
                    <a:srgbClr val="0000FF"/>
                  </a:solidFill>
                </a:uFill>
                <a:cs typeface="Calibri"/>
              </a:rPr>
              <a:t>’</a:t>
            </a:r>
            <a:endParaRPr sz="3600">
              <a:solidFill>
                <a:prstClr val="black"/>
              </a:solidFill>
              <a:cs typeface="Calibri"/>
            </a:endParaRPr>
          </a:p>
        </p:txBody>
      </p:sp>
    </p:spTree>
    <p:extLst>
      <p:ext uri="{BB962C8B-B14F-4D97-AF65-F5344CB8AC3E}">
        <p14:creationId xmlns:p14="http://schemas.microsoft.com/office/powerpoint/2010/main" val="28957228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0264" y="446659"/>
            <a:ext cx="4903470" cy="756920"/>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6F2F9F"/>
                </a:solidFill>
              </a:rPr>
              <a:t>INTRODUCTION</a:t>
            </a:r>
            <a:endParaRPr sz="4800"/>
          </a:p>
        </p:txBody>
      </p:sp>
      <p:sp>
        <p:nvSpPr>
          <p:cNvPr id="3" name="object 3"/>
          <p:cNvSpPr txBox="1"/>
          <p:nvPr/>
        </p:nvSpPr>
        <p:spPr>
          <a:xfrm>
            <a:off x="878839" y="1621281"/>
            <a:ext cx="7731125" cy="4293235"/>
          </a:xfrm>
          <a:prstGeom prst="rect">
            <a:avLst/>
          </a:prstGeom>
        </p:spPr>
        <p:txBody>
          <a:bodyPr vert="horz" wrap="square" lIns="0" tIns="12065" rIns="0" bIns="0" rtlCol="0">
            <a:spAutoFit/>
          </a:bodyPr>
          <a:lstStyle/>
          <a:p>
            <a:pPr marL="12700" marR="5080" indent="544195" algn="just">
              <a:spcBef>
                <a:spcPts val="95"/>
              </a:spcBef>
            </a:pPr>
            <a:r>
              <a:rPr sz="2800" spc="-5" dirty="0">
                <a:solidFill>
                  <a:prstClr val="black"/>
                </a:solidFill>
                <a:latin typeface="Times New Roman"/>
                <a:cs typeface="Times New Roman"/>
              </a:rPr>
              <a:t>“Social work is a practice-based profession and  an </a:t>
            </a:r>
            <a:r>
              <a:rPr sz="2800" spc="-10" dirty="0">
                <a:solidFill>
                  <a:prstClr val="black"/>
                </a:solidFill>
                <a:latin typeface="Times New Roman"/>
                <a:cs typeface="Times New Roman"/>
              </a:rPr>
              <a:t>academic </a:t>
            </a:r>
            <a:r>
              <a:rPr sz="2800" spc="-5" dirty="0">
                <a:solidFill>
                  <a:prstClr val="black"/>
                </a:solidFill>
                <a:latin typeface="Times New Roman"/>
                <a:cs typeface="Times New Roman"/>
              </a:rPr>
              <a:t>discipline </a:t>
            </a:r>
            <a:r>
              <a:rPr sz="2800" spc="-10" dirty="0">
                <a:solidFill>
                  <a:prstClr val="black"/>
                </a:solidFill>
                <a:latin typeface="Times New Roman"/>
                <a:cs typeface="Times New Roman"/>
              </a:rPr>
              <a:t>that </a:t>
            </a:r>
            <a:r>
              <a:rPr sz="2800" spc="-5" dirty="0">
                <a:solidFill>
                  <a:prstClr val="black"/>
                </a:solidFill>
                <a:latin typeface="Times New Roman"/>
                <a:cs typeface="Times New Roman"/>
              </a:rPr>
              <a:t>promotes social change  and development, social cohesion, and </a:t>
            </a:r>
            <a:r>
              <a:rPr sz="2800" dirty="0">
                <a:solidFill>
                  <a:prstClr val="black"/>
                </a:solidFill>
                <a:latin typeface="Times New Roman"/>
                <a:cs typeface="Times New Roman"/>
              </a:rPr>
              <a:t>the  </a:t>
            </a:r>
            <a:r>
              <a:rPr sz="2800" spc="-5" dirty="0">
                <a:solidFill>
                  <a:prstClr val="black"/>
                </a:solidFill>
                <a:latin typeface="Times New Roman"/>
                <a:cs typeface="Times New Roman"/>
              </a:rPr>
              <a:t>empowerment and liberation </a:t>
            </a:r>
            <a:r>
              <a:rPr sz="2800" dirty="0">
                <a:solidFill>
                  <a:prstClr val="black"/>
                </a:solidFill>
                <a:latin typeface="Times New Roman"/>
                <a:cs typeface="Times New Roman"/>
              </a:rPr>
              <a:t>of </a:t>
            </a:r>
            <a:r>
              <a:rPr sz="2800" spc="-5" dirty="0">
                <a:solidFill>
                  <a:prstClr val="black"/>
                </a:solidFill>
                <a:latin typeface="Times New Roman"/>
                <a:cs typeface="Times New Roman"/>
              </a:rPr>
              <a:t>people. Principles </a:t>
            </a:r>
            <a:r>
              <a:rPr sz="2800" dirty="0">
                <a:solidFill>
                  <a:prstClr val="black"/>
                </a:solidFill>
                <a:latin typeface="Times New Roman"/>
                <a:cs typeface="Times New Roman"/>
              </a:rPr>
              <a:t>of  social </a:t>
            </a:r>
            <a:r>
              <a:rPr sz="2800" spc="-5" dirty="0">
                <a:solidFill>
                  <a:prstClr val="black"/>
                </a:solidFill>
                <a:latin typeface="Times New Roman"/>
                <a:cs typeface="Times New Roman"/>
              </a:rPr>
              <a:t>justice, </a:t>
            </a:r>
            <a:r>
              <a:rPr sz="2800" dirty="0">
                <a:solidFill>
                  <a:prstClr val="black"/>
                </a:solidFill>
                <a:latin typeface="Times New Roman"/>
                <a:cs typeface="Times New Roman"/>
              </a:rPr>
              <a:t>human rights, </a:t>
            </a:r>
            <a:r>
              <a:rPr sz="2800" spc="-5" dirty="0">
                <a:solidFill>
                  <a:prstClr val="black"/>
                </a:solidFill>
                <a:latin typeface="Times New Roman"/>
                <a:cs typeface="Times New Roman"/>
              </a:rPr>
              <a:t>collective responsibility  and respect </a:t>
            </a:r>
            <a:r>
              <a:rPr sz="2800" dirty="0">
                <a:solidFill>
                  <a:prstClr val="black"/>
                </a:solidFill>
                <a:latin typeface="Times New Roman"/>
                <a:cs typeface="Times New Roman"/>
              </a:rPr>
              <a:t>for </a:t>
            </a:r>
            <a:r>
              <a:rPr sz="2800" spc="-5" dirty="0">
                <a:solidFill>
                  <a:prstClr val="black"/>
                </a:solidFill>
                <a:latin typeface="Times New Roman"/>
                <a:cs typeface="Times New Roman"/>
              </a:rPr>
              <a:t>diversities are central to </a:t>
            </a:r>
            <a:r>
              <a:rPr sz="2800" spc="-10" dirty="0">
                <a:solidFill>
                  <a:prstClr val="black"/>
                </a:solidFill>
                <a:latin typeface="Times New Roman"/>
                <a:cs typeface="Times New Roman"/>
              </a:rPr>
              <a:t>social  </a:t>
            </a:r>
            <a:r>
              <a:rPr sz="2800" dirty="0">
                <a:solidFill>
                  <a:prstClr val="black"/>
                </a:solidFill>
                <a:latin typeface="Times New Roman"/>
                <a:cs typeface="Times New Roman"/>
              </a:rPr>
              <a:t>work. </a:t>
            </a:r>
            <a:r>
              <a:rPr sz="2800" spc="-5" dirty="0">
                <a:solidFill>
                  <a:prstClr val="black"/>
                </a:solidFill>
                <a:latin typeface="Times New Roman"/>
                <a:cs typeface="Times New Roman"/>
              </a:rPr>
              <a:t>Underpinned </a:t>
            </a:r>
            <a:r>
              <a:rPr sz="2800" dirty="0">
                <a:solidFill>
                  <a:prstClr val="black"/>
                </a:solidFill>
                <a:latin typeface="Times New Roman"/>
                <a:cs typeface="Times New Roman"/>
              </a:rPr>
              <a:t>by </a:t>
            </a:r>
            <a:r>
              <a:rPr sz="2800" spc="-5" dirty="0">
                <a:solidFill>
                  <a:prstClr val="black"/>
                </a:solidFill>
                <a:latin typeface="Times New Roman"/>
                <a:cs typeface="Times New Roman"/>
              </a:rPr>
              <a:t>theories </a:t>
            </a:r>
            <a:r>
              <a:rPr sz="2800" dirty="0">
                <a:solidFill>
                  <a:prstClr val="black"/>
                </a:solidFill>
                <a:latin typeface="Times New Roman"/>
                <a:cs typeface="Times New Roman"/>
              </a:rPr>
              <a:t>of </a:t>
            </a:r>
            <a:r>
              <a:rPr sz="2800" spc="-5" dirty="0">
                <a:solidFill>
                  <a:prstClr val="black"/>
                </a:solidFill>
                <a:latin typeface="Times New Roman"/>
                <a:cs typeface="Times New Roman"/>
              </a:rPr>
              <a:t>social </a:t>
            </a:r>
            <a:r>
              <a:rPr sz="2800" dirty="0">
                <a:solidFill>
                  <a:prstClr val="black"/>
                </a:solidFill>
                <a:latin typeface="Times New Roman"/>
                <a:cs typeface="Times New Roman"/>
              </a:rPr>
              <a:t>work, </a:t>
            </a:r>
            <a:r>
              <a:rPr sz="2800" spc="-5" dirty="0">
                <a:solidFill>
                  <a:prstClr val="black"/>
                </a:solidFill>
                <a:latin typeface="Times New Roman"/>
                <a:cs typeface="Times New Roman"/>
              </a:rPr>
              <a:t>social  sciences, humanities and indigenous knowledges,  </a:t>
            </a:r>
            <a:r>
              <a:rPr sz="2800" dirty="0">
                <a:solidFill>
                  <a:prstClr val="black"/>
                </a:solidFill>
                <a:latin typeface="Times New Roman"/>
                <a:cs typeface="Times New Roman"/>
              </a:rPr>
              <a:t>social </a:t>
            </a:r>
            <a:r>
              <a:rPr sz="2800" spc="-5" dirty="0">
                <a:solidFill>
                  <a:prstClr val="black"/>
                </a:solidFill>
                <a:latin typeface="Times New Roman"/>
                <a:cs typeface="Times New Roman"/>
              </a:rPr>
              <a:t>work engages people </a:t>
            </a:r>
            <a:r>
              <a:rPr sz="2800" spc="-10" dirty="0">
                <a:solidFill>
                  <a:prstClr val="black"/>
                </a:solidFill>
                <a:latin typeface="Times New Roman"/>
                <a:cs typeface="Times New Roman"/>
              </a:rPr>
              <a:t>and </a:t>
            </a:r>
            <a:r>
              <a:rPr sz="2800" spc="-5" dirty="0">
                <a:solidFill>
                  <a:prstClr val="black"/>
                </a:solidFill>
                <a:latin typeface="Times New Roman"/>
                <a:cs typeface="Times New Roman"/>
              </a:rPr>
              <a:t>structures to address  life challenges and enhance</a:t>
            </a:r>
            <a:r>
              <a:rPr sz="2800" spc="-20" dirty="0">
                <a:solidFill>
                  <a:prstClr val="black"/>
                </a:solidFill>
                <a:latin typeface="Times New Roman"/>
                <a:cs typeface="Times New Roman"/>
              </a:rPr>
              <a:t> </a:t>
            </a:r>
            <a:r>
              <a:rPr sz="2800" spc="-5" dirty="0">
                <a:solidFill>
                  <a:prstClr val="black"/>
                </a:solidFill>
                <a:latin typeface="Times New Roman"/>
                <a:cs typeface="Times New Roman"/>
              </a:rPr>
              <a:t>wellbeing.”</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35428555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478" y="478663"/>
            <a:ext cx="7992745"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001F5F"/>
                </a:solidFill>
              </a:rPr>
              <a:t>METHODS OF SOCIAL</a:t>
            </a:r>
            <a:r>
              <a:rPr sz="4400" spc="-570" dirty="0">
                <a:solidFill>
                  <a:srgbClr val="001F5F"/>
                </a:solidFill>
              </a:rPr>
              <a:t> </a:t>
            </a:r>
            <a:r>
              <a:rPr sz="4400" dirty="0">
                <a:solidFill>
                  <a:srgbClr val="001F5F"/>
                </a:solidFill>
              </a:rPr>
              <a:t>WORK</a:t>
            </a:r>
            <a:endParaRPr sz="4400"/>
          </a:p>
        </p:txBody>
      </p:sp>
      <p:sp>
        <p:nvSpPr>
          <p:cNvPr id="3" name="object 3"/>
          <p:cNvSpPr txBox="1"/>
          <p:nvPr/>
        </p:nvSpPr>
        <p:spPr>
          <a:xfrm>
            <a:off x="535940" y="1549273"/>
            <a:ext cx="7990840" cy="4196715"/>
          </a:xfrm>
          <a:prstGeom prst="rect">
            <a:avLst/>
          </a:prstGeom>
        </p:spPr>
        <p:txBody>
          <a:bodyPr vert="horz" wrap="square" lIns="0" tIns="85725" rIns="0" bIns="0" rtlCol="0">
            <a:spAutoFit/>
          </a:bodyPr>
          <a:lstStyle/>
          <a:p>
            <a:pPr marL="12700">
              <a:spcBef>
                <a:spcPts val="675"/>
              </a:spcBef>
            </a:pPr>
            <a:r>
              <a:rPr sz="2400" b="1" spc="-5" dirty="0">
                <a:solidFill>
                  <a:srgbClr val="FF0000"/>
                </a:solidFill>
                <a:latin typeface="Times New Roman"/>
                <a:cs typeface="Times New Roman"/>
              </a:rPr>
              <a:t>METHOD</a:t>
            </a:r>
            <a:r>
              <a:rPr sz="2400" b="1" spc="-25" dirty="0">
                <a:solidFill>
                  <a:srgbClr val="FF0000"/>
                </a:solidFill>
                <a:latin typeface="Times New Roman"/>
                <a:cs typeface="Times New Roman"/>
              </a:rPr>
              <a:t> </a:t>
            </a:r>
            <a:r>
              <a:rPr sz="2400" b="1" spc="-5" dirty="0">
                <a:solidFill>
                  <a:srgbClr val="FF0000"/>
                </a:solidFill>
                <a:latin typeface="Times New Roman"/>
                <a:cs typeface="Times New Roman"/>
              </a:rPr>
              <a:t>MEANS…..?</a:t>
            </a:r>
            <a:endParaRPr sz="2400">
              <a:solidFill>
                <a:prstClr val="black"/>
              </a:solidFill>
              <a:latin typeface="Times New Roman"/>
              <a:cs typeface="Times New Roman"/>
            </a:endParaRPr>
          </a:p>
          <a:p>
            <a:pPr marL="355600" marR="685165" indent="-342900">
              <a:spcBef>
                <a:spcPts val="580"/>
              </a:spcBef>
              <a:buClr>
                <a:srgbClr val="8063A1"/>
              </a:buClr>
              <a:buFont typeface="Wingdings"/>
              <a:buChar char=""/>
              <a:tabLst>
                <a:tab pos="355600" algn="l"/>
              </a:tabLst>
            </a:pPr>
            <a:r>
              <a:rPr sz="2400" spc="-5" dirty="0">
                <a:solidFill>
                  <a:prstClr val="black"/>
                </a:solidFill>
                <a:latin typeface="Times New Roman"/>
                <a:cs typeface="Times New Roman"/>
              </a:rPr>
              <a:t>A </a:t>
            </a:r>
            <a:r>
              <a:rPr sz="2400" dirty="0">
                <a:solidFill>
                  <a:prstClr val="black"/>
                </a:solidFill>
                <a:latin typeface="Times New Roman"/>
                <a:cs typeface="Times New Roman"/>
              </a:rPr>
              <a:t>particular procedure for accomplishing or</a:t>
            </a:r>
            <a:r>
              <a:rPr sz="2400" spc="-260" dirty="0">
                <a:solidFill>
                  <a:prstClr val="black"/>
                </a:solidFill>
                <a:latin typeface="Times New Roman"/>
                <a:cs typeface="Times New Roman"/>
              </a:rPr>
              <a:t> </a:t>
            </a:r>
            <a:r>
              <a:rPr sz="2400" dirty="0">
                <a:solidFill>
                  <a:prstClr val="black"/>
                </a:solidFill>
                <a:latin typeface="Times New Roman"/>
                <a:cs typeface="Times New Roman"/>
              </a:rPr>
              <a:t>approaching  </a:t>
            </a:r>
            <a:r>
              <a:rPr sz="2400" spc="-5" dirty="0">
                <a:solidFill>
                  <a:prstClr val="black"/>
                </a:solidFill>
                <a:latin typeface="Times New Roman"/>
                <a:cs typeface="Times New Roman"/>
              </a:rPr>
              <a:t>something, </a:t>
            </a:r>
            <a:r>
              <a:rPr sz="2400" dirty="0">
                <a:solidFill>
                  <a:prstClr val="black"/>
                </a:solidFill>
                <a:latin typeface="Times New Roman"/>
                <a:cs typeface="Times New Roman"/>
              </a:rPr>
              <a:t>especially a </a:t>
            </a:r>
            <a:r>
              <a:rPr sz="2400" spc="-5" dirty="0">
                <a:solidFill>
                  <a:prstClr val="black"/>
                </a:solidFill>
                <a:latin typeface="Times New Roman"/>
                <a:cs typeface="Times New Roman"/>
              </a:rPr>
              <a:t>systematic </a:t>
            </a:r>
            <a:r>
              <a:rPr sz="2400" dirty="0">
                <a:solidFill>
                  <a:prstClr val="black"/>
                </a:solidFill>
                <a:latin typeface="Times New Roman"/>
                <a:cs typeface="Times New Roman"/>
              </a:rPr>
              <a:t>or established</a:t>
            </a:r>
            <a:r>
              <a:rPr sz="2400" spc="-95" dirty="0">
                <a:solidFill>
                  <a:prstClr val="black"/>
                </a:solidFill>
                <a:latin typeface="Times New Roman"/>
                <a:cs typeface="Times New Roman"/>
              </a:rPr>
              <a:t> </a:t>
            </a:r>
            <a:r>
              <a:rPr sz="2400" dirty="0">
                <a:solidFill>
                  <a:prstClr val="black"/>
                </a:solidFill>
                <a:latin typeface="Times New Roman"/>
                <a:cs typeface="Times New Roman"/>
              </a:rPr>
              <a:t>one.</a:t>
            </a:r>
            <a:endParaRPr sz="2400">
              <a:solidFill>
                <a:prstClr val="black"/>
              </a:solidFill>
              <a:latin typeface="Times New Roman"/>
              <a:cs typeface="Times New Roman"/>
            </a:endParaRPr>
          </a:p>
          <a:p>
            <a:pPr marL="355600" indent="-342900">
              <a:spcBef>
                <a:spcPts val="580"/>
              </a:spcBef>
              <a:buClr>
                <a:srgbClr val="8063A1"/>
              </a:buClr>
              <a:buFont typeface="Wingdings"/>
              <a:buChar char=""/>
              <a:tabLst>
                <a:tab pos="355600" algn="l"/>
              </a:tabLst>
            </a:pPr>
            <a:r>
              <a:rPr sz="2400" spc="-5" dirty="0">
                <a:solidFill>
                  <a:prstClr val="black"/>
                </a:solidFill>
                <a:latin typeface="Times New Roman"/>
                <a:cs typeface="Times New Roman"/>
              </a:rPr>
              <a:t>A </a:t>
            </a:r>
            <a:r>
              <a:rPr sz="2400" dirty="0">
                <a:solidFill>
                  <a:prstClr val="black"/>
                </a:solidFill>
                <a:latin typeface="Times New Roman"/>
                <a:cs typeface="Times New Roman"/>
              </a:rPr>
              <a:t>particular </a:t>
            </a:r>
            <a:r>
              <a:rPr sz="2400" spc="-5" dirty="0">
                <a:solidFill>
                  <a:prstClr val="black"/>
                </a:solidFill>
                <a:latin typeface="Times New Roman"/>
                <a:cs typeface="Times New Roman"/>
              </a:rPr>
              <a:t>way </a:t>
            </a:r>
            <a:r>
              <a:rPr sz="2400" dirty="0">
                <a:solidFill>
                  <a:prstClr val="black"/>
                </a:solidFill>
                <a:latin typeface="Times New Roman"/>
                <a:cs typeface="Times New Roman"/>
              </a:rPr>
              <a:t>of </a:t>
            </a:r>
            <a:r>
              <a:rPr sz="2400" spc="-5" dirty="0">
                <a:solidFill>
                  <a:prstClr val="black"/>
                </a:solidFill>
                <a:latin typeface="Times New Roman"/>
                <a:cs typeface="Times New Roman"/>
              </a:rPr>
              <a:t>doing</a:t>
            </a:r>
            <a:r>
              <a:rPr sz="2400" spc="-160" dirty="0">
                <a:solidFill>
                  <a:prstClr val="black"/>
                </a:solidFill>
                <a:latin typeface="Times New Roman"/>
                <a:cs typeface="Times New Roman"/>
              </a:rPr>
              <a:t> </a:t>
            </a:r>
            <a:r>
              <a:rPr sz="2400" spc="-5" dirty="0">
                <a:solidFill>
                  <a:prstClr val="black"/>
                </a:solidFill>
                <a:latin typeface="Times New Roman"/>
                <a:cs typeface="Times New Roman"/>
              </a:rPr>
              <a:t>something</a:t>
            </a:r>
            <a:endParaRPr sz="2400">
              <a:solidFill>
                <a:prstClr val="black"/>
              </a:solidFill>
              <a:latin typeface="Times New Roman"/>
              <a:cs typeface="Times New Roman"/>
            </a:endParaRPr>
          </a:p>
          <a:p>
            <a:pPr marL="355600" indent="-342900">
              <a:spcBef>
                <a:spcPts val="575"/>
              </a:spcBef>
              <a:buClr>
                <a:srgbClr val="8063A1"/>
              </a:buClr>
              <a:buFont typeface="Wingdings"/>
              <a:buChar char=""/>
              <a:tabLst>
                <a:tab pos="355600" algn="l"/>
              </a:tabLst>
            </a:pPr>
            <a:r>
              <a:rPr sz="2400" dirty="0">
                <a:solidFill>
                  <a:prstClr val="black"/>
                </a:solidFill>
                <a:latin typeface="Times New Roman"/>
                <a:cs typeface="Times New Roman"/>
              </a:rPr>
              <a:t>A </a:t>
            </a:r>
            <a:r>
              <a:rPr sz="2400" spc="-40" dirty="0">
                <a:solidFill>
                  <a:prstClr val="black"/>
                </a:solidFill>
                <a:latin typeface="Times New Roman"/>
                <a:cs typeface="Times New Roman"/>
              </a:rPr>
              <a:t>way, </a:t>
            </a:r>
            <a:r>
              <a:rPr sz="2400" dirty="0">
                <a:solidFill>
                  <a:prstClr val="black"/>
                </a:solidFill>
                <a:latin typeface="Times New Roman"/>
                <a:cs typeface="Times New Roman"/>
              </a:rPr>
              <a:t>technique, or process of or for doing</a:t>
            </a:r>
            <a:r>
              <a:rPr sz="2400" spc="-170" dirty="0">
                <a:solidFill>
                  <a:prstClr val="black"/>
                </a:solidFill>
                <a:latin typeface="Times New Roman"/>
                <a:cs typeface="Times New Roman"/>
              </a:rPr>
              <a:t> </a:t>
            </a:r>
            <a:r>
              <a:rPr sz="2400" dirty="0">
                <a:solidFill>
                  <a:prstClr val="black"/>
                </a:solidFill>
                <a:latin typeface="Times New Roman"/>
                <a:cs typeface="Times New Roman"/>
              </a:rPr>
              <a:t>something.</a:t>
            </a:r>
            <a:endParaRPr sz="2400">
              <a:solidFill>
                <a:prstClr val="black"/>
              </a:solidFill>
              <a:latin typeface="Times New Roman"/>
              <a:cs typeface="Times New Roman"/>
            </a:endParaRPr>
          </a:p>
          <a:p>
            <a:pPr marL="355600" indent="-342900">
              <a:spcBef>
                <a:spcPts val="575"/>
              </a:spcBef>
              <a:buClr>
                <a:srgbClr val="8063A1"/>
              </a:buClr>
              <a:buFont typeface="Wingdings"/>
              <a:buChar char=""/>
              <a:tabLst>
                <a:tab pos="355600" algn="l"/>
              </a:tabLst>
            </a:pPr>
            <a:r>
              <a:rPr sz="2400" spc="-5" dirty="0">
                <a:solidFill>
                  <a:prstClr val="black"/>
                </a:solidFill>
                <a:latin typeface="Times New Roman"/>
                <a:cs typeface="Times New Roman"/>
              </a:rPr>
              <a:t>A </a:t>
            </a:r>
            <a:r>
              <a:rPr sz="2400" dirty="0">
                <a:solidFill>
                  <a:prstClr val="black"/>
                </a:solidFill>
                <a:latin typeface="Times New Roman"/>
                <a:cs typeface="Times New Roman"/>
              </a:rPr>
              <a:t>body of skills or</a:t>
            </a:r>
            <a:r>
              <a:rPr sz="2400" spc="-155" dirty="0">
                <a:solidFill>
                  <a:prstClr val="black"/>
                </a:solidFill>
                <a:latin typeface="Times New Roman"/>
                <a:cs typeface="Times New Roman"/>
              </a:rPr>
              <a:t> </a:t>
            </a:r>
            <a:r>
              <a:rPr sz="2400" dirty="0">
                <a:solidFill>
                  <a:prstClr val="black"/>
                </a:solidFill>
                <a:latin typeface="Times New Roman"/>
                <a:cs typeface="Times New Roman"/>
              </a:rPr>
              <a:t>techniques.</a:t>
            </a:r>
            <a:endParaRPr sz="2400">
              <a:solidFill>
                <a:prstClr val="black"/>
              </a:solidFill>
              <a:latin typeface="Times New Roman"/>
              <a:cs typeface="Times New Roman"/>
            </a:endParaRPr>
          </a:p>
          <a:p>
            <a:pPr marL="355600" marR="362585" indent="-342900">
              <a:spcBef>
                <a:spcPts val="575"/>
              </a:spcBef>
              <a:buClr>
                <a:srgbClr val="8063A1"/>
              </a:buClr>
              <a:buFont typeface="Wingdings"/>
              <a:buChar char=""/>
              <a:tabLst>
                <a:tab pos="355600" algn="l"/>
              </a:tabLst>
            </a:pPr>
            <a:r>
              <a:rPr sz="2400" spc="-5" dirty="0">
                <a:solidFill>
                  <a:prstClr val="black"/>
                </a:solidFill>
                <a:latin typeface="Times New Roman"/>
                <a:cs typeface="Times New Roman"/>
              </a:rPr>
              <a:t>A </a:t>
            </a:r>
            <a:r>
              <a:rPr sz="2400" dirty="0">
                <a:solidFill>
                  <a:prstClr val="black"/>
                </a:solidFill>
                <a:latin typeface="Times New Roman"/>
                <a:cs typeface="Times New Roman"/>
              </a:rPr>
              <a:t>discipline that deals </a:t>
            </a:r>
            <a:r>
              <a:rPr sz="2400" spc="-5" dirty="0">
                <a:solidFill>
                  <a:prstClr val="black"/>
                </a:solidFill>
                <a:latin typeface="Times New Roman"/>
                <a:cs typeface="Times New Roman"/>
              </a:rPr>
              <a:t>with </a:t>
            </a:r>
            <a:r>
              <a:rPr sz="2400" dirty="0">
                <a:solidFill>
                  <a:prstClr val="black"/>
                </a:solidFill>
                <a:latin typeface="Times New Roman"/>
                <a:cs typeface="Times New Roman"/>
              </a:rPr>
              <a:t>the principles and techniques</a:t>
            </a:r>
            <a:r>
              <a:rPr sz="2400" spc="-315" dirty="0">
                <a:solidFill>
                  <a:prstClr val="black"/>
                </a:solidFill>
                <a:latin typeface="Times New Roman"/>
                <a:cs typeface="Times New Roman"/>
              </a:rPr>
              <a:t> </a:t>
            </a:r>
            <a:r>
              <a:rPr sz="2400" dirty="0">
                <a:solidFill>
                  <a:prstClr val="black"/>
                </a:solidFill>
                <a:latin typeface="Times New Roman"/>
                <a:cs typeface="Times New Roman"/>
              </a:rPr>
              <a:t>of  scientific</a:t>
            </a:r>
            <a:r>
              <a:rPr sz="2400" spc="-50" dirty="0">
                <a:solidFill>
                  <a:prstClr val="black"/>
                </a:solidFill>
                <a:latin typeface="Times New Roman"/>
                <a:cs typeface="Times New Roman"/>
              </a:rPr>
              <a:t> </a:t>
            </a:r>
            <a:r>
              <a:rPr sz="2400" spc="-20" dirty="0">
                <a:solidFill>
                  <a:prstClr val="black"/>
                </a:solidFill>
                <a:latin typeface="Times New Roman"/>
                <a:cs typeface="Times New Roman"/>
              </a:rPr>
              <a:t>inquiry.</a:t>
            </a:r>
            <a:endParaRPr sz="2400">
              <a:solidFill>
                <a:prstClr val="black"/>
              </a:solidFill>
              <a:latin typeface="Times New Roman"/>
              <a:cs typeface="Times New Roman"/>
            </a:endParaRPr>
          </a:p>
          <a:p>
            <a:pPr marL="355600" indent="-342900">
              <a:spcBef>
                <a:spcPts val="580"/>
              </a:spcBef>
              <a:buClr>
                <a:srgbClr val="8063A1"/>
              </a:buClr>
              <a:buFont typeface="Wingdings"/>
              <a:buChar char=""/>
              <a:tabLst>
                <a:tab pos="355600" algn="l"/>
              </a:tabLst>
            </a:pPr>
            <a:r>
              <a:rPr sz="2400" dirty="0">
                <a:solidFill>
                  <a:prstClr val="black"/>
                </a:solidFill>
                <a:latin typeface="Times New Roman"/>
                <a:cs typeface="Times New Roman"/>
              </a:rPr>
              <a:t>Approach, </a:t>
            </a:r>
            <a:r>
              <a:rPr sz="2400" spc="-5" dirty="0">
                <a:solidFill>
                  <a:prstClr val="black"/>
                </a:solidFill>
                <a:latin typeface="Times New Roman"/>
                <a:cs typeface="Times New Roman"/>
              </a:rPr>
              <a:t>fashion, form, </a:t>
            </a:r>
            <a:r>
              <a:rPr sz="2400" spc="-45" dirty="0">
                <a:solidFill>
                  <a:prstClr val="black"/>
                </a:solidFill>
                <a:latin typeface="Times New Roman"/>
                <a:cs typeface="Times New Roman"/>
              </a:rPr>
              <a:t>how, </a:t>
            </a:r>
            <a:r>
              <a:rPr sz="2400" spc="-15" dirty="0">
                <a:solidFill>
                  <a:prstClr val="black"/>
                </a:solidFill>
                <a:latin typeface="Times New Roman"/>
                <a:cs typeface="Times New Roman"/>
              </a:rPr>
              <a:t>manner,methodology, </a:t>
            </a:r>
            <a:r>
              <a:rPr sz="2400" dirty="0">
                <a:solidFill>
                  <a:prstClr val="black"/>
                </a:solidFill>
                <a:latin typeface="Times New Roman"/>
                <a:cs typeface="Times New Roman"/>
              </a:rPr>
              <a:t>recipe,</a:t>
            </a:r>
            <a:r>
              <a:rPr sz="2400" spc="15" dirty="0">
                <a:solidFill>
                  <a:prstClr val="black"/>
                </a:solidFill>
                <a:latin typeface="Times New Roman"/>
                <a:cs typeface="Times New Roman"/>
              </a:rPr>
              <a:t> </a:t>
            </a:r>
            <a:r>
              <a:rPr sz="2400" dirty="0">
                <a:solidFill>
                  <a:prstClr val="black"/>
                </a:solidFill>
                <a:latin typeface="Times New Roman"/>
                <a:cs typeface="Times New Roman"/>
              </a:rPr>
              <a:t>st</a:t>
            </a:r>
            <a:endParaRPr sz="2400">
              <a:solidFill>
                <a:prstClr val="black"/>
              </a:solidFill>
              <a:latin typeface="Times New Roman"/>
              <a:cs typeface="Times New Roman"/>
            </a:endParaRPr>
          </a:p>
          <a:p>
            <a:pPr marL="355600"/>
            <a:r>
              <a:rPr sz="2400" spc="-25" dirty="0">
                <a:solidFill>
                  <a:prstClr val="black"/>
                </a:solidFill>
                <a:latin typeface="Times New Roman"/>
                <a:cs typeface="Times New Roman"/>
              </a:rPr>
              <a:t>rategy, </a:t>
            </a:r>
            <a:r>
              <a:rPr sz="2400" spc="-5" dirty="0">
                <a:solidFill>
                  <a:prstClr val="black"/>
                </a:solidFill>
                <a:latin typeface="Times New Roman"/>
                <a:cs typeface="Times New Roman"/>
              </a:rPr>
              <a:t>style,system, </a:t>
            </a:r>
            <a:r>
              <a:rPr sz="2400" dirty="0">
                <a:solidFill>
                  <a:prstClr val="black"/>
                </a:solidFill>
                <a:latin typeface="Times New Roman"/>
                <a:cs typeface="Times New Roman"/>
              </a:rPr>
              <a:t>tack, tactics, technique,</a:t>
            </a:r>
            <a:r>
              <a:rPr sz="2400" spc="-100" dirty="0">
                <a:solidFill>
                  <a:prstClr val="black"/>
                </a:solidFill>
                <a:latin typeface="Times New Roman"/>
                <a:cs typeface="Times New Roman"/>
              </a:rPr>
              <a:t> </a:t>
            </a:r>
            <a:r>
              <a:rPr sz="2400" spc="-45" dirty="0">
                <a:solidFill>
                  <a:prstClr val="black"/>
                </a:solidFill>
                <a:latin typeface="Times New Roman"/>
                <a:cs typeface="Times New Roman"/>
              </a:rPr>
              <a:t>way.</a:t>
            </a:r>
            <a:endParaRPr sz="2400">
              <a:solidFill>
                <a:prstClr val="black"/>
              </a:solidFill>
              <a:latin typeface="Times New Roman"/>
              <a:cs typeface="Times New Roman"/>
            </a:endParaRPr>
          </a:p>
        </p:txBody>
      </p:sp>
    </p:spTree>
    <p:extLst>
      <p:ext uri="{BB962C8B-B14F-4D97-AF65-F5344CB8AC3E}">
        <p14:creationId xmlns:p14="http://schemas.microsoft.com/office/powerpoint/2010/main" val="13446220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8839" y="148843"/>
            <a:ext cx="7729855" cy="575310"/>
          </a:xfrm>
          <a:prstGeom prst="rect">
            <a:avLst/>
          </a:prstGeom>
        </p:spPr>
        <p:txBody>
          <a:bodyPr vert="horz" wrap="square" lIns="0" tIns="12065" rIns="0" bIns="0" rtlCol="0">
            <a:spAutoFit/>
          </a:bodyPr>
          <a:lstStyle/>
          <a:p>
            <a:pPr marL="576580">
              <a:lnSpc>
                <a:spcPts val="2165"/>
              </a:lnSpc>
              <a:spcBef>
                <a:spcPts val="95"/>
              </a:spcBef>
              <a:tabLst>
                <a:tab pos="1288415" algn="l"/>
                <a:tab pos="1532255" algn="l"/>
                <a:tab pos="2550160" algn="l"/>
                <a:tab pos="3691890" algn="l"/>
                <a:tab pos="4391660" algn="l"/>
                <a:tab pos="5025390" algn="l"/>
                <a:tab pos="5482590" algn="l"/>
                <a:tab pos="5848350" algn="l"/>
                <a:tab pos="6402070" algn="l"/>
              </a:tabLst>
            </a:pPr>
            <a:r>
              <a:rPr sz="1900" b="0" spc="-5" dirty="0">
                <a:solidFill>
                  <a:srgbClr val="000000"/>
                </a:solidFill>
                <a:latin typeface="Times New Roman"/>
                <a:cs typeface="Times New Roman"/>
              </a:rPr>
              <a:t>B</a:t>
            </a:r>
            <a:r>
              <a:rPr sz="1900" b="0" spc="-25" dirty="0">
                <a:solidFill>
                  <a:srgbClr val="000000"/>
                </a:solidFill>
                <a:latin typeface="Times New Roman"/>
                <a:cs typeface="Times New Roman"/>
              </a:rPr>
              <a:t>e</a:t>
            </a:r>
            <a:r>
              <a:rPr sz="1900" b="0" spc="-5" dirty="0">
                <a:solidFill>
                  <a:srgbClr val="000000"/>
                </a:solidFill>
                <a:latin typeface="Times New Roman"/>
                <a:cs typeface="Times New Roman"/>
              </a:rPr>
              <a:t>ing</a:t>
            </a:r>
            <a:r>
              <a:rPr sz="1900" b="0" dirty="0">
                <a:solidFill>
                  <a:srgbClr val="000000"/>
                </a:solidFill>
                <a:latin typeface="Times New Roman"/>
                <a:cs typeface="Times New Roman"/>
              </a:rPr>
              <a:t>	</a:t>
            </a:r>
            <a:r>
              <a:rPr sz="1900" b="0" spc="-5" dirty="0">
                <a:solidFill>
                  <a:srgbClr val="000000"/>
                </a:solidFill>
                <a:latin typeface="Times New Roman"/>
                <a:cs typeface="Times New Roman"/>
              </a:rPr>
              <a:t>a</a:t>
            </a:r>
            <a:r>
              <a:rPr sz="1900" b="0" dirty="0">
                <a:solidFill>
                  <a:srgbClr val="000000"/>
                </a:solidFill>
                <a:latin typeface="Times New Roman"/>
                <a:cs typeface="Times New Roman"/>
              </a:rPr>
              <a:t>	</a:t>
            </a:r>
            <a:r>
              <a:rPr sz="1900" b="0" spc="-5" dirty="0">
                <a:solidFill>
                  <a:srgbClr val="000000"/>
                </a:solidFill>
                <a:latin typeface="Times New Roman"/>
                <a:cs typeface="Times New Roman"/>
              </a:rPr>
              <a:t>s</a:t>
            </a:r>
            <a:r>
              <a:rPr sz="1900" b="0" spc="-15" dirty="0">
                <a:solidFill>
                  <a:srgbClr val="000000"/>
                </a:solidFill>
                <a:latin typeface="Times New Roman"/>
                <a:cs typeface="Times New Roman"/>
              </a:rPr>
              <a:t>c</a:t>
            </a:r>
            <a:r>
              <a:rPr sz="1900" b="0" spc="-5" dirty="0">
                <a:solidFill>
                  <a:srgbClr val="000000"/>
                </a:solidFill>
                <a:latin typeface="Times New Roman"/>
                <a:cs typeface="Times New Roman"/>
              </a:rPr>
              <a:t>ienti</a:t>
            </a:r>
            <a:r>
              <a:rPr sz="1900" b="0" spc="-15" dirty="0">
                <a:solidFill>
                  <a:srgbClr val="000000"/>
                </a:solidFill>
                <a:latin typeface="Times New Roman"/>
                <a:cs typeface="Times New Roman"/>
              </a:rPr>
              <a:t>f</a:t>
            </a:r>
            <a:r>
              <a:rPr sz="1900" b="0" spc="-5" dirty="0">
                <a:solidFill>
                  <a:srgbClr val="000000"/>
                </a:solidFill>
                <a:latin typeface="Times New Roman"/>
                <a:cs typeface="Times New Roman"/>
              </a:rPr>
              <a:t>ic</a:t>
            </a:r>
            <a:r>
              <a:rPr sz="1900" b="0" dirty="0">
                <a:solidFill>
                  <a:srgbClr val="000000"/>
                </a:solidFill>
                <a:latin typeface="Times New Roman"/>
                <a:cs typeface="Times New Roman"/>
              </a:rPr>
              <a:t>	</a:t>
            </a:r>
            <a:r>
              <a:rPr sz="1900" b="0" spc="-5" dirty="0">
                <a:solidFill>
                  <a:srgbClr val="000000"/>
                </a:solidFill>
                <a:latin typeface="Times New Roman"/>
                <a:cs typeface="Times New Roman"/>
              </a:rPr>
              <a:t>pro</a:t>
            </a:r>
            <a:r>
              <a:rPr sz="1900" b="0" dirty="0">
                <a:solidFill>
                  <a:srgbClr val="000000"/>
                </a:solidFill>
                <a:latin typeface="Times New Roman"/>
                <a:cs typeface="Times New Roman"/>
              </a:rPr>
              <a:t>f</a:t>
            </a:r>
            <a:r>
              <a:rPr sz="1900" b="0" spc="-5" dirty="0">
                <a:solidFill>
                  <a:srgbClr val="000000"/>
                </a:solidFill>
                <a:latin typeface="Times New Roman"/>
                <a:cs typeface="Times New Roman"/>
              </a:rPr>
              <a:t>e</a:t>
            </a:r>
            <a:r>
              <a:rPr sz="1900" b="0" spc="-15" dirty="0">
                <a:solidFill>
                  <a:srgbClr val="000000"/>
                </a:solidFill>
                <a:latin typeface="Times New Roman"/>
                <a:cs typeface="Times New Roman"/>
              </a:rPr>
              <a:t>s</a:t>
            </a:r>
            <a:r>
              <a:rPr sz="1900" b="0" spc="-5" dirty="0">
                <a:solidFill>
                  <a:srgbClr val="000000"/>
                </a:solidFill>
                <a:latin typeface="Times New Roman"/>
                <a:cs typeface="Times New Roman"/>
              </a:rPr>
              <a:t>sion</a:t>
            </a:r>
            <a:r>
              <a:rPr sz="1900" b="0" dirty="0">
                <a:solidFill>
                  <a:srgbClr val="000000"/>
                </a:solidFill>
                <a:latin typeface="Times New Roman"/>
                <a:cs typeface="Times New Roman"/>
              </a:rPr>
              <a:t>	</a:t>
            </a:r>
            <a:r>
              <a:rPr sz="1900" b="0" spc="-5" dirty="0">
                <a:solidFill>
                  <a:srgbClr val="000000"/>
                </a:solidFill>
                <a:latin typeface="Times New Roman"/>
                <a:cs typeface="Times New Roman"/>
              </a:rPr>
              <a:t>so</a:t>
            </a:r>
            <a:r>
              <a:rPr sz="1900" b="0" spc="-15" dirty="0">
                <a:solidFill>
                  <a:srgbClr val="000000"/>
                </a:solidFill>
                <a:latin typeface="Times New Roman"/>
                <a:cs typeface="Times New Roman"/>
              </a:rPr>
              <a:t>c</a:t>
            </a:r>
            <a:r>
              <a:rPr sz="1900" b="0" spc="-5" dirty="0">
                <a:solidFill>
                  <a:srgbClr val="000000"/>
                </a:solidFill>
                <a:latin typeface="Times New Roman"/>
                <a:cs typeface="Times New Roman"/>
              </a:rPr>
              <a:t>ial</a:t>
            </a:r>
            <a:r>
              <a:rPr sz="1900" b="0" dirty="0">
                <a:solidFill>
                  <a:srgbClr val="000000"/>
                </a:solidFill>
                <a:latin typeface="Times New Roman"/>
                <a:cs typeface="Times New Roman"/>
              </a:rPr>
              <a:t>	</a:t>
            </a:r>
            <a:r>
              <a:rPr sz="1900" b="0" spc="-5" dirty="0">
                <a:solidFill>
                  <a:srgbClr val="000000"/>
                </a:solidFill>
                <a:latin typeface="Times New Roman"/>
                <a:cs typeface="Times New Roman"/>
              </a:rPr>
              <a:t>work</a:t>
            </a:r>
            <a:r>
              <a:rPr sz="1900" b="0" dirty="0">
                <a:solidFill>
                  <a:srgbClr val="000000"/>
                </a:solidFill>
                <a:latin typeface="Times New Roman"/>
                <a:cs typeface="Times New Roman"/>
              </a:rPr>
              <a:t>	</a:t>
            </a:r>
            <a:r>
              <a:rPr sz="1900" b="0" spc="-5" dirty="0">
                <a:solidFill>
                  <a:srgbClr val="000000"/>
                </a:solidFill>
                <a:latin typeface="Times New Roman"/>
                <a:cs typeface="Times New Roman"/>
              </a:rPr>
              <a:t>has</a:t>
            </a:r>
            <a:r>
              <a:rPr sz="1900" b="0" dirty="0">
                <a:solidFill>
                  <a:srgbClr val="000000"/>
                </a:solidFill>
                <a:latin typeface="Times New Roman"/>
                <a:cs typeface="Times New Roman"/>
              </a:rPr>
              <a:t>	</a:t>
            </a:r>
            <a:r>
              <a:rPr sz="1900" b="0" spc="-5" dirty="0">
                <a:solidFill>
                  <a:srgbClr val="000000"/>
                </a:solidFill>
                <a:latin typeface="Times New Roman"/>
                <a:cs typeface="Times New Roman"/>
              </a:rPr>
              <a:t>its</a:t>
            </a:r>
            <a:r>
              <a:rPr sz="1900" b="0" dirty="0">
                <a:solidFill>
                  <a:srgbClr val="000000"/>
                </a:solidFill>
                <a:latin typeface="Times New Roman"/>
                <a:cs typeface="Times New Roman"/>
              </a:rPr>
              <a:t>	</a:t>
            </a:r>
            <a:r>
              <a:rPr sz="1900" b="0" spc="-5" dirty="0">
                <a:solidFill>
                  <a:srgbClr val="000000"/>
                </a:solidFill>
                <a:latin typeface="Times New Roman"/>
                <a:cs typeface="Times New Roman"/>
              </a:rPr>
              <a:t>own</a:t>
            </a:r>
            <a:r>
              <a:rPr sz="1900" b="0" dirty="0">
                <a:solidFill>
                  <a:srgbClr val="000000"/>
                </a:solidFill>
                <a:latin typeface="Times New Roman"/>
                <a:cs typeface="Times New Roman"/>
              </a:rPr>
              <a:t>	</a:t>
            </a:r>
            <a:r>
              <a:rPr sz="1900" b="0" spc="-30" dirty="0">
                <a:solidFill>
                  <a:srgbClr val="000000"/>
                </a:solidFill>
                <a:latin typeface="Times New Roman"/>
                <a:cs typeface="Times New Roman"/>
              </a:rPr>
              <a:t>m</a:t>
            </a:r>
            <a:r>
              <a:rPr sz="1900" b="0" spc="-5" dirty="0">
                <a:solidFill>
                  <a:srgbClr val="000000"/>
                </a:solidFill>
                <a:latin typeface="Times New Roman"/>
                <a:cs typeface="Times New Roman"/>
              </a:rPr>
              <a:t>ethod</a:t>
            </a:r>
            <a:r>
              <a:rPr sz="1900" b="0" dirty="0">
                <a:solidFill>
                  <a:srgbClr val="000000"/>
                </a:solidFill>
                <a:latin typeface="Times New Roman"/>
                <a:cs typeface="Times New Roman"/>
              </a:rPr>
              <a:t>o</a:t>
            </a:r>
            <a:r>
              <a:rPr sz="1900" b="0" spc="-5" dirty="0">
                <a:solidFill>
                  <a:srgbClr val="000000"/>
                </a:solidFill>
                <a:latin typeface="Times New Roman"/>
                <a:cs typeface="Times New Roman"/>
              </a:rPr>
              <a:t>log</a:t>
            </a:r>
            <a:r>
              <a:rPr sz="1900" b="0" spc="-125" dirty="0">
                <a:solidFill>
                  <a:srgbClr val="000000"/>
                </a:solidFill>
                <a:latin typeface="Times New Roman"/>
                <a:cs typeface="Times New Roman"/>
              </a:rPr>
              <a:t>y</a:t>
            </a:r>
            <a:r>
              <a:rPr sz="1900" b="0" spc="-5" dirty="0">
                <a:solidFill>
                  <a:srgbClr val="000000"/>
                </a:solidFill>
                <a:latin typeface="Times New Roman"/>
                <a:cs typeface="Times New Roman"/>
              </a:rPr>
              <a:t>.</a:t>
            </a:r>
            <a:endParaRPr sz="1900">
              <a:latin typeface="Times New Roman"/>
              <a:cs typeface="Times New Roman"/>
            </a:endParaRPr>
          </a:p>
          <a:p>
            <a:pPr marL="12700">
              <a:lnSpc>
                <a:spcPts val="2165"/>
              </a:lnSpc>
            </a:pPr>
            <a:r>
              <a:rPr sz="1900" b="0" spc="-10" dirty="0">
                <a:solidFill>
                  <a:srgbClr val="000000"/>
                </a:solidFill>
                <a:latin typeface="Times New Roman"/>
                <a:cs typeface="Times New Roman"/>
              </a:rPr>
              <a:t>Traditionally </a:t>
            </a:r>
            <a:r>
              <a:rPr sz="1900" b="0" spc="-5" dirty="0">
                <a:solidFill>
                  <a:srgbClr val="000000"/>
                </a:solidFill>
                <a:latin typeface="Times New Roman"/>
                <a:cs typeface="Times New Roman"/>
              </a:rPr>
              <a:t>the </a:t>
            </a:r>
            <a:r>
              <a:rPr sz="1900" b="0" spc="-10" dirty="0">
                <a:solidFill>
                  <a:srgbClr val="000000"/>
                </a:solidFill>
                <a:latin typeface="Times New Roman"/>
                <a:cs typeface="Times New Roman"/>
              </a:rPr>
              <a:t>methods </a:t>
            </a:r>
            <a:r>
              <a:rPr sz="1900" b="0" spc="-5" dirty="0">
                <a:solidFill>
                  <a:srgbClr val="000000"/>
                </a:solidFill>
                <a:latin typeface="Times New Roman"/>
                <a:cs typeface="Times New Roman"/>
              </a:rPr>
              <a:t>of social work are divided as primary and</a:t>
            </a:r>
            <a:r>
              <a:rPr sz="1900" b="0" spc="130" dirty="0">
                <a:solidFill>
                  <a:srgbClr val="000000"/>
                </a:solidFill>
                <a:latin typeface="Times New Roman"/>
                <a:cs typeface="Times New Roman"/>
              </a:rPr>
              <a:t> </a:t>
            </a:r>
            <a:r>
              <a:rPr sz="1900" b="0" spc="-15" dirty="0">
                <a:solidFill>
                  <a:srgbClr val="000000"/>
                </a:solidFill>
                <a:latin typeface="Times New Roman"/>
                <a:cs typeface="Times New Roman"/>
              </a:rPr>
              <a:t>secondary.</a:t>
            </a:r>
            <a:endParaRPr sz="1900">
              <a:latin typeface="Times New Roman"/>
              <a:cs typeface="Times New Roman"/>
            </a:endParaRPr>
          </a:p>
        </p:txBody>
      </p:sp>
      <p:sp>
        <p:nvSpPr>
          <p:cNvPr id="3" name="object 3"/>
          <p:cNvSpPr txBox="1"/>
          <p:nvPr/>
        </p:nvSpPr>
        <p:spPr>
          <a:xfrm>
            <a:off x="878839" y="5188458"/>
            <a:ext cx="7729220" cy="1356995"/>
          </a:xfrm>
          <a:prstGeom prst="rect">
            <a:avLst/>
          </a:prstGeom>
        </p:spPr>
        <p:txBody>
          <a:bodyPr vert="horz" wrap="square" lIns="0" tIns="45085" rIns="0" bIns="0" rtlCol="0">
            <a:spAutoFit/>
          </a:bodyPr>
          <a:lstStyle/>
          <a:p>
            <a:pPr marL="12700" marR="5080" indent="925194" algn="just">
              <a:lnSpc>
                <a:spcPts val="2050"/>
              </a:lnSpc>
              <a:spcBef>
                <a:spcPts val="355"/>
              </a:spcBef>
            </a:pPr>
            <a:r>
              <a:rPr sz="1900" spc="-5" dirty="0">
                <a:solidFill>
                  <a:prstClr val="black"/>
                </a:solidFill>
                <a:latin typeface="Times New Roman"/>
                <a:cs typeface="Times New Roman"/>
              </a:rPr>
              <a:t>From the above illustrations we </a:t>
            </a:r>
            <a:r>
              <a:rPr sz="1900" spc="-10" dirty="0">
                <a:solidFill>
                  <a:prstClr val="black"/>
                </a:solidFill>
                <a:latin typeface="Times New Roman"/>
                <a:cs typeface="Times New Roman"/>
              </a:rPr>
              <a:t>can </a:t>
            </a:r>
            <a:r>
              <a:rPr sz="1900" spc="-5" dirty="0">
                <a:solidFill>
                  <a:prstClr val="black"/>
                </a:solidFill>
                <a:latin typeface="Times New Roman"/>
                <a:cs typeface="Times New Roman"/>
              </a:rPr>
              <a:t>understand that there are </a:t>
            </a:r>
            <a:r>
              <a:rPr sz="1900" spc="-10" dirty="0">
                <a:solidFill>
                  <a:prstClr val="black"/>
                </a:solidFill>
                <a:latin typeface="Times New Roman"/>
                <a:cs typeface="Times New Roman"/>
              </a:rPr>
              <a:t>primary  </a:t>
            </a:r>
            <a:r>
              <a:rPr sz="1900" spc="-5" dirty="0">
                <a:solidFill>
                  <a:prstClr val="black"/>
                </a:solidFill>
                <a:latin typeface="Times New Roman"/>
                <a:cs typeface="Times New Roman"/>
              </a:rPr>
              <a:t>and secondary </a:t>
            </a:r>
            <a:r>
              <a:rPr sz="1900" spc="-10" dirty="0">
                <a:solidFill>
                  <a:prstClr val="black"/>
                </a:solidFill>
                <a:latin typeface="Times New Roman"/>
                <a:cs typeface="Times New Roman"/>
              </a:rPr>
              <a:t>methods </a:t>
            </a:r>
            <a:r>
              <a:rPr sz="1900" spc="-5" dirty="0">
                <a:solidFill>
                  <a:prstClr val="black"/>
                </a:solidFill>
                <a:latin typeface="Times New Roman"/>
                <a:cs typeface="Times New Roman"/>
              </a:rPr>
              <a:t>in social work. The primary </a:t>
            </a:r>
            <a:r>
              <a:rPr sz="1900" spc="-10" dirty="0">
                <a:solidFill>
                  <a:prstClr val="black"/>
                </a:solidFill>
                <a:latin typeface="Times New Roman"/>
                <a:cs typeface="Times New Roman"/>
              </a:rPr>
              <a:t>methods </a:t>
            </a:r>
            <a:r>
              <a:rPr sz="1900" spc="-5" dirty="0">
                <a:solidFill>
                  <a:prstClr val="black"/>
                </a:solidFill>
                <a:latin typeface="Times New Roman"/>
                <a:cs typeface="Times New Roman"/>
              </a:rPr>
              <a:t>make  interventions directly with the clients. At the </a:t>
            </a:r>
            <a:r>
              <a:rPr sz="1900" spc="-15" dirty="0">
                <a:solidFill>
                  <a:prstClr val="black"/>
                </a:solidFill>
                <a:latin typeface="Times New Roman"/>
                <a:cs typeface="Times New Roman"/>
              </a:rPr>
              <a:t>same </a:t>
            </a:r>
            <a:r>
              <a:rPr sz="1900" spc="-10" dirty="0">
                <a:solidFill>
                  <a:prstClr val="black"/>
                </a:solidFill>
                <a:latin typeface="Times New Roman"/>
                <a:cs typeface="Times New Roman"/>
              </a:rPr>
              <a:t>time </a:t>
            </a:r>
            <a:r>
              <a:rPr sz="1900" spc="-5" dirty="0">
                <a:solidFill>
                  <a:prstClr val="black"/>
                </a:solidFill>
                <a:latin typeface="Times New Roman"/>
                <a:cs typeface="Times New Roman"/>
              </a:rPr>
              <a:t>the secondary </a:t>
            </a:r>
            <a:r>
              <a:rPr sz="1900" spc="-10" dirty="0">
                <a:solidFill>
                  <a:prstClr val="black"/>
                </a:solidFill>
                <a:latin typeface="Times New Roman"/>
                <a:cs typeface="Times New Roman"/>
              </a:rPr>
              <a:t>methods  </a:t>
            </a:r>
            <a:r>
              <a:rPr sz="1900" spc="-5" dirty="0">
                <a:solidFill>
                  <a:prstClr val="black"/>
                </a:solidFill>
                <a:latin typeface="Times New Roman"/>
                <a:cs typeface="Times New Roman"/>
              </a:rPr>
              <a:t>indirectly assist the primary methods and also help the </a:t>
            </a:r>
            <a:r>
              <a:rPr sz="1900" spc="-10" dirty="0">
                <a:solidFill>
                  <a:prstClr val="black"/>
                </a:solidFill>
                <a:latin typeface="Times New Roman"/>
                <a:cs typeface="Times New Roman"/>
              </a:rPr>
              <a:t>clients. </a:t>
            </a:r>
            <a:r>
              <a:rPr sz="1900" spc="-5" dirty="0">
                <a:solidFill>
                  <a:prstClr val="black"/>
                </a:solidFill>
                <a:latin typeface="Times New Roman"/>
                <a:cs typeface="Times New Roman"/>
              </a:rPr>
              <a:t>Let us </a:t>
            </a:r>
            <a:r>
              <a:rPr sz="1900" spc="-10" dirty="0">
                <a:solidFill>
                  <a:prstClr val="black"/>
                </a:solidFill>
                <a:latin typeface="Times New Roman"/>
                <a:cs typeface="Times New Roman"/>
              </a:rPr>
              <a:t>examine  each method.</a:t>
            </a:r>
            <a:endParaRPr sz="1900">
              <a:solidFill>
                <a:prstClr val="black"/>
              </a:solidFill>
              <a:latin typeface="Times New Roman"/>
              <a:cs typeface="Times New Roman"/>
            </a:endParaRPr>
          </a:p>
        </p:txBody>
      </p:sp>
      <p:grpSp>
        <p:nvGrpSpPr>
          <p:cNvPr id="4" name="object 4"/>
          <p:cNvGrpSpPr/>
          <p:nvPr/>
        </p:nvGrpSpPr>
        <p:grpSpPr>
          <a:xfrm>
            <a:off x="2619755" y="886967"/>
            <a:ext cx="3904615" cy="1009015"/>
            <a:chOff x="2619755" y="886967"/>
            <a:chExt cx="3904615" cy="1009015"/>
          </a:xfrm>
        </p:grpSpPr>
        <p:sp>
          <p:nvSpPr>
            <p:cNvPr id="5" name="object 5"/>
            <p:cNvSpPr/>
            <p:nvPr/>
          </p:nvSpPr>
          <p:spPr>
            <a:xfrm>
              <a:off x="2619755" y="886967"/>
              <a:ext cx="3904488" cy="100888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2666999" y="914399"/>
              <a:ext cx="3810000" cy="9144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grpSp>
      <p:sp>
        <p:nvSpPr>
          <p:cNvPr id="7" name="object 7"/>
          <p:cNvSpPr txBox="1"/>
          <p:nvPr/>
        </p:nvSpPr>
        <p:spPr>
          <a:xfrm>
            <a:off x="2667000" y="914400"/>
            <a:ext cx="3829050" cy="914400"/>
          </a:xfrm>
          <a:prstGeom prst="rect">
            <a:avLst/>
          </a:prstGeom>
          <a:ln w="9144">
            <a:solidFill>
              <a:srgbClr val="000000"/>
            </a:solidFill>
          </a:ln>
        </p:spPr>
        <p:txBody>
          <a:bodyPr vert="horz" wrap="square" lIns="0" tIns="5715" rIns="0" bIns="0" rtlCol="0">
            <a:spAutoFit/>
          </a:bodyPr>
          <a:lstStyle/>
          <a:p>
            <a:pPr>
              <a:spcBef>
                <a:spcPts val="45"/>
              </a:spcBef>
            </a:pPr>
            <a:endParaRPr sz="2100">
              <a:solidFill>
                <a:prstClr val="black"/>
              </a:solidFill>
              <a:latin typeface="Times New Roman"/>
              <a:cs typeface="Times New Roman"/>
            </a:endParaRPr>
          </a:p>
          <a:p>
            <a:pPr marR="12065" algn="ctr"/>
            <a:r>
              <a:rPr b="1" spc="-5" dirty="0">
                <a:solidFill>
                  <a:prstClr val="black"/>
                </a:solidFill>
                <a:latin typeface="Times New Roman"/>
                <a:cs typeface="Times New Roman"/>
              </a:rPr>
              <a:t>SOCIAL </a:t>
            </a:r>
            <a:r>
              <a:rPr b="1" dirty="0">
                <a:solidFill>
                  <a:prstClr val="black"/>
                </a:solidFill>
                <a:latin typeface="Times New Roman"/>
                <a:cs typeface="Times New Roman"/>
              </a:rPr>
              <a:t>WORK</a:t>
            </a:r>
            <a:r>
              <a:rPr b="1" spc="-140" dirty="0">
                <a:solidFill>
                  <a:prstClr val="black"/>
                </a:solidFill>
                <a:latin typeface="Times New Roman"/>
                <a:cs typeface="Times New Roman"/>
              </a:rPr>
              <a:t> </a:t>
            </a:r>
            <a:r>
              <a:rPr b="1" dirty="0">
                <a:solidFill>
                  <a:prstClr val="black"/>
                </a:solidFill>
                <a:latin typeface="Times New Roman"/>
                <a:cs typeface="Times New Roman"/>
              </a:rPr>
              <a:t>METHODS</a:t>
            </a:r>
            <a:endParaRPr>
              <a:solidFill>
                <a:prstClr val="black"/>
              </a:solidFill>
              <a:latin typeface="Times New Roman"/>
              <a:cs typeface="Times New Roman"/>
            </a:endParaRPr>
          </a:p>
        </p:txBody>
      </p:sp>
      <p:sp>
        <p:nvSpPr>
          <p:cNvPr id="8" name="object 8"/>
          <p:cNvSpPr txBox="1"/>
          <p:nvPr/>
        </p:nvSpPr>
        <p:spPr>
          <a:xfrm>
            <a:off x="610362" y="2326385"/>
            <a:ext cx="3810000" cy="609600"/>
          </a:xfrm>
          <a:prstGeom prst="rect">
            <a:avLst/>
          </a:prstGeom>
          <a:solidFill>
            <a:srgbClr val="EDEBE0"/>
          </a:solidFill>
          <a:ln w="25907">
            <a:solidFill>
              <a:srgbClr val="000000"/>
            </a:solidFill>
          </a:ln>
        </p:spPr>
        <p:txBody>
          <a:bodyPr vert="horz" wrap="square" lIns="0" tIns="160655" rIns="0" bIns="0" rtlCol="0">
            <a:spAutoFit/>
          </a:bodyPr>
          <a:lstStyle/>
          <a:p>
            <a:pPr marL="746760">
              <a:spcBef>
                <a:spcPts val="1265"/>
              </a:spcBef>
            </a:pPr>
            <a:r>
              <a:rPr b="1" spc="-15" dirty="0">
                <a:solidFill>
                  <a:srgbClr val="00AFEF"/>
                </a:solidFill>
                <a:latin typeface="Times New Roman"/>
                <a:cs typeface="Times New Roman"/>
              </a:rPr>
              <a:t>PRIMARY</a:t>
            </a:r>
            <a:r>
              <a:rPr b="1" spc="-65" dirty="0">
                <a:solidFill>
                  <a:srgbClr val="00AFEF"/>
                </a:solidFill>
                <a:latin typeface="Times New Roman"/>
                <a:cs typeface="Times New Roman"/>
              </a:rPr>
              <a:t> </a:t>
            </a:r>
            <a:r>
              <a:rPr b="1" dirty="0">
                <a:solidFill>
                  <a:srgbClr val="00AFEF"/>
                </a:solidFill>
                <a:latin typeface="Times New Roman"/>
                <a:cs typeface="Times New Roman"/>
              </a:rPr>
              <a:t>METHODS</a:t>
            </a:r>
            <a:endParaRPr>
              <a:solidFill>
                <a:prstClr val="black"/>
              </a:solidFill>
              <a:latin typeface="Times New Roman"/>
              <a:cs typeface="Times New Roman"/>
            </a:endParaRPr>
          </a:p>
        </p:txBody>
      </p:sp>
      <p:sp>
        <p:nvSpPr>
          <p:cNvPr id="9" name="object 9"/>
          <p:cNvSpPr txBox="1"/>
          <p:nvPr/>
        </p:nvSpPr>
        <p:spPr>
          <a:xfrm>
            <a:off x="4648961" y="2326385"/>
            <a:ext cx="3733800" cy="609600"/>
          </a:xfrm>
          <a:prstGeom prst="rect">
            <a:avLst/>
          </a:prstGeom>
          <a:solidFill>
            <a:srgbClr val="EDEBE0"/>
          </a:solidFill>
          <a:ln w="25907">
            <a:solidFill>
              <a:srgbClr val="000000"/>
            </a:solidFill>
          </a:ln>
        </p:spPr>
        <p:txBody>
          <a:bodyPr vert="horz" wrap="square" lIns="0" tIns="160655" rIns="0" bIns="0" rtlCol="0">
            <a:spAutoFit/>
          </a:bodyPr>
          <a:lstStyle/>
          <a:p>
            <a:pPr algn="ctr">
              <a:spcBef>
                <a:spcPts val="1265"/>
              </a:spcBef>
            </a:pPr>
            <a:r>
              <a:rPr b="1" spc="-15" dirty="0">
                <a:solidFill>
                  <a:srgbClr val="00AFEF"/>
                </a:solidFill>
                <a:latin typeface="Times New Roman"/>
                <a:cs typeface="Times New Roman"/>
              </a:rPr>
              <a:t>SECONDARY</a:t>
            </a:r>
            <a:r>
              <a:rPr b="1" spc="-55" dirty="0">
                <a:solidFill>
                  <a:srgbClr val="00AFEF"/>
                </a:solidFill>
                <a:latin typeface="Times New Roman"/>
                <a:cs typeface="Times New Roman"/>
              </a:rPr>
              <a:t> </a:t>
            </a:r>
            <a:r>
              <a:rPr b="1" dirty="0">
                <a:solidFill>
                  <a:srgbClr val="00AFEF"/>
                </a:solidFill>
                <a:latin typeface="Times New Roman"/>
                <a:cs typeface="Times New Roman"/>
              </a:rPr>
              <a:t>METHODS</a:t>
            </a:r>
            <a:endParaRPr>
              <a:solidFill>
                <a:prstClr val="black"/>
              </a:solidFill>
              <a:latin typeface="Times New Roman"/>
              <a:cs typeface="Times New Roman"/>
            </a:endParaRPr>
          </a:p>
        </p:txBody>
      </p:sp>
      <p:sp>
        <p:nvSpPr>
          <p:cNvPr id="10" name="object 10"/>
          <p:cNvSpPr txBox="1"/>
          <p:nvPr/>
        </p:nvSpPr>
        <p:spPr>
          <a:xfrm>
            <a:off x="610362" y="3201161"/>
            <a:ext cx="2971800" cy="533400"/>
          </a:xfrm>
          <a:prstGeom prst="rect">
            <a:avLst/>
          </a:prstGeom>
          <a:solidFill>
            <a:srgbClr val="4F81BC"/>
          </a:solidFill>
          <a:ln w="25907">
            <a:solidFill>
              <a:srgbClr val="385D89"/>
            </a:solidFill>
          </a:ln>
        </p:spPr>
        <p:txBody>
          <a:bodyPr vert="horz" wrap="square" lIns="0" tIns="121285" rIns="0" bIns="0" rtlCol="0">
            <a:spAutoFit/>
          </a:bodyPr>
          <a:lstStyle/>
          <a:p>
            <a:pPr marL="670560">
              <a:spcBef>
                <a:spcPts val="955"/>
              </a:spcBef>
            </a:pPr>
            <a:r>
              <a:rPr dirty="0">
                <a:solidFill>
                  <a:srgbClr val="FFFFFF"/>
                </a:solidFill>
                <a:latin typeface="Times New Roman"/>
                <a:cs typeface="Times New Roman"/>
              </a:rPr>
              <a:t>Social </a:t>
            </a:r>
            <a:r>
              <a:rPr spc="-5" dirty="0">
                <a:solidFill>
                  <a:srgbClr val="FFFFFF"/>
                </a:solidFill>
                <a:latin typeface="Times New Roman"/>
                <a:cs typeface="Times New Roman"/>
              </a:rPr>
              <a:t>Case</a:t>
            </a:r>
            <a:r>
              <a:rPr spc="-55" dirty="0">
                <a:solidFill>
                  <a:srgbClr val="FFFFFF"/>
                </a:solidFill>
                <a:latin typeface="Times New Roman"/>
                <a:cs typeface="Times New Roman"/>
              </a:rPr>
              <a:t> </a:t>
            </a:r>
            <a:r>
              <a:rPr spc="-40" dirty="0">
                <a:solidFill>
                  <a:srgbClr val="FFFFFF"/>
                </a:solidFill>
                <a:latin typeface="Times New Roman"/>
                <a:cs typeface="Times New Roman"/>
              </a:rPr>
              <a:t>Work</a:t>
            </a:r>
            <a:endParaRPr>
              <a:solidFill>
                <a:prstClr val="black"/>
              </a:solidFill>
              <a:latin typeface="Times New Roman"/>
              <a:cs typeface="Times New Roman"/>
            </a:endParaRPr>
          </a:p>
        </p:txBody>
      </p:sp>
      <p:sp>
        <p:nvSpPr>
          <p:cNvPr id="11" name="object 11"/>
          <p:cNvSpPr txBox="1"/>
          <p:nvPr/>
        </p:nvSpPr>
        <p:spPr>
          <a:xfrm>
            <a:off x="610362" y="3886961"/>
            <a:ext cx="2971800" cy="533400"/>
          </a:xfrm>
          <a:prstGeom prst="rect">
            <a:avLst/>
          </a:prstGeom>
          <a:solidFill>
            <a:srgbClr val="4F81BC"/>
          </a:solidFill>
          <a:ln w="25907">
            <a:solidFill>
              <a:srgbClr val="385D89"/>
            </a:solidFill>
          </a:ln>
        </p:spPr>
        <p:txBody>
          <a:bodyPr vert="horz" wrap="square" lIns="0" tIns="121920" rIns="0" bIns="0" rtlCol="0">
            <a:spAutoFit/>
          </a:bodyPr>
          <a:lstStyle/>
          <a:p>
            <a:pPr marL="600075">
              <a:spcBef>
                <a:spcPts val="960"/>
              </a:spcBef>
            </a:pPr>
            <a:r>
              <a:rPr dirty="0">
                <a:solidFill>
                  <a:srgbClr val="FFFFFF"/>
                </a:solidFill>
                <a:latin typeface="Times New Roman"/>
                <a:cs typeface="Times New Roman"/>
              </a:rPr>
              <a:t>Social </a:t>
            </a:r>
            <a:r>
              <a:rPr spc="-5" dirty="0">
                <a:solidFill>
                  <a:srgbClr val="FFFFFF"/>
                </a:solidFill>
                <a:latin typeface="Times New Roman"/>
                <a:cs typeface="Times New Roman"/>
              </a:rPr>
              <a:t>Group</a:t>
            </a:r>
            <a:r>
              <a:rPr spc="-55" dirty="0">
                <a:solidFill>
                  <a:srgbClr val="FFFFFF"/>
                </a:solidFill>
                <a:latin typeface="Times New Roman"/>
                <a:cs typeface="Times New Roman"/>
              </a:rPr>
              <a:t> </a:t>
            </a:r>
            <a:r>
              <a:rPr spc="-40" dirty="0">
                <a:solidFill>
                  <a:srgbClr val="FFFFFF"/>
                </a:solidFill>
                <a:latin typeface="Times New Roman"/>
                <a:cs typeface="Times New Roman"/>
              </a:rPr>
              <a:t>Work</a:t>
            </a:r>
            <a:endParaRPr>
              <a:solidFill>
                <a:prstClr val="black"/>
              </a:solidFill>
              <a:latin typeface="Times New Roman"/>
              <a:cs typeface="Times New Roman"/>
            </a:endParaRPr>
          </a:p>
        </p:txBody>
      </p:sp>
      <p:sp>
        <p:nvSpPr>
          <p:cNvPr id="12" name="object 12"/>
          <p:cNvSpPr txBox="1"/>
          <p:nvPr/>
        </p:nvSpPr>
        <p:spPr>
          <a:xfrm>
            <a:off x="610362" y="4572761"/>
            <a:ext cx="2971800" cy="533400"/>
          </a:xfrm>
          <a:prstGeom prst="rect">
            <a:avLst/>
          </a:prstGeom>
          <a:solidFill>
            <a:srgbClr val="4F81BC"/>
          </a:solidFill>
          <a:ln w="25907">
            <a:solidFill>
              <a:srgbClr val="385D89"/>
            </a:solidFill>
          </a:ln>
        </p:spPr>
        <p:txBody>
          <a:bodyPr vert="horz" wrap="square" lIns="0" tIns="121920" rIns="0" bIns="0" rtlCol="0">
            <a:spAutoFit/>
          </a:bodyPr>
          <a:lstStyle/>
          <a:p>
            <a:pPr marL="313690">
              <a:spcBef>
                <a:spcPts val="960"/>
              </a:spcBef>
            </a:pPr>
            <a:r>
              <a:rPr spc="-5" dirty="0">
                <a:solidFill>
                  <a:srgbClr val="FFFFFF"/>
                </a:solidFill>
                <a:latin typeface="Times New Roman"/>
                <a:cs typeface="Times New Roman"/>
              </a:rPr>
              <a:t>Community</a:t>
            </a:r>
            <a:r>
              <a:rPr spc="-10" dirty="0">
                <a:solidFill>
                  <a:srgbClr val="FFFFFF"/>
                </a:solidFill>
                <a:latin typeface="Times New Roman"/>
                <a:cs typeface="Times New Roman"/>
              </a:rPr>
              <a:t> </a:t>
            </a:r>
            <a:r>
              <a:rPr spc="-5" dirty="0">
                <a:solidFill>
                  <a:srgbClr val="FFFFFF"/>
                </a:solidFill>
                <a:latin typeface="Times New Roman"/>
                <a:cs typeface="Times New Roman"/>
              </a:rPr>
              <a:t>Organization</a:t>
            </a:r>
            <a:endParaRPr>
              <a:solidFill>
                <a:prstClr val="black"/>
              </a:solidFill>
              <a:latin typeface="Times New Roman"/>
              <a:cs typeface="Times New Roman"/>
            </a:endParaRPr>
          </a:p>
        </p:txBody>
      </p:sp>
      <p:sp>
        <p:nvSpPr>
          <p:cNvPr id="13" name="object 13"/>
          <p:cNvSpPr txBox="1"/>
          <p:nvPr/>
        </p:nvSpPr>
        <p:spPr>
          <a:xfrm>
            <a:off x="5410961" y="3201161"/>
            <a:ext cx="2971800" cy="533400"/>
          </a:xfrm>
          <a:prstGeom prst="rect">
            <a:avLst/>
          </a:prstGeom>
          <a:solidFill>
            <a:srgbClr val="4F81BC"/>
          </a:solidFill>
          <a:ln w="25907">
            <a:solidFill>
              <a:srgbClr val="385D89"/>
            </a:solidFill>
          </a:ln>
        </p:spPr>
        <p:txBody>
          <a:bodyPr vert="horz" wrap="square" lIns="0" tIns="121285" rIns="0" bIns="0" rtlCol="0">
            <a:spAutoFit/>
          </a:bodyPr>
          <a:lstStyle/>
          <a:p>
            <a:pPr marL="866140">
              <a:spcBef>
                <a:spcPts val="955"/>
              </a:spcBef>
            </a:pPr>
            <a:r>
              <a:rPr dirty="0">
                <a:solidFill>
                  <a:srgbClr val="FFFFFF"/>
                </a:solidFill>
                <a:latin typeface="Times New Roman"/>
                <a:cs typeface="Times New Roman"/>
              </a:rPr>
              <a:t>Social</a:t>
            </a:r>
            <a:r>
              <a:rPr spc="-114" dirty="0">
                <a:solidFill>
                  <a:srgbClr val="FFFFFF"/>
                </a:solidFill>
                <a:latin typeface="Times New Roman"/>
                <a:cs typeface="Times New Roman"/>
              </a:rPr>
              <a:t> </a:t>
            </a:r>
            <a:r>
              <a:rPr dirty="0">
                <a:solidFill>
                  <a:srgbClr val="FFFFFF"/>
                </a:solidFill>
                <a:latin typeface="Times New Roman"/>
                <a:cs typeface="Times New Roman"/>
              </a:rPr>
              <a:t>Action</a:t>
            </a:r>
            <a:endParaRPr>
              <a:solidFill>
                <a:prstClr val="black"/>
              </a:solidFill>
              <a:latin typeface="Times New Roman"/>
              <a:cs typeface="Times New Roman"/>
            </a:endParaRPr>
          </a:p>
        </p:txBody>
      </p:sp>
      <p:sp>
        <p:nvSpPr>
          <p:cNvPr id="14" name="object 14"/>
          <p:cNvSpPr txBox="1"/>
          <p:nvPr/>
        </p:nvSpPr>
        <p:spPr>
          <a:xfrm>
            <a:off x="5410961" y="3886961"/>
            <a:ext cx="2971800" cy="533400"/>
          </a:xfrm>
          <a:prstGeom prst="rect">
            <a:avLst/>
          </a:prstGeom>
          <a:solidFill>
            <a:srgbClr val="4F81BC"/>
          </a:solidFill>
          <a:ln w="25907">
            <a:solidFill>
              <a:srgbClr val="385D89"/>
            </a:solidFill>
          </a:ln>
        </p:spPr>
        <p:txBody>
          <a:bodyPr vert="horz" wrap="square" lIns="0" tIns="121920" rIns="0" bIns="0" rtlCol="0">
            <a:spAutoFit/>
          </a:bodyPr>
          <a:lstStyle/>
          <a:p>
            <a:pPr marL="99695">
              <a:spcBef>
                <a:spcPts val="960"/>
              </a:spcBef>
            </a:pPr>
            <a:r>
              <a:rPr dirty="0">
                <a:solidFill>
                  <a:srgbClr val="FFFFFF"/>
                </a:solidFill>
                <a:latin typeface="Times New Roman"/>
                <a:cs typeface="Times New Roman"/>
              </a:rPr>
              <a:t>Social </a:t>
            </a:r>
            <a:r>
              <a:rPr spc="-25" dirty="0">
                <a:solidFill>
                  <a:srgbClr val="FFFFFF"/>
                </a:solidFill>
                <a:latin typeface="Times New Roman"/>
                <a:cs typeface="Times New Roman"/>
              </a:rPr>
              <a:t>Welfare</a:t>
            </a:r>
            <a:r>
              <a:rPr spc="-155" dirty="0">
                <a:solidFill>
                  <a:srgbClr val="FFFFFF"/>
                </a:solidFill>
                <a:latin typeface="Times New Roman"/>
                <a:cs typeface="Times New Roman"/>
              </a:rPr>
              <a:t> </a:t>
            </a:r>
            <a:r>
              <a:rPr spc="-5" dirty="0">
                <a:solidFill>
                  <a:srgbClr val="FFFFFF"/>
                </a:solidFill>
                <a:latin typeface="Times New Roman"/>
                <a:cs typeface="Times New Roman"/>
              </a:rPr>
              <a:t>Administration</a:t>
            </a:r>
            <a:endParaRPr>
              <a:solidFill>
                <a:prstClr val="black"/>
              </a:solidFill>
              <a:latin typeface="Times New Roman"/>
              <a:cs typeface="Times New Roman"/>
            </a:endParaRPr>
          </a:p>
        </p:txBody>
      </p:sp>
      <p:sp>
        <p:nvSpPr>
          <p:cNvPr id="15" name="object 15"/>
          <p:cNvSpPr txBox="1"/>
          <p:nvPr/>
        </p:nvSpPr>
        <p:spPr>
          <a:xfrm>
            <a:off x="5410961" y="4572761"/>
            <a:ext cx="2971800" cy="533400"/>
          </a:xfrm>
          <a:prstGeom prst="rect">
            <a:avLst/>
          </a:prstGeom>
          <a:solidFill>
            <a:srgbClr val="4F81BC"/>
          </a:solidFill>
          <a:ln w="25907">
            <a:solidFill>
              <a:srgbClr val="385D89"/>
            </a:solidFill>
          </a:ln>
        </p:spPr>
        <p:txBody>
          <a:bodyPr vert="horz" wrap="square" lIns="0" tIns="121920" rIns="0" bIns="0" rtlCol="0">
            <a:spAutoFit/>
          </a:bodyPr>
          <a:lstStyle/>
          <a:p>
            <a:pPr marL="473075">
              <a:spcBef>
                <a:spcPts val="960"/>
              </a:spcBef>
            </a:pPr>
            <a:r>
              <a:rPr dirty="0">
                <a:solidFill>
                  <a:srgbClr val="FFFFFF"/>
                </a:solidFill>
                <a:latin typeface="Times New Roman"/>
                <a:cs typeface="Times New Roman"/>
              </a:rPr>
              <a:t>Social </a:t>
            </a:r>
            <a:r>
              <a:rPr spc="-40" dirty="0">
                <a:solidFill>
                  <a:srgbClr val="FFFFFF"/>
                </a:solidFill>
                <a:latin typeface="Times New Roman"/>
                <a:cs typeface="Times New Roman"/>
              </a:rPr>
              <a:t>Work</a:t>
            </a:r>
            <a:r>
              <a:rPr spc="-55" dirty="0">
                <a:solidFill>
                  <a:srgbClr val="FFFFFF"/>
                </a:solidFill>
                <a:latin typeface="Times New Roman"/>
                <a:cs typeface="Times New Roman"/>
              </a:rPr>
              <a:t> </a:t>
            </a:r>
            <a:r>
              <a:rPr dirty="0">
                <a:solidFill>
                  <a:srgbClr val="FFFFFF"/>
                </a:solidFill>
                <a:latin typeface="Times New Roman"/>
                <a:cs typeface="Times New Roman"/>
              </a:rPr>
              <a:t>Research</a:t>
            </a:r>
            <a:endParaRPr>
              <a:solidFill>
                <a:prstClr val="black"/>
              </a:solidFill>
              <a:latin typeface="Times New Roman"/>
              <a:cs typeface="Times New Roman"/>
            </a:endParaRPr>
          </a:p>
        </p:txBody>
      </p:sp>
      <p:grpSp>
        <p:nvGrpSpPr>
          <p:cNvPr id="16" name="object 16"/>
          <p:cNvGrpSpPr/>
          <p:nvPr/>
        </p:nvGrpSpPr>
        <p:grpSpPr>
          <a:xfrm>
            <a:off x="2510027" y="1824227"/>
            <a:ext cx="4010025" cy="506730"/>
            <a:chOff x="2510027" y="1824227"/>
            <a:chExt cx="4010025" cy="506730"/>
          </a:xfrm>
        </p:grpSpPr>
        <p:sp>
          <p:nvSpPr>
            <p:cNvPr id="17" name="object 17"/>
            <p:cNvSpPr/>
            <p:nvPr/>
          </p:nvSpPr>
          <p:spPr>
            <a:xfrm>
              <a:off x="2514599" y="1828799"/>
              <a:ext cx="2057400" cy="497840"/>
            </a:xfrm>
            <a:custGeom>
              <a:avLst/>
              <a:gdLst/>
              <a:ahLst/>
              <a:cxnLst/>
              <a:rect l="l" t="t" r="r" b="b"/>
              <a:pathLst>
                <a:path w="2057400" h="497839">
                  <a:moveTo>
                    <a:pt x="2057400" y="0"/>
                  </a:moveTo>
                  <a:lnTo>
                    <a:pt x="2057400" y="248792"/>
                  </a:lnTo>
                  <a:lnTo>
                    <a:pt x="0" y="248792"/>
                  </a:lnTo>
                  <a:lnTo>
                    <a:pt x="0" y="497459"/>
                  </a:lnTo>
                </a:path>
              </a:pathLst>
            </a:custGeom>
            <a:ln w="9144">
              <a:solidFill>
                <a:srgbClr val="497DBA"/>
              </a:solidFill>
            </a:ln>
          </p:spPr>
          <p:txBody>
            <a:bodyPr wrap="square" lIns="0" tIns="0" rIns="0" bIns="0" rtlCol="0"/>
            <a:lstStyle/>
            <a:p>
              <a:endParaRPr>
                <a:solidFill>
                  <a:prstClr val="black"/>
                </a:solidFill>
              </a:endParaRPr>
            </a:p>
          </p:txBody>
        </p:sp>
        <p:sp>
          <p:nvSpPr>
            <p:cNvPr id="18" name="object 18"/>
            <p:cNvSpPr/>
            <p:nvPr/>
          </p:nvSpPr>
          <p:spPr>
            <a:xfrm>
              <a:off x="4572000" y="2057400"/>
              <a:ext cx="1943100" cy="269240"/>
            </a:xfrm>
            <a:custGeom>
              <a:avLst/>
              <a:gdLst/>
              <a:ahLst/>
              <a:cxnLst/>
              <a:rect l="l" t="t" r="r" b="b"/>
              <a:pathLst>
                <a:path w="1943100" h="269239">
                  <a:moveTo>
                    <a:pt x="0" y="0"/>
                  </a:moveTo>
                  <a:lnTo>
                    <a:pt x="1943100" y="0"/>
                  </a:lnTo>
                  <a:lnTo>
                    <a:pt x="1943100" y="268986"/>
                  </a:lnTo>
                </a:path>
              </a:pathLst>
            </a:custGeom>
            <a:ln w="9143">
              <a:solidFill>
                <a:srgbClr val="497DBA"/>
              </a:solidFill>
            </a:ln>
          </p:spPr>
          <p:txBody>
            <a:bodyPr wrap="square" lIns="0" tIns="0" rIns="0" bIns="0" rtlCol="0"/>
            <a:lstStyle/>
            <a:p>
              <a:endParaRPr>
                <a:solidFill>
                  <a:prstClr val="black"/>
                </a:solidFill>
              </a:endParaRPr>
            </a:p>
          </p:txBody>
        </p:sp>
      </p:grpSp>
    </p:spTree>
    <p:extLst>
      <p:ext uri="{BB962C8B-B14F-4D97-AF65-F5344CB8AC3E}">
        <p14:creationId xmlns:p14="http://schemas.microsoft.com/office/powerpoint/2010/main" val="32636909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07391"/>
            <a:ext cx="5590540"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6F2F9F"/>
                </a:solidFill>
              </a:rPr>
              <a:t>1.SOCIAL CASE</a:t>
            </a:r>
            <a:r>
              <a:rPr sz="4000" spc="-320" dirty="0">
                <a:solidFill>
                  <a:srgbClr val="6F2F9F"/>
                </a:solidFill>
              </a:rPr>
              <a:t> </a:t>
            </a:r>
            <a:r>
              <a:rPr sz="4000" spc="-5" dirty="0">
                <a:solidFill>
                  <a:srgbClr val="6F2F9F"/>
                </a:solidFill>
              </a:rPr>
              <a:t>WORK</a:t>
            </a:r>
            <a:endParaRPr sz="4000"/>
          </a:p>
        </p:txBody>
      </p:sp>
      <p:sp>
        <p:nvSpPr>
          <p:cNvPr id="3" name="object 3"/>
          <p:cNvSpPr/>
          <p:nvPr/>
        </p:nvSpPr>
        <p:spPr>
          <a:xfrm>
            <a:off x="7200900" y="0"/>
            <a:ext cx="1828799" cy="223875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459740" y="863853"/>
            <a:ext cx="8164830" cy="5787390"/>
          </a:xfrm>
          <a:prstGeom prst="rect">
            <a:avLst/>
          </a:prstGeom>
        </p:spPr>
        <p:txBody>
          <a:bodyPr vert="horz" wrap="square" lIns="0" tIns="12700" rIns="0" bIns="0" rtlCol="0">
            <a:spAutoFit/>
          </a:bodyPr>
          <a:lstStyle/>
          <a:p>
            <a:pPr marL="271780" indent="-259079">
              <a:spcBef>
                <a:spcPts val="100"/>
              </a:spcBef>
              <a:buFont typeface="Wingdings"/>
              <a:buChar char=""/>
              <a:tabLst>
                <a:tab pos="271780" algn="l"/>
              </a:tabLst>
            </a:pPr>
            <a:r>
              <a:rPr dirty="0">
                <a:solidFill>
                  <a:prstClr val="black"/>
                </a:solidFill>
                <a:latin typeface="Times New Roman"/>
                <a:cs typeface="Times New Roman"/>
              </a:rPr>
              <a:t>Mary Ellen </a:t>
            </a:r>
            <a:r>
              <a:rPr spc="-5" dirty="0">
                <a:solidFill>
                  <a:prstClr val="black"/>
                </a:solidFill>
                <a:latin typeface="Times New Roman"/>
                <a:cs typeface="Times New Roman"/>
              </a:rPr>
              <a:t>Richmond </a:t>
            </a:r>
            <a:r>
              <a:rPr dirty="0">
                <a:solidFill>
                  <a:prstClr val="black"/>
                </a:solidFill>
                <a:latin typeface="Times New Roman"/>
                <a:cs typeface="Times New Roman"/>
              </a:rPr>
              <a:t>(1861-1928) the founding </a:t>
            </a:r>
            <a:r>
              <a:rPr spc="-5" dirty="0">
                <a:solidFill>
                  <a:prstClr val="black"/>
                </a:solidFill>
                <a:latin typeface="Times New Roman"/>
                <a:cs typeface="Times New Roman"/>
              </a:rPr>
              <a:t>mother </a:t>
            </a:r>
            <a:r>
              <a:rPr dirty="0">
                <a:solidFill>
                  <a:prstClr val="black"/>
                </a:solidFill>
                <a:latin typeface="Times New Roman"/>
                <a:cs typeface="Times New Roman"/>
              </a:rPr>
              <a:t>of </a:t>
            </a:r>
            <a:r>
              <a:rPr spc="-5" dirty="0">
                <a:solidFill>
                  <a:prstClr val="black"/>
                </a:solidFill>
                <a:latin typeface="Times New Roman"/>
                <a:cs typeface="Times New Roman"/>
              </a:rPr>
              <a:t>Social </a:t>
            </a:r>
            <a:r>
              <a:rPr dirty="0">
                <a:solidFill>
                  <a:prstClr val="black"/>
                </a:solidFill>
                <a:latin typeface="Times New Roman"/>
                <a:cs typeface="Times New Roman"/>
              </a:rPr>
              <a:t>Case</a:t>
            </a:r>
            <a:r>
              <a:rPr spc="-30" dirty="0">
                <a:solidFill>
                  <a:prstClr val="black"/>
                </a:solidFill>
                <a:latin typeface="Times New Roman"/>
                <a:cs typeface="Times New Roman"/>
              </a:rPr>
              <a:t> </a:t>
            </a:r>
            <a:r>
              <a:rPr spc="-35" dirty="0">
                <a:solidFill>
                  <a:prstClr val="black"/>
                </a:solidFill>
                <a:latin typeface="Times New Roman"/>
                <a:cs typeface="Times New Roman"/>
              </a:rPr>
              <a:t>Work.</a:t>
            </a:r>
            <a:endParaRPr>
              <a:solidFill>
                <a:prstClr val="black"/>
              </a:solidFill>
              <a:latin typeface="Times New Roman"/>
              <a:cs typeface="Times New Roman"/>
            </a:endParaRPr>
          </a:p>
          <a:p>
            <a:pPr marL="12700" marR="222250">
              <a:buFont typeface="Wingdings"/>
              <a:buChar char=""/>
              <a:tabLst>
                <a:tab pos="269240" algn="l"/>
              </a:tabLst>
            </a:pPr>
            <a:r>
              <a:rPr spc="-5" dirty="0">
                <a:solidFill>
                  <a:prstClr val="black"/>
                </a:solidFill>
                <a:latin typeface="Times New Roman"/>
                <a:cs typeface="Times New Roman"/>
              </a:rPr>
              <a:t>While social </a:t>
            </a:r>
            <a:r>
              <a:rPr dirty="0">
                <a:solidFill>
                  <a:prstClr val="black"/>
                </a:solidFill>
                <a:latin typeface="Times New Roman"/>
                <a:cs typeface="Times New Roman"/>
              </a:rPr>
              <a:t>case work </a:t>
            </a:r>
            <a:r>
              <a:rPr spc="-5" dirty="0">
                <a:solidFill>
                  <a:prstClr val="black"/>
                </a:solidFill>
                <a:latin typeface="Times New Roman"/>
                <a:cs typeface="Times New Roman"/>
              </a:rPr>
              <a:t>was </a:t>
            </a:r>
            <a:r>
              <a:rPr dirty="0">
                <a:solidFill>
                  <a:prstClr val="black"/>
                </a:solidFill>
                <a:latin typeface="Times New Roman"/>
                <a:cs typeface="Times New Roman"/>
              </a:rPr>
              <a:t>a </a:t>
            </a:r>
            <a:r>
              <a:rPr spc="-5" dirty="0">
                <a:solidFill>
                  <a:prstClr val="black"/>
                </a:solidFill>
                <a:latin typeface="Times New Roman"/>
                <a:cs typeface="Times New Roman"/>
              </a:rPr>
              <a:t>primary method </a:t>
            </a:r>
            <a:r>
              <a:rPr dirty="0">
                <a:solidFill>
                  <a:prstClr val="black"/>
                </a:solidFill>
                <a:latin typeface="Times New Roman"/>
                <a:cs typeface="Times New Roman"/>
              </a:rPr>
              <a:t>of intervention, it </a:t>
            </a:r>
            <a:r>
              <a:rPr spc="-5" dirty="0">
                <a:solidFill>
                  <a:prstClr val="black"/>
                </a:solidFill>
                <a:latin typeface="Times New Roman"/>
                <a:cs typeface="Times New Roman"/>
              </a:rPr>
              <a:t>was </a:t>
            </a:r>
            <a:r>
              <a:rPr dirty="0">
                <a:solidFill>
                  <a:prstClr val="black"/>
                </a:solidFill>
                <a:latin typeface="Times New Roman"/>
                <a:cs typeface="Times New Roman"/>
              </a:rPr>
              <a:t>not until Mary  </a:t>
            </a:r>
            <a:r>
              <a:rPr spc="-5" dirty="0">
                <a:solidFill>
                  <a:prstClr val="black"/>
                </a:solidFill>
                <a:latin typeface="Times New Roman"/>
                <a:cs typeface="Times New Roman"/>
              </a:rPr>
              <a:t>Richmond </a:t>
            </a:r>
            <a:r>
              <a:rPr dirty="0">
                <a:solidFill>
                  <a:prstClr val="black"/>
                </a:solidFill>
                <a:latin typeface="Times New Roman"/>
                <a:cs typeface="Times New Roman"/>
              </a:rPr>
              <a:t>published </a:t>
            </a:r>
            <a:r>
              <a:rPr i="1" dirty="0">
                <a:solidFill>
                  <a:prstClr val="black"/>
                </a:solidFill>
                <a:latin typeface="Times New Roman"/>
                <a:cs typeface="Times New Roman"/>
              </a:rPr>
              <a:t>Social </a:t>
            </a:r>
            <a:r>
              <a:rPr i="1" spc="-5" dirty="0">
                <a:solidFill>
                  <a:prstClr val="black"/>
                </a:solidFill>
                <a:latin typeface="Times New Roman"/>
                <a:cs typeface="Times New Roman"/>
              </a:rPr>
              <a:t>Diagnosis </a:t>
            </a:r>
            <a:r>
              <a:rPr dirty="0">
                <a:solidFill>
                  <a:prstClr val="black"/>
                </a:solidFill>
                <a:latin typeface="Times New Roman"/>
                <a:cs typeface="Times New Roman"/>
              </a:rPr>
              <a:t>in 1917 that a </a:t>
            </a:r>
            <a:r>
              <a:rPr spc="-5" dirty="0">
                <a:solidFill>
                  <a:prstClr val="black"/>
                </a:solidFill>
                <a:latin typeface="Times New Roman"/>
                <a:cs typeface="Times New Roman"/>
              </a:rPr>
              <a:t>formal </a:t>
            </a:r>
            <a:r>
              <a:rPr dirty="0">
                <a:solidFill>
                  <a:prstClr val="black"/>
                </a:solidFill>
                <a:latin typeface="Times New Roman"/>
                <a:cs typeface="Times New Roman"/>
              </a:rPr>
              <a:t>definition for social case  </a:t>
            </a:r>
            <a:r>
              <a:rPr spc="-5" dirty="0">
                <a:solidFill>
                  <a:prstClr val="black"/>
                </a:solidFill>
                <a:latin typeface="Times New Roman"/>
                <a:cs typeface="Times New Roman"/>
              </a:rPr>
              <a:t>work </a:t>
            </a:r>
            <a:r>
              <a:rPr dirty="0">
                <a:solidFill>
                  <a:prstClr val="black"/>
                </a:solidFill>
                <a:latin typeface="Times New Roman"/>
                <a:cs typeface="Times New Roman"/>
              </a:rPr>
              <a:t>began </a:t>
            </a:r>
            <a:r>
              <a:rPr spc="-5" dirty="0">
                <a:solidFill>
                  <a:prstClr val="black"/>
                </a:solidFill>
                <a:latin typeface="Times New Roman"/>
                <a:cs typeface="Times New Roman"/>
              </a:rPr>
              <a:t>to</a:t>
            </a:r>
            <a:r>
              <a:rPr dirty="0">
                <a:solidFill>
                  <a:prstClr val="black"/>
                </a:solidFill>
                <a:latin typeface="Times New Roman"/>
                <a:cs typeface="Times New Roman"/>
              </a:rPr>
              <a:t> </a:t>
            </a:r>
            <a:r>
              <a:rPr spc="-5" dirty="0">
                <a:solidFill>
                  <a:prstClr val="black"/>
                </a:solidFill>
                <a:latin typeface="Times New Roman"/>
                <a:cs typeface="Times New Roman"/>
              </a:rPr>
              <a:t>formulate.</a:t>
            </a:r>
            <a:endParaRPr>
              <a:solidFill>
                <a:prstClr val="black"/>
              </a:solidFill>
              <a:latin typeface="Times New Roman"/>
              <a:cs typeface="Times New Roman"/>
            </a:endParaRPr>
          </a:p>
          <a:p>
            <a:pPr>
              <a:spcBef>
                <a:spcPts val="35"/>
              </a:spcBef>
            </a:pPr>
            <a:endParaRPr sz="1850">
              <a:solidFill>
                <a:prstClr val="black"/>
              </a:solidFill>
              <a:latin typeface="Times New Roman"/>
              <a:cs typeface="Times New Roman"/>
            </a:endParaRPr>
          </a:p>
          <a:p>
            <a:pPr marL="12700"/>
            <a:r>
              <a:rPr b="1" spc="-35" dirty="0">
                <a:solidFill>
                  <a:prstClr val="black"/>
                </a:solidFill>
                <a:latin typeface="Times New Roman"/>
                <a:cs typeface="Times New Roman"/>
              </a:rPr>
              <a:t>WHAT </a:t>
            </a:r>
            <a:r>
              <a:rPr b="1" spc="-5" dirty="0">
                <a:solidFill>
                  <a:prstClr val="black"/>
                </a:solidFill>
                <a:latin typeface="Times New Roman"/>
                <a:cs typeface="Times New Roman"/>
              </a:rPr>
              <a:t>IS SOCIAL</a:t>
            </a:r>
            <a:r>
              <a:rPr b="1" spc="-110" dirty="0">
                <a:solidFill>
                  <a:prstClr val="black"/>
                </a:solidFill>
                <a:latin typeface="Times New Roman"/>
                <a:cs typeface="Times New Roman"/>
              </a:rPr>
              <a:t> </a:t>
            </a:r>
            <a:r>
              <a:rPr b="1" spc="-5" dirty="0">
                <a:solidFill>
                  <a:prstClr val="black"/>
                </a:solidFill>
                <a:latin typeface="Times New Roman"/>
                <a:cs typeface="Times New Roman"/>
              </a:rPr>
              <a:t>CASEWORK?</a:t>
            </a:r>
            <a:endParaRPr>
              <a:solidFill>
                <a:prstClr val="black"/>
              </a:solidFill>
              <a:latin typeface="Times New Roman"/>
              <a:cs typeface="Times New Roman"/>
            </a:endParaRPr>
          </a:p>
          <a:p>
            <a:pPr>
              <a:spcBef>
                <a:spcPts val="30"/>
              </a:spcBef>
            </a:pPr>
            <a:endParaRPr sz="1850">
              <a:solidFill>
                <a:prstClr val="black"/>
              </a:solidFill>
              <a:latin typeface="Times New Roman"/>
              <a:cs typeface="Times New Roman"/>
            </a:endParaRPr>
          </a:p>
          <a:p>
            <a:pPr marL="12700" marR="5080">
              <a:buSzPct val="94444"/>
              <a:buFont typeface="Wingdings"/>
              <a:buChar char=""/>
              <a:tabLst>
                <a:tab pos="217170" algn="l"/>
              </a:tabLst>
            </a:pPr>
            <a:r>
              <a:rPr dirty="0">
                <a:solidFill>
                  <a:prstClr val="black"/>
                </a:solidFill>
                <a:latin typeface="Times New Roman"/>
                <a:cs typeface="Times New Roman"/>
              </a:rPr>
              <a:t>Social case work is the </a:t>
            </a:r>
            <a:r>
              <a:rPr spc="-5" dirty="0">
                <a:solidFill>
                  <a:prstClr val="black"/>
                </a:solidFill>
                <a:latin typeface="Times New Roman"/>
                <a:cs typeface="Times New Roman"/>
              </a:rPr>
              <a:t>method </a:t>
            </a:r>
            <a:r>
              <a:rPr dirty="0">
                <a:solidFill>
                  <a:prstClr val="black"/>
                </a:solidFill>
                <a:latin typeface="Times New Roman"/>
                <a:cs typeface="Times New Roman"/>
              </a:rPr>
              <a:t>employed by social </a:t>
            </a:r>
            <a:r>
              <a:rPr spc="-5" dirty="0">
                <a:solidFill>
                  <a:prstClr val="black"/>
                </a:solidFill>
                <a:latin typeface="Times New Roman"/>
                <a:cs typeface="Times New Roman"/>
              </a:rPr>
              <a:t>workers </a:t>
            </a:r>
            <a:r>
              <a:rPr dirty="0">
                <a:solidFill>
                  <a:prstClr val="black"/>
                </a:solidFill>
                <a:latin typeface="Times New Roman"/>
                <a:cs typeface="Times New Roman"/>
              </a:rPr>
              <a:t>to help individuals find  solutions to </a:t>
            </a:r>
            <a:r>
              <a:rPr spc="-5" dirty="0">
                <a:solidFill>
                  <a:prstClr val="black"/>
                </a:solidFill>
                <a:latin typeface="Times New Roman"/>
                <a:cs typeface="Times New Roman"/>
              </a:rPr>
              <a:t>problems </a:t>
            </a:r>
            <a:r>
              <a:rPr dirty="0">
                <a:solidFill>
                  <a:prstClr val="black"/>
                </a:solidFill>
                <a:latin typeface="Times New Roman"/>
                <a:cs typeface="Times New Roman"/>
              </a:rPr>
              <a:t>of social </a:t>
            </a:r>
            <a:r>
              <a:rPr spc="-5" dirty="0">
                <a:solidFill>
                  <a:prstClr val="black"/>
                </a:solidFill>
                <a:latin typeface="Times New Roman"/>
                <a:cs typeface="Times New Roman"/>
              </a:rPr>
              <a:t>adjustment </a:t>
            </a:r>
            <a:r>
              <a:rPr dirty="0">
                <a:solidFill>
                  <a:prstClr val="black"/>
                </a:solidFill>
                <a:latin typeface="Times New Roman"/>
                <a:cs typeface="Times New Roman"/>
              </a:rPr>
              <a:t>that are </a:t>
            </a:r>
            <a:r>
              <a:rPr spc="-5" dirty="0">
                <a:solidFill>
                  <a:prstClr val="black"/>
                </a:solidFill>
                <a:latin typeface="Times New Roman"/>
                <a:cs typeface="Times New Roman"/>
              </a:rPr>
              <a:t>difficult </a:t>
            </a:r>
            <a:r>
              <a:rPr dirty="0">
                <a:solidFill>
                  <a:prstClr val="black"/>
                </a:solidFill>
                <a:latin typeface="Times New Roman"/>
                <a:cs typeface="Times New Roman"/>
              </a:rPr>
              <a:t>for individuals to navigate on  their</a:t>
            </a:r>
            <a:r>
              <a:rPr spc="-20" dirty="0">
                <a:solidFill>
                  <a:prstClr val="black"/>
                </a:solidFill>
                <a:latin typeface="Times New Roman"/>
                <a:cs typeface="Times New Roman"/>
              </a:rPr>
              <a:t> </a:t>
            </a:r>
            <a:r>
              <a:rPr dirty="0">
                <a:solidFill>
                  <a:prstClr val="black"/>
                </a:solidFill>
                <a:latin typeface="Times New Roman"/>
                <a:cs typeface="Times New Roman"/>
              </a:rPr>
              <a:t>own.</a:t>
            </a:r>
            <a:endParaRPr>
              <a:solidFill>
                <a:prstClr val="black"/>
              </a:solidFill>
              <a:latin typeface="Times New Roman"/>
              <a:cs typeface="Times New Roman"/>
            </a:endParaRPr>
          </a:p>
          <a:p>
            <a:pPr>
              <a:spcBef>
                <a:spcPts val="35"/>
              </a:spcBef>
              <a:buFont typeface="Wingdings"/>
              <a:buChar char=""/>
            </a:pPr>
            <a:endParaRPr sz="1850">
              <a:solidFill>
                <a:prstClr val="black"/>
              </a:solidFill>
              <a:latin typeface="Times New Roman"/>
              <a:cs typeface="Times New Roman"/>
            </a:endParaRPr>
          </a:p>
          <a:p>
            <a:pPr marL="12700" marR="98425" algn="just">
              <a:buSzPct val="94444"/>
              <a:buFont typeface="Wingdings"/>
              <a:buChar char=""/>
              <a:tabLst>
                <a:tab pos="217170" algn="l"/>
              </a:tabLst>
            </a:pPr>
            <a:r>
              <a:rPr b="1" dirty="0">
                <a:solidFill>
                  <a:prstClr val="black"/>
                </a:solidFill>
                <a:latin typeface="Times New Roman"/>
                <a:cs typeface="Times New Roman"/>
              </a:rPr>
              <a:t>Mary Ellen </a:t>
            </a:r>
            <a:r>
              <a:rPr b="1" spc="-5" dirty="0">
                <a:solidFill>
                  <a:prstClr val="black"/>
                </a:solidFill>
                <a:latin typeface="Times New Roman"/>
                <a:cs typeface="Times New Roman"/>
              </a:rPr>
              <a:t>Richmond: </a:t>
            </a:r>
            <a:r>
              <a:rPr dirty="0">
                <a:solidFill>
                  <a:prstClr val="black"/>
                </a:solidFill>
                <a:latin typeface="Times New Roman"/>
                <a:cs typeface="Times New Roman"/>
              </a:rPr>
              <a:t>‘Social case </a:t>
            </a:r>
            <a:r>
              <a:rPr spc="-5" dirty="0">
                <a:solidFill>
                  <a:prstClr val="black"/>
                </a:solidFill>
                <a:latin typeface="Times New Roman"/>
                <a:cs typeface="Times New Roman"/>
              </a:rPr>
              <a:t>work </a:t>
            </a:r>
            <a:r>
              <a:rPr dirty="0">
                <a:solidFill>
                  <a:prstClr val="black"/>
                </a:solidFill>
                <a:latin typeface="Times New Roman"/>
                <a:cs typeface="Times New Roman"/>
              </a:rPr>
              <a:t>consists of </a:t>
            </a:r>
            <a:r>
              <a:rPr spc="-5" dirty="0">
                <a:solidFill>
                  <a:prstClr val="black"/>
                </a:solidFill>
                <a:latin typeface="Times New Roman"/>
                <a:cs typeface="Times New Roman"/>
              </a:rPr>
              <a:t>those processes which </a:t>
            </a:r>
            <a:r>
              <a:rPr dirty="0">
                <a:solidFill>
                  <a:prstClr val="black"/>
                </a:solidFill>
                <a:latin typeface="Times New Roman"/>
                <a:cs typeface="Times New Roman"/>
              </a:rPr>
              <a:t>develop  personality through adjustments consciously </a:t>
            </a:r>
            <a:r>
              <a:rPr spc="-5" dirty="0">
                <a:solidFill>
                  <a:prstClr val="black"/>
                </a:solidFill>
                <a:latin typeface="Times New Roman"/>
                <a:cs typeface="Times New Roman"/>
              </a:rPr>
              <a:t>effected, </a:t>
            </a:r>
            <a:r>
              <a:rPr dirty="0">
                <a:solidFill>
                  <a:prstClr val="black"/>
                </a:solidFill>
                <a:latin typeface="Times New Roman"/>
                <a:cs typeface="Times New Roman"/>
              </a:rPr>
              <a:t>individual by individual,</a:t>
            </a:r>
            <a:r>
              <a:rPr spc="-140" dirty="0">
                <a:solidFill>
                  <a:prstClr val="black"/>
                </a:solidFill>
                <a:latin typeface="Times New Roman"/>
                <a:cs typeface="Times New Roman"/>
              </a:rPr>
              <a:t> </a:t>
            </a:r>
            <a:r>
              <a:rPr dirty="0">
                <a:solidFill>
                  <a:prstClr val="black"/>
                </a:solidFill>
                <a:latin typeface="Times New Roman"/>
                <a:cs typeface="Times New Roman"/>
              </a:rPr>
              <a:t>between  </a:t>
            </a:r>
            <a:r>
              <a:rPr spc="-5" dirty="0">
                <a:solidFill>
                  <a:prstClr val="black"/>
                </a:solidFill>
                <a:latin typeface="Times New Roman"/>
                <a:cs typeface="Times New Roman"/>
              </a:rPr>
              <a:t>men </a:t>
            </a:r>
            <a:r>
              <a:rPr dirty="0">
                <a:solidFill>
                  <a:prstClr val="black"/>
                </a:solidFill>
                <a:latin typeface="Times New Roman"/>
                <a:cs typeface="Times New Roman"/>
              </a:rPr>
              <a:t>and their </a:t>
            </a:r>
            <a:r>
              <a:rPr spc="-5" dirty="0">
                <a:solidFill>
                  <a:prstClr val="black"/>
                </a:solidFill>
                <a:latin typeface="Times New Roman"/>
                <a:cs typeface="Times New Roman"/>
              </a:rPr>
              <a:t>social environment’.</a:t>
            </a:r>
            <a:endParaRPr>
              <a:solidFill>
                <a:prstClr val="black"/>
              </a:solidFill>
              <a:latin typeface="Times New Roman"/>
              <a:cs typeface="Times New Roman"/>
            </a:endParaRPr>
          </a:p>
          <a:p>
            <a:pPr>
              <a:spcBef>
                <a:spcPts val="35"/>
              </a:spcBef>
            </a:pPr>
            <a:endParaRPr sz="1850">
              <a:solidFill>
                <a:prstClr val="black"/>
              </a:solidFill>
              <a:latin typeface="Times New Roman"/>
              <a:cs typeface="Times New Roman"/>
            </a:endParaRPr>
          </a:p>
          <a:p>
            <a:pPr marL="12700"/>
            <a:r>
              <a:rPr b="1" dirty="0">
                <a:solidFill>
                  <a:prstClr val="black"/>
                </a:solidFill>
                <a:latin typeface="Times New Roman"/>
                <a:cs typeface="Times New Roman"/>
              </a:rPr>
              <a:t>COMPONENTS OF </a:t>
            </a:r>
            <a:r>
              <a:rPr b="1" spc="-5" dirty="0">
                <a:solidFill>
                  <a:prstClr val="black"/>
                </a:solidFill>
                <a:latin typeface="Times New Roman"/>
                <a:cs typeface="Times New Roman"/>
              </a:rPr>
              <a:t>SOCIAL</a:t>
            </a:r>
            <a:r>
              <a:rPr b="1" spc="-195" dirty="0">
                <a:solidFill>
                  <a:prstClr val="black"/>
                </a:solidFill>
                <a:latin typeface="Times New Roman"/>
                <a:cs typeface="Times New Roman"/>
              </a:rPr>
              <a:t> </a:t>
            </a:r>
            <a:r>
              <a:rPr b="1" spc="-5" dirty="0">
                <a:solidFill>
                  <a:prstClr val="black"/>
                </a:solidFill>
                <a:latin typeface="Times New Roman"/>
                <a:cs typeface="Times New Roman"/>
              </a:rPr>
              <a:t>CASEWORK</a:t>
            </a:r>
            <a:endParaRPr>
              <a:solidFill>
                <a:prstClr val="black"/>
              </a:solidFill>
              <a:latin typeface="Times New Roman"/>
              <a:cs typeface="Times New Roman"/>
            </a:endParaRPr>
          </a:p>
          <a:p>
            <a:pPr>
              <a:spcBef>
                <a:spcPts val="35"/>
              </a:spcBef>
            </a:pPr>
            <a:endParaRPr sz="1850">
              <a:solidFill>
                <a:prstClr val="black"/>
              </a:solidFill>
              <a:latin typeface="Times New Roman"/>
              <a:cs typeface="Times New Roman"/>
            </a:endParaRPr>
          </a:p>
          <a:p>
            <a:pPr marL="355600" indent="-342900">
              <a:buFontTx/>
              <a:buAutoNum type="arabicPeriod"/>
              <a:tabLst>
                <a:tab pos="354965" algn="l"/>
                <a:tab pos="355600" algn="l"/>
              </a:tabLst>
            </a:pPr>
            <a:r>
              <a:rPr dirty="0">
                <a:solidFill>
                  <a:prstClr val="black"/>
                </a:solidFill>
                <a:latin typeface="Times New Roman"/>
                <a:cs typeface="Times New Roman"/>
              </a:rPr>
              <a:t>The</a:t>
            </a:r>
            <a:r>
              <a:rPr spc="-5" dirty="0">
                <a:solidFill>
                  <a:prstClr val="black"/>
                </a:solidFill>
                <a:latin typeface="Times New Roman"/>
                <a:cs typeface="Times New Roman"/>
              </a:rPr>
              <a:t> person</a:t>
            </a:r>
            <a:endParaRPr>
              <a:solidFill>
                <a:prstClr val="black"/>
              </a:solidFill>
              <a:latin typeface="Times New Roman"/>
              <a:cs typeface="Times New Roman"/>
            </a:endParaRPr>
          </a:p>
          <a:p>
            <a:pPr marL="355600" indent="-342900">
              <a:buFontTx/>
              <a:buAutoNum type="arabicPeriod"/>
              <a:tabLst>
                <a:tab pos="354965" algn="l"/>
                <a:tab pos="355600" algn="l"/>
              </a:tabLst>
            </a:pPr>
            <a:r>
              <a:rPr dirty="0">
                <a:solidFill>
                  <a:prstClr val="black"/>
                </a:solidFill>
                <a:latin typeface="Times New Roman"/>
                <a:cs typeface="Times New Roman"/>
              </a:rPr>
              <a:t>The</a:t>
            </a:r>
            <a:r>
              <a:rPr spc="-5" dirty="0">
                <a:solidFill>
                  <a:prstClr val="black"/>
                </a:solidFill>
                <a:latin typeface="Times New Roman"/>
                <a:cs typeface="Times New Roman"/>
              </a:rPr>
              <a:t> </a:t>
            </a:r>
            <a:r>
              <a:rPr dirty="0">
                <a:solidFill>
                  <a:prstClr val="black"/>
                </a:solidFill>
                <a:latin typeface="Times New Roman"/>
                <a:cs typeface="Times New Roman"/>
              </a:rPr>
              <a:t>problem</a:t>
            </a:r>
            <a:endParaRPr>
              <a:solidFill>
                <a:prstClr val="black"/>
              </a:solidFill>
              <a:latin typeface="Times New Roman"/>
              <a:cs typeface="Times New Roman"/>
            </a:endParaRPr>
          </a:p>
          <a:p>
            <a:pPr marL="355600" indent="-342900">
              <a:buFontTx/>
              <a:buAutoNum type="arabicPeriod"/>
              <a:tabLst>
                <a:tab pos="354965" algn="l"/>
                <a:tab pos="355600" algn="l"/>
              </a:tabLst>
            </a:pPr>
            <a:r>
              <a:rPr dirty="0">
                <a:solidFill>
                  <a:prstClr val="black"/>
                </a:solidFill>
                <a:latin typeface="Times New Roman"/>
                <a:cs typeface="Times New Roman"/>
              </a:rPr>
              <a:t>The</a:t>
            </a:r>
            <a:r>
              <a:rPr spc="-5" dirty="0">
                <a:solidFill>
                  <a:prstClr val="black"/>
                </a:solidFill>
                <a:latin typeface="Times New Roman"/>
                <a:cs typeface="Times New Roman"/>
              </a:rPr>
              <a:t> </a:t>
            </a:r>
            <a:r>
              <a:rPr dirty="0">
                <a:solidFill>
                  <a:prstClr val="black"/>
                </a:solidFill>
                <a:latin typeface="Times New Roman"/>
                <a:cs typeface="Times New Roman"/>
              </a:rPr>
              <a:t>place</a:t>
            </a:r>
            <a:endParaRPr>
              <a:solidFill>
                <a:prstClr val="black"/>
              </a:solidFill>
              <a:latin typeface="Times New Roman"/>
              <a:cs typeface="Times New Roman"/>
            </a:endParaRPr>
          </a:p>
          <a:p>
            <a:pPr marL="355600" indent="-342900">
              <a:buFontTx/>
              <a:buAutoNum type="arabicPeriod"/>
              <a:tabLst>
                <a:tab pos="354965" algn="l"/>
                <a:tab pos="355600" algn="l"/>
              </a:tabLst>
            </a:pPr>
            <a:r>
              <a:rPr dirty="0">
                <a:solidFill>
                  <a:prstClr val="black"/>
                </a:solidFill>
                <a:latin typeface="Times New Roman"/>
                <a:cs typeface="Times New Roman"/>
              </a:rPr>
              <a:t>The</a:t>
            </a:r>
            <a:r>
              <a:rPr spc="-5" dirty="0">
                <a:solidFill>
                  <a:prstClr val="black"/>
                </a:solidFill>
                <a:latin typeface="Times New Roman"/>
                <a:cs typeface="Times New Roman"/>
              </a:rPr>
              <a:t> process</a:t>
            </a:r>
            <a:endParaRPr>
              <a:solidFill>
                <a:prstClr val="black"/>
              </a:solidFill>
              <a:latin typeface="Times New Roman"/>
              <a:cs typeface="Times New Roman"/>
            </a:endParaRPr>
          </a:p>
        </p:txBody>
      </p:sp>
    </p:spTree>
    <p:extLst>
      <p:ext uri="{BB962C8B-B14F-4D97-AF65-F5344CB8AC3E}">
        <p14:creationId xmlns:p14="http://schemas.microsoft.com/office/powerpoint/2010/main" val="28583129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953" y="43687"/>
            <a:ext cx="7706359"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AFEF"/>
                </a:solidFill>
              </a:rPr>
              <a:t>PHASES OF SOCIAL CASE WORK</a:t>
            </a:r>
            <a:r>
              <a:rPr sz="2800" spc="-225" dirty="0">
                <a:solidFill>
                  <a:srgbClr val="00AFEF"/>
                </a:solidFill>
              </a:rPr>
              <a:t> </a:t>
            </a:r>
            <a:r>
              <a:rPr sz="2800" spc="-5" dirty="0">
                <a:solidFill>
                  <a:srgbClr val="00AFEF"/>
                </a:solidFill>
              </a:rPr>
              <a:t>PROGRESS</a:t>
            </a:r>
            <a:endParaRPr sz="2800"/>
          </a:p>
        </p:txBody>
      </p:sp>
      <p:sp>
        <p:nvSpPr>
          <p:cNvPr id="3" name="object 3"/>
          <p:cNvSpPr txBox="1"/>
          <p:nvPr/>
        </p:nvSpPr>
        <p:spPr>
          <a:xfrm>
            <a:off x="535940" y="1240281"/>
            <a:ext cx="8074025" cy="5146675"/>
          </a:xfrm>
          <a:prstGeom prst="rect">
            <a:avLst/>
          </a:prstGeom>
        </p:spPr>
        <p:txBody>
          <a:bodyPr vert="horz" wrap="square" lIns="0" tIns="12065" rIns="0" bIns="0" rtlCol="0">
            <a:spAutoFit/>
          </a:bodyPr>
          <a:lstStyle/>
          <a:p>
            <a:pPr marL="355600" marR="5080" indent="704215" algn="just">
              <a:spcBef>
                <a:spcPts val="95"/>
              </a:spcBef>
            </a:pPr>
            <a:r>
              <a:rPr sz="2800" spc="-5" dirty="0">
                <a:solidFill>
                  <a:prstClr val="black"/>
                </a:solidFill>
                <a:latin typeface="Times New Roman"/>
                <a:cs typeface="Times New Roman"/>
              </a:rPr>
              <a:t>According </a:t>
            </a:r>
            <a:r>
              <a:rPr sz="2800" b="1" spc="-5" dirty="0">
                <a:solidFill>
                  <a:prstClr val="black"/>
                </a:solidFill>
                <a:latin typeface="Times New Roman"/>
                <a:cs typeface="Times New Roman"/>
              </a:rPr>
              <a:t>Mary Richmond </a:t>
            </a:r>
            <a:r>
              <a:rPr sz="2800" b="1" dirty="0">
                <a:solidFill>
                  <a:prstClr val="black"/>
                </a:solidFill>
                <a:latin typeface="Times New Roman"/>
                <a:cs typeface="Times New Roman"/>
              </a:rPr>
              <a:t>(1917) </a:t>
            </a:r>
            <a:r>
              <a:rPr sz="2800" spc="-5" dirty="0">
                <a:solidFill>
                  <a:prstClr val="black"/>
                </a:solidFill>
                <a:latin typeface="Times New Roman"/>
                <a:cs typeface="Times New Roman"/>
              </a:rPr>
              <a:t>there are  </a:t>
            </a:r>
            <a:r>
              <a:rPr sz="2800" dirty="0">
                <a:solidFill>
                  <a:prstClr val="black"/>
                </a:solidFill>
                <a:latin typeface="Times New Roman"/>
                <a:cs typeface="Times New Roman"/>
              </a:rPr>
              <a:t>three </a:t>
            </a:r>
            <a:r>
              <a:rPr sz="2800" spc="-5" dirty="0">
                <a:solidFill>
                  <a:prstClr val="black"/>
                </a:solidFill>
                <a:latin typeface="Times New Roman"/>
                <a:cs typeface="Times New Roman"/>
              </a:rPr>
              <a:t>phases </a:t>
            </a:r>
            <a:r>
              <a:rPr sz="2800" dirty="0">
                <a:solidFill>
                  <a:prstClr val="black"/>
                </a:solidFill>
                <a:latin typeface="Times New Roman"/>
                <a:cs typeface="Times New Roman"/>
              </a:rPr>
              <a:t>of </a:t>
            </a:r>
            <a:r>
              <a:rPr sz="2800" spc="-5" dirty="0">
                <a:solidFill>
                  <a:prstClr val="black"/>
                </a:solidFill>
                <a:latin typeface="Times New Roman"/>
                <a:cs typeface="Times New Roman"/>
              </a:rPr>
              <a:t>social case work practice: social  investigation </a:t>
            </a:r>
            <a:r>
              <a:rPr sz="2800" dirty="0">
                <a:solidFill>
                  <a:prstClr val="black"/>
                </a:solidFill>
                <a:latin typeface="Times New Roman"/>
                <a:cs typeface="Times New Roman"/>
              </a:rPr>
              <a:t>or </a:t>
            </a:r>
            <a:r>
              <a:rPr sz="2800" spc="-5" dirty="0">
                <a:solidFill>
                  <a:prstClr val="black"/>
                </a:solidFill>
                <a:latin typeface="Times New Roman"/>
                <a:cs typeface="Times New Roman"/>
              </a:rPr>
              <a:t>psycho-social </a:t>
            </a:r>
            <a:r>
              <a:rPr sz="2800" spc="-30" dirty="0">
                <a:solidFill>
                  <a:prstClr val="black"/>
                </a:solidFill>
                <a:latin typeface="Times New Roman"/>
                <a:cs typeface="Times New Roman"/>
              </a:rPr>
              <a:t>study, </a:t>
            </a:r>
            <a:r>
              <a:rPr sz="2800" spc="-5" dirty="0">
                <a:solidFill>
                  <a:prstClr val="black"/>
                </a:solidFill>
                <a:latin typeface="Times New Roman"/>
                <a:cs typeface="Times New Roman"/>
              </a:rPr>
              <a:t>diagnosis </a:t>
            </a:r>
            <a:r>
              <a:rPr sz="2800" spc="-10" dirty="0">
                <a:solidFill>
                  <a:prstClr val="black"/>
                </a:solidFill>
                <a:latin typeface="Times New Roman"/>
                <a:cs typeface="Times New Roman"/>
              </a:rPr>
              <a:t>and  </a:t>
            </a:r>
            <a:r>
              <a:rPr sz="2800" spc="-5" dirty="0">
                <a:solidFill>
                  <a:prstClr val="black"/>
                </a:solidFill>
                <a:latin typeface="Times New Roman"/>
                <a:cs typeface="Times New Roman"/>
              </a:rPr>
              <a:t>treatment </a:t>
            </a:r>
            <a:r>
              <a:rPr sz="2800" dirty="0">
                <a:solidFill>
                  <a:prstClr val="black"/>
                </a:solidFill>
                <a:latin typeface="Times New Roman"/>
                <a:cs typeface="Times New Roman"/>
              </a:rPr>
              <a:t>or </a:t>
            </a:r>
            <a:r>
              <a:rPr sz="2800" spc="-5" dirty="0">
                <a:solidFill>
                  <a:prstClr val="black"/>
                </a:solidFill>
                <a:latin typeface="Times New Roman"/>
                <a:cs typeface="Times New Roman"/>
              </a:rPr>
              <a:t>management. In contemporary social  case work practice these three phases have been  </a:t>
            </a:r>
            <a:r>
              <a:rPr sz="2800" dirty="0">
                <a:solidFill>
                  <a:prstClr val="black"/>
                </a:solidFill>
                <a:latin typeface="Times New Roman"/>
                <a:cs typeface="Times New Roman"/>
              </a:rPr>
              <a:t>divided into five divisions</a:t>
            </a:r>
            <a:r>
              <a:rPr sz="2800" spc="-70" dirty="0">
                <a:solidFill>
                  <a:prstClr val="black"/>
                </a:solidFill>
                <a:latin typeface="Times New Roman"/>
                <a:cs typeface="Times New Roman"/>
              </a:rPr>
              <a:t> </a:t>
            </a:r>
            <a:r>
              <a:rPr sz="2800" spc="-5" dirty="0">
                <a:solidFill>
                  <a:prstClr val="black"/>
                </a:solidFill>
                <a:latin typeface="Times New Roman"/>
                <a:cs typeface="Times New Roman"/>
              </a:rPr>
              <a:t>namely-</a:t>
            </a:r>
            <a:endParaRPr sz="2800">
              <a:solidFill>
                <a:prstClr val="black"/>
              </a:solidFill>
              <a:latin typeface="Times New Roman"/>
              <a:cs typeface="Times New Roman"/>
            </a:endParaRPr>
          </a:p>
          <a:p>
            <a:pPr marL="527685" indent="-515620">
              <a:spcBef>
                <a:spcPts val="675"/>
              </a:spcBef>
              <a:buFontTx/>
              <a:buAutoNum type="arabicPeriod"/>
              <a:tabLst>
                <a:tab pos="527685" algn="l"/>
                <a:tab pos="528320" algn="l"/>
              </a:tabLst>
            </a:pPr>
            <a:r>
              <a:rPr sz="2800" spc="-5" dirty="0">
                <a:solidFill>
                  <a:prstClr val="black"/>
                </a:solidFill>
                <a:latin typeface="Times New Roman"/>
                <a:cs typeface="Times New Roman"/>
              </a:rPr>
              <a:t>Social investigation or</a:t>
            </a:r>
            <a:r>
              <a:rPr sz="2800" spc="-35" dirty="0">
                <a:solidFill>
                  <a:prstClr val="black"/>
                </a:solidFill>
                <a:latin typeface="Times New Roman"/>
                <a:cs typeface="Times New Roman"/>
              </a:rPr>
              <a:t> </a:t>
            </a:r>
            <a:r>
              <a:rPr sz="2800" spc="-30" dirty="0">
                <a:solidFill>
                  <a:prstClr val="black"/>
                </a:solidFill>
                <a:latin typeface="Times New Roman"/>
                <a:cs typeface="Times New Roman"/>
              </a:rPr>
              <a:t>Study,</a:t>
            </a:r>
            <a:endParaRPr sz="2800">
              <a:solidFill>
                <a:prstClr val="black"/>
              </a:solidFill>
              <a:latin typeface="Times New Roman"/>
              <a:cs typeface="Times New Roman"/>
            </a:endParaRPr>
          </a:p>
          <a:p>
            <a:pPr marL="527685" indent="-515620">
              <a:spcBef>
                <a:spcPts val="675"/>
              </a:spcBef>
              <a:buFontTx/>
              <a:buAutoNum type="arabicPeriod"/>
              <a:tabLst>
                <a:tab pos="527685" algn="l"/>
                <a:tab pos="528320" algn="l"/>
              </a:tabLst>
            </a:pPr>
            <a:r>
              <a:rPr sz="2800" spc="-5" dirty="0">
                <a:solidFill>
                  <a:prstClr val="black"/>
                </a:solidFill>
                <a:latin typeface="Times New Roman"/>
                <a:cs typeface="Times New Roman"/>
              </a:rPr>
              <a:t>Assessment,</a:t>
            </a:r>
            <a:endParaRPr sz="2800">
              <a:solidFill>
                <a:prstClr val="black"/>
              </a:solidFill>
              <a:latin typeface="Times New Roman"/>
              <a:cs typeface="Times New Roman"/>
            </a:endParaRPr>
          </a:p>
          <a:p>
            <a:pPr marL="527685" indent="-515620">
              <a:spcBef>
                <a:spcPts val="670"/>
              </a:spcBef>
              <a:buFontTx/>
              <a:buAutoNum type="arabicPeriod"/>
              <a:tabLst>
                <a:tab pos="527685" algn="l"/>
                <a:tab pos="528320" algn="l"/>
              </a:tabLst>
            </a:pPr>
            <a:r>
              <a:rPr sz="2800" dirty="0">
                <a:solidFill>
                  <a:prstClr val="black"/>
                </a:solidFill>
                <a:latin typeface="Times New Roman"/>
                <a:cs typeface="Times New Roman"/>
              </a:rPr>
              <a:t>Intervention,</a:t>
            </a:r>
            <a:endParaRPr sz="2800">
              <a:solidFill>
                <a:prstClr val="black"/>
              </a:solidFill>
              <a:latin typeface="Times New Roman"/>
              <a:cs typeface="Times New Roman"/>
            </a:endParaRPr>
          </a:p>
          <a:p>
            <a:pPr marL="527685" indent="-515620">
              <a:spcBef>
                <a:spcPts val="675"/>
              </a:spcBef>
              <a:buFontTx/>
              <a:buAutoNum type="arabicPeriod"/>
              <a:tabLst>
                <a:tab pos="527685" algn="l"/>
                <a:tab pos="528320" algn="l"/>
              </a:tabLst>
            </a:pPr>
            <a:r>
              <a:rPr sz="2800" spc="-25" dirty="0">
                <a:solidFill>
                  <a:prstClr val="black"/>
                </a:solidFill>
                <a:latin typeface="Times New Roman"/>
                <a:cs typeface="Times New Roman"/>
              </a:rPr>
              <a:t>Termination</a:t>
            </a:r>
            <a:r>
              <a:rPr sz="2800" dirty="0">
                <a:solidFill>
                  <a:prstClr val="black"/>
                </a:solidFill>
                <a:latin typeface="Times New Roman"/>
                <a:cs typeface="Times New Roman"/>
              </a:rPr>
              <a:t> </a:t>
            </a:r>
            <a:r>
              <a:rPr sz="2800" spc="-10" dirty="0">
                <a:solidFill>
                  <a:prstClr val="black"/>
                </a:solidFill>
                <a:latin typeface="Times New Roman"/>
                <a:cs typeface="Times New Roman"/>
              </a:rPr>
              <a:t>and</a:t>
            </a:r>
            <a:endParaRPr sz="2800">
              <a:solidFill>
                <a:prstClr val="black"/>
              </a:solidFill>
              <a:latin typeface="Times New Roman"/>
              <a:cs typeface="Times New Roman"/>
            </a:endParaRPr>
          </a:p>
          <a:p>
            <a:pPr marL="527685" indent="-515620">
              <a:spcBef>
                <a:spcPts val="670"/>
              </a:spcBef>
              <a:buFontTx/>
              <a:buAutoNum type="arabicPeriod"/>
              <a:tabLst>
                <a:tab pos="527685" algn="l"/>
                <a:tab pos="528320" algn="l"/>
              </a:tabLst>
            </a:pPr>
            <a:r>
              <a:rPr sz="2800" spc="-5" dirty="0">
                <a:solidFill>
                  <a:prstClr val="black"/>
                </a:solidFill>
                <a:latin typeface="Times New Roman"/>
                <a:cs typeface="Times New Roman"/>
              </a:rPr>
              <a:t>Evaluation.</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42173411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7989" y="394842"/>
            <a:ext cx="7902575" cy="878840"/>
          </a:xfrm>
          <a:prstGeom prst="rect">
            <a:avLst/>
          </a:prstGeom>
        </p:spPr>
        <p:txBody>
          <a:bodyPr vert="horz" wrap="square" lIns="0" tIns="12065" rIns="0" bIns="0" rtlCol="0">
            <a:spAutoFit/>
          </a:bodyPr>
          <a:lstStyle/>
          <a:p>
            <a:pPr marL="2129790" marR="5080" indent="-2117725">
              <a:spcBef>
                <a:spcPts val="95"/>
              </a:spcBef>
            </a:pPr>
            <a:r>
              <a:rPr sz="2800" b="1" spc="-5" dirty="0">
                <a:solidFill>
                  <a:srgbClr val="C00000"/>
                </a:solidFill>
                <a:latin typeface="Times New Roman"/>
                <a:cs typeface="Times New Roman"/>
              </a:rPr>
              <a:t>AREAS/FIELDS/SETTINGS/ </a:t>
            </a:r>
            <a:r>
              <a:rPr sz="2800" b="1" spc="-25" dirty="0">
                <a:solidFill>
                  <a:srgbClr val="C00000"/>
                </a:solidFill>
                <a:latin typeface="Times New Roman"/>
                <a:cs typeface="Times New Roman"/>
              </a:rPr>
              <a:t>APPLICATIONS</a:t>
            </a:r>
            <a:r>
              <a:rPr sz="2800" b="1" spc="-65" dirty="0">
                <a:solidFill>
                  <a:srgbClr val="C00000"/>
                </a:solidFill>
                <a:latin typeface="Times New Roman"/>
                <a:cs typeface="Times New Roman"/>
              </a:rPr>
              <a:t> </a:t>
            </a:r>
            <a:r>
              <a:rPr sz="2800" b="1" spc="-5" dirty="0">
                <a:solidFill>
                  <a:srgbClr val="C00000"/>
                </a:solidFill>
                <a:latin typeface="Times New Roman"/>
                <a:cs typeface="Times New Roman"/>
              </a:rPr>
              <a:t>OF  SOCIAL CASE</a:t>
            </a:r>
            <a:r>
              <a:rPr sz="2800" b="1" spc="-170" dirty="0">
                <a:solidFill>
                  <a:srgbClr val="C00000"/>
                </a:solidFill>
                <a:latin typeface="Times New Roman"/>
                <a:cs typeface="Times New Roman"/>
              </a:rPr>
              <a:t> </a:t>
            </a:r>
            <a:r>
              <a:rPr sz="2800" b="1" spc="-5" dirty="0">
                <a:solidFill>
                  <a:srgbClr val="C00000"/>
                </a:solidFill>
                <a:latin typeface="Times New Roman"/>
                <a:cs typeface="Times New Roman"/>
              </a:rPr>
              <a:t>WORK</a:t>
            </a:r>
            <a:endParaRPr sz="2800">
              <a:solidFill>
                <a:prstClr val="black"/>
              </a:solidFill>
              <a:latin typeface="Times New Roman"/>
              <a:cs typeface="Times New Roman"/>
            </a:endParaRPr>
          </a:p>
        </p:txBody>
      </p:sp>
      <p:sp>
        <p:nvSpPr>
          <p:cNvPr id="3" name="object 3"/>
          <p:cNvSpPr txBox="1">
            <a:spLocks noGrp="1"/>
          </p:cNvSpPr>
          <p:nvPr>
            <p:ph type="title"/>
          </p:nvPr>
        </p:nvSpPr>
        <p:spPr>
          <a:xfrm>
            <a:off x="535940" y="1607261"/>
            <a:ext cx="3098800" cy="514350"/>
          </a:xfrm>
          <a:prstGeom prst="rect">
            <a:avLst/>
          </a:prstGeom>
        </p:spPr>
        <p:txBody>
          <a:bodyPr vert="horz" wrap="square" lIns="0" tIns="13335" rIns="0" bIns="0" rtlCol="0">
            <a:spAutoFit/>
          </a:bodyPr>
          <a:lstStyle/>
          <a:p>
            <a:pPr marL="12700">
              <a:lnSpc>
                <a:spcPct val="100000"/>
              </a:lnSpc>
              <a:spcBef>
                <a:spcPts val="105"/>
              </a:spcBef>
              <a:tabLst>
                <a:tab pos="527685" algn="l"/>
              </a:tabLst>
            </a:pPr>
            <a:r>
              <a:rPr b="0" spc="-5" dirty="0">
                <a:solidFill>
                  <a:srgbClr val="000000"/>
                </a:solidFill>
                <a:latin typeface="Calibri"/>
                <a:cs typeface="Calibri"/>
              </a:rPr>
              <a:t>1.	Medical</a:t>
            </a:r>
            <a:r>
              <a:rPr b="0" spc="-55" dirty="0">
                <a:solidFill>
                  <a:srgbClr val="000000"/>
                </a:solidFill>
                <a:latin typeface="Calibri"/>
                <a:cs typeface="Calibri"/>
              </a:rPr>
              <a:t> </a:t>
            </a:r>
            <a:r>
              <a:rPr b="0" spc="-15" dirty="0">
                <a:solidFill>
                  <a:srgbClr val="000000"/>
                </a:solidFill>
                <a:latin typeface="Calibri"/>
                <a:cs typeface="Calibri"/>
              </a:rPr>
              <a:t>Setting</a:t>
            </a:r>
          </a:p>
        </p:txBody>
      </p:sp>
      <p:sp>
        <p:nvSpPr>
          <p:cNvPr id="4" name="object 4"/>
          <p:cNvSpPr txBox="1">
            <a:spLocks noGrp="1"/>
          </p:cNvSpPr>
          <p:nvPr>
            <p:ph type="body" idx="1"/>
          </p:nvPr>
        </p:nvSpPr>
        <p:spPr>
          <a:prstGeom prst="rect">
            <a:avLst/>
          </a:prstGeom>
        </p:spPr>
        <p:txBody>
          <a:bodyPr vert="horz" wrap="square" lIns="0" tIns="109855" rIns="0" bIns="0" rtlCol="0">
            <a:spAutoFit/>
          </a:bodyPr>
          <a:lstStyle/>
          <a:p>
            <a:pPr marL="527685" indent="-515620">
              <a:lnSpc>
                <a:spcPct val="100000"/>
              </a:lnSpc>
              <a:spcBef>
                <a:spcPts val="865"/>
              </a:spcBef>
              <a:buAutoNum type="arabicPeriod" startAt="2"/>
              <a:tabLst>
                <a:tab pos="527685" algn="l"/>
                <a:tab pos="528320" algn="l"/>
              </a:tabLst>
            </a:pPr>
            <a:r>
              <a:rPr spc="-15" dirty="0"/>
              <a:t>Family</a:t>
            </a:r>
            <a:r>
              <a:rPr spc="5" dirty="0"/>
              <a:t> </a:t>
            </a:r>
            <a:r>
              <a:rPr spc="-15" dirty="0"/>
              <a:t>Setting</a:t>
            </a:r>
          </a:p>
          <a:p>
            <a:pPr marL="527685" indent="-515620">
              <a:lnSpc>
                <a:spcPct val="100000"/>
              </a:lnSpc>
              <a:spcBef>
                <a:spcPts val="770"/>
              </a:spcBef>
              <a:buAutoNum type="arabicPeriod" startAt="2"/>
              <a:tabLst>
                <a:tab pos="527685" algn="l"/>
                <a:tab pos="528320" algn="l"/>
              </a:tabLst>
            </a:pPr>
            <a:r>
              <a:rPr spc="-5" dirty="0"/>
              <a:t>Correctional</a:t>
            </a:r>
            <a:r>
              <a:rPr spc="-75" dirty="0"/>
              <a:t> </a:t>
            </a:r>
            <a:r>
              <a:rPr spc="-15" dirty="0"/>
              <a:t>Setting</a:t>
            </a:r>
          </a:p>
          <a:p>
            <a:pPr marL="527685" indent="-515620">
              <a:lnSpc>
                <a:spcPct val="100000"/>
              </a:lnSpc>
              <a:spcBef>
                <a:spcPts val="765"/>
              </a:spcBef>
              <a:buAutoNum type="arabicPeriod" startAt="2"/>
              <a:tabLst>
                <a:tab pos="527685" algn="l"/>
                <a:tab pos="528320" algn="l"/>
              </a:tabLst>
            </a:pPr>
            <a:r>
              <a:rPr spc="-15" dirty="0"/>
              <a:t>Educational</a:t>
            </a:r>
            <a:r>
              <a:rPr spc="-25" dirty="0"/>
              <a:t> </a:t>
            </a:r>
            <a:r>
              <a:rPr spc="-15" dirty="0"/>
              <a:t>Setting</a:t>
            </a:r>
          </a:p>
          <a:p>
            <a:pPr marL="527685" indent="-515620">
              <a:lnSpc>
                <a:spcPct val="100000"/>
              </a:lnSpc>
              <a:spcBef>
                <a:spcPts val="770"/>
              </a:spcBef>
              <a:buAutoNum type="arabicPeriod" startAt="2"/>
              <a:tabLst>
                <a:tab pos="527685" algn="l"/>
                <a:tab pos="528320" algn="l"/>
              </a:tabLst>
            </a:pPr>
            <a:r>
              <a:rPr spc="-5" dirty="0"/>
              <a:t>Child </a:t>
            </a:r>
            <a:r>
              <a:rPr spc="-35" dirty="0"/>
              <a:t>Welfare</a:t>
            </a:r>
            <a:r>
              <a:rPr spc="-25" dirty="0"/>
              <a:t> </a:t>
            </a:r>
            <a:r>
              <a:rPr spc="-15" dirty="0"/>
              <a:t>Setting</a:t>
            </a:r>
          </a:p>
          <a:p>
            <a:pPr marL="527685" indent="-515620">
              <a:lnSpc>
                <a:spcPct val="100000"/>
              </a:lnSpc>
              <a:spcBef>
                <a:spcPts val="770"/>
              </a:spcBef>
              <a:buAutoNum type="arabicPeriod" startAt="2"/>
              <a:tabLst>
                <a:tab pos="527685" algn="l"/>
                <a:tab pos="528320" algn="l"/>
              </a:tabLst>
            </a:pPr>
            <a:r>
              <a:rPr spc="-20" dirty="0"/>
              <a:t>Corporate</a:t>
            </a:r>
            <a:r>
              <a:rPr spc="-10" dirty="0"/>
              <a:t> </a:t>
            </a:r>
            <a:r>
              <a:rPr spc="-15" dirty="0"/>
              <a:t>Setting</a:t>
            </a:r>
          </a:p>
        </p:txBody>
      </p:sp>
    </p:spTree>
    <p:extLst>
      <p:ext uri="{BB962C8B-B14F-4D97-AF65-F5344CB8AC3E}">
        <p14:creationId xmlns:p14="http://schemas.microsoft.com/office/powerpoint/2010/main" val="3585776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1899"/>
            <a:ext cx="5577840"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92D050"/>
                </a:solidFill>
                <a:latin typeface="Calibri"/>
                <a:cs typeface="Calibri"/>
              </a:rPr>
              <a:t>2.SOCIAL </a:t>
            </a:r>
            <a:r>
              <a:rPr sz="4400" spc="-10" dirty="0">
                <a:solidFill>
                  <a:srgbClr val="92D050"/>
                </a:solidFill>
                <a:latin typeface="Calibri"/>
                <a:cs typeface="Calibri"/>
              </a:rPr>
              <a:t>GROUP</a:t>
            </a:r>
            <a:r>
              <a:rPr sz="4400" spc="-110" dirty="0">
                <a:solidFill>
                  <a:srgbClr val="92D050"/>
                </a:solidFill>
                <a:latin typeface="Calibri"/>
                <a:cs typeface="Calibri"/>
              </a:rPr>
              <a:t> </a:t>
            </a:r>
            <a:r>
              <a:rPr sz="4400" spc="-15" dirty="0">
                <a:solidFill>
                  <a:srgbClr val="92D050"/>
                </a:solidFill>
                <a:latin typeface="Calibri"/>
                <a:cs typeface="Calibri"/>
              </a:rPr>
              <a:t>WORK</a:t>
            </a:r>
            <a:endParaRPr sz="4400">
              <a:latin typeface="Calibri"/>
              <a:cs typeface="Calibri"/>
            </a:endParaRPr>
          </a:p>
        </p:txBody>
      </p:sp>
      <p:sp>
        <p:nvSpPr>
          <p:cNvPr id="3" name="object 3"/>
          <p:cNvSpPr txBox="1"/>
          <p:nvPr/>
        </p:nvSpPr>
        <p:spPr>
          <a:xfrm>
            <a:off x="535940" y="1593850"/>
            <a:ext cx="8074025" cy="4413885"/>
          </a:xfrm>
          <a:prstGeom prst="rect">
            <a:avLst/>
          </a:prstGeom>
        </p:spPr>
        <p:txBody>
          <a:bodyPr vert="horz" wrap="square" lIns="0" tIns="43180" rIns="0" bIns="0" rtlCol="0">
            <a:spAutoFit/>
          </a:bodyPr>
          <a:lstStyle/>
          <a:p>
            <a:pPr marL="355600" marR="5080" indent="-342900" algn="just">
              <a:lnSpc>
                <a:spcPct val="90000"/>
              </a:lnSpc>
              <a:spcBef>
                <a:spcPts val="340"/>
              </a:spcBef>
              <a:buFont typeface="Wingdings"/>
              <a:buChar char=""/>
              <a:tabLst>
                <a:tab pos="355600" algn="l"/>
              </a:tabLst>
            </a:pPr>
            <a:r>
              <a:rPr sz="2000" dirty="0">
                <a:solidFill>
                  <a:prstClr val="black"/>
                </a:solidFill>
                <a:latin typeface="Times New Roman"/>
                <a:cs typeface="Times New Roman"/>
              </a:rPr>
              <a:t>Social </a:t>
            </a:r>
            <a:r>
              <a:rPr sz="2000" spc="-5" dirty="0">
                <a:solidFill>
                  <a:prstClr val="black"/>
                </a:solidFill>
                <a:latin typeface="Times New Roman"/>
                <a:cs typeface="Times New Roman"/>
              </a:rPr>
              <a:t>group </a:t>
            </a:r>
            <a:r>
              <a:rPr sz="2000" dirty="0">
                <a:solidFill>
                  <a:prstClr val="black"/>
                </a:solidFill>
                <a:latin typeface="Times New Roman"/>
                <a:cs typeface="Times New Roman"/>
              </a:rPr>
              <a:t>work </a:t>
            </a:r>
            <a:r>
              <a:rPr sz="2000" spc="-5" dirty="0">
                <a:solidFill>
                  <a:prstClr val="black"/>
                </a:solidFill>
                <a:latin typeface="Times New Roman"/>
                <a:cs typeface="Times New Roman"/>
              </a:rPr>
              <a:t>was introduced to the social </a:t>
            </a:r>
            <a:r>
              <a:rPr sz="2000" spc="-10" dirty="0">
                <a:solidFill>
                  <a:prstClr val="black"/>
                </a:solidFill>
                <a:latin typeface="Times New Roman"/>
                <a:cs typeface="Times New Roman"/>
              </a:rPr>
              <a:t>work </a:t>
            </a:r>
            <a:r>
              <a:rPr sz="2000" spc="-5" dirty="0">
                <a:solidFill>
                  <a:prstClr val="black"/>
                </a:solidFill>
                <a:latin typeface="Times New Roman"/>
                <a:cs typeface="Times New Roman"/>
              </a:rPr>
              <a:t>profession </a:t>
            </a:r>
            <a:r>
              <a:rPr sz="2000" dirty="0">
                <a:solidFill>
                  <a:prstClr val="black"/>
                </a:solidFill>
                <a:latin typeface="Times New Roman"/>
                <a:cs typeface="Times New Roman"/>
              </a:rPr>
              <a:t>when </a:t>
            </a:r>
            <a:r>
              <a:rPr sz="2000" spc="-5" dirty="0">
                <a:solidFill>
                  <a:prstClr val="black"/>
                </a:solidFill>
                <a:latin typeface="Times New Roman"/>
                <a:cs typeface="Times New Roman"/>
              </a:rPr>
              <a:t>it  made its </a:t>
            </a:r>
            <a:r>
              <a:rPr sz="2000" dirty="0">
                <a:solidFill>
                  <a:prstClr val="black"/>
                </a:solidFill>
                <a:latin typeface="Times New Roman"/>
                <a:cs typeface="Times New Roman"/>
              </a:rPr>
              <a:t>debut </a:t>
            </a:r>
            <a:r>
              <a:rPr sz="2000" spc="-5" dirty="0">
                <a:solidFill>
                  <a:prstClr val="black"/>
                </a:solidFill>
                <a:latin typeface="Times New Roman"/>
                <a:cs typeface="Times New Roman"/>
              </a:rPr>
              <a:t>at the National Conference for Social </a:t>
            </a:r>
            <a:r>
              <a:rPr sz="2000" spc="-45" dirty="0">
                <a:solidFill>
                  <a:prstClr val="black"/>
                </a:solidFill>
                <a:latin typeface="Times New Roman"/>
                <a:cs typeface="Times New Roman"/>
              </a:rPr>
              <a:t>Work </a:t>
            </a:r>
            <a:r>
              <a:rPr sz="2000" spc="-5" dirty="0">
                <a:solidFill>
                  <a:prstClr val="black"/>
                </a:solidFill>
                <a:latin typeface="Times New Roman"/>
                <a:cs typeface="Times New Roman"/>
              </a:rPr>
              <a:t>in 1935. </a:t>
            </a:r>
            <a:r>
              <a:rPr sz="2000" dirty="0">
                <a:solidFill>
                  <a:prstClr val="black"/>
                </a:solidFill>
                <a:latin typeface="Times New Roman"/>
                <a:cs typeface="Times New Roman"/>
              </a:rPr>
              <a:t>At </a:t>
            </a:r>
            <a:r>
              <a:rPr sz="2000" spc="-10" dirty="0">
                <a:solidFill>
                  <a:prstClr val="black"/>
                </a:solidFill>
                <a:latin typeface="Times New Roman"/>
                <a:cs typeface="Times New Roman"/>
              </a:rPr>
              <a:t>this  </a:t>
            </a:r>
            <a:r>
              <a:rPr sz="2000" spc="-5" dirty="0">
                <a:solidFill>
                  <a:prstClr val="black"/>
                </a:solidFill>
                <a:latin typeface="Times New Roman"/>
                <a:cs typeface="Times New Roman"/>
              </a:rPr>
              <a:t>conference, </a:t>
            </a:r>
            <a:r>
              <a:rPr sz="2000" b="1" spc="-5" dirty="0">
                <a:solidFill>
                  <a:prstClr val="black"/>
                </a:solidFill>
                <a:latin typeface="Times New Roman"/>
                <a:cs typeface="Times New Roman"/>
              </a:rPr>
              <a:t>Newsletter </a:t>
            </a:r>
            <a:r>
              <a:rPr sz="2000" spc="-5" dirty="0">
                <a:solidFill>
                  <a:prstClr val="black"/>
                </a:solidFill>
                <a:latin typeface="Times New Roman"/>
                <a:cs typeface="Times New Roman"/>
              </a:rPr>
              <a:t>(1935) introduced the concept of social group </a:t>
            </a:r>
            <a:r>
              <a:rPr sz="2000" spc="-10" dirty="0">
                <a:solidFill>
                  <a:prstClr val="black"/>
                </a:solidFill>
                <a:latin typeface="Times New Roman"/>
                <a:cs typeface="Times New Roman"/>
              </a:rPr>
              <a:t>work  </a:t>
            </a:r>
            <a:r>
              <a:rPr sz="2000" spc="-5" dirty="0">
                <a:solidFill>
                  <a:prstClr val="black"/>
                </a:solidFill>
                <a:latin typeface="Times New Roman"/>
                <a:cs typeface="Times New Roman"/>
              </a:rPr>
              <a:t>to </a:t>
            </a:r>
            <a:r>
              <a:rPr sz="2000" dirty="0">
                <a:solidFill>
                  <a:prstClr val="black"/>
                </a:solidFill>
                <a:latin typeface="Times New Roman"/>
                <a:cs typeface="Times New Roman"/>
              </a:rPr>
              <a:t>the </a:t>
            </a:r>
            <a:r>
              <a:rPr sz="2000" spc="-5" dirty="0">
                <a:solidFill>
                  <a:prstClr val="black"/>
                </a:solidFill>
                <a:latin typeface="Times New Roman"/>
                <a:cs typeface="Times New Roman"/>
              </a:rPr>
              <a:t>social </a:t>
            </a:r>
            <a:r>
              <a:rPr sz="2000" spc="5" dirty="0">
                <a:solidFill>
                  <a:prstClr val="black"/>
                </a:solidFill>
                <a:latin typeface="Times New Roman"/>
                <a:cs typeface="Times New Roman"/>
              </a:rPr>
              <a:t>work</a:t>
            </a:r>
            <a:r>
              <a:rPr sz="2000" spc="-60" dirty="0">
                <a:solidFill>
                  <a:prstClr val="black"/>
                </a:solidFill>
                <a:latin typeface="Times New Roman"/>
                <a:cs typeface="Times New Roman"/>
              </a:rPr>
              <a:t> </a:t>
            </a:r>
            <a:r>
              <a:rPr sz="2000" dirty="0">
                <a:solidFill>
                  <a:prstClr val="black"/>
                </a:solidFill>
                <a:latin typeface="Times New Roman"/>
                <a:cs typeface="Times New Roman"/>
              </a:rPr>
              <a:t>profession.</a:t>
            </a:r>
            <a:endParaRPr sz="2000">
              <a:solidFill>
                <a:prstClr val="black"/>
              </a:solidFill>
              <a:latin typeface="Times New Roman"/>
              <a:cs typeface="Times New Roman"/>
            </a:endParaRPr>
          </a:p>
          <a:p>
            <a:pPr>
              <a:spcBef>
                <a:spcPts val="5"/>
              </a:spcBef>
            </a:pPr>
            <a:endParaRPr sz="2500">
              <a:solidFill>
                <a:prstClr val="black"/>
              </a:solidFill>
              <a:latin typeface="Times New Roman"/>
              <a:cs typeface="Times New Roman"/>
            </a:endParaRPr>
          </a:p>
          <a:p>
            <a:pPr marL="12700">
              <a:spcBef>
                <a:spcPts val="5"/>
              </a:spcBef>
            </a:pPr>
            <a:r>
              <a:rPr sz="2000" b="1" spc="-35" dirty="0">
                <a:solidFill>
                  <a:prstClr val="black"/>
                </a:solidFill>
                <a:latin typeface="Times New Roman"/>
                <a:cs typeface="Times New Roman"/>
              </a:rPr>
              <a:t>WHAT </a:t>
            </a:r>
            <a:r>
              <a:rPr sz="2000" b="1" dirty="0">
                <a:solidFill>
                  <a:prstClr val="black"/>
                </a:solidFill>
                <a:latin typeface="Times New Roman"/>
                <a:cs typeface="Times New Roman"/>
              </a:rPr>
              <a:t>IS SOCIAL GROUP</a:t>
            </a:r>
            <a:r>
              <a:rPr sz="2000" b="1" spc="-320" dirty="0">
                <a:solidFill>
                  <a:prstClr val="black"/>
                </a:solidFill>
                <a:latin typeface="Times New Roman"/>
                <a:cs typeface="Times New Roman"/>
              </a:rPr>
              <a:t> </a:t>
            </a:r>
            <a:r>
              <a:rPr sz="2000" b="1" dirty="0">
                <a:solidFill>
                  <a:prstClr val="black"/>
                </a:solidFill>
                <a:latin typeface="Times New Roman"/>
                <a:cs typeface="Times New Roman"/>
              </a:rPr>
              <a:t>WORK?</a:t>
            </a:r>
            <a:endParaRPr sz="2000">
              <a:solidFill>
                <a:prstClr val="black"/>
              </a:solidFill>
              <a:latin typeface="Times New Roman"/>
              <a:cs typeface="Times New Roman"/>
            </a:endParaRPr>
          </a:p>
          <a:p>
            <a:pPr marL="355600" marR="6350" indent="-342900" algn="just">
              <a:lnSpc>
                <a:spcPct val="90000"/>
              </a:lnSpc>
              <a:spcBef>
                <a:spcPts val="420"/>
              </a:spcBef>
              <a:buFont typeface="Wingdings"/>
              <a:buChar char=""/>
              <a:tabLst>
                <a:tab pos="355600" algn="l"/>
              </a:tabLst>
            </a:pPr>
            <a:r>
              <a:rPr sz="2000" dirty="0">
                <a:solidFill>
                  <a:prstClr val="black"/>
                </a:solidFill>
                <a:cs typeface="Calibri"/>
              </a:rPr>
              <a:t>Social </a:t>
            </a:r>
            <a:r>
              <a:rPr sz="2000" spc="-10" dirty="0">
                <a:solidFill>
                  <a:prstClr val="black"/>
                </a:solidFill>
                <a:cs typeface="Calibri"/>
              </a:rPr>
              <a:t>group work </a:t>
            </a:r>
            <a:r>
              <a:rPr sz="2000" spc="-5" dirty="0">
                <a:solidFill>
                  <a:prstClr val="black"/>
                </a:solidFill>
                <a:cs typeface="Calibri"/>
              </a:rPr>
              <a:t>is </a:t>
            </a:r>
            <a:r>
              <a:rPr sz="2000" dirty="0">
                <a:solidFill>
                  <a:prstClr val="black"/>
                </a:solidFill>
                <a:cs typeface="Calibri"/>
              </a:rPr>
              <a:t>a </a:t>
            </a:r>
            <a:r>
              <a:rPr sz="2000" spc="-5" dirty="0">
                <a:solidFill>
                  <a:prstClr val="black"/>
                </a:solidFill>
                <a:cs typeface="Calibri"/>
              </a:rPr>
              <a:t>method </a:t>
            </a:r>
            <a:r>
              <a:rPr sz="2000" dirty="0">
                <a:solidFill>
                  <a:prstClr val="black"/>
                </a:solidFill>
                <a:cs typeface="Calibri"/>
              </a:rPr>
              <a:t>of </a:t>
            </a:r>
            <a:r>
              <a:rPr sz="2000" spc="-5" dirty="0">
                <a:solidFill>
                  <a:prstClr val="black"/>
                </a:solidFill>
                <a:cs typeface="Calibri"/>
              </a:rPr>
              <a:t>social </a:t>
            </a:r>
            <a:r>
              <a:rPr sz="2000" spc="-10" dirty="0">
                <a:solidFill>
                  <a:prstClr val="black"/>
                </a:solidFill>
                <a:cs typeface="Calibri"/>
              </a:rPr>
              <a:t>work </a:t>
            </a:r>
            <a:r>
              <a:rPr sz="2000" spc="-5" dirty="0">
                <a:solidFill>
                  <a:prstClr val="black"/>
                </a:solidFill>
                <a:cs typeface="Calibri"/>
              </a:rPr>
              <a:t>that </a:t>
            </a:r>
            <a:r>
              <a:rPr sz="2000" spc="-10" dirty="0">
                <a:solidFill>
                  <a:prstClr val="black"/>
                </a:solidFill>
                <a:cs typeface="Calibri"/>
              </a:rPr>
              <a:t>helps persons </a:t>
            </a:r>
            <a:r>
              <a:rPr sz="2000" spc="-25" dirty="0">
                <a:solidFill>
                  <a:prstClr val="black"/>
                </a:solidFill>
                <a:cs typeface="Calibri"/>
              </a:rPr>
              <a:t>to  </a:t>
            </a:r>
            <a:r>
              <a:rPr sz="2000" dirty="0">
                <a:solidFill>
                  <a:prstClr val="black"/>
                </a:solidFill>
                <a:cs typeface="Calibri"/>
              </a:rPr>
              <a:t>enhance their </a:t>
            </a:r>
            <a:r>
              <a:rPr sz="2000" spc="-5" dirty="0">
                <a:solidFill>
                  <a:prstClr val="black"/>
                </a:solidFill>
                <a:cs typeface="Calibri"/>
              </a:rPr>
              <a:t>social </a:t>
            </a:r>
            <a:r>
              <a:rPr sz="2000" dirty="0">
                <a:solidFill>
                  <a:prstClr val="black"/>
                </a:solidFill>
                <a:cs typeface="Calibri"/>
              </a:rPr>
              <a:t>functioning </a:t>
            </a:r>
            <a:r>
              <a:rPr sz="2000" spc="-10" dirty="0">
                <a:solidFill>
                  <a:prstClr val="black"/>
                </a:solidFill>
                <a:cs typeface="Calibri"/>
              </a:rPr>
              <a:t>through </a:t>
            </a:r>
            <a:r>
              <a:rPr sz="2000" spc="-5" dirty="0">
                <a:solidFill>
                  <a:prstClr val="black"/>
                </a:solidFill>
                <a:cs typeface="Calibri"/>
              </a:rPr>
              <a:t>purposeful </a:t>
            </a:r>
            <a:r>
              <a:rPr sz="2000" spc="-10" dirty="0">
                <a:solidFill>
                  <a:prstClr val="black"/>
                </a:solidFill>
                <a:cs typeface="Calibri"/>
              </a:rPr>
              <a:t>group </a:t>
            </a:r>
            <a:r>
              <a:rPr sz="2000" spc="-5" dirty="0">
                <a:solidFill>
                  <a:prstClr val="black"/>
                </a:solidFill>
                <a:cs typeface="Calibri"/>
              </a:rPr>
              <a:t>experiences  </a:t>
            </a:r>
            <a:r>
              <a:rPr sz="2000" dirty="0">
                <a:solidFill>
                  <a:prstClr val="black"/>
                </a:solidFill>
                <a:cs typeface="Calibri"/>
              </a:rPr>
              <a:t>and </a:t>
            </a:r>
            <a:r>
              <a:rPr sz="2000" spc="-15" dirty="0">
                <a:solidFill>
                  <a:prstClr val="black"/>
                </a:solidFill>
                <a:cs typeface="Calibri"/>
              </a:rPr>
              <a:t>to </a:t>
            </a:r>
            <a:r>
              <a:rPr sz="2000" spc="-10" dirty="0">
                <a:solidFill>
                  <a:prstClr val="black"/>
                </a:solidFill>
                <a:cs typeface="Calibri"/>
              </a:rPr>
              <a:t>cope more effectively </a:t>
            </a:r>
            <a:r>
              <a:rPr sz="2000" spc="-5" dirty="0">
                <a:solidFill>
                  <a:prstClr val="black"/>
                </a:solidFill>
                <a:cs typeface="Calibri"/>
              </a:rPr>
              <a:t>with </a:t>
            </a:r>
            <a:r>
              <a:rPr sz="2000" dirty="0">
                <a:solidFill>
                  <a:prstClr val="black"/>
                </a:solidFill>
                <a:cs typeface="Calibri"/>
              </a:rPr>
              <a:t>their </a:t>
            </a:r>
            <a:r>
              <a:rPr sz="2000" spc="-10" dirty="0">
                <a:solidFill>
                  <a:prstClr val="black"/>
                </a:solidFill>
                <a:cs typeface="Calibri"/>
              </a:rPr>
              <a:t>personal, group </a:t>
            </a:r>
            <a:r>
              <a:rPr sz="2000" dirty="0">
                <a:solidFill>
                  <a:prstClr val="black"/>
                </a:solidFill>
                <a:cs typeface="Calibri"/>
              </a:rPr>
              <a:t>or </a:t>
            </a:r>
            <a:r>
              <a:rPr sz="2000" spc="-5" dirty="0">
                <a:solidFill>
                  <a:prstClr val="black"/>
                </a:solidFill>
                <a:cs typeface="Calibri"/>
              </a:rPr>
              <a:t>community  problems </a:t>
            </a:r>
            <a:r>
              <a:rPr sz="2000" dirty="0">
                <a:solidFill>
                  <a:prstClr val="black"/>
                </a:solidFill>
                <a:cs typeface="Calibri"/>
              </a:rPr>
              <a:t>(Marjorie </a:t>
            </a:r>
            <a:r>
              <a:rPr sz="2000" spc="-25" dirty="0">
                <a:solidFill>
                  <a:prstClr val="black"/>
                </a:solidFill>
                <a:cs typeface="Calibri"/>
              </a:rPr>
              <a:t>Murphy,</a:t>
            </a:r>
            <a:r>
              <a:rPr sz="2000" spc="-45" dirty="0">
                <a:solidFill>
                  <a:prstClr val="black"/>
                </a:solidFill>
                <a:cs typeface="Calibri"/>
              </a:rPr>
              <a:t> </a:t>
            </a:r>
            <a:r>
              <a:rPr sz="2000" dirty="0">
                <a:solidFill>
                  <a:prstClr val="black"/>
                </a:solidFill>
                <a:cs typeface="Calibri"/>
              </a:rPr>
              <a:t>1959).</a:t>
            </a:r>
            <a:endParaRPr sz="2000">
              <a:solidFill>
                <a:prstClr val="black"/>
              </a:solidFill>
              <a:cs typeface="Calibri"/>
            </a:endParaRPr>
          </a:p>
          <a:p>
            <a:pPr>
              <a:spcBef>
                <a:spcPts val="40"/>
              </a:spcBef>
              <a:buFontTx/>
              <a:buChar char=""/>
            </a:pPr>
            <a:endParaRPr sz="2500">
              <a:solidFill>
                <a:prstClr val="black"/>
              </a:solidFill>
              <a:cs typeface="Calibri"/>
            </a:endParaRPr>
          </a:p>
          <a:p>
            <a:pPr marL="355600" marR="31750" indent="-342900">
              <a:lnSpc>
                <a:spcPct val="90200"/>
              </a:lnSpc>
              <a:buFont typeface="Wingdings"/>
              <a:buChar char=""/>
              <a:tabLst>
                <a:tab pos="354965" algn="l"/>
                <a:tab pos="355600" algn="l"/>
              </a:tabLst>
            </a:pPr>
            <a:r>
              <a:rPr sz="1900" spc="-15" dirty="0">
                <a:solidFill>
                  <a:prstClr val="black"/>
                </a:solidFill>
                <a:cs typeface="Calibri"/>
              </a:rPr>
              <a:t>Group </a:t>
            </a:r>
            <a:r>
              <a:rPr sz="1900" spc="-10" dirty="0">
                <a:solidFill>
                  <a:prstClr val="black"/>
                </a:solidFill>
                <a:cs typeface="Calibri"/>
              </a:rPr>
              <a:t>work </a:t>
            </a:r>
            <a:r>
              <a:rPr sz="1900" spc="-5" dirty="0">
                <a:solidFill>
                  <a:prstClr val="black"/>
                </a:solidFill>
                <a:cs typeface="Calibri"/>
              </a:rPr>
              <a:t>is a method of </a:t>
            </a:r>
            <a:r>
              <a:rPr sz="1900" spc="-10" dirty="0">
                <a:solidFill>
                  <a:prstClr val="black"/>
                </a:solidFill>
                <a:cs typeface="Calibri"/>
              </a:rPr>
              <a:t>working </a:t>
            </a:r>
            <a:r>
              <a:rPr sz="1900" spc="-5" dirty="0">
                <a:solidFill>
                  <a:prstClr val="black"/>
                </a:solidFill>
                <a:cs typeface="Calibri"/>
              </a:rPr>
              <a:t>with </a:t>
            </a:r>
            <a:r>
              <a:rPr sz="1900" spc="-10" dirty="0">
                <a:solidFill>
                  <a:prstClr val="black"/>
                </a:solidFill>
                <a:cs typeface="Calibri"/>
              </a:rPr>
              <a:t>people </a:t>
            </a:r>
            <a:r>
              <a:rPr sz="1900" spc="-5" dirty="0">
                <a:solidFill>
                  <a:prstClr val="black"/>
                </a:solidFill>
                <a:cs typeface="Calibri"/>
              </a:rPr>
              <a:t>in </a:t>
            </a:r>
            <a:r>
              <a:rPr sz="1900" spc="-15" dirty="0">
                <a:solidFill>
                  <a:prstClr val="black"/>
                </a:solidFill>
                <a:cs typeface="Calibri"/>
              </a:rPr>
              <a:t>groups. </a:t>
            </a:r>
            <a:r>
              <a:rPr sz="1900" spc="-5" dirty="0">
                <a:solidFill>
                  <a:prstClr val="black"/>
                </a:solidFill>
                <a:cs typeface="Calibri"/>
              </a:rPr>
              <a:t>A </a:t>
            </a:r>
            <a:r>
              <a:rPr sz="1900" spc="-15" dirty="0">
                <a:solidFill>
                  <a:prstClr val="black"/>
                </a:solidFill>
                <a:cs typeface="Calibri"/>
              </a:rPr>
              <a:t>group </a:t>
            </a:r>
            <a:r>
              <a:rPr sz="1900" spc="-10" dirty="0">
                <a:solidFill>
                  <a:prstClr val="black"/>
                </a:solidFill>
                <a:cs typeface="Calibri"/>
              </a:rPr>
              <a:t>can be  </a:t>
            </a:r>
            <a:r>
              <a:rPr sz="1900" spc="-5" dirty="0">
                <a:solidFill>
                  <a:prstClr val="black"/>
                </a:solidFill>
                <a:cs typeface="Calibri"/>
              </a:rPr>
              <a:t>made up of </a:t>
            </a:r>
            <a:r>
              <a:rPr sz="1900" spc="-10" dirty="0">
                <a:solidFill>
                  <a:prstClr val="black"/>
                </a:solidFill>
                <a:cs typeface="Calibri"/>
              </a:rPr>
              <a:t>two </a:t>
            </a:r>
            <a:r>
              <a:rPr sz="1900" spc="-5" dirty="0">
                <a:solidFill>
                  <a:prstClr val="black"/>
                </a:solidFill>
                <a:cs typeface="Calibri"/>
              </a:rPr>
              <a:t>or </a:t>
            </a:r>
            <a:r>
              <a:rPr sz="1900" spc="-10" dirty="0">
                <a:solidFill>
                  <a:prstClr val="black"/>
                </a:solidFill>
                <a:cs typeface="Calibri"/>
              </a:rPr>
              <a:t>more people. </a:t>
            </a:r>
            <a:r>
              <a:rPr sz="1900" spc="-15" dirty="0">
                <a:solidFill>
                  <a:prstClr val="black"/>
                </a:solidFill>
                <a:cs typeface="Calibri"/>
              </a:rPr>
              <a:t>Group </a:t>
            </a:r>
            <a:r>
              <a:rPr sz="1900" spc="-10" dirty="0">
                <a:solidFill>
                  <a:prstClr val="black"/>
                </a:solidFill>
                <a:cs typeface="Calibri"/>
              </a:rPr>
              <a:t>work </a:t>
            </a:r>
            <a:r>
              <a:rPr sz="1900" spc="-5" dirty="0">
                <a:solidFill>
                  <a:prstClr val="black"/>
                </a:solidFill>
                <a:cs typeface="Calibri"/>
              </a:rPr>
              <a:t>is an </a:t>
            </a:r>
            <a:r>
              <a:rPr sz="1900" spc="-10" dirty="0">
                <a:solidFill>
                  <a:prstClr val="black"/>
                </a:solidFill>
                <a:cs typeface="Calibri"/>
              </a:rPr>
              <a:t>approach </a:t>
            </a:r>
            <a:r>
              <a:rPr sz="1900" spc="-5" dirty="0">
                <a:solidFill>
                  <a:prstClr val="black"/>
                </a:solidFill>
                <a:cs typeface="Calibri"/>
              </a:rPr>
              <a:t>aimed </a:t>
            </a:r>
            <a:r>
              <a:rPr sz="1900" spc="-10" dirty="0">
                <a:solidFill>
                  <a:prstClr val="black"/>
                </a:solidFill>
                <a:cs typeface="Calibri"/>
              </a:rPr>
              <a:t>at </a:t>
            </a:r>
            <a:r>
              <a:rPr sz="1900" spc="-15" dirty="0">
                <a:solidFill>
                  <a:prstClr val="black"/>
                </a:solidFill>
                <a:cs typeface="Calibri"/>
              </a:rPr>
              <a:t>personal  growth, </a:t>
            </a:r>
            <a:r>
              <a:rPr sz="1900" spc="-5" dirty="0">
                <a:solidFill>
                  <a:prstClr val="black"/>
                </a:solidFill>
                <a:cs typeface="Calibri"/>
              </a:rPr>
              <a:t>enhancement of </a:t>
            </a:r>
            <a:r>
              <a:rPr sz="1900" spc="-10" dirty="0">
                <a:solidFill>
                  <a:prstClr val="black"/>
                </a:solidFill>
                <a:cs typeface="Calibri"/>
              </a:rPr>
              <a:t>social </a:t>
            </a:r>
            <a:r>
              <a:rPr sz="1900" spc="-5" dirty="0">
                <a:solidFill>
                  <a:prstClr val="black"/>
                </a:solidFill>
                <a:cs typeface="Calibri"/>
              </a:rPr>
              <a:t>functioning, and </a:t>
            </a:r>
            <a:r>
              <a:rPr sz="1900" spc="-20" dirty="0">
                <a:solidFill>
                  <a:prstClr val="black"/>
                </a:solidFill>
                <a:cs typeface="Calibri"/>
              </a:rPr>
              <a:t>for </a:t>
            </a:r>
            <a:r>
              <a:rPr sz="1900" spc="-5" dirty="0">
                <a:solidFill>
                  <a:prstClr val="black"/>
                </a:solidFill>
                <a:cs typeface="Calibri"/>
              </a:rPr>
              <a:t>the </a:t>
            </a:r>
            <a:r>
              <a:rPr sz="1900" spc="-10" dirty="0">
                <a:solidFill>
                  <a:prstClr val="black"/>
                </a:solidFill>
                <a:cs typeface="Calibri"/>
              </a:rPr>
              <a:t>achievement of  socially desirable</a:t>
            </a:r>
            <a:r>
              <a:rPr sz="1900" spc="25" dirty="0">
                <a:solidFill>
                  <a:prstClr val="black"/>
                </a:solidFill>
                <a:cs typeface="Calibri"/>
              </a:rPr>
              <a:t> </a:t>
            </a:r>
            <a:r>
              <a:rPr sz="1900" spc="-10" dirty="0">
                <a:solidFill>
                  <a:prstClr val="black"/>
                </a:solidFill>
                <a:cs typeface="Calibri"/>
              </a:rPr>
              <a:t>goals.</a:t>
            </a:r>
            <a:endParaRPr sz="1900">
              <a:solidFill>
                <a:prstClr val="black"/>
              </a:solidFill>
              <a:cs typeface="Calibri"/>
            </a:endParaRPr>
          </a:p>
        </p:txBody>
      </p:sp>
      <p:sp>
        <p:nvSpPr>
          <p:cNvPr id="4" name="object 4"/>
          <p:cNvSpPr/>
          <p:nvPr/>
        </p:nvSpPr>
        <p:spPr>
          <a:xfrm>
            <a:off x="6856476" y="0"/>
            <a:ext cx="2022348" cy="160172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4022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idx="4294967295"/>
          </p:nvPr>
        </p:nvSpPr>
        <p:spPr/>
        <p:txBody>
          <a:bodyPr anchor="ctr"/>
          <a:lstStyle/>
          <a:p>
            <a:pPr eaLnBrk="1" hangingPunct="1"/>
            <a:r>
              <a:rPr lang="en-US" altLang="en-US" sz="3200" b="1" i="1" smtClean="0"/>
              <a:t>Field of Practice for Professional Social Workers</a:t>
            </a:r>
            <a:endParaRPr lang="en-IN" altLang="en-US" sz="3200" smtClean="0"/>
          </a:p>
        </p:txBody>
      </p:sp>
      <p:sp>
        <p:nvSpPr>
          <p:cNvPr id="18435" name="Content Placeholder 2"/>
          <p:cNvSpPr>
            <a:spLocks noGrp="1" noChangeArrowheads="1"/>
          </p:cNvSpPr>
          <p:nvPr>
            <p:ph idx="4294967295"/>
          </p:nvPr>
        </p:nvSpPr>
        <p:spPr/>
        <p:txBody>
          <a:bodyPr/>
          <a:lstStyle/>
          <a:p>
            <a:pPr eaLnBrk="1" hangingPunct="1">
              <a:lnSpc>
                <a:spcPct val="80000"/>
              </a:lnSpc>
              <a:buFont typeface="Wingdings" pitchFamily="2" charset="2"/>
              <a:buNone/>
            </a:pPr>
            <a:r>
              <a:rPr lang="en-US" altLang="en-US" sz="2400" smtClean="0"/>
              <a:t>     ·  Addiction / Substance Abuse </a:t>
            </a:r>
            <a:br>
              <a:rPr lang="en-US" altLang="en-US" sz="2400" smtClean="0"/>
            </a:br>
            <a:r>
              <a:rPr lang="en-US" altLang="en-US" sz="2400" smtClean="0"/>
              <a:t> ·  Child Welfare </a:t>
            </a:r>
            <a:br>
              <a:rPr lang="en-US" altLang="en-US" sz="2400" smtClean="0"/>
            </a:br>
            <a:r>
              <a:rPr lang="en-US" altLang="en-US" sz="2400" smtClean="0"/>
              <a:t> ·  Clinical / Mental Health </a:t>
            </a:r>
            <a:br>
              <a:rPr lang="en-US" altLang="en-US" sz="2400" smtClean="0"/>
            </a:br>
            <a:r>
              <a:rPr lang="en-US" altLang="en-US" sz="2400" smtClean="0"/>
              <a:t> ·  Correctional Institutions/ Prisons</a:t>
            </a:r>
            <a:br>
              <a:rPr lang="en-US" altLang="en-US" sz="2400" smtClean="0"/>
            </a:br>
            <a:r>
              <a:rPr lang="en-US" altLang="en-US" sz="2400" smtClean="0"/>
              <a:t> ·  Child Protection Services </a:t>
            </a:r>
            <a:br>
              <a:rPr lang="en-US" altLang="en-US" sz="2400" smtClean="0"/>
            </a:br>
            <a:r>
              <a:rPr lang="en-US" altLang="en-US" sz="2400" smtClean="0"/>
              <a:t> ·  Counseling &amp; Therapy </a:t>
            </a:r>
            <a:br>
              <a:rPr lang="en-US" altLang="en-US" sz="2400" smtClean="0"/>
            </a:br>
            <a:r>
              <a:rPr lang="en-US" altLang="en-US" sz="2400" smtClean="0"/>
              <a:t> ·  Consultancy Services </a:t>
            </a:r>
            <a:br>
              <a:rPr lang="en-US" altLang="en-US" sz="2400" smtClean="0"/>
            </a:br>
            <a:r>
              <a:rPr lang="en-US" altLang="en-US" sz="2400" smtClean="0"/>
              <a:t> ·  Community Development </a:t>
            </a:r>
            <a:br>
              <a:rPr lang="en-US" altLang="en-US" sz="2400" smtClean="0"/>
            </a:br>
            <a:r>
              <a:rPr lang="en-US" altLang="en-US" sz="2400" smtClean="0"/>
              <a:t> ·  Elderly Care </a:t>
            </a:r>
            <a:br>
              <a:rPr lang="en-US" altLang="en-US" sz="2400" smtClean="0"/>
            </a:br>
            <a:r>
              <a:rPr lang="en-US" altLang="en-US" sz="2400" smtClean="0"/>
              <a:t> ·  Environment </a:t>
            </a:r>
            <a:br>
              <a:rPr lang="en-US" altLang="en-US" sz="2400" smtClean="0"/>
            </a:br>
            <a:r>
              <a:rPr lang="en-US" altLang="en-US" sz="2400" smtClean="0"/>
              <a:t> ·  Family Welfare and Planning </a:t>
            </a:r>
            <a:br>
              <a:rPr lang="en-US" altLang="en-US" sz="2400" smtClean="0"/>
            </a:br>
            <a:endParaRPr lang="en-IN" altLang="en-US" sz="2400" smtClean="0"/>
          </a:p>
        </p:txBody>
      </p:sp>
      <p:pic>
        <p:nvPicPr>
          <p:cNvPr id="18436" name="Picture 5" descr="http://media.tumblr.com/tumblr_m0h9ooWzJW1qasel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3063"/>
            <a:ext cx="1714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http://www.steadyhealth.com/23630/Image/addi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4786313"/>
            <a:ext cx="25717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http://btckstorage.blob.core.windows.net/site6948/Child20Protection20l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857250"/>
            <a:ext cx="242887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1" descr="http://www.ipsos.com/marketing-healthcare/sites/www.ipsos.com.marketing-healthcare/files/images/Therapeutic%20Expert%20Team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5125" y="2857500"/>
            <a:ext cx="225583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3" descr="http://www.4therapy.com/sites/default/files/imagecache/normal/article/therapy_diagno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26038"/>
            <a:ext cx="261302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5" descr="http://t0.gstatic.com/images?q=tbn:ANd9GcQJ8oz2R7sXRIKKaGRxM-4GcYF-bOjTIifpK2SJNBBvoJwYg77hW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057775"/>
            <a:ext cx="25336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7" descr="http://cdn2.sarkari-naukri.in/wp-content/uploads/2011/05/Ministry-of-Health-Family-Welfar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71875"/>
            <a:ext cx="17145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3942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0590" y="544195"/>
            <a:ext cx="772160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622422"/>
                </a:solidFill>
              </a:rPr>
              <a:t>PHASES </a:t>
            </a:r>
            <a:r>
              <a:rPr sz="3600" dirty="0">
                <a:solidFill>
                  <a:srgbClr val="622422"/>
                </a:solidFill>
              </a:rPr>
              <a:t>OF SOCIAL GROUP</a:t>
            </a:r>
            <a:r>
              <a:rPr sz="3600" spc="-690" dirty="0">
                <a:solidFill>
                  <a:srgbClr val="622422"/>
                </a:solidFill>
              </a:rPr>
              <a:t> </a:t>
            </a:r>
            <a:r>
              <a:rPr sz="3600" dirty="0">
                <a:solidFill>
                  <a:srgbClr val="622422"/>
                </a:solidFill>
              </a:rPr>
              <a:t>WORK</a:t>
            </a:r>
            <a:endParaRPr sz="3600"/>
          </a:p>
        </p:txBody>
      </p:sp>
      <p:sp>
        <p:nvSpPr>
          <p:cNvPr id="3" name="object 3"/>
          <p:cNvSpPr txBox="1"/>
          <p:nvPr/>
        </p:nvSpPr>
        <p:spPr>
          <a:xfrm>
            <a:off x="535940" y="1522133"/>
            <a:ext cx="5512435" cy="2953385"/>
          </a:xfrm>
          <a:prstGeom prst="rect">
            <a:avLst/>
          </a:prstGeom>
        </p:spPr>
        <p:txBody>
          <a:bodyPr vert="horz" wrap="square" lIns="0" tIns="110489" rIns="0" bIns="0" rtlCol="0">
            <a:spAutoFit/>
          </a:bodyPr>
          <a:lstStyle/>
          <a:p>
            <a:pPr marL="527685" indent="-515620">
              <a:spcBef>
                <a:spcPts val="869"/>
              </a:spcBef>
              <a:buFontTx/>
              <a:buAutoNum type="arabicPeriod"/>
              <a:tabLst>
                <a:tab pos="527685" algn="l"/>
                <a:tab pos="528320" algn="l"/>
              </a:tabLst>
            </a:pPr>
            <a:r>
              <a:rPr sz="3200" dirty="0">
                <a:solidFill>
                  <a:prstClr val="black"/>
                </a:solidFill>
                <a:latin typeface="Times New Roman"/>
                <a:cs typeface="Times New Roman"/>
              </a:rPr>
              <a:t>Forming the</a:t>
            </a:r>
            <a:r>
              <a:rPr sz="3200" spc="-75" dirty="0">
                <a:solidFill>
                  <a:prstClr val="black"/>
                </a:solidFill>
                <a:latin typeface="Times New Roman"/>
                <a:cs typeface="Times New Roman"/>
              </a:rPr>
              <a:t> </a:t>
            </a:r>
            <a:r>
              <a:rPr sz="3200" dirty="0">
                <a:solidFill>
                  <a:prstClr val="black"/>
                </a:solidFill>
                <a:latin typeface="Times New Roman"/>
                <a:cs typeface="Times New Roman"/>
              </a:rPr>
              <a:t>Group-Beginning</a:t>
            </a:r>
            <a:endParaRPr sz="3200">
              <a:solidFill>
                <a:prstClr val="black"/>
              </a:solidFill>
              <a:latin typeface="Times New Roman"/>
              <a:cs typeface="Times New Roman"/>
            </a:endParaRPr>
          </a:p>
          <a:p>
            <a:pPr marL="527685" indent="-515620">
              <a:spcBef>
                <a:spcPts val="770"/>
              </a:spcBef>
              <a:buFontTx/>
              <a:buAutoNum type="arabicPeriod"/>
              <a:tabLst>
                <a:tab pos="527685" algn="l"/>
                <a:tab pos="528320" algn="l"/>
              </a:tabLst>
            </a:pPr>
            <a:r>
              <a:rPr sz="3200" dirty="0">
                <a:solidFill>
                  <a:prstClr val="black"/>
                </a:solidFill>
                <a:latin typeface="Times New Roman"/>
                <a:cs typeface="Times New Roman"/>
              </a:rPr>
              <a:t>Exploration- Initial</a:t>
            </a:r>
            <a:r>
              <a:rPr sz="3200" spc="-70" dirty="0">
                <a:solidFill>
                  <a:prstClr val="black"/>
                </a:solidFill>
                <a:latin typeface="Times New Roman"/>
                <a:cs typeface="Times New Roman"/>
              </a:rPr>
              <a:t> </a:t>
            </a:r>
            <a:r>
              <a:rPr sz="3200" dirty="0">
                <a:solidFill>
                  <a:prstClr val="black"/>
                </a:solidFill>
                <a:latin typeface="Times New Roman"/>
                <a:cs typeface="Times New Roman"/>
              </a:rPr>
              <a:t>Session</a:t>
            </a:r>
            <a:endParaRPr sz="3200">
              <a:solidFill>
                <a:prstClr val="black"/>
              </a:solidFill>
              <a:latin typeface="Times New Roman"/>
              <a:cs typeface="Times New Roman"/>
            </a:endParaRPr>
          </a:p>
          <a:p>
            <a:pPr marL="527685" indent="-515620">
              <a:spcBef>
                <a:spcPts val="770"/>
              </a:spcBef>
              <a:buFontTx/>
              <a:buAutoNum type="arabicPeriod"/>
              <a:tabLst>
                <a:tab pos="527685" algn="l"/>
                <a:tab pos="528320" algn="l"/>
              </a:tabLst>
            </a:pPr>
            <a:r>
              <a:rPr sz="3200" dirty="0">
                <a:solidFill>
                  <a:prstClr val="black"/>
                </a:solidFill>
                <a:latin typeface="Times New Roman"/>
                <a:cs typeface="Times New Roman"/>
              </a:rPr>
              <a:t>Performing- Action</a:t>
            </a:r>
            <a:r>
              <a:rPr sz="3200" spc="-245" dirty="0">
                <a:solidFill>
                  <a:prstClr val="black"/>
                </a:solidFill>
                <a:latin typeface="Times New Roman"/>
                <a:cs typeface="Times New Roman"/>
              </a:rPr>
              <a:t> </a:t>
            </a:r>
            <a:r>
              <a:rPr sz="3200" dirty="0">
                <a:solidFill>
                  <a:prstClr val="black"/>
                </a:solidFill>
                <a:latin typeface="Times New Roman"/>
                <a:cs typeface="Times New Roman"/>
              </a:rPr>
              <a:t>Phase</a:t>
            </a:r>
            <a:endParaRPr sz="3200">
              <a:solidFill>
                <a:prstClr val="black"/>
              </a:solidFill>
              <a:latin typeface="Times New Roman"/>
              <a:cs typeface="Times New Roman"/>
            </a:endParaRPr>
          </a:p>
          <a:p>
            <a:pPr marL="527685" indent="-515620">
              <a:spcBef>
                <a:spcPts val="770"/>
              </a:spcBef>
              <a:buFontTx/>
              <a:buAutoNum type="arabicPeriod"/>
              <a:tabLst>
                <a:tab pos="527685" algn="l"/>
                <a:tab pos="528320" algn="l"/>
              </a:tabLst>
            </a:pPr>
            <a:r>
              <a:rPr sz="3200" dirty="0">
                <a:solidFill>
                  <a:prstClr val="black"/>
                </a:solidFill>
                <a:latin typeface="Times New Roman"/>
                <a:cs typeface="Times New Roman"/>
              </a:rPr>
              <a:t>Assessment-</a:t>
            </a:r>
            <a:r>
              <a:rPr sz="3200" spc="-25" dirty="0">
                <a:solidFill>
                  <a:prstClr val="black"/>
                </a:solidFill>
                <a:latin typeface="Times New Roman"/>
                <a:cs typeface="Times New Roman"/>
              </a:rPr>
              <a:t> </a:t>
            </a:r>
            <a:r>
              <a:rPr sz="3200" dirty="0">
                <a:solidFill>
                  <a:prstClr val="black"/>
                </a:solidFill>
                <a:latin typeface="Times New Roman"/>
                <a:cs typeface="Times New Roman"/>
              </a:rPr>
              <a:t>Evaluation</a:t>
            </a:r>
            <a:endParaRPr sz="3200">
              <a:solidFill>
                <a:prstClr val="black"/>
              </a:solidFill>
              <a:latin typeface="Times New Roman"/>
              <a:cs typeface="Times New Roman"/>
            </a:endParaRPr>
          </a:p>
          <a:p>
            <a:pPr marL="527685" indent="-515620">
              <a:spcBef>
                <a:spcPts val="770"/>
              </a:spcBef>
              <a:buFontTx/>
              <a:buAutoNum type="arabicPeriod"/>
              <a:tabLst>
                <a:tab pos="527685" algn="l"/>
                <a:tab pos="528320" algn="l"/>
              </a:tabLst>
            </a:pPr>
            <a:r>
              <a:rPr sz="3200" spc="-20" dirty="0">
                <a:solidFill>
                  <a:prstClr val="black"/>
                </a:solidFill>
                <a:latin typeface="Times New Roman"/>
                <a:cs typeface="Times New Roman"/>
              </a:rPr>
              <a:t>Termination-</a:t>
            </a:r>
            <a:r>
              <a:rPr sz="3200" spc="-50" dirty="0">
                <a:solidFill>
                  <a:prstClr val="black"/>
                </a:solidFill>
                <a:latin typeface="Times New Roman"/>
                <a:cs typeface="Times New Roman"/>
              </a:rPr>
              <a:t> </a:t>
            </a:r>
            <a:r>
              <a:rPr sz="3200" dirty="0">
                <a:solidFill>
                  <a:prstClr val="black"/>
                </a:solidFill>
                <a:latin typeface="Times New Roman"/>
                <a:cs typeface="Times New Roman"/>
              </a:rPr>
              <a:t>Separation</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12323774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9022" y="87833"/>
            <a:ext cx="6927215" cy="1479550"/>
          </a:xfrm>
          <a:prstGeom prst="rect">
            <a:avLst/>
          </a:prstGeom>
        </p:spPr>
        <p:txBody>
          <a:bodyPr vert="horz" wrap="square" lIns="0" tIns="18415" rIns="0" bIns="0" rtlCol="0">
            <a:spAutoFit/>
          </a:bodyPr>
          <a:lstStyle/>
          <a:p>
            <a:pPr marL="12065" marR="5080" indent="-22225" algn="ctr">
              <a:lnSpc>
                <a:spcPct val="98900"/>
              </a:lnSpc>
              <a:spcBef>
                <a:spcPts val="145"/>
              </a:spcBef>
            </a:pPr>
            <a:r>
              <a:rPr dirty="0">
                <a:solidFill>
                  <a:srgbClr val="6F2F9F"/>
                </a:solidFill>
              </a:rPr>
              <a:t>AREAS/FIELDS/SETTINGS/  </a:t>
            </a:r>
            <a:r>
              <a:rPr spc="-20" dirty="0">
                <a:solidFill>
                  <a:srgbClr val="6F2F9F"/>
                </a:solidFill>
              </a:rPr>
              <a:t>APPLICATIONS </a:t>
            </a:r>
            <a:r>
              <a:rPr dirty="0">
                <a:solidFill>
                  <a:srgbClr val="6F2F9F"/>
                </a:solidFill>
              </a:rPr>
              <a:t>OF SOCIAL</a:t>
            </a:r>
            <a:r>
              <a:rPr spc="-360" dirty="0">
                <a:solidFill>
                  <a:srgbClr val="6F2F9F"/>
                </a:solidFill>
              </a:rPr>
              <a:t> </a:t>
            </a:r>
            <a:r>
              <a:rPr dirty="0">
                <a:solidFill>
                  <a:srgbClr val="6F2F9F"/>
                </a:solidFill>
              </a:rPr>
              <a:t>GROUP  WORK</a:t>
            </a:r>
          </a:p>
        </p:txBody>
      </p:sp>
      <p:sp>
        <p:nvSpPr>
          <p:cNvPr id="3" name="object 3"/>
          <p:cNvSpPr txBox="1"/>
          <p:nvPr/>
        </p:nvSpPr>
        <p:spPr>
          <a:xfrm>
            <a:off x="535940" y="1585315"/>
            <a:ext cx="4810760" cy="4891405"/>
          </a:xfrm>
          <a:prstGeom prst="rect">
            <a:avLst/>
          </a:prstGeom>
        </p:spPr>
        <p:txBody>
          <a:bodyPr vert="horz" wrap="square" lIns="0" tIns="55244" rIns="0" bIns="0" rtlCol="0">
            <a:spAutoFit/>
          </a:bodyPr>
          <a:lstStyle/>
          <a:p>
            <a:pPr marL="12700">
              <a:spcBef>
                <a:spcPts val="434"/>
              </a:spcBef>
            </a:pPr>
            <a:r>
              <a:rPr sz="1400" b="1" dirty="0">
                <a:solidFill>
                  <a:prstClr val="black"/>
                </a:solidFill>
                <a:latin typeface="Times New Roman"/>
                <a:cs typeface="Times New Roman"/>
              </a:rPr>
              <a:t>1. </a:t>
            </a:r>
            <a:r>
              <a:rPr sz="1400" b="1" spc="-5" dirty="0">
                <a:solidFill>
                  <a:prstClr val="black"/>
                </a:solidFill>
                <a:latin typeface="Times New Roman"/>
                <a:cs typeface="Times New Roman"/>
              </a:rPr>
              <a:t>Group </a:t>
            </a:r>
            <a:r>
              <a:rPr sz="1400" b="1" spc="-20" dirty="0">
                <a:solidFill>
                  <a:prstClr val="black"/>
                </a:solidFill>
                <a:latin typeface="Times New Roman"/>
                <a:cs typeface="Times New Roman"/>
              </a:rPr>
              <a:t>Work </a:t>
            </a:r>
            <a:r>
              <a:rPr sz="1400" b="1" dirty="0">
                <a:solidFill>
                  <a:prstClr val="black"/>
                </a:solidFill>
                <a:latin typeface="Times New Roman"/>
                <a:cs typeface="Times New Roman"/>
              </a:rPr>
              <a:t>in </a:t>
            </a:r>
            <a:r>
              <a:rPr sz="1400" b="1" spc="-5" dirty="0">
                <a:solidFill>
                  <a:prstClr val="black"/>
                </a:solidFill>
                <a:latin typeface="Times New Roman"/>
                <a:cs typeface="Times New Roman"/>
              </a:rPr>
              <a:t>Community</a:t>
            </a:r>
            <a:r>
              <a:rPr sz="1400" b="1" spc="-90" dirty="0">
                <a:solidFill>
                  <a:prstClr val="black"/>
                </a:solidFill>
                <a:latin typeface="Times New Roman"/>
                <a:cs typeface="Times New Roman"/>
              </a:rPr>
              <a:t> </a:t>
            </a:r>
            <a:r>
              <a:rPr sz="1400" b="1" dirty="0">
                <a:solidFill>
                  <a:prstClr val="black"/>
                </a:solidFill>
                <a:latin typeface="Times New Roman"/>
                <a:cs typeface="Times New Roman"/>
              </a:rPr>
              <a:t>Settings</a:t>
            </a:r>
            <a:endParaRPr sz="1400">
              <a:solidFill>
                <a:prstClr val="black"/>
              </a:solidFill>
              <a:latin typeface="Times New Roman"/>
              <a:cs typeface="Times New Roman"/>
            </a:endParaRPr>
          </a:p>
          <a:p>
            <a:pPr marL="527685" indent="-515620">
              <a:spcBef>
                <a:spcPts val="335"/>
              </a:spcBef>
              <a:buFont typeface="Wingdings"/>
              <a:buChar char=""/>
              <a:tabLst>
                <a:tab pos="527685" algn="l"/>
                <a:tab pos="528320" algn="l"/>
              </a:tabLst>
            </a:pPr>
            <a:r>
              <a:rPr sz="1400" dirty="0">
                <a:solidFill>
                  <a:prstClr val="black"/>
                </a:solidFill>
                <a:latin typeface="Times New Roman"/>
                <a:cs typeface="Times New Roman"/>
              </a:rPr>
              <a:t>Social Action</a:t>
            </a:r>
            <a:r>
              <a:rPr sz="1400" spc="-140" dirty="0">
                <a:solidFill>
                  <a:prstClr val="black"/>
                </a:solidFill>
                <a:latin typeface="Times New Roman"/>
                <a:cs typeface="Times New Roman"/>
              </a:rPr>
              <a:t> </a:t>
            </a:r>
            <a:r>
              <a:rPr sz="1400" dirty="0">
                <a:solidFill>
                  <a:prstClr val="black"/>
                </a:solidFill>
                <a:latin typeface="Times New Roman"/>
                <a:cs typeface="Times New Roman"/>
              </a:rPr>
              <a:t>Groups</a:t>
            </a:r>
            <a:endParaRPr sz="1400">
              <a:solidFill>
                <a:prstClr val="black"/>
              </a:solidFill>
              <a:latin typeface="Times New Roman"/>
              <a:cs typeface="Times New Roman"/>
            </a:endParaRPr>
          </a:p>
          <a:p>
            <a:pPr marL="527685" indent="-515620">
              <a:spcBef>
                <a:spcPts val="340"/>
              </a:spcBef>
              <a:buFont typeface="Wingdings"/>
              <a:buChar char=""/>
              <a:tabLst>
                <a:tab pos="527685" algn="l"/>
                <a:tab pos="528320" algn="l"/>
              </a:tabLst>
            </a:pPr>
            <a:r>
              <a:rPr sz="1400" dirty="0">
                <a:solidFill>
                  <a:prstClr val="black"/>
                </a:solidFill>
                <a:latin typeface="Times New Roman"/>
                <a:cs typeface="Times New Roman"/>
              </a:rPr>
              <a:t>Group </a:t>
            </a:r>
            <a:r>
              <a:rPr sz="1400" spc="-30" dirty="0">
                <a:solidFill>
                  <a:prstClr val="black"/>
                </a:solidFill>
                <a:latin typeface="Times New Roman"/>
                <a:cs typeface="Times New Roman"/>
              </a:rPr>
              <a:t>Work </a:t>
            </a:r>
            <a:r>
              <a:rPr sz="1400" spc="-5" dirty="0">
                <a:solidFill>
                  <a:prstClr val="black"/>
                </a:solidFill>
                <a:latin typeface="Times New Roman"/>
                <a:cs typeface="Times New Roman"/>
              </a:rPr>
              <a:t>with </a:t>
            </a:r>
            <a:r>
              <a:rPr sz="1400" dirty="0">
                <a:solidFill>
                  <a:prstClr val="black"/>
                </a:solidFill>
                <a:latin typeface="Times New Roman"/>
                <a:cs typeface="Times New Roman"/>
              </a:rPr>
              <a:t>Disaster</a:t>
            </a:r>
            <a:r>
              <a:rPr sz="1400" spc="-100" dirty="0">
                <a:solidFill>
                  <a:prstClr val="black"/>
                </a:solidFill>
                <a:latin typeface="Times New Roman"/>
                <a:cs typeface="Times New Roman"/>
              </a:rPr>
              <a:t> </a:t>
            </a:r>
            <a:r>
              <a:rPr sz="1400" spc="-15" dirty="0">
                <a:solidFill>
                  <a:prstClr val="black"/>
                </a:solidFill>
                <a:latin typeface="Times New Roman"/>
                <a:cs typeface="Times New Roman"/>
              </a:rPr>
              <a:t>Victims</a:t>
            </a:r>
            <a:endParaRPr sz="1400">
              <a:solidFill>
                <a:prstClr val="black"/>
              </a:solidFill>
              <a:latin typeface="Times New Roman"/>
              <a:cs typeface="Times New Roman"/>
            </a:endParaRPr>
          </a:p>
          <a:p>
            <a:pPr marL="527685" indent="-515620">
              <a:spcBef>
                <a:spcPts val="335"/>
              </a:spcBef>
              <a:buFont typeface="Wingdings"/>
              <a:buChar char=""/>
              <a:tabLst>
                <a:tab pos="527685" algn="l"/>
                <a:tab pos="528320" algn="l"/>
              </a:tabLst>
            </a:pPr>
            <a:r>
              <a:rPr sz="1400" dirty="0">
                <a:solidFill>
                  <a:prstClr val="black"/>
                </a:solidFill>
                <a:latin typeface="Times New Roman"/>
                <a:cs typeface="Times New Roman"/>
              </a:rPr>
              <a:t>Groups </a:t>
            </a:r>
            <a:r>
              <a:rPr sz="1400" spc="-30" dirty="0">
                <a:solidFill>
                  <a:prstClr val="black"/>
                </a:solidFill>
                <a:latin typeface="Times New Roman"/>
                <a:cs typeface="Times New Roman"/>
              </a:rPr>
              <a:t>Work </a:t>
            </a:r>
            <a:r>
              <a:rPr sz="1400" spc="-5" dirty="0">
                <a:solidFill>
                  <a:prstClr val="black"/>
                </a:solidFill>
                <a:latin typeface="Times New Roman"/>
                <a:cs typeface="Times New Roman"/>
              </a:rPr>
              <a:t>Among </a:t>
            </a:r>
            <a:r>
              <a:rPr sz="1400" dirty="0">
                <a:solidFill>
                  <a:prstClr val="black"/>
                </a:solidFill>
                <a:latin typeface="Times New Roman"/>
                <a:cs typeface="Times New Roman"/>
              </a:rPr>
              <a:t>the Substance</a:t>
            </a:r>
            <a:r>
              <a:rPr sz="1400" spc="-204" dirty="0">
                <a:solidFill>
                  <a:prstClr val="black"/>
                </a:solidFill>
                <a:latin typeface="Times New Roman"/>
                <a:cs typeface="Times New Roman"/>
              </a:rPr>
              <a:t> </a:t>
            </a:r>
            <a:r>
              <a:rPr sz="1400" dirty="0">
                <a:solidFill>
                  <a:prstClr val="black"/>
                </a:solidFill>
                <a:latin typeface="Times New Roman"/>
                <a:cs typeface="Times New Roman"/>
              </a:rPr>
              <a:t>Abusers</a:t>
            </a:r>
            <a:endParaRPr sz="1400">
              <a:solidFill>
                <a:prstClr val="black"/>
              </a:solidFill>
              <a:latin typeface="Times New Roman"/>
              <a:cs typeface="Times New Roman"/>
            </a:endParaRPr>
          </a:p>
          <a:p>
            <a:pPr marL="527685" indent="-515620">
              <a:spcBef>
                <a:spcPts val="335"/>
              </a:spcBef>
              <a:buFont typeface="Wingdings"/>
              <a:buChar char=""/>
              <a:tabLst>
                <a:tab pos="527685" algn="l"/>
                <a:tab pos="528320" algn="l"/>
              </a:tabLst>
            </a:pPr>
            <a:r>
              <a:rPr sz="1400" dirty="0">
                <a:solidFill>
                  <a:prstClr val="black"/>
                </a:solidFill>
                <a:latin typeface="Times New Roman"/>
                <a:cs typeface="Times New Roman"/>
              </a:rPr>
              <a:t>Group </a:t>
            </a:r>
            <a:r>
              <a:rPr sz="1400" spc="-5" dirty="0">
                <a:solidFill>
                  <a:prstClr val="black"/>
                </a:solidFill>
                <a:latin typeface="Times New Roman"/>
                <a:cs typeface="Times New Roman"/>
              </a:rPr>
              <a:t>work among </a:t>
            </a:r>
            <a:r>
              <a:rPr sz="1400" dirty="0">
                <a:solidFill>
                  <a:prstClr val="black"/>
                </a:solidFill>
                <a:latin typeface="Times New Roman"/>
                <a:cs typeface="Times New Roman"/>
              </a:rPr>
              <a:t>the</a:t>
            </a:r>
            <a:r>
              <a:rPr sz="1400" spc="-40" dirty="0">
                <a:solidFill>
                  <a:prstClr val="black"/>
                </a:solidFill>
                <a:latin typeface="Times New Roman"/>
                <a:cs typeface="Times New Roman"/>
              </a:rPr>
              <a:t> </a:t>
            </a:r>
            <a:r>
              <a:rPr sz="1400" dirty="0">
                <a:solidFill>
                  <a:prstClr val="black"/>
                </a:solidFill>
                <a:latin typeface="Times New Roman"/>
                <a:cs typeface="Times New Roman"/>
              </a:rPr>
              <a:t>caregivers</a:t>
            </a:r>
            <a:endParaRPr sz="1400">
              <a:solidFill>
                <a:prstClr val="black"/>
              </a:solidFill>
              <a:latin typeface="Times New Roman"/>
              <a:cs typeface="Times New Roman"/>
            </a:endParaRPr>
          </a:p>
          <a:p>
            <a:pPr marL="527685" indent="-515620">
              <a:spcBef>
                <a:spcPts val="335"/>
              </a:spcBef>
              <a:buFont typeface="Wingdings"/>
              <a:buChar char=""/>
              <a:tabLst>
                <a:tab pos="527685" algn="l"/>
                <a:tab pos="528320" algn="l"/>
              </a:tabLst>
            </a:pPr>
            <a:r>
              <a:rPr sz="1400" dirty="0">
                <a:solidFill>
                  <a:prstClr val="black"/>
                </a:solidFill>
                <a:latin typeface="Times New Roman"/>
                <a:cs typeface="Times New Roman"/>
              </a:rPr>
              <a:t>Group </a:t>
            </a:r>
            <a:r>
              <a:rPr sz="1400" spc="-30" dirty="0">
                <a:solidFill>
                  <a:prstClr val="black"/>
                </a:solidFill>
                <a:latin typeface="Times New Roman"/>
                <a:cs typeface="Times New Roman"/>
              </a:rPr>
              <a:t>Work </a:t>
            </a:r>
            <a:r>
              <a:rPr sz="1400" spc="-5" dirty="0">
                <a:solidFill>
                  <a:prstClr val="black"/>
                </a:solidFill>
                <a:latin typeface="Times New Roman"/>
                <a:cs typeface="Times New Roman"/>
              </a:rPr>
              <a:t>Among </a:t>
            </a:r>
            <a:r>
              <a:rPr sz="1400" spc="-30" dirty="0">
                <a:solidFill>
                  <a:prstClr val="black"/>
                </a:solidFill>
                <a:latin typeface="Times New Roman"/>
                <a:cs typeface="Times New Roman"/>
              </a:rPr>
              <a:t>Young </a:t>
            </a:r>
            <a:r>
              <a:rPr sz="1400" dirty="0">
                <a:solidFill>
                  <a:prstClr val="black"/>
                </a:solidFill>
                <a:latin typeface="Times New Roman"/>
                <a:cs typeface="Times New Roman"/>
              </a:rPr>
              <a:t>People in the</a:t>
            </a:r>
            <a:r>
              <a:rPr sz="1400" spc="-190" dirty="0">
                <a:solidFill>
                  <a:prstClr val="black"/>
                </a:solidFill>
                <a:latin typeface="Times New Roman"/>
                <a:cs typeface="Times New Roman"/>
              </a:rPr>
              <a:t> </a:t>
            </a:r>
            <a:r>
              <a:rPr sz="1400" spc="-5" dirty="0">
                <a:solidFill>
                  <a:prstClr val="black"/>
                </a:solidFill>
                <a:latin typeface="Times New Roman"/>
                <a:cs typeface="Times New Roman"/>
              </a:rPr>
              <a:t>Community</a:t>
            </a:r>
            <a:endParaRPr sz="1400">
              <a:solidFill>
                <a:prstClr val="black"/>
              </a:solidFill>
              <a:latin typeface="Times New Roman"/>
              <a:cs typeface="Times New Roman"/>
            </a:endParaRPr>
          </a:p>
          <a:p>
            <a:pPr>
              <a:spcBef>
                <a:spcPts val="55"/>
              </a:spcBef>
            </a:pPr>
            <a:endParaRPr sz="2000">
              <a:solidFill>
                <a:prstClr val="black"/>
              </a:solidFill>
              <a:latin typeface="Times New Roman"/>
              <a:cs typeface="Times New Roman"/>
            </a:endParaRPr>
          </a:p>
          <a:p>
            <a:pPr marL="12700"/>
            <a:r>
              <a:rPr sz="1400" b="1" dirty="0">
                <a:solidFill>
                  <a:prstClr val="black"/>
                </a:solidFill>
                <a:latin typeface="Times New Roman"/>
                <a:cs typeface="Times New Roman"/>
              </a:rPr>
              <a:t>2. </a:t>
            </a:r>
            <a:r>
              <a:rPr sz="1400" b="1" spc="-5" dirty="0">
                <a:solidFill>
                  <a:prstClr val="black"/>
                </a:solidFill>
                <a:latin typeface="Times New Roman"/>
                <a:cs typeface="Times New Roman"/>
              </a:rPr>
              <a:t>Group </a:t>
            </a:r>
            <a:r>
              <a:rPr sz="1400" b="1" spc="-20" dirty="0">
                <a:solidFill>
                  <a:prstClr val="black"/>
                </a:solidFill>
                <a:latin typeface="Times New Roman"/>
                <a:cs typeface="Times New Roman"/>
              </a:rPr>
              <a:t>Work </a:t>
            </a:r>
            <a:r>
              <a:rPr sz="1400" b="1" dirty="0">
                <a:solidFill>
                  <a:prstClr val="black"/>
                </a:solidFill>
                <a:latin typeface="Times New Roman"/>
                <a:cs typeface="Times New Roman"/>
              </a:rPr>
              <a:t>in </a:t>
            </a:r>
            <a:r>
              <a:rPr sz="1400" b="1" spc="-5" dirty="0">
                <a:solidFill>
                  <a:prstClr val="black"/>
                </a:solidFill>
                <a:latin typeface="Times New Roman"/>
                <a:cs typeface="Times New Roman"/>
              </a:rPr>
              <a:t>Institutional</a:t>
            </a:r>
            <a:r>
              <a:rPr sz="1400" b="1" spc="-120" dirty="0">
                <a:solidFill>
                  <a:prstClr val="black"/>
                </a:solidFill>
                <a:latin typeface="Times New Roman"/>
                <a:cs typeface="Times New Roman"/>
              </a:rPr>
              <a:t> </a:t>
            </a:r>
            <a:r>
              <a:rPr sz="1400" b="1" dirty="0">
                <a:solidFill>
                  <a:prstClr val="black"/>
                </a:solidFill>
                <a:latin typeface="Times New Roman"/>
                <a:cs typeface="Times New Roman"/>
              </a:rPr>
              <a:t>Settings</a:t>
            </a:r>
            <a:endParaRPr sz="1400">
              <a:solidFill>
                <a:prstClr val="black"/>
              </a:solidFill>
              <a:latin typeface="Times New Roman"/>
              <a:cs typeface="Times New Roman"/>
            </a:endParaRPr>
          </a:p>
          <a:p>
            <a:pPr marL="527685" indent="-515620">
              <a:spcBef>
                <a:spcPts val="335"/>
              </a:spcBef>
              <a:buFont typeface="Wingdings"/>
              <a:buChar char=""/>
              <a:tabLst>
                <a:tab pos="527685" algn="l"/>
                <a:tab pos="528320" algn="l"/>
              </a:tabLst>
            </a:pPr>
            <a:r>
              <a:rPr sz="1400" dirty="0">
                <a:solidFill>
                  <a:prstClr val="black"/>
                </a:solidFill>
                <a:latin typeface="Times New Roman"/>
                <a:cs typeface="Times New Roman"/>
              </a:rPr>
              <a:t>Group </a:t>
            </a:r>
            <a:r>
              <a:rPr sz="1400" spc="-30" dirty="0">
                <a:solidFill>
                  <a:prstClr val="black"/>
                </a:solidFill>
                <a:latin typeface="Times New Roman"/>
                <a:cs typeface="Times New Roman"/>
              </a:rPr>
              <a:t>Work </a:t>
            </a:r>
            <a:r>
              <a:rPr sz="1400" dirty="0">
                <a:solidFill>
                  <a:prstClr val="black"/>
                </a:solidFill>
                <a:latin typeface="Times New Roman"/>
                <a:cs typeface="Times New Roman"/>
              </a:rPr>
              <a:t>and Child</a:t>
            </a:r>
            <a:r>
              <a:rPr sz="1400" spc="-100" dirty="0">
                <a:solidFill>
                  <a:prstClr val="black"/>
                </a:solidFill>
                <a:latin typeface="Times New Roman"/>
                <a:cs typeface="Times New Roman"/>
              </a:rPr>
              <a:t> </a:t>
            </a:r>
            <a:r>
              <a:rPr sz="1400" spc="-20" dirty="0">
                <a:solidFill>
                  <a:prstClr val="black"/>
                </a:solidFill>
                <a:latin typeface="Times New Roman"/>
                <a:cs typeface="Times New Roman"/>
              </a:rPr>
              <a:t>Welfare</a:t>
            </a:r>
            <a:endParaRPr sz="1400">
              <a:solidFill>
                <a:prstClr val="black"/>
              </a:solidFill>
              <a:latin typeface="Times New Roman"/>
              <a:cs typeface="Times New Roman"/>
            </a:endParaRPr>
          </a:p>
          <a:p>
            <a:pPr marL="527685" indent="-515620">
              <a:spcBef>
                <a:spcPts val="340"/>
              </a:spcBef>
              <a:buFont typeface="Wingdings"/>
              <a:buChar char=""/>
              <a:tabLst>
                <a:tab pos="527685" algn="l"/>
                <a:tab pos="528320" algn="l"/>
              </a:tabLst>
            </a:pPr>
            <a:r>
              <a:rPr sz="1400" dirty="0">
                <a:solidFill>
                  <a:prstClr val="black"/>
                </a:solidFill>
                <a:latin typeface="Times New Roman"/>
                <a:cs typeface="Times New Roman"/>
              </a:rPr>
              <a:t>Group </a:t>
            </a:r>
            <a:r>
              <a:rPr sz="1400" spc="-5" dirty="0">
                <a:solidFill>
                  <a:prstClr val="black"/>
                </a:solidFill>
                <a:latin typeface="Times New Roman"/>
                <a:cs typeface="Times New Roman"/>
              </a:rPr>
              <a:t>work </a:t>
            </a:r>
            <a:r>
              <a:rPr sz="1400" dirty="0">
                <a:solidFill>
                  <a:prstClr val="black"/>
                </a:solidFill>
                <a:latin typeface="Times New Roman"/>
                <a:cs typeface="Times New Roman"/>
              </a:rPr>
              <a:t>in juvenile</a:t>
            </a:r>
            <a:r>
              <a:rPr sz="1400" spc="-90" dirty="0">
                <a:solidFill>
                  <a:prstClr val="black"/>
                </a:solidFill>
                <a:latin typeface="Times New Roman"/>
                <a:cs typeface="Times New Roman"/>
              </a:rPr>
              <a:t> </a:t>
            </a:r>
            <a:r>
              <a:rPr sz="1400" spc="-5" dirty="0">
                <a:solidFill>
                  <a:prstClr val="black"/>
                </a:solidFill>
                <a:latin typeface="Times New Roman"/>
                <a:cs typeface="Times New Roman"/>
              </a:rPr>
              <a:t>homes</a:t>
            </a:r>
            <a:endParaRPr sz="1400">
              <a:solidFill>
                <a:prstClr val="black"/>
              </a:solidFill>
              <a:latin typeface="Times New Roman"/>
              <a:cs typeface="Times New Roman"/>
            </a:endParaRPr>
          </a:p>
          <a:p>
            <a:pPr marL="527685" indent="-515620">
              <a:spcBef>
                <a:spcPts val="335"/>
              </a:spcBef>
              <a:buFont typeface="Wingdings"/>
              <a:buChar char=""/>
              <a:tabLst>
                <a:tab pos="527685" algn="l"/>
                <a:tab pos="528320" algn="l"/>
              </a:tabLst>
            </a:pPr>
            <a:r>
              <a:rPr sz="1400" dirty="0">
                <a:solidFill>
                  <a:prstClr val="black"/>
                </a:solidFill>
                <a:latin typeface="Times New Roman"/>
                <a:cs typeface="Times New Roman"/>
              </a:rPr>
              <a:t>Group </a:t>
            </a:r>
            <a:r>
              <a:rPr sz="1400" spc="-5" dirty="0">
                <a:solidFill>
                  <a:prstClr val="black"/>
                </a:solidFill>
                <a:latin typeface="Times New Roman"/>
                <a:cs typeface="Times New Roman"/>
              </a:rPr>
              <a:t>work with </a:t>
            </a:r>
            <a:r>
              <a:rPr sz="1400" dirty="0">
                <a:solidFill>
                  <a:prstClr val="black"/>
                </a:solidFill>
                <a:latin typeface="Times New Roman"/>
                <a:cs typeface="Times New Roman"/>
              </a:rPr>
              <a:t>street</a:t>
            </a:r>
            <a:r>
              <a:rPr sz="1400" spc="-65" dirty="0">
                <a:solidFill>
                  <a:prstClr val="black"/>
                </a:solidFill>
                <a:latin typeface="Times New Roman"/>
                <a:cs typeface="Times New Roman"/>
              </a:rPr>
              <a:t> </a:t>
            </a:r>
            <a:r>
              <a:rPr sz="1400" dirty="0">
                <a:solidFill>
                  <a:prstClr val="black"/>
                </a:solidFill>
                <a:latin typeface="Times New Roman"/>
                <a:cs typeface="Times New Roman"/>
              </a:rPr>
              <a:t>children</a:t>
            </a:r>
            <a:endParaRPr sz="1400">
              <a:solidFill>
                <a:prstClr val="black"/>
              </a:solidFill>
              <a:latin typeface="Times New Roman"/>
              <a:cs typeface="Times New Roman"/>
            </a:endParaRPr>
          </a:p>
          <a:p>
            <a:pPr marL="622300" indent="-610235">
              <a:spcBef>
                <a:spcPts val="335"/>
              </a:spcBef>
              <a:buFont typeface="Wingdings"/>
              <a:buChar char=""/>
              <a:tabLst>
                <a:tab pos="622300" algn="l"/>
                <a:tab pos="622935" algn="l"/>
              </a:tabLst>
            </a:pPr>
            <a:r>
              <a:rPr sz="1400" dirty="0">
                <a:solidFill>
                  <a:prstClr val="black"/>
                </a:solidFill>
                <a:latin typeface="Times New Roman"/>
                <a:cs typeface="Times New Roman"/>
              </a:rPr>
              <a:t>Group </a:t>
            </a:r>
            <a:r>
              <a:rPr sz="1400" spc="-5" dirty="0">
                <a:solidFill>
                  <a:prstClr val="black"/>
                </a:solidFill>
                <a:latin typeface="Times New Roman"/>
                <a:cs typeface="Times New Roman"/>
              </a:rPr>
              <a:t>work with </a:t>
            </a:r>
            <a:r>
              <a:rPr sz="1400" dirty="0">
                <a:solidFill>
                  <a:prstClr val="black"/>
                </a:solidFill>
                <a:latin typeface="Times New Roman"/>
                <a:cs typeface="Times New Roman"/>
              </a:rPr>
              <a:t>parents of </a:t>
            </a:r>
            <a:r>
              <a:rPr sz="1400" spc="-5" dirty="0">
                <a:solidFill>
                  <a:prstClr val="black"/>
                </a:solidFill>
                <a:latin typeface="Times New Roman"/>
                <a:cs typeface="Times New Roman"/>
              </a:rPr>
              <a:t>mentally </a:t>
            </a:r>
            <a:r>
              <a:rPr sz="1400" dirty="0">
                <a:solidFill>
                  <a:prstClr val="black"/>
                </a:solidFill>
                <a:latin typeface="Times New Roman"/>
                <a:cs typeface="Times New Roman"/>
              </a:rPr>
              <a:t>challenged</a:t>
            </a:r>
            <a:r>
              <a:rPr sz="1400" spc="-75" dirty="0">
                <a:solidFill>
                  <a:prstClr val="black"/>
                </a:solidFill>
                <a:latin typeface="Times New Roman"/>
                <a:cs typeface="Times New Roman"/>
              </a:rPr>
              <a:t> </a:t>
            </a:r>
            <a:r>
              <a:rPr sz="1400" dirty="0">
                <a:solidFill>
                  <a:prstClr val="black"/>
                </a:solidFill>
                <a:latin typeface="Times New Roman"/>
                <a:cs typeface="Times New Roman"/>
              </a:rPr>
              <a:t>children</a:t>
            </a:r>
            <a:endParaRPr sz="1400">
              <a:solidFill>
                <a:prstClr val="black"/>
              </a:solidFill>
              <a:latin typeface="Times New Roman"/>
              <a:cs typeface="Times New Roman"/>
            </a:endParaRPr>
          </a:p>
          <a:p>
            <a:pPr marL="622300" indent="-610235">
              <a:spcBef>
                <a:spcPts val="335"/>
              </a:spcBef>
              <a:buFont typeface="Wingdings"/>
              <a:buChar char=""/>
              <a:tabLst>
                <a:tab pos="622300" algn="l"/>
                <a:tab pos="622935" algn="l"/>
              </a:tabLst>
            </a:pPr>
            <a:r>
              <a:rPr sz="1400" dirty="0">
                <a:solidFill>
                  <a:prstClr val="black"/>
                </a:solidFill>
                <a:latin typeface="Times New Roman"/>
                <a:cs typeface="Times New Roman"/>
              </a:rPr>
              <a:t>Group </a:t>
            </a:r>
            <a:r>
              <a:rPr sz="1400" spc="-30" dirty="0">
                <a:solidFill>
                  <a:prstClr val="black"/>
                </a:solidFill>
                <a:latin typeface="Times New Roman"/>
                <a:cs typeface="Times New Roman"/>
              </a:rPr>
              <a:t>Work </a:t>
            </a:r>
            <a:r>
              <a:rPr sz="1400" dirty="0">
                <a:solidFill>
                  <a:prstClr val="black"/>
                </a:solidFill>
                <a:latin typeface="Times New Roman"/>
                <a:cs typeface="Times New Roman"/>
              </a:rPr>
              <a:t>and Geriatric</a:t>
            </a:r>
            <a:r>
              <a:rPr sz="1400" spc="-80" dirty="0">
                <a:solidFill>
                  <a:prstClr val="black"/>
                </a:solidFill>
                <a:latin typeface="Times New Roman"/>
                <a:cs typeface="Times New Roman"/>
              </a:rPr>
              <a:t> </a:t>
            </a:r>
            <a:r>
              <a:rPr sz="1400" dirty="0">
                <a:solidFill>
                  <a:prstClr val="black"/>
                </a:solidFill>
                <a:latin typeface="Times New Roman"/>
                <a:cs typeface="Times New Roman"/>
              </a:rPr>
              <a:t>Care</a:t>
            </a:r>
            <a:endParaRPr sz="1400">
              <a:solidFill>
                <a:prstClr val="black"/>
              </a:solidFill>
              <a:latin typeface="Times New Roman"/>
              <a:cs typeface="Times New Roman"/>
            </a:endParaRPr>
          </a:p>
          <a:p>
            <a:pPr marL="622300" indent="-610235">
              <a:spcBef>
                <a:spcPts val="335"/>
              </a:spcBef>
              <a:buFont typeface="Wingdings"/>
              <a:buChar char=""/>
              <a:tabLst>
                <a:tab pos="622300" algn="l"/>
                <a:tab pos="622935" algn="l"/>
              </a:tabLst>
            </a:pPr>
            <a:r>
              <a:rPr sz="1400" dirty="0">
                <a:solidFill>
                  <a:prstClr val="black"/>
                </a:solidFill>
                <a:latin typeface="Times New Roman"/>
                <a:cs typeface="Times New Roman"/>
              </a:rPr>
              <a:t>Groups </a:t>
            </a:r>
            <a:r>
              <a:rPr sz="1400" spc="-30" dirty="0">
                <a:solidFill>
                  <a:prstClr val="black"/>
                </a:solidFill>
                <a:latin typeface="Times New Roman"/>
                <a:cs typeface="Times New Roman"/>
              </a:rPr>
              <a:t>Work </a:t>
            </a:r>
            <a:r>
              <a:rPr sz="1400" dirty="0">
                <a:solidFill>
                  <a:prstClr val="black"/>
                </a:solidFill>
                <a:latin typeface="Times New Roman"/>
                <a:cs typeface="Times New Roman"/>
              </a:rPr>
              <a:t>in Psychiatric</a:t>
            </a:r>
            <a:r>
              <a:rPr sz="1400" spc="-85" dirty="0">
                <a:solidFill>
                  <a:prstClr val="black"/>
                </a:solidFill>
                <a:latin typeface="Times New Roman"/>
                <a:cs typeface="Times New Roman"/>
              </a:rPr>
              <a:t> </a:t>
            </a:r>
            <a:r>
              <a:rPr sz="1400" dirty="0">
                <a:solidFill>
                  <a:prstClr val="black"/>
                </a:solidFill>
                <a:latin typeface="Times New Roman"/>
                <a:cs typeface="Times New Roman"/>
              </a:rPr>
              <a:t>Setting</a:t>
            </a:r>
            <a:endParaRPr sz="1400">
              <a:solidFill>
                <a:prstClr val="black"/>
              </a:solidFill>
              <a:latin typeface="Times New Roman"/>
              <a:cs typeface="Times New Roman"/>
            </a:endParaRPr>
          </a:p>
          <a:p>
            <a:pPr marL="622300" indent="-610235">
              <a:spcBef>
                <a:spcPts val="340"/>
              </a:spcBef>
              <a:buFont typeface="Wingdings"/>
              <a:buChar char=""/>
              <a:tabLst>
                <a:tab pos="622300" algn="l"/>
                <a:tab pos="622935" algn="l"/>
              </a:tabLst>
            </a:pPr>
            <a:r>
              <a:rPr sz="1400" dirty="0">
                <a:solidFill>
                  <a:prstClr val="black"/>
                </a:solidFill>
                <a:latin typeface="Times New Roman"/>
                <a:cs typeface="Times New Roman"/>
              </a:rPr>
              <a:t>Group </a:t>
            </a:r>
            <a:r>
              <a:rPr sz="1400" spc="-30" dirty="0">
                <a:solidFill>
                  <a:prstClr val="black"/>
                </a:solidFill>
                <a:latin typeface="Times New Roman"/>
                <a:cs typeface="Times New Roman"/>
              </a:rPr>
              <a:t>Work </a:t>
            </a:r>
            <a:r>
              <a:rPr sz="1400" dirty="0">
                <a:solidFill>
                  <a:prstClr val="black"/>
                </a:solidFill>
                <a:latin typeface="Times New Roman"/>
                <a:cs typeface="Times New Roman"/>
              </a:rPr>
              <a:t>in</a:t>
            </a:r>
            <a:r>
              <a:rPr sz="1400" spc="-50" dirty="0">
                <a:solidFill>
                  <a:prstClr val="black"/>
                </a:solidFill>
                <a:latin typeface="Times New Roman"/>
                <a:cs typeface="Times New Roman"/>
              </a:rPr>
              <a:t> </a:t>
            </a:r>
            <a:r>
              <a:rPr sz="1400" dirty="0">
                <a:solidFill>
                  <a:prstClr val="black"/>
                </a:solidFill>
                <a:latin typeface="Times New Roman"/>
                <a:cs typeface="Times New Roman"/>
              </a:rPr>
              <a:t>Hospitals</a:t>
            </a:r>
            <a:endParaRPr sz="1400">
              <a:solidFill>
                <a:prstClr val="black"/>
              </a:solidFill>
              <a:latin typeface="Times New Roman"/>
              <a:cs typeface="Times New Roman"/>
            </a:endParaRPr>
          </a:p>
          <a:p>
            <a:pPr>
              <a:spcBef>
                <a:spcPts val="50"/>
              </a:spcBef>
            </a:pPr>
            <a:endParaRPr sz="2000">
              <a:solidFill>
                <a:prstClr val="black"/>
              </a:solidFill>
              <a:latin typeface="Times New Roman"/>
              <a:cs typeface="Times New Roman"/>
            </a:endParaRPr>
          </a:p>
          <a:p>
            <a:pPr marL="12700">
              <a:spcBef>
                <a:spcPts val="5"/>
              </a:spcBef>
            </a:pPr>
            <a:r>
              <a:rPr sz="1400" b="1" dirty="0">
                <a:solidFill>
                  <a:prstClr val="black"/>
                </a:solidFill>
                <a:latin typeface="Times New Roman"/>
                <a:cs typeface="Times New Roman"/>
              </a:rPr>
              <a:t>3. </a:t>
            </a:r>
            <a:r>
              <a:rPr sz="1400" b="1" spc="-5" dirty="0">
                <a:solidFill>
                  <a:prstClr val="black"/>
                </a:solidFill>
                <a:latin typeface="Times New Roman"/>
                <a:cs typeface="Times New Roman"/>
              </a:rPr>
              <a:t>Group </a:t>
            </a:r>
            <a:r>
              <a:rPr sz="1400" b="1" spc="-20" dirty="0">
                <a:solidFill>
                  <a:prstClr val="black"/>
                </a:solidFill>
                <a:latin typeface="Times New Roman"/>
                <a:cs typeface="Times New Roman"/>
              </a:rPr>
              <a:t>Work </a:t>
            </a:r>
            <a:r>
              <a:rPr sz="1400" b="1" dirty="0">
                <a:solidFill>
                  <a:prstClr val="black"/>
                </a:solidFill>
                <a:latin typeface="Times New Roman"/>
                <a:cs typeface="Times New Roman"/>
              </a:rPr>
              <a:t>in Educational</a:t>
            </a:r>
            <a:r>
              <a:rPr sz="1400" b="1" spc="-85" dirty="0">
                <a:solidFill>
                  <a:prstClr val="black"/>
                </a:solidFill>
                <a:latin typeface="Times New Roman"/>
                <a:cs typeface="Times New Roman"/>
              </a:rPr>
              <a:t> </a:t>
            </a:r>
            <a:r>
              <a:rPr sz="1400" b="1" spc="-5" dirty="0">
                <a:solidFill>
                  <a:prstClr val="black"/>
                </a:solidFill>
                <a:latin typeface="Times New Roman"/>
                <a:cs typeface="Times New Roman"/>
              </a:rPr>
              <a:t>Settings</a:t>
            </a:r>
            <a:endParaRPr sz="1400">
              <a:solidFill>
                <a:prstClr val="black"/>
              </a:solidFill>
              <a:latin typeface="Times New Roman"/>
              <a:cs typeface="Times New Roman"/>
            </a:endParaRPr>
          </a:p>
          <a:p>
            <a:pPr marL="527685" indent="-515620">
              <a:spcBef>
                <a:spcPts val="335"/>
              </a:spcBef>
              <a:buFont typeface="Wingdings"/>
              <a:buChar char=""/>
              <a:tabLst>
                <a:tab pos="527685" algn="l"/>
                <a:tab pos="528320" algn="l"/>
              </a:tabLst>
            </a:pPr>
            <a:r>
              <a:rPr sz="1400" dirty="0">
                <a:solidFill>
                  <a:prstClr val="black"/>
                </a:solidFill>
                <a:latin typeface="Times New Roman"/>
                <a:cs typeface="Times New Roman"/>
              </a:rPr>
              <a:t>Student Friendly</a:t>
            </a:r>
            <a:r>
              <a:rPr sz="1400" spc="-95" dirty="0">
                <a:solidFill>
                  <a:prstClr val="black"/>
                </a:solidFill>
                <a:latin typeface="Times New Roman"/>
                <a:cs typeface="Times New Roman"/>
              </a:rPr>
              <a:t> </a:t>
            </a:r>
            <a:r>
              <a:rPr sz="1400" spc="-5" dirty="0">
                <a:solidFill>
                  <a:prstClr val="black"/>
                </a:solidFill>
                <a:latin typeface="Times New Roman"/>
                <a:cs typeface="Times New Roman"/>
              </a:rPr>
              <a:t>Environment</a:t>
            </a:r>
            <a:endParaRPr sz="1400">
              <a:solidFill>
                <a:prstClr val="black"/>
              </a:solidFill>
              <a:latin typeface="Times New Roman"/>
              <a:cs typeface="Times New Roman"/>
            </a:endParaRPr>
          </a:p>
          <a:p>
            <a:pPr marL="527685" indent="-515620">
              <a:spcBef>
                <a:spcPts val="335"/>
              </a:spcBef>
              <a:buFont typeface="Wingdings"/>
              <a:buChar char=""/>
              <a:tabLst>
                <a:tab pos="527685" algn="l"/>
                <a:tab pos="528320" algn="l"/>
              </a:tabLst>
            </a:pPr>
            <a:r>
              <a:rPr sz="1400" spc="-5" dirty="0">
                <a:solidFill>
                  <a:prstClr val="black"/>
                </a:solidFill>
                <a:latin typeface="Times New Roman"/>
                <a:cs typeface="Times New Roman"/>
              </a:rPr>
              <a:t>Camping </a:t>
            </a:r>
            <a:r>
              <a:rPr sz="1400" dirty="0">
                <a:solidFill>
                  <a:prstClr val="black"/>
                </a:solidFill>
                <a:latin typeface="Times New Roman"/>
                <a:cs typeface="Times New Roman"/>
              </a:rPr>
              <a:t>and Indian </a:t>
            </a:r>
            <a:r>
              <a:rPr sz="1400" spc="-30" dirty="0">
                <a:solidFill>
                  <a:prstClr val="black"/>
                </a:solidFill>
                <a:latin typeface="Times New Roman"/>
                <a:cs typeface="Times New Roman"/>
              </a:rPr>
              <a:t>Youth </a:t>
            </a:r>
            <a:r>
              <a:rPr sz="1400" dirty="0">
                <a:solidFill>
                  <a:prstClr val="black"/>
                </a:solidFill>
                <a:latin typeface="Times New Roman"/>
                <a:cs typeface="Times New Roman"/>
              </a:rPr>
              <a:t>Organizations- </a:t>
            </a:r>
            <a:r>
              <a:rPr sz="1400" spc="-5" dirty="0">
                <a:solidFill>
                  <a:prstClr val="black"/>
                </a:solidFill>
                <a:latin typeface="Times New Roman"/>
                <a:cs typeface="Times New Roman"/>
              </a:rPr>
              <a:t>NSS,</a:t>
            </a:r>
            <a:r>
              <a:rPr sz="1400" spc="-150" dirty="0">
                <a:solidFill>
                  <a:prstClr val="black"/>
                </a:solidFill>
                <a:latin typeface="Times New Roman"/>
                <a:cs typeface="Times New Roman"/>
              </a:rPr>
              <a:t> </a:t>
            </a:r>
            <a:r>
              <a:rPr sz="1400" spc="-5" dirty="0">
                <a:solidFill>
                  <a:prstClr val="black"/>
                </a:solidFill>
                <a:latin typeface="Times New Roman"/>
                <a:cs typeface="Times New Roman"/>
              </a:rPr>
              <a:t>NCC,NYK</a:t>
            </a:r>
            <a:endParaRPr sz="1400">
              <a:solidFill>
                <a:prstClr val="black"/>
              </a:solidFill>
              <a:latin typeface="Times New Roman"/>
              <a:cs typeface="Times New Roman"/>
            </a:endParaRPr>
          </a:p>
        </p:txBody>
      </p:sp>
    </p:spTree>
    <p:extLst>
      <p:ext uri="{BB962C8B-B14F-4D97-AF65-F5344CB8AC3E}">
        <p14:creationId xmlns:p14="http://schemas.microsoft.com/office/powerpoint/2010/main" val="38110778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741" y="512191"/>
            <a:ext cx="8050530"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006FC0"/>
                </a:solidFill>
              </a:rPr>
              <a:t>3. COMMUNITY</a:t>
            </a:r>
            <a:r>
              <a:rPr sz="4000" spc="-170" dirty="0">
                <a:solidFill>
                  <a:srgbClr val="006FC0"/>
                </a:solidFill>
              </a:rPr>
              <a:t> </a:t>
            </a:r>
            <a:r>
              <a:rPr sz="4000" spc="-30" dirty="0">
                <a:solidFill>
                  <a:srgbClr val="006FC0"/>
                </a:solidFill>
              </a:rPr>
              <a:t>ORGANIZATION</a:t>
            </a:r>
            <a:endParaRPr sz="4000"/>
          </a:p>
        </p:txBody>
      </p:sp>
      <p:sp>
        <p:nvSpPr>
          <p:cNvPr id="3" name="object 3"/>
          <p:cNvSpPr txBox="1"/>
          <p:nvPr/>
        </p:nvSpPr>
        <p:spPr>
          <a:xfrm>
            <a:off x="535940" y="1564319"/>
            <a:ext cx="8073390" cy="4742815"/>
          </a:xfrm>
          <a:prstGeom prst="rect">
            <a:avLst/>
          </a:prstGeom>
        </p:spPr>
        <p:txBody>
          <a:bodyPr vert="horz" wrap="square" lIns="0" tIns="12065" rIns="0" bIns="0" rtlCol="0">
            <a:spAutoFit/>
          </a:bodyPr>
          <a:lstStyle/>
          <a:p>
            <a:pPr marL="12700" marR="99060" indent="316865">
              <a:lnSpc>
                <a:spcPct val="110100"/>
              </a:lnSpc>
              <a:spcBef>
                <a:spcPts val="95"/>
              </a:spcBef>
            </a:pPr>
            <a:r>
              <a:rPr sz="2000" spc="-5" dirty="0">
                <a:solidFill>
                  <a:prstClr val="black"/>
                </a:solidFill>
                <a:latin typeface="Times New Roman"/>
                <a:cs typeface="Times New Roman"/>
              </a:rPr>
              <a:t>Community organization </a:t>
            </a:r>
            <a:r>
              <a:rPr sz="2000" dirty="0">
                <a:solidFill>
                  <a:prstClr val="black"/>
                </a:solidFill>
                <a:latin typeface="Times New Roman"/>
                <a:cs typeface="Times New Roman"/>
              </a:rPr>
              <a:t>viewed from a humanitarian approach </a:t>
            </a:r>
            <a:r>
              <a:rPr sz="2000" spc="-5" dirty="0">
                <a:solidFill>
                  <a:prstClr val="black"/>
                </a:solidFill>
                <a:latin typeface="Times New Roman"/>
                <a:cs typeface="Times New Roman"/>
              </a:rPr>
              <a:t>is meant</a:t>
            </a:r>
            <a:r>
              <a:rPr sz="2000" spc="-130" dirty="0">
                <a:solidFill>
                  <a:prstClr val="black"/>
                </a:solidFill>
                <a:latin typeface="Times New Roman"/>
                <a:cs typeface="Times New Roman"/>
              </a:rPr>
              <a:t> </a:t>
            </a:r>
            <a:r>
              <a:rPr sz="2000" spc="-5" dirty="0">
                <a:solidFill>
                  <a:prstClr val="black"/>
                </a:solidFill>
                <a:latin typeface="Times New Roman"/>
                <a:cs typeface="Times New Roman"/>
              </a:rPr>
              <a:t>to  </a:t>
            </a:r>
            <a:r>
              <a:rPr sz="2000" dirty="0">
                <a:solidFill>
                  <a:prstClr val="black"/>
                </a:solidFill>
                <a:latin typeface="Times New Roman"/>
                <a:cs typeface="Times New Roman"/>
              </a:rPr>
              <a:t>solve the </a:t>
            </a:r>
            <a:r>
              <a:rPr sz="2000" spc="-5" dirty="0">
                <a:solidFill>
                  <a:prstClr val="black"/>
                </a:solidFill>
                <a:latin typeface="Times New Roman"/>
                <a:cs typeface="Times New Roman"/>
              </a:rPr>
              <a:t>problems </a:t>
            </a:r>
            <a:r>
              <a:rPr sz="2000" dirty="0">
                <a:solidFill>
                  <a:prstClr val="black"/>
                </a:solidFill>
                <a:latin typeface="Times New Roman"/>
                <a:cs typeface="Times New Roman"/>
              </a:rPr>
              <a:t>of the </a:t>
            </a:r>
            <a:r>
              <a:rPr sz="2000" spc="-5" dirty="0">
                <a:solidFill>
                  <a:prstClr val="black"/>
                </a:solidFill>
                <a:latin typeface="Times New Roman"/>
                <a:cs typeface="Times New Roman"/>
              </a:rPr>
              <a:t>community is </a:t>
            </a:r>
            <a:r>
              <a:rPr sz="2000" dirty="0">
                <a:solidFill>
                  <a:prstClr val="black"/>
                </a:solidFill>
                <a:latin typeface="Times New Roman"/>
                <a:cs typeface="Times New Roman"/>
              </a:rPr>
              <a:t>as old as society </a:t>
            </a:r>
            <a:r>
              <a:rPr sz="2000" spc="-5" dirty="0">
                <a:solidFill>
                  <a:prstClr val="black"/>
                </a:solidFill>
                <a:latin typeface="Times New Roman"/>
                <a:cs typeface="Times New Roman"/>
              </a:rPr>
              <a:t>itself. But </a:t>
            </a:r>
            <a:r>
              <a:rPr sz="2000" dirty="0">
                <a:solidFill>
                  <a:prstClr val="black"/>
                </a:solidFill>
                <a:latin typeface="Times New Roman"/>
                <a:cs typeface="Times New Roman"/>
              </a:rPr>
              <a:t>viewed </a:t>
            </a:r>
            <a:r>
              <a:rPr sz="2000" spc="-5" dirty="0">
                <a:solidFill>
                  <a:prstClr val="black"/>
                </a:solidFill>
                <a:latin typeface="Times New Roman"/>
                <a:cs typeface="Times New Roman"/>
              </a:rPr>
              <a:t>as  </a:t>
            </a:r>
            <a:r>
              <a:rPr sz="2000" spc="5" dirty="0">
                <a:solidFill>
                  <a:prstClr val="black"/>
                </a:solidFill>
                <a:latin typeface="Times New Roman"/>
                <a:cs typeface="Times New Roman"/>
              </a:rPr>
              <a:t>one </a:t>
            </a:r>
            <a:r>
              <a:rPr sz="2000" dirty="0">
                <a:solidFill>
                  <a:prstClr val="black"/>
                </a:solidFill>
                <a:latin typeface="Times New Roman"/>
                <a:cs typeface="Times New Roman"/>
              </a:rPr>
              <a:t>of the </a:t>
            </a:r>
            <a:r>
              <a:rPr sz="2000" spc="-5" dirty="0">
                <a:solidFill>
                  <a:prstClr val="black"/>
                </a:solidFill>
                <a:latin typeface="Times New Roman"/>
                <a:cs typeface="Times New Roman"/>
              </a:rPr>
              <a:t>methods </a:t>
            </a:r>
            <a:r>
              <a:rPr sz="2000" dirty="0">
                <a:solidFill>
                  <a:prstClr val="black"/>
                </a:solidFill>
                <a:latin typeface="Times New Roman"/>
                <a:cs typeface="Times New Roman"/>
              </a:rPr>
              <a:t>of </a:t>
            </a:r>
            <a:r>
              <a:rPr sz="2000" spc="-5" dirty="0">
                <a:solidFill>
                  <a:prstClr val="black"/>
                </a:solidFill>
                <a:latin typeface="Times New Roman"/>
                <a:cs typeface="Times New Roman"/>
              </a:rPr>
              <a:t>social </a:t>
            </a:r>
            <a:r>
              <a:rPr sz="2000" spc="5" dirty="0">
                <a:solidFill>
                  <a:prstClr val="black"/>
                </a:solidFill>
                <a:latin typeface="Times New Roman"/>
                <a:cs typeface="Times New Roman"/>
              </a:rPr>
              <a:t>work </a:t>
            </a:r>
            <a:r>
              <a:rPr sz="2000" dirty="0">
                <a:solidFill>
                  <a:prstClr val="black"/>
                </a:solidFill>
                <a:latin typeface="Times New Roman"/>
                <a:cs typeface="Times New Roman"/>
              </a:rPr>
              <a:t>profession </a:t>
            </a:r>
            <a:r>
              <a:rPr sz="2000" spc="-5" dirty="0">
                <a:solidFill>
                  <a:prstClr val="black"/>
                </a:solidFill>
                <a:latin typeface="Times New Roman"/>
                <a:cs typeface="Times New Roman"/>
              </a:rPr>
              <a:t>it is </a:t>
            </a:r>
            <a:r>
              <a:rPr sz="2000" dirty="0">
                <a:solidFill>
                  <a:prstClr val="black"/>
                </a:solidFill>
                <a:latin typeface="Times New Roman"/>
                <a:cs typeface="Times New Roman"/>
              </a:rPr>
              <a:t>of very recent</a:t>
            </a:r>
            <a:r>
              <a:rPr sz="2000" spc="-204" dirty="0">
                <a:solidFill>
                  <a:prstClr val="black"/>
                </a:solidFill>
                <a:latin typeface="Times New Roman"/>
                <a:cs typeface="Times New Roman"/>
              </a:rPr>
              <a:t> </a:t>
            </a:r>
            <a:r>
              <a:rPr sz="2000" dirty="0">
                <a:solidFill>
                  <a:prstClr val="black"/>
                </a:solidFill>
                <a:latin typeface="Times New Roman"/>
                <a:cs typeface="Times New Roman"/>
              </a:rPr>
              <a:t>origin.</a:t>
            </a:r>
            <a:endParaRPr sz="2000">
              <a:solidFill>
                <a:prstClr val="black"/>
              </a:solidFill>
              <a:latin typeface="Times New Roman"/>
              <a:cs typeface="Times New Roman"/>
            </a:endParaRPr>
          </a:p>
          <a:p>
            <a:pPr marL="12700">
              <a:spcBef>
                <a:spcPts val="240"/>
              </a:spcBef>
            </a:pPr>
            <a:r>
              <a:rPr sz="2000" spc="-50" dirty="0">
                <a:solidFill>
                  <a:prstClr val="black"/>
                </a:solidFill>
                <a:latin typeface="Times New Roman"/>
                <a:cs typeface="Times New Roman"/>
              </a:rPr>
              <a:t>WHAT </a:t>
            </a:r>
            <a:r>
              <a:rPr sz="2000" dirty="0">
                <a:solidFill>
                  <a:prstClr val="black"/>
                </a:solidFill>
                <a:latin typeface="Times New Roman"/>
                <a:cs typeface="Times New Roman"/>
              </a:rPr>
              <a:t>IS COMMUNITY</a:t>
            </a:r>
            <a:r>
              <a:rPr sz="2000" spc="-110" dirty="0">
                <a:solidFill>
                  <a:prstClr val="black"/>
                </a:solidFill>
                <a:latin typeface="Times New Roman"/>
                <a:cs typeface="Times New Roman"/>
              </a:rPr>
              <a:t> </a:t>
            </a:r>
            <a:r>
              <a:rPr sz="2000" spc="-15" dirty="0">
                <a:solidFill>
                  <a:prstClr val="black"/>
                </a:solidFill>
                <a:latin typeface="Times New Roman"/>
                <a:cs typeface="Times New Roman"/>
              </a:rPr>
              <a:t>ORGANIZATION?</a:t>
            </a:r>
            <a:endParaRPr sz="2000">
              <a:solidFill>
                <a:prstClr val="black"/>
              </a:solidFill>
              <a:latin typeface="Times New Roman"/>
              <a:cs typeface="Times New Roman"/>
            </a:endParaRPr>
          </a:p>
          <a:p>
            <a:pPr marL="355600" marR="5080" indent="-342900" algn="just">
              <a:lnSpc>
                <a:spcPct val="90000"/>
              </a:lnSpc>
              <a:spcBef>
                <a:spcPts val="439"/>
              </a:spcBef>
              <a:buFont typeface="Wingdings"/>
              <a:buChar char=""/>
              <a:tabLst>
                <a:tab pos="355600" algn="l"/>
              </a:tabLst>
            </a:pPr>
            <a:r>
              <a:rPr b="1" spc="-5" dirty="0">
                <a:solidFill>
                  <a:prstClr val="black"/>
                </a:solidFill>
                <a:latin typeface="Times New Roman"/>
                <a:cs typeface="Times New Roman"/>
              </a:rPr>
              <a:t>Murray G. </a:t>
            </a:r>
            <a:r>
              <a:rPr b="1" spc="-10" dirty="0">
                <a:solidFill>
                  <a:prstClr val="black"/>
                </a:solidFill>
                <a:latin typeface="Times New Roman"/>
                <a:cs typeface="Times New Roman"/>
              </a:rPr>
              <a:t>Ross </a:t>
            </a:r>
            <a:r>
              <a:rPr dirty="0">
                <a:solidFill>
                  <a:prstClr val="black"/>
                </a:solidFill>
                <a:latin typeface="Times New Roman"/>
                <a:cs typeface="Times New Roman"/>
              </a:rPr>
              <a:t>in 1955 </a:t>
            </a:r>
            <a:r>
              <a:rPr spc="-5" dirty="0">
                <a:solidFill>
                  <a:prstClr val="black"/>
                </a:solidFill>
                <a:latin typeface="Times New Roman"/>
                <a:cs typeface="Times New Roman"/>
              </a:rPr>
              <a:t>defined community organisation as </a:t>
            </a:r>
            <a:r>
              <a:rPr dirty="0">
                <a:solidFill>
                  <a:prstClr val="black"/>
                </a:solidFill>
                <a:latin typeface="Times New Roman"/>
                <a:cs typeface="Times New Roman"/>
              </a:rPr>
              <a:t>a </a:t>
            </a:r>
            <a:r>
              <a:rPr spc="-5" dirty="0">
                <a:solidFill>
                  <a:prstClr val="black"/>
                </a:solidFill>
                <a:latin typeface="Times New Roman"/>
                <a:cs typeface="Times New Roman"/>
              </a:rPr>
              <a:t>process </a:t>
            </a:r>
            <a:r>
              <a:rPr spc="-10" dirty="0">
                <a:solidFill>
                  <a:prstClr val="black"/>
                </a:solidFill>
                <a:latin typeface="Times New Roman"/>
                <a:cs typeface="Times New Roman"/>
              </a:rPr>
              <a:t>by </a:t>
            </a:r>
            <a:r>
              <a:rPr spc="-5" dirty="0">
                <a:solidFill>
                  <a:prstClr val="black"/>
                </a:solidFill>
                <a:latin typeface="Times New Roman"/>
                <a:cs typeface="Times New Roman"/>
              </a:rPr>
              <a:t>which  community </a:t>
            </a:r>
            <a:r>
              <a:rPr dirty="0">
                <a:solidFill>
                  <a:prstClr val="black"/>
                </a:solidFill>
                <a:latin typeface="Times New Roman"/>
                <a:cs typeface="Times New Roman"/>
              </a:rPr>
              <a:t>identifies </a:t>
            </a:r>
            <a:r>
              <a:rPr spc="-5" dirty="0">
                <a:solidFill>
                  <a:prstClr val="black"/>
                </a:solidFill>
                <a:latin typeface="Times New Roman"/>
                <a:cs typeface="Times New Roman"/>
              </a:rPr>
              <a:t>its needs </a:t>
            </a:r>
            <a:r>
              <a:rPr dirty="0">
                <a:solidFill>
                  <a:prstClr val="black"/>
                </a:solidFill>
                <a:latin typeface="Times New Roman"/>
                <a:cs typeface="Times New Roman"/>
              </a:rPr>
              <a:t>or </a:t>
            </a:r>
            <a:r>
              <a:rPr spc="-5" dirty="0">
                <a:solidFill>
                  <a:prstClr val="black"/>
                </a:solidFill>
                <a:latin typeface="Times New Roman"/>
                <a:cs typeface="Times New Roman"/>
              </a:rPr>
              <a:t>objectives, orders </a:t>
            </a:r>
            <a:r>
              <a:rPr dirty="0">
                <a:solidFill>
                  <a:prstClr val="black"/>
                </a:solidFill>
                <a:latin typeface="Times New Roman"/>
                <a:cs typeface="Times New Roman"/>
              </a:rPr>
              <a:t>(or </a:t>
            </a:r>
            <a:r>
              <a:rPr spc="-5" dirty="0">
                <a:solidFill>
                  <a:prstClr val="black"/>
                </a:solidFill>
                <a:latin typeface="Times New Roman"/>
                <a:cs typeface="Times New Roman"/>
              </a:rPr>
              <a:t>ranks) </a:t>
            </a:r>
            <a:r>
              <a:rPr dirty="0">
                <a:solidFill>
                  <a:prstClr val="black"/>
                </a:solidFill>
                <a:latin typeface="Times New Roman"/>
                <a:cs typeface="Times New Roman"/>
              </a:rPr>
              <a:t>these needs or  objectives, </a:t>
            </a:r>
            <a:r>
              <a:rPr spc="-5" dirty="0">
                <a:solidFill>
                  <a:prstClr val="black"/>
                </a:solidFill>
                <a:latin typeface="Times New Roman"/>
                <a:cs typeface="Times New Roman"/>
              </a:rPr>
              <a:t>develops </a:t>
            </a:r>
            <a:r>
              <a:rPr dirty="0">
                <a:solidFill>
                  <a:prstClr val="black"/>
                </a:solidFill>
                <a:latin typeface="Times New Roman"/>
                <a:cs typeface="Times New Roman"/>
              </a:rPr>
              <a:t>the </a:t>
            </a:r>
            <a:r>
              <a:rPr spc="-5" dirty="0">
                <a:solidFill>
                  <a:prstClr val="black"/>
                </a:solidFill>
                <a:latin typeface="Times New Roman"/>
                <a:cs typeface="Times New Roman"/>
              </a:rPr>
              <a:t>confidence </a:t>
            </a:r>
            <a:r>
              <a:rPr dirty="0">
                <a:solidFill>
                  <a:prstClr val="black"/>
                </a:solidFill>
                <a:latin typeface="Times New Roman"/>
                <a:cs typeface="Times New Roman"/>
              </a:rPr>
              <a:t>and </a:t>
            </a:r>
            <a:r>
              <a:rPr spc="-5" dirty="0">
                <a:solidFill>
                  <a:prstClr val="black"/>
                </a:solidFill>
                <a:latin typeface="Times New Roman"/>
                <a:cs typeface="Times New Roman"/>
              </a:rPr>
              <a:t>will </a:t>
            </a:r>
            <a:r>
              <a:rPr dirty="0">
                <a:solidFill>
                  <a:prstClr val="black"/>
                </a:solidFill>
                <a:latin typeface="Times New Roman"/>
                <a:cs typeface="Times New Roman"/>
              </a:rPr>
              <a:t>to </a:t>
            </a:r>
            <a:r>
              <a:rPr spc="-5" dirty="0">
                <a:solidFill>
                  <a:prstClr val="black"/>
                </a:solidFill>
                <a:latin typeface="Times New Roman"/>
                <a:cs typeface="Times New Roman"/>
              </a:rPr>
              <a:t>work </a:t>
            </a:r>
            <a:r>
              <a:rPr dirty="0">
                <a:solidFill>
                  <a:prstClr val="black"/>
                </a:solidFill>
                <a:latin typeface="Times New Roman"/>
                <a:cs typeface="Times New Roman"/>
              </a:rPr>
              <a:t>at these </a:t>
            </a:r>
            <a:r>
              <a:rPr spc="-5" dirty="0">
                <a:solidFill>
                  <a:prstClr val="black"/>
                </a:solidFill>
                <a:latin typeface="Times New Roman"/>
                <a:cs typeface="Times New Roman"/>
              </a:rPr>
              <a:t>needs or objectives,  finds the resources (internal and/or external) </a:t>
            </a:r>
            <a:r>
              <a:rPr dirty="0">
                <a:solidFill>
                  <a:prstClr val="black"/>
                </a:solidFill>
                <a:latin typeface="Times New Roman"/>
                <a:cs typeface="Times New Roman"/>
              </a:rPr>
              <a:t>to </a:t>
            </a:r>
            <a:r>
              <a:rPr spc="-5" dirty="0">
                <a:solidFill>
                  <a:prstClr val="black"/>
                </a:solidFill>
                <a:latin typeface="Times New Roman"/>
                <a:cs typeface="Times New Roman"/>
              </a:rPr>
              <a:t>deal </a:t>
            </a:r>
            <a:r>
              <a:rPr dirty="0">
                <a:solidFill>
                  <a:prstClr val="black"/>
                </a:solidFill>
                <a:latin typeface="Times New Roman"/>
                <a:cs typeface="Times New Roman"/>
              </a:rPr>
              <a:t>with these </a:t>
            </a:r>
            <a:r>
              <a:rPr spc="-5" dirty="0">
                <a:solidFill>
                  <a:prstClr val="black"/>
                </a:solidFill>
                <a:latin typeface="Times New Roman"/>
                <a:cs typeface="Times New Roman"/>
              </a:rPr>
              <a:t>needs </a:t>
            </a:r>
            <a:r>
              <a:rPr dirty="0">
                <a:solidFill>
                  <a:prstClr val="black"/>
                </a:solidFill>
                <a:latin typeface="Times New Roman"/>
                <a:cs typeface="Times New Roman"/>
              </a:rPr>
              <a:t>or </a:t>
            </a:r>
            <a:r>
              <a:rPr spc="-5" dirty="0">
                <a:solidFill>
                  <a:prstClr val="black"/>
                </a:solidFill>
                <a:latin typeface="Times New Roman"/>
                <a:cs typeface="Times New Roman"/>
              </a:rPr>
              <a:t>objectives  </a:t>
            </a:r>
            <a:r>
              <a:rPr dirty="0">
                <a:solidFill>
                  <a:prstClr val="black"/>
                </a:solidFill>
                <a:latin typeface="Times New Roman"/>
                <a:cs typeface="Times New Roman"/>
              </a:rPr>
              <a:t>takes </a:t>
            </a:r>
            <a:r>
              <a:rPr spc="-5" dirty="0">
                <a:solidFill>
                  <a:prstClr val="black"/>
                </a:solidFill>
                <a:latin typeface="Times New Roman"/>
                <a:cs typeface="Times New Roman"/>
              </a:rPr>
              <a:t>action </a:t>
            </a:r>
            <a:r>
              <a:rPr dirty="0">
                <a:solidFill>
                  <a:prstClr val="black"/>
                </a:solidFill>
                <a:latin typeface="Times New Roman"/>
                <a:cs typeface="Times New Roman"/>
              </a:rPr>
              <a:t>in </a:t>
            </a:r>
            <a:r>
              <a:rPr spc="-5" dirty="0">
                <a:solidFill>
                  <a:prstClr val="black"/>
                </a:solidFill>
                <a:latin typeface="Times New Roman"/>
                <a:cs typeface="Times New Roman"/>
              </a:rPr>
              <a:t>respect </a:t>
            </a:r>
            <a:r>
              <a:rPr dirty="0">
                <a:solidFill>
                  <a:prstClr val="black"/>
                </a:solidFill>
                <a:latin typeface="Times New Roman"/>
                <a:cs typeface="Times New Roman"/>
              </a:rPr>
              <a:t>to them </a:t>
            </a:r>
            <a:r>
              <a:rPr spc="-5" dirty="0">
                <a:solidFill>
                  <a:prstClr val="black"/>
                </a:solidFill>
                <a:latin typeface="Times New Roman"/>
                <a:cs typeface="Times New Roman"/>
              </a:rPr>
              <a:t>and </a:t>
            </a:r>
            <a:r>
              <a:rPr dirty="0">
                <a:solidFill>
                  <a:prstClr val="black"/>
                </a:solidFill>
                <a:latin typeface="Times New Roman"/>
                <a:cs typeface="Times New Roman"/>
              </a:rPr>
              <a:t>in </a:t>
            </a:r>
            <a:r>
              <a:rPr spc="-5" dirty="0">
                <a:solidFill>
                  <a:prstClr val="black"/>
                </a:solidFill>
                <a:latin typeface="Times New Roman"/>
                <a:cs typeface="Times New Roman"/>
              </a:rPr>
              <a:t>so </a:t>
            </a:r>
            <a:r>
              <a:rPr dirty="0">
                <a:solidFill>
                  <a:prstClr val="black"/>
                </a:solidFill>
                <a:latin typeface="Times New Roman"/>
                <a:cs typeface="Times New Roman"/>
              </a:rPr>
              <a:t>doing </a:t>
            </a:r>
            <a:r>
              <a:rPr spc="-5" dirty="0">
                <a:solidFill>
                  <a:prstClr val="black"/>
                </a:solidFill>
                <a:latin typeface="Times New Roman"/>
                <a:cs typeface="Times New Roman"/>
              </a:rPr>
              <a:t>extends </a:t>
            </a:r>
            <a:r>
              <a:rPr dirty="0">
                <a:solidFill>
                  <a:prstClr val="black"/>
                </a:solidFill>
                <a:latin typeface="Times New Roman"/>
                <a:cs typeface="Times New Roman"/>
              </a:rPr>
              <a:t>and </a:t>
            </a:r>
            <a:r>
              <a:rPr spc="-5" dirty="0">
                <a:solidFill>
                  <a:prstClr val="black"/>
                </a:solidFill>
                <a:latin typeface="Times New Roman"/>
                <a:cs typeface="Times New Roman"/>
              </a:rPr>
              <a:t>develops co-operative  </a:t>
            </a:r>
            <a:r>
              <a:rPr dirty="0">
                <a:solidFill>
                  <a:prstClr val="black"/>
                </a:solidFill>
                <a:latin typeface="Times New Roman"/>
                <a:cs typeface="Times New Roman"/>
              </a:rPr>
              <a:t>and collaborative attitudes and practices in the</a:t>
            </a:r>
            <a:r>
              <a:rPr spc="-70" dirty="0">
                <a:solidFill>
                  <a:prstClr val="black"/>
                </a:solidFill>
                <a:latin typeface="Times New Roman"/>
                <a:cs typeface="Times New Roman"/>
              </a:rPr>
              <a:t> </a:t>
            </a:r>
            <a:r>
              <a:rPr spc="-15" dirty="0">
                <a:solidFill>
                  <a:prstClr val="black"/>
                </a:solidFill>
                <a:latin typeface="Times New Roman"/>
                <a:cs typeface="Times New Roman"/>
              </a:rPr>
              <a:t>community.</a:t>
            </a:r>
            <a:endParaRPr>
              <a:solidFill>
                <a:prstClr val="black"/>
              </a:solidFill>
              <a:latin typeface="Times New Roman"/>
              <a:cs typeface="Times New Roman"/>
            </a:endParaRPr>
          </a:p>
          <a:p>
            <a:pPr marL="355600" marR="5080" indent="-342900" algn="just">
              <a:lnSpc>
                <a:spcPts val="1939"/>
              </a:lnSpc>
              <a:spcBef>
                <a:spcPts val="459"/>
              </a:spcBef>
              <a:buFont typeface="Wingdings"/>
              <a:buChar char=""/>
              <a:tabLst>
                <a:tab pos="355600" algn="l"/>
              </a:tabLst>
            </a:pPr>
            <a:r>
              <a:rPr spc="-5" dirty="0">
                <a:solidFill>
                  <a:prstClr val="black"/>
                </a:solidFill>
                <a:latin typeface="Times New Roman"/>
                <a:cs typeface="Times New Roman"/>
              </a:rPr>
              <a:t>Community organization </a:t>
            </a:r>
            <a:r>
              <a:rPr dirty="0">
                <a:solidFill>
                  <a:prstClr val="black"/>
                </a:solidFill>
                <a:latin typeface="Times New Roman"/>
                <a:cs typeface="Times New Roman"/>
              </a:rPr>
              <a:t>covers a </a:t>
            </a:r>
            <a:r>
              <a:rPr spc="-5" dirty="0">
                <a:solidFill>
                  <a:prstClr val="black"/>
                </a:solidFill>
                <a:latin typeface="Times New Roman"/>
                <a:cs typeface="Times New Roman"/>
              </a:rPr>
              <a:t>series </a:t>
            </a:r>
            <a:r>
              <a:rPr dirty="0">
                <a:solidFill>
                  <a:prstClr val="black"/>
                </a:solidFill>
                <a:latin typeface="Times New Roman"/>
                <a:cs typeface="Times New Roman"/>
              </a:rPr>
              <a:t>of </a:t>
            </a:r>
            <a:r>
              <a:rPr spc="-5" dirty="0">
                <a:solidFill>
                  <a:prstClr val="black"/>
                </a:solidFill>
                <a:latin typeface="Times New Roman"/>
                <a:cs typeface="Times New Roman"/>
              </a:rPr>
              <a:t>activities </a:t>
            </a:r>
            <a:r>
              <a:rPr dirty="0">
                <a:solidFill>
                  <a:prstClr val="black"/>
                </a:solidFill>
                <a:latin typeface="Times New Roman"/>
                <a:cs typeface="Times New Roman"/>
              </a:rPr>
              <a:t>at the </a:t>
            </a:r>
            <a:r>
              <a:rPr spc="-5" dirty="0">
                <a:solidFill>
                  <a:prstClr val="black"/>
                </a:solidFill>
                <a:latin typeface="Times New Roman"/>
                <a:cs typeface="Times New Roman"/>
              </a:rPr>
              <a:t>community level aimed  </a:t>
            </a:r>
            <a:r>
              <a:rPr dirty="0">
                <a:solidFill>
                  <a:prstClr val="black"/>
                </a:solidFill>
                <a:latin typeface="Times New Roman"/>
                <a:cs typeface="Times New Roman"/>
              </a:rPr>
              <a:t>at </a:t>
            </a:r>
            <a:r>
              <a:rPr spc="-5" dirty="0">
                <a:solidFill>
                  <a:prstClr val="black"/>
                </a:solidFill>
                <a:latin typeface="Times New Roman"/>
                <a:cs typeface="Times New Roman"/>
              </a:rPr>
              <a:t>bringing about </a:t>
            </a:r>
            <a:r>
              <a:rPr dirty="0">
                <a:solidFill>
                  <a:prstClr val="black"/>
                </a:solidFill>
                <a:latin typeface="Times New Roman"/>
                <a:cs typeface="Times New Roman"/>
              </a:rPr>
              <a:t>desired </a:t>
            </a:r>
            <a:r>
              <a:rPr spc="-5" dirty="0">
                <a:solidFill>
                  <a:prstClr val="black"/>
                </a:solidFill>
                <a:latin typeface="Times New Roman"/>
                <a:cs typeface="Times New Roman"/>
              </a:rPr>
              <a:t>improvement </a:t>
            </a:r>
            <a:r>
              <a:rPr dirty="0">
                <a:solidFill>
                  <a:prstClr val="black"/>
                </a:solidFill>
                <a:latin typeface="Times New Roman"/>
                <a:cs typeface="Times New Roman"/>
              </a:rPr>
              <a:t>in the social well </a:t>
            </a:r>
            <a:r>
              <a:rPr spc="-5" dirty="0">
                <a:solidFill>
                  <a:prstClr val="black"/>
                </a:solidFill>
                <a:latin typeface="Times New Roman"/>
                <a:cs typeface="Times New Roman"/>
              </a:rPr>
              <a:t>being </a:t>
            </a:r>
            <a:r>
              <a:rPr dirty="0">
                <a:solidFill>
                  <a:prstClr val="black"/>
                </a:solidFill>
                <a:latin typeface="Times New Roman"/>
                <a:cs typeface="Times New Roman"/>
              </a:rPr>
              <a:t>of </a:t>
            </a:r>
            <a:r>
              <a:rPr spc="-5" dirty="0">
                <a:solidFill>
                  <a:prstClr val="black"/>
                </a:solidFill>
                <a:latin typeface="Times New Roman"/>
                <a:cs typeface="Times New Roman"/>
              </a:rPr>
              <a:t>individuals,  </a:t>
            </a:r>
            <a:r>
              <a:rPr dirty="0">
                <a:solidFill>
                  <a:prstClr val="black"/>
                </a:solidFill>
                <a:latin typeface="Times New Roman"/>
                <a:cs typeface="Times New Roman"/>
              </a:rPr>
              <a:t>groups and</a:t>
            </a:r>
            <a:r>
              <a:rPr spc="-15" dirty="0">
                <a:solidFill>
                  <a:prstClr val="black"/>
                </a:solidFill>
                <a:latin typeface="Times New Roman"/>
                <a:cs typeface="Times New Roman"/>
              </a:rPr>
              <a:t> </a:t>
            </a:r>
            <a:r>
              <a:rPr dirty="0">
                <a:solidFill>
                  <a:prstClr val="black"/>
                </a:solidFill>
                <a:latin typeface="Times New Roman"/>
                <a:cs typeface="Times New Roman"/>
              </a:rPr>
              <a:t>neighborhoods.</a:t>
            </a:r>
            <a:endParaRPr>
              <a:solidFill>
                <a:prstClr val="black"/>
              </a:solidFill>
              <a:latin typeface="Times New Roman"/>
              <a:cs typeface="Times New Roman"/>
            </a:endParaRPr>
          </a:p>
          <a:p>
            <a:pPr marL="355600" marR="81915" indent="-342900">
              <a:lnSpc>
                <a:spcPts val="1939"/>
              </a:lnSpc>
              <a:spcBef>
                <a:spcPts val="450"/>
              </a:spcBef>
              <a:buFont typeface="Wingdings"/>
              <a:buChar char=""/>
              <a:tabLst>
                <a:tab pos="354965" algn="l"/>
                <a:tab pos="355600" algn="l"/>
              </a:tabLst>
            </a:pPr>
            <a:r>
              <a:rPr dirty="0">
                <a:solidFill>
                  <a:prstClr val="black"/>
                </a:solidFill>
                <a:latin typeface="Times New Roman"/>
                <a:cs typeface="Times New Roman"/>
              </a:rPr>
              <a:t>In a </a:t>
            </a:r>
            <a:r>
              <a:rPr spc="-5" dirty="0">
                <a:solidFill>
                  <a:prstClr val="black"/>
                </a:solidFill>
                <a:latin typeface="Times New Roman"/>
                <a:cs typeface="Times New Roman"/>
              </a:rPr>
              <a:t>more </a:t>
            </a:r>
            <a:r>
              <a:rPr dirty="0">
                <a:solidFill>
                  <a:prstClr val="black"/>
                </a:solidFill>
                <a:latin typeface="Times New Roman"/>
                <a:cs typeface="Times New Roman"/>
              </a:rPr>
              <a:t>contemporary context, </a:t>
            </a:r>
            <a:r>
              <a:rPr b="1" spc="-5" dirty="0">
                <a:solidFill>
                  <a:prstClr val="black"/>
                </a:solidFill>
                <a:latin typeface="Times New Roman"/>
                <a:cs typeface="Times New Roman"/>
              </a:rPr>
              <a:t>Murphy and Cunningham </a:t>
            </a:r>
            <a:r>
              <a:rPr dirty="0">
                <a:solidFill>
                  <a:prstClr val="black"/>
                </a:solidFill>
                <a:latin typeface="Times New Roman"/>
                <a:cs typeface="Times New Roman"/>
              </a:rPr>
              <a:t>(2003) have defined  </a:t>
            </a:r>
            <a:r>
              <a:rPr spc="-5" dirty="0">
                <a:solidFill>
                  <a:prstClr val="black"/>
                </a:solidFill>
                <a:latin typeface="Times New Roman"/>
                <a:cs typeface="Times New Roman"/>
              </a:rPr>
              <a:t>community organizing </a:t>
            </a:r>
            <a:r>
              <a:rPr dirty="0">
                <a:solidFill>
                  <a:prstClr val="black"/>
                </a:solidFill>
                <a:latin typeface="Times New Roman"/>
                <a:cs typeface="Times New Roman"/>
              </a:rPr>
              <a:t>as </a:t>
            </a:r>
            <a:r>
              <a:rPr spc="-5" dirty="0">
                <a:solidFill>
                  <a:prstClr val="black"/>
                </a:solidFill>
                <a:latin typeface="Times New Roman"/>
                <a:cs typeface="Times New Roman"/>
              </a:rPr>
              <a:t>“the systematic </a:t>
            </a:r>
            <a:r>
              <a:rPr dirty="0">
                <a:solidFill>
                  <a:prstClr val="black"/>
                </a:solidFill>
                <a:latin typeface="Times New Roman"/>
                <a:cs typeface="Times New Roman"/>
              </a:rPr>
              <a:t>process for mobilizing and advocating by  using </a:t>
            </a:r>
            <a:r>
              <a:rPr spc="-5" dirty="0">
                <a:solidFill>
                  <a:prstClr val="black"/>
                </a:solidFill>
                <a:latin typeface="Times New Roman"/>
                <a:cs typeface="Times New Roman"/>
              </a:rPr>
              <a:t>communal </a:t>
            </a:r>
            <a:r>
              <a:rPr dirty="0">
                <a:solidFill>
                  <a:prstClr val="black"/>
                </a:solidFill>
                <a:latin typeface="Times New Roman"/>
                <a:cs typeface="Times New Roman"/>
              </a:rPr>
              <a:t>power”. They opine that </a:t>
            </a:r>
            <a:r>
              <a:rPr spc="-5" dirty="0">
                <a:solidFill>
                  <a:prstClr val="black"/>
                </a:solidFill>
                <a:latin typeface="Times New Roman"/>
                <a:cs typeface="Times New Roman"/>
              </a:rPr>
              <a:t>“Organizing </a:t>
            </a:r>
            <a:r>
              <a:rPr dirty="0">
                <a:solidFill>
                  <a:prstClr val="black"/>
                </a:solidFill>
                <a:latin typeface="Times New Roman"/>
                <a:cs typeface="Times New Roman"/>
              </a:rPr>
              <a:t>for </a:t>
            </a:r>
            <a:r>
              <a:rPr spc="-5" dirty="0">
                <a:solidFill>
                  <a:prstClr val="black"/>
                </a:solidFill>
                <a:latin typeface="Times New Roman"/>
                <a:cs typeface="Times New Roman"/>
              </a:rPr>
              <a:t>Community </a:t>
            </a:r>
            <a:r>
              <a:rPr dirty="0">
                <a:solidFill>
                  <a:prstClr val="black"/>
                </a:solidFill>
                <a:latin typeface="Times New Roman"/>
                <a:cs typeface="Times New Roman"/>
              </a:rPr>
              <a:t>Controlled  Development</a:t>
            </a:r>
            <a:r>
              <a:rPr spc="-10" dirty="0">
                <a:solidFill>
                  <a:prstClr val="black"/>
                </a:solidFill>
                <a:latin typeface="Times New Roman"/>
                <a:cs typeface="Times New Roman"/>
              </a:rPr>
              <a:t> </a:t>
            </a:r>
            <a:r>
              <a:rPr spc="-5" dirty="0">
                <a:solidFill>
                  <a:prstClr val="black"/>
                </a:solidFill>
                <a:latin typeface="Times New Roman"/>
                <a:cs typeface="Times New Roman"/>
              </a:rPr>
              <a:t>(OCCD).</a:t>
            </a:r>
            <a:endParaRPr>
              <a:solidFill>
                <a:prstClr val="black"/>
              </a:solidFill>
              <a:latin typeface="Times New Roman"/>
              <a:cs typeface="Times New Roman"/>
            </a:endParaRPr>
          </a:p>
        </p:txBody>
      </p:sp>
    </p:spTree>
    <p:extLst>
      <p:ext uri="{BB962C8B-B14F-4D97-AF65-F5344CB8AC3E}">
        <p14:creationId xmlns:p14="http://schemas.microsoft.com/office/powerpoint/2010/main" val="34703660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906270" marR="5080" indent="-1026160">
              <a:lnSpc>
                <a:spcPct val="100000"/>
              </a:lnSpc>
              <a:spcBef>
                <a:spcPts val="100"/>
              </a:spcBef>
            </a:pPr>
            <a:r>
              <a:rPr dirty="0">
                <a:solidFill>
                  <a:srgbClr val="974707"/>
                </a:solidFill>
              </a:rPr>
              <a:t>PROCESS OF</a:t>
            </a:r>
            <a:r>
              <a:rPr spc="-215" dirty="0">
                <a:solidFill>
                  <a:srgbClr val="974707"/>
                </a:solidFill>
              </a:rPr>
              <a:t> </a:t>
            </a:r>
            <a:r>
              <a:rPr dirty="0">
                <a:solidFill>
                  <a:srgbClr val="974707"/>
                </a:solidFill>
              </a:rPr>
              <a:t>COMMUNITY  </a:t>
            </a:r>
            <a:r>
              <a:rPr spc="-20" dirty="0">
                <a:solidFill>
                  <a:srgbClr val="974707"/>
                </a:solidFill>
              </a:rPr>
              <a:t>ORGANIZATION</a:t>
            </a:r>
          </a:p>
        </p:txBody>
      </p:sp>
      <p:sp>
        <p:nvSpPr>
          <p:cNvPr id="3" name="object 3"/>
          <p:cNvSpPr txBox="1"/>
          <p:nvPr/>
        </p:nvSpPr>
        <p:spPr>
          <a:xfrm>
            <a:off x="535940" y="1182370"/>
            <a:ext cx="5804535" cy="4854575"/>
          </a:xfrm>
          <a:prstGeom prst="rect">
            <a:avLst/>
          </a:prstGeom>
        </p:spPr>
        <p:txBody>
          <a:bodyPr vert="horz" wrap="square" lIns="0" tIns="40005" rIns="0" bIns="0" rtlCol="0">
            <a:spAutoFit/>
          </a:bodyPr>
          <a:lstStyle/>
          <a:p>
            <a:pPr marL="250190" indent="-238125">
              <a:spcBef>
                <a:spcPts val="315"/>
              </a:spcBef>
              <a:buFont typeface="Calibri"/>
              <a:buAutoNum type="arabicParenR"/>
              <a:tabLst>
                <a:tab pos="250825" algn="l"/>
              </a:tabLst>
            </a:pPr>
            <a:r>
              <a:rPr b="1" spc="-15" dirty="0">
                <a:solidFill>
                  <a:prstClr val="black"/>
                </a:solidFill>
                <a:cs typeface="Calibri"/>
              </a:rPr>
              <a:t>Role</a:t>
            </a:r>
            <a:r>
              <a:rPr b="1" spc="-10" dirty="0">
                <a:solidFill>
                  <a:prstClr val="black"/>
                </a:solidFill>
                <a:cs typeface="Calibri"/>
              </a:rPr>
              <a:t> </a:t>
            </a:r>
            <a:r>
              <a:rPr b="1" spc="-5" dirty="0">
                <a:solidFill>
                  <a:prstClr val="black"/>
                </a:solidFill>
                <a:cs typeface="Calibri"/>
              </a:rPr>
              <a:t>Searching</a:t>
            </a:r>
            <a:endParaRPr>
              <a:solidFill>
                <a:prstClr val="black"/>
              </a:solidFill>
              <a:cs typeface="Calibri"/>
            </a:endParaRPr>
          </a:p>
          <a:p>
            <a:pPr marL="250190" indent="-238125">
              <a:spcBef>
                <a:spcPts val="215"/>
              </a:spcBef>
              <a:buFont typeface="Calibri"/>
              <a:buAutoNum type="arabicParenR"/>
              <a:tabLst>
                <a:tab pos="250825" algn="l"/>
              </a:tabLst>
            </a:pPr>
            <a:r>
              <a:rPr b="1" spc="-5" dirty="0">
                <a:solidFill>
                  <a:prstClr val="black"/>
                </a:solidFill>
                <a:cs typeface="Calibri"/>
              </a:rPr>
              <a:t>Enlisting </a:t>
            </a:r>
            <a:r>
              <a:rPr b="1" spc="-20" dirty="0">
                <a:solidFill>
                  <a:prstClr val="black"/>
                </a:solidFill>
                <a:cs typeface="Calibri"/>
              </a:rPr>
              <a:t>People’s</a:t>
            </a:r>
            <a:r>
              <a:rPr b="1" spc="-50" dirty="0">
                <a:solidFill>
                  <a:prstClr val="black"/>
                </a:solidFill>
                <a:cs typeface="Calibri"/>
              </a:rPr>
              <a:t> </a:t>
            </a:r>
            <a:r>
              <a:rPr b="1" spc="-10" dirty="0">
                <a:solidFill>
                  <a:prstClr val="black"/>
                </a:solidFill>
                <a:cs typeface="Calibri"/>
              </a:rPr>
              <a:t>Participation</a:t>
            </a:r>
            <a:endParaRPr>
              <a:solidFill>
                <a:prstClr val="black"/>
              </a:solidFill>
              <a:cs typeface="Calibri"/>
            </a:endParaRPr>
          </a:p>
          <a:p>
            <a:pPr marL="250190" indent="-238125">
              <a:spcBef>
                <a:spcPts val="215"/>
              </a:spcBef>
              <a:buFont typeface="Calibri"/>
              <a:buAutoNum type="arabicParenR"/>
              <a:tabLst>
                <a:tab pos="250825" algn="l"/>
              </a:tabLst>
            </a:pPr>
            <a:r>
              <a:rPr b="1" spc="-10" dirty="0">
                <a:solidFill>
                  <a:prstClr val="black"/>
                </a:solidFill>
                <a:cs typeface="Calibri"/>
              </a:rPr>
              <a:t>Developing </a:t>
            </a:r>
            <a:r>
              <a:rPr b="1" dirty="0">
                <a:solidFill>
                  <a:prstClr val="black"/>
                </a:solidFill>
                <a:cs typeface="Calibri"/>
              </a:rPr>
              <a:t>a </a:t>
            </a:r>
            <a:r>
              <a:rPr b="1" spc="-5" dirty="0">
                <a:solidFill>
                  <a:prstClr val="black"/>
                </a:solidFill>
                <a:cs typeface="Calibri"/>
              </a:rPr>
              <a:t>Community</a:t>
            </a:r>
            <a:r>
              <a:rPr b="1" spc="-60" dirty="0">
                <a:solidFill>
                  <a:prstClr val="black"/>
                </a:solidFill>
                <a:cs typeface="Calibri"/>
              </a:rPr>
              <a:t> </a:t>
            </a:r>
            <a:r>
              <a:rPr b="1" spc="-5" dirty="0">
                <a:solidFill>
                  <a:prstClr val="black"/>
                </a:solidFill>
                <a:cs typeface="Calibri"/>
              </a:rPr>
              <a:t>Profile</a:t>
            </a:r>
            <a:endParaRPr>
              <a:solidFill>
                <a:prstClr val="black"/>
              </a:solidFill>
              <a:cs typeface="Calibri"/>
            </a:endParaRPr>
          </a:p>
          <a:p>
            <a:pPr marL="250190" indent="-238125">
              <a:spcBef>
                <a:spcPts val="220"/>
              </a:spcBef>
              <a:buFont typeface="Calibri"/>
              <a:buAutoNum type="arabicParenR"/>
              <a:tabLst>
                <a:tab pos="250825" algn="l"/>
              </a:tabLst>
            </a:pPr>
            <a:r>
              <a:rPr b="1" dirty="0">
                <a:solidFill>
                  <a:prstClr val="black"/>
                </a:solidFill>
                <a:cs typeface="Calibri"/>
              </a:rPr>
              <a:t>Needs</a:t>
            </a:r>
            <a:r>
              <a:rPr b="1" spc="-40" dirty="0">
                <a:solidFill>
                  <a:prstClr val="black"/>
                </a:solidFill>
                <a:cs typeface="Calibri"/>
              </a:rPr>
              <a:t> </a:t>
            </a:r>
            <a:r>
              <a:rPr b="1" spc="-5" dirty="0">
                <a:solidFill>
                  <a:prstClr val="black"/>
                </a:solidFill>
                <a:cs typeface="Calibri"/>
              </a:rPr>
              <a:t>Assessment</a:t>
            </a:r>
            <a:endParaRPr>
              <a:solidFill>
                <a:prstClr val="black"/>
              </a:solidFill>
              <a:cs typeface="Calibri"/>
            </a:endParaRPr>
          </a:p>
          <a:p>
            <a:pPr marL="250190" indent="-238125">
              <a:spcBef>
                <a:spcPts val="215"/>
              </a:spcBef>
              <a:buFont typeface="Calibri"/>
              <a:buAutoNum type="arabicParenR"/>
              <a:tabLst>
                <a:tab pos="250825" algn="l"/>
              </a:tabLst>
            </a:pPr>
            <a:r>
              <a:rPr b="1" spc="-5" dirty="0">
                <a:solidFill>
                  <a:prstClr val="black"/>
                </a:solidFill>
                <a:cs typeface="Calibri"/>
              </a:rPr>
              <a:t>Ordering/Prioritizing</a:t>
            </a:r>
            <a:r>
              <a:rPr b="1" spc="-20" dirty="0">
                <a:solidFill>
                  <a:prstClr val="black"/>
                </a:solidFill>
                <a:cs typeface="Calibri"/>
              </a:rPr>
              <a:t> </a:t>
            </a:r>
            <a:r>
              <a:rPr b="1" spc="-5" dirty="0">
                <a:solidFill>
                  <a:prstClr val="black"/>
                </a:solidFill>
                <a:cs typeface="Calibri"/>
              </a:rPr>
              <a:t>Needs</a:t>
            </a:r>
            <a:endParaRPr>
              <a:solidFill>
                <a:prstClr val="black"/>
              </a:solidFill>
              <a:cs typeface="Calibri"/>
            </a:endParaRPr>
          </a:p>
          <a:p>
            <a:pPr marL="250190" indent="-238125">
              <a:spcBef>
                <a:spcPts val="215"/>
              </a:spcBef>
              <a:buFont typeface="Calibri"/>
              <a:buAutoNum type="arabicParenR"/>
              <a:tabLst>
                <a:tab pos="250825" algn="l"/>
              </a:tabLst>
            </a:pPr>
            <a:r>
              <a:rPr b="1" spc="-5" dirty="0">
                <a:solidFill>
                  <a:prstClr val="black"/>
                </a:solidFill>
                <a:cs typeface="Calibri"/>
              </a:rPr>
              <a:t>Problem Analysis </a:t>
            </a:r>
            <a:r>
              <a:rPr b="1" dirty="0">
                <a:solidFill>
                  <a:prstClr val="black"/>
                </a:solidFill>
                <a:cs typeface="Calibri"/>
              </a:rPr>
              <a:t>and</a:t>
            </a:r>
            <a:r>
              <a:rPr b="1" spc="-75" dirty="0">
                <a:solidFill>
                  <a:prstClr val="black"/>
                </a:solidFill>
                <a:cs typeface="Calibri"/>
              </a:rPr>
              <a:t> </a:t>
            </a:r>
            <a:r>
              <a:rPr b="1" spc="-10" dirty="0">
                <a:solidFill>
                  <a:prstClr val="black"/>
                </a:solidFill>
                <a:cs typeface="Calibri"/>
              </a:rPr>
              <a:t>Redefinition</a:t>
            </a:r>
            <a:endParaRPr>
              <a:solidFill>
                <a:prstClr val="black"/>
              </a:solidFill>
              <a:cs typeface="Calibri"/>
            </a:endParaRPr>
          </a:p>
          <a:p>
            <a:pPr marL="250190" indent="-238125">
              <a:spcBef>
                <a:spcPts val="219"/>
              </a:spcBef>
              <a:buFont typeface="Calibri"/>
              <a:buAutoNum type="arabicParenR"/>
              <a:tabLst>
                <a:tab pos="250825" algn="l"/>
              </a:tabLst>
            </a:pPr>
            <a:r>
              <a:rPr b="1" spc="-5" dirty="0">
                <a:solidFill>
                  <a:prstClr val="black"/>
                </a:solidFill>
                <a:cs typeface="Calibri"/>
              </a:rPr>
              <a:t>Formulation </a:t>
            </a:r>
            <a:r>
              <a:rPr b="1" dirty="0">
                <a:solidFill>
                  <a:prstClr val="black"/>
                </a:solidFill>
                <a:cs typeface="Calibri"/>
              </a:rPr>
              <a:t>of </a:t>
            </a:r>
            <a:r>
              <a:rPr b="1" spc="-5" dirty="0">
                <a:solidFill>
                  <a:prstClr val="black"/>
                </a:solidFill>
                <a:cs typeface="Calibri"/>
              </a:rPr>
              <a:t>Achievable</a:t>
            </a:r>
            <a:r>
              <a:rPr b="1" spc="-75" dirty="0">
                <a:solidFill>
                  <a:prstClr val="black"/>
                </a:solidFill>
                <a:cs typeface="Calibri"/>
              </a:rPr>
              <a:t> </a:t>
            </a:r>
            <a:r>
              <a:rPr b="1" spc="-5" dirty="0">
                <a:solidFill>
                  <a:prstClr val="black"/>
                </a:solidFill>
                <a:cs typeface="Calibri"/>
              </a:rPr>
              <a:t>Objectives</a:t>
            </a:r>
            <a:endParaRPr>
              <a:solidFill>
                <a:prstClr val="black"/>
              </a:solidFill>
              <a:cs typeface="Calibri"/>
            </a:endParaRPr>
          </a:p>
          <a:p>
            <a:pPr marL="250190" indent="-238125">
              <a:spcBef>
                <a:spcPts val="215"/>
              </a:spcBef>
              <a:buFont typeface="Calibri"/>
              <a:buAutoNum type="arabicParenR"/>
              <a:tabLst>
                <a:tab pos="250825" algn="l"/>
              </a:tabLst>
            </a:pPr>
            <a:r>
              <a:rPr b="1" spc="-10" dirty="0">
                <a:solidFill>
                  <a:prstClr val="black"/>
                </a:solidFill>
                <a:cs typeface="Calibri"/>
              </a:rPr>
              <a:t>Development </a:t>
            </a:r>
            <a:r>
              <a:rPr b="1" dirty="0">
                <a:solidFill>
                  <a:prstClr val="black"/>
                </a:solidFill>
                <a:cs typeface="Calibri"/>
              </a:rPr>
              <a:t>of </a:t>
            </a:r>
            <a:r>
              <a:rPr b="1" spc="-5" dirty="0">
                <a:solidFill>
                  <a:prstClr val="black"/>
                </a:solidFill>
                <a:cs typeface="Calibri"/>
              </a:rPr>
              <a:t>Community Confidence </a:t>
            </a:r>
            <a:r>
              <a:rPr b="1" dirty="0">
                <a:solidFill>
                  <a:prstClr val="black"/>
                </a:solidFill>
                <a:cs typeface="Calibri"/>
              </a:rPr>
              <a:t>and</a:t>
            </a:r>
            <a:r>
              <a:rPr b="1" spc="-70" dirty="0">
                <a:solidFill>
                  <a:prstClr val="black"/>
                </a:solidFill>
                <a:cs typeface="Calibri"/>
              </a:rPr>
              <a:t> </a:t>
            </a:r>
            <a:r>
              <a:rPr b="1" spc="-5" dirty="0">
                <a:solidFill>
                  <a:prstClr val="black"/>
                </a:solidFill>
                <a:cs typeface="Calibri"/>
              </a:rPr>
              <a:t>Willpower</a:t>
            </a:r>
            <a:endParaRPr>
              <a:solidFill>
                <a:prstClr val="black"/>
              </a:solidFill>
              <a:cs typeface="Calibri"/>
            </a:endParaRPr>
          </a:p>
          <a:p>
            <a:pPr marL="250190" indent="-238125">
              <a:spcBef>
                <a:spcPts val="215"/>
              </a:spcBef>
              <a:buFont typeface="Calibri"/>
              <a:buAutoNum type="arabicParenR"/>
              <a:tabLst>
                <a:tab pos="250825" algn="l"/>
              </a:tabLst>
            </a:pPr>
            <a:r>
              <a:rPr b="1" spc="-20" dirty="0">
                <a:solidFill>
                  <a:prstClr val="black"/>
                </a:solidFill>
                <a:cs typeface="Calibri"/>
              </a:rPr>
              <a:t>Work </a:t>
            </a:r>
            <a:r>
              <a:rPr b="1" spc="-5" dirty="0">
                <a:solidFill>
                  <a:prstClr val="black"/>
                </a:solidFill>
                <a:cs typeface="Calibri"/>
              </a:rPr>
              <a:t>Out </a:t>
            </a:r>
            <a:r>
              <a:rPr b="1" dirty="0">
                <a:solidFill>
                  <a:prstClr val="black"/>
                </a:solidFill>
                <a:cs typeface="Calibri"/>
              </a:rPr>
              <a:t>the</a:t>
            </a:r>
            <a:r>
              <a:rPr b="1" spc="5" dirty="0">
                <a:solidFill>
                  <a:prstClr val="black"/>
                </a:solidFill>
                <a:cs typeface="Calibri"/>
              </a:rPr>
              <a:t> </a:t>
            </a:r>
            <a:r>
              <a:rPr b="1" spc="-10" dirty="0">
                <a:solidFill>
                  <a:prstClr val="black"/>
                </a:solidFill>
                <a:cs typeface="Calibri"/>
              </a:rPr>
              <a:t>Alternatives</a:t>
            </a:r>
            <a:endParaRPr>
              <a:solidFill>
                <a:prstClr val="black"/>
              </a:solidFill>
              <a:cs typeface="Calibri"/>
            </a:endParaRPr>
          </a:p>
          <a:p>
            <a:pPr marL="365760" indent="-353695">
              <a:spcBef>
                <a:spcPts val="219"/>
              </a:spcBef>
              <a:buFont typeface="Calibri"/>
              <a:buAutoNum type="arabicParenR"/>
              <a:tabLst>
                <a:tab pos="366395" algn="l"/>
              </a:tabLst>
            </a:pPr>
            <a:r>
              <a:rPr b="1" spc="-5" dirty="0">
                <a:solidFill>
                  <a:prstClr val="black"/>
                </a:solidFill>
                <a:cs typeface="Calibri"/>
              </a:rPr>
              <a:t>Selection </a:t>
            </a:r>
            <a:r>
              <a:rPr b="1" dirty="0">
                <a:solidFill>
                  <a:prstClr val="black"/>
                </a:solidFill>
                <a:cs typeface="Calibri"/>
              </a:rPr>
              <a:t>of an </a:t>
            </a:r>
            <a:r>
              <a:rPr b="1" spc="-10" dirty="0">
                <a:solidFill>
                  <a:prstClr val="black"/>
                </a:solidFill>
                <a:cs typeface="Calibri"/>
              </a:rPr>
              <a:t>Appropriate</a:t>
            </a:r>
            <a:r>
              <a:rPr b="1" spc="-75" dirty="0">
                <a:solidFill>
                  <a:prstClr val="black"/>
                </a:solidFill>
                <a:cs typeface="Calibri"/>
              </a:rPr>
              <a:t> </a:t>
            </a:r>
            <a:r>
              <a:rPr b="1" spc="-10" dirty="0">
                <a:solidFill>
                  <a:prstClr val="black"/>
                </a:solidFill>
                <a:cs typeface="Calibri"/>
              </a:rPr>
              <a:t>Alternative</a:t>
            </a:r>
            <a:endParaRPr>
              <a:solidFill>
                <a:prstClr val="black"/>
              </a:solidFill>
              <a:cs typeface="Calibri"/>
            </a:endParaRPr>
          </a:p>
          <a:p>
            <a:pPr marL="365760" indent="-353695">
              <a:spcBef>
                <a:spcPts val="215"/>
              </a:spcBef>
              <a:buFont typeface="Calibri"/>
              <a:buAutoNum type="arabicParenR"/>
              <a:tabLst>
                <a:tab pos="366395" algn="l"/>
              </a:tabLst>
            </a:pPr>
            <a:r>
              <a:rPr b="1" spc="-20" dirty="0">
                <a:solidFill>
                  <a:prstClr val="black"/>
                </a:solidFill>
                <a:cs typeface="Calibri"/>
              </a:rPr>
              <a:t>Work </a:t>
            </a:r>
            <a:r>
              <a:rPr b="1" spc="-5" dirty="0">
                <a:solidFill>
                  <a:prstClr val="black"/>
                </a:solidFill>
                <a:cs typeface="Calibri"/>
              </a:rPr>
              <a:t>Out </a:t>
            </a:r>
            <a:r>
              <a:rPr b="1" dirty="0">
                <a:solidFill>
                  <a:prstClr val="black"/>
                </a:solidFill>
                <a:cs typeface="Calibri"/>
              </a:rPr>
              <a:t>a Plan of</a:t>
            </a:r>
            <a:r>
              <a:rPr b="1" spc="-55" dirty="0">
                <a:solidFill>
                  <a:prstClr val="black"/>
                </a:solidFill>
                <a:cs typeface="Calibri"/>
              </a:rPr>
              <a:t> </a:t>
            </a:r>
            <a:r>
              <a:rPr b="1" dirty="0">
                <a:solidFill>
                  <a:prstClr val="black"/>
                </a:solidFill>
                <a:cs typeface="Calibri"/>
              </a:rPr>
              <a:t>Action</a:t>
            </a:r>
            <a:endParaRPr>
              <a:solidFill>
                <a:prstClr val="black"/>
              </a:solidFill>
              <a:cs typeface="Calibri"/>
            </a:endParaRPr>
          </a:p>
          <a:p>
            <a:pPr marL="365760" indent="-353695">
              <a:spcBef>
                <a:spcPts val="215"/>
              </a:spcBef>
              <a:buFont typeface="Calibri"/>
              <a:buAutoNum type="arabicParenR"/>
              <a:tabLst>
                <a:tab pos="366395" algn="l"/>
              </a:tabLst>
            </a:pPr>
            <a:r>
              <a:rPr b="1" spc="-5" dirty="0">
                <a:solidFill>
                  <a:prstClr val="black"/>
                </a:solidFill>
                <a:cs typeface="Calibri"/>
              </a:rPr>
              <a:t>Mobilisation </a:t>
            </a:r>
            <a:r>
              <a:rPr b="1" dirty="0">
                <a:solidFill>
                  <a:prstClr val="black"/>
                </a:solidFill>
                <a:cs typeface="Calibri"/>
              </a:rPr>
              <a:t>of</a:t>
            </a:r>
            <a:r>
              <a:rPr b="1" spc="-80" dirty="0">
                <a:solidFill>
                  <a:prstClr val="black"/>
                </a:solidFill>
                <a:cs typeface="Calibri"/>
              </a:rPr>
              <a:t> </a:t>
            </a:r>
            <a:r>
              <a:rPr b="1" spc="-10" dirty="0">
                <a:solidFill>
                  <a:prstClr val="black"/>
                </a:solidFill>
                <a:cs typeface="Calibri"/>
              </a:rPr>
              <a:t>Resources</a:t>
            </a:r>
            <a:endParaRPr>
              <a:solidFill>
                <a:prstClr val="black"/>
              </a:solidFill>
              <a:cs typeface="Calibri"/>
            </a:endParaRPr>
          </a:p>
          <a:p>
            <a:pPr marL="365760" indent="-353695">
              <a:spcBef>
                <a:spcPts val="215"/>
              </a:spcBef>
              <a:buFont typeface="Calibri"/>
              <a:buAutoNum type="arabicParenR"/>
              <a:tabLst>
                <a:tab pos="366395" algn="l"/>
              </a:tabLst>
            </a:pPr>
            <a:r>
              <a:rPr b="1" spc="-10" dirty="0">
                <a:solidFill>
                  <a:prstClr val="black"/>
                </a:solidFill>
                <a:cs typeface="Calibri"/>
              </a:rPr>
              <a:t>Implementation </a:t>
            </a:r>
            <a:r>
              <a:rPr b="1" dirty="0">
                <a:solidFill>
                  <a:prstClr val="black"/>
                </a:solidFill>
                <a:cs typeface="Calibri"/>
              </a:rPr>
              <a:t>of</a:t>
            </a:r>
            <a:r>
              <a:rPr b="1" spc="-55" dirty="0">
                <a:solidFill>
                  <a:prstClr val="black"/>
                </a:solidFill>
                <a:cs typeface="Calibri"/>
              </a:rPr>
              <a:t> </a:t>
            </a:r>
            <a:r>
              <a:rPr b="1" dirty="0">
                <a:solidFill>
                  <a:prstClr val="black"/>
                </a:solidFill>
                <a:cs typeface="Calibri"/>
              </a:rPr>
              <a:t>Action</a:t>
            </a:r>
            <a:endParaRPr>
              <a:solidFill>
                <a:prstClr val="black"/>
              </a:solidFill>
              <a:cs typeface="Calibri"/>
            </a:endParaRPr>
          </a:p>
          <a:p>
            <a:pPr marL="365760" indent="-353695">
              <a:spcBef>
                <a:spcPts val="215"/>
              </a:spcBef>
              <a:buFont typeface="Calibri"/>
              <a:buAutoNum type="arabicParenR"/>
              <a:tabLst>
                <a:tab pos="366395" algn="l"/>
              </a:tabLst>
            </a:pPr>
            <a:r>
              <a:rPr b="1" spc="-10" dirty="0">
                <a:solidFill>
                  <a:prstClr val="black"/>
                </a:solidFill>
                <a:cs typeface="Calibri"/>
              </a:rPr>
              <a:t>Evaluation </a:t>
            </a:r>
            <a:r>
              <a:rPr b="1" dirty="0">
                <a:solidFill>
                  <a:prstClr val="black"/>
                </a:solidFill>
                <a:cs typeface="Calibri"/>
              </a:rPr>
              <a:t>of</a:t>
            </a:r>
            <a:r>
              <a:rPr b="1" spc="-35" dirty="0">
                <a:solidFill>
                  <a:prstClr val="black"/>
                </a:solidFill>
                <a:cs typeface="Calibri"/>
              </a:rPr>
              <a:t> </a:t>
            </a:r>
            <a:r>
              <a:rPr b="1" dirty="0">
                <a:solidFill>
                  <a:prstClr val="black"/>
                </a:solidFill>
                <a:cs typeface="Calibri"/>
              </a:rPr>
              <a:t>Action</a:t>
            </a:r>
            <a:endParaRPr>
              <a:solidFill>
                <a:prstClr val="black"/>
              </a:solidFill>
              <a:cs typeface="Calibri"/>
            </a:endParaRPr>
          </a:p>
          <a:p>
            <a:pPr marL="365760" indent="-353695">
              <a:spcBef>
                <a:spcPts val="220"/>
              </a:spcBef>
              <a:buFont typeface="Calibri"/>
              <a:buAutoNum type="arabicParenR"/>
              <a:tabLst>
                <a:tab pos="366395" algn="l"/>
              </a:tabLst>
            </a:pPr>
            <a:r>
              <a:rPr b="1" spc="-5" dirty="0">
                <a:solidFill>
                  <a:prstClr val="black"/>
                </a:solidFill>
                <a:cs typeface="Calibri"/>
              </a:rPr>
              <a:t>Modification</a:t>
            </a:r>
            <a:endParaRPr>
              <a:solidFill>
                <a:prstClr val="black"/>
              </a:solidFill>
              <a:cs typeface="Calibri"/>
            </a:endParaRPr>
          </a:p>
          <a:p>
            <a:pPr marL="365760" indent="-353695">
              <a:spcBef>
                <a:spcPts val="215"/>
              </a:spcBef>
              <a:buFont typeface="Calibri"/>
              <a:buAutoNum type="arabicParenR"/>
              <a:tabLst>
                <a:tab pos="366395" algn="l"/>
              </a:tabLst>
            </a:pPr>
            <a:r>
              <a:rPr b="1" spc="-10" dirty="0">
                <a:solidFill>
                  <a:prstClr val="black"/>
                </a:solidFill>
                <a:cs typeface="Calibri"/>
              </a:rPr>
              <a:t>Development </a:t>
            </a:r>
            <a:r>
              <a:rPr b="1" dirty="0">
                <a:solidFill>
                  <a:prstClr val="black"/>
                </a:solidFill>
                <a:cs typeface="Calibri"/>
              </a:rPr>
              <a:t>of </a:t>
            </a:r>
            <a:r>
              <a:rPr b="1" spc="-10" dirty="0">
                <a:solidFill>
                  <a:prstClr val="black"/>
                </a:solidFill>
                <a:cs typeface="Calibri"/>
              </a:rPr>
              <a:t>Cooperative </a:t>
            </a:r>
            <a:r>
              <a:rPr b="1" dirty="0">
                <a:solidFill>
                  <a:prstClr val="black"/>
                </a:solidFill>
                <a:cs typeface="Calibri"/>
              </a:rPr>
              <a:t>and </a:t>
            </a:r>
            <a:r>
              <a:rPr b="1" spc="-10" dirty="0">
                <a:solidFill>
                  <a:prstClr val="black"/>
                </a:solidFill>
                <a:cs typeface="Calibri"/>
              </a:rPr>
              <a:t>Collaborative</a:t>
            </a:r>
            <a:r>
              <a:rPr b="1" spc="-114" dirty="0">
                <a:solidFill>
                  <a:prstClr val="black"/>
                </a:solidFill>
                <a:cs typeface="Calibri"/>
              </a:rPr>
              <a:t> </a:t>
            </a:r>
            <a:r>
              <a:rPr b="1" spc="-10" dirty="0">
                <a:solidFill>
                  <a:prstClr val="black"/>
                </a:solidFill>
                <a:cs typeface="Calibri"/>
              </a:rPr>
              <a:t>Attitudes.</a:t>
            </a:r>
            <a:endParaRPr>
              <a:solidFill>
                <a:prstClr val="black"/>
              </a:solidFill>
              <a:cs typeface="Calibri"/>
            </a:endParaRPr>
          </a:p>
        </p:txBody>
      </p:sp>
    </p:spTree>
    <p:extLst>
      <p:ext uri="{BB962C8B-B14F-4D97-AF65-F5344CB8AC3E}">
        <p14:creationId xmlns:p14="http://schemas.microsoft.com/office/powerpoint/2010/main" val="120604072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7989" y="394842"/>
            <a:ext cx="7902575" cy="871219"/>
          </a:xfrm>
          <a:prstGeom prst="rect">
            <a:avLst/>
          </a:prstGeom>
        </p:spPr>
        <p:txBody>
          <a:bodyPr vert="horz" wrap="square" lIns="0" tIns="32384" rIns="0" bIns="0" rtlCol="0">
            <a:spAutoFit/>
          </a:bodyPr>
          <a:lstStyle/>
          <a:p>
            <a:pPr marL="1315720" marR="5080" indent="-1303655">
              <a:lnSpc>
                <a:spcPts val="3300"/>
              </a:lnSpc>
              <a:spcBef>
                <a:spcPts val="254"/>
              </a:spcBef>
            </a:pPr>
            <a:r>
              <a:rPr sz="2800" b="1" spc="-5" dirty="0">
                <a:solidFill>
                  <a:srgbClr val="92D050"/>
                </a:solidFill>
                <a:latin typeface="Times New Roman"/>
                <a:cs typeface="Times New Roman"/>
              </a:rPr>
              <a:t>AREAS/FIELDS/SETTINGS/ </a:t>
            </a:r>
            <a:r>
              <a:rPr sz="2800" b="1" spc="-25" dirty="0">
                <a:solidFill>
                  <a:srgbClr val="92D050"/>
                </a:solidFill>
                <a:latin typeface="Times New Roman"/>
                <a:cs typeface="Times New Roman"/>
              </a:rPr>
              <a:t>APPLICATIONS</a:t>
            </a:r>
            <a:r>
              <a:rPr sz="2800" b="1" spc="-65" dirty="0">
                <a:solidFill>
                  <a:srgbClr val="92D050"/>
                </a:solidFill>
                <a:latin typeface="Times New Roman"/>
                <a:cs typeface="Times New Roman"/>
              </a:rPr>
              <a:t> </a:t>
            </a:r>
            <a:r>
              <a:rPr sz="2800" b="1" spc="-5" dirty="0">
                <a:solidFill>
                  <a:srgbClr val="92D050"/>
                </a:solidFill>
                <a:latin typeface="Times New Roman"/>
                <a:cs typeface="Times New Roman"/>
              </a:rPr>
              <a:t>OF  COMMUNITY</a:t>
            </a:r>
            <a:r>
              <a:rPr sz="2800" b="1" spc="-90" dirty="0">
                <a:solidFill>
                  <a:srgbClr val="92D050"/>
                </a:solidFill>
                <a:latin typeface="Times New Roman"/>
                <a:cs typeface="Times New Roman"/>
              </a:rPr>
              <a:t> </a:t>
            </a:r>
            <a:r>
              <a:rPr sz="2800" b="1" spc="-25" dirty="0">
                <a:solidFill>
                  <a:srgbClr val="92D050"/>
                </a:solidFill>
                <a:latin typeface="Times New Roman"/>
                <a:cs typeface="Times New Roman"/>
              </a:rPr>
              <a:t>ORGANIZATION</a:t>
            </a:r>
            <a:endParaRPr sz="2800">
              <a:solidFill>
                <a:prstClr val="black"/>
              </a:solidFill>
              <a:latin typeface="Times New Roman"/>
              <a:cs typeface="Times New Roman"/>
            </a:endParaRPr>
          </a:p>
        </p:txBody>
      </p:sp>
      <p:sp>
        <p:nvSpPr>
          <p:cNvPr id="3" name="object 3"/>
          <p:cNvSpPr txBox="1">
            <a:spLocks noGrp="1"/>
          </p:cNvSpPr>
          <p:nvPr>
            <p:ph type="title"/>
          </p:nvPr>
        </p:nvSpPr>
        <p:spPr>
          <a:xfrm>
            <a:off x="535940" y="1314957"/>
            <a:ext cx="5906770" cy="1002030"/>
          </a:xfrm>
          <a:prstGeom prst="rect">
            <a:avLst/>
          </a:prstGeom>
        </p:spPr>
        <p:txBody>
          <a:bodyPr vert="horz" wrap="square" lIns="0" tIns="13335" rIns="0" bIns="0" rtlCol="0">
            <a:spAutoFit/>
          </a:bodyPr>
          <a:lstStyle/>
          <a:p>
            <a:pPr marL="527685" marR="5080" indent="-515620">
              <a:lnSpc>
                <a:spcPct val="100000"/>
              </a:lnSpc>
              <a:spcBef>
                <a:spcPts val="105"/>
              </a:spcBef>
              <a:tabLst>
                <a:tab pos="527685" algn="l"/>
              </a:tabLst>
            </a:pPr>
            <a:r>
              <a:rPr b="0" dirty="0">
                <a:solidFill>
                  <a:srgbClr val="000000"/>
                </a:solidFill>
                <a:latin typeface="Times New Roman"/>
                <a:cs typeface="Times New Roman"/>
              </a:rPr>
              <a:t>1.	Urban/ Rural/ </a:t>
            </a:r>
            <a:r>
              <a:rPr b="0" spc="-20" dirty="0">
                <a:solidFill>
                  <a:srgbClr val="000000"/>
                </a:solidFill>
                <a:latin typeface="Times New Roman"/>
                <a:cs typeface="Times New Roman"/>
              </a:rPr>
              <a:t>Tribal</a:t>
            </a:r>
            <a:r>
              <a:rPr b="0" spc="-160" dirty="0">
                <a:solidFill>
                  <a:srgbClr val="000000"/>
                </a:solidFill>
                <a:latin typeface="Times New Roman"/>
                <a:cs typeface="Times New Roman"/>
              </a:rPr>
              <a:t> </a:t>
            </a:r>
            <a:r>
              <a:rPr b="0" dirty="0">
                <a:solidFill>
                  <a:srgbClr val="000000"/>
                </a:solidFill>
                <a:latin typeface="Times New Roman"/>
                <a:cs typeface="Times New Roman"/>
              </a:rPr>
              <a:t>Community  Development.</a:t>
            </a:r>
          </a:p>
        </p:txBody>
      </p:sp>
      <p:sp>
        <p:nvSpPr>
          <p:cNvPr id="4" name="object 4"/>
          <p:cNvSpPr txBox="1"/>
          <p:nvPr/>
        </p:nvSpPr>
        <p:spPr>
          <a:xfrm>
            <a:off x="535940" y="2388235"/>
            <a:ext cx="7999730" cy="4123690"/>
          </a:xfrm>
          <a:prstGeom prst="rect">
            <a:avLst/>
          </a:prstGeom>
        </p:spPr>
        <p:txBody>
          <a:bodyPr vert="horz" wrap="square" lIns="0" tIns="13335" rIns="0" bIns="0" rtlCol="0">
            <a:spAutoFit/>
          </a:bodyPr>
          <a:lstStyle/>
          <a:p>
            <a:pPr marL="355600" marR="1495425" indent="-342900">
              <a:spcBef>
                <a:spcPts val="105"/>
              </a:spcBef>
              <a:buFont typeface="Times New Roman"/>
              <a:buAutoNum type="arabicPeriod" startAt="4"/>
              <a:tabLst>
                <a:tab pos="412115" algn="l"/>
              </a:tabLst>
            </a:pPr>
            <a:r>
              <a:rPr dirty="0">
                <a:solidFill>
                  <a:prstClr val="black"/>
                </a:solidFill>
              </a:rPr>
              <a:t>	</a:t>
            </a:r>
            <a:r>
              <a:rPr sz="3200" spc="-35" dirty="0">
                <a:solidFill>
                  <a:prstClr val="black"/>
                </a:solidFill>
                <a:latin typeface="Times New Roman"/>
                <a:cs typeface="Times New Roman"/>
              </a:rPr>
              <a:t>Working With </a:t>
            </a:r>
            <a:r>
              <a:rPr sz="3200" dirty="0">
                <a:solidFill>
                  <a:prstClr val="black"/>
                </a:solidFill>
                <a:latin typeface="Times New Roman"/>
                <a:cs typeface="Times New Roman"/>
              </a:rPr>
              <a:t>the Community</a:t>
            </a:r>
            <a:r>
              <a:rPr sz="3200" spc="-120" dirty="0">
                <a:solidFill>
                  <a:prstClr val="black"/>
                </a:solidFill>
                <a:latin typeface="Times New Roman"/>
                <a:cs typeface="Times New Roman"/>
              </a:rPr>
              <a:t> </a:t>
            </a:r>
            <a:r>
              <a:rPr sz="3200" dirty="0">
                <a:solidFill>
                  <a:prstClr val="black"/>
                </a:solidFill>
                <a:latin typeface="Times New Roman"/>
                <a:cs typeface="Times New Roman"/>
              </a:rPr>
              <a:t>Power  Structure.</a:t>
            </a:r>
            <a:endParaRPr sz="3200">
              <a:solidFill>
                <a:prstClr val="black"/>
              </a:solidFill>
              <a:latin typeface="Times New Roman"/>
              <a:cs typeface="Times New Roman"/>
            </a:endParaRPr>
          </a:p>
          <a:p>
            <a:pPr marL="419734" marR="751205" indent="-419734">
              <a:spcBef>
                <a:spcPts val="770"/>
              </a:spcBef>
              <a:buFontTx/>
              <a:buAutoNum type="arabicPeriod" startAt="4"/>
              <a:tabLst>
                <a:tab pos="419734" algn="l"/>
              </a:tabLst>
            </a:pPr>
            <a:r>
              <a:rPr sz="3200" dirty="0">
                <a:solidFill>
                  <a:prstClr val="black"/>
                </a:solidFill>
                <a:latin typeface="Times New Roman"/>
                <a:cs typeface="Times New Roman"/>
              </a:rPr>
              <a:t>Government/Non Government/</a:t>
            </a:r>
            <a:r>
              <a:rPr sz="3200" spc="-110" dirty="0">
                <a:solidFill>
                  <a:prstClr val="black"/>
                </a:solidFill>
                <a:latin typeface="Times New Roman"/>
                <a:cs typeface="Times New Roman"/>
              </a:rPr>
              <a:t> </a:t>
            </a:r>
            <a:r>
              <a:rPr sz="3200" dirty="0">
                <a:solidFill>
                  <a:prstClr val="black"/>
                </a:solidFill>
                <a:latin typeface="Times New Roman"/>
                <a:cs typeface="Times New Roman"/>
              </a:rPr>
              <a:t>Corporate  Sectors.</a:t>
            </a:r>
            <a:endParaRPr sz="3200">
              <a:solidFill>
                <a:prstClr val="black"/>
              </a:solidFill>
              <a:latin typeface="Times New Roman"/>
              <a:cs typeface="Times New Roman"/>
            </a:endParaRPr>
          </a:p>
          <a:p>
            <a:pPr marL="355600" marR="5080" indent="-342900">
              <a:spcBef>
                <a:spcPts val="765"/>
              </a:spcBef>
              <a:buFont typeface="Times New Roman"/>
              <a:buAutoNum type="arabicPeriod" startAt="4"/>
              <a:tabLst>
                <a:tab pos="419734" algn="l"/>
              </a:tabLst>
            </a:pPr>
            <a:r>
              <a:rPr dirty="0">
                <a:solidFill>
                  <a:prstClr val="black"/>
                </a:solidFill>
              </a:rPr>
              <a:t>	</a:t>
            </a:r>
            <a:r>
              <a:rPr sz="3200" dirty="0">
                <a:solidFill>
                  <a:prstClr val="black"/>
                </a:solidFill>
                <a:latin typeface="Times New Roman"/>
                <a:cs typeface="Times New Roman"/>
              </a:rPr>
              <a:t>Models- Locality Development, Social  </a:t>
            </a:r>
            <a:r>
              <a:rPr sz="3200" spc="-15" dirty="0">
                <a:solidFill>
                  <a:prstClr val="black"/>
                </a:solidFill>
                <a:latin typeface="Times New Roman"/>
                <a:cs typeface="Times New Roman"/>
              </a:rPr>
              <a:t>Planning/Policy, </a:t>
            </a:r>
            <a:r>
              <a:rPr sz="3200" dirty="0">
                <a:solidFill>
                  <a:prstClr val="black"/>
                </a:solidFill>
                <a:latin typeface="Times New Roman"/>
                <a:cs typeface="Times New Roman"/>
              </a:rPr>
              <a:t>Social</a:t>
            </a:r>
            <a:r>
              <a:rPr sz="3200" spc="-229" dirty="0">
                <a:solidFill>
                  <a:prstClr val="black"/>
                </a:solidFill>
                <a:latin typeface="Times New Roman"/>
                <a:cs typeface="Times New Roman"/>
              </a:rPr>
              <a:t> </a:t>
            </a:r>
            <a:r>
              <a:rPr sz="3200" dirty="0">
                <a:solidFill>
                  <a:prstClr val="black"/>
                </a:solidFill>
                <a:latin typeface="Times New Roman"/>
                <a:cs typeface="Times New Roman"/>
              </a:rPr>
              <a:t>Action,Neighbourhood  Development Model,System Change  Model,Structural Change</a:t>
            </a:r>
            <a:r>
              <a:rPr sz="3200" spc="-80" dirty="0">
                <a:solidFill>
                  <a:prstClr val="black"/>
                </a:solidFill>
                <a:latin typeface="Times New Roman"/>
                <a:cs typeface="Times New Roman"/>
              </a:rPr>
              <a:t> </a:t>
            </a:r>
            <a:r>
              <a:rPr sz="3200" dirty="0">
                <a:solidFill>
                  <a:prstClr val="black"/>
                </a:solidFill>
                <a:latin typeface="Times New Roman"/>
                <a:cs typeface="Times New Roman"/>
              </a:rPr>
              <a:t>Model.</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27072377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12256"/>
            <a:ext cx="7563484" cy="2473960"/>
          </a:xfrm>
          <a:prstGeom prst="rect">
            <a:avLst/>
          </a:prstGeom>
        </p:spPr>
        <p:txBody>
          <a:bodyPr vert="horz" wrap="square" lIns="0" tIns="279400" rIns="0" bIns="0" rtlCol="0">
            <a:spAutoFit/>
          </a:bodyPr>
          <a:lstStyle/>
          <a:p>
            <a:pPr marL="1526540">
              <a:lnSpc>
                <a:spcPct val="100000"/>
              </a:lnSpc>
              <a:spcBef>
                <a:spcPts val="2200"/>
              </a:spcBef>
            </a:pPr>
            <a:r>
              <a:rPr sz="4400" dirty="0">
                <a:solidFill>
                  <a:srgbClr val="FF0000"/>
                </a:solidFill>
              </a:rPr>
              <a:t>4. SOCIAL</a:t>
            </a:r>
            <a:r>
              <a:rPr sz="4400" spc="-520" dirty="0">
                <a:solidFill>
                  <a:srgbClr val="FF0000"/>
                </a:solidFill>
              </a:rPr>
              <a:t> </a:t>
            </a:r>
            <a:r>
              <a:rPr sz="4400" dirty="0">
                <a:solidFill>
                  <a:srgbClr val="FF0000"/>
                </a:solidFill>
              </a:rPr>
              <a:t>ACTION</a:t>
            </a:r>
            <a:endParaRPr sz="4400"/>
          </a:p>
          <a:p>
            <a:pPr marL="12700" marR="5080" indent="101600">
              <a:lnSpc>
                <a:spcPct val="120000"/>
              </a:lnSpc>
              <a:spcBef>
                <a:spcPts val="375"/>
              </a:spcBef>
            </a:pPr>
            <a:r>
              <a:rPr sz="1600" b="0" spc="-5" dirty="0">
                <a:solidFill>
                  <a:srgbClr val="000000"/>
                </a:solidFill>
                <a:latin typeface="Times New Roman"/>
                <a:cs typeface="Times New Roman"/>
              </a:rPr>
              <a:t>Social Action has been used to signify a wide range </a:t>
            </a:r>
            <a:r>
              <a:rPr sz="1600" b="0" dirty="0">
                <a:solidFill>
                  <a:srgbClr val="000000"/>
                </a:solidFill>
                <a:latin typeface="Times New Roman"/>
                <a:cs typeface="Times New Roman"/>
              </a:rPr>
              <a:t>of </a:t>
            </a:r>
            <a:r>
              <a:rPr sz="1600" b="0" spc="-5" dirty="0">
                <a:solidFill>
                  <a:srgbClr val="000000"/>
                </a:solidFill>
                <a:latin typeface="Times New Roman"/>
                <a:cs typeface="Times New Roman"/>
              </a:rPr>
              <a:t>primarily voluntary initiative to  bring </a:t>
            </a:r>
            <a:r>
              <a:rPr sz="1600" b="0" dirty="0">
                <a:solidFill>
                  <a:srgbClr val="000000"/>
                </a:solidFill>
                <a:latin typeface="Times New Roman"/>
                <a:cs typeface="Times New Roman"/>
              </a:rPr>
              <a:t>out </a:t>
            </a:r>
            <a:r>
              <a:rPr sz="1600" b="0" spc="-5" dirty="0">
                <a:solidFill>
                  <a:srgbClr val="000000"/>
                </a:solidFill>
                <a:latin typeface="Times New Roman"/>
                <a:cs typeface="Times New Roman"/>
              </a:rPr>
              <a:t>change in social </a:t>
            </a:r>
            <a:r>
              <a:rPr sz="1600" b="0" spc="-10" dirty="0">
                <a:solidFill>
                  <a:srgbClr val="000000"/>
                </a:solidFill>
                <a:latin typeface="Times New Roman"/>
                <a:cs typeface="Times New Roman"/>
              </a:rPr>
              <a:t>systems, </a:t>
            </a:r>
            <a:r>
              <a:rPr sz="1600" b="0" spc="-5" dirty="0">
                <a:solidFill>
                  <a:srgbClr val="000000"/>
                </a:solidFill>
                <a:latin typeface="Times New Roman"/>
                <a:cs typeface="Times New Roman"/>
              </a:rPr>
              <a:t>processes and even structure. Social workers, </a:t>
            </a:r>
            <a:r>
              <a:rPr sz="1600" b="0" spc="-15" dirty="0">
                <a:solidFill>
                  <a:srgbClr val="000000"/>
                </a:solidFill>
                <a:latin typeface="Times New Roman"/>
                <a:cs typeface="Times New Roman"/>
              </a:rPr>
              <a:t>more </a:t>
            </a:r>
            <a:r>
              <a:rPr sz="1600" b="0" spc="-5" dirty="0">
                <a:solidFill>
                  <a:srgbClr val="000000"/>
                </a:solidFill>
                <a:latin typeface="Times New Roman"/>
                <a:cs typeface="Times New Roman"/>
              </a:rPr>
              <a:t>often  than not, have divergent opinion about the scope and relevance </a:t>
            </a:r>
            <a:r>
              <a:rPr sz="1600" b="0" dirty="0">
                <a:solidFill>
                  <a:srgbClr val="000000"/>
                </a:solidFill>
                <a:latin typeface="Times New Roman"/>
                <a:cs typeface="Times New Roman"/>
              </a:rPr>
              <a:t>of </a:t>
            </a:r>
            <a:r>
              <a:rPr sz="1600" b="0" spc="-5" dirty="0">
                <a:solidFill>
                  <a:srgbClr val="000000"/>
                </a:solidFill>
                <a:latin typeface="Times New Roman"/>
                <a:cs typeface="Times New Roman"/>
              </a:rPr>
              <a:t>social action. This  </a:t>
            </a:r>
            <a:r>
              <a:rPr sz="1600" b="0" spc="-10" dirty="0">
                <a:solidFill>
                  <a:srgbClr val="000000"/>
                </a:solidFill>
                <a:latin typeface="Times New Roman"/>
                <a:cs typeface="Times New Roman"/>
              </a:rPr>
              <a:t>ambiguity </a:t>
            </a:r>
            <a:r>
              <a:rPr sz="1600" b="0" spc="-5" dirty="0">
                <a:solidFill>
                  <a:srgbClr val="000000"/>
                </a:solidFill>
                <a:latin typeface="Times New Roman"/>
                <a:cs typeface="Times New Roman"/>
              </a:rPr>
              <a:t>has even accelerated the debate whether to recognize social action as a </a:t>
            </a:r>
            <a:r>
              <a:rPr sz="1600" b="0" spc="-10" dirty="0">
                <a:solidFill>
                  <a:srgbClr val="000000"/>
                </a:solidFill>
                <a:latin typeface="Times New Roman"/>
                <a:cs typeface="Times New Roman"/>
              </a:rPr>
              <a:t>method </a:t>
            </a:r>
            <a:r>
              <a:rPr sz="1600" b="0" dirty="0">
                <a:solidFill>
                  <a:srgbClr val="000000"/>
                </a:solidFill>
                <a:latin typeface="Times New Roman"/>
                <a:cs typeface="Times New Roman"/>
              </a:rPr>
              <a:t>of  </a:t>
            </a:r>
            <a:r>
              <a:rPr sz="1600" b="0" spc="-5" dirty="0">
                <a:solidFill>
                  <a:srgbClr val="000000"/>
                </a:solidFill>
                <a:latin typeface="Times New Roman"/>
                <a:cs typeface="Times New Roman"/>
              </a:rPr>
              <a:t>professional social</a:t>
            </a:r>
            <a:r>
              <a:rPr sz="1600" b="0" spc="35" dirty="0">
                <a:solidFill>
                  <a:srgbClr val="000000"/>
                </a:solidFill>
                <a:latin typeface="Times New Roman"/>
                <a:cs typeface="Times New Roman"/>
              </a:rPr>
              <a:t> </a:t>
            </a:r>
            <a:r>
              <a:rPr sz="1600" b="0" spc="-5" dirty="0">
                <a:solidFill>
                  <a:srgbClr val="000000"/>
                </a:solidFill>
                <a:latin typeface="Times New Roman"/>
                <a:cs typeface="Times New Roman"/>
              </a:rPr>
              <a:t>work.</a:t>
            </a:r>
            <a:endParaRPr sz="1600">
              <a:latin typeface="Times New Roman"/>
              <a:cs typeface="Times New Roman"/>
            </a:endParaRPr>
          </a:p>
        </p:txBody>
      </p:sp>
      <p:sp>
        <p:nvSpPr>
          <p:cNvPr id="3" name="object 3"/>
          <p:cNvSpPr txBox="1"/>
          <p:nvPr/>
        </p:nvSpPr>
        <p:spPr>
          <a:xfrm>
            <a:off x="535940" y="2953029"/>
            <a:ext cx="8037195" cy="3537585"/>
          </a:xfrm>
          <a:prstGeom prst="rect">
            <a:avLst/>
          </a:prstGeom>
        </p:spPr>
        <p:txBody>
          <a:bodyPr vert="horz" wrap="square" lIns="0" tIns="61594" rIns="0" bIns="0" rtlCol="0">
            <a:spAutoFit/>
          </a:bodyPr>
          <a:lstStyle/>
          <a:p>
            <a:pPr marL="12700">
              <a:spcBef>
                <a:spcPts val="484"/>
              </a:spcBef>
            </a:pPr>
            <a:r>
              <a:rPr sz="1600" b="1" spc="-40" dirty="0">
                <a:solidFill>
                  <a:prstClr val="black"/>
                </a:solidFill>
                <a:latin typeface="Times New Roman"/>
                <a:cs typeface="Times New Roman"/>
              </a:rPr>
              <a:t>WHAT </a:t>
            </a:r>
            <a:r>
              <a:rPr sz="1600" b="1" spc="-5" dirty="0">
                <a:solidFill>
                  <a:prstClr val="black"/>
                </a:solidFill>
                <a:latin typeface="Times New Roman"/>
                <a:cs typeface="Times New Roman"/>
              </a:rPr>
              <a:t>IS SOCIAL</a:t>
            </a:r>
            <a:r>
              <a:rPr sz="1600" b="1" spc="265" dirty="0">
                <a:solidFill>
                  <a:prstClr val="black"/>
                </a:solidFill>
                <a:latin typeface="Times New Roman"/>
                <a:cs typeface="Times New Roman"/>
              </a:rPr>
              <a:t> </a:t>
            </a:r>
            <a:r>
              <a:rPr sz="1600" b="1" spc="-5" dirty="0">
                <a:solidFill>
                  <a:prstClr val="black"/>
                </a:solidFill>
                <a:latin typeface="Times New Roman"/>
                <a:cs typeface="Times New Roman"/>
              </a:rPr>
              <a:t>ACTION?</a:t>
            </a:r>
            <a:endParaRPr sz="1600">
              <a:solidFill>
                <a:prstClr val="black"/>
              </a:solidFill>
              <a:latin typeface="Times New Roman"/>
              <a:cs typeface="Times New Roman"/>
            </a:endParaRPr>
          </a:p>
          <a:p>
            <a:pPr marL="355600" marR="464184" indent="-342900">
              <a:spcBef>
                <a:spcPts val="380"/>
              </a:spcBef>
              <a:buFont typeface="Wingdings"/>
              <a:buChar char=""/>
              <a:tabLst>
                <a:tab pos="354965" algn="l"/>
                <a:tab pos="355600" algn="l"/>
              </a:tabLst>
            </a:pPr>
            <a:r>
              <a:rPr sz="1600" b="1" spc="-5" dirty="0">
                <a:solidFill>
                  <a:prstClr val="black"/>
                </a:solidFill>
                <a:latin typeface="Times New Roman"/>
                <a:cs typeface="Times New Roman"/>
              </a:rPr>
              <a:t>Mary Richmond</a:t>
            </a:r>
            <a:r>
              <a:rPr sz="1600" spc="-5" dirty="0">
                <a:solidFill>
                  <a:prstClr val="black"/>
                </a:solidFill>
                <a:latin typeface="Times New Roman"/>
                <a:cs typeface="Times New Roman"/>
              </a:rPr>
              <a:t>, </a:t>
            </a:r>
            <a:r>
              <a:rPr sz="1600" dirty="0">
                <a:solidFill>
                  <a:prstClr val="black"/>
                </a:solidFill>
                <a:latin typeface="Times New Roman"/>
                <a:cs typeface="Times New Roman"/>
              </a:rPr>
              <a:t>for </a:t>
            </a:r>
            <a:r>
              <a:rPr sz="1600" spc="-5" dirty="0">
                <a:solidFill>
                  <a:prstClr val="black"/>
                </a:solidFill>
                <a:latin typeface="Times New Roman"/>
                <a:cs typeface="Times New Roman"/>
              </a:rPr>
              <a:t>the first </a:t>
            </a:r>
            <a:r>
              <a:rPr sz="1600" spc="-10" dirty="0">
                <a:solidFill>
                  <a:prstClr val="black"/>
                </a:solidFill>
                <a:latin typeface="Times New Roman"/>
                <a:cs typeface="Times New Roman"/>
              </a:rPr>
              <a:t>time, </a:t>
            </a:r>
            <a:r>
              <a:rPr sz="1600" spc="-5" dirty="0">
                <a:solidFill>
                  <a:prstClr val="black"/>
                </a:solidFill>
                <a:latin typeface="Times New Roman"/>
                <a:cs typeface="Times New Roman"/>
              </a:rPr>
              <a:t>in 1922, </a:t>
            </a:r>
            <a:r>
              <a:rPr sz="1600" spc="-15" dirty="0">
                <a:solidFill>
                  <a:prstClr val="black"/>
                </a:solidFill>
                <a:latin typeface="Times New Roman"/>
                <a:cs typeface="Times New Roman"/>
              </a:rPr>
              <a:t>made </a:t>
            </a:r>
            <a:r>
              <a:rPr sz="1600" spc="-5" dirty="0">
                <a:solidFill>
                  <a:prstClr val="black"/>
                </a:solidFill>
                <a:latin typeface="Times New Roman"/>
                <a:cs typeface="Times New Roman"/>
              </a:rPr>
              <a:t>use of the term social action in social  work. She has </a:t>
            </a:r>
            <a:r>
              <a:rPr sz="1600" dirty="0">
                <a:solidFill>
                  <a:prstClr val="black"/>
                </a:solidFill>
                <a:latin typeface="Times New Roman"/>
                <a:cs typeface="Times New Roman"/>
              </a:rPr>
              <a:t>defined </a:t>
            </a:r>
            <a:r>
              <a:rPr sz="1600" spc="-5" dirty="0">
                <a:solidFill>
                  <a:prstClr val="black"/>
                </a:solidFill>
                <a:latin typeface="Times New Roman"/>
                <a:cs typeface="Times New Roman"/>
              </a:rPr>
              <a:t>social action as </a:t>
            </a:r>
            <a:r>
              <a:rPr sz="1600" spc="-10" dirty="0">
                <a:solidFill>
                  <a:prstClr val="black"/>
                </a:solidFill>
                <a:latin typeface="Times New Roman"/>
                <a:cs typeface="Times New Roman"/>
              </a:rPr>
              <a:t>“mass </a:t>
            </a:r>
            <a:r>
              <a:rPr sz="1600" spc="-5" dirty="0">
                <a:solidFill>
                  <a:prstClr val="black"/>
                </a:solidFill>
                <a:latin typeface="Times New Roman"/>
                <a:cs typeface="Times New Roman"/>
              </a:rPr>
              <a:t>betterment through propaganda and social  legislation”.</a:t>
            </a:r>
            <a:endParaRPr sz="1600">
              <a:solidFill>
                <a:prstClr val="black"/>
              </a:solidFill>
              <a:latin typeface="Times New Roman"/>
              <a:cs typeface="Times New Roman"/>
            </a:endParaRPr>
          </a:p>
          <a:p>
            <a:pPr>
              <a:spcBef>
                <a:spcPts val="45"/>
              </a:spcBef>
              <a:buFont typeface="Wingdings"/>
              <a:buChar char=""/>
            </a:pPr>
            <a:endParaRPr sz="2300">
              <a:solidFill>
                <a:prstClr val="black"/>
              </a:solidFill>
              <a:latin typeface="Times New Roman"/>
              <a:cs typeface="Times New Roman"/>
            </a:endParaRPr>
          </a:p>
          <a:p>
            <a:pPr marL="355600" marR="5080" indent="-342900">
              <a:spcBef>
                <a:spcPts val="5"/>
              </a:spcBef>
              <a:buFont typeface="Wingdings"/>
              <a:buChar char=""/>
              <a:tabLst>
                <a:tab pos="354965" algn="l"/>
                <a:tab pos="355600" algn="l"/>
              </a:tabLst>
            </a:pPr>
            <a:r>
              <a:rPr sz="1600" b="1" dirty="0">
                <a:solidFill>
                  <a:prstClr val="black"/>
                </a:solidFill>
                <a:latin typeface="Times New Roman"/>
                <a:cs typeface="Times New Roman"/>
              </a:rPr>
              <a:t>Nanawati </a:t>
            </a:r>
            <a:r>
              <a:rPr sz="1600" spc="-5" dirty="0">
                <a:solidFill>
                  <a:prstClr val="black"/>
                </a:solidFill>
                <a:latin typeface="Times New Roman"/>
                <a:cs typeface="Times New Roman"/>
              </a:rPr>
              <a:t>(1965) considered social action as </a:t>
            </a:r>
            <a:r>
              <a:rPr sz="1600" dirty="0">
                <a:solidFill>
                  <a:prstClr val="black"/>
                </a:solidFill>
                <a:latin typeface="Times New Roman"/>
                <a:cs typeface="Times New Roman"/>
              </a:rPr>
              <a:t>“a </a:t>
            </a:r>
            <a:r>
              <a:rPr sz="1600" spc="-5" dirty="0">
                <a:solidFill>
                  <a:prstClr val="black"/>
                </a:solidFill>
                <a:latin typeface="Times New Roman"/>
                <a:cs typeface="Times New Roman"/>
              </a:rPr>
              <a:t>process of bringing about the desired changes  by deliberate group and </a:t>
            </a:r>
            <a:r>
              <a:rPr sz="1600" spc="-10" dirty="0">
                <a:solidFill>
                  <a:prstClr val="black"/>
                </a:solidFill>
                <a:latin typeface="Times New Roman"/>
                <a:cs typeface="Times New Roman"/>
              </a:rPr>
              <a:t>community </a:t>
            </a:r>
            <a:r>
              <a:rPr sz="1600" spc="-5" dirty="0">
                <a:solidFill>
                  <a:prstClr val="black"/>
                </a:solidFill>
                <a:latin typeface="Times New Roman"/>
                <a:cs typeface="Times New Roman"/>
              </a:rPr>
              <a:t>efforts. Social action does not end with the </a:t>
            </a:r>
            <a:r>
              <a:rPr sz="1600" spc="-10" dirty="0">
                <a:solidFill>
                  <a:prstClr val="black"/>
                </a:solidFill>
                <a:latin typeface="Times New Roman"/>
                <a:cs typeface="Times New Roman"/>
              </a:rPr>
              <a:t>enactment </a:t>
            </a:r>
            <a:r>
              <a:rPr sz="1600" spc="-5" dirty="0">
                <a:solidFill>
                  <a:prstClr val="black"/>
                </a:solidFill>
                <a:latin typeface="Times New Roman"/>
                <a:cs typeface="Times New Roman"/>
              </a:rPr>
              <a:t>and  signing of social legislation, but that the execution of the policies was the real test of success  or </a:t>
            </a:r>
            <a:r>
              <a:rPr sz="1600" dirty="0">
                <a:solidFill>
                  <a:prstClr val="black"/>
                </a:solidFill>
                <a:latin typeface="Times New Roman"/>
                <a:cs typeface="Times New Roman"/>
              </a:rPr>
              <a:t>failure </a:t>
            </a:r>
            <a:r>
              <a:rPr sz="1600" spc="-5" dirty="0">
                <a:solidFill>
                  <a:prstClr val="black"/>
                </a:solidFill>
                <a:latin typeface="Times New Roman"/>
                <a:cs typeface="Times New Roman"/>
              </a:rPr>
              <a:t>of social</a:t>
            </a:r>
            <a:r>
              <a:rPr sz="1600" spc="35" dirty="0">
                <a:solidFill>
                  <a:prstClr val="black"/>
                </a:solidFill>
                <a:latin typeface="Times New Roman"/>
                <a:cs typeface="Times New Roman"/>
              </a:rPr>
              <a:t> </a:t>
            </a:r>
            <a:r>
              <a:rPr sz="1600" spc="-5" dirty="0">
                <a:solidFill>
                  <a:prstClr val="black"/>
                </a:solidFill>
                <a:latin typeface="Times New Roman"/>
                <a:cs typeface="Times New Roman"/>
              </a:rPr>
              <a:t>action”.</a:t>
            </a:r>
            <a:endParaRPr sz="1600">
              <a:solidFill>
                <a:prstClr val="black"/>
              </a:solidFill>
              <a:latin typeface="Times New Roman"/>
              <a:cs typeface="Times New Roman"/>
            </a:endParaRPr>
          </a:p>
          <a:p>
            <a:pPr>
              <a:spcBef>
                <a:spcPts val="40"/>
              </a:spcBef>
            </a:pPr>
            <a:endParaRPr sz="2300">
              <a:solidFill>
                <a:prstClr val="black"/>
              </a:solidFill>
              <a:latin typeface="Times New Roman"/>
              <a:cs typeface="Times New Roman"/>
            </a:endParaRPr>
          </a:p>
          <a:p>
            <a:pPr marL="355600" marR="387985" indent="-342900">
              <a:spcBef>
                <a:spcPts val="5"/>
              </a:spcBef>
              <a:buFont typeface="Wingdings"/>
              <a:buChar char=""/>
              <a:tabLst>
                <a:tab pos="354965" algn="l"/>
                <a:tab pos="355600" algn="l"/>
              </a:tabLst>
            </a:pPr>
            <a:r>
              <a:rPr sz="1600" spc="-5" dirty="0">
                <a:solidFill>
                  <a:prstClr val="black"/>
                </a:solidFill>
                <a:latin typeface="Times New Roman"/>
                <a:cs typeface="Times New Roman"/>
              </a:rPr>
              <a:t>Social action should </a:t>
            </a:r>
            <a:r>
              <a:rPr sz="1600" dirty="0">
                <a:solidFill>
                  <a:prstClr val="black"/>
                </a:solidFill>
                <a:latin typeface="Times New Roman"/>
                <a:cs typeface="Times New Roman"/>
              </a:rPr>
              <a:t>not </a:t>
            </a:r>
            <a:r>
              <a:rPr sz="1600" spc="-5" dirty="0">
                <a:solidFill>
                  <a:prstClr val="black"/>
                </a:solidFill>
                <a:latin typeface="Times New Roman"/>
                <a:cs typeface="Times New Roman"/>
              </a:rPr>
              <a:t>be seen only as a </a:t>
            </a:r>
            <a:r>
              <a:rPr sz="1600" spc="-10" dirty="0">
                <a:solidFill>
                  <a:prstClr val="black"/>
                </a:solidFill>
                <a:latin typeface="Times New Roman"/>
                <a:cs typeface="Times New Roman"/>
              </a:rPr>
              <a:t>method </a:t>
            </a:r>
            <a:r>
              <a:rPr sz="1600" spc="-5" dirty="0">
                <a:solidFill>
                  <a:prstClr val="black"/>
                </a:solidFill>
                <a:latin typeface="Times New Roman"/>
                <a:cs typeface="Times New Roman"/>
              </a:rPr>
              <a:t>but as an overriding philosophy behind  socialwork education in</a:t>
            </a:r>
            <a:r>
              <a:rPr sz="1600" spc="35" dirty="0">
                <a:solidFill>
                  <a:prstClr val="black"/>
                </a:solidFill>
                <a:latin typeface="Times New Roman"/>
                <a:cs typeface="Times New Roman"/>
              </a:rPr>
              <a:t> </a:t>
            </a:r>
            <a:r>
              <a:rPr sz="1600" spc="-5" dirty="0">
                <a:solidFill>
                  <a:prstClr val="black"/>
                </a:solidFill>
                <a:latin typeface="Times New Roman"/>
                <a:cs typeface="Times New Roman"/>
              </a:rPr>
              <a:t>India.</a:t>
            </a:r>
            <a:endParaRPr sz="1600">
              <a:solidFill>
                <a:prstClr val="black"/>
              </a:solidFill>
              <a:latin typeface="Times New Roman"/>
              <a:cs typeface="Times New Roman"/>
            </a:endParaRPr>
          </a:p>
          <a:p>
            <a:pPr marL="3620135">
              <a:spcBef>
                <a:spcPts val="380"/>
              </a:spcBef>
            </a:pPr>
            <a:r>
              <a:rPr sz="1600" b="1" spc="-10" dirty="0">
                <a:solidFill>
                  <a:prstClr val="black"/>
                </a:solidFill>
                <a:latin typeface="Times New Roman"/>
                <a:cs typeface="Times New Roman"/>
              </a:rPr>
              <a:t>-Armaity</a:t>
            </a:r>
            <a:r>
              <a:rPr sz="1600" b="1" spc="40" dirty="0">
                <a:solidFill>
                  <a:prstClr val="black"/>
                </a:solidFill>
                <a:latin typeface="Times New Roman"/>
                <a:cs typeface="Times New Roman"/>
              </a:rPr>
              <a:t> </a:t>
            </a:r>
            <a:r>
              <a:rPr sz="1600" b="1" spc="-5" dirty="0">
                <a:solidFill>
                  <a:prstClr val="black"/>
                </a:solidFill>
                <a:latin typeface="Times New Roman"/>
                <a:cs typeface="Times New Roman"/>
              </a:rPr>
              <a:t>Desai</a:t>
            </a:r>
            <a:endParaRPr sz="1600">
              <a:solidFill>
                <a:prstClr val="black"/>
              </a:solidFill>
              <a:latin typeface="Times New Roman"/>
              <a:cs typeface="Times New Roman"/>
            </a:endParaRPr>
          </a:p>
        </p:txBody>
      </p:sp>
    </p:spTree>
    <p:extLst>
      <p:ext uri="{BB962C8B-B14F-4D97-AF65-F5344CB8AC3E}">
        <p14:creationId xmlns:p14="http://schemas.microsoft.com/office/powerpoint/2010/main" val="32719106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4994" y="512191"/>
            <a:ext cx="735520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1F487C"/>
                </a:solidFill>
              </a:rPr>
              <a:t>PROCESS </a:t>
            </a:r>
            <a:r>
              <a:rPr sz="4000" spc="-5" dirty="0">
                <a:solidFill>
                  <a:srgbClr val="1F487C"/>
                </a:solidFill>
              </a:rPr>
              <a:t>OF SOCIAL</a:t>
            </a:r>
            <a:r>
              <a:rPr sz="4000" spc="-590" dirty="0">
                <a:solidFill>
                  <a:srgbClr val="1F487C"/>
                </a:solidFill>
              </a:rPr>
              <a:t> </a:t>
            </a:r>
            <a:r>
              <a:rPr sz="4000" spc="-5" dirty="0">
                <a:solidFill>
                  <a:srgbClr val="1F487C"/>
                </a:solidFill>
              </a:rPr>
              <a:t>ACTION</a:t>
            </a:r>
            <a:endParaRPr sz="4000"/>
          </a:p>
        </p:txBody>
      </p:sp>
      <p:sp>
        <p:nvSpPr>
          <p:cNvPr id="3" name="object 3"/>
          <p:cNvSpPr txBox="1"/>
          <p:nvPr/>
        </p:nvSpPr>
        <p:spPr>
          <a:xfrm>
            <a:off x="535940" y="1538985"/>
            <a:ext cx="5573395" cy="4964430"/>
          </a:xfrm>
          <a:prstGeom prst="rect">
            <a:avLst/>
          </a:prstGeom>
        </p:spPr>
        <p:txBody>
          <a:bodyPr vert="horz" wrap="square" lIns="0" tIns="12700" rIns="0" bIns="0" rtlCol="0">
            <a:spAutoFit/>
          </a:bodyPr>
          <a:lstStyle/>
          <a:p>
            <a:pPr marL="527685" indent="-515620">
              <a:spcBef>
                <a:spcPts val="100"/>
              </a:spcBef>
              <a:buFontTx/>
              <a:buAutoNum type="arabicPeriod"/>
              <a:tabLst>
                <a:tab pos="527685" algn="l"/>
                <a:tab pos="528320" algn="l"/>
              </a:tabLst>
            </a:pPr>
            <a:r>
              <a:rPr sz="2700" dirty="0">
                <a:solidFill>
                  <a:prstClr val="black"/>
                </a:solidFill>
                <a:latin typeface="Times New Roman"/>
                <a:cs typeface="Times New Roman"/>
              </a:rPr>
              <a:t>The Initiating</a:t>
            </a:r>
            <a:r>
              <a:rPr sz="2700" spc="-75" dirty="0">
                <a:solidFill>
                  <a:prstClr val="black"/>
                </a:solidFill>
                <a:latin typeface="Times New Roman"/>
                <a:cs typeface="Times New Roman"/>
              </a:rPr>
              <a:t> </a:t>
            </a:r>
            <a:r>
              <a:rPr sz="2700" spc="-5" dirty="0">
                <a:solidFill>
                  <a:prstClr val="black"/>
                </a:solidFill>
                <a:latin typeface="Times New Roman"/>
                <a:cs typeface="Times New Roman"/>
              </a:rPr>
              <a:t>set</a:t>
            </a:r>
            <a:endParaRPr sz="2700">
              <a:solidFill>
                <a:prstClr val="black"/>
              </a:solidFill>
              <a:latin typeface="Times New Roman"/>
              <a:cs typeface="Times New Roman"/>
            </a:endParaRPr>
          </a:p>
          <a:p>
            <a:pPr marL="527685" indent="-515620">
              <a:buFontTx/>
              <a:buAutoNum type="arabicPeriod"/>
              <a:tabLst>
                <a:tab pos="527685" algn="l"/>
                <a:tab pos="528320" algn="l"/>
              </a:tabLst>
            </a:pPr>
            <a:r>
              <a:rPr sz="2700" dirty="0">
                <a:solidFill>
                  <a:prstClr val="black"/>
                </a:solidFill>
                <a:latin typeface="Times New Roman"/>
                <a:cs typeface="Times New Roman"/>
              </a:rPr>
              <a:t>The</a:t>
            </a:r>
            <a:r>
              <a:rPr sz="2700" spc="-95" dirty="0">
                <a:solidFill>
                  <a:prstClr val="black"/>
                </a:solidFill>
                <a:latin typeface="Times New Roman"/>
                <a:cs typeface="Times New Roman"/>
              </a:rPr>
              <a:t> </a:t>
            </a:r>
            <a:r>
              <a:rPr sz="2700" dirty="0">
                <a:solidFill>
                  <a:prstClr val="black"/>
                </a:solidFill>
                <a:latin typeface="Times New Roman"/>
                <a:cs typeface="Times New Roman"/>
              </a:rPr>
              <a:t>Legitimizers</a:t>
            </a:r>
            <a:endParaRPr sz="2700">
              <a:solidFill>
                <a:prstClr val="black"/>
              </a:solidFill>
              <a:latin typeface="Times New Roman"/>
              <a:cs typeface="Times New Roman"/>
            </a:endParaRPr>
          </a:p>
          <a:p>
            <a:pPr marL="527685" indent="-515620">
              <a:buFontTx/>
              <a:buAutoNum type="arabicPeriod"/>
              <a:tabLst>
                <a:tab pos="527685" algn="l"/>
                <a:tab pos="528320" algn="l"/>
              </a:tabLst>
            </a:pPr>
            <a:r>
              <a:rPr sz="2700" dirty="0">
                <a:solidFill>
                  <a:prstClr val="black"/>
                </a:solidFill>
                <a:latin typeface="Times New Roman"/>
                <a:cs typeface="Times New Roman"/>
              </a:rPr>
              <a:t>The </a:t>
            </a:r>
            <a:r>
              <a:rPr sz="2700" spc="-10" dirty="0">
                <a:solidFill>
                  <a:prstClr val="black"/>
                </a:solidFill>
                <a:latin typeface="Times New Roman"/>
                <a:cs typeface="Times New Roman"/>
              </a:rPr>
              <a:t>Diffusion</a:t>
            </a:r>
            <a:r>
              <a:rPr sz="2700" spc="-5" dirty="0">
                <a:solidFill>
                  <a:prstClr val="black"/>
                </a:solidFill>
                <a:latin typeface="Times New Roman"/>
                <a:cs typeface="Times New Roman"/>
              </a:rPr>
              <a:t> </a:t>
            </a:r>
            <a:r>
              <a:rPr sz="2700" dirty="0">
                <a:solidFill>
                  <a:prstClr val="black"/>
                </a:solidFill>
                <a:latin typeface="Times New Roman"/>
                <a:cs typeface="Times New Roman"/>
              </a:rPr>
              <a:t>set</a:t>
            </a:r>
            <a:endParaRPr sz="2700">
              <a:solidFill>
                <a:prstClr val="black"/>
              </a:solidFill>
              <a:latin typeface="Times New Roman"/>
              <a:cs typeface="Times New Roman"/>
            </a:endParaRPr>
          </a:p>
          <a:p>
            <a:pPr marL="527685" indent="-515620">
              <a:buFontTx/>
              <a:buAutoNum type="arabicPeriod"/>
              <a:tabLst>
                <a:tab pos="527685" algn="l"/>
                <a:tab pos="528320" algn="l"/>
              </a:tabLst>
            </a:pPr>
            <a:r>
              <a:rPr sz="2700" spc="-5" dirty="0">
                <a:solidFill>
                  <a:prstClr val="black"/>
                </a:solidFill>
                <a:latin typeface="Times New Roman"/>
                <a:cs typeface="Times New Roman"/>
              </a:rPr>
              <a:t>Defining </a:t>
            </a:r>
            <a:r>
              <a:rPr sz="2700" dirty="0">
                <a:solidFill>
                  <a:prstClr val="black"/>
                </a:solidFill>
                <a:latin typeface="Times New Roman"/>
                <a:cs typeface="Times New Roman"/>
              </a:rPr>
              <a:t>the</a:t>
            </a:r>
            <a:r>
              <a:rPr sz="2700" spc="-10" dirty="0">
                <a:solidFill>
                  <a:prstClr val="black"/>
                </a:solidFill>
                <a:latin typeface="Times New Roman"/>
                <a:cs typeface="Times New Roman"/>
              </a:rPr>
              <a:t> </a:t>
            </a:r>
            <a:r>
              <a:rPr sz="2700" dirty="0">
                <a:solidFill>
                  <a:prstClr val="black"/>
                </a:solidFill>
                <a:latin typeface="Times New Roman"/>
                <a:cs typeface="Times New Roman"/>
              </a:rPr>
              <a:t>need</a:t>
            </a:r>
            <a:endParaRPr sz="2700">
              <a:solidFill>
                <a:prstClr val="black"/>
              </a:solidFill>
              <a:latin typeface="Times New Roman"/>
              <a:cs typeface="Times New Roman"/>
            </a:endParaRPr>
          </a:p>
          <a:p>
            <a:pPr marL="527685" indent="-515620">
              <a:buFontTx/>
              <a:buAutoNum type="arabicPeriod"/>
              <a:tabLst>
                <a:tab pos="527685" algn="l"/>
                <a:tab pos="528320" algn="l"/>
              </a:tabLst>
            </a:pPr>
            <a:r>
              <a:rPr sz="2700" spc="-5" dirty="0">
                <a:solidFill>
                  <a:prstClr val="black"/>
                </a:solidFill>
                <a:latin typeface="Times New Roman"/>
                <a:cs typeface="Times New Roman"/>
              </a:rPr>
              <a:t>Commitment </a:t>
            </a:r>
            <a:r>
              <a:rPr sz="2700" dirty="0">
                <a:solidFill>
                  <a:prstClr val="black"/>
                </a:solidFill>
                <a:latin typeface="Times New Roman"/>
                <a:cs typeface="Times New Roman"/>
              </a:rPr>
              <a:t>to action</a:t>
            </a:r>
            <a:endParaRPr sz="2700">
              <a:solidFill>
                <a:prstClr val="black"/>
              </a:solidFill>
              <a:latin typeface="Times New Roman"/>
              <a:cs typeface="Times New Roman"/>
            </a:endParaRPr>
          </a:p>
          <a:p>
            <a:pPr marL="527685" indent="-515620">
              <a:spcBef>
                <a:spcPts val="5"/>
              </a:spcBef>
              <a:buFontTx/>
              <a:buAutoNum type="arabicPeriod"/>
              <a:tabLst>
                <a:tab pos="527685" algn="l"/>
                <a:tab pos="528320" algn="l"/>
              </a:tabLst>
            </a:pPr>
            <a:r>
              <a:rPr sz="2700" spc="-5" dirty="0">
                <a:solidFill>
                  <a:prstClr val="black"/>
                </a:solidFill>
                <a:latin typeface="Times New Roman"/>
                <a:cs typeface="Times New Roman"/>
              </a:rPr>
              <a:t>Goals</a:t>
            </a:r>
            <a:endParaRPr sz="2700">
              <a:solidFill>
                <a:prstClr val="black"/>
              </a:solidFill>
              <a:latin typeface="Times New Roman"/>
              <a:cs typeface="Times New Roman"/>
            </a:endParaRPr>
          </a:p>
          <a:p>
            <a:pPr marL="527685" indent="-515620">
              <a:buFontTx/>
              <a:buAutoNum type="arabicPeriod"/>
              <a:tabLst>
                <a:tab pos="527685" algn="l"/>
                <a:tab pos="528320" algn="l"/>
              </a:tabLst>
            </a:pPr>
            <a:r>
              <a:rPr sz="2700" dirty="0">
                <a:solidFill>
                  <a:prstClr val="black"/>
                </a:solidFill>
                <a:latin typeface="Times New Roman"/>
                <a:cs typeface="Times New Roman"/>
              </a:rPr>
              <a:t>Means</a:t>
            </a:r>
            <a:endParaRPr sz="2700">
              <a:solidFill>
                <a:prstClr val="black"/>
              </a:solidFill>
              <a:latin typeface="Times New Roman"/>
              <a:cs typeface="Times New Roman"/>
            </a:endParaRPr>
          </a:p>
          <a:p>
            <a:pPr marL="527685" indent="-515620">
              <a:buFontTx/>
              <a:buAutoNum type="arabicPeriod"/>
              <a:tabLst>
                <a:tab pos="527685" algn="l"/>
                <a:tab pos="528320" algn="l"/>
              </a:tabLst>
            </a:pPr>
            <a:r>
              <a:rPr sz="2700" dirty="0">
                <a:solidFill>
                  <a:prstClr val="black"/>
                </a:solidFill>
                <a:latin typeface="Times New Roman"/>
                <a:cs typeface="Times New Roman"/>
              </a:rPr>
              <a:t>Plan </a:t>
            </a:r>
            <a:r>
              <a:rPr sz="2700" spc="-5" dirty="0">
                <a:solidFill>
                  <a:prstClr val="black"/>
                </a:solidFill>
                <a:latin typeface="Times New Roman"/>
                <a:cs typeface="Times New Roman"/>
              </a:rPr>
              <a:t>for </a:t>
            </a:r>
            <a:r>
              <a:rPr sz="2700" dirty="0">
                <a:solidFill>
                  <a:prstClr val="black"/>
                </a:solidFill>
                <a:latin typeface="Times New Roman"/>
                <a:cs typeface="Times New Roman"/>
              </a:rPr>
              <a:t>action</a:t>
            </a:r>
            <a:endParaRPr sz="2700">
              <a:solidFill>
                <a:prstClr val="black"/>
              </a:solidFill>
              <a:latin typeface="Times New Roman"/>
              <a:cs typeface="Times New Roman"/>
            </a:endParaRPr>
          </a:p>
          <a:p>
            <a:pPr marL="527685" indent="-515620">
              <a:buFontTx/>
              <a:buAutoNum type="arabicPeriod"/>
              <a:tabLst>
                <a:tab pos="527685" algn="l"/>
                <a:tab pos="528320" algn="l"/>
              </a:tabLst>
            </a:pPr>
            <a:r>
              <a:rPr sz="2700" dirty="0">
                <a:solidFill>
                  <a:prstClr val="black"/>
                </a:solidFill>
                <a:latin typeface="Times New Roman"/>
                <a:cs typeface="Times New Roman"/>
              </a:rPr>
              <a:t>Mobilizing and </a:t>
            </a:r>
            <a:r>
              <a:rPr sz="2700" spc="-5" dirty="0">
                <a:solidFill>
                  <a:prstClr val="black"/>
                </a:solidFill>
                <a:latin typeface="Times New Roman"/>
                <a:cs typeface="Times New Roman"/>
              </a:rPr>
              <a:t>organizing</a:t>
            </a:r>
            <a:r>
              <a:rPr sz="2700" spc="-125" dirty="0">
                <a:solidFill>
                  <a:prstClr val="black"/>
                </a:solidFill>
                <a:latin typeface="Times New Roman"/>
                <a:cs typeface="Times New Roman"/>
              </a:rPr>
              <a:t> </a:t>
            </a:r>
            <a:r>
              <a:rPr sz="2700" dirty="0">
                <a:solidFill>
                  <a:prstClr val="black"/>
                </a:solidFill>
                <a:latin typeface="Times New Roman"/>
                <a:cs typeface="Times New Roman"/>
              </a:rPr>
              <a:t>resources</a:t>
            </a:r>
            <a:endParaRPr sz="2700">
              <a:solidFill>
                <a:prstClr val="black"/>
              </a:solidFill>
              <a:latin typeface="Times New Roman"/>
              <a:cs typeface="Times New Roman"/>
            </a:endParaRPr>
          </a:p>
          <a:p>
            <a:pPr marL="527685" indent="-515620">
              <a:buFontTx/>
              <a:buAutoNum type="arabicPeriod"/>
              <a:tabLst>
                <a:tab pos="528320" algn="l"/>
              </a:tabLst>
            </a:pPr>
            <a:r>
              <a:rPr sz="2700" dirty="0">
                <a:solidFill>
                  <a:prstClr val="black"/>
                </a:solidFill>
                <a:latin typeface="Times New Roman"/>
                <a:cs typeface="Times New Roman"/>
              </a:rPr>
              <a:t>Launching the</a:t>
            </a:r>
            <a:r>
              <a:rPr sz="2700" spc="-45" dirty="0">
                <a:solidFill>
                  <a:prstClr val="black"/>
                </a:solidFill>
                <a:latin typeface="Times New Roman"/>
                <a:cs typeface="Times New Roman"/>
              </a:rPr>
              <a:t> </a:t>
            </a:r>
            <a:r>
              <a:rPr sz="2700" dirty="0">
                <a:solidFill>
                  <a:prstClr val="black"/>
                </a:solidFill>
                <a:latin typeface="Times New Roman"/>
                <a:cs typeface="Times New Roman"/>
              </a:rPr>
              <a:t>program</a:t>
            </a:r>
            <a:endParaRPr sz="2700">
              <a:solidFill>
                <a:prstClr val="black"/>
              </a:solidFill>
              <a:latin typeface="Times New Roman"/>
              <a:cs typeface="Times New Roman"/>
            </a:endParaRPr>
          </a:p>
          <a:p>
            <a:pPr marL="527685" indent="-515620">
              <a:buFontTx/>
              <a:buAutoNum type="arabicPeriod"/>
              <a:tabLst>
                <a:tab pos="528320" algn="l"/>
              </a:tabLst>
            </a:pPr>
            <a:r>
              <a:rPr sz="2700" dirty="0">
                <a:solidFill>
                  <a:prstClr val="black"/>
                </a:solidFill>
                <a:latin typeface="Times New Roman"/>
                <a:cs typeface="Times New Roman"/>
              </a:rPr>
              <a:t>Carrying out the</a:t>
            </a:r>
            <a:r>
              <a:rPr sz="2700" spc="-65" dirty="0">
                <a:solidFill>
                  <a:prstClr val="black"/>
                </a:solidFill>
                <a:latin typeface="Times New Roman"/>
                <a:cs typeface="Times New Roman"/>
              </a:rPr>
              <a:t> </a:t>
            </a:r>
            <a:r>
              <a:rPr sz="2700" dirty="0">
                <a:solidFill>
                  <a:prstClr val="black"/>
                </a:solidFill>
                <a:latin typeface="Times New Roman"/>
                <a:cs typeface="Times New Roman"/>
              </a:rPr>
              <a:t>program</a:t>
            </a:r>
            <a:endParaRPr sz="2700">
              <a:solidFill>
                <a:prstClr val="black"/>
              </a:solidFill>
              <a:latin typeface="Times New Roman"/>
              <a:cs typeface="Times New Roman"/>
            </a:endParaRPr>
          </a:p>
          <a:p>
            <a:pPr marL="527685" indent="-515620">
              <a:buFontTx/>
              <a:buAutoNum type="arabicPeriod"/>
              <a:tabLst>
                <a:tab pos="528320" algn="l"/>
              </a:tabLst>
            </a:pPr>
            <a:r>
              <a:rPr sz="2700" dirty="0">
                <a:solidFill>
                  <a:prstClr val="black"/>
                </a:solidFill>
                <a:latin typeface="Times New Roman"/>
                <a:cs typeface="Times New Roman"/>
              </a:rPr>
              <a:t>Final</a:t>
            </a:r>
            <a:r>
              <a:rPr sz="2700" spc="-15" dirty="0">
                <a:solidFill>
                  <a:prstClr val="black"/>
                </a:solidFill>
                <a:latin typeface="Times New Roman"/>
                <a:cs typeface="Times New Roman"/>
              </a:rPr>
              <a:t> </a:t>
            </a:r>
            <a:r>
              <a:rPr sz="2700" dirty="0">
                <a:solidFill>
                  <a:prstClr val="black"/>
                </a:solidFill>
                <a:latin typeface="Times New Roman"/>
                <a:cs typeface="Times New Roman"/>
              </a:rPr>
              <a:t>evaluation</a:t>
            </a:r>
            <a:endParaRPr sz="2700">
              <a:solidFill>
                <a:prstClr val="black"/>
              </a:solidFill>
              <a:latin typeface="Times New Roman"/>
              <a:cs typeface="Times New Roman"/>
            </a:endParaRPr>
          </a:p>
        </p:txBody>
      </p:sp>
    </p:spTree>
    <p:extLst>
      <p:ext uri="{BB962C8B-B14F-4D97-AF65-F5344CB8AC3E}">
        <p14:creationId xmlns:p14="http://schemas.microsoft.com/office/powerpoint/2010/main" val="8698362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465" rIns="0" bIns="0" rtlCol="0">
            <a:spAutoFit/>
          </a:bodyPr>
          <a:lstStyle/>
          <a:p>
            <a:pPr marL="12700" marR="5080" indent="908050">
              <a:lnSpc>
                <a:spcPts val="3760"/>
              </a:lnSpc>
              <a:spcBef>
                <a:spcPts val="295"/>
              </a:spcBef>
            </a:pPr>
            <a:r>
              <a:rPr dirty="0"/>
              <a:t>AREAS/FIELDS/SETTINGS/  </a:t>
            </a:r>
            <a:r>
              <a:rPr spc="-20" dirty="0"/>
              <a:t>APPLICATIONS </a:t>
            </a:r>
            <a:r>
              <a:rPr dirty="0"/>
              <a:t>OF SOCIAL</a:t>
            </a:r>
            <a:r>
              <a:rPr spc="-545" dirty="0"/>
              <a:t> </a:t>
            </a:r>
            <a:r>
              <a:rPr dirty="0"/>
              <a:t>ACTION</a:t>
            </a:r>
          </a:p>
        </p:txBody>
      </p:sp>
      <p:sp>
        <p:nvSpPr>
          <p:cNvPr id="3" name="object 3"/>
          <p:cNvSpPr txBox="1"/>
          <p:nvPr/>
        </p:nvSpPr>
        <p:spPr>
          <a:xfrm>
            <a:off x="535940" y="1527620"/>
            <a:ext cx="7955280" cy="4965065"/>
          </a:xfrm>
          <a:prstGeom prst="rect">
            <a:avLst/>
          </a:prstGeom>
        </p:spPr>
        <p:txBody>
          <a:bodyPr vert="horz" wrap="square" lIns="0" tIns="104775" rIns="0" bIns="0" rtlCol="0">
            <a:spAutoFit/>
          </a:bodyPr>
          <a:lstStyle/>
          <a:p>
            <a:pPr marL="330835" indent="-318770">
              <a:spcBef>
                <a:spcPts val="825"/>
              </a:spcBef>
              <a:buSzPct val="96666"/>
              <a:buFontTx/>
              <a:buAutoNum type="arabicParenR"/>
              <a:tabLst>
                <a:tab pos="331470" algn="l"/>
              </a:tabLst>
            </a:pPr>
            <a:r>
              <a:rPr sz="3000" spc="-5" dirty="0">
                <a:solidFill>
                  <a:prstClr val="black"/>
                </a:solidFill>
                <a:latin typeface="Times New Roman"/>
                <a:cs typeface="Times New Roman"/>
              </a:rPr>
              <a:t>Prevention </a:t>
            </a:r>
            <a:r>
              <a:rPr sz="3000" dirty="0">
                <a:solidFill>
                  <a:prstClr val="black"/>
                </a:solidFill>
                <a:latin typeface="Times New Roman"/>
                <a:cs typeface="Times New Roman"/>
              </a:rPr>
              <a:t>of</a:t>
            </a:r>
            <a:r>
              <a:rPr sz="3000" spc="15" dirty="0">
                <a:solidFill>
                  <a:prstClr val="black"/>
                </a:solidFill>
                <a:latin typeface="Times New Roman"/>
                <a:cs typeface="Times New Roman"/>
              </a:rPr>
              <a:t> </a:t>
            </a:r>
            <a:r>
              <a:rPr sz="3000" dirty="0">
                <a:solidFill>
                  <a:prstClr val="black"/>
                </a:solidFill>
                <a:latin typeface="Times New Roman"/>
                <a:cs typeface="Times New Roman"/>
              </a:rPr>
              <a:t>needs.</a:t>
            </a:r>
            <a:endParaRPr sz="3000">
              <a:solidFill>
                <a:prstClr val="black"/>
              </a:solidFill>
              <a:latin typeface="Times New Roman"/>
              <a:cs typeface="Times New Roman"/>
            </a:endParaRPr>
          </a:p>
          <a:p>
            <a:pPr marL="424815" indent="-412750">
              <a:spcBef>
                <a:spcPts val="720"/>
              </a:spcBef>
              <a:buSzPct val="96666"/>
              <a:buFontTx/>
              <a:buAutoNum type="arabicParenR"/>
              <a:tabLst>
                <a:tab pos="425450" algn="l"/>
              </a:tabLst>
            </a:pPr>
            <a:r>
              <a:rPr sz="3000" spc="-5" dirty="0">
                <a:solidFill>
                  <a:prstClr val="black"/>
                </a:solidFill>
                <a:latin typeface="Times New Roman"/>
                <a:cs typeface="Times New Roman"/>
              </a:rPr>
              <a:t>Solution </a:t>
            </a:r>
            <a:r>
              <a:rPr sz="3000" dirty="0">
                <a:solidFill>
                  <a:prstClr val="black"/>
                </a:solidFill>
                <a:latin typeface="Times New Roman"/>
                <a:cs typeface="Times New Roman"/>
              </a:rPr>
              <a:t>of </a:t>
            </a:r>
            <a:r>
              <a:rPr sz="3000" spc="-5" dirty="0">
                <a:solidFill>
                  <a:prstClr val="black"/>
                </a:solidFill>
                <a:latin typeface="Times New Roman"/>
                <a:cs typeface="Times New Roman"/>
              </a:rPr>
              <a:t>mass</a:t>
            </a:r>
            <a:r>
              <a:rPr sz="3000" spc="20" dirty="0">
                <a:solidFill>
                  <a:prstClr val="black"/>
                </a:solidFill>
                <a:latin typeface="Times New Roman"/>
                <a:cs typeface="Times New Roman"/>
              </a:rPr>
              <a:t> </a:t>
            </a:r>
            <a:r>
              <a:rPr sz="3000" spc="-5" dirty="0">
                <a:solidFill>
                  <a:prstClr val="black"/>
                </a:solidFill>
                <a:latin typeface="Times New Roman"/>
                <a:cs typeface="Times New Roman"/>
              </a:rPr>
              <a:t>problems.</a:t>
            </a:r>
            <a:endParaRPr sz="3000">
              <a:solidFill>
                <a:prstClr val="black"/>
              </a:solidFill>
              <a:latin typeface="Times New Roman"/>
              <a:cs typeface="Times New Roman"/>
            </a:endParaRPr>
          </a:p>
          <a:p>
            <a:pPr marL="424815" indent="-412750">
              <a:spcBef>
                <a:spcPts val="720"/>
              </a:spcBef>
              <a:buSzPct val="96666"/>
              <a:buFontTx/>
              <a:buAutoNum type="arabicParenR"/>
              <a:tabLst>
                <a:tab pos="425450" algn="l"/>
              </a:tabLst>
            </a:pPr>
            <a:r>
              <a:rPr sz="3000" spc="-5" dirty="0">
                <a:solidFill>
                  <a:prstClr val="black"/>
                </a:solidFill>
                <a:latin typeface="Times New Roman"/>
                <a:cs typeface="Times New Roman"/>
              </a:rPr>
              <a:t>Improvement </a:t>
            </a:r>
            <a:r>
              <a:rPr sz="3000" dirty="0">
                <a:solidFill>
                  <a:prstClr val="black"/>
                </a:solidFill>
                <a:latin typeface="Times New Roman"/>
                <a:cs typeface="Times New Roman"/>
              </a:rPr>
              <a:t>in </a:t>
            </a:r>
            <a:r>
              <a:rPr sz="3000" spc="-5" dirty="0">
                <a:solidFill>
                  <a:prstClr val="black"/>
                </a:solidFill>
                <a:latin typeface="Times New Roman"/>
                <a:cs typeface="Times New Roman"/>
              </a:rPr>
              <a:t>mass</a:t>
            </a:r>
            <a:r>
              <a:rPr sz="3000" spc="35" dirty="0">
                <a:solidFill>
                  <a:prstClr val="black"/>
                </a:solidFill>
                <a:latin typeface="Times New Roman"/>
                <a:cs typeface="Times New Roman"/>
              </a:rPr>
              <a:t> </a:t>
            </a:r>
            <a:r>
              <a:rPr sz="3000" spc="-5" dirty="0">
                <a:solidFill>
                  <a:prstClr val="black"/>
                </a:solidFill>
                <a:latin typeface="Times New Roman"/>
                <a:cs typeface="Times New Roman"/>
              </a:rPr>
              <a:t>conditions.</a:t>
            </a:r>
            <a:endParaRPr sz="3000">
              <a:solidFill>
                <a:prstClr val="black"/>
              </a:solidFill>
              <a:latin typeface="Times New Roman"/>
              <a:cs typeface="Times New Roman"/>
            </a:endParaRPr>
          </a:p>
          <a:p>
            <a:pPr marL="425450" indent="-413384">
              <a:spcBef>
                <a:spcPts val="720"/>
              </a:spcBef>
              <a:buSzPct val="96666"/>
              <a:buFontTx/>
              <a:buAutoNum type="arabicParenR"/>
              <a:tabLst>
                <a:tab pos="426084" algn="l"/>
              </a:tabLst>
            </a:pPr>
            <a:r>
              <a:rPr sz="3000" spc="-5" dirty="0">
                <a:solidFill>
                  <a:prstClr val="black"/>
                </a:solidFill>
                <a:latin typeface="Times New Roman"/>
                <a:cs typeface="Times New Roman"/>
              </a:rPr>
              <a:t>Influencing institutions, policies </a:t>
            </a:r>
            <a:r>
              <a:rPr sz="3000" dirty="0">
                <a:solidFill>
                  <a:prstClr val="black"/>
                </a:solidFill>
                <a:latin typeface="Times New Roman"/>
                <a:cs typeface="Times New Roman"/>
              </a:rPr>
              <a:t>and</a:t>
            </a:r>
            <a:r>
              <a:rPr sz="3000" spc="120" dirty="0">
                <a:solidFill>
                  <a:prstClr val="black"/>
                </a:solidFill>
                <a:latin typeface="Times New Roman"/>
                <a:cs typeface="Times New Roman"/>
              </a:rPr>
              <a:t> </a:t>
            </a:r>
            <a:r>
              <a:rPr sz="3000" spc="-5" dirty="0">
                <a:solidFill>
                  <a:prstClr val="black"/>
                </a:solidFill>
                <a:latin typeface="Times New Roman"/>
                <a:cs typeface="Times New Roman"/>
              </a:rPr>
              <a:t>practices.</a:t>
            </a:r>
            <a:endParaRPr sz="3000">
              <a:solidFill>
                <a:prstClr val="black"/>
              </a:solidFill>
              <a:latin typeface="Times New Roman"/>
              <a:cs typeface="Times New Roman"/>
            </a:endParaRPr>
          </a:p>
          <a:p>
            <a:pPr marL="424815" indent="-412750">
              <a:spcBef>
                <a:spcPts val="725"/>
              </a:spcBef>
              <a:buSzPct val="96666"/>
              <a:buFontTx/>
              <a:buAutoNum type="arabicParenR"/>
              <a:tabLst>
                <a:tab pos="425450" algn="l"/>
              </a:tabLst>
            </a:pPr>
            <a:r>
              <a:rPr sz="3000" spc="-5" dirty="0">
                <a:solidFill>
                  <a:prstClr val="black"/>
                </a:solidFill>
                <a:latin typeface="Times New Roman"/>
                <a:cs typeface="Times New Roman"/>
              </a:rPr>
              <a:t>Introduction </a:t>
            </a:r>
            <a:r>
              <a:rPr sz="3000" dirty="0">
                <a:solidFill>
                  <a:prstClr val="black"/>
                </a:solidFill>
                <a:latin typeface="Times New Roman"/>
                <a:cs typeface="Times New Roman"/>
              </a:rPr>
              <a:t>of new </a:t>
            </a:r>
            <a:r>
              <a:rPr sz="3000" spc="-5" dirty="0">
                <a:solidFill>
                  <a:prstClr val="black"/>
                </a:solidFill>
                <a:latin typeface="Times New Roman"/>
                <a:cs typeface="Times New Roman"/>
              </a:rPr>
              <a:t>mechanisms </a:t>
            </a:r>
            <a:r>
              <a:rPr sz="3000" dirty="0">
                <a:solidFill>
                  <a:prstClr val="black"/>
                </a:solidFill>
                <a:latin typeface="Times New Roman"/>
                <a:cs typeface="Times New Roman"/>
              </a:rPr>
              <a:t>or</a:t>
            </a:r>
            <a:r>
              <a:rPr sz="3000" spc="95" dirty="0">
                <a:solidFill>
                  <a:prstClr val="black"/>
                </a:solidFill>
                <a:latin typeface="Times New Roman"/>
                <a:cs typeface="Times New Roman"/>
              </a:rPr>
              <a:t> </a:t>
            </a:r>
            <a:r>
              <a:rPr sz="3000" spc="-5" dirty="0">
                <a:solidFill>
                  <a:prstClr val="black"/>
                </a:solidFill>
                <a:latin typeface="Times New Roman"/>
                <a:cs typeface="Times New Roman"/>
              </a:rPr>
              <a:t>programmes.</a:t>
            </a:r>
            <a:endParaRPr sz="3000">
              <a:solidFill>
                <a:prstClr val="black"/>
              </a:solidFill>
              <a:latin typeface="Times New Roman"/>
              <a:cs typeface="Times New Roman"/>
            </a:endParaRPr>
          </a:p>
          <a:p>
            <a:pPr marL="424815" indent="-412750">
              <a:spcBef>
                <a:spcPts val="720"/>
              </a:spcBef>
              <a:buSzPct val="96666"/>
              <a:buFontTx/>
              <a:buAutoNum type="arabicParenR"/>
              <a:tabLst>
                <a:tab pos="425450" algn="l"/>
              </a:tabLst>
            </a:pPr>
            <a:r>
              <a:rPr sz="3000" spc="-5" dirty="0">
                <a:solidFill>
                  <a:prstClr val="black"/>
                </a:solidFill>
                <a:latin typeface="Times New Roman"/>
                <a:cs typeface="Times New Roman"/>
              </a:rPr>
              <a:t>Redistribution </a:t>
            </a:r>
            <a:r>
              <a:rPr sz="3000" dirty="0">
                <a:solidFill>
                  <a:prstClr val="black"/>
                </a:solidFill>
                <a:latin typeface="Times New Roman"/>
                <a:cs typeface="Times New Roman"/>
              </a:rPr>
              <a:t>of </a:t>
            </a:r>
            <a:r>
              <a:rPr sz="3000" spc="-5" dirty="0">
                <a:solidFill>
                  <a:prstClr val="black"/>
                </a:solidFill>
                <a:latin typeface="Times New Roman"/>
                <a:cs typeface="Times New Roman"/>
              </a:rPr>
              <a:t>power </a:t>
            </a:r>
            <a:r>
              <a:rPr sz="3000" dirty="0">
                <a:solidFill>
                  <a:prstClr val="black"/>
                </a:solidFill>
                <a:latin typeface="Times New Roman"/>
                <a:cs typeface="Times New Roman"/>
              </a:rPr>
              <a:t>and</a:t>
            </a:r>
            <a:r>
              <a:rPr sz="3000" spc="60" dirty="0">
                <a:solidFill>
                  <a:prstClr val="black"/>
                </a:solidFill>
                <a:latin typeface="Times New Roman"/>
                <a:cs typeface="Times New Roman"/>
              </a:rPr>
              <a:t> </a:t>
            </a:r>
            <a:r>
              <a:rPr sz="3000" spc="-5" dirty="0">
                <a:solidFill>
                  <a:prstClr val="black"/>
                </a:solidFill>
                <a:latin typeface="Times New Roman"/>
                <a:cs typeface="Times New Roman"/>
              </a:rPr>
              <a:t>resources.</a:t>
            </a:r>
            <a:endParaRPr sz="3000">
              <a:solidFill>
                <a:prstClr val="black"/>
              </a:solidFill>
              <a:latin typeface="Times New Roman"/>
              <a:cs typeface="Times New Roman"/>
            </a:endParaRPr>
          </a:p>
          <a:p>
            <a:pPr marL="425450" indent="-413384">
              <a:spcBef>
                <a:spcPts val="720"/>
              </a:spcBef>
              <a:buSzPct val="96666"/>
              <a:buFontTx/>
              <a:buAutoNum type="arabicParenR"/>
              <a:tabLst>
                <a:tab pos="426084" algn="l"/>
              </a:tabLst>
            </a:pPr>
            <a:r>
              <a:rPr sz="3000" spc="-5" dirty="0">
                <a:solidFill>
                  <a:prstClr val="black"/>
                </a:solidFill>
                <a:latin typeface="Times New Roman"/>
                <a:cs typeface="Times New Roman"/>
              </a:rPr>
              <a:t>Decision-making.</a:t>
            </a:r>
            <a:endParaRPr sz="3000">
              <a:solidFill>
                <a:prstClr val="black"/>
              </a:solidFill>
              <a:latin typeface="Times New Roman"/>
              <a:cs typeface="Times New Roman"/>
            </a:endParaRPr>
          </a:p>
          <a:p>
            <a:pPr marL="424815" indent="-412750">
              <a:spcBef>
                <a:spcPts val="720"/>
              </a:spcBef>
              <a:buSzPct val="96666"/>
              <a:buFontTx/>
              <a:buAutoNum type="arabicParenR"/>
              <a:tabLst>
                <a:tab pos="425450" algn="l"/>
              </a:tabLst>
            </a:pPr>
            <a:r>
              <a:rPr sz="3000" spc="-10" dirty="0">
                <a:solidFill>
                  <a:prstClr val="black"/>
                </a:solidFill>
                <a:latin typeface="Times New Roman"/>
                <a:cs typeface="Times New Roman"/>
              </a:rPr>
              <a:t>Effect </a:t>
            </a:r>
            <a:r>
              <a:rPr sz="3000" dirty="0">
                <a:solidFill>
                  <a:prstClr val="black"/>
                </a:solidFill>
                <a:latin typeface="Times New Roman"/>
                <a:cs typeface="Times New Roman"/>
              </a:rPr>
              <a:t>on thought and action</a:t>
            </a:r>
            <a:r>
              <a:rPr sz="3000" spc="25" dirty="0">
                <a:solidFill>
                  <a:prstClr val="black"/>
                </a:solidFill>
                <a:latin typeface="Times New Roman"/>
                <a:cs typeface="Times New Roman"/>
              </a:rPr>
              <a:t> </a:t>
            </a:r>
            <a:r>
              <a:rPr sz="3000" spc="-5" dirty="0">
                <a:solidFill>
                  <a:prstClr val="black"/>
                </a:solidFill>
                <a:latin typeface="Times New Roman"/>
                <a:cs typeface="Times New Roman"/>
              </a:rPr>
              <a:t>structure.</a:t>
            </a:r>
            <a:endParaRPr sz="3000">
              <a:solidFill>
                <a:prstClr val="black"/>
              </a:solidFill>
              <a:latin typeface="Times New Roman"/>
              <a:cs typeface="Times New Roman"/>
            </a:endParaRPr>
          </a:p>
          <a:p>
            <a:pPr marL="424815" indent="-412750">
              <a:spcBef>
                <a:spcPts val="720"/>
              </a:spcBef>
              <a:buSzPct val="96666"/>
              <a:buFontTx/>
              <a:buAutoNum type="arabicParenR"/>
              <a:tabLst>
                <a:tab pos="425450" algn="l"/>
              </a:tabLst>
            </a:pPr>
            <a:r>
              <a:rPr sz="3000" spc="-5" dirty="0">
                <a:solidFill>
                  <a:prstClr val="black"/>
                </a:solidFill>
                <a:latin typeface="Times New Roman"/>
                <a:cs typeface="Times New Roman"/>
              </a:rPr>
              <a:t>Improvement </a:t>
            </a:r>
            <a:r>
              <a:rPr sz="3000" dirty="0">
                <a:solidFill>
                  <a:prstClr val="black"/>
                </a:solidFill>
                <a:latin typeface="Times New Roman"/>
                <a:cs typeface="Times New Roman"/>
              </a:rPr>
              <a:t>in </a:t>
            </a:r>
            <a:r>
              <a:rPr sz="3000" spc="-5" dirty="0">
                <a:solidFill>
                  <a:prstClr val="black"/>
                </a:solidFill>
                <a:latin typeface="Times New Roman"/>
                <a:cs typeface="Times New Roman"/>
              </a:rPr>
              <a:t>health, education </a:t>
            </a:r>
            <a:r>
              <a:rPr sz="3000" dirty="0">
                <a:solidFill>
                  <a:prstClr val="black"/>
                </a:solidFill>
                <a:latin typeface="Times New Roman"/>
                <a:cs typeface="Times New Roman"/>
              </a:rPr>
              <a:t>and</a:t>
            </a:r>
            <a:r>
              <a:rPr sz="3000" spc="114" dirty="0">
                <a:solidFill>
                  <a:prstClr val="black"/>
                </a:solidFill>
                <a:latin typeface="Times New Roman"/>
                <a:cs typeface="Times New Roman"/>
              </a:rPr>
              <a:t> </a:t>
            </a:r>
            <a:r>
              <a:rPr sz="3000" spc="-5" dirty="0">
                <a:solidFill>
                  <a:prstClr val="black"/>
                </a:solidFill>
                <a:latin typeface="Times New Roman"/>
                <a:cs typeface="Times New Roman"/>
              </a:rPr>
              <a:t>welfare.</a:t>
            </a:r>
            <a:endParaRPr sz="3000">
              <a:solidFill>
                <a:prstClr val="black"/>
              </a:solidFill>
              <a:latin typeface="Times New Roman"/>
              <a:cs typeface="Times New Roman"/>
            </a:endParaRPr>
          </a:p>
        </p:txBody>
      </p:sp>
    </p:spTree>
    <p:extLst>
      <p:ext uri="{BB962C8B-B14F-4D97-AF65-F5344CB8AC3E}">
        <p14:creationId xmlns:p14="http://schemas.microsoft.com/office/powerpoint/2010/main" val="155964845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801" y="576199"/>
            <a:ext cx="7848600" cy="513715"/>
          </a:xfrm>
          <a:prstGeom prst="rect">
            <a:avLst/>
          </a:prstGeom>
        </p:spPr>
        <p:txBody>
          <a:bodyPr vert="horz" wrap="square" lIns="0" tIns="13335" rIns="0" bIns="0" rtlCol="0">
            <a:spAutoFit/>
          </a:bodyPr>
          <a:lstStyle/>
          <a:p>
            <a:pPr marL="12700">
              <a:lnSpc>
                <a:spcPct val="100000"/>
              </a:lnSpc>
              <a:spcBef>
                <a:spcPts val="105"/>
              </a:spcBef>
            </a:pPr>
            <a:r>
              <a:rPr dirty="0">
                <a:solidFill>
                  <a:srgbClr val="E36C09"/>
                </a:solidFill>
              </a:rPr>
              <a:t>5. SOCIAL </a:t>
            </a:r>
            <a:r>
              <a:rPr spc="-35" dirty="0">
                <a:solidFill>
                  <a:srgbClr val="E36C09"/>
                </a:solidFill>
              </a:rPr>
              <a:t>WELFARE</a:t>
            </a:r>
            <a:r>
              <a:rPr spc="-480" dirty="0">
                <a:solidFill>
                  <a:srgbClr val="E36C09"/>
                </a:solidFill>
              </a:rPr>
              <a:t> </a:t>
            </a:r>
            <a:r>
              <a:rPr spc="-15" dirty="0">
                <a:solidFill>
                  <a:srgbClr val="E36C09"/>
                </a:solidFill>
              </a:rPr>
              <a:t>ADMINISTRATION</a:t>
            </a:r>
          </a:p>
        </p:txBody>
      </p:sp>
      <p:sp>
        <p:nvSpPr>
          <p:cNvPr id="3" name="object 3"/>
          <p:cNvSpPr txBox="1"/>
          <p:nvPr/>
        </p:nvSpPr>
        <p:spPr>
          <a:xfrm>
            <a:off x="535940" y="1571367"/>
            <a:ext cx="8224520" cy="4415155"/>
          </a:xfrm>
          <a:prstGeom prst="rect">
            <a:avLst/>
          </a:prstGeom>
        </p:spPr>
        <p:txBody>
          <a:bodyPr vert="horz" wrap="square" lIns="0" tIns="12065" rIns="0" bIns="0" rtlCol="0">
            <a:spAutoFit/>
          </a:bodyPr>
          <a:lstStyle/>
          <a:p>
            <a:pPr marL="12700" marR="169545" indent="114300">
              <a:lnSpc>
                <a:spcPct val="120100"/>
              </a:lnSpc>
              <a:spcBef>
                <a:spcPts val="95"/>
              </a:spcBef>
            </a:pPr>
            <a:r>
              <a:rPr dirty="0">
                <a:solidFill>
                  <a:prstClr val="black"/>
                </a:solidFill>
                <a:latin typeface="Times New Roman"/>
                <a:cs typeface="Times New Roman"/>
              </a:rPr>
              <a:t>Social </a:t>
            </a:r>
            <a:r>
              <a:rPr spc="-5" dirty="0">
                <a:solidFill>
                  <a:prstClr val="black"/>
                </a:solidFill>
                <a:latin typeface="Times New Roman"/>
                <a:cs typeface="Times New Roman"/>
              </a:rPr>
              <a:t>welfare </a:t>
            </a:r>
            <a:r>
              <a:rPr dirty="0">
                <a:solidFill>
                  <a:prstClr val="black"/>
                </a:solidFill>
                <a:latin typeface="Times New Roman"/>
                <a:cs typeface="Times New Roman"/>
              </a:rPr>
              <a:t>administration </a:t>
            </a:r>
            <a:r>
              <a:rPr spc="-5" dirty="0">
                <a:solidFill>
                  <a:prstClr val="black"/>
                </a:solidFill>
                <a:latin typeface="Times New Roman"/>
                <a:cs typeface="Times New Roman"/>
              </a:rPr>
              <a:t>is </a:t>
            </a:r>
            <a:r>
              <a:rPr dirty="0">
                <a:solidFill>
                  <a:prstClr val="black"/>
                </a:solidFill>
                <a:latin typeface="Times New Roman"/>
                <a:cs typeface="Times New Roman"/>
              </a:rPr>
              <a:t>a </a:t>
            </a:r>
            <a:r>
              <a:rPr spc="-5" dirty="0">
                <a:solidFill>
                  <a:prstClr val="black"/>
                </a:solidFill>
                <a:latin typeface="Times New Roman"/>
                <a:cs typeface="Times New Roman"/>
              </a:rPr>
              <a:t>process </a:t>
            </a:r>
            <a:r>
              <a:rPr dirty="0">
                <a:solidFill>
                  <a:prstClr val="black"/>
                </a:solidFill>
                <a:latin typeface="Times New Roman"/>
                <a:cs typeface="Times New Roman"/>
              </a:rPr>
              <a:t>by which </a:t>
            </a:r>
            <a:r>
              <a:rPr spc="-5" dirty="0">
                <a:solidFill>
                  <a:prstClr val="black"/>
                </a:solidFill>
                <a:latin typeface="Times New Roman"/>
                <a:cs typeface="Times New Roman"/>
              </a:rPr>
              <a:t>we </a:t>
            </a:r>
            <a:r>
              <a:rPr dirty="0">
                <a:solidFill>
                  <a:prstClr val="black"/>
                </a:solidFill>
                <a:latin typeface="Times New Roman"/>
                <a:cs typeface="Times New Roman"/>
              </a:rPr>
              <a:t>apply </a:t>
            </a:r>
            <a:r>
              <a:rPr spc="-5" dirty="0">
                <a:solidFill>
                  <a:prstClr val="black"/>
                </a:solidFill>
                <a:latin typeface="Times New Roman"/>
                <a:cs typeface="Times New Roman"/>
              </a:rPr>
              <a:t>professional </a:t>
            </a:r>
            <a:r>
              <a:rPr dirty="0">
                <a:solidFill>
                  <a:prstClr val="black"/>
                </a:solidFill>
                <a:latin typeface="Times New Roman"/>
                <a:cs typeface="Times New Roman"/>
              </a:rPr>
              <a:t>competence  to achieve certain goals. </a:t>
            </a:r>
            <a:r>
              <a:rPr spc="-5" dirty="0">
                <a:solidFill>
                  <a:prstClr val="black"/>
                </a:solidFill>
                <a:latin typeface="Times New Roman"/>
                <a:cs typeface="Times New Roman"/>
              </a:rPr>
              <a:t>It </a:t>
            </a:r>
            <a:r>
              <a:rPr dirty="0">
                <a:solidFill>
                  <a:prstClr val="black"/>
                </a:solidFill>
                <a:latin typeface="Times New Roman"/>
                <a:cs typeface="Times New Roman"/>
              </a:rPr>
              <a:t>is called a process </a:t>
            </a:r>
            <a:r>
              <a:rPr spc="-5" dirty="0">
                <a:solidFill>
                  <a:prstClr val="black"/>
                </a:solidFill>
                <a:latin typeface="Times New Roman"/>
                <a:cs typeface="Times New Roman"/>
              </a:rPr>
              <a:t>of transforming </a:t>
            </a:r>
            <a:r>
              <a:rPr dirty="0">
                <a:solidFill>
                  <a:prstClr val="black"/>
                </a:solidFill>
                <a:latin typeface="Times New Roman"/>
                <a:cs typeface="Times New Roman"/>
              </a:rPr>
              <a:t>social policy into social  action. It involves the administration of </a:t>
            </a:r>
            <a:r>
              <a:rPr spc="-5" dirty="0">
                <a:solidFill>
                  <a:prstClr val="black"/>
                </a:solidFill>
                <a:latin typeface="Times New Roman"/>
                <a:cs typeface="Times New Roman"/>
              </a:rPr>
              <a:t>government </a:t>
            </a:r>
            <a:r>
              <a:rPr dirty="0">
                <a:solidFill>
                  <a:prstClr val="black"/>
                </a:solidFill>
                <a:latin typeface="Times New Roman"/>
                <a:cs typeface="Times New Roman"/>
              </a:rPr>
              <a:t>and </a:t>
            </a:r>
            <a:r>
              <a:rPr spc="-5" dirty="0">
                <a:solidFill>
                  <a:prstClr val="black"/>
                </a:solidFill>
                <a:latin typeface="Times New Roman"/>
                <a:cs typeface="Times New Roman"/>
              </a:rPr>
              <a:t>Nongovernment </a:t>
            </a:r>
            <a:r>
              <a:rPr dirty="0">
                <a:solidFill>
                  <a:prstClr val="black"/>
                </a:solidFill>
                <a:latin typeface="Times New Roman"/>
                <a:cs typeface="Times New Roman"/>
              </a:rPr>
              <a:t>agencies.</a:t>
            </a:r>
            <a:endParaRPr>
              <a:solidFill>
                <a:prstClr val="black"/>
              </a:solidFill>
              <a:latin typeface="Times New Roman"/>
              <a:cs typeface="Times New Roman"/>
            </a:endParaRPr>
          </a:p>
          <a:p>
            <a:pPr>
              <a:spcBef>
                <a:spcPts val="30"/>
              </a:spcBef>
            </a:pPr>
            <a:endParaRPr sz="2600">
              <a:solidFill>
                <a:prstClr val="black"/>
              </a:solidFill>
              <a:latin typeface="Times New Roman"/>
              <a:cs typeface="Times New Roman"/>
            </a:endParaRPr>
          </a:p>
          <a:p>
            <a:pPr marL="12700">
              <a:spcBef>
                <a:spcPts val="5"/>
              </a:spcBef>
            </a:pPr>
            <a:r>
              <a:rPr b="1" spc="-35" dirty="0">
                <a:solidFill>
                  <a:prstClr val="black"/>
                </a:solidFill>
                <a:latin typeface="Times New Roman"/>
                <a:cs typeface="Times New Roman"/>
              </a:rPr>
              <a:t>WHAT </a:t>
            </a:r>
            <a:r>
              <a:rPr b="1" spc="-5" dirty="0">
                <a:solidFill>
                  <a:prstClr val="black"/>
                </a:solidFill>
                <a:latin typeface="Times New Roman"/>
                <a:cs typeface="Times New Roman"/>
              </a:rPr>
              <a:t>IS SOCIAL </a:t>
            </a:r>
            <a:r>
              <a:rPr b="1" spc="-25" dirty="0">
                <a:solidFill>
                  <a:prstClr val="black"/>
                </a:solidFill>
                <a:latin typeface="Times New Roman"/>
                <a:cs typeface="Times New Roman"/>
              </a:rPr>
              <a:t>WELFARE</a:t>
            </a:r>
            <a:r>
              <a:rPr b="1" spc="-204" dirty="0">
                <a:solidFill>
                  <a:prstClr val="black"/>
                </a:solidFill>
                <a:latin typeface="Times New Roman"/>
                <a:cs typeface="Times New Roman"/>
              </a:rPr>
              <a:t> </a:t>
            </a:r>
            <a:r>
              <a:rPr b="1" spc="-15" dirty="0">
                <a:solidFill>
                  <a:prstClr val="black"/>
                </a:solidFill>
                <a:latin typeface="Times New Roman"/>
                <a:cs typeface="Times New Roman"/>
              </a:rPr>
              <a:t>ADMINISTRATION?</a:t>
            </a:r>
            <a:endParaRPr>
              <a:solidFill>
                <a:prstClr val="black"/>
              </a:solidFill>
              <a:latin typeface="Times New Roman"/>
              <a:cs typeface="Times New Roman"/>
            </a:endParaRPr>
          </a:p>
          <a:p>
            <a:pPr marL="355600" marR="5080" indent="-342900" algn="just">
              <a:spcBef>
                <a:spcPts val="430"/>
              </a:spcBef>
              <a:buFont typeface="Wingdings"/>
              <a:buChar char=""/>
              <a:tabLst>
                <a:tab pos="355600" algn="l"/>
              </a:tabLst>
            </a:pPr>
            <a:r>
              <a:rPr b="1" dirty="0">
                <a:solidFill>
                  <a:prstClr val="black"/>
                </a:solidFill>
                <a:latin typeface="Times New Roman"/>
                <a:cs typeface="Times New Roman"/>
              </a:rPr>
              <a:t>Herleigh </a:t>
            </a:r>
            <a:r>
              <a:rPr b="1" spc="-25" dirty="0">
                <a:solidFill>
                  <a:prstClr val="black"/>
                </a:solidFill>
                <a:latin typeface="Times New Roman"/>
                <a:cs typeface="Times New Roman"/>
              </a:rPr>
              <a:t>Tracker </a:t>
            </a:r>
            <a:r>
              <a:rPr dirty="0">
                <a:solidFill>
                  <a:prstClr val="black"/>
                </a:solidFill>
                <a:latin typeface="Times New Roman"/>
                <a:cs typeface="Times New Roman"/>
              </a:rPr>
              <a:t>(1971) </a:t>
            </a:r>
            <a:r>
              <a:rPr spc="-5" dirty="0">
                <a:solidFill>
                  <a:prstClr val="black"/>
                </a:solidFill>
                <a:latin typeface="Times New Roman"/>
                <a:cs typeface="Times New Roman"/>
              </a:rPr>
              <a:t>interprets </a:t>
            </a:r>
            <a:r>
              <a:rPr dirty="0">
                <a:solidFill>
                  <a:prstClr val="black"/>
                </a:solidFill>
                <a:latin typeface="Times New Roman"/>
                <a:cs typeface="Times New Roman"/>
              </a:rPr>
              <a:t>social </a:t>
            </a:r>
            <a:r>
              <a:rPr spc="-5" dirty="0">
                <a:solidFill>
                  <a:prstClr val="black"/>
                </a:solidFill>
                <a:latin typeface="Times New Roman"/>
                <a:cs typeface="Times New Roman"/>
              </a:rPr>
              <a:t>welfare administration as </a:t>
            </a:r>
            <a:r>
              <a:rPr dirty="0">
                <a:solidFill>
                  <a:prstClr val="black"/>
                </a:solidFill>
                <a:latin typeface="Times New Roman"/>
                <a:cs typeface="Times New Roman"/>
              </a:rPr>
              <a:t>a </a:t>
            </a:r>
            <a:r>
              <a:rPr spc="-5" dirty="0">
                <a:solidFill>
                  <a:prstClr val="black"/>
                </a:solidFill>
                <a:latin typeface="Times New Roman"/>
                <a:cs typeface="Times New Roman"/>
              </a:rPr>
              <a:t>“process </a:t>
            </a:r>
            <a:r>
              <a:rPr dirty="0">
                <a:solidFill>
                  <a:prstClr val="black"/>
                </a:solidFill>
                <a:latin typeface="Times New Roman"/>
                <a:cs typeface="Times New Roman"/>
              </a:rPr>
              <a:t>of  </a:t>
            </a:r>
            <a:r>
              <a:rPr spc="-5" dirty="0">
                <a:solidFill>
                  <a:prstClr val="black"/>
                </a:solidFill>
                <a:latin typeface="Times New Roman"/>
                <a:cs typeface="Times New Roman"/>
              </a:rPr>
              <a:t>working </a:t>
            </a:r>
            <a:r>
              <a:rPr dirty="0">
                <a:solidFill>
                  <a:prstClr val="black"/>
                </a:solidFill>
                <a:latin typeface="Times New Roman"/>
                <a:cs typeface="Times New Roman"/>
              </a:rPr>
              <a:t>with </a:t>
            </a:r>
            <a:r>
              <a:rPr spc="-5" dirty="0">
                <a:solidFill>
                  <a:prstClr val="black"/>
                </a:solidFill>
                <a:latin typeface="Times New Roman"/>
                <a:cs typeface="Times New Roman"/>
              </a:rPr>
              <a:t>people </a:t>
            </a:r>
            <a:r>
              <a:rPr dirty="0">
                <a:solidFill>
                  <a:prstClr val="black"/>
                </a:solidFill>
                <a:latin typeface="Times New Roman"/>
                <a:cs typeface="Times New Roman"/>
              </a:rPr>
              <a:t>in </a:t>
            </a:r>
            <a:r>
              <a:rPr spc="-5" dirty="0">
                <a:solidFill>
                  <a:prstClr val="black"/>
                </a:solidFill>
                <a:latin typeface="Times New Roman"/>
                <a:cs typeface="Times New Roman"/>
              </a:rPr>
              <a:t>ways that </a:t>
            </a:r>
            <a:r>
              <a:rPr dirty="0">
                <a:solidFill>
                  <a:prstClr val="black"/>
                </a:solidFill>
                <a:latin typeface="Times New Roman"/>
                <a:cs typeface="Times New Roman"/>
              </a:rPr>
              <a:t>release and </a:t>
            </a:r>
            <a:r>
              <a:rPr spc="-5" dirty="0">
                <a:solidFill>
                  <a:prstClr val="black"/>
                </a:solidFill>
                <a:latin typeface="Times New Roman"/>
                <a:cs typeface="Times New Roman"/>
              </a:rPr>
              <a:t>relate their energies so </a:t>
            </a:r>
            <a:r>
              <a:rPr dirty="0">
                <a:solidFill>
                  <a:prstClr val="black"/>
                </a:solidFill>
                <a:latin typeface="Times New Roman"/>
                <a:cs typeface="Times New Roman"/>
              </a:rPr>
              <a:t>that </a:t>
            </a:r>
            <a:r>
              <a:rPr spc="-5" dirty="0">
                <a:solidFill>
                  <a:prstClr val="black"/>
                </a:solidFill>
                <a:latin typeface="Times New Roman"/>
                <a:cs typeface="Times New Roman"/>
              </a:rPr>
              <a:t>they use  </a:t>
            </a:r>
            <a:r>
              <a:rPr dirty="0">
                <a:solidFill>
                  <a:prstClr val="black"/>
                </a:solidFill>
                <a:latin typeface="Times New Roman"/>
                <a:cs typeface="Times New Roman"/>
              </a:rPr>
              <a:t>available </a:t>
            </a:r>
            <a:r>
              <a:rPr spc="-5" dirty="0">
                <a:solidFill>
                  <a:prstClr val="black"/>
                </a:solidFill>
                <a:latin typeface="Times New Roman"/>
                <a:cs typeface="Times New Roman"/>
              </a:rPr>
              <a:t>resources </a:t>
            </a:r>
            <a:r>
              <a:rPr dirty="0">
                <a:solidFill>
                  <a:prstClr val="black"/>
                </a:solidFill>
                <a:latin typeface="Times New Roman"/>
                <a:cs typeface="Times New Roman"/>
              </a:rPr>
              <a:t>to </a:t>
            </a:r>
            <a:r>
              <a:rPr spc="-5" dirty="0">
                <a:solidFill>
                  <a:prstClr val="black"/>
                </a:solidFill>
                <a:latin typeface="Times New Roman"/>
                <a:cs typeface="Times New Roman"/>
              </a:rPr>
              <a:t>accomplish </a:t>
            </a:r>
            <a:r>
              <a:rPr dirty="0">
                <a:solidFill>
                  <a:prstClr val="black"/>
                </a:solidFill>
                <a:latin typeface="Times New Roman"/>
                <a:cs typeface="Times New Roman"/>
              </a:rPr>
              <a:t>the purpose of providing needed </a:t>
            </a:r>
            <a:r>
              <a:rPr spc="-5" dirty="0">
                <a:solidFill>
                  <a:prstClr val="black"/>
                </a:solidFill>
                <a:latin typeface="Times New Roman"/>
                <a:cs typeface="Times New Roman"/>
              </a:rPr>
              <a:t>community  </a:t>
            </a:r>
            <a:r>
              <a:rPr dirty="0">
                <a:solidFill>
                  <a:prstClr val="black"/>
                </a:solidFill>
                <a:latin typeface="Times New Roman"/>
                <a:cs typeface="Times New Roman"/>
              </a:rPr>
              <a:t>services and</a:t>
            </a:r>
            <a:r>
              <a:rPr spc="-10" dirty="0">
                <a:solidFill>
                  <a:prstClr val="black"/>
                </a:solidFill>
                <a:latin typeface="Times New Roman"/>
                <a:cs typeface="Times New Roman"/>
              </a:rPr>
              <a:t> </a:t>
            </a:r>
            <a:r>
              <a:rPr spc="-5" dirty="0">
                <a:solidFill>
                  <a:prstClr val="black"/>
                </a:solidFill>
                <a:latin typeface="Times New Roman"/>
                <a:cs typeface="Times New Roman"/>
              </a:rPr>
              <a:t>programmes.”</a:t>
            </a:r>
            <a:endParaRPr>
              <a:solidFill>
                <a:prstClr val="black"/>
              </a:solidFill>
              <a:latin typeface="Times New Roman"/>
              <a:cs typeface="Times New Roman"/>
            </a:endParaRPr>
          </a:p>
          <a:p>
            <a:pPr marL="355600" marR="192405" indent="-342900" algn="just">
              <a:spcBef>
                <a:spcPts val="434"/>
              </a:spcBef>
              <a:buFont typeface="Wingdings"/>
              <a:buChar char=""/>
              <a:tabLst>
                <a:tab pos="355600" algn="l"/>
              </a:tabLst>
            </a:pPr>
            <a:r>
              <a:rPr b="1" spc="-5" dirty="0">
                <a:solidFill>
                  <a:prstClr val="black"/>
                </a:solidFill>
                <a:latin typeface="Times New Roman"/>
                <a:cs typeface="Times New Roman"/>
              </a:rPr>
              <a:t>John C Kidneigh </a:t>
            </a:r>
            <a:r>
              <a:rPr dirty="0">
                <a:solidFill>
                  <a:prstClr val="black"/>
                </a:solidFill>
                <a:latin typeface="Times New Roman"/>
                <a:cs typeface="Times New Roman"/>
              </a:rPr>
              <a:t>1950 : </a:t>
            </a:r>
            <a:r>
              <a:rPr spc="-5" dirty="0">
                <a:solidFill>
                  <a:prstClr val="black"/>
                </a:solidFill>
                <a:latin typeface="Times New Roman"/>
                <a:cs typeface="Times New Roman"/>
              </a:rPr>
              <a:t>social work administration </a:t>
            </a:r>
            <a:r>
              <a:rPr dirty="0">
                <a:solidFill>
                  <a:prstClr val="black"/>
                </a:solidFill>
                <a:latin typeface="Times New Roman"/>
                <a:cs typeface="Times New Roman"/>
              </a:rPr>
              <a:t>is “the process of </a:t>
            </a:r>
            <a:r>
              <a:rPr spc="-5" dirty="0">
                <a:solidFill>
                  <a:prstClr val="black"/>
                </a:solidFill>
                <a:latin typeface="Times New Roman"/>
                <a:cs typeface="Times New Roman"/>
              </a:rPr>
              <a:t>transforming  </a:t>
            </a:r>
            <a:r>
              <a:rPr dirty="0">
                <a:solidFill>
                  <a:prstClr val="black"/>
                </a:solidFill>
                <a:latin typeface="Times New Roman"/>
                <a:cs typeface="Times New Roman"/>
              </a:rPr>
              <a:t>social policy into socialservices ……..a two-way</a:t>
            </a:r>
            <a:r>
              <a:rPr spc="-60" dirty="0">
                <a:solidFill>
                  <a:prstClr val="black"/>
                </a:solidFill>
                <a:latin typeface="Times New Roman"/>
                <a:cs typeface="Times New Roman"/>
              </a:rPr>
              <a:t> </a:t>
            </a:r>
            <a:r>
              <a:rPr spc="-5" dirty="0">
                <a:solidFill>
                  <a:prstClr val="black"/>
                </a:solidFill>
                <a:latin typeface="Times New Roman"/>
                <a:cs typeface="Times New Roman"/>
              </a:rPr>
              <a:t>process:</a:t>
            </a:r>
            <a:endParaRPr>
              <a:solidFill>
                <a:prstClr val="black"/>
              </a:solidFill>
              <a:latin typeface="Times New Roman"/>
              <a:cs typeface="Times New Roman"/>
            </a:endParaRPr>
          </a:p>
          <a:p>
            <a:pPr>
              <a:spcBef>
                <a:spcPts val="35"/>
              </a:spcBef>
            </a:pPr>
            <a:endParaRPr sz="2600">
              <a:solidFill>
                <a:prstClr val="black"/>
              </a:solidFill>
              <a:latin typeface="Times New Roman"/>
              <a:cs typeface="Times New Roman"/>
            </a:endParaRPr>
          </a:p>
          <a:p>
            <a:pPr marL="355600" indent="-342900">
              <a:buFontTx/>
              <a:buAutoNum type="arabicParenR"/>
              <a:tabLst>
                <a:tab pos="354965" algn="l"/>
                <a:tab pos="355600" algn="l"/>
              </a:tabLst>
            </a:pPr>
            <a:r>
              <a:rPr spc="-5" dirty="0">
                <a:solidFill>
                  <a:prstClr val="black"/>
                </a:solidFill>
                <a:latin typeface="Times New Roman"/>
                <a:cs typeface="Times New Roman"/>
              </a:rPr>
              <a:t>transforming </a:t>
            </a:r>
            <a:r>
              <a:rPr dirty="0">
                <a:solidFill>
                  <a:prstClr val="black"/>
                </a:solidFill>
                <a:latin typeface="Times New Roman"/>
                <a:cs typeface="Times New Roman"/>
              </a:rPr>
              <a:t>policy into concrete social services,</a:t>
            </a:r>
            <a:r>
              <a:rPr spc="-50" dirty="0">
                <a:solidFill>
                  <a:prstClr val="black"/>
                </a:solidFill>
                <a:latin typeface="Times New Roman"/>
                <a:cs typeface="Times New Roman"/>
              </a:rPr>
              <a:t> </a:t>
            </a:r>
            <a:r>
              <a:rPr dirty="0">
                <a:solidFill>
                  <a:prstClr val="black"/>
                </a:solidFill>
                <a:latin typeface="Times New Roman"/>
                <a:cs typeface="Times New Roman"/>
              </a:rPr>
              <a:t>and</a:t>
            </a:r>
            <a:endParaRPr>
              <a:solidFill>
                <a:prstClr val="black"/>
              </a:solidFill>
              <a:latin typeface="Times New Roman"/>
              <a:cs typeface="Times New Roman"/>
            </a:endParaRPr>
          </a:p>
          <a:p>
            <a:pPr marL="411480" indent="-399415">
              <a:spcBef>
                <a:spcPts val="430"/>
              </a:spcBef>
              <a:buFontTx/>
              <a:buAutoNum type="arabicParenR"/>
              <a:tabLst>
                <a:tab pos="411480" algn="l"/>
                <a:tab pos="412115" algn="l"/>
              </a:tabLst>
            </a:pPr>
            <a:r>
              <a:rPr dirty="0">
                <a:solidFill>
                  <a:prstClr val="black"/>
                </a:solidFill>
                <a:latin typeface="Times New Roman"/>
                <a:cs typeface="Times New Roman"/>
              </a:rPr>
              <a:t>the use of experience in </a:t>
            </a:r>
            <a:r>
              <a:rPr spc="-5" dirty="0">
                <a:solidFill>
                  <a:prstClr val="black"/>
                </a:solidFill>
                <a:latin typeface="Times New Roman"/>
                <a:cs typeface="Times New Roman"/>
              </a:rPr>
              <a:t>recommending </a:t>
            </a:r>
            <a:r>
              <a:rPr dirty="0">
                <a:solidFill>
                  <a:prstClr val="black"/>
                </a:solidFill>
                <a:latin typeface="Times New Roman"/>
                <a:cs typeface="Times New Roman"/>
              </a:rPr>
              <a:t>modification of</a:t>
            </a:r>
            <a:r>
              <a:rPr spc="-30" dirty="0">
                <a:solidFill>
                  <a:prstClr val="black"/>
                </a:solidFill>
                <a:latin typeface="Times New Roman"/>
                <a:cs typeface="Times New Roman"/>
              </a:rPr>
              <a:t> </a:t>
            </a:r>
            <a:r>
              <a:rPr dirty="0">
                <a:solidFill>
                  <a:prstClr val="black"/>
                </a:solidFill>
                <a:latin typeface="Times New Roman"/>
                <a:cs typeface="Times New Roman"/>
              </a:rPr>
              <a:t>policy”.</a:t>
            </a:r>
            <a:endParaRPr>
              <a:solidFill>
                <a:prstClr val="black"/>
              </a:solidFill>
              <a:latin typeface="Times New Roman"/>
              <a:cs typeface="Times New Roman"/>
            </a:endParaRPr>
          </a:p>
        </p:txBody>
      </p:sp>
    </p:spTree>
    <p:extLst>
      <p:ext uri="{BB962C8B-B14F-4D97-AF65-F5344CB8AC3E}">
        <p14:creationId xmlns:p14="http://schemas.microsoft.com/office/powerpoint/2010/main" val="16048205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45133" y="394842"/>
            <a:ext cx="6257925" cy="878840"/>
          </a:xfrm>
          <a:prstGeom prst="rect">
            <a:avLst/>
          </a:prstGeom>
        </p:spPr>
        <p:txBody>
          <a:bodyPr vert="horz" wrap="square" lIns="0" tIns="12065" rIns="0" bIns="0" rtlCol="0">
            <a:spAutoFit/>
          </a:bodyPr>
          <a:lstStyle/>
          <a:p>
            <a:pPr marL="1523365" marR="5080" indent="-1510665">
              <a:spcBef>
                <a:spcPts val="95"/>
              </a:spcBef>
            </a:pPr>
            <a:r>
              <a:rPr sz="2800" b="1" spc="-5" dirty="0">
                <a:solidFill>
                  <a:srgbClr val="30859C"/>
                </a:solidFill>
                <a:latin typeface="Times New Roman"/>
                <a:cs typeface="Times New Roman"/>
              </a:rPr>
              <a:t>PROCESS/ FUNCTINS/ SCOPE OF</a:t>
            </a:r>
            <a:r>
              <a:rPr sz="2800" b="1" spc="-70" dirty="0">
                <a:solidFill>
                  <a:srgbClr val="30859C"/>
                </a:solidFill>
                <a:latin typeface="Times New Roman"/>
                <a:cs typeface="Times New Roman"/>
              </a:rPr>
              <a:t> </a:t>
            </a:r>
            <a:r>
              <a:rPr sz="2800" b="1" spc="-5" dirty="0">
                <a:solidFill>
                  <a:srgbClr val="30859C"/>
                </a:solidFill>
                <a:latin typeface="Times New Roman"/>
                <a:cs typeface="Times New Roman"/>
              </a:rPr>
              <a:t>SW  </a:t>
            </a:r>
            <a:r>
              <a:rPr sz="2800" b="1" spc="-20" dirty="0">
                <a:solidFill>
                  <a:srgbClr val="30859C"/>
                </a:solidFill>
                <a:latin typeface="Times New Roman"/>
                <a:cs typeface="Times New Roman"/>
              </a:rPr>
              <a:t>ADMINISTRATION</a:t>
            </a:r>
            <a:endParaRPr sz="2800">
              <a:solidFill>
                <a:prstClr val="black"/>
              </a:solidFill>
              <a:latin typeface="Times New Roman"/>
              <a:cs typeface="Times New Roman"/>
            </a:endParaRPr>
          </a:p>
        </p:txBody>
      </p:sp>
      <p:sp>
        <p:nvSpPr>
          <p:cNvPr id="3" name="object 3"/>
          <p:cNvSpPr txBox="1">
            <a:spLocks noGrp="1"/>
          </p:cNvSpPr>
          <p:nvPr>
            <p:ph type="title"/>
          </p:nvPr>
        </p:nvSpPr>
        <p:spPr>
          <a:xfrm>
            <a:off x="535940" y="1238757"/>
            <a:ext cx="2584450" cy="513715"/>
          </a:xfrm>
          <a:prstGeom prst="rect">
            <a:avLst/>
          </a:prstGeom>
        </p:spPr>
        <p:txBody>
          <a:bodyPr vert="horz" wrap="square" lIns="0" tIns="13335" rIns="0" bIns="0" rtlCol="0">
            <a:spAutoFit/>
          </a:bodyPr>
          <a:lstStyle/>
          <a:p>
            <a:pPr marL="12700">
              <a:lnSpc>
                <a:spcPct val="100000"/>
              </a:lnSpc>
              <a:spcBef>
                <a:spcPts val="105"/>
              </a:spcBef>
              <a:tabLst>
                <a:tab pos="527685" algn="l"/>
              </a:tabLst>
            </a:pPr>
            <a:r>
              <a:rPr dirty="0">
                <a:solidFill>
                  <a:srgbClr val="000000"/>
                </a:solidFill>
              </a:rPr>
              <a:t>1.	</a:t>
            </a:r>
            <a:r>
              <a:rPr spc="-5" dirty="0">
                <a:solidFill>
                  <a:srgbClr val="000000"/>
                </a:solidFill>
              </a:rPr>
              <a:t>P-</a:t>
            </a:r>
            <a:r>
              <a:rPr spc="-60" dirty="0">
                <a:solidFill>
                  <a:srgbClr val="000000"/>
                </a:solidFill>
              </a:rPr>
              <a:t> </a:t>
            </a:r>
            <a:r>
              <a:rPr spc="-5" dirty="0">
                <a:solidFill>
                  <a:srgbClr val="000000"/>
                </a:solidFill>
              </a:rPr>
              <a:t>Planning</a:t>
            </a:r>
          </a:p>
        </p:txBody>
      </p:sp>
      <p:sp>
        <p:nvSpPr>
          <p:cNvPr id="4" name="object 4"/>
          <p:cNvSpPr txBox="1"/>
          <p:nvPr/>
        </p:nvSpPr>
        <p:spPr>
          <a:xfrm>
            <a:off x="535940" y="1726350"/>
            <a:ext cx="3604260" cy="4709160"/>
          </a:xfrm>
          <a:prstGeom prst="rect">
            <a:avLst/>
          </a:prstGeom>
        </p:spPr>
        <p:txBody>
          <a:bodyPr vert="horz" wrap="square" lIns="0" tIns="110489" rIns="0" bIns="0" rtlCol="0">
            <a:spAutoFit/>
          </a:bodyPr>
          <a:lstStyle/>
          <a:p>
            <a:pPr marL="527685" indent="-515620">
              <a:spcBef>
                <a:spcPts val="869"/>
              </a:spcBef>
              <a:buFontTx/>
              <a:buAutoNum type="arabicPeriod" startAt="2"/>
              <a:tabLst>
                <a:tab pos="527685" algn="l"/>
                <a:tab pos="528320" algn="l"/>
              </a:tabLst>
            </a:pPr>
            <a:r>
              <a:rPr sz="3200" b="1" dirty="0">
                <a:solidFill>
                  <a:prstClr val="black"/>
                </a:solidFill>
                <a:latin typeface="Times New Roman"/>
                <a:cs typeface="Times New Roman"/>
              </a:rPr>
              <a:t>O-</a:t>
            </a:r>
            <a:r>
              <a:rPr sz="3200" b="1" spc="-35" dirty="0">
                <a:solidFill>
                  <a:prstClr val="black"/>
                </a:solidFill>
                <a:latin typeface="Times New Roman"/>
                <a:cs typeface="Times New Roman"/>
              </a:rPr>
              <a:t> </a:t>
            </a:r>
            <a:r>
              <a:rPr sz="3200" b="1" dirty="0">
                <a:solidFill>
                  <a:prstClr val="black"/>
                </a:solidFill>
                <a:latin typeface="Times New Roman"/>
                <a:cs typeface="Times New Roman"/>
              </a:rPr>
              <a:t>Organizing</a:t>
            </a:r>
            <a:endParaRPr sz="3200">
              <a:solidFill>
                <a:prstClr val="black"/>
              </a:solidFill>
              <a:latin typeface="Times New Roman"/>
              <a:cs typeface="Times New Roman"/>
            </a:endParaRPr>
          </a:p>
          <a:p>
            <a:pPr marL="527685" indent="-515620">
              <a:spcBef>
                <a:spcPts val="770"/>
              </a:spcBef>
              <a:buFontTx/>
              <a:buAutoNum type="arabicPeriod" startAt="2"/>
              <a:tabLst>
                <a:tab pos="527685" algn="l"/>
                <a:tab pos="528320" algn="l"/>
              </a:tabLst>
            </a:pPr>
            <a:r>
              <a:rPr sz="3200" b="1" spc="-5" dirty="0">
                <a:solidFill>
                  <a:prstClr val="black"/>
                </a:solidFill>
                <a:latin typeface="Times New Roman"/>
                <a:cs typeface="Times New Roman"/>
              </a:rPr>
              <a:t>S-</a:t>
            </a:r>
            <a:r>
              <a:rPr sz="3200" b="1" spc="-20" dirty="0">
                <a:solidFill>
                  <a:prstClr val="black"/>
                </a:solidFill>
                <a:latin typeface="Times New Roman"/>
                <a:cs typeface="Times New Roman"/>
              </a:rPr>
              <a:t> </a:t>
            </a:r>
            <a:r>
              <a:rPr sz="3200" b="1" dirty="0">
                <a:solidFill>
                  <a:prstClr val="black"/>
                </a:solidFill>
                <a:latin typeface="Times New Roman"/>
                <a:cs typeface="Times New Roman"/>
              </a:rPr>
              <a:t>Staffing</a:t>
            </a:r>
            <a:endParaRPr sz="3200">
              <a:solidFill>
                <a:prstClr val="black"/>
              </a:solidFill>
              <a:latin typeface="Times New Roman"/>
              <a:cs typeface="Times New Roman"/>
            </a:endParaRPr>
          </a:p>
          <a:p>
            <a:pPr marL="527685" indent="-515620">
              <a:spcBef>
                <a:spcPts val="770"/>
              </a:spcBef>
              <a:buFontTx/>
              <a:buAutoNum type="arabicPeriod" startAt="2"/>
              <a:tabLst>
                <a:tab pos="527685" algn="l"/>
                <a:tab pos="528320" algn="l"/>
              </a:tabLst>
            </a:pPr>
            <a:r>
              <a:rPr sz="3200" b="1" dirty="0">
                <a:solidFill>
                  <a:prstClr val="black"/>
                </a:solidFill>
                <a:latin typeface="Times New Roman"/>
                <a:cs typeface="Times New Roman"/>
              </a:rPr>
              <a:t>D-</a:t>
            </a:r>
            <a:r>
              <a:rPr sz="3200" b="1" spc="-20" dirty="0">
                <a:solidFill>
                  <a:prstClr val="black"/>
                </a:solidFill>
                <a:latin typeface="Times New Roman"/>
                <a:cs typeface="Times New Roman"/>
              </a:rPr>
              <a:t> </a:t>
            </a:r>
            <a:r>
              <a:rPr sz="3200" b="1" spc="-5" dirty="0">
                <a:solidFill>
                  <a:prstClr val="black"/>
                </a:solidFill>
                <a:latin typeface="Times New Roman"/>
                <a:cs typeface="Times New Roman"/>
              </a:rPr>
              <a:t>Directing</a:t>
            </a:r>
            <a:endParaRPr sz="3200">
              <a:solidFill>
                <a:prstClr val="black"/>
              </a:solidFill>
              <a:latin typeface="Times New Roman"/>
              <a:cs typeface="Times New Roman"/>
            </a:endParaRPr>
          </a:p>
          <a:p>
            <a:pPr marL="527685" indent="-515620">
              <a:spcBef>
                <a:spcPts val="770"/>
              </a:spcBef>
              <a:buFontTx/>
              <a:buAutoNum type="arabicPeriod" startAt="2"/>
              <a:tabLst>
                <a:tab pos="527685" algn="l"/>
                <a:tab pos="528320" algn="l"/>
              </a:tabLst>
            </a:pPr>
            <a:r>
              <a:rPr sz="3200" b="1" dirty="0">
                <a:solidFill>
                  <a:prstClr val="black"/>
                </a:solidFill>
                <a:latin typeface="Times New Roman"/>
                <a:cs typeface="Times New Roman"/>
              </a:rPr>
              <a:t>Co-</a:t>
            </a:r>
            <a:r>
              <a:rPr sz="3200" b="1" spc="-75" dirty="0">
                <a:solidFill>
                  <a:prstClr val="black"/>
                </a:solidFill>
                <a:latin typeface="Times New Roman"/>
                <a:cs typeface="Times New Roman"/>
              </a:rPr>
              <a:t> </a:t>
            </a:r>
            <a:r>
              <a:rPr sz="3200" b="1" dirty="0">
                <a:solidFill>
                  <a:prstClr val="black"/>
                </a:solidFill>
                <a:latin typeface="Times New Roman"/>
                <a:cs typeface="Times New Roman"/>
              </a:rPr>
              <a:t>Coordinating</a:t>
            </a:r>
            <a:endParaRPr sz="3200">
              <a:solidFill>
                <a:prstClr val="black"/>
              </a:solidFill>
              <a:latin typeface="Times New Roman"/>
              <a:cs typeface="Times New Roman"/>
            </a:endParaRPr>
          </a:p>
          <a:p>
            <a:pPr marL="527685" indent="-515620">
              <a:spcBef>
                <a:spcPts val="770"/>
              </a:spcBef>
              <a:buFontTx/>
              <a:buAutoNum type="arabicPeriod" startAt="2"/>
              <a:tabLst>
                <a:tab pos="527685" algn="l"/>
                <a:tab pos="528320" algn="l"/>
              </a:tabLst>
            </a:pPr>
            <a:r>
              <a:rPr sz="3200" b="1" dirty="0">
                <a:solidFill>
                  <a:prstClr val="black"/>
                </a:solidFill>
                <a:latin typeface="Times New Roman"/>
                <a:cs typeface="Times New Roman"/>
              </a:rPr>
              <a:t>R-</a:t>
            </a:r>
            <a:r>
              <a:rPr sz="3200" b="1" spc="-20" dirty="0">
                <a:solidFill>
                  <a:prstClr val="black"/>
                </a:solidFill>
                <a:latin typeface="Times New Roman"/>
                <a:cs typeface="Times New Roman"/>
              </a:rPr>
              <a:t> </a:t>
            </a:r>
            <a:r>
              <a:rPr sz="3200" b="1" dirty="0">
                <a:solidFill>
                  <a:prstClr val="black"/>
                </a:solidFill>
                <a:latin typeface="Times New Roman"/>
                <a:cs typeface="Times New Roman"/>
              </a:rPr>
              <a:t>Reporting</a:t>
            </a:r>
            <a:endParaRPr sz="3200">
              <a:solidFill>
                <a:prstClr val="black"/>
              </a:solidFill>
              <a:latin typeface="Times New Roman"/>
              <a:cs typeface="Times New Roman"/>
            </a:endParaRPr>
          </a:p>
          <a:p>
            <a:pPr marL="527685" indent="-515620">
              <a:spcBef>
                <a:spcPts val="765"/>
              </a:spcBef>
              <a:buFontTx/>
              <a:buAutoNum type="arabicPeriod" startAt="2"/>
              <a:tabLst>
                <a:tab pos="527685" algn="l"/>
                <a:tab pos="528320" algn="l"/>
              </a:tabLst>
            </a:pPr>
            <a:r>
              <a:rPr sz="3200" b="1" dirty="0">
                <a:solidFill>
                  <a:prstClr val="black"/>
                </a:solidFill>
                <a:latin typeface="Times New Roman"/>
                <a:cs typeface="Times New Roman"/>
              </a:rPr>
              <a:t>B-</a:t>
            </a:r>
            <a:r>
              <a:rPr sz="3200" b="1" spc="-25" dirty="0">
                <a:solidFill>
                  <a:prstClr val="black"/>
                </a:solidFill>
                <a:latin typeface="Times New Roman"/>
                <a:cs typeface="Times New Roman"/>
              </a:rPr>
              <a:t> </a:t>
            </a:r>
            <a:r>
              <a:rPr sz="3200" b="1" dirty="0">
                <a:solidFill>
                  <a:prstClr val="black"/>
                </a:solidFill>
                <a:latin typeface="Times New Roman"/>
                <a:cs typeface="Times New Roman"/>
              </a:rPr>
              <a:t>Budgetting</a:t>
            </a:r>
            <a:endParaRPr sz="3200">
              <a:solidFill>
                <a:prstClr val="black"/>
              </a:solidFill>
              <a:latin typeface="Times New Roman"/>
              <a:cs typeface="Times New Roman"/>
            </a:endParaRPr>
          </a:p>
          <a:p>
            <a:pPr marL="527685" indent="-515620">
              <a:spcBef>
                <a:spcPts val="770"/>
              </a:spcBef>
              <a:buFontTx/>
              <a:buAutoNum type="arabicPeriod" startAt="2"/>
              <a:tabLst>
                <a:tab pos="527685" algn="l"/>
                <a:tab pos="528320" algn="l"/>
              </a:tabLst>
            </a:pPr>
            <a:r>
              <a:rPr sz="3200" b="1" spc="-5" dirty="0">
                <a:solidFill>
                  <a:prstClr val="black"/>
                </a:solidFill>
                <a:latin typeface="Times New Roman"/>
                <a:cs typeface="Times New Roman"/>
              </a:rPr>
              <a:t>E-</a:t>
            </a:r>
            <a:r>
              <a:rPr sz="3200" b="1" spc="-20" dirty="0">
                <a:solidFill>
                  <a:prstClr val="black"/>
                </a:solidFill>
                <a:latin typeface="Times New Roman"/>
                <a:cs typeface="Times New Roman"/>
              </a:rPr>
              <a:t> </a:t>
            </a:r>
            <a:r>
              <a:rPr sz="3200" b="1" dirty="0">
                <a:solidFill>
                  <a:prstClr val="black"/>
                </a:solidFill>
                <a:latin typeface="Times New Roman"/>
                <a:cs typeface="Times New Roman"/>
              </a:rPr>
              <a:t>Evalution</a:t>
            </a:r>
            <a:endParaRPr sz="3200">
              <a:solidFill>
                <a:prstClr val="black"/>
              </a:solidFill>
              <a:latin typeface="Times New Roman"/>
              <a:cs typeface="Times New Roman"/>
            </a:endParaRPr>
          </a:p>
          <a:p>
            <a:pPr marL="527685" indent="-515620">
              <a:spcBef>
                <a:spcPts val="770"/>
              </a:spcBef>
              <a:buFontTx/>
              <a:buAutoNum type="arabicPeriod" startAt="2"/>
              <a:tabLst>
                <a:tab pos="527685" algn="l"/>
                <a:tab pos="528320" algn="l"/>
              </a:tabLst>
            </a:pPr>
            <a:r>
              <a:rPr sz="3200" b="1" spc="-5" dirty="0">
                <a:solidFill>
                  <a:prstClr val="black"/>
                </a:solidFill>
                <a:latin typeface="Times New Roman"/>
                <a:cs typeface="Times New Roman"/>
              </a:rPr>
              <a:t>F-</a:t>
            </a:r>
            <a:r>
              <a:rPr sz="3200" b="1" spc="-20" dirty="0">
                <a:solidFill>
                  <a:prstClr val="black"/>
                </a:solidFill>
                <a:latin typeface="Times New Roman"/>
                <a:cs typeface="Times New Roman"/>
              </a:rPr>
              <a:t> </a:t>
            </a:r>
            <a:r>
              <a:rPr sz="3200" b="1" dirty="0">
                <a:solidFill>
                  <a:prstClr val="black"/>
                </a:solidFill>
                <a:latin typeface="Times New Roman"/>
                <a:cs typeface="Times New Roman"/>
              </a:rPr>
              <a:t>Feedback</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421734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idx="4294967295"/>
          </p:nvPr>
        </p:nvSpPr>
        <p:spPr/>
        <p:txBody>
          <a:bodyPr anchor="ctr"/>
          <a:lstStyle/>
          <a:p>
            <a:pPr eaLnBrk="1" hangingPunct="1"/>
            <a:r>
              <a:rPr lang="en-IN" altLang="en-US" smtClean="0"/>
              <a:t>Cont...</a:t>
            </a:r>
          </a:p>
        </p:txBody>
      </p:sp>
      <p:sp>
        <p:nvSpPr>
          <p:cNvPr id="19459" name="Content Placeholder 2"/>
          <p:cNvSpPr>
            <a:spLocks noGrp="1" noChangeArrowheads="1"/>
          </p:cNvSpPr>
          <p:nvPr>
            <p:ph idx="4294967295"/>
          </p:nvPr>
        </p:nvSpPr>
        <p:spPr/>
        <p:txBody>
          <a:bodyPr/>
          <a:lstStyle/>
          <a:p>
            <a:pPr eaLnBrk="1" hangingPunct="1">
              <a:lnSpc>
                <a:spcPct val="80000"/>
              </a:lnSpc>
              <a:buFont typeface="Wingdings" pitchFamily="2" charset="2"/>
              <a:buNone/>
            </a:pPr>
            <a:r>
              <a:rPr lang="en-US" altLang="en-US" sz="2700" smtClean="0"/>
              <a:t>    ·  Human Resource Management </a:t>
            </a:r>
            <a:br>
              <a:rPr lang="en-US" altLang="en-US" sz="2700" smtClean="0"/>
            </a:br>
            <a:r>
              <a:rPr lang="en-US" altLang="en-US" sz="2700" smtClean="0"/>
              <a:t>·  Industrial Development </a:t>
            </a:r>
            <a:br>
              <a:rPr lang="en-US" altLang="en-US" sz="2700" smtClean="0"/>
            </a:br>
            <a:r>
              <a:rPr lang="en-US" altLang="en-US" sz="2700" smtClean="0"/>
              <a:t>·  Medical Social Work </a:t>
            </a:r>
            <a:br>
              <a:rPr lang="en-US" altLang="en-US" sz="2700" smtClean="0"/>
            </a:br>
            <a:r>
              <a:rPr lang="en-US" altLang="en-US" sz="2700" smtClean="0"/>
              <a:t>·  Mental Health </a:t>
            </a:r>
            <a:br>
              <a:rPr lang="en-US" altLang="en-US" sz="2700" smtClean="0"/>
            </a:br>
            <a:r>
              <a:rPr lang="en-US" altLang="en-US" sz="2700" smtClean="0"/>
              <a:t>·  Mental Retardation </a:t>
            </a:r>
            <a:br>
              <a:rPr lang="en-US" altLang="en-US" sz="2700" smtClean="0"/>
            </a:br>
            <a:r>
              <a:rPr lang="en-US" altLang="en-US" sz="2700" smtClean="0"/>
              <a:t>·  Management of Social Services </a:t>
            </a:r>
            <a:br>
              <a:rPr lang="en-US" altLang="en-US" sz="2700" smtClean="0"/>
            </a:br>
            <a:r>
              <a:rPr lang="en-US" altLang="en-US" sz="2700" smtClean="0"/>
              <a:t>·  Mother &amp; Child Health </a:t>
            </a:r>
            <a:br>
              <a:rPr lang="en-US" altLang="en-US" sz="2700" smtClean="0"/>
            </a:br>
            <a:r>
              <a:rPr lang="en-US" altLang="en-US" sz="2700" smtClean="0"/>
              <a:t>·  Policy &amp; Planning Services </a:t>
            </a:r>
            <a:br>
              <a:rPr lang="en-US" altLang="en-US" sz="2700" smtClean="0"/>
            </a:br>
            <a:r>
              <a:rPr lang="en-US" altLang="en-US" sz="2700" smtClean="0"/>
              <a:t>·  Poverty eradication </a:t>
            </a:r>
            <a:br>
              <a:rPr lang="en-US" altLang="en-US" sz="2700" smtClean="0"/>
            </a:br>
            <a:r>
              <a:rPr lang="en-US" altLang="en-US" sz="2700" smtClean="0"/>
              <a:t>·  People with Special Needs </a:t>
            </a:r>
            <a:br>
              <a:rPr lang="en-US" altLang="en-US" sz="2700" smtClean="0"/>
            </a:br>
            <a:endParaRPr lang="en-IN" altLang="en-US" sz="2700" smtClean="0"/>
          </a:p>
        </p:txBody>
      </p:sp>
      <p:pic>
        <p:nvPicPr>
          <p:cNvPr id="19460" name="Picture 5" descr="http://www.buzzle.com/img/articleImages/280259-232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0"/>
            <a:ext cx="24288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http://t2.gstatic.com/images?q=tbn:ANd9GcQJ33OXZEYaxcllsDW8mLNb5ndGUiJjrJNLdyiMBGjrLSV7tRnI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29908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http://3.bp.blogspot.com/-HTVQK0Uv7Vg/UM9jxdt3hnI/AAAAAAAAAq0/IhhERLR6s5E/s1600/mental-heal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63" y="2214563"/>
            <a:ext cx="2357437"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1" descr="http://www.bubblews.com/assets/images/news/1970092030_13617591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143500"/>
            <a:ext cx="30718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3" descr="http://www.hangthebankers.com/wp-content/uploads/2013/01/starv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88" y="5214938"/>
            <a:ext cx="34290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5" descr="http://lifewellnesshomehealth.com/images/nurs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357313"/>
            <a:ext cx="18573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1723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9150" y="478663"/>
            <a:ext cx="7904480"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8063A1"/>
                </a:solidFill>
              </a:rPr>
              <a:t>6. SOCIAL WORK</a:t>
            </a:r>
            <a:r>
              <a:rPr sz="4400" spc="-415" dirty="0">
                <a:solidFill>
                  <a:srgbClr val="8063A1"/>
                </a:solidFill>
              </a:rPr>
              <a:t> </a:t>
            </a:r>
            <a:r>
              <a:rPr sz="4400" dirty="0">
                <a:solidFill>
                  <a:srgbClr val="8063A1"/>
                </a:solidFill>
              </a:rPr>
              <a:t>RESEARCH</a:t>
            </a:r>
            <a:endParaRPr sz="4400"/>
          </a:p>
        </p:txBody>
      </p:sp>
      <p:sp>
        <p:nvSpPr>
          <p:cNvPr id="3" name="object 3"/>
          <p:cNvSpPr txBox="1"/>
          <p:nvPr/>
        </p:nvSpPr>
        <p:spPr>
          <a:xfrm>
            <a:off x="535940" y="1564356"/>
            <a:ext cx="8074025" cy="4537075"/>
          </a:xfrm>
          <a:prstGeom prst="rect">
            <a:avLst/>
          </a:prstGeom>
        </p:spPr>
        <p:txBody>
          <a:bodyPr vert="horz" wrap="square" lIns="0" tIns="11430" rIns="0" bIns="0" rtlCol="0">
            <a:spAutoFit/>
          </a:bodyPr>
          <a:lstStyle/>
          <a:p>
            <a:pPr marL="12700" marR="538480" indent="254000">
              <a:lnSpc>
                <a:spcPct val="120100"/>
              </a:lnSpc>
              <a:spcBef>
                <a:spcPts val="90"/>
              </a:spcBef>
            </a:pPr>
            <a:r>
              <a:rPr sz="2000" dirty="0">
                <a:solidFill>
                  <a:prstClr val="black"/>
                </a:solidFill>
                <a:latin typeface="Times New Roman"/>
                <a:cs typeface="Times New Roman"/>
              </a:rPr>
              <a:t>Social </a:t>
            </a:r>
            <a:r>
              <a:rPr sz="2000" spc="-35" dirty="0">
                <a:solidFill>
                  <a:prstClr val="black"/>
                </a:solidFill>
                <a:latin typeface="Times New Roman"/>
                <a:cs typeface="Times New Roman"/>
              </a:rPr>
              <a:t>Work </a:t>
            </a:r>
            <a:r>
              <a:rPr sz="2000" dirty="0">
                <a:solidFill>
                  <a:prstClr val="black"/>
                </a:solidFill>
                <a:latin typeface="Times New Roman"/>
                <a:cs typeface="Times New Roman"/>
              </a:rPr>
              <a:t>Research </a:t>
            </a:r>
            <a:r>
              <a:rPr sz="2000" spc="-5" dirty="0">
                <a:solidFill>
                  <a:prstClr val="black"/>
                </a:solidFill>
                <a:latin typeface="Times New Roman"/>
                <a:cs typeface="Times New Roman"/>
              </a:rPr>
              <a:t>is </a:t>
            </a:r>
            <a:r>
              <a:rPr sz="2000" dirty="0">
                <a:solidFill>
                  <a:prstClr val="black"/>
                </a:solidFill>
                <a:latin typeface="Times New Roman"/>
                <a:cs typeface="Times New Roman"/>
              </a:rPr>
              <a:t>the application of research </a:t>
            </a:r>
            <a:r>
              <a:rPr sz="2000" spc="-5" dirty="0">
                <a:solidFill>
                  <a:prstClr val="black"/>
                </a:solidFill>
                <a:latin typeface="Times New Roman"/>
                <a:cs typeface="Times New Roman"/>
              </a:rPr>
              <a:t>methods to </a:t>
            </a:r>
            <a:r>
              <a:rPr sz="2000" dirty="0">
                <a:solidFill>
                  <a:prstClr val="black"/>
                </a:solidFill>
                <a:latin typeface="Times New Roman"/>
                <a:cs typeface="Times New Roman"/>
              </a:rPr>
              <a:t>the  production of knowledge that Social </a:t>
            </a:r>
            <a:r>
              <a:rPr sz="2000" spc="-20" dirty="0">
                <a:solidFill>
                  <a:prstClr val="black"/>
                </a:solidFill>
                <a:latin typeface="Times New Roman"/>
                <a:cs typeface="Times New Roman"/>
              </a:rPr>
              <a:t>Workers </a:t>
            </a:r>
            <a:r>
              <a:rPr sz="2000" dirty="0">
                <a:solidFill>
                  <a:prstClr val="black"/>
                </a:solidFill>
                <a:latin typeface="Times New Roman"/>
                <a:cs typeface="Times New Roman"/>
              </a:rPr>
              <a:t>need </a:t>
            </a:r>
            <a:r>
              <a:rPr sz="2000" spc="-5" dirty="0">
                <a:solidFill>
                  <a:prstClr val="black"/>
                </a:solidFill>
                <a:latin typeface="Times New Roman"/>
                <a:cs typeface="Times New Roman"/>
              </a:rPr>
              <a:t>to </a:t>
            </a:r>
            <a:r>
              <a:rPr sz="2000" dirty="0">
                <a:solidFill>
                  <a:prstClr val="black"/>
                </a:solidFill>
                <a:latin typeface="Times New Roman"/>
                <a:cs typeface="Times New Roman"/>
              </a:rPr>
              <a:t>solve </a:t>
            </a:r>
            <a:r>
              <a:rPr sz="2000" spc="-5" dirty="0">
                <a:solidFill>
                  <a:prstClr val="black"/>
                </a:solidFill>
                <a:latin typeface="Times New Roman"/>
                <a:cs typeface="Times New Roman"/>
              </a:rPr>
              <a:t>problems</a:t>
            </a:r>
            <a:r>
              <a:rPr sz="2000" spc="-215" dirty="0">
                <a:solidFill>
                  <a:prstClr val="black"/>
                </a:solidFill>
                <a:latin typeface="Times New Roman"/>
                <a:cs typeface="Times New Roman"/>
              </a:rPr>
              <a:t> </a:t>
            </a:r>
            <a:r>
              <a:rPr sz="2000" dirty="0">
                <a:solidFill>
                  <a:prstClr val="black"/>
                </a:solidFill>
                <a:latin typeface="Times New Roman"/>
                <a:cs typeface="Times New Roman"/>
              </a:rPr>
              <a:t>they  confront </a:t>
            </a:r>
            <a:r>
              <a:rPr sz="2000" spc="-5" dirty="0">
                <a:solidFill>
                  <a:prstClr val="black"/>
                </a:solidFill>
                <a:latin typeface="Times New Roman"/>
                <a:cs typeface="Times New Roman"/>
              </a:rPr>
              <a:t>in </a:t>
            </a:r>
            <a:r>
              <a:rPr sz="2000" dirty="0">
                <a:solidFill>
                  <a:prstClr val="black"/>
                </a:solidFill>
                <a:latin typeface="Times New Roman"/>
                <a:cs typeface="Times New Roman"/>
              </a:rPr>
              <a:t>the </a:t>
            </a:r>
            <a:r>
              <a:rPr sz="2000" spc="-5" dirty="0">
                <a:solidFill>
                  <a:prstClr val="black"/>
                </a:solidFill>
                <a:latin typeface="Times New Roman"/>
                <a:cs typeface="Times New Roman"/>
              </a:rPr>
              <a:t>practice </a:t>
            </a:r>
            <a:r>
              <a:rPr sz="2000" dirty="0">
                <a:solidFill>
                  <a:prstClr val="black"/>
                </a:solidFill>
                <a:latin typeface="Times New Roman"/>
                <a:cs typeface="Times New Roman"/>
              </a:rPr>
              <a:t>of Social</a:t>
            </a:r>
            <a:r>
              <a:rPr sz="2000" spc="-150" dirty="0">
                <a:solidFill>
                  <a:prstClr val="black"/>
                </a:solidFill>
                <a:latin typeface="Times New Roman"/>
                <a:cs typeface="Times New Roman"/>
              </a:rPr>
              <a:t> </a:t>
            </a:r>
            <a:r>
              <a:rPr sz="2000" spc="-30" dirty="0">
                <a:solidFill>
                  <a:prstClr val="black"/>
                </a:solidFill>
                <a:latin typeface="Times New Roman"/>
                <a:cs typeface="Times New Roman"/>
              </a:rPr>
              <a:t>Work.</a:t>
            </a:r>
            <a:endParaRPr sz="2000">
              <a:solidFill>
                <a:prstClr val="black"/>
              </a:solidFill>
              <a:latin typeface="Times New Roman"/>
              <a:cs typeface="Times New Roman"/>
            </a:endParaRPr>
          </a:p>
          <a:p>
            <a:pPr>
              <a:spcBef>
                <a:spcPts val="25"/>
              </a:spcBef>
            </a:pPr>
            <a:endParaRPr sz="2900">
              <a:solidFill>
                <a:prstClr val="black"/>
              </a:solidFill>
              <a:latin typeface="Times New Roman"/>
              <a:cs typeface="Times New Roman"/>
            </a:endParaRPr>
          </a:p>
          <a:p>
            <a:pPr marL="12700">
              <a:spcBef>
                <a:spcPts val="5"/>
              </a:spcBef>
            </a:pPr>
            <a:r>
              <a:rPr sz="2000" b="1" spc="-35" dirty="0">
                <a:solidFill>
                  <a:prstClr val="black"/>
                </a:solidFill>
                <a:latin typeface="Times New Roman"/>
                <a:cs typeface="Times New Roman"/>
              </a:rPr>
              <a:t>WHAT </a:t>
            </a:r>
            <a:r>
              <a:rPr sz="2000" b="1" dirty="0">
                <a:solidFill>
                  <a:prstClr val="black"/>
                </a:solidFill>
                <a:latin typeface="Times New Roman"/>
                <a:cs typeface="Times New Roman"/>
              </a:rPr>
              <a:t>IS SOCIAL WORK</a:t>
            </a:r>
            <a:r>
              <a:rPr sz="2000" b="1" spc="-215" dirty="0">
                <a:solidFill>
                  <a:prstClr val="black"/>
                </a:solidFill>
                <a:latin typeface="Times New Roman"/>
                <a:cs typeface="Times New Roman"/>
              </a:rPr>
              <a:t> </a:t>
            </a:r>
            <a:r>
              <a:rPr sz="2000" b="1" dirty="0">
                <a:solidFill>
                  <a:prstClr val="black"/>
                </a:solidFill>
                <a:latin typeface="Times New Roman"/>
                <a:cs typeface="Times New Roman"/>
              </a:rPr>
              <a:t>RESEARCH?</a:t>
            </a:r>
            <a:endParaRPr sz="2000">
              <a:solidFill>
                <a:prstClr val="black"/>
              </a:solidFill>
              <a:latin typeface="Times New Roman"/>
              <a:cs typeface="Times New Roman"/>
            </a:endParaRPr>
          </a:p>
          <a:p>
            <a:pPr>
              <a:spcBef>
                <a:spcPts val="25"/>
              </a:spcBef>
            </a:pPr>
            <a:endParaRPr sz="2900">
              <a:solidFill>
                <a:prstClr val="black"/>
              </a:solidFill>
              <a:latin typeface="Times New Roman"/>
              <a:cs typeface="Times New Roman"/>
            </a:endParaRPr>
          </a:p>
          <a:p>
            <a:pPr marL="355600" marR="5080" indent="-342900" algn="just">
              <a:buFont typeface="Wingdings"/>
              <a:buChar char=""/>
              <a:tabLst>
                <a:tab pos="355600" algn="l"/>
              </a:tabLst>
            </a:pPr>
            <a:r>
              <a:rPr sz="2000" b="1" dirty="0">
                <a:solidFill>
                  <a:prstClr val="black"/>
                </a:solidFill>
                <a:latin typeface="Times New Roman"/>
                <a:cs typeface="Times New Roman"/>
              </a:rPr>
              <a:t>G R Madan </a:t>
            </a:r>
            <a:r>
              <a:rPr sz="2000" spc="-10" dirty="0">
                <a:solidFill>
                  <a:prstClr val="black"/>
                </a:solidFill>
                <a:latin typeface="Times New Roman"/>
                <a:cs typeface="Times New Roman"/>
              </a:rPr>
              <a:t>in </a:t>
            </a:r>
            <a:r>
              <a:rPr sz="2000" spc="-5" dirty="0">
                <a:solidFill>
                  <a:prstClr val="black"/>
                </a:solidFill>
                <a:latin typeface="Times New Roman"/>
                <a:cs typeface="Times New Roman"/>
              </a:rPr>
              <a:t>Indian Social Problems </a:t>
            </a:r>
            <a:r>
              <a:rPr sz="2000" spc="-55" dirty="0">
                <a:solidFill>
                  <a:prstClr val="black"/>
                </a:solidFill>
                <a:latin typeface="Times New Roman"/>
                <a:cs typeface="Times New Roman"/>
              </a:rPr>
              <a:t>Vol-2 </a:t>
            </a:r>
            <a:r>
              <a:rPr sz="2000" spc="-5" dirty="0">
                <a:solidFill>
                  <a:prstClr val="black"/>
                </a:solidFill>
                <a:latin typeface="Times New Roman"/>
                <a:cs typeface="Times New Roman"/>
              </a:rPr>
              <a:t>(Page No-18): Social </a:t>
            </a:r>
            <a:r>
              <a:rPr sz="2000" spc="-45" dirty="0">
                <a:solidFill>
                  <a:prstClr val="black"/>
                </a:solidFill>
                <a:latin typeface="Times New Roman"/>
                <a:cs typeface="Times New Roman"/>
              </a:rPr>
              <a:t>Work  </a:t>
            </a:r>
            <a:r>
              <a:rPr sz="2000" spc="-5" dirty="0">
                <a:solidFill>
                  <a:prstClr val="black"/>
                </a:solidFill>
                <a:latin typeface="Times New Roman"/>
                <a:cs typeface="Times New Roman"/>
              </a:rPr>
              <a:t>Research </a:t>
            </a:r>
            <a:r>
              <a:rPr sz="2000" spc="-10" dirty="0">
                <a:solidFill>
                  <a:prstClr val="black"/>
                </a:solidFill>
                <a:latin typeface="Times New Roman"/>
                <a:cs typeface="Times New Roman"/>
              </a:rPr>
              <a:t>is </a:t>
            </a:r>
            <a:r>
              <a:rPr sz="2000" spc="-5" dirty="0">
                <a:solidFill>
                  <a:prstClr val="black"/>
                </a:solidFill>
                <a:latin typeface="Times New Roman"/>
                <a:cs typeface="Times New Roman"/>
              </a:rPr>
              <a:t>the systematic critical investigation of questions in the social  welfare field </a:t>
            </a:r>
            <a:r>
              <a:rPr sz="2000" dirty="0">
                <a:solidFill>
                  <a:prstClr val="black"/>
                </a:solidFill>
                <a:latin typeface="Times New Roman"/>
                <a:cs typeface="Times New Roman"/>
              </a:rPr>
              <a:t>with </a:t>
            </a:r>
            <a:r>
              <a:rPr sz="2000" spc="-5" dirty="0">
                <a:solidFill>
                  <a:prstClr val="black"/>
                </a:solidFill>
                <a:latin typeface="Times New Roman"/>
                <a:cs typeface="Times New Roman"/>
              </a:rPr>
              <a:t>the purpose </a:t>
            </a:r>
            <a:r>
              <a:rPr sz="2000" dirty="0">
                <a:solidFill>
                  <a:prstClr val="black"/>
                </a:solidFill>
                <a:latin typeface="Times New Roman"/>
                <a:cs typeface="Times New Roman"/>
              </a:rPr>
              <a:t>of </a:t>
            </a:r>
            <a:r>
              <a:rPr sz="2000" spc="-5" dirty="0">
                <a:solidFill>
                  <a:prstClr val="black"/>
                </a:solidFill>
                <a:latin typeface="Times New Roman"/>
                <a:cs typeface="Times New Roman"/>
              </a:rPr>
              <a:t>yielding answers </a:t>
            </a:r>
            <a:r>
              <a:rPr sz="2000" spc="-10" dirty="0">
                <a:solidFill>
                  <a:prstClr val="black"/>
                </a:solidFill>
                <a:latin typeface="Times New Roman"/>
                <a:cs typeface="Times New Roman"/>
              </a:rPr>
              <a:t>to </a:t>
            </a:r>
            <a:r>
              <a:rPr sz="2000" spc="-5" dirty="0">
                <a:solidFill>
                  <a:prstClr val="black"/>
                </a:solidFill>
                <a:latin typeface="Times New Roman"/>
                <a:cs typeface="Times New Roman"/>
              </a:rPr>
              <a:t>problems of social  </a:t>
            </a:r>
            <a:r>
              <a:rPr sz="2000" dirty="0">
                <a:solidFill>
                  <a:prstClr val="black"/>
                </a:solidFill>
                <a:latin typeface="Times New Roman"/>
                <a:cs typeface="Times New Roman"/>
              </a:rPr>
              <a:t>work and of</a:t>
            </a:r>
            <a:r>
              <a:rPr sz="2000" spc="-50" dirty="0">
                <a:solidFill>
                  <a:prstClr val="black"/>
                </a:solidFill>
                <a:latin typeface="Times New Roman"/>
                <a:cs typeface="Times New Roman"/>
              </a:rPr>
              <a:t> </a:t>
            </a:r>
            <a:r>
              <a:rPr sz="2000" dirty="0">
                <a:solidFill>
                  <a:prstClr val="black"/>
                </a:solidFill>
                <a:latin typeface="Times New Roman"/>
                <a:cs typeface="Times New Roman"/>
              </a:rPr>
              <a:t>extended.</a:t>
            </a:r>
            <a:endParaRPr sz="2000">
              <a:solidFill>
                <a:prstClr val="black"/>
              </a:solidFill>
              <a:latin typeface="Times New Roman"/>
              <a:cs typeface="Times New Roman"/>
            </a:endParaRPr>
          </a:p>
          <a:p>
            <a:pPr>
              <a:spcBef>
                <a:spcPts val="25"/>
              </a:spcBef>
              <a:buFont typeface="Wingdings"/>
              <a:buChar char=""/>
            </a:pPr>
            <a:endParaRPr sz="2900">
              <a:solidFill>
                <a:prstClr val="black"/>
              </a:solidFill>
              <a:latin typeface="Times New Roman"/>
              <a:cs typeface="Times New Roman"/>
            </a:endParaRPr>
          </a:p>
          <a:p>
            <a:pPr marL="355600" marR="6985" indent="-342900" algn="just">
              <a:spcBef>
                <a:spcPts val="5"/>
              </a:spcBef>
              <a:buFont typeface="Wingdings"/>
              <a:buChar char=""/>
              <a:tabLst>
                <a:tab pos="355600" algn="l"/>
              </a:tabLst>
            </a:pPr>
            <a:r>
              <a:rPr sz="2000" dirty="0">
                <a:solidFill>
                  <a:prstClr val="black"/>
                </a:solidFill>
                <a:latin typeface="Times New Roman"/>
                <a:cs typeface="Times New Roman"/>
              </a:rPr>
              <a:t>In </a:t>
            </a:r>
            <a:r>
              <a:rPr sz="2000" spc="-5" dirty="0">
                <a:solidFill>
                  <a:prstClr val="black"/>
                </a:solidFill>
                <a:latin typeface="Times New Roman"/>
                <a:cs typeface="Times New Roman"/>
              </a:rPr>
              <a:t>brief “it helps Social </a:t>
            </a:r>
            <a:r>
              <a:rPr sz="2000" spc="-25" dirty="0">
                <a:solidFill>
                  <a:prstClr val="black"/>
                </a:solidFill>
                <a:latin typeface="Times New Roman"/>
                <a:cs typeface="Times New Roman"/>
              </a:rPr>
              <a:t>Workers </a:t>
            </a:r>
            <a:r>
              <a:rPr sz="2000" spc="-10" dirty="0">
                <a:solidFill>
                  <a:prstClr val="black"/>
                </a:solidFill>
                <a:latin typeface="Times New Roman"/>
                <a:cs typeface="Times New Roman"/>
              </a:rPr>
              <a:t>to </a:t>
            </a:r>
            <a:r>
              <a:rPr sz="2000" spc="-5" dirty="0">
                <a:solidFill>
                  <a:prstClr val="black"/>
                </a:solidFill>
                <a:latin typeface="Times New Roman"/>
                <a:cs typeface="Times New Roman"/>
              </a:rPr>
              <a:t>find </a:t>
            </a:r>
            <a:r>
              <a:rPr sz="2000" dirty="0">
                <a:solidFill>
                  <a:prstClr val="black"/>
                </a:solidFill>
                <a:latin typeface="Times New Roman"/>
                <a:cs typeface="Times New Roman"/>
              </a:rPr>
              <a:t>ways </a:t>
            </a:r>
            <a:r>
              <a:rPr sz="2000" spc="-5" dirty="0">
                <a:solidFill>
                  <a:prstClr val="black"/>
                </a:solidFill>
                <a:latin typeface="Times New Roman"/>
                <a:cs typeface="Times New Roman"/>
              </a:rPr>
              <a:t>and means of enhancing  social </a:t>
            </a:r>
            <a:r>
              <a:rPr sz="2000" dirty="0">
                <a:solidFill>
                  <a:prstClr val="black"/>
                </a:solidFill>
                <a:latin typeface="Times New Roman"/>
                <a:cs typeface="Times New Roman"/>
              </a:rPr>
              <a:t>functioning </a:t>
            </a:r>
            <a:r>
              <a:rPr sz="2000" spc="-5" dirty="0">
                <a:solidFill>
                  <a:prstClr val="black"/>
                </a:solidFill>
                <a:latin typeface="Times New Roman"/>
                <a:cs typeface="Times New Roman"/>
              </a:rPr>
              <a:t>at </a:t>
            </a:r>
            <a:r>
              <a:rPr sz="2000" dirty="0">
                <a:solidFill>
                  <a:prstClr val="black"/>
                </a:solidFill>
                <a:latin typeface="Times New Roman"/>
                <a:cs typeface="Times New Roman"/>
              </a:rPr>
              <a:t>the individual, group and </a:t>
            </a:r>
            <a:r>
              <a:rPr sz="2000" spc="-5" dirty="0">
                <a:solidFill>
                  <a:prstClr val="black"/>
                </a:solidFill>
                <a:latin typeface="Times New Roman"/>
                <a:cs typeface="Times New Roman"/>
              </a:rPr>
              <a:t>social</a:t>
            </a:r>
            <a:r>
              <a:rPr sz="2000" spc="-160" dirty="0">
                <a:solidFill>
                  <a:prstClr val="black"/>
                </a:solidFill>
                <a:latin typeface="Times New Roman"/>
                <a:cs typeface="Times New Roman"/>
              </a:rPr>
              <a:t> </a:t>
            </a:r>
            <a:r>
              <a:rPr sz="2000" spc="-5" dirty="0">
                <a:solidFill>
                  <a:prstClr val="black"/>
                </a:solidFill>
                <a:latin typeface="Times New Roman"/>
                <a:cs typeface="Times New Roman"/>
              </a:rPr>
              <a:t>levels.</a:t>
            </a:r>
            <a:endParaRPr sz="2000">
              <a:solidFill>
                <a:prstClr val="black"/>
              </a:solidFill>
              <a:latin typeface="Times New Roman"/>
              <a:cs typeface="Times New Roman"/>
            </a:endParaRPr>
          </a:p>
        </p:txBody>
      </p:sp>
    </p:spTree>
    <p:extLst>
      <p:ext uri="{BB962C8B-B14F-4D97-AF65-F5344CB8AC3E}">
        <p14:creationId xmlns:p14="http://schemas.microsoft.com/office/powerpoint/2010/main" val="28140132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7116" y="512191"/>
            <a:ext cx="6510655"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17375E"/>
                </a:solidFill>
              </a:rPr>
              <a:t>THE </a:t>
            </a:r>
            <a:r>
              <a:rPr sz="4000" spc="-10" dirty="0">
                <a:solidFill>
                  <a:srgbClr val="17375E"/>
                </a:solidFill>
              </a:rPr>
              <a:t>RESEARCH</a:t>
            </a:r>
            <a:r>
              <a:rPr sz="4000" spc="-5" dirty="0">
                <a:solidFill>
                  <a:srgbClr val="17375E"/>
                </a:solidFill>
              </a:rPr>
              <a:t> </a:t>
            </a:r>
            <a:r>
              <a:rPr sz="4000" spc="-10" dirty="0">
                <a:solidFill>
                  <a:srgbClr val="17375E"/>
                </a:solidFill>
              </a:rPr>
              <a:t>PROCESS</a:t>
            </a:r>
            <a:endParaRPr sz="4000"/>
          </a:p>
        </p:txBody>
      </p:sp>
      <p:sp>
        <p:nvSpPr>
          <p:cNvPr id="3" name="object 3"/>
          <p:cNvSpPr txBox="1"/>
          <p:nvPr/>
        </p:nvSpPr>
        <p:spPr>
          <a:xfrm>
            <a:off x="535940" y="1509941"/>
            <a:ext cx="8025130" cy="3538220"/>
          </a:xfrm>
          <a:prstGeom prst="rect">
            <a:avLst/>
          </a:prstGeom>
        </p:spPr>
        <p:txBody>
          <a:bodyPr vert="horz" wrap="square" lIns="0" tIns="110489" rIns="0" bIns="0" rtlCol="0">
            <a:spAutoFit/>
          </a:bodyPr>
          <a:lstStyle/>
          <a:p>
            <a:pPr marL="355600" indent="-342900">
              <a:spcBef>
                <a:spcPts val="869"/>
              </a:spcBef>
              <a:buFont typeface="Wingdings"/>
              <a:buChar char=""/>
              <a:tabLst>
                <a:tab pos="355600" algn="l"/>
              </a:tabLst>
            </a:pPr>
            <a:r>
              <a:rPr sz="3200" spc="-10" dirty="0">
                <a:solidFill>
                  <a:prstClr val="black"/>
                </a:solidFill>
                <a:cs typeface="Calibri"/>
              </a:rPr>
              <a:t>Stage </a:t>
            </a:r>
            <a:r>
              <a:rPr sz="3200" dirty="0">
                <a:solidFill>
                  <a:prstClr val="black"/>
                </a:solidFill>
                <a:cs typeface="Calibri"/>
              </a:rPr>
              <a:t>I : </a:t>
            </a:r>
            <a:r>
              <a:rPr sz="3200" spc="-5" dirty="0">
                <a:solidFill>
                  <a:prstClr val="black"/>
                </a:solidFill>
                <a:cs typeface="Calibri"/>
              </a:rPr>
              <a:t>Selection </a:t>
            </a:r>
            <a:r>
              <a:rPr sz="3200" dirty="0">
                <a:solidFill>
                  <a:prstClr val="black"/>
                </a:solidFill>
                <a:cs typeface="Calibri"/>
              </a:rPr>
              <a:t>and </a:t>
            </a:r>
            <a:r>
              <a:rPr sz="3200" spc="-10" dirty="0">
                <a:solidFill>
                  <a:prstClr val="black"/>
                </a:solidFill>
                <a:cs typeface="Calibri"/>
              </a:rPr>
              <a:t>Formulation </a:t>
            </a:r>
            <a:r>
              <a:rPr sz="3200" dirty="0">
                <a:solidFill>
                  <a:prstClr val="black"/>
                </a:solidFill>
                <a:cs typeface="Calibri"/>
              </a:rPr>
              <a:t>of</a:t>
            </a:r>
            <a:r>
              <a:rPr sz="3200" spc="35" dirty="0">
                <a:solidFill>
                  <a:prstClr val="black"/>
                </a:solidFill>
                <a:cs typeface="Calibri"/>
              </a:rPr>
              <a:t> </a:t>
            </a:r>
            <a:r>
              <a:rPr sz="3200" spc="-10" dirty="0">
                <a:solidFill>
                  <a:prstClr val="black"/>
                </a:solidFill>
                <a:cs typeface="Calibri"/>
              </a:rPr>
              <a:t>Problem</a:t>
            </a:r>
            <a:endParaRPr sz="3200">
              <a:solidFill>
                <a:prstClr val="black"/>
              </a:solidFill>
              <a:cs typeface="Calibri"/>
            </a:endParaRPr>
          </a:p>
          <a:p>
            <a:pPr marL="355600" indent="-342900">
              <a:spcBef>
                <a:spcPts val="770"/>
              </a:spcBef>
              <a:buFont typeface="Wingdings"/>
              <a:buChar char=""/>
              <a:tabLst>
                <a:tab pos="355600" algn="l"/>
              </a:tabLst>
            </a:pPr>
            <a:r>
              <a:rPr sz="3200" spc="-15" dirty="0">
                <a:solidFill>
                  <a:prstClr val="black"/>
                </a:solidFill>
                <a:cs typeface="Calibri"/>
              </a:rPr>
              <a:t>Stage </a:t>
            </a:r>
            <a:r>
              <a:rPr sz="3200" dirty="0">
                <a:solidFill>
                  <a:prstClr val="black"/>
                </a:solidFill>
                <a:cs typeface="Calibri"/>
              </a:rPr>
              <a:t>II : </a:t>
            </a:r>
            <a:r>
              <a:rPr sz="3200" spc="-10" dirty="0">
                <a:solidFill>
                  <a:prstClr val="black"/>
                </a:solidFill>
                <a:cs typeface="Calibri"/>
              </a:rPr>
              <a:t>Formulation </a:t>
            </a:r>
            <a:r>
              <a:rPr sz="3200" spc="-5" dirty="0">
                <a:solidFill>
                  <a:prstClr val="black"/>
                </a:solidFill>
                <a:cs typeface="Calibri"/>
              </a:rPr>
              <a:t>of</a:t>
            </a:r>
            <a:r>
              <a:rPr sz="3200" spc="50" dirty="0">
                <a:solidFill>
                  <a:prstClr val="black"/>
                </a:solidFill>
                <a:cs typeface="Calibri"/>
              </a:rPr>
              <a:t> </a:t>
            </a:r>
            <a:r>
              <a:rPr sz="3200" spc="-5" dirty="0">
                <a:solidFill>
                  <a:prstClr val="black"/>
                </a:solidFill>
                <a:cs typeface="Calibri"/>
              </a:rPr>
              <a:t>Hypothesis</a:t>
            </a:r>
            <a:endParaRPr sz="3200">
              <a:solidFill>
                <a:prstClr val="black"/>
              </a:solidFill>
              <a:cs typeface="Calibri"/>
            </a:endParaRPr>
          </a:p>
          <a:p>
            <a:pPr marL="355600" indent="-342900">
              <a:spcBef>
                <a:spcPts val="770"/>
              </a:spcBef>
              <a:buFont typeface="Wingdings"/>
              <a:buChar char=""/>
              <a:tabLst>
                <a:tab pos="355600" algn="l"/>
              </a:tabLst>
            </a:pPr>
            <a:r>
              <a:rPr sz="3200" spc="-15" dirty="0">
                <a:solidFill>
                  <a:prstClr val="black"/>
                </a:solidFill>
                <a:cs typeface="Calibri"/>
              </a:rPr>
              <a:t>Stage </a:t>
            </a:r>
            <a:r>
              <a:rPr sz="3200" dirty="0">
                <a:solidFill>
                  <a:prstClr val="black"/>
                </a:solidFill>
                <a:cs typeface="Calibri"/>
              </a:rPr>
              <a:t>III : </a:t>
            </a:r>
            <a:r>
              <a:rPr sz="3200" spc="-10" dirty="0">
                <a:solidFill>
                  <a:prstClr val="black"/>
                </a:solidFill>
                <a:cs typeface="Calibri"/>
              </a:rPr>
              <a:t>Formulation </a:t>
            </a:r>
            <a:r>
              <a:rPr sz="3200" spc="-5" dirty="0">
                <a:solidFill>
                  <a:prstClr val="black"/>
                </a:solidFill>
                <a:cs typeface="Calibri"/>
              </a:rPr>
              <a:t>of </a:t>
            </a:r>
            <a:r>
              <a:rPr sz="3200" spc="-10" dirty="0">
                <a:solidFill>
                  <a:prstClr val="black"/>
                </a:solidFill>
                <a:cs typeface="Calibri"/>
              </a:rPr>
              <a:t>Research</a:t>
            </a:r>
            <a:r>
              <a:rPr sz="3200" spc="25" dirty="0">
                <a:solidFill>
                  <a:prstClr val="black"/>
                </a:solidFill>
                <a:cs typeface="Calibri"/>
              </a:rPr>
              <a:t> </a:t>
            </a:r>
            <a:r>
              <a:rPr sz="3200" spc="-5" dirty="0">
                <a:solidFill>
                  <a:prstClr val="black"/>
                </a:solidFill>
                <a:cs typeface="Calibri"/>
              </a:rPr>
              <a:t>Design</a:t>
            </a:r>
            <a:endParaRPr sz="3200">
              <a:solidFill>
                <a:prstClr val="black"/>
              </a:solidFill>
              <a:cs typeface="Calibri"/>
            </a:endParaRPr>
          </a:p>
          <a:p>
            <a:pPr marL="355600" indent="-342900">
              <a:spcBef>
                <a:spcPts val="770"/>
              </a:spcBef>
              <a:buFont typeface="Wingdings"/>
              <a:buChar char=""/>
              <a:tabLst>
                <a:tab pos="355600" algn="l"/>
              </a:tabLst>
            </a:pPr>
            <a:r>
              <a:rPr sz="3200" spc="-10" dirty="0">
                <a:solidFill>
                  <a:prstClr val="black"/>
                </a:solidFill>
                <a:cs typeface="Calibri"/>
              </a:rPr>
              <a:t>Stage </a:t>
            </a:r>
            <a:r>
              <a:rPr sz="3200" dirty="0">
                <a:solidFill>
                  <a:prstClr val="black"/>
                </a:solidFill>
                <a:cs typeface="Calibri"/>
              </a:rPr>
              <a:t>IV : </a:t>
            </a:r>
            <a:r>
              <a:rPr sz="3200" spc="-5" dirty="0">
                <a:solidFill>
                  <a:prstClr val="black"/>
                </a:solidFill>
                <a:cs typeface="Calibri"/>
              </a:rPr>
              <a:t>Collection </a:t>
            </a:r>
            <a:r>
              <a:rPr sz="3200" dirty="0">
                <a:solidFill>
                  <a:prstClr val="black"/>
                </a:solidFill>
                <a:cs typeface="Calibri"/>
              </a:rPr>
              <a:t>of </a:t>
            </a:r>
            <a:r>
              <a:rPr sz="3200" spc="-20" dirty="0">
                <a:solidFill>
                  <a:prstClr val="black"/>
                </a:solidFill>
                <a:cs typeface="Calibri"/>
              </a:rPr>
              <a:t>Data</a:t>
            </a:r>
            <a:endParaRPr sz="3200">
              <a:solidFill>
                <a:prstClr val="black"/>
              </a:solidFill>
              <a:cs typeface="Calibri"/>
            </a:endParaRPr>
          </a:p>
          <a:p>
            <a:pPr marL="355600" indent="-342900">
              <a:spcBef>
                <a:spcPts val="770"/>
              </a:spcBef>
              <a:buFont typeface="Wingdings"/>
              <a:buChar char=""/>
              <a:tabLst>
                <a:tab pos="355600" algn="l"/>
              </a:tabLst>
            </a:pPr>
            <a:r>
              <a:rPr sz="3200" spc="-15" dirty="0">
                <a:solidFill>
                  <a:prstClr val="black"/>
                </a:solidFill>
                <a:cs typeface="Calibri"/>
              </a:rPr>
              <a:t>Stage </a:t>
            </a:r>
            <a:r>
              <a:rPr sz="3200" dirty="0">
                <a:solidFill>
                  <a:prstClr val="black"/>
                </a:solidFill>
                <a:cs typeface="Calibri"/>
              </a:rPr>
              <a:t>V : </a:t>
            </a:r>
            <a:r>
              <a:rPr sz="3200" spc="-5" dirty="0">
                <a:solidFill>
                  <a:prstClr val="black"/>
                </a:solidFill>
                <a:cs typeface="Calibri"/>
              </a:rPr>
              <a:t>Analysis </a:t>
            </a:r>
            <a:r>
              <a:rPr sz="3200" dirty="0">
                <a:solidFill>
                  <a:prstClr val="black"/>
                </a:solidFill>
                <a:cs typeface="Calibri"/>
              </a:rPr>
              <a:t>and </a:t>
            </a:r>
            <a:r>
              <a:rPr sz="3200" spc="-15" dirty="0">
                <a:solidFill>
                  <a:prstClr val="black"/>
                </a:solidFill>
                <a:cs typeface="Calibri"/>
              </a:rPr>
              <a:t>Interpretation </a:t>
            </a:r>
            <a:r>
              <a:rPr sz="3200" dirty="0">
                <a:solidFill>
                  <a:prstClr val="black"/>
                </a:solidFill>
                <a:cs typeface="Calibri"/>
              </a:rPr>
              <a:t>of</a:t>
            </a:r>
            <a:r>
              <a:rPr sz="3200" spc="55" dirty="0">
                <a:solidFill>
                  <a:prstClr val="black"/>
                </a:solidFill>
                <a:cs typeface="Calibri"/>
              </a:rPr>
              <a:t> </a:t>
            </a:r>
            <a:r>
              <a:rPr sz="3200" spc="-15" dirty="0">
                <a:solidFill>
                  <a:prstClr val="black"/>
                </a:solidFill>
                <a:cs typeface="Calibri"/>
              </a:rPr>
              <a:t>Data</a:t>
            </a:r>
            <a:endParaRPr sz="3200">
              <a:solidFill>
                <a:prstClr val="black"/>
              </a:solidFill>
              <a:cs typeface="Calibri"/>
            </a:endParaRPr>
          </a:p>
          <a:p>
            <a:pPr marL="355600" indent="-342900">
              <a:spcBef>
                <a:spcPts val="765"/>
              </a:spcBef>
              <a:buFont typeface="Wingdings"/>
              <a:buChar char=""/>
              <a:tabLst>
                <a:tab pos="355600" algn="l"/>
              </a:tabLst>
            </a:pPr>
            <a:r>
              <a:rPr sz="3200" spc="-15" dirty="0">
                <a:solidFill>
                  <a:prstClr val="black"/>
                </a:solidFill>
                <a:cs typeface="Calibri"/>
              </a:rPr>
              <a:t>Stage </a:t>
            </a:r>
            <a:r>
              <a:rPr sz="3200" spc="-5" dirty="0">
                <a:solidFill>
                  <a:prstClr val="black"/>
                </a:solidFill>
                <a:cs typeface="Calibri"/>
              </a:rPr>
              <a:t>VI </a:t>
            </a:r>
            <a:r>
              <a:rPr sz="3200" dirty="0">
                <a:solidFill>
                  <a:prstClr val="black"/>
                </a:solidFill>
                <a:cs typeface="Calibri"/>
              </a:rPr>
              <a:t>:</a:t>
            </a:r>
            <a:r>
              <a:rPr sz="3200" spc="10" dirty="0">
                <a:solidFill>
                  <a:prstClr val="black"/>
                </a:solidFill>
                <a:cs typeface="Calibri"/>
              </a:rPr>
              <a:t> </a:t>
            </a:r>
            <a:r>
              <a:rPr sz="3200" spc="-10" dirty="0">
                <a:solidFill>
                  <a:prstClr val="black"/>
                </a:solidFill>
                <a:cs typeface="Calibri"/>
              </a:rPr>
              <a:t>Generalizations.</a:t>
            </a:r>
            <a:endParaRPr sz="3200">
              <a:solidFill>
                <a:prstClr val="black"/>
              </a:solidFill>
              <a:cs typeface="Calibri"/>
            </a:endParaRPr>
          </a:p>
        </p:txBody>
      </p:sp>
    </p:spTree>
    <p:extLst>
      <p:ext uri="{BB962C8B-B14F-4D97-AF65-F5344CB8AC3E}">
        <p14:creationId xmlns:p14="http://schemas.microsoft.com/office/powerpoint/2010/main" val="994168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87833"/>
            <a:ext cx="7426959" cy="3216910"/>
          </a:xfrm>
          <a:prstGeom prst="rect">
            <a:avLst/>
          </a:prstGeom>
        </p:spPr>
        <p:txBody>
          <a:bodyPr vert="horz" wrap="square" lIns="0" tIns="13335" rIns="0" bIns="0" rtlCol="0">
            <a:spAutoFit/>
          </a:bodyPr>
          <a:lstStyle/>
          <a:p>
            <a:pPr marL="656590" marR="5080" indent="635" algn="ctr">
              <a:spcBef>
                <a:spcPts val="105"/>
              </a:spcBef>
            </a:pPr>
            <a:r>
              <a:rPr sz="3200" b="1" dirty="0">
                <a:solidFill>
                  <a:srgbClr val="548ED4"/>
                </a:solidFill>
                <a:latin typeface="Times New Roman"/>
                <a:cs typeface="Times New Roman"/>
              </a:rPr>
              <a:t>AREAS/FIELDS/SETTINGS/  </a:t>
            </a:r>
            <a:r>
              <a:rPr sz="3200" b="1" spc="-20" dirty="0">
                <a:solidFill>
                  <a:srgbClr val="548ED4"/>
                </a:solidFill>
                <a:latin typeface="Times New Roman"/>
                <a:cs typeface="Times New Roman"/>
              </a:rPr>
              <a:t>APPLICATIONS </a:t>
            </a:r>
            <a:r>
              <a:rPr sz="3200" b="1" dirty="0">
                <a:solidFill>
                  <a:srgbClr val="548ED4"/>
                </a:solidFill>
                <a:latin typeface="Times New Roman"/>
                <a:cs typeface="Times New Roman"/>
              </a:rPr>
              <a:t>OF SOCIAL</a:t>
            </a:r>
            <a:r>
              <a:rPr sz="3200" b="1" spc="-430" dirty="0">
                <a:solidFill>
                  <a:srgbClr val="548ED4"/>
                </a:solidFill>
                <a:latin typeface="Times New Roman"/>
                <a:cs typeface="Times New Roman"/>
              </a:rPr>
              <a:t> </a:t>
            </a:r>
            <a:r>
              <a:rPr sz="3200" b="1" dirty="0">
                <a:solidFill>
                  <a:srgbClr val="548ED4"/>
                </a:solidFill>
                <a:latin typeface="Times New Roman"/>
                <a:cs typeface="Times New Roman"/>
              </a:rPr>
              <a:t>WORK  RESEARCH</a:t>
            </a:r>
            <a:endParaRPr sz="3200">
              <a:solidFill>
                <a:prstClr val="black"/>
              </a:solidFill>
              <a:latin typeface="Times New Roman"/>
              <a:cs typeface="Times New Roman"/>
            </a:endParaRPr>
          </a:p>
          <a:p>
            <a:pPr marL="527685" indent="-515620">
              <a:spcBef>
                <a:spcPts val="540"/>
              </a:spcBef>
              <a:buFontTx/>
              <a:buAutoNum type="arabicPeriod"/>
              <a:tabLst>
                <a:tab pos="527685" algn="l"/>
                <a:tab pos="528320" algn="l"/>
              </a:tabLst>
            </a:pPr>
            <a:r>
              <a:rPr sz="3200" dirty="0">
                <a:solidFill>
                  <a:prstClr val="black"/>
                </a:solidFill>
                <a:latin typeface="Times New Roman"/>
                <a:cs typeface="Times New Roman"/>
              </a:rPr>
              <a:t>Social </a:t>
            </a:r>
            <a:r>
              <a:rPr sz="3200" spc="-65" dirty="0">
                <a:solidFill>
                  <a:prstClr val="black"/>
                </a:solidFill>
                <a:latin typeface="Times New Roman"/>
                <a:cs typeface="Times New Roman"/>
              </a:rPr>
              <a:t>Work</a:t>
            </a:r>
            <a:r>
              <a:rPr sz="3200" spc="-160" dirty="0">
                <a:solidFill>
                  <a:prstClr val="black"/>
                </a:solidFill>
                <a:latin typeface="Times New Roman"/>
                <a:cs typeface="Times New Roman"/>
              </a:rPr>
              <a:t> </a:t>
            </a:r>
            <a:r>
              <a:rPr sz="3200" dirty="0">
                <a:solidFill>
                  <a:prstClr val="black"/>
                </a:solidFill>
                <a:latin typeface="Times New Roman"/>
                <a:cs typeface="Times New Roman"/>
              </a:rPr>
              <a:t>Theory</a:t>
            </a:r>
            <a:endParaRPr sz="3200">
              <a:solidFill>
                <a:prstClr val="black"/>
              </a:solidFill>
              <a:latin typeface="Times New Roman"/>
              <a:cs typeface="Times New Roman"/>
            </a:endParaRPr>
          </a:p>
          <a:p>
            <a:pPr marL="527685" indent="-515620">
              <a:spcBef>
                <a:spcPts val="770"/>
              </a:spcBef>
              <a:buFontTx/>
              <a:buAutoNum type="arabicPeriod"/>
              <a:tabLst>
                <a:tab pos="527685" algn="l"/>
                <a:tab pos="528320" algn="l"/>
              </a:tabLst>
            </a:pPr>
            <a:r>
              <a:rPr sz="3200" dirty="0">
                <a:solidFill>
                  <a:prstClr val="black"/>
                </a:solidFill>
                <a:latin typeface="Times New Roman"/>
                <a:cs typeface="Times New Roman"/>
              </a:rPr>
              <a:t>Social </a:t>
            </a:r>
            <a:r>
              <a:rPr sz="3200" spc="-65" dirty="0">
                <a:solidFill>
                  <a:prstClr val="black"/>
                </a:solidFill>
                <a:latin typeface="Times New Roman"/>
                <a:cs typeface="Times New Roman"/>
              </a:rPr>
              <a:t>Work</a:t>
            </a:r>
            <a:r>
              <a:rPr sz="3200" spc="-95" dirty="0">
                <a:solidFill>
                  <a:prstClr val="black"/>
                </a:solidFill>
                <a:latin typeface="Times New Roman"/>
                <a:cs typeface="Times New Roman"/>
              </a:rPr>
              <a:t> </a:t>
            </a:r>
            <a:r>
              <a:rPr sz="3200" dirty="0">
                <a:solidFill>
                  <a:prstClr val="black"/>
                </a:solidFill>
                <a:latin typeface="Times New Roman"/>
                <a:cs typeface="Times New Roman"/>
              </a:rPr>
              <a:t>Practicum</a:t>
            </a:r>
            <a:endParaRPr sz="3200">
              <a:solidFill>
                <a:prstClr val="black"/>
              </a:solidFill>
              <a:latin typeface="Times New Roman"/>
              <a:cs typeface="Times New Roman"/>
            </a:endParaRPr>
          </a:p>
          <a:p>
            <a:pPr marL="527685" indent="-515620">
              <a:spcBef>
                <a:spcPts val="770"/>
              </a:spcBef>
              <a:buFontTx/>
              <a:buAutoNum type="arabicPeriod"/>
              <a:tabLst>
                <a:tab pos="527685" algn="l"/>
                <a:tab pos="528320" algn="l"/>
              </a:tabLst>
            </a:pPr>
            <a:r>
              <a:rPr sz="3200" dirty="0">
                <a:solidFill>
                  <a:prstClr val="black"/>
                </a:solidFill>
                <a:latin typeface="Times New Roman"/>
                <a:cs typeface="Times New Roman"/>
              </a:rPr>
              <a:t>Social </a:t>
            </a:r>
            <a:r>
              <a:rPr sz="3200" spc="-65" dirty="0">
                <a:solidFill>
                  <a:prstClr val="black"/>
                </a:solidFill>
                <a:latin typeface="Times New Roman"/>
                <a:cs typeface="Times New Roman"/>
              </a:rPr>
              <a:t>Work</a:t>
            </a:r>
            <a:r>
              <a:rPr sz="3200" spc="-95" dirty="0">
                <a:solidFill>
                  <a:prstClr val="black"/>
                </a:solidFill>
                <a:latin typeface="Times New Roman"/>
                <a:cs typeface="Times New Roman"/>
              </a:rPr>
              <a:t> </a:t>
            </a:r>
            <a:r>
              <a:rPr sz="3200" dirty="0">
                <a:solidFill>
                  <a:prstClr val="black"/>
                </a:solidFill>
                <a:latin typeface="Times New Roman"/>
                <a:cs typeface="Times New Roman"/>
              </a:rPr>
              <a:t>Profession</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209911803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4332" y="478663"/>
            <a:ext cx="3817620"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0000"/>
                </a:solidFill>
              </a:rPr>
              <a:t>CONCLU</a:t>
            </a:r>
            <a:r>
              <a:rPr sz="4400" spc="5" dirty="0">
                <a:solidFill>
                  <a:srgbClr val="FF0000"/>
                </a:solidFill>
              </a:rPr>
              <a:t>S</a:t>
            </a:r>
            <a:r>
              <a:rPr sz="4400" dirty="0">
                <a:solidFill>
                  <a:srgbClr val="FF0000"/>
                </a:solidFill>
              </a:rPr>
              <a:t>ION</a:t>
            </a:r>
            <a:endParaRPr sz="4400"/>
          </a:p>
        </p:txBody>
      </p:sp>
      <p:sp>
        <p:nvSpPr>
          <p:cNvPr id="3" name="object 3"/>
          <p:cNvSpPr txBox="1"/>
          <p:nvPr/>
        </p:nvSpPr>
        <p:spPr>
          <a:xfrm>
            <a:off x="878839" y="1586482"/>
            <a:ext cx="7730490" cy="3782060"/>
          </a:xfrm>
          <a:prstGeom prst="rect">
            <a:avLst/>
          </a:prstGeom>
        </p:spPr>
        <p:txBody>
          <a:bodyPr vert="horz" wrap="square" lIns="0" tIns="13335" rIns="0" bIns="0" rtlCol="0">
            <a:spAutoFit/>
          </a:bodyPr>
          <a:lstStyle/>
          <a:p>
            <a:pPr marL="12700" marR="5080" indent="806450" algn="just">
              <a:lnSpc>
                <a:spcPct val="110000"/>
              </a:lnSpc>
              <a:spcBef>
                <a:spcPts val="105"/>
              </a:spcBef>
            </a:pPr>
            <a:r>
              <a:rPr sz="2800" spc="-5" dirty="0">
                <a:solidFill>
                  <a:prstClr val="black"/>
                </a:solidFill>
                <a:latin typeface="Times New Roman"/>
                <a:cs typeface="Times New Roman"/>
              </a:rPr>
              <a:t>The discipline of social work has a </a:t>
            </a:r>
            <a:r>
              <a:rPr sz="2800" dirty="0">
                <a:solidFill>
                  <a:prstClr val="black"/>
                </a:solidFill>
                <a:latin typeface="Times New Roman"/>
                <a:cs typeface="Times New Roman"/>
              </a:rPr>
              <a:t>long </a:t>
            </a:r>
            <a:r>
              <a:rPr sz="2800" spc="-5" dirty="0">
                <a:solidFill>
                  <a:prstClr val="black"/>
                </a:solidFill>
                <a:latin typeface="Times New Roman"/>
                <a:cs typeface="Times New Roman"/>
              </a:rPr>
              <a:t>history  </a:t>
            </a:r>
            <a:r>
              <a:rPr sz="2800" dirty="0">
                <a:solidFill>
                  <a:prstClr val="black"/>
                </a:solidFill>
                <a:latin typeface="Times New Roman"/>
                <a:cs typeface="Times New Roman"/>
              </a:rPr>
              <a:t>of </a:t>
            </a:r>
            <a:r>
              <a:rPr sz="2800" spc="-5" dirty="0">
                <a:solidFill>
                  <a:prstClr val="black"/>
                </a:solidFill>
                <a:latin typeface="Times New Roman"/>
                <a:cs typeface="Times New Roman"/>
              </a:rPr>
              <a:t>evolution from charity-based tradition to the  autonomous profession </a:t>
            </a:r>
            <a:r>
              <a:rPr sz="2800" dirty="0">
                <a:solidFill>
                  <a:prstClr val="black"/>
                </a:solidFill>
                <a:latin typeface="Times New Roman"/>
                <a:cs typeface="Times New Roman"/>
              </a:rPr>
              <a:t>of </a:t>
            </a:r>
            <a:r>
              <a:rPr sz="2800" spc="-35" dirty="0">
                <a:solidFill>
                  <a:prstClr val="black"/>
                </a:solidFill>
                <a:latin typeface="Times New Roman"/>
                <a:cs typeface="Times New Roman"/>
              </a:rPr>
              <a:t>today. </a:t>
            </a:r>
            <a:r>
              <a:rPr sz="2800" spc="-5" dirty="0">
                <a:solidFill>
                  <a:prstClr val="black"/>
                </a:solidFill>
                <a:latin typeface="Times New Roman"/>
                <a:cs typeface="Times New Roman"/>
              </a:rPr>
              <a:t>The concern </a:t>
            </a:r>
            <a:r>
              <a:rPr sz="2800" dirty="0">
                <a:solidFill>
                  <a:prstClr val="black"/>
                </a:solidFill>
                <a:latin typeface="Times New Roman"/>
                <a:cs typeface="Times New Roman"/>
              </a:rPr>
              <a:t>for  </a:t>
            </a:r>
            <a:r>
              <a:rPr sz="2800" spc="-5" dirty="0">
                <a:solidFill>
                  <a:prstClr val="black"/>
                </a:solidFill>
                <a:latin typeface="Times New Roman"/>
                <a:cs typeface="Times New Roman"/>
              </a:rPr>
              <a:t>professionalizing </a:t>
            </a:r>
            <a:r>
              <a:rPr sz="2800" spc="-10" dirty="0">
                <a:solidFill>
                  <a:prstClr val="black"/>
                </a:solidFill>
                <a:latin typeface="Times New Roman"/>
                <a:cs typeface="Times New Roman"/>
              </a:rPr>
              <a:t>and </a:t>
            </a:r>
            <a:r>
              <a:rPr sz="2800" spc="-5" dirty="0">
                <a:solidFill>
                  <a:prstClr val="black"/>
                </a:solidFill>
                <a:latin typeface="Times New Roman"/>
                <a:cs typeface="Times New Roman"/>
              </a:rPr>
              <a:t>acadamizing social work across  </a:t>
            </a:r>
            <a:r>
              <a:rPr sz="2800" dirty="0">
                <a:solidFill>
                  <a:prstClr val="black"/>
                </a:solidFill>
                <a:latin typeface="Times New Roman"/>
                <a:cs typeface="Times New Roman"/>
              </a:rPr>
              <a:t>the </a:t>
            </a:r>
            <a:r>
              <a:rPr sz="2800" spc="-5" dirty="0">
                <a:solidFill>
                  <a:prstClr val="black"/>
                </a:solidFill>
                <a:latin typeface="Times New Roman"/>
                <a:cs typeface="Times New Roman"/>
              </a:rPr>
              <a:t>globe </a:t>
            </a:r>
            <a:r>
              <a:rPr sz="2800" spc="-10" dirty="0">
                <a:solidFill>
                  <a:prstClr val="black"/>
                </a:solidFill>
                <a:latin typeface="Times New Roman"/>
                <a:cs typeface="Times New Roman"/>
              </a:rPr>
              <a:t>became </a:t>
            </a:r>
            <a:r>
              <a:rPr sz="2800" spc="-5" dirty="0">
                <a:solidFill>
                  <a:prstClr val="black"/>
                </a:solidFill>
                <a:latin typeface="Times New Roman"/>
                <a:cs typeface="Times New Roman"/>
              </a:rPr>
              <a:t>a significant issue in the beginning  </a:t>
            </a:r>
            <a:r>
              <a:rPr sz="2800" dirty="0">
                <a:solidFill>
                  <a:prstClr val="black"/>
                </a:solidFill>
                <a:latin typeface="Times New Roman"/>
                <a:cs typeface="Times New Roman"/>
              </a:rPr>
              <a:t>of the </a:t>
            </a:r>
            <a:r>
              <a:rPr sz="2800" spc="-5" dirty="0">
                <a:solidFill>
                  <a:prstClr val="black"/>
                </a:solidFill>
                <a:latin typeface="Times New Roman"/>
                <a:cs typeface="Times New Roman"/>
              </a:rPr>
              <a:t>twentieth century in </a:t>
            </a:r>
            <a:r>
              <a:rPr sz="2800" dirty="0">
                <a:solidFill>
                  <a:prstClr val="black"/>
                </a:solidFill>
                <a:latin typeface="Times New Roman"/>
                <a:cs typeface="Times New Roman"/>
              </a:rPr>
              <a:t>the </a:t>
            </a:r>
            <a:r>
              <a:rPr sz="2800" spc="-5" dirty="0">
                <a:solidFill>
                  <a:prstClr val="black"/>
                </a:solidFill>
                <a:latin typeface="Times New Roman"/>
                <a:cs typeface="Times New Roman"/>
              </a:rPr>
              <a:t>west including Europe  and </a:t>
            </a:r>
            <a:r>
              <a:rPr sz="2800" dirty="0">
                <a:solidFill>
                  <a:prstClr val="black"/>
                </a:solidFill>
                <a:latin typeface="Times New Roman"/>
                <a:cs typeface="Times New Roman"/>
              </a:rPr>
              <a:t>the </a:t>
            </a:r>
            <a:r>
              <a:rPr sz="2800" spc="-5" dirty="0">
                <a:solidFill>
                  <a:prstClr val="black"/>
                </a:solidFill>
                <a:latin typeface="Times New Roman"/>
                <a:cs typeface="Times New Roman"/>
              </a:rPr>
              <a:t>US. </a:t>
            </a:r>
            <a:r>
              <a:rPr sz="2800" dirty="0">
                <a:solidFill>
                  <a:prstClr val="black"/>
                </a:solidFill>
                <a:latin typeface="Times New Roman"/>
                <a:cs typeface="Times New Roman"/>
              </a:rPr>
              <a:t>From the </a:t>
            </a:r>
            <a:r>
              <a:rPr sz="2800" spc="-5" dirty="0">
                <a:solidFill>
                  <a:prstClr val="black"/>
                </a:solidFill>
                <a:latin typeface="Times New Roman"/>
                <a:cs typeface="Times New Roman"/>
              </a:rPr>
              <a:t>west, social work </a:t>
            </a:r>
            <a:r>
              <a:rPr sz="2800" dirty="0">
                <a:solidFill>
                  <a:prstClr val="black"/>
                </a:solidFill>
                <a:latin typeface="Times New Roman"/>
                <a:cs typeface="Times New Roman"/>
              </a:rPr>
              <a:t>as </a:t>
            </a:r>
            <a:r>
              <a:rPr sz="2800" spc="-5" dirty="0">
                <a:solidFill>
                  <a:prstClr val="black"/>
                </a:solidFill>
                <a:latin typeface="Times New Roman"/>
                <a:cs typeface="Times New Roman"/>
              </a:rPr>
              <a:t>a  </a:t>
            </a:r>
            <a:r>
              <a:rPr sz="2800" dirty="0">
                <a:solidFill>
                  <a:prstClr val="black"/>
                </a:solidFill>
                <a:latin typeface="Times New Roman"/>
                <a:cs typeface="Times New Roman"/>
              </a:rPr>
              <a:t>professional discipline </a:t>
            </a:r>
            <a:r>
              <a:rPr sz="2800" spc="-5" dirty="0">
                <a:solidFill>
                  <a:prstClr val="black"/>
                </a:solidFill>
                <a:latin typeface="Times New Roman"/>
                <a:cs typeface="Times New Roman"/>
              </a:rPr>
              <a:t>has spread all </a:t>
            </a:r>
            <a:r>
              <a:rPr sz="2800" dirty="0">
                <a:solidFill>
                  <a:prstClr val="black"/>
                </a:solidFill>
                <a:latin typeface="Times New Roman"/>
                <a:cs typeface="Times New Roman"/>
              </a:rPr>
              <a:t>over </a:t>
            </a:r>
            <a:r>
              <a:rPr sz="2800" spc="-5" dirty="0">
                <a:solidFill>
                  <a:prstClr val="black"/>
                </a:solidFill>
                <a:latin typeface="Times New Roman"/>
                <a:cs typeface="Times New Roman"/>
              </a:rPr>
              <a:t>the</a:t>
            </a:r>
            <a:r>
              <a:rPr sz="2800" spc="-105" dirty="0">
                <a:solidFill>
                  <a:prstClr val="black"/>
                </a:solidFill>
                <a:latin typeface="Times New Roman"/>
                <a:cs typeface="Times New Roman"/>
              </a:rPr>
              <a:t> </a:t>
            </a:r>
            <a:r>
              <a:rPr sz="2800" dirty="0">
                <a:solidFill>
                  <a:prstClr val="black"/>
                </a:solidFill>
                <a:latin typeface="Times New Roman"/>
                <a:cs typeface="Times New Roman"/>
              </a:rPr>
              <a:t>world.</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383834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idx="4294967295"/>
          </p:nvPr>
        </p:nvSpPr>
        <p:spPr/>
        <p:txBody>
          <a:bodyPr anchor="ctr"/>
          <a:lstStyle/>
          <a:p>
            <a:pPr eaLnBrk="1" hangingPunct="1"/>
            <a:r>
              <a:rPr lang="en-IN" altLang="en-US" smtClean="0"/>
              <a:t>Cont...</a:t>
            </a:r>
          </a:p>
        </p:txBody>
      </p:sp>
      <p:sp>
        <p:nvSpPr>
          <p:cNvPr id="3" name="Content Placeholder 2"/>
          <p:cNvSpPr>
            <a:spLocks noGrp="1"/>
          </p:cNvSpPr>
          <p:nvPr>
            <p:ph idx="4294967295"/>
          </p:nvPr>
        </p:nvSpPr>
        <p:spPr>
          <a:xfrm>
            <a:off x="928688" y="1571625"/>
            <a:ext cx="7313612" cy="4114800"/>
          </a:xfrm>
        </p:spPr>
        <p:txBody>
          <a:bodyPr>
            <a:normAutofit lnSpcReduction="10000"/>
          </a:bodyPr>
          <a:lstStyle/>
          <a:p>
            <a:pPr eaLnBrk="1" hangingPunct="1">
              <a:lnSpc>
                <a:spcPct val="90000"/>
              </a:lnSpc>
              <a:buFont typeface="Wingdings" pitchFamily="2" charset="2"/>
              <a:buNone/>
              <a:defRPr/>
            </a:pPr>
            <a:r>
              <a:rPr lang="en-US" sz="2700" dirty="0"/>
              <a:t>    ·  Rehabilitation of Offenders </a:t>
            </a:r>
            <a:br>
              <a:rPr lang="en-US" sz="2700" dirty="0"/>
            </a:br>
            <a:r>
              <a:rPr lang="en-US" sz="2700" dirty="0"/>
              <a:t>·  Rural &amp; Urban Development </a:t>
            </a:r>
            <a:br>
              <a:rPr lang="en-US" sz="2700" dirty="0"/>
            </a:br>
            <a:r>
              <a:rPr lang="en-US" sz="2700" dirty="0"/>
              <a:t>·  Relationship Problems </a:t>
            </a:r>
            <a:br>
              <a:rPr lang="en-US" sz="2700" dirty="0"/>
            </a:br>
            <a:r>
              <a:rPr lang="en-US" sz="2700" dirty="0"/>
              <a:t>·  School Social Work </a:t>
            </a:r>
            <a:br>
              <a:rPr lang="en-US" sz="2700" dirty="0"/>
            </a:br>
            <a:r>
              <a:rPr lang="en-US" sz="2700" dirty="0"/>
              <a:t>·  Social Research &amp; Program      ·  Evaluation Service </a:t>
            </a:r>
            <a:br>
              <a:rPr lang="en-US" sz="2700" dirty="0"/>
            </a:br>
            <a:r>
              <a:rPr lang="en-US" sz="2700" dirty="0"/>
              <a:t>·  Social Work Administration &amp; Policy </a:t>
            </a:r>
            <a:br>
              <a:rPr lang="en-US" sz="2700" dirty="0"/>
            </a:br>
            <a:r>
              <a:rPr lang="en-US" sz="2700" dirty="0"/>
              <a:t>·  Social Work Education &amp; Research </a:t>
            </a:r>
            <a:br>
              <a:rPr lang="en-US" sz="2700" dirty="0"/>
            </a:br>
            <a:r>
              <a:rPr lang="en-US" sz="2700" dirty="0"/>
              <a:t>·  Social development </a:t>
            </a:r>
            <a:br>
              <a:rPr lang="en-US" sz="2700" dirty="0"/>
            </a:br>
            <a:r>
              <a:rPr lang="en-US" sz="2700" dirty="0"/>
              <a:t>·  Working with People with Disabilities </a:t>
            </a:r>
            <a:br>
              <a:rPr lang="en-US" sz="2700" dirty="0"/>
            </a:br>
            <a:r>
              <a:rPr lang="en-US" sz="2700" dirty="0"/>
              <a:t>·  Youth Work, etc.</a:t>
            </a:r>
            <a:endParaRPr lang="en-IN" sz="2700" dirty="0"/>
          </a:p>
        </p:txBody>
      </p:sp>
      <p:pic>
        <p:nvPicPr>
          <p:cNvPr id="20484" name="Picture 5" descr="http://images.jagran.com/rural-development-b-2-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0"/>
            <a:ext cx="24765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http://rcssocialwork.webs.com/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929188"/>
            <a:ext cx="439102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http://www.gtkp.com/userfiles/soci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0"/>
            <a:ext cx="26527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1" descr="https://encrypted-tbn1.gstatic.com/images?q=tbn:ANd9GcS5Jn3VOl-dTGW10aWke-okU7OBa4j7X1-KImEuDZ0vZPqcSozqv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14938"/>
            <a:ext cx="335756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AutoShape 13" descr="data:image/jpeg;base64,/9j/4AAQSkZJRgABAQAAAQABAAD/2wCEAAkGBxQTEhIUExQWFRQXGBgVGRgWFRUWHRcYGBkcGRgXGhYYHCggGCAmHBYcITEhJSkrLi4uFx8zODMsNygtLiwBCgoKDAwODw0MDiwZFBkrKysrKysrKysrKysrKysrKysrKysrKysrKysrKysrKysrKysrKysrKysrKysrKysrK//AABEIAKUBMQMBIgACEQEDEQH/xAAcAAACAgMBAQAAAAAAAAAAAAAACAYHAwQFAgH/xABPEAACAQMCAgYFBwgFCgcBAQABAgMABBEFEiExBgcTQVFhCCJxgZEUMkJSobHBI2JygpKissIzk6Oz8BUkJTRDU1SDw9E1Y2RzdOHxJhb/xAAVAQEBAAAAAAAAAAAAAAAAAAAAAf/EABQRAQAAAAAAAAAAAAAAAAAAAAD/2gAMAwEAAhEDEQA/ALxooooCiiigKKKKAooooCiiigKKKKAooooCiiigKKKhnSPrQ06zkeGWVmlQgMkcbMVJGeLYC8O8ZyKCQdI9cjsrd7ibd2abd2xdxG5guceGTW9a3KSIkkbB0dQyspyGUjIIPeCKiGqagdW0yVtNkiYSK8TLMjcQVKtGcEGJ/WBDcRy7jmqf6hdTkTVFgLsUeOVNu8lQQN+4KDg/MIz50DKUVA+nHWjbae7QtHK0+0lR2ZVOR2sXYjKFhjKhvmt75ToWtwXKZhuIZ2ULvMTq2Cw7wCSucHAPgfCggnTfp6NL1SEPFJ2M0S9sc5UgMQkka/XX1gw+kCv1RVj2V2k0aSRMHjcBlZTkEHkQaxatpUNzE8M8ayRuMFWHv4HmDkAgjiCBVRaZqY6PanJZyZGnXJEsTnJ7Et6py3eARtIOSAEbvOQumivisCARxB4gjvr7QFFFFAUUUUBRRRQFFcvpLrAtIDO23askKsWO0KkkyRs5P5quW91eej/SKC8V2t3DhWx85ckccPtBJVWwcbgCdpOMYNB1qKKKAooooCiiigKKKKAooqgevzpZdJdraRyPFCsauQjFTIzZ4sw4lRjG3lkE+GAv6iqH9HvpRM08tpLMzxlDJGrlmKspG7ax5Ag5I8Rw76vig+McAmlD6VdL7q5vJpu3mX8o3ZqHdOzUHCqFB9TAAz55J401+r6vBaxmW4lSJB9JyBk+AHNj5DjSldPry3m1C6ltGZoZHMgLLt9ZuL4B443EkZAPHlQMn1Ta+97pkEsjF5V3RSMQeLIeBJ7yUKknxJqYVS/Vv0sUaMtvZyxC/gWWQwyIR2oDu+E4gOxTHLJ4YOM7hZ3Q/pHHf2kVzFwDDDL3o44Mh9h7+8EHvoO1RUd6Z9MrbTYi87jeysYouO6VlGQo2g7QTgbiMDNdDQNcgvIVmt5A6MO48VPerDmrDwNBqdLOltrp0avdSbd5IRVUszkDJwo93E4HEceNa/Qnpta6nGz25YMhw8cgAdc8iQCQQccwaoXr41F5NWljY+rCkcaDyZFkJx4kufcBWLqMvWj1i3VeUqyxt5r2Zk/ijU+6gaSiiob1ndNo9NtWIYG5kBWFOBO7H9Iw+qv2nAoJFr+pi3tppiQOzRmBPEbgDgHiOGcDmPaKTG5naR3dzlnYsxPezHJPxNMz0Bt4L3RxbGN5IAmGlkyO2mbMszRlju9WViN5x6wOM4pbdYs+xnlj4eoxXAdZAMd29eDY5ZHDhQS7qu6bPp7XKlgYXidih75UU9ntyRtJJweByMcOGRl6i4S2sW5B4KsrH2dmy/ewqBJIQCAeYwfMZBx8QPhVi9QUu3VkH1opVHw3fy0HW6/73Zq1oSoZY4Y32nk35VyQc9xCgVE77rO1J5HdbhoQ3JIgERQAQAoxnkeec8vAYlHpG2Mgv4Jip7N4FQN3Fkdyy+0BlPvqpqC3eqvrRuvlkVveStPFO4jBYAskjkKhDc9pOAR558c2h1sdC/8AKVniMD5RDmSE8Bu4etESeQYAeHFV7s0rNhdNFLHKhKvG6upGMhlIYEZBGcjvBp0dIuDJBC5IJaNGJGcElQSRnu8KCr+oPpQ8kUthcEia3/ow+Q3Z5wyYPH1G4YPIMB3VPOnHSiPTrSS5kUvghUQEDe7fNXJ5DgSTxwAeB5VVvXVokljdwavZ5RtwEhUcFkAwrEeDrlWHI4/OqPdOesqLU9LSKVDHdpNG5CjKOArqzgk5UetyOTkjGRkgJL0e69mluY457ZEikcJvSQ5TccAncMMBkZ5d58quLVNSit42lmcJGuMsQSBnhxwOA86UPof0amv7lIIVJ+k5BA2RggM2Tw7x7yKcGe2WSNo5FDoylGVhkMpGCCDzBFBzOjHSWC+SV4GDLHK8JIOQSp4MD3gqQQfPvxmuzVG6CjdHdVMMxHyC9OElJPqbCdm4nkV3hW7sOG8qvIGgo3pz1zXVvfTQW8UQjhcxntVcs7LwY8GG1c8se3PHAl3Vr1pR6m7QSR9hcAblUNuWRRzKkgYI+qe7jk8cU110abNFqtw8o4TESRsDkNHgKPYRtwR5eBBrU6udagsZZr2Q5mhjK28WG/KSShkJLDgqquc8fpcONBanpBWVslqJdzR3MrquEJAnVMZ7VeTBBjDHiDtHfUj6mejsdtp1vIpYyTp2rncwB34IGzO3gABuxnn44peNT1W91W6XezzTSNtjjGdqbseqickXAGfZkk8TV99YPSgaHp9rb2/rTFBDEXGcLEgVpTgAFgSvDhktywMUFk0UoGldPNRgkR0vJ22nO2SV5EPPIZGJBHE/eMHjTNdAOl0epWqzINrjCSoRjbJjjjxU9x/EEUElooooCiiigKKK176+jhQyTSJGg5s7BQPeeFBndgASSABxJPAADvJpbOu/pHY300L2sjPLHuidthCOgJZSrHnhi3dx3c+HHc62Os43p+R2JbsCdruoIM7HgEUc9nl9I+XOqbq2eNikiMjjmrqVYZGRlTxHA0E66jtRjh1aHtDgSK8KkkAb2AKg58Su0ebCmY1fUo7aGWeZtscal2PkO4DvJ5Ad5IpK4ZSjKykhlIYEcwQcgj31PenfWXcarFBbCLs1BBZUYuZpOSnAUYGScJx4nvwKCN9MOlE+oXDTzMeZ2JnKxJ3Io+8954muHXc6VdFp7AwLcAK8sQm2/UyzLsY/WG3JHdurh0H1WwcjgRXc6N9Mb2w3C1naNWOWXCupPjscEA4AGRx4CvvQfo22oXsNsp2hjl24erGvFyM9+OA8yKaK26BaaiqosbYgADLQo54eLMCSfMmgo606fpqc9rBqtpFMpcRrLG0sLxmQhSx2vhhnGRw5VlSO56N6oWIkaxkbGVCkTRYJUZPASJu5cDkH6Lcb0tuh9hG4dLK2V1OQwgjBBHIg44HzrP0l0SK8tpYJkDq4OM/Rb6LA8wQe+gVbrG1yK91Ce4h3dm+zBcYY7UCksOXMYGO4L35rpdTdwsWq2bNtIdniHirMmFblwyW28PzvfFdcsOwubiDj+Slkj48zsYrk49la1rcNG6SIxV0YOrDmrKcgj2EUDvUtXXRfRya6Flz2UIt45OfzDiV8Y48pTTE2GopJbxzhh2bRrLuHLaV3Z+FUL1kdX13dahPdw9kbSVUmFw80aRqnZqMsxPLhwIBBBB8cBFenXTuS8bsbfNvYRjs4oEOwFR9KQLwYnw4gcueSYZV7dH+oNNhN5csXI4Lb4CqfEu6kv+yvKqS1GzaGWWJ/nRu0bfpIxU/aKDWqxuoOyMmrxt/uopZD7x2f3yCq5q6vRotwZb+TvVIUHscuT/AKCX9e2kvPZRkAlY5O0Yrj1fVI3tn6AUsT7B71quYijspzlWK8QRyOOR4j2U7V1bLIpR1DKeYPfg5+8UrHXBoDWmpS7sFZvyyEJsXDEgqBk8iOP3DNBDbbbvXfnZuG7BwdueODg93kadDQ1xbW43K+IkG5eIb1RxB8KSqmK9HO9mexnjfcYo5cRMeXrDLoPIHDf8ygs7VtNjuYZYJl3RyKUYeR7we4jmD3EA0muuaebe5uICcmKWSLPjsYrn34p1aTrp6f9J6h/wDKuP71qDz0Q6VXGnT9vbldxUqyuu5XU8cMMg8wDkEHhTQdXXSwanZrcbAjhmjkUHIDrg8Ce4qVPlnHHGaUaGJmZVUFmYhVVQSSScAADiST3Vfno63oSO9tJPUmSYP2bYVsldjDB4kqYsEY4ZHjQS/rb6KnULB1jGZ4j2sQ+sQCGT9ZSfeFqlujnW9fWVr8mCpIUOEebexjXl2eARnGDjJ4cuQApnqh3WL0Strm1upXt0e4S3l7N8YYMEYpxBGcNyzmgWfpN0qur9la6lMhTIX1UUKGOSAFA8B8K4tFFBdno3aIC91dsuSgWCM+Bb1pMeBxsGfBjWL0lZvy9knhHI30uGWAOBy47fb6oqzeqjo+bLTLeNxiRwZpB4NJxAPmF2r+rUa6/tID2RuMDMe1Tzz60iYyeWB63PvYY54ILhVndQ2trBeskrhI5FJyXCAOo4Zywyu3eTw4FUNVjRQPDG4YAqQQRkEHIIPeD316qm/Ry6QF4LizdsmIiWME/Qfg4A8A+D7ZKuSgKKKKCB69oOqRFp7K/aUrlvk1xGhRxljsVkAI4bQBzyD6wzwq226vdZ1WXtL53iX61weXiI4F+b7MKKY6iggvQbqts9OYSjdPcAYEkgGFzz7NBwX2nJ4kZ41SHXcwOtXmP/JB9vYR/wCPdTU0oHWTddpql+3/AJ8ie5DsH2LQRumG6g4LGW1V1hi+WwFldyoL4ZiUcE8gVO3I+qaXmpvCLjSJrTUbU7redAyHOQwOO1tpcfSVgR+qGHEEAJ/6Sun5SxnHc0kR/WCsv8LfGqJpg+uvU47rQ7S4AKiWaGRA3MFo5Mg48s/Cl8oJH1edIvkGoW9w39GG2Sf+242scAZOAd2O8qKb9GBAIIIPEEcQQe8GkdpseqDUWn0izZjllVoj7InZF/dVaCZUUVgvrtYo5JXO1I1Z2J7lUZJ+AoFW64bQR6xeqORZJPfJGrn7WNcLoroT313DaowVpWI3HiFABZjgc8Kp4Vg13VXuria4k+fK5c+WeSjyAwB5Cu/1TXixavYsxwDIU4+MiNGPtcUFi6Do/Saw2wwiKaCMFVVnhZMEk8CxSTmTzI+GK0dA6Ia8rwpMGFvATtQyQSAd4KIZAMg/NOVKj5pFX9RQc3o9ZvFbxpI29wCSTvzxJOD2ksrEjOCS7cuHDApXut21EesXyjvdX98kayH7Xps6VTrrl3azeY5Dsl+EMeftzQQerm9Gq9AuL2H6TxxyD2RsVP8AeiqZqZ9T+qfJ9WtDnCyMYG8+1G1R+2VPuoGwpevSL12OW5t7ZMFrdXMjeDS7CEz4gICf0h4Gr11/VFtbae4fisUbSY8doyFHmTge+kzvbp5ZJJZDueRmdj4sxyT8TQYKaTqMu1k0iAAAGNpY2x3neWz7cOKVurv6hel9nbW0ttcTrFI0zSLvyq7SiDPaEbV4qeZFBelKT1sWwj1e+Ud8m/3yKrn7WNNZPfxrC05dTEqGXeCCuwLu3BhwIxxzSZ63qb3NxNPJ8+V2kPEnG452jPcBwHkBQZ+i+rfJLu3uMbuykVyPFQfWAz3kZq9+sTquF23y7Tm7O5bEpXcVEpwCHVv9m/nyJ54OSV0pw+r/AFQXOm2coOSYUVv00Gx/3lNBCur3rDlWQWGrq0FyPVjklXYJe4KxPDd4MODe3G6wukV0Es7qTmFglbhx4KhP4Vm1fSILqMx3ESSoe51Bx5g81PmONQ6Pq00y0juZCjCMxsW7SRisaqrbmHEE5HPcT80YxxyCtUUUUDsaTdCWCGVeKyRo4x4MoI++oN17alFHpUsbuFllKCNM8X2upf1e8KvHPIHb34rx1DauZtKCuT/m8jxZJ+jgOuPIB8e6oF/k2bpLqjzesmnwkRhyCPUXjsQHnI+dx+qGGc4UEKgoqyuvmW3F9DDbhQLe3SFgo4LgsVT3Kw+NVsp40Flanp03R7Uba6jVngdQwBbG4Mo7WBmxwIJyCQfoniQaYjQdXiu7eK4hOY5F3DxHcVOORBBB8wa0Nb0W21SyEcg3wyoskbrzUlcpIh7jg+8Eg8CRVZ2UuodG4ykiRXWnmbgytskG5cnahJx80nbgjKtxGc0F10Vx/wD/AFFr/vk/aFFB2KKKKDFd3AjR5G4Kilz7FGT9gpK9VvTPPNMwAaWR5CByBdixA+NNN1wap8n0m7PfIohHn2pCt+4WPupT6Apiuo60ju9HMVxGskcdy+1WGQCAkgI8PWc/E+NLrTIejmuNMl87qQ/2UQ/Cgrvrw0aGyuIobdpFjkDXDQl8xIzMVBjT6OcN+HhVZ1YPXtf9rq8y90SRxD9neftkI91cbq00H5bqVtCfmbu0f9CP1iPfgL+tQR27tmjkeNxh0ZkYeDKcEfEUxno73O7TJFP+zuHUewojfexqjusKHZqeoD/1Ex/act+NW76NVzm3vY+9ZUf9tSP5KC5aq7r96T/J7JbZP6S6ypP1YkIL/EkL7C1WjS1ekJqPaamIweEMKIR4M+ZD+660FY16RyCCCQQcgg4II5EHurzRQNn1adOI9Ttg3BbiMATR+B+uo+q2M+XEd2TMKTfob0jk0+7iuY8+qcOv14z89D7Ry8CAe6nBsbtJo45YzuSRVdT4qwyD8DQZ6TTphqPyi+u5gch5pGX9Hcdv7uKb7W7rsre4lJwI4pHz4bUJ/CkpoCu50GjLalYAc/lUH96vGuHUy6n7ffrFkPB2f9iNmH2igv8A64FJ0e+x9RD7hIhP2Up1OD1iwb9L1Af+nlb9hC38tJ9QdbpVops7qa3J3bCNrYxuRgGRsd2VYHFSPqm0N7i67SIvvgKuBGwRsEPkhicA+qFAOQS43ArkVI/SH0sJNYzj/aQmM+2Ig5+EoHur56N0n+fXK+NuT8JEH81BbXWLvj0a9DPvcQMpbaF3A+qSVHAHB444eQ5UpVOV0zsjNYXsQ+c8Eqr+kUO37cUmtAUzXo/lv8kjPLtpdvs9X8c1QPTe0EV/covLfuH64D/zUyXU1ZGLR7MHmweT3PIzL+6RQTWqi9IbpMYbaKzjOGuDukx3RIeA/Wb7EYd9W4TSe9POkBvr64uMkqzFYwc8I19VBju4DJ8yaCP0V3+ifRl7z5UwyIre3luJG/QRiijzZgPcGPdXAoLj6LXE1t0ZmNurPLdXDRAr9DtNkPiDk7cDHHLg9xq0ujnRy20iykkjDjZCZZiZJCHZE3O/Zliik7eYA4ACud1HQgaNbHnuaVveJmA/hqR9OUJ03UAOZtbj+6agULU7555pZpDl5HaRj+cxyceA48q1aK7PS7RPkd08GSwCxupPAkSRq/2bse6gY3qPvu10e3G7c0Zkjb83DkqvuRl+IqbXtnHKhSVFkQ4yrAMOByOB86pj0aLtit/ET6oMMgHgWDqx+CL8Ku6g0v8AI9v/ALiL+rT/ALUVu0UBRRRQVJ6RkMzWVvsjLQpKZJXGMIcbI8jOcHtGGcY+IqhtH0W4unKW8LzMBuIRS2BnGT4DJphPSF1Ps9NWIc55kXH5qZcn9pU+NcT0abLEd9N9Zo4x+qGY/wAY+FBSOp6dJbyvDMhSRDhlOMgkA93kRTNdSeiz2mnGO4iaJzM77WxnaVQA8Dw5Hn4VQ/WLOJdYvDzHygp+wQn8tNvQKB1kSFtUvyc/6xIOPgGIH2CrA9G7SC1xdXRHqpGIV8C0jBj7wEH7dRTrshC6zd4GA3ZNw84UyfecmrE9Gu+QwXkH01kWXHirLt4ewp9ooK867NOMOr3JI9WUJMvmGUA/vqw91Sz0apD8ovV7jHGT7QxA/iNZfSXt1Elg+PWZZkJ8kMZUfF2+NR70frgrqwA+nDKh9g2v96CgZmlk6+dEeHU3nYgpchXTjxGxFRgR7RkeRpl7iZUVnY4VQWY+AAyT8BSvQXr67rcInLdlJIQEyRsgQF9gweBKqckd5JoI9D0Mv3jWRLO4ZGUOrLE7BlYZBGBxBBzXU0nqw1SfBW0dB4zFYsfquQ3wFNgiAAAAAAYAHAADkAK9UCc6XoH+kYrK6JhzOsEhAyVJbbwzw4nk3LjniKbrSNMjtoY4IQVjjG1QWZsDw3MSTS1a9cm/6R4xtBvI4PVAB2ROsZc+J2oWyfZyApoaCKdal+IdJvmP0ojEPbLiP+elHpsut3SZLnSrqOJSzgLIFHMiNwzADvO0HA7zilNoN290x4oreVvmTqzof0JGjYfFPtFTfqFRTq8WTgiOUr5nZjHl6pJ91czphqsU+n6QsShTDHNDIuc4cMhLfrbt/wCsR3Vl6l2xrNl7ZR8YZKBpdQhDxSoeTIyn2FSPxpJKeGTkfYaSjTAO2i3cu0TOfDcM0DAekNp5bTbeQDPZTKCfBXRlP7wWoR6ObY1OXztZB/aRH8K7XpHdISWt7FDwA7eTHeTlYx7gGOPNayejbov+t3ZHhbofg8n/AE/toLxYZHGkjvECyOF4qGYA+IB4U2fWfrvyPTLqUHDleyjxz3yeqCPMAlv1aWzq20hbrU7OFxlDJuYeKxgyFT5EJj30Gx1qwlNTnBGDstz8bePP25pmegyAabp4H/Cwf3S0vHXq2dYuPJIQP6pT+NMD1dzbtL08j/hoV/ZQL+FBtdMHkWwvTFntBbzFMcTu7NsYHefCk0p4yKT3rA0gWmo3cC8ESQlQO5HAdF9ysB7qC/erXoetvozJ6ryXcLSOy4IIljwiA94Ct8S3jSw0yXo9asZdOeFjkwSlRx5I4Dj94vVJdZGmLbanexL80SlgPASASAe4Pj3UDCdSP/gtn/zv7+SpjqcO+GVPrI6/FSPxqv8AqAvzJpQQn+hmkjHsOJOPvkNWSaBHVXJAHM8Ks/0hLPZqMLAYD20fxVnUj3ALVeSYjuD9VJfsV/8A6q4vSVsyTYTAeqRLGT4H1GQe/wBb4GgPRmX1tRPlbj4mX/tV6Uuvo99JILa4nt5m2Nc9kI2PzS6F/UJ7i3acPEjHMjLFUBRRRQFFFeXcAEngAMk+QoF19InWO1vorcHIt48nyeXDEH9QJ8asPqAsOz0pX/30sknwIi/6X20vPSfVzd3dxcHP5WRnAPMKT6q+5cD3U2vQrS/k1haQd6RIG/TIy/7xNAp/TF/9IXxH/Ezn+1anJBzSXdI/9buv/el/jNOPpE2+CF/rRo3xUGgXb0hbIpqavjhLCjA+alkI/dHxFe/R0fGpyjxtpB/aRH8Kk3pLWWY7Gb6rSxn9YKw/gPxqF9QrkavFhsAxyhh9Ybc4HvAP6tBJfSWlzNYL4JK37TIP5aiPUjLjWbQfWEyn+pc/hUq9JWEi4sn7jE6+9WBP8YqK9SMJbWbQ/VErH+qcfeRQMB1n3XZ6Tft4wsn9Z+T/AJqrP0dOjB3TX7jgAYIvMnBkf3cFB838Kl3XxeBdMMOfXuJYo0XxIcOfZ80cfMVMei2irZ2lvbJjESBSR9Jubt72JPvoOrRRRQUL0U6O/wD9VdfVhea5/rBlR8Zwf1avqqk6p9VNzq2tyyALIzIoXHELGzRgZ8QFXPieNW3QfCKUDrB6NnT76eDHqZ3xHxiYkp7ccVPmppwKqr0hNASWxW7yBJbsB+mkrBSvuYhh7G8aBcamHVE2NYsf02HxjYfjUPqZdT8e7WLEfnuf2Y3b8KBsGPA55UkuoRbZZF+q7L8CRTtEZpcOsTq0ttNktHa4f5PNOI5MqN0ceQWZSoO7C7vo9w50EJ6c638sv7m4HzXfCfoIAicDy9VQffTM9VWiG00u1jYYdl7V+47pDuwfMAhf1arDq+6JWWrXmpTtERbI8awBfyYPPJKqAMlUUkY/2h76vwUFB+kdr+6a3slPCMdu/wCm2VQe0LuP/MFfPRw0LdNc3jDhGohTljc/rOfHIUAf8w1AutGeR9WvzIpVu2KgH6iAJGfeiqffV+dR2n9lpEBIw0rSSnzyxVT70RaCo/SAh26sT9aGJv4l/lq3+pG636Pa5OShlT4SMQP2SKqz0jYz/lKE4ODbIM44EiSTIB7+Y+Iqd+jpKTpsoPJblwPYY4z95oLTpZOv7TjHqrSY4TRRyA+ajsyP7MfGmP1TVIbdDJPKkSeLsFHsGeZ8hS0dcHTiLU54uwRhHCHUOwwZNxGTt7l9XhnjxOQOVBIfRsvtt1dw5/pIVk9vZvj/AKpqJ9cx/wBM3vtj/uY66/o/W0h1TeikokTiRsgbQw9Xh35YAYHt7q5HXLGV1m9z3tGR7DEhFBZno1z5tbxPqzK37SY/kq4qo70Zm/8AEh/8c/31XjQJTrabbm4XwlkHwc03OvdGob6zFtcDcpVSGHzkcDAkU9xGT7QSDwNUz086tba31GwUTSdlezsrglNyZZfmHHEEyY4jhw55pgIIgiqq8lAUd/ADAoE56VdH5tPu3glyGQ5Rxkb1z6ki+3HuII5imX6p+lTahp6SSHM0bGGU4xuZQCHx5qwJ7s5r51ldBINSh3SF0mhSQxumOZGQrgg7lyAcDB54IyagPo0XJ/z+PHD8i+f6wEfd8DQXjRRRQFeZEDAqwBBBBBGQQeYI769V4mfCscZwCceOO6gVnpl0fln1SaKysWjjEnYxqqFEbYdpcu2FAYgnOQMEU1C1CbpBJIW27QxyRnPt4499TegXe26u9Vi1RpxaxSx/KGYlzA0bxuxLHs3bONrdwyDy40w6qAAAMAcAB3CoZar+UDM7AbtxYZJOPZ41NAaCmuvLR7+9uLeC3i3QKhkyZIow0pJU5MjDJCgYH55rtdTfV+bCJprgIbmXAwNj9igz6okGcls5ODjgB3VL+lNoGVH7wdvtB/8AytPo5OY32cSrd3gfH4CgjfXh0QuL+CBrZVdoDIzAsFYqwX5pPD6PLI7qqLqzFzZapbO1vIFLiGTdG2Akh2M2ccMZ3Z8qY/pSMxov52fgD/3rh6ZZgyxhuWfu4/fQQD0ktaBa0tBzAa4fh45SPDe6TI9lXlCMKozngOPjw51D+n+gwztC8sMchXIDMikjjkAkjivP1Tw51LrVyUQniSoJ9pFBlooooK86O9W72urT363OY5TK3ZBME9sdxVmzjAbiOH0RVh1h+Vpv2bhv8PtrNQFRjrL0R7zTbqCMZkZQyDh6zRsHC8eHHbj31J617+47ONnxkgcB5ngKBTekPV/fWVulxcQ7UYlTghjHy279uQu7PDj3ccEiuz1EW7Nq8LBCwRJWY/UBQqGPvYL+tV4a5ei6h7GSJGViCwYBwcEFeB8x3+Fa/Q3SobefMMMUZdSrFI1U4+djKjxAoJzVA9eOqNd6na6cMoiNGC23OXn2+sPEKpHLv3Vf1Q7pNocTXcNzJEruhUo5UFk2HOAfI8R4E0EV6nNMv9OeWzubNhFI7SC4V0ZVYKBhsHirBRjvBPEcTi265OlXcsrFjtCDhgA5J8M5+2utQUp6Senjs7SdYlzvaN5QOOMAohPePnkZ5YPjVi9WchbSrAsNp7BBjyAwD7wAffXvpsN8QhZVaOTO8MoYELggYPmc+6uvo4/IQjAXCKAAAAABgYA4AY7qCqfSP0XfbW10u4mJzE2OICSDIY+HrKBn8/2VNOqiSJ9KtHhhECsrZQZPrqxR2ySSdzKSMknBHhXR6XyAwmIhWEmVYMAwKY4jB4eFb2g23Z28KbQm1QoVQFCgfNGBy4YoOb0t6GWmoiP5UhYx7thV2QjfjcPVODnaOfhWhpXVhpcBytojnxlLTfuyEqPhUrluEX5zKvtIH317jkDcVII8iDQa2naXBbqVghihU8SIo0jB9ygUs3XldRyatN2bbtqoj+UijDDzwMD25ppKrrUdMUSy8Ax3nLEAknxJ7z50Ef8ARw0maOG7uHXbFMY1jJyCxi37iB9XL4z4g+FXLXM6PXBeEZAG31OHAEADBx3c66dAvvXRJJba3aXbKzRoLeReBweykLMgblnIzj88eNXnoWrJdW8NxFuCSqHAYYYZ7iPEHhwyOHDNcbpVEXljX6OBjwySQTj4VILG0ESKi5wPH40GxXN0TQba0V1toUiDsXYIMZY/44DkO6ulWKG5VyQrAlTg+VBlooooCiiigjU1rhiPAkVIYWygPkPurSvYvWz41t23zB76CPJbZIHsFSeuVBF6y+0V1aDma5xCjzz8Bj8a0dNg/KJ7c/ZXR1BcsPZXixi9cHwzQedcTOz3/hWhZxYkT9IffXY1FMhfbWrbReuvtoM2uRbovYQfw/Gtu1xsTHLaMfCi6XKMPI1r6Y/Db4cR7P8AH30G7RRRQcW0t83Lse7JH3D7K7VaQOJj5jH2ZrdoCufrZHZ47yRj3HNdCuPfNvbyHAUHI7GtrSo8Sofb9xrL2VZrOP119tUdquNqU6SFBxwDxOO7vxXZrhmOoM2mkRtIpPDIxnv/AMDFdauLJBgkV1bZ8qDQRrU2Z5G3dxIA7gM139KbMSeQx8OH4Voapb4fP1uPv7/8edbWkNwK+Bz8f8fbQc3pCuZB5KPvNdHQSeywe4kD2cK1tUTMh9grf0xMRj3n7aDzfaakvE8GxgEf9u+uBPZGNiM8fEd4qWVxb0bnY+74UHvQpW9ZSSRzGSTjy491ci6iy7nxYn7a72kxY3H2D/HxrQli9Zvafvqjd0BMRn9I/cK6VammJhPea26g42pXAZlGOCNk+eOYrro2QCO8Z+NcmaP1m9p++umr4QE+AoPN1chBx4k8gK5uhw4Zj5Y+J/8AqvU5LHJ//K37KDavmeNBsUUUUBRRRQYLleVerfliiReNedtBjiXiK26wbazLyoNW4GWr3ajGa+yLxojHGg+XXcKx26esKyyjjX2JeNBlIrRiXaw9uK36wTjjQZ6KxCXyr6JfKg1XX18+ea3q134mtig8TNgE1zdldKYZBrV20GJ4cAederZPWH+O6shHLyr1AvGg2q5oSuka1NtAXcfHNerPvHvrLNyrxCvGg+X0eV9nGtWzGGHwrokVobaDxeJ65933Vv264VfZWtMMk1tpyHsoPVctlySa6M3I1q7aDParhftrRZMkmuix9Xh4Vq7aDYtlworLXlOQ9leqDRdOJrNcDgBRtr1IOVBigiGeNbdYohWWgKKKKAooooPLV5oooCvYr7RQeHFecUUUH019Siig91ikHGiig84oxX2ig+YrMvKiigCKxdnX2ig+dnXpE418ooMhrHsoooPTihFoooPTcq1cUUUHpxxNZ05Ciig+sOFYcUUUHocjXnFFFBmXkK+miigxV9NfKKD0le6KKAooooP/2Q=="/>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IN" altLang="en-US" smtClean="0">
              <a:solidFill>
                <a:srgbClr val="000000"/>
              </a:solidFill>
              <a:latin typeface="Verdana" pitchFamily="34" charset="0"/>
              <a:cs typeface="Arial" charset="0"/>
            </a:endParaRPr>
          </a:p>
        </p:txBody>
      </p:sp>
      <p:sp>
        <p:nvSpPr>
          <p:cNvPr id="20489" name="AutoShape 15" descr="data:image/jpeg;base64,/9j/4AAQSkZJRgABAQAAAQABAAD/2wCEAAkGBxQTEhIUExQWFRQXGBgVGRgWFRUWHRcYGBkcGRgXGhYYHCggGCAmHBYcITEhJSkrLi4uFx8zODMsNygtLiwBCgoKDAwODw0MDiwZFBkrKysrKysrKysrKysrKysrKysrKysrKysrKysrKysrKysrKysrKysrKysrKysrKysrK//AABEIAKUBMQMBIgACEQEDEQH/xAAcAAACAgMBAQAAAAAAAAAAAAAACAYHAwQFAgH/xABPEAACAQMCAgYFBwgFCgcBAQABAgMABBEFEiExBgcTQVFhCCJxgZEUMkJSobHBI2JygpKissIzk6Oz8BUkJTRDU1SDw9E1Y2RzdOHxJhb/xAAVAQEBAAAAAAAAAAAAAAAAAAAAAf/EABQRAQAAAAAAAAAAAAAAAAAAAAD/2gAMAwEAAhEDEQA/ALxooooCiiigKKKKAooooCiiigKKKKAooooCiiigKKKhnSPrQ06zkeGWVmlQgMkcbMVJGeLYC8O8ZyKCQdI9cjsrd7ibd2abd2xdxG5guceGTW9a3KSIkkbB0dQyspyGUjIIPeCKiGqagdW0yVtNkiYSK8TLMjcQVKtGcEGJ/WBDcRy7jmqf6hdTkTVFgLsUeOVNu8lQQN+4KDg/MIz50DKUVA+nHWjbae7QtHK0+0lR2ZVOR2sXYjKFhjKhvmt75ToWtwXKZhuIZ2ULvMTq2Cw7wCSucHAPgfCggnTfp6NL1SEPFJ2M0S9sc5UgMQkka/XX1gw+kCv1RVj2V2k0aSRMHjcBlZTkEHkQaxatpUNzE8M8ayRuMFWHv4HmDkAgjiCBVRaZqY6PanJZyZGnXJEsTnJ7Et6py3eARtIOSAEbvOQumivisCARxB4gjvr7QFFFFAUUUUBRRRQFFcvpLrAtIDO23askKsWO0KkkyRs5P5quW91eej/SKC8V2t3DhWx85ckccPtBJVWwcbgCdpOMYNB1qKKKAooooCiiigKKKKAooqgevzpZdJdraRyPFCsauQjFTIzZ4sw4lRjG3lkE+GAv6iqH9HvpRM08tpLMzxlDJGrlmKspG7ax5Ag5I8Rw76vig+McAmlD6VdL7q5vJpu3mX8o3ZqHdOzUHCqFB9TAAz55J401+r6vBaxmW4lSJB9JyBk+AHNj5DjSldPry3m1C6ltGZoZHMgLLt9ZuL4B443EkZAPHlQMn1Ta+97pkEsjF5V3RSMQeLIeBJ7yUKknxJqYVS/Vv0sUaMtvZyxC/gWWQwyIR2oDu+E4gOxTHLJ4YOM7hZ3Q/pHHf2kVzFwDDDL3o44Mh9h7+8EHvoO1RUd6Z9MrbTYi87jeysYouO6VlGQo2g7QTgbiMDNdDQNcgvIVmt5A6MO48VPerDmrDwNBqdLOltrp0avdSbd5IRVUszkDJwo93E4HEceNa/Qnpta6nGz25YMhw8cgAdc8iQCQQccwaoXr41F5NWljY+rCkcaDyZFkJx4kufcBWLqMvWj1i3VeUqyxt5r2Zk/ijU+6gaSiiob1ndNo9NtWIYG5kBWFOBO7H9Iw+qv2nAoJFr+pi3tppiQOzRmBPEbgDgHiOGcDmPaKTG5naR3dzlnYsxPezHJPxNMz0Bt4L3RxbGN5IAmGlkyO2mbMszRlju9WViN5x6wOM4pbdYs+xnlj4eoxXAdZAMd29eDY5ZHDhQS7qu6bPp7XKlgYXidih75UU9ntyRtJJweByMcOGRl6i4S2sW5B4KsrH2dmy/ewqBJIQCAeYwfMZBx8QPhVi9QUu3VkH1opVHw3fy0HW6/73Zq1oSoZY4Y32nk35VyQc9xCgVE77rO1J5HdbhoQ3JIgERQAQAoxnkeec8vAYlHpG2Mgv4Jip7N4FQN3Fkdyy+0BlPvqpqC3eqvrRuvlkVveStPFO4jBYAskjkKhDc9pOAR558c2h1sdC/8AKVniMD5RDmSE8Bu4etESeQYAeHFV7s0rNhdNFLHKhKvG6upGMhlIYEZBGcjvBp0dIuDJBC5IJaNGJGcElQSRnu8KCr+oPpQ8kUthcEia3/ow+Q3Z5wyYPH1G4YPIMB3VPOnHSiPTrSS5kUvghUQEDe7fNXJ5DgSTxwAeB5VVvXVokljdwavZ5RtwEhUcFkAwrEeDrlWHI4/OqPdOesqLU9LSKVDHdpNG5CjKOArqzgk5UetyOTkjGRkgJL0e69mluY457ZEikcJvSQ5TccAncMMBkZ5d58quLVNSit42lmcJGuMsQSBnhxwOA86UPof0amv7lIIVJ+k5BA2RggM2Tw7x7yKcGe2WSNo5FDoylGVhkMpGCCDzBFBzOjHSWC+SV4GDLHK8JIOQSp4MD3gqQQfPvxmuzVG6CjdHdVMMxHyC9OElJPqbCdm4nkV3hW7sOG8qvIGgo3pz1zXVvfTQW8UQjhcxntVcs7LwY8GG1c8se3PHAl3Vr1pR6m7QSR9hcAblUNuWRRzKkgYI+qe7jk8cU110abNFqtw8o4TESRsDkNHgKPYRtwR5eBBrU6udagsZZr2Q5mhjK28WG/KSShkJLDgqquc8fpcONBanpBWVslqJdzR3MrquEJAnVMZ7VeTBBjDHiDtHfUj6mejsdtp1vIpYyTp2rncwB34IGzO3gABuxnn44peNT1W91W6XezzTSNtjjGdqbseqickXAGfZkk8TV99YPSgaHp9rb2/rTFBDEXGcLEgVpTgAFgSvDhktywMUFk0UoGldPNRgkR0vJ22nO2SV5EPPIZGJBHE/eMHjTNdAOl0epWqzINrjCSoRjbJjjjxU9x/EEUElooooCiiigKKK176+jhQyTSJGg5s7BQPeeFBndgASSABxJPAADvJpbOu/pHY300L2sjPLHuidthCOgJZSrHnhi3dx3c+HHc62Os43p+R2JbsCdruoIM7HgEUc9nl9I+XOqbq2eNikiMjjmrqVYZGRlTxHA0E66jtRjh1aHtDgSK8KkkAb2AKg58Su0ebCmY1fUo7aGWeZtscal2PkO4DvJ5Ad5IpK4ZSjKykhlIYEcwQcgj31PenfWXcarFBbCLs1BBZUYuZpOSnAUYGScJx4nvwKCN9MOlE+oXDTzMeZ2JnKxJ3Io+8954muHXc6VdFp7AwLcAK8sQm2/UyzLsY/WG3JHdurh0H1WwcjgRXc6N9Mb2w3C1naNWOWXCupPjscEA4AGRx4CvvQfo22oXsNsp2hjl24erGvFyM9+OA8yKaK26BaaiqosbYgADLQo54eLMCSfMmgo606fpqc9rBqtpFMpcRrLG0sLxmQhSx2vhhnGRw5VlSO56N6oWIkaxkbGVCkTRYJUZPASJu5cDkH6Lcb0tuh9hG4dLK2V1OQwgjBBHIg44HzrP0l0SK8tpYJkDq4OM/Rb6LA8wQe+gVbrG1yK91Ce4h3dm+zBcYY7UCksOXMYGO4L35rpdTdwsWq2bNtIdniHirMmFblwyW28PzvfFdcsOwubiDj+Slkj48zsYrk49la1rcNG6SIxV0YOrDmrKcgj2EUDvUtXXRfRya6Flz2UIt45OfzDiV8Y48pTTE2GopJbxzhh2bRrLuHLaV3Z+FUL1kdX13dahPdw9kbSVUmFw80aRqnZqMsxPLhwIBBBB8cBFenXTuS8bsbfNvYRjs4oEOwFR9KQLwYnw4gcueSYZV7dH+oNNhN5csXI4Lb4CqfEu6kv+yvKqS1GzaGWWJ/nRu0bfpIxU/aKDWqxuoOyMmrxt/uopZD7x2f3yCq5q6vRotwZb+TvVIUHscuT/AKCX9e2kvPZRkAlY5O0Yrj1fVI3tn6AUsT7B71quYijspzlWK8QRyOOR4j2U7V1bLIpR1DKeYPfg5+8UrHXBoDWmpS7sFZvyyEJsXDEgqBk8iOP3DNBDbbbvXfnZuG7BwdueODg93kadDQ1xbW43K+IkG5eIb1RxB8KSqmK9HO9mexnjfcYo5cRMeXrDLoPIHDf8ygs7VtNjuYZYJl3RyKUYeR7we4jmD3EA0muuaebe5uICcmKWSLPjsYrn34p1aTrp6f9J6h/wDKuP71qDz0Q6VXGnT9vbldxUqyuu5XU8cMMg8wDkEHhTQdXXSwanZrcbAjhmjkUHIDrg8Ce4qVPlnHHGaUaGJmZVUFmYhVVQSSScAADiST3Vfno63oSO9tJPUmSYP2bYVsldjDB4kqYsEY4ZHjQS/rb6KnULB1jGZ4j2sQ+sQCGT9ZSfeFqlujnW9fWVr8mCpIUOEebexjXl2eARnGDjJ4cuQApnqh3WL0Strm1upXt0e4S3l7N8YYMEYpxBGcNyzmgWfpN0qur9la6lMhTIX1UUKGOSAFA8B8K4tFFBdno3aIC91dsuSgWCM+Bb1pMeBxsGfBjWL0lZvy9knhHI30uGWAOBy47fb6oqzeqjo+bLTLeNxiRwZpB4NJxAPmF2r+rUa6/tID2RuMDMe1Tzz60iYyeWB63PvYY54ILhVndQ2trBeskrhI5FJyXCAOo4Zywyu3eTw4FUNVjRQPDG4YAqQQRkEHIIPeD316qm/Ry6QF4LizdsmIiWME/Qfg4A8A+D7ZKuSgKKKKCB69oOqRFp7K/aUrlvk1xGhRxljsVkAI4bQBzyD6wzwq226vdZ1WXtL53iX61weXiI4F+b7MKKY6iggvQbqts9OYSjdPcAYEkgGFzz7NBwX2nJ4kZ41SHXcwOtXmP/JB9vYR/wCPdTU0oHWTddpql+3/AJ8ie5DsH2LQRumG6g4LGW1V1hi+WwFldyoL4ZiUcE8gVO3I+qaXmpvCLjSJrTUbU7redAyHOQwOO1tpcfSVgR+qGHEEAJ/6Sun5SxnHc0kR/WCsv8LfGqJpg+uvU47rQ7S4AKiWaGRA3MFo5Mg48s/Cl8oJH1edIvkGoW9w39GG2Sf+242scAZOAd2O8qKb9GBAIIIPEEcQQe8GkdpseqDUWn0izZjllVoj7InZF/dVaCZUUVgvrtYo5JXO1I1Z2J7lUZJ+AoFW64bQR6xeqORZJPfJGrn7WNcLoroT313DaowVpWI3HiFABZjgc8Kp4Vg13VXuria4k+fK5c+WeSjyAwB5Cu/1TXixavYsxwDIU4+MiNGPtcUFi6Do/Saw2wwiKaCMFVVnhZMEk8CxSTmTzI+GK0dA6Ia8rwpMGFvATtQyQSAd4KIZAMg/NOVKj5pFX9RQc3o9ZvFbxpI29wCSTvzxJOD2ksrEjOCS7cuHDApXut21EesXyjvdX98kayH7Xps6VTrrl3azeY5Dsl+EMeftzQQerm9Gq9AuL2H6TxxyD2RsVP8AeiqZqZ9T+qfJ9WtDnCyMYG8+1G1R+2VPuoGwpevSL12OW5t7ZMFrdXMjeDS7CEz4gICf0h4Gr11/VFtbae4fisUbSY8doyFHmTge+kzvbp5ZJJZDueRmdj4sxyT8TQYKaTqMu1k0iAAAGNpY2x3neWz7cOKVurv6hel9nbW0ttcTrFI0zSLvyq7SiDPaEbV4qeZFBelKT1sWwj1e+Ud8m/3yKrn7WNNZPfxrC05dTEqGXeCCuwLu3BhwIxxzSZ63qb3NxNPJ8+V2kPEnG452jPcBwHkBQZ+i+rfJLu3uMbuykVyPFQfWAz3kZq9+sTquF23y7Tm7O5bEpXcVEpwCHVv9m/nyJ54OSV0pw+r/AFQXOm2coOSYUVv00Gx/3lNBCur3rDlWQWGrq0FyPVjklXYJe4KxPDd4MODe3G6wukV0Es7qTmFglbhx4KhP4Vm1fSILqMx3ESSoe51Bx5g81PmONQ6Pq00y0juZCjCMxsW7SRisaqrbmHEE5HPcT80YxxyCtUUUUDsaTdCWCGVeKyRo4x4MoI++oN17alFHpUsbuFllKCNM8X2upf1e8KvHPIHb34rx1DauZtKCuT/m8jxZJ+jgOuPIB8e6oF/k2bpLqjzesmnwkRhyCPUXjsQHnI+dx+qGGc4UEKgoqyuvmW3F9DDbhQLe3SFgo4LgsVT3Kw+NVsp40Flanp03R7Uba6jVngdQwBbG4Mo7WBmxwIJyCQfoniQaYjQdXiu7eK4hOY5F3DxHcVOORBBB8wa0Nb0W21SyEcg3wyoskbrzUlcpIh7jg+8Eg8CRVZ2UuodG4ykiRXWnmbgytskG5cnahJx80nbgjKtxGc0F10Vx/wD/AFFr/vk/aFFB2KKKKDFd3AjR5G4Kilz7FGT9gpK9VvTPPNMwAaWR5CByBdixA+NNN1wap8n0m7PfIohHn2pCt+4WPupT6Apiuo60ju9HMVxGskcdy+1WGQCAkgI8PWc/E+NLrTIejmuNMl87qQ/2UQ/Cgrvrw0aGyuIobdpFjkDXDQl8xIzMVBjT6OcN+HhVZ1YPXtf9rq8y90SRxD9neftkI91cbq00H5bqVtCfmbu0f9CP1iPfgL+tQR27tmjkeNxh0ZkYeDKcEfEUxno73O7TJFP+zuHUewojfexqjusKHZqeoD/1Ex/act+NW76NVzm3vY+9ZUf9tSP5KC5aq7r96T/J7JbZP6S6ypP1YkIL/EkL7C1WjS1ekJqPaamIweEMKIR4M+ZD+660FY16RyCCCQQcgg4II5EHurzRQNn1adOI9Ttg3BbiMATR+B+uo+q2M+XEd2TMKTfob0jk0+7iuY8+qcOv14z89D7Ry8CAe6nBsbtJo45YzuSRVdT4qwyD8DQZ6TTphqPyi+u5gch5pGX9Hcdv7uKb7W7rsre4lJwI4pHz4bUJ/CkpoCu50GjLalYAc/lUH96vGuHUy6n7ffrFkPB2f9iNmH2igv8A64FJ0e+x9RD7hIhP2Up1OD1iwb9L1Af+nlb9hC38tJ9QdbpVops7qa3J3bCNrYxuRgGRsd2VYHFSPqm0N7i67SIvvgKuBGwRsEPkhicA+qFAOQS43ArkVI/SH0sJNYzj/aQmM+2Ig5+EoHur56N0n+fXK+NuT8JEH81BbXWLvj0a9DPvcQMpbaF3A+qSVHAHB444eQ5UpVOV0zsjNYXsQ+c8Eqr+kUO37cUmtAUzXo/lv8kjPLtpdvs9X8c1QPTe0EV/covLfuH64D/zUyXU1ZGLR7MHmweT3PIzL+6RQTWqi9IbpMYbaKzjOGuDukx3RIeA/Wb7EYd9W4TSe9POkBvr64uMkqzFYwc8I19VBju4DJ8yaCP0V3+ifRl7z5UwyIre3luJG/QRiijzZgPcGPdXAoLj6LXE1t0ZmNurPLdXDRAr9DtNkPiDk7cDHHLg9xq0ujnRy20iykkjDjZCZZiZJCHZE3O/Zliik7eYA4ACud1HQgaNbHnuaVveJmA/hqR9OUJ03UAOZtbj+6agULU7555pZpDl5HaRj+cxyceA48q1aK7PS7RPkd08GSwCxupPAkSRq/2bse6gY3qPvu10e3G7c0Zkjb83DkqvuRl+IqbXtnHKhSVFkQ4yrAMOByOB86pj0aLtit/ET6oMMgHgWDqx+CL8Ku6g0v8AI9v/ALiL+rT/ALUVu0UBRRRQVJ6RkMzWVvsjLQpKZJXGMIcbI8jOcHtGGcY+IqhtH0W4unKW8LzMBuIRS2BnGT4DJphPSF1Ps9NWIc55kXH5qZcn9pU+NcT0abLEd9N9Zo4x+qGY/wAY+FBSOp6dJbyvDMhSRDhlOMgkA93kRTNdSeiz2mnGO4iaJzM77WxnaVQA8Dw5Hn4VQ/WLOJdYvDzHygp+wQn8tNvQKB1kSFtUvyc/6xIOPgGIH2CrA9G7SC1xdXRHqpGIV8C0jBj7wEH7dRTrshC6zd4GA3ZNw84UyfecmrE9Gu+QwXkH01kWXHirLt4ewp9ooK867NOMOr3JI9WUJMvmGUA/vqw91Sz0apD8ovV7jHGT7QxA/iNZfSXt1Elg+PWZZkJ8kMZUfF2+NR70frgrqwA+nDKh9g2v96CgZmlk6+dEeHU3nYgpchXTjxGxFRgR7RkeRpl7iZUVnY4VQWY+AAyT8BSvQXr67rcInLdlJIQEyRsgQF9gweBKqckd5JoI9D0Mv3jWRLO4ZGUOrLE7BlYZBGBxBBzXU0nqw1SfBW0dB4zFYsfquQ3wFNgiAAAAAAYAHAADkAK9UCc6XoH+kYrK6JhzOsEhAyVJbbwzw4nk3LjniKbrSNMjtoY4IQVjjG1QWZsDw3MSTS1a9cm/6R4xtBvI4PVAB2ROsZc+J2oWyfZyApoaCKdal+IdJvmP0ojEPbLiP+elHpsut3SZLnSrqOJSzgLIFHMiNwzADvO0HA7zilNoN290x4oreVvmTqzof0JGjYfFPtFTfqFRTq8WTgiOUr5nZjHl6pJ91czphqsU+n6QsShTDHNDIuc4cMhLfrbt/wCsR3Vl6l2xrNl7ZR8YZKBpdQhDxSoeTIyn2FSPxpJKeGTkfYaSjTAO2i3cu0TOfDcM0DAekNp5bTbeQDPZTKCfBXRlP7wWoR6ObY1OXztZB/aRH8K7XpHdISWt7FDwA7eTHeTlYx7gGOPNayejbov+t3ZHhbofg8n/AE/toLxYZHGkjvECyOF4qGYA+IB4U2fWfrvyPTLqUHDleyjxz3yeqCPMAlv1aWzq20hbrU7OFxlDJuYeKxgyFT5EJj30Gx1qwlNTnBGDstz8bePP25pmegyAabp4H/Cwf3S0vHXq2dYuPJIQP6pT+NMD1dzbtL08j/hoV/ZQL+FBtdMHkWwvTFntBbzFMcTu7NsYHefCk0p4yKT3rA0gWmo3cC8ESQlQO5HAdF9ysB7qC/erXoetvozJ6ryXcLSOy4IIljwiA94Ct8S3jSw0yXo9asZdOeFjkwSlRx5I4Dj94vVJdZGmLbanexL80SlgPASASAe4Pj3UDCdSP/gtn/zv7+SpjqcO+GVPrI6/FSPxqv8AqAvzJpQQn+hmkjHsOJOPvkNWSaBHVXJAHM8Ks/0hLPZqMLAYD20fxVnUj3ALVeSYjuD9VJfsV/8A6q4vSVsyTYTAeqRLGT4H1GQe/wBb4GgPRmX1tRPlbj4mX/tV6Uuvo99JILa4nt5m2Nc9kI2PzS6F/UJ7i3acPEjHMjLFUBRRRQFFFeXcAEngAMk+QoF19InWO1vorcHIt48nyeXDEH9QJ8asPqAsOz0pX/30sknwIi/6X20vPSfVzd3dxcHP5WRnAPMKT6q+5cD3U2vQrS/k1haQd6RIG/TIy/7xNAp/TF/9IXxH/Ezn+1anJBzSXdI/9buv/el/jNOPpE2+CF/rRo3xUGgXb0hbIpqavjhLCjA+alkI/dHxFe/R0fGpyjxtpB/aRH8Kk3pLWWY7Gb6rSxn9YKw/gPxqF9QrkavFhsAxyhh9Ybc4HvAP6tBJfSWlzNYL4JK37TIP5aiPUjLjWbQfWEyn+pc/hUq9JWEi4sn7jE6+9WBP8YqK9SMJbWbQ/VErH+qcfeRQMB1n3XZ6Tft4wsn9Z+T/AJqrP0dOjB3TX7jgAYIvMnBkf3cFB838Kl3XxeBdMMOfXuJYo0XxIcOfZ80cfMVMei2irZ2lvbJjESBSR9Jubt72JPvoOrRRRQUL0U6O/wD9VdfVhea5/rBlR8Zwf1avqqk6p9VNzq2tyyALIzIoXHELGzRgZ8QFXPieNW3QfCKUDrB6NnT76eDHqZ3xHxiYkp7ccVPmppwKqr0hNASWxW7yBJbsB+mkrBSvuYhh7G8aBcamHVE2NYsf02HxjYfjUPqZdT8e7WLEfnuf2Y3b8KBsGPA55UkuoRbZZF+q7L8CRTtEZpcOsTq0ttNktHa4f5PNOI5MqN0ceQWZSoO7C7vo9w50EJ6c638sv7m4HzXfCfoIAicDy9VQffTM9VWiG00u1jYYdl7V+47pDuwfMAhf1arDq+6JWWrXmpTtERbI8awBfyYPPJKqAMlUUkY/2h76vwUFB+kdr+6a3slPCMdu/wCm2VQe0LuP/MFfPRw0LdNc3jDhGohTljc/rOfHIUAf8w1AutGeR9WvzIpVu2KgH6iAJGfeiqffV+dR2n9lpEBIw0rSSnzyxVT70RaCo/SAh26sT9aGJv4l/lq3+pG636Pa5OShlT4SMQP2SKqz0jYz/lKE4ODbIM44EiSTIB7+Y+Iqd+jpKTpsoPJblwPYY4z95oLTpZOv7TjHqrSY4TRRyA+ajsyP7MfGmP1TVIbdDJPKkSeLsFHsGeZ8hS0dcHTiLU54uwRhHCHUOwwZNxGTt7l9XhnjxOQOVBIfRsvtt1dw5/pIVk9vZvj/AKpqJ9cx/wBM3vtj/uY66/o/W0h1TeikokTiRsgbQw9Xh35YAYHt7q5HXLGV1m9z3tGR7DEhFBZno1z5tbxPqzK37SY/kq4qo70Zm/8AEh/8c/31XjQJTrabbm4XwlkHwc03OvdGob6zFtcDcpVSGHzkcDAkU9xGT7QSDwNUz086tba31GwUTSdlezsrglNyZZfmHHEEyY4jhw55pgIIgiqq8lAUd/ADAoE56VdH5tPu3glyGQ5Rxkb1z6ki+3HuII5imX6p+lTahp6SSHM0bGGU4xuZQCHx5qwJ7s5r51ldBINSh3SF0mhSQxumOZGQrgg7lyAcDB54IyagPo0XJ/z+PHD8i+f6wEfd8DQXjRRRQFeZEDAqwBBBBBGQQeYI769V4mfCscZwCceOO6gVnpl0fln1SaKysWjjEnYxqqFEbYdpcu2FAYgnOQMEU1C1CbpBJIW27QxyRnPt4499TegXe26u9Vi1RpxaxSx/KGYlzA0bxuxLHs3bONrdwyDy40w6qAAAMAcAB3CoZar+UDM7AbtxYZJOPZ41NAaCmuvLR7+9uLeC3i3QKhkyZIow0pJU5MjDJCgYH55rtdTfV+bCJprgIbmXAwNj9igz6okGcls5ODjgB3VL+lNoGVH7wdvtB/8AytPo5OY32cSrd3gfH4CgjfXh0QuL+CBrZVdoDIzAsFYqwX5pPD6PLI7qqLqzFzZapbO1vIFLiGTdG2Akh2M2ccMZ3Z8qY/pSMxov52fgD/3rh6ZZgyxhuWfu4/fQQD0ktaBa0tBzAa4fh45SPDe6TI9lXlCMKozngOPjw51D+n+gwztC8sMchXIDMikjjkAkjivP1Tw51LrVyUQniSoJ9pFBlooooK86O9W72urT363OY5TK3ZBME9sdxVmzjAbiOH0RVh1h+Vpv2bhv8PtrNQFRjrL0R7zTbqCMZkZQyDh6zRsHC8eHHbj31J617+47ONnxkgcB5ngKBTekPV/fWVulxcQ7UYlTghjHy279uQu7PDj3ccEiuz1EW7Nq8LBCwRJWY/UBQqGPvYL+tV4a5ei6h7GSJGViCwYBwcEFeB8x3+Fa/Q3SobefMMMUZdSrFI1U4+djKjxAoJzVA9eOqNd6na6cMoiNGC23OXn2+sPEKpHLv3Vf1Q7pNocTXcNzJEruhUo5UFk2HOAfI8R4E0EV6nNMv9OeWzubNhFI7SC4V0ZVYKBhsHirBRjvBPEcTi265OlXcsrFjtCDhgA5J8M5+2utQUp6Senjs7SdYlzvaN5QOOMAohPePnkZ5YPjVi9WchbSrAsNp7BBjyAwD7wAffXvpsN8QhZVaOTO8MoYELggYPmc+6uvo4/IQjAXCKAAAAABgYA4AY7qCqfSP0XfbW10u4mJzE2OICSDIY+HrKBn8/2VNOqiSJ9KtHhhECsrZQZPrqxR2ySSdzKSMknBHhXR6XyAwmIhWEmVYMAwKY4jB4eFb2g23Z28KbQm1QoVQFCgfNGBy4YoOb0t6GWmoiP5UhYx7thV2QjfjcPVODnaOfhWhpXVhpcBytojnxlLTfuyEqPhUrluEX5zKvtIH317jkDcVII8iDQa2naXBbqVghihU8SIo0jB9ygUs3XldRyatN2bbtqoj+UijDDzwMD25ppKrrUdMUSy8Ax3nLEAknxJ7z50Ef8ARw0maOG7uHXbFMY1jJyCxi37iB9XL4z4g+FXLXM6PXBeEZAG31OHAEADBx3c66dAvvXRJJba3aXbKzRoLeReBweykLMgblnIzj88eNXnoWrJdW8NxFuCSqHAYYYZ7iPEHhwyOHDNcbpVEXljX6OBjwySQTj4VILG0ESKi5wPH40GxXN0TQba0V1toUiDsXYIMZY/44DkO6ulWKG5VyQrAlTg+VBlooooCiiigjU1rhiPAkVIYWygPkPurSvYvWz41t23zB76CPJbZIHsFSeuVBF6y+0V1aDma5xCjzz8Bj8a0dNg/KJ7c/ZXR1BcsPZXixi9cHwzQedcTOz3/hWhZxYkT9IffXY1FMhfbWrbReuvtoM2uRbovYQfw/Gtu1xsTHLaMfCi6XKMPI1r6Y/Db4cR7P8AH30G7RRRQcW0t83Lse7JH3D7K7VaQOJj5jH2ZrdoCufrZHZ47yRj3HNdCuPfNvbyHAUHI7GtrSo8Sofb9xrL2VZrOP119tUdquNqU6SFBxwDxOO7vxXZrhmOoM2mkRtIpPDIxnv/AMDFdauLJBgkV1bZ8qDQRrU2Z5G3dxIA7gM139KbMSeQx8OH4Voapb4fP1uPv7/8edbWkNwK+Bz8f8fbQc3pCuZB5KPvNdHQSeywe4kD2cK1tUTMh9grf0xMRj3n7aDzfaakvE8GxgEf9u+uBPZGNiM8fEd4qWVxb0bnY+74UHvQpW9ZSSRzGSTjy491ci6iy7nxYn7a72kxY3H2D/HxrQli9Zvafvqjd0BMRn9I/cK6VammJhPea26g42pXAZlGOCNk+eOYrro2QCO8Z+NcmaP1m9p++umr4QE+AoPN1chBx4k8gK5uhw4Zj5Y+J/8AqvU5LHJ//K37KDavmeNBsUUUUBRRRQYLleVerfliiReNedtBjiXiK26wbazLyoNW4GWr3ajGa+yLxojHGg+XXcKx26esKyyjjX2JeNBlIrRiXaw9uK36wTjjQZ6KxCXyr6JfKg1XX18+ea3q134mtig8TNgE1zdldKYZBrV20GJ4cAederZPWH+O6shHLyr1AvGg2q5oSuka1NtAXcfHNerPvHvrLNyrxCvGg+X0eV9nGtWzGGHwrokVobaDxeJ65933Vv264VfZWtMMk1tpyHsoPVctlySa6M3I1q7aDParhftrRZMkmuix9Xh4Vq7aDYtlworLXlOQ9leqDRdOJrNcDgBRtr1IOVBigiGeNbdYohWWgKKKKAooooPLV5oooCvYr7RQeHFecUUUH019Siig91ikHGiig84oxX2ig+YrMvKiigCKxdnX2ig+dnXpE418ooMhrHsoooPTihFoooPTcq1cUUUHpxxNZ05Ciig+sOFYcUUUHocjXnFFFBmXkK+miigxV9NfKKD0le6KKAooooP/2Q=="/>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IN" altLang="en-US" smtClean="0">
              <a:solidFill>
                <a:srgbClr val="000000"/>
              </a:solidFill>
              <a:latin typeface="Verdana" pitchFamily="34" charset="0"/>
              <a:cs typeface="Arial" charset="0"/>
            </a:endParaRPr>
          </a:p>
        </p:txBody>
      </p:sp>
      <p:pic>
        <p:nvPicPr>
          <p:cNvPr id="20490" name="Picture 17" descr="http://t2.gstatic.com/images?q=tbn:ANd9GcQxlzzfy2hFjm9DfgSxLdkkJxwuXmBglCc1jrqhiFds6oX9hYhXl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2188" y="1928813"/>
            <a:ext cx="30718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02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idx="4294967295"/>
          </p:nvPr>
        </p:nvSpPr>
        <p:spPr>
          <a:xfrm>
            <a:off x="755650" y="333375"/>
            <a:ext cx="8229600" cy="1725613"/>
          </a:xfrm>
        </p:spPr>
        <p:txBody>
          <a:bodyPr anchor="ctr"/>
          <a:lstStyle/>
          <a:p>
            <a:pPr eaLnBrk="1" hangingPunct="1"/>
            <a:r>
              <a:rPr lang="en-US" altLang="en-US" sz="2400" b="1" smtClean="0">
                <a:latin typeface="Verdana" pitchFamily="34" charset="0"/>
              </a:rPr>
              <a:t>DESIGNATIONS ENJOYED BY SOCIAL WORK PROFESSIONALS IN DIFFERENT EMPLOYMENT SECTORS GOVERNMENTAL SECTOR</a:t>
            </a:r>
            <a:r>
              <a:rPr lang="en-IN" altLang="en-US" sz="2400" smtClean="0"/>
              <a:t/>
            </a:r>
            <a:br>
              <a:rPr lang="en-IN" altLang="en-US" sz="2400" smtClean="0"/>
            </a:br>
            <a:endParaRPr lang="en-IN" altLang="en-US" sz="2400" smtClean="0"/>
          </a:p>
        </p:txBody>
      </p:sp>
      <p:sp>
        <p:nvSpPr>
          <p:cNvPr id="21507" name="Content Placeholder 2"/>
          <p:cNvSpPr>
            <a:spLocks noGrp="1" noChangeArrowheads="1"/>
          </p:cNvSpPr>
          <p:nvPr>
            <p:ph idx="4294967295"/>
          </p:nvPr>
        </p:nvSpPr>
        <p:spPr>
          <a:xfrm>
            <a:off x="1285875" y="1857375"/>
            <a:ext cx="7340600" cy="4525963"/>
          </a:xfrm>
        </p:spPr>
        <p:txBody>
          <a:bodyPr/>
          <a:lstStyle/>
          <a:p>
            <a:pPr eaLnBrk="1" hangingPunct="1">
              <a:lnSpc>
                <a:spcPct val="90000"/>
              </a:lnSpc>
            </a:pPr>
            <a:r>
              <a:rPr lang="en-US" altLang="en-US" b="1" smtClean="0"/>
              <a:t>Governmental Sector</a:t>
            </a:r>
            <a:r>
              <a:rPr lang="en-US" altLang="en-US" smtClean="0"/>
              <a:t/>
            </a:r>
            <a:br>
              <a:rPr lang="en-US" altLang="en-US" smtClean="0"/>
            </a:br>
            <a:r>
              <a:rPr lang="en-US" altLang="en-US" smtClean="0"/>
              <a:t>·  Lecturer/Professor </a:t>
            </a:r>
            <a:br>
              <a:rPr lang="en-US" altLang="en-US" smtClean="0"/>
            </a:br>
            <a:r>
              <a:rPr lang="en-US" altLang="en-US" smtClean="0"/>
              <a:t>·  Director </a:t>
            </a:r>
            <a:br>
              <a:rPr lang="en-US" altLang="en-US" smtClean="0"/>
            </a:br>
            <a:r>
              <a:rPr lang="en-US" altLang="en-US" smtClean="0"/>
              <a:t>·  Research Officer/Researcher </a:t>
            </a:r>
            <a:br>
              <a:rPr lang="en-US" altLang="en-US" smtClean="0"/>
            </a:br>
            <a:r>
              <a:rPr lang="en-US" altLang="en-US" smtClean="0"/>
              <a:t>·  Welfare/Development Officer (like  	Child/Youth/Women/Labour etc.) </a:t>
            </a:r>
            <a:br>
              <a:rPr lang="en-US" altLang="en-US" smtClean="0"/>
            </a:br>
            <a:r>
              <a:rPr lang="en-US" altLang="en-US" smtClean="0"/>
              <a:t>·  Community Development Officer </a:t>
            </a:r>
            <a:br>
              <a:rPr lang="en-US" altLang="en-US" smtClean="0"/>
            </a:br>
            <a:r>
              <a:rPr lang="en-US" altLang="en-US" smtClean="0"/>
              <a:t>·  Jail Probationary/Welfare Officer</a:t>
            </a:r>
            <a:br>
              <a:rPr lang="en-US" altLang="en-US" smtClean="0"/>
            </a:br>
            <a:r>
              <a:rPr lang="en-US" altLang="en-US" smtClean="0"/>
              <a:t>·  Urban Planners etc.</a:t>
            </a:r>
            <a:br>
              <a:rPr lang="en-US" altLang="en-US" smtClean="0"/>
            </a:br>
            <a:endParaRPr lang="en-IN" altLang="en-US" smtClean="0"/>
          </a:p>
        </p:txBody>
      </p:sp>
      <p:pic>
        <p:nvPicPr>
          <p:cNvPr id="21508" name="Picture 5" descr="http://t3.gstatic.com/images?q=tbn:ANd9GcSFdw7XqYCVgxF8H2fPhazUiDu3kfp7WIA_aqkS9GHmK-kGtDUY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85875"/>
            <a:ext cx="20764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http://www.hindujagruti.org/activities/campaigns/national/india-map-controversy/images/INDIA_OFFICIAL_MAP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763" y="4572000"/>
            <a:ext cx="21542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http://www.tages.biz/includes/htmlarea/assets/images/researcher-M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0438"/>
            <a:ext cx="1785938"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99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idx="4294967295"/>
          </p:nvPr>
        </p:nvSpPr>
        <p:spPr/>
        <p:txBody>
          <a:bodyPr anchor="ctr"/>
          <a:lstStyle/>
          <a:p>
            <a:pPr eaLnBrk="1" hangingPunct="1"/>
            <a:r>
              <a:rPr lang="en-US" altLang="en-US" sz="3200" smtClean="0"/>
              <a:t> </a:t>
            </a:r>
            <a:br>
              <a:rPr lang="en-US" altLang="en-US" sz="3200" smtClean="0"/>
            </a:br>
            <a:endParaRPr lang="en-IN" altLang="en-US" sz="3200" smtClean="0"/>
          </a:p>
        </p:txBody>
      </p:sp>
      <p:sp>
        <p:nvSpPr>
          <p:cNvPr id="22531" name="Content Placeholder 2"/>
          <p:cNvSpPr>
            <a:spLocks noGrp="1" noChangeArrowheads="1"/>
          </p:cNvSpPr>
          <p:nvPr>
            <p:ph idx="4294967295"/>
          </p:nvPr>
        </p:nvSpPr>
        <p:spPr>
          <a:xfrm>
            <a:off x="1370013" y="1643063"/>
            <a:ext cx="7773987" cy="4714875"/>
          </a:xfrm>
        </p:spPr>
        <p:txBody>
          <a:bodyPr/>
          <a:lstStyle/>
          <a:p>
            <a:pPr eaLnBrk="1" hangingPunct="1">
              <a:lnSpc>
                <a:spcPct val="80000"/>
              </a:lnSpc>
              <a:buFont typeface="Wingdings" pitchFamily="2" charset="2"/>
              <a:buNone/>
            </a:pPr>
            <a:r>
              <a:rPr lang="en-US" altLang="en-US" sz="2400" b="1" smtClean="0"/>
              <a:t>Non-Governmental Sector</a:t>
            </a:r>
            <a:r>
              <a:rPr lang="en-US" altLang="en-US" sz="2400" smtClean="0"/>
              <a:t> </a:t>
            </a:r>
          </a:p>
          <a:p>
            <a:pPr eaLnBrk="1" hangingPunct="1">
              <a:lnSpc>
                <a:spcPct val="80000"/>
              </a:lnSpc>
              <a:buFont typeface="Wingdings" pitchFamily="2" charset="2"/>
              <a:buNone/>
            </a:pPr>
            <a:r>
              <a:rPr lang="en-US" altLang="en-US" sz="2400" smtClean="0"/>
              <a:t>    ·  Project Director </a:t>
            </a:r>
            <a:br>
              <a:rPr lang="en-US" altLang="en-US" sz="2400" smtClean="0"/>
            </a:br>
            <a:r>
              <a:rPr lang="en-US" altLang="en-US" sz="2400" smtClean="0"/>
              <a:t>·  Program Director </a:t>
            </a:r>
            <a:br>
              <a:rPr lang="en-US" altLang="en-US" sz="2400" smtClean="0"/>
            </a:br>
            <a:r>
              <a:rPr lang="en-US" altLang="en-US" sz="2400" smtClean="0"/>
              <a:t>·  Program Officer </a:t>
            </a:r>
            <a:br>
              <a:rPr lang="en-US" altLang="en-US" sz="2400" smtClean="0"/>
            </a:br>
            <a:r>
              <a:rPr lang="en-US" altLang="en-US" sz="2400" smtClean="0"/>
              <a:t>·  Program Coordinator </a:t>
            </a:r>
            <a:br>
              <a:rPr lang="en-US" altLang="en-US" sz="2400" smtClean="0"/>
            </a:br>
            <a:r>
              <a:rPr lang="en-US" altLang="en-US" sz="2400" smtClean="0"/>
              <a:t>·  Assistant Coordinator </a:t>
            </a:r>
            <a:br>
              <a:rPr lang="en-US" altLang="en-US" sz="2400" smtClean="0"/>
            </a:br>
            <a:r>
              <a:rPr lang="en-US" altLang="en-US" sz="2400" smtClean="0"/>
              <a:t>·  Program Assistant </a:t>
            </a:r>
            <a:br>
              <a:rPr lang="en-US" altLang="en-US" sz="2400" smtClean="0"/>
            </a:br>
            <a:r>
              <a:rPr lang="en-US" altLang="en-US" sz="2400" smtClean="0"/>
              <a:t>·  Project Officer </a:t>
            </a:r>
            <a:br>
              <a:rPr lang="en-US" altLang="en-US" sz="2400" smtClean="0"/>
            </a:br>
            <a:r>
              <a:rPr lang="en-US" altLang="en-US" sz="2400" smtClean="0"/>
              <a:t>·  Community Mobilizer  </a:t>
            </a:r>
            <a:br>
              <a:rPr lang="en-US" altLang="en-US" sz="2400" smtClean="0"/>
            </a:br>
            <a:r>
              <a:rPr lang="en-US" altLang="en-US" sz="2400" smtClean="0"/>
              <a:t>·  Program Manager </a:t>
            </a:r>
            <a:br>
              <a:rPr lang="en-US" altLang="en-US" sz="2400" smtClean="0"/>
            </a:br>
            <a:r>
              <a:rPr lang="en-US" altLang="en-US" sz="2400" smtClean="0"/>
              <a:t>·  Block/District/State/Zonal/Regional Coordinator </a:t>
            </a:r>
            <a:br>
              <a:rPr lang="en-US" altLang="en-US" sz="2400" smtClean="0"/>
            </a:br>
            <a:r>
              <a:rPr lang="en-US" altLang="en-US" sz="2400" smtClean="0"/>
              <a:t>·  Counselor </a:t>
            </a:r>
            <a:br>
              <a:rPr lang="en-US" altLang="en-US" sz="2400" smtClean="0"/>
            </a:br>
            <a:r>
              <a:rPr lang="en-US" altLang="en-US" sz="2400" smtClean="0"/>
              <a:t>·  Social Scientist </a:t>
            </a:r>
            <a:endParaRPr lang="en-IN" altLang="en-US" sz="2400" smtClean="0"/>
          </a:p>
        </p:txBody>
      </p:sp>
      <p:pic>
        <p:nvPicPr>
          <p:cNvPr id="22532" name="Picture 5" descr="http://1.bp.blogspot.com/-y5w17OcdUkM/T_5U8i9ih_I/AAAAAAAADbM/TuL9pofdO48/s1600/professional-exp-753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28575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http://familybugs.files.wordpress.com/2012/04/professional-group-of-five-for-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0"/>
            <a:ext cx="3929062"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103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idx="4294967295"/>
          </p:nvPr>
        </p:nvSpPr>
        <p:spPr/>
        <p:txBody>
          <a:bodyPr anchor="ctr"/>
          <a:lstStyle/>
          <a:p>
            <a:pPr eaLnBrk="1" hangingPunct="1"/>
            <a:r>
              <a:rPr lang="en-IN" altLang="en-US" smtClean="0"/>
              <a:t>NGO - Cont...</a:t>
            </a:r>
          </a:p>
        </p:txBody>
      </p:sp>
      <p:sp>
        <p:nvSpPr>
          <p:cNvPr id="3" name="Content Placeholder 2"/>
          <p:cNvSpPr>
            <a:spLocks noGrp="1"/>
          </p:cNvSpPr>
          <p:nvPr>
            <p:ph idx="4294967295"/>
          </p:nvPr>
        </p:nvSpPr>
        <p:spPr/>
        <p:txBody>
          <a:bodyPr>
            <a:normAutofit lnSpcReduction="10000"/>
          </a:bodyPr>
          <a:lstStyle/>
          <a:p>
            <a:pPr eaLnBrk="1" hangingPunct="1">
              <a:lnSpc>
                <a:spcPct val="80000"/>
              </a:lnSpc>
              <a:buFont typeface="Wingdings" pitchFamily="2" charset="2"/>
              <a:buNone/>
              <a:defRPr/>
            </a:pPr>
            <a:r>
              <a:rPr lang="en-US" sz="2700" dirty="0"/>
              <a:t>   </a:t>
            </a:r>
            <a:r>
              <a:rPr lang="en-US" sz="1800" dirty="0"/>
              <a:t>·</a:t>
            </a:r>
            <a:r>
              <a:rPr lang="en-US" sz="2700" dirty="0"/>
              <a:t> </a:t>
            </a:r>
            <a:r>
              <a:rPr lang="en-US" sz="1900" dirty="0"/>
              <a:t>Monitoring and Evaluation Officer </a:t>
            </a:r>
            <a:br>
              <a:rPr lang="en-US" sz="1900" dirty="0"/>
            </a:br>
            <a:r>
              <a:rPr lang="en-US" sz="1900" dirty="0"/>
              <a:t>·  Research Officer/Researcher </a:t>
            </a:r>
            <a:br>
              <a:rPr lang="en-US" sz="1900" dirty="0"/>
            </a:br>
            <a:r>
              <a:rPr lang="en-US" sz="1900" dirty="0"/>
              <a:t>·  MIS Coordinator </a:t>
            </a:r>
            <a:br>
              <a:rPr lang="en-US" sz="1900" dirty="0"/>
            </a:br>
            <a:r>
              <a:rPr lang="en-US" sz="1900" dirty="0"/>
              <a:t>·  Area Manager </a:t>
            </a:r>
            <a:br>
              <a:rPr lang="en-US" sz="1900" dirty="0"/>
            </a:br>
            <a:r>
              <a:rPr lang="en-US" sz="1900" dirty="0"/>
              <a:t>·  Fund Raiser </a:t>
            </a:r>
            <a:br>
              <a:rPr lang="en-US" sz="1900" dirty="0"/>
            </a:br>
            <a:r>
              <a:rPr lang="en-US" sz="1900" dirty="0"/>
              <a:t>·  Social Worker </a:t>
            </a:r>
            <a:br>
              <a:rPr lang="en-US" sz="1900" dirty="0"/>
            </a:br>
            <a:r>
              <a:rPr lang="en-US" sz="1900" dirty="0"/>
              <a:t>·  Supervisor </a:t>
            </a:r>
            <a:br>
              <a:rPr lang="en-US" sz="1900" dirty="0"/>
            </a:br>
            <a:r>
              <a:rPr lang="en-US" sz="1900" dirty="0"/>
              <a:t>·  Resource </a:t>
            </a:r>
            <a:r>
              <a:rPr lang="en-US" sz="1900" dirty="0" err="1"/>
              <a:t>Mobiliser</a:t>
            </a:r>
            <a:r>
              <a:rPr lang="en-US" sz="1900" dirty="0"/>
              <a:t> </a:t>
            </a:r>
            <a:br>
              <a:rPr lang="en-US" sz="1900" dirty="0"/>
            </a:br>
            <a:r>
              <a:rPr lang="en-US" sz="1900" dirty="0"/>
              <a:t>·  Training Coordinator </a:t>
            </a:r>
            <a:br>
              <a:rPr lang="en-US" sz="1900" dirty="0"/>
            </a:br>
            <a:r>
              <a:rPr lang="en-US" sz="1900" dirty="0"/>
              <a:t>·  Development Professional </a:t>
            </a:r>
            <a:br>
              <a:rPr lang="en-US" sz="1900" dirty="0"/>
            </a:br>
            <a:r>
              <a:rPr lang="en-US" sz="1900" dirty="0"/>
              <a:t>·  Consultant </a:t>
            </a:r>
            <a:br>
              <a:rPr lang="en-US" sz="1900" dirty="0"/>
            </a:br>
            <a:r>
              <a:rPr lang="en-US" sz="1900" dirty="0"/>
              <a:t>·  Probation Officer </a:t>
            </a:r>
            <a:br>
              <a:rPr lang="en-US" sz="1900" dirty="0"/>
            </a:br>
            <a:r>
              <a:rPr lang="en-US" sz="1900" dirty="0"/>
              <a:t>·  Psychiatric Social Worker </a:t>
            </a:r>
            <a:br>
              <a:rPr lang="en-US" sz="1900" dirty="0"/>
            </a:br>
            <a:r>
              <a:rPr lang="en-US" sz="1900" dirty="0"/>
              <a:t>·  School Social Worker </a:t>
            </a:r>
            <a:br>
              <a:rPr lang="en-US" sz="1900" dirty="0"/>
            </a:br>
            <a:r>
              <a:rPr lang="en-US" sz="1900" dirty="0"/>
              <a:t>·  Sociologist </a:t>
            </a:r>
            <a:br>
              <a:rPr lang="en-US" sz="1900" dirty="0"/>
            </a:br>
            <a:r>
              <a:rPr lang="en-US" sz="1900" dirty="0"/>
              <a:t>·  Vocational Rehabilitation </a:t>
            </a:r>
            <a:br>
              <a:rPr lang="en-US" sz="1900" dirty="0"/>
            </a:br>
            <a:r>
              <a:rPr lang="en-US" sz="1900" dirty="0"/>
              <a:t>·  Counselor etc. </a:t>
            </a:r>
            <a:br>
              <a:rPr lang="en-US" sz="1900" dirty="0"/>
            </a:br>
            <a:endParaRPr lang="en-IN" sz="1900" dirty="0"/>
          </a:p>
        </p:txBody>
      </p:sp>
      <p:pic>
        <p:nvPicPr>
          <p:cNvPr id="23556" name="Picture 5" descr="http://adriannerussell.files.wordpress.com/2011/04/professional-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0"/>
            <a:ext cx="34385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http://dailylight.files.wordpress.com/2012/01/ed_imgsnf1917an_24219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2928938"/>
            <a:ext cx="36433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61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idx="4294967295"/>
          </p:nvPr>
        </p:nvSpPr>
        <p:spPr/>
        <p:txBody>
          <a:bodyPr anchor="ctr"/>
          <a:lstStyle/>
          <a:p>
            <a:pPr eaLnBrk="1" hangingPunct="1"/>
            <a:r>
              <a:rPr lang="en-US" altLang="en-US" smtClean="0"/>
              <a:t>What is Social Work?</a:t>
            </a:r>
            <a:endParaRPr lang="en-IN" altLang="en-US" smtClean="0"/>
          </a:p>
        </p:txBody>
      </p:sp>
      <p:sp>
        <p:nvSpPr>
          <p:cNvPr id="3" name="Content Placeholder 2"/>
          <p:cNvSpPr>
            <a:spLocks noGrp="1"/>
          </p:cNvSpPr>
          <p:nvPr>
            <p:ph idx="4294967295"/>
          </p:nvPr>
        </p:nvSpPr>
        <p:spPr>
          <a:xfrm>
            <a:off x="1830388" y="1857375"/>
            <a:ext cx="7313612" cy="4114800"/>
          </a:xfrm>
        </p:spPr>
        <p:txBody>
          <a:bodyPr>
            <a:normAutofit lnSpcReduction="10000"/>
          </a:bodyPr>
          <a:lstStyle/>
          <a:p>
            <a:pPr eaLnBrk="1" hangingPunct="1">
              <a:lnSpc>
                <a:spcPct val="90000"/>
              </a:lnSpc>
              <a:defRPr/>
            </a:pPr>
            <a:r>
              <a:rPr lang="en-US" dirty="0"/>
              <a:t>The International Association of Schools of Social Work and International Federation of Social Workers 2001: “The social work profession promotes social change, problem solving in human relationships and the empowerment and liberation of people to enhance well-being. </a:t>
            </a:r>
            <a:endParaRPr lang="en-IN" dirty="0"/>
          </a:p>
          <a:p>
            <a:pPr eaLnBrk="1" hangingPunct="1">
              <a:lnSpc>
                <a:spcPct val="90000"/>
              </a:lnSpc>
              <a:defRPr/>
            </a:pPr>
            <a:r>
              <a:rPr lang="en-US" dirty="0"/>
              <a:t>Principles of human rights and social justice are fundamental to social work.” </a:t>
            </a:r>
            <a:endParaRPr lang="en-IN" dirty="0"/>
          </a:p>
        </p:txBody>
      </p:sp>
      <p:pic>
        <p:nvPicPr>
          <p:cNvPr id="6148" name="Picture 5" descr="http://t3.gstatic.com/images?q=tbn:ANd9GcTpS44LsYygtLI1Txhexl3uP6PqdG8SAl6amtLk1Wipdx6yeiLV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0"/>
            <a:ext cx="30003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http://t2.gstatic.com/images?q=tbn:ANd9GcRew2LZeWOmZCx0lCGrP2lws5Fl-QoAWEZCFF6S4THoXVNMqG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3313"/>
            <a:ext cx="20002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266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idx="4294967295"/>
          </p:nvPr>
        </p:nvSpPr>
        <p:spPr/>
        <p:txBody>
          <a:bodyPr anchor="ctr"/>
          <a:lstStyle/>
          <a:p>
            <a:pPr eaLnBrk="1" hangingPunct="1"/>
            <a:endParaRPr lang="en-IN" altLang="en-US" smtClean="0"/>
          </a:p>
        </p:txBody>
      </p:sp>
      <p:sp>
        <p:nvSpPr>
          <p:cNvPr id="3" name="Content Placeholder 2"/>
          <p:cNvSpPr>
            <a:spLocks noGrp="1"/>
          </p:cNvSpPr>
          <p:nvPr>
            <p:ph idx="4294967295"/>
          </p:nvPr>
        </p:nvSpPr>
        <p:spPr/>
        <p:txBody>
          <a:bodyPr>
            <a:normAutofit lnSpcReduction="10000"/>
          </a:bodyPr>
          <a:lstStyle/>
          <a:p>
            <a:pPr eaLnBrk="1" hangingPunct="1">
              <a:lnSpc>
                <a:spcPct val="80000"/>
              </a:lnSpc>
              <a:buFont typeface="Wingdings" pitchFamily="2" charset="2"/>
              <a:buNone/>
              <a:defRPr/>
            </a:pPr>
            <a:r>
              <a:rPr lang="en-US" sz="2300" b="1" dirty="0"/>
              <a:t>   Industry</a:t>
            </a:r>
            <a:r>
              <a:rPr lang="en-US" sz="2300" dirty="0"/>
              <a:t/>
            </a:r>
            <a:br>
              <a:rPr lang="en-US" sz="2300" dirty="0"/>
            </a:br>
            <a:endParaRPr lang="en-US" sz="2300" dirty="0"/>
          </a:p>
          <a:p>
            <a:pPr eaLnBrk="1" hangingPunct="1">
              <a:lnSpc>
                <a:spcPct val="80000"/>
              </a:lnSpc>
              <a:buFont typeface="Wingdings" pitchFamily="2" charset="2"/>
              <a:buNone/>
              <a:defRPr/>
            </a:pPr>
            <a:r>
              <a:rPr lang="en-US" sz="2300" dirty="0"/>
              <a:t>     ·  Manager (HR/Personnel/Welfare etc.) </a:t>
            </a:r>
            <a:br>
              <a:rPr lang="en-US" sz="2300" dirty="0"/>
            </a:br>
            <a:r>
              <a:rPr lang="en-US" sz="2300" dirty="0"/>
              <a:t>·  Executive Trainee </a:t>
            </a:r>
            <a:br>
              <a:rPr lang="en-US" sz="2300" dirty="0"/>
            </a:br>
            <a:r>
              <a:rPr lang="en-US" sz="2300" dirty="0"/>
              <a:t>·  Labor Welfare Officer </a:t>
            </a:r>
            <a:br>
              <a:rPr lang="en-US" sz="2300" dirty="0"/>
            </a:br>
            <a:r>
              <a:rPr lang="en-US" sz="2300" dirty="0"/>
              <a:t>·  Personnel Officer etc. </a:t>
            </a:r>
            <a:br>
              <a:rPr lang="en-US" sz="2300" dirty="0"/>
            </a:br>
            <a:endParaRPr lang="en-US" sz="2300" dirty="0"/>
          </a:p>
          <a:p>
            <a:pPr eaLnBrk="1" hangingPunct="1">
              <a:lnSpc>
                <a:spcPct val="80000"/>
              </a:lnSpc>
              <a:buFont typeface="Wingdings" pitchFamily="2" charset="2"/>
              <a:buNone/>
              <a:defRPr/>
            </a:pPr>
            <a:r>
              <a:rPr lang="en-US" sz="2300" dirty="0"/>
              <a:t>  </a:t>
            </a:r>
            <a:r>
              <a:rPr lang="en-US" sz="2300" b="1" dirty="0"/>
              <a:t>Corporate Sector</a:t>
            </a:r>
            <a:r>
              <a:rPr lang="en-US" sz="2300" dirty="0"/>
              <a:t/>
            </a:r>
            <a:br>
              <a:rPr lang="en-US" sz="2300" dirty="0"/>
            </a:br>
            <a:endParaRPr lang="en-US" sz="2300" dirty="0"/>
          </a:p>
          <a:p>
            <a:pPr eaLnBrk="1" hangingPunct="1">
              <a:lnSpc>
                <a:spcPct val="80000"/>
              </a:lnSpc>
              <a:buFont typeface="Wingdings" pitchFamily="2" charset="2"/>
              <a:buNone/>
              <a:defRPr/>
            </a:pPr>
            <a:r>
              <a:rPr lang="en-US" sz="2300" dirty="0"/>
              <a:t>     ·  Manager </a:t>
            </a:r>
            <a:br>
              <a:rPr lang="en-US" sz="2300" dirty="0"/>
            </a:br>
            <a:r>
              <a:rPr lang="en-US" sz="2300" dirty="0"/>
              <a:t>·  Executive Trainee </a:t>
            </a:r>
            <a:br>
              <a:rPr lang="en-US" sz="2300" dirty="0"/>
            </a:br>
            <a:r>
              <a:rPr lang="en-US" sz="2300" dirty="0"/>
              <a:t>·  Community Development Officer </a:t>
            </a:r>
            <a:br>
              <a:rPr lang="en-US" sz="2300" dirty="0"/>
            </a:br>
            <a:r>
              <a:rPr lang="en-US" sz="2300" dirty="0"/>
              <a:t>·  Social Development Officer </a:t>
            </a:r>
            <a:br>
              <a:rPr lang="en-US" sz="2300" dirty="0"/>
            </a:br>
            <a:r>
              <a:rPr lang="en-US" sz="2300" dirty="0"/>
              <a:t>·  Rural Development Officer </a:t>
            </a:r>
            <a:br>
              <a:rPr lang="en-US" sz="2300" dirty="0"/>
            </a:br>
            <a:r>
              <a:rPr lang="en-US" sz="2300" dirty="0"/>
              <a:t>·  Social Welfare Officer etc.</a:t>
            </a:r>
            <a:endParaRPr lang="en-IN" sz="2300" dirty="0"/>
          </a:p>
          <a:p>
            <a:pPr eaLnBrk="1" hangingPunct="1">
              <a:lnSpc>
                <a:spcPct val="80000"/>
              </a:lnSpc>
              <a:defRPr/>
            </a:pPr>
            <a:endParaRPr lang="en-IN" sz="2300" dirty="0"/>
          </a:p>
        </p:txBody>
      </p:sp>
      <p:pic>
        <p:nvPicPr>
          <p:cNvPr id="24580" name="Picture 5" descr="http://www.commodityonline.com/images/111960003550e19b632d7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0"/>
            <a:ext cx="32861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http://www.eesc.europa.eu/resources/toolip/img-thumb/2011/05/31/industry_mini-extra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488" y="3500438"/>
            <a:ext cx="25765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94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idx="4294967295"/>
          </p:nvPr>
        </p:nvSpPr>
        <p:spPr/>
        <p:txBody>
          <a:bodyPr anchor="ctr"/>
          <a:lstStyle/>
          <a:p>
            <a:pPr eaLnBrk="1" hangingPunct="1"/>
            <a:r>
              <a:rPr lang="en-US" altLang="en-US" sz="3200" b="1" smtClean="0"/>
              <a:t>Prospect for professional social workers in development sectors</a:t>
            </a:r>
            <a:endParaRPr lang="en-IN" altLang="en-US" sz="3200" smtClean="0"/>
          </a:p>
        </p:txBody>
      </p:sp>
      <p:sp>
        <p:nvSpPr>
          <p:cNvPr id="25603" name="Content Placeholder 2"/>
          <p:cNvSpPr>
            <a:spLocks noGrp="1" noChangeArrowheads="1"/>
          </p:cNvSpPr>
          <p:nvPr>
            <p:ph idx="4294967295"/>
          </p:nvPr>
        </p:nvSpPr>
        <p:spPr/>
        <p:txBody>
          <a:bodyPr/>
          <a:lstStyle/>
          <a:p>
            <a:pPr eaLnBrk="1" hangingPunct="1"/>
            <a:endParaRPr lang="en-IN" altLang="en-US" smtClean="0"/>
          </a:p>
        </p:txBody>
      </p:sp>
    </p:spTree>
    <p:extLst>
      <p:ext uri="{BB962C8B-B14F-4D97-AF65-F5344CB8AC3E}">
        <p14:creationId xmlns:p14="http://schemas.microsoft.com/office/powerpoint/2010/main" val="1909024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idx="4294967295"/>
          </p:nvPr>
        </p:nvSpPr>
        <p:spPr/>
        <p:txBody>
          <a:bodyPr anchor="ctr"/>
          <a:lstStyle/>
          <a:p>
            <a:pPr eaLnBrk="1" hangingPunct="1"/>
            <a:r>
              <a:rPr lang="en-US" altLang="en-US" sz="3200" b="1" smtClean="0"/>
              <a:t>Making of a professional social worker</a:t>
            </a:r>
            <a:endParaRPr lang="en-IN" altLang="en-US" sz="3200" smtClean="0"/>
          </a:p>
        </p:txBody>
      </p:sp>
      <p:sp>
        <p:nvSpPr>
          <p:cNvPr id="26627" name="Content Placeholder 2"/>
          <p:cNvSpPr>
            <a:spLocks noGrp="1" noChangeArrowheads="1"/>
          </p:cNvSpPr>
          <p:nvPr>
            <p:ph idx="4294967295"/>
          </p:nvPr>
        </p:nvSpPr>
        <p:spPr>
          <a:xfrm>
            <a:off x="3851275" y="1700213"/>
            <a:ext cx="4937125" cy="4114800"/>
          </a:xfrm>
        </p:spPr>
        <p:txBody>
          <a:bodyPr/>
          <a:lstStyle/>
          <a:p>
            <a:pPr eaLnBrk="1" hangingPunct="1">
              <a:buFont typeface="Wingdings" pitchFamily="2" charset="2"/>
              <a:buNone/>
            </a:pPr>
            <a:r>
              <a:rPr lang="en-US" altLang="en-US" b="1" smtClean="0"/>
              <a:t>-Training</a:t>
            </a:r>
            <a:endParaRPr lang="en-IN" altLang="en-US" smtClean="0"/>
          </a:p>
          <a:p>
            <a:pPr eaLnBrk="1" hangingPunct="1">
              <a:buFont typeface="Wingdings" pitchFamily="2" charset="2"/>
              <a:buNone/>
            </a:pPr>
            <a:r>
              <a:rPr lang="en-US" altLang="en-US" b="1" smtClean="0"/>
              <a:t>-Attitude</a:t>
            </a:r>
            <a:endParaRPr lang="en-IN" altLang="en-US" smtClean="0"/>
          </a:p>
          <a:p>
            <a:pPr eaLnBrk="1" hangingPunct="1">
              <a:buFont typeface="Wingdings" pitchFamily="2" charset="2"/>
              <a:buNone/>
            </a:pPr>
            <a:r>
              <a:rPr lang="en-US" altLang="en-US" b="1" smtClean="0"/>
              <a:t>-Organizational skills</a:t>
            </a:r>
            <a:endParaRPr lang="en-IN" altLang="en-US" smtClean="0"/>
          </a:p>
          <a:p>
            <a:pPr eaLnBrk="1" hangingPunct="1">
              <a:buFont typeface="Wingdings" pitchFamily="2" charset="2"/>
              <a:buNone/>
            </a:pPr>
            <a:r>
              <a:rPr lang="en-US" altLang="en-US" b="1" smtClean="0"/>
              <a:t>-Exposure</a:t>
            </a:r>
            <a:endParaRPr lang="en-IN" altLang="en-US" smtClean="0"/>
          </a:p>
          <a:p>
            <a:pPr eaLnBrk="1" hangingPunct="1">
              <a:buFont typeface="Wingdings" pitchFamily="2" charset="2"/>
              <a:buNone/>
            </a:pPr>
            <a:endParaRPr lang="en-IN" altLang="en-US" smtClean="0"/>
          </a:p>
        </p:txBody>
      </p:sp>
      <p:pic>
        <p:nvPicPr>
          <p:cNvPr id="26628" name="Picture 6" descr="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7338"/>
            <a:ext cx="2808288"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Final_attitude_logo_smal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76700"/>
            <a:ext cx="28082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organization-sk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292600"/>
            <a:ext cx="2808288"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opportunities_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3789363"/>
            <a:ext cx="24034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665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idx="4294967295"/>
          </p:nvPr>
        </p:nvSpPr>
        <p:spPr/>
        <p:txBody>
          <a:bodyPr anchor="ctr"/>
          <a:lstStyle/>
          <a:p>
            <a:pPr eaLnBrk="1" hangingPunct="1"/>
            <a:r>
              <a:rPr lang="en-US" altLang="en-US" sz="3200" b="1" smtClean="0"/>
              <a:t>Professional social work contributions in India</a:t>
            </a:r>
            <a:endParaRPr lang="en-IN" altLang="en-US" sz="3200" smtClean="0"/>
          </a:p>
        </p:txBody>
      </p:sp>
      <p:sp>
        <p:nvSpPr>
          <p:cNvPr id="27651" name="Content Placeholder 2"/>
          <p:cNvSpPr>
            <a:spLocks noGrp="1" noChangeArrowheads="1"/>
          </p:cNvSpPr>
          <p:nvPr>
            <p:ph idx="4294967295"/>
          </p:nvPr>
        </p:nvSpPr>
        <p:spPr/>
        <p:txBody>
          <a:bodyPr/>
          <a:lstStyle/>
          <a:p>
            <a:pPr eaLnBrk="1" hangingPunct="1"/>
            <a:r>
              <a:rPr lang="en-IN" altLang="en-US" smtClean="0"/>
              <a:t>Social Work in community development field</a:t>
            </a:r>
          </a:p>
          <a:p>
            <a:pPr eaLnBrk="1" hangingPunct="1"/>
            <a:r>
              <a:rPr lang="en-IN" altLang="en-US" smtClean="0"/>
              <a:t>Clinical social work contributions</a:t>
            </a:r>
          </a:p>
          <a:p>
            <a:pPr eaLnBrk="1" hangingPunct="1"/>
            <a:r>
              <a:rPr lang="en-IN" altLang="en-US" smtClean="0"/>
              <a:t>Role in HRM</a:t>
            </a:r>
          </a:p>
          <a:p>
            <a:pPr eaLnBrk="1" hangingPunct="1"/>
            <a:r>
              <a:rPr lang="en-IN" altLang="en-US" smtClean="0"/>
              <a:t>Correctional administration and Social defense</a:t>
            </a:r>
          </a:p>
          <a:p>
            <a:pPr eaLnBrk="1" hangingPunct="1"/>
            <a:r>
              <a:rPr lang="en-IN" altLang="en-US" smtClean="0"/>
              <a:t>Research contributions</a:t>
            </a:r>
          </a:p>
        </p:txBody>
      </p:sp>
    </p:spTree>
    <p:extLst>
      <p:ext uri="{BB962C8B-B14F-4D97-AF65-F5344CB8AC3E}">
        <p14:creationId xmlns:p14="http://schemas.microsoft.com/office/powerpoint/2010/main" val="1546491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313" y="214313"/>
            <a:ext cx="8929687" cy="1143000"/>
          </a:xfrm>
        </p:spPr>
        <p:txBody>
          <a:bodyPr anchor="ctr">
            <a:normAutofit fontScale="90000"/>
          </a:bodyPr>
          <a:lstStyle/>
          <a:p>
            <a:pPr eaLnBrk="1" hangingPunct="1">
              <a:defRPr/>
            </a:pPr>
            <a:r>
              <a:rPr lang="en-US" sz="3200" b="1" dirty="0"/>
              <a:t> Skills Required for a Professional Social  Worker</a:t>
            </a:r>
            <a:r>
              <a:rPr lang="en-IN" sz="3200" dirty="0"/>
              <a:t/>
            </a:r>
            <a:br>
              <a:rPr lang="en-IN" sz="3200" dirty="0"/>
            </a:br>
            <a:endParaRPr lang="en-IN" sz="3200" dirty="0"/>
          </a:p>
        </p:txBody>
      </p:sp>
      <p:sp>
        <p:nvSpPr>
          <p:cNvPr id="28675" name="Content Placeholder 2"/>
          <p:cNvSpPr>
            <a:spLocks noGrp="1" noChangeArrowheads="1"/>
          </p:cNvSpPr>
          <p:nvPr>
            <p:ph idx="4294967295"/>
          </p:nvPr>
        </p:nvSpPr>
        <p:spPr>
          <a:xfrm>
            <a:off x="2143125" y="1571625"/>
            <a:ext cx="6540500" cy="4114800"/>
          </a:xfrm>
        </p:spPr>
        <p:txBody>
          <a:bodyPr/>
          <a:lstStyle/>
          <a:p>
            <a:pPr eaLnBrk="1" hangingPunct="1">
              <a:lnSpc>
                <a:spcPct val="80000"/>
              </a:lnSpc>
              <a:buFont typeface="Wingdings" pitchFamily="2" charset="2"/>
              <a:buNone/>
            </a:pPr>
            <a:r>
              <a:rPr lang="en-US" altLang="en-US" sz="2300" smtClean="0"/>
              <a:t>   ·  Preparing Project Proposal </a:t>
            </a:r>
            <a:br>
              <a:rPr lang="en-US" altLang="en-US" sz="2300" smtClean="0"/>
            </a:br>
            <a:r>
              <a:rPr lang="en-US" altLang="en-US" sz="2300" smtClean="0"/>
              <a:t>·  Preparing Management Information System 	(MIS) </a:t>
            </a:r>
            <a:br>
              <a:rPr lang="en-US" altLang="en-US" sz="2300" smtClean="0"/>
            </a:br>
            <a:r>
              <a:rPr lang="en-US" altLang="en-US" sz="2300" smtClean="0"/>
              <a:t>·  Preparing Project Implementation Plan 	(PIP) </a:t>
            </a:r>
            <a:br>
              <a:rPr lang="en-US" altLang="en-US" sz="2300" smtClean="0"/>
            </a:br>
            <a:r>
              <a:rPr lang="en-US" altLang="en-US" sz="2300" smtClean="0"/>
              <a:t>·  Managing and coordinating project at 	district/state/national level </a:t>
            </a:r>
            <a:br>
              <a:rPr lang="en-US" altLang="en-US" sz="2300" smtClean="0"/>
            </a:br>
            <a:r>
              <a:rPr lang="en-US" altLang="en-US" sz="2300" smtClean="0"/>
              <a:t>·  Program monitoring &amp; evaluation</a:t>
            </a:r>
            <a:br>
              <a:rPr lang="en-US" altLang="en-US" sz="2300" smtClean="0"/>
            </a:br>
            <a:r>
              <a:rPr lang="en-US" altLang="en-US" sz="2300" smtClean="0"/>
              <a:t>·  Report writing and presentation </a:t>
            </a:r>
            <a:br>
              <a:rPr lang="en-US" altLang="en-US" sz="2300" smtClean="0"/>
            </a:br>
            <a:r>
              <a:rPr lang="en-US" altLang="en-US" sz="2300" smtClean="0"/>
              <a:t>·  Preparation of monthly plan and budget </a:t>
            </a:r>
            <a:br>
              <a:rPr lang="en-US" altLang="en-US" sz="2300" smtClean="0"/>
            </a:br>
            <a:r>
              <a:rPr lang="en-US" altLang="en-US" sz="2300" smtClean="0"/>
              <a:t>·  Coordinating and liasioning with district and 	state administration, other stake holder and 	partner organizations </a:t>
            </a:r>
            <a:br>
              <a:rPr lang="en-US" altLang="en-US" sz="2300" smtClean="0"/>
            </a:br>
            <a:r>
              <a:rPr lang="en-US" altLang="en-US" sz="2300" smtClean="0"/>
              <a:t>·  Organizing training, workshops, seminars,etc. </a:t>
            </a:r>
            <a:br>
              <a:rPr lang="en-US" altLang="en-US" sz="2300" smtClean="0"/>
            </a:br>
            <a:endParaRPr lang="en-IN" altLang="en-US" sz="2300" smtClean="0"/>
          </a:p>
        </p:txBody>
      </p:sp>
      <p:pic>
        <p:nvPicPr>
          <p:cNvPr id="28676" name="Picture 5" descr="http://www.educationshanghai.com/images/Document_Writing_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0188"/>
            <a:ext cx="207168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http://t1.gstatic.com/images?q=tbn:ANd9GcTmAOqIs89ltgX5WINU6iuZwSNGmYrc1PX8b2LDjRcjdS2Jqb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3375"/>
            <a:ext cx="21336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603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idx="4294967295"/>
          </p:nvPr>
        </p:nvSpPr>
        <p:spPr/>
        <p:txBody>
          <a:bodyPr anchor="ctr"/>
          <a:lstStyle/>
          <a:p>
            <a:pPr eaLnBrk="1" hangingPunct="1"/>
            <a:r>
              <a:rPr lang="en-IN" altLang="en-US" smtClean="0"/>
              <a:t>Cont...</a:t>
            </a:r>
          </a:p>
        </p:txBody>
      </p:sp>
      <p:sp>
        <p:nvSpPr>
          <p:cNvPr id="29699" name="Content Placeholder 2"/>
          <p:cNvSpPr>
            <a:spLocks noGrp="1" noChangeArrowheads="1"/>
          </p:cNvSpPr>
          <p:nvPr>
            <p:ph idx="4294967295"/>
          </p:nvPr>
        </p:nvSpPr>
        <p:spPr>
          <a:xfrm>
            <a:off x="0" y="2071688"/>
            <a:ext cx="6929438" cy="4329112"/>
          </a:xfrm>
        </p:spPr>
        <p:txBody>
          <a:bodyPr/>
          <a:lstStyle/>
          <a:p>
            <a:pPr eaLnBrk="1" hangingPunct="1">
              <a:lnSpc>
                <a:spcPct val="80000"/>
              </a:lnSpc>
            </a:pPr>
            <a:r>
              <a:rPr lang="en-US" altLang="en-US" sz="2200" smtClean="0"/>
              <a:t>Developing Information Education Communication (I.E.C) 	materials </a:t>
            </a:r>
            <a:br>
              <a:rPr lang="en-US" altLang="en-US" sz="2200" smtClean="0"/>
            </a:br>
            <a:r>
              <a:rPr lang="en-US" altLang="en-US" sz="2200" smtClean="0"/>
              <a:t>·  Documentation and case studies </a:t>
            </a:r>
            <a:br>
              <a:rPr lang="en-US" altLang="en-US" sz="2200" smtClean="0"/>
            </a:br>
            <a:r>
              <a:rPr lang="en-US" altLang="en-US" sz="2200" smtClean="0"/>
              <a:t>·  Team management </a:t>
            </a:r>
            <a:br>
              <a:rPr lang="en-US" altLang="en-US" sz="2200" smtClean="0"/>
            </a:br>
            <a:r>
              <a:rPr lang="en-US" altLang="en-US" sz="2200" smtClean="0"/>
              <a:t>·  Facilitation and people mobilization </a:t>
            </a:r>
            <a:br>
              <a:rPr lang="en-US" altLang="en-US" sz="2200" smtClean="0"/>
            </a:br>
            <a:r>
              <a:rPr lang="en-US" altLang="en-US" sz="2200" smtClean="0"/>
              <a:t>·  Doing long-hour field work and extensive traveling </a:t>
            </a:r>
            <a:br>
              <a:rPr lang="en-US" altLang="en-US" sz="2200" smtClean="0"/>
            </a:br>
            <a:r>
              <a:rPr lang="en-US" altLang="en-US" sz="2200" smtClean="0"/>
              <a:t>·  Managing and coordinating projects at state and district level </a:t>
            </a:r>
            <a:br>
              <a:rPr lang="en-US" altLang="en-US" sz="2200" smtClean="0"/>
            </a:br>
            <a:r>
              <a:rPr lang="en-US" altLang="en-US" sz="2200" smtClean="0"/>
              <a:t>·  Positive work attitude </a:t>
            </a:r>
            <a:br>
              <a:rPr lang="en-US" altLang="en-US" sz="2200" smtClean="0"/>
            </a:br>
            <a:r>
              <a:rPr lang="en-US" altLang="en-US" sz="2200" smtClean="0"/>
              <a:t>·  Integrity and honesty </a:t>
            </a:r>
            <a:br>
              <a:rPr lang="en-US" altLang="en-US" sz="2200" smtClean="0"/>
            </a:br>
            <a:r>
              <a:rPr lang="en-US" altLang="en-US" sz="2200" smtClean="0"/>
              <a:t>·  Doing long-hour field work in adverse situation </a:t>
            </a:r>
            <a:br>
              <a:rPr lang="en-US" altLang="en-US" sz="2200" smtClean="0"/>
            </a:br>
            <a:r>
              <a:rPr lang="en-US" altLang="en-US" sz="2200" smtClean="0"/>
              <a:t>·  Have interpersonal communication skills </a:t>
            </a:r>
            <a:br>
              <a:rPr lang="en-US" altLang="en-US" sz="2200" smtClean="0"/>
            </a:br>
            <a:r>
              <a:rPr lang="en-US" altLang="en-US" sz="2200" smtClean="0"/>
              <a:t>·  Have proficiency on the computer </a:t>
            </a:r>
            <a:br>
              <a:rPr lang="en-US" altLang="en-US" sz="2200" smtClean="0"/>
            </a:br>
            <a:r>
              <a:rPr lang="en-US" altLang="en-US" sz="2200" smtClean="0"/>
              <a:t>·  Knowledge of community resources etc.</a:t>
            </a:r>
            <a:endParaRPr lang="en-IN" altLang="en-US" sz="2200" smtClean="0"/>
          </a:p>
          <a:p>
            <a:pPr eaLnBrk="1" hangingPunct="1">
              <a:lnSpc>
                <a:spcPct val="80000"/>
              </a:lnSpc>
            </a:pPr>
            <a:endParaRPr lang="en-IN" altLang="en-US" sz="2200" smtClean="0"/>
          </a:p>
        </p:txBody>
      </p:sp>
      <p:pic>
        <p:nvPicPr>
          <p:cNvPr id="29700" name="Picture 5" descr="http://www.con-ex.com/eng/incentives_events/services/images/text/daudzrok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0"/>
            <a:ext cx="3000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http://www.brownsville-cpa.com/wp-content/uploads/2011/01/iStock_000005289966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0"/>
            <a:ext cx="264318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descr="http://www.nwlink.com/~donclark/knowledge/knowled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962525"/>
            <a:ext cx="1905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1" descr="http://www.bestmoveforward.com/girl%20writing%20red%20hair%20blue%20dr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000250"/>
            <a:ext cx="2286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348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idx="4294967295"/>
          </p:nvPr>
        </p:nvSpPr>
        <p:spPr>
          <a:xfrm>
            <a:off x="500063" y="0"/>
            <a:ext cx="8229600" cy="1143000"/>
          </a:xfrm>
        </p:spPr>
        <p:txBody>
          <a:bodyPr anchor="ctr"/>
          <a:lstStyle/>
          <a:p>
            <a:pPr eaLnBrk="1" hangingPunct="1"/>
            <a:r>
              <a:rPr lang="en-US" altLang="en-US" sz="2400" b="1" smtClean="0"/>
              <a:t>Some of the Premier Universities/Institutes - Conducting Social Work Courses</a:t>
            </a:r>
            <a:r>
              <a:rPr lang="en-IN" altLang="en-US" sz="2400" smtClean="0"/>
              <a:t/>
            </a:r>
            <a:br>
              <a:rPr lang="en-IN" altLang="en-US" sz="2400" smtClean="0"/>
            </a:br>
            <a:endParaRPr lang="en-IN" altLang="en-US" sz="2400" smtClean="0"/>
          </a:p>
        </p:txBody>
      </p:sp>
      <p:sp>
        <p:nvSpPr>
          <p:cNvPr id="30723" name="Content Placeholder 2"/>
          <p:cNvSpPr>
            <a:spLocks noGrp="1" noChangeArrowheads="1"/>
          </p:cNvSpPr>
          <p:nvPr>
            <p:ph idx="4294967295"/>
          </p:nvPr>
        </p:nvSpPr>
        <p:spPr>
          <a:xfrm>
            <a:off x="500063" y="908050"/>
            <a:ext cx="8643937" cy="4525963"/>
          </a:xfrm>
        </p:spPr>
        <p:txBody>
          <a:bodyPr/>
          <a:lstStyle/>
          <a:p>
            <a:pPr eaLnBrk="1" hangingPunct="1">
              <a:buFont typeface="Wingdings" pitchFamily="2" charset="2"/>
              <a:buNone/>
            </a:pPr>
            <a:r>
              <a:rPr lang="en-US" altLang="en-US" sz="1700" smtClean="0"/>
              <a:t>     · </a:t>
            </a:r>
            <a:r>
              <a:rPr lang="en-US" altLang="en-US" sz="1600" smtClean="0"/>
              <a:t> Assam University, Silchar (Assam)</a:t>
            </a:r>
            <a:br>
              <a:rPr lang="en-US" altLang="en-US" sz="1600" smtClean="0"/>
            </a:br>
            <a:r>
              <a:rPr lang="en-US" altLang="en-US" sz="1600" smtClean="0"/>
              <a:t>·  Agra University (U.P) </a:t>
            </a:r>
            <a:br>
              <a:rPr lang="en-US" altLang="en-US" sz="1600" smtClean="0"/>
            </a:br>
            <a:r>
              <a:rPr lang="en-US" altLang="en-US" sz="1600" smtClean="0"/>
              <a:t>·  Amravati University (Amravati) </a:t>
            </a:r>
            <a:br>
              <a:rPr lang="en-US" altLang="en-US" sz="1600" smtClean="0"/>
            </a:br>
            <a:r>
              <a:rPr lang="en-US" altLang="en-US" sz="1600" smtClean="0"/>
              <a:t>·  Andhra University, Waltair (AP) </a:t>
            </a:r>
            <a:br>
              <a:rPr lang="en-US" altLang="en-US" sz="1600" smtClean="0"/>
            </a:br>
            <a:r>
              <a:rPr lang="en-US" altLang="en-US" sz="1600" smtClean="0"/>
              <a:t>·  Aligarh Muslim University, Aligarh (UP) </a:t>
            </a:r>
            <a:br>
              <a:rPr lang="en-US" altLang="en-US" sz="1600" smtClean="0"/>
            </a:br>
            <a:r>
              <a:rPr lang="en-US" altLang="en-US" sz="1600" smtClean="0"/>
              <a:t>·  Bharathiar University (Coimbatore)</a:t>
            </a:r>
          </a:p>
          <a:p>
            <a:pPr eaLnBrk="1" hangingPunct="1">
              <a:buFont typeface="Wingdings" pitchFamily="2" charset="2"/>
              <a:buNone/>
            </a:pPr>
            <a:r>
              <a:rPr lang="en-US" altLang="en-US" sz="1600" smtClean="0"/>
              <a:t>     ·  Bharathidasan University(Tiruchirappalli)</a:t>
            </a:r>
            <a:br>
              <a:rPr lang="en-US" altLang="en-US" sz="1600" smtClean="0"/>
            </a:br>
            <a:r>
              <a:rPr lang="en-US" altLang="en-US" sz="1600" smtClean="0"/>
              <a:t>·  Banaras Hindu University, Banaras (UP) </a:t>
            </a:r>
            <a:br>
              <a:rPr lang="en-US" altLang="en-US" sz="1600" smtClean="0"/>
            </a:br>
            <a:r>
              <a:rPr lang="en-US" altLang="en-US" sz="1600" smtClean="0"/>
              <a:t>·  Bundelkhand University, Jhansi (UP) </a:t>
            </a:r>
            <a:br>
              <a:rPr lang="en-US" altLang="en-US" sz="1600" smtClean="0"/>
            </a:br>
            <a:r>
              <a:rPr lang="en-US" altLang="en-US" sz="1600" smtClean="0"/>
              <a:t>·  Christ University (Bangalore) </a:t>
            </a:r>
            <a:br>
              <a:rPr lang="en-US" altLang="en-US" sz="1600" smtClean="0"/>
            </a:br>
            <a:r>
              <a:rPr lang="en-US" altLang="en-US" sz="1600" smtClean="0"/>
              <a:t>·  Chaudhry Charan Singh University, Meerut (UP) </a:t>
            </a:r>
            <a:br>
              <a:rPr lang="en-US" altLang="en-US" sz="1600" smtClean="0"/>
            </a:br>
            <a:r>
              <a:rPr lang="en-US" altLang="en-US" sz="1600" smtClean="0"/>
              <a:t>·  College of Social Work, Nirmala Niketan (Mumbai) </a:t>
            </a:r>
            <a:br>
              <a:rPr lang="en-US" altLang="en-US" sz="1600" smtClean="0"/>
            </a:br>
            <a:r>
              <a:rPr lang="en-US" altLang="en-US" sz="1600" smtClean="0"/>
              <a:t>·  Devi Ahilya Vishwavidyalaya (Indore) </a:t>
            </a:r>
            <a:br>
              <a:rPr lang="en-US" altLang="en-US" sz="1600" smtClean="0"/>
            </a:br>
            <a:r>
              <a:rPr lang="en-US" altLang="en-US" sz="1600" smtClean="0"/>
              <a:t>·  Delhi School of Social Work, University of Delhi (Delhi) </a:t>
            </a:r>
            <a:br>
              <a:rPr lang="en-US" altLang="en-US" sz="1600" smtClean="0"/>
            </a:br>
            <a:r>
              <a:rPr lang="en-US" altLang="en-US" sz="1600" smtClean="0"/>
              <a:t>·  Dr. R.M.L Avadh University, Faizabad (UP) </a:t>
            </a:r>
            <a:br>
              <a:rPr lang="en-US" altLang="en-US" sz="1600" smtClean="0"/>
            </a:br>
            <a:r>
              <a:rPr lang="en-US" altLang="en-US" sz="1600" smtClean="0"/>
              <a:t>·  Guru Ghasidas University (Chhattisgarh) </a:t>
            </a:r>
            <a:br>
              <a:rPr lang="en-US" altLang="en-US" sz="1600" smtClean="0"/>
            </a:br>
            <a:r>
              <a:rPr lang="en-US" altLang="en-US" sz="1600" smtClean="0"/>
              <a:t>·  Gujarat Vidyapeth, Ahmedabad (Gujarat) </a:t>
            </a:r>
            <a:br>
              <a:rPr lang="en-US" altLang="en-US" sz="1600" smtClean="0"/>
            </a:br>
            <a:r>
              <a:rPr lang="en-US" altLang="en-US" sz="1600" smtClean="0"/>
              <a:t>·  Indian Institute of Social Welfare and Business Management, Calcutta 	University (W.B) </a:t>
            </a:r>
            <a:br>
              <a:rPr lang="en-US" altLang="en-US" sz="1600" smtClean="0"/>
            </a:br>
            <a:r>
              <a:rPr lang="en-US" altLang="en-US" sz="1600" smtClean="0"/>
              <a:t>·  Institute of Social Sciences, Dr B. R Ambedkar University, Agra (UP) </a:t>
            </a:r>
          </a:p>
          <a:p>
            <a:pPr eaLnBrk="1" hangingPunct="1">
              <a:buFont typeface="Wingdings" pitchFamily="2" charset="2"/>
              <a:buNone/>
            </a:pPr>
            <a:r>
              <a:rPr lang="en-US" altLang="en-US" sz="1600" smtClean="0"/>
              <a:t>     </a:t>
            </a:r>
            <a:r>
              <a:rPr lang="en-US" altLang="en-US" sz="1700" smtClean="0"/>
              <a:t>·</a:t>
            </a:r>
            <a:r>
              <a:rPr lang="en-US" altLang="en-US" sz="1600" smtClean="0"/>
              <a:t> Indira Gandhi National Open University (IGNOU) </a:t>
            </a:r>
            <a:br>
              <a:rPr lang="en-US" altLang="en-US" sz="1600" smtClean="0"/>
            </a:br>
            <a:r>
              <a:rPr lang="en-US" altLang="en-US" sz="1600" smtClean="0"/>
              <a:t>·  Jamia Millia Islamia University, Jamia Nagar (New Delhi) </a:t>
            </a:r>
            <a:br>
              <a:rPr lang="en-US" altLang="en-US" sz="1600" smtClean="0"/>
            </a:br>
            <a:r>
              <a:rPr lang="en-US" altLang="en-US" sz="1600" smtClean="0"/>
              <a:t>·  Jain Vishva Bharti Institute, Ladnoon (Rajasthan)</a:t>
            </a:r>
            <a:br>
              <a:rPr lang="en-US" altLang="en-US" sz="1600" smtClean="0"/>
            </a:br>
            <a:r>
              <a:rPr lang="en-US" altLang="en-US" sz="1600" smtClean="0"/>
              <a:t/>
            </a:r>
            <a:br>
              <a:rPr lang="en-US" altLang="en-US" sz="1600" smtClean="0"/>
            </a:br>
            <a:endParaRPr lang="en-IN" altLang="en-US" sz="1600" smtClean="0"/>
          </a:p>
        </p:txBody>
      </p:sp>
    </p:spTree>
    <p:extLst>
      <p:ext uri="{BB962C8B-B14F-4D97-AF65-F5344CB8AC3E}">
        <p14:creationId xmlns:p14="http://schemas.microsoft.com/office/powerpoint/2010/main" val="1288032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noChangeArrowheads="1"/>
          </p:cNvSpPr>
          <p:nvPr>
            <p:ph idx="4294967295"/>
          </p:nvPr>
        </p:nvSpPr>
        <p:spPr>
          <a:xfrm>
            <a:off x="500063" y="142875"/>
            <a:ext cx="8229600" cy="4525963"/>
          </a:xfrm>
        </p:spPr>
        <p:txBody>
          <a:bodyPr/>
          <a:lstStyle/>
          <a:p>
            <a:pPr eaLnBrk="1" hangingPunct="1">
              <a:buFont typeface="Wingdings" pitchFamily="2" charset="2"/>
              <a:buNone/>
            </a:pPr>
            <a:r>
              <a:rPr lang="en-US" altLang="en-US" sz="1600" smtClean="0"/>
              <a:t>	·  Kashi Vidyapith,Varanasi (U.P) </a:t>
            </a:r>
          </a:p>
          <a:p>
            <a:pPr eaLnBrk="1" hangingPunct="1">
              <a:buFont typeface="Wingdings" pitchFamily="2" charset="2"/>
              <a:buNone/>
            </a:pPr>
            <a:r>
              <a:rPr lang="en-US" altLang="en-US" sz="1600" smtClean="0"/>
              <a:t>	 </a:t>
            </a:r>
            <a:r>
              <a:rPr lang="en-US" altLang="en-US" sz="1700" smtClean="0"/>
              <a:t>·</a:t>
            </a:r>
            <a:r>
              <a:rPr lang="en-US" altLang="en-US" sz="1600" smtClean="0"/>
              <a:t> Kurukshetra University, Kurukshetra (Haryana) </a:t>
            </a:r>
            <a:br>
              <a:rPr lang="en-US" altLang="en-US" sz="1600" smtClean="0"/>
            </a:br>
            <a:r>
              <a:rPr lang="en-US" altLang="en-US" sz="1600" smtClean="0"/>
              <a:t>·  Kanpur University, Kanpur (UP) </a:t>
            </a:r>
            <a:br>
              <a:rPr lang="en-US" altLang="en-US" sz="1600" smtClean="0"/>
            </a:br>
            <a:r>
              <a:rPr lang="en-US" altLang="en-US" sz="1600" smtClean="0"/>
              <a:t>·  Madurai Kamaraj University </a:t>
            </a:r>
            <a:br>
              <a:rPr lang="en-US" altLang="en-US" sz="1600" smtClean="0"/>
            </a:br>
            <a:r>
              <a:rPr lang="en-US" altLang="en-US" sz="1600" smtClean="0"/>
              <a:t>·  M S University, Baroda </a:t>
            </a:r>
            <a:br>
              <a:rPr lang="en-US" altLang="en-US" sz="1600" smtClean="0"/>
            </a:br>
            <a:r>
              <a:rPr lang="en-US" altLang="en-US" sz="1600" smtClean="0"/>
              <a:t>·  Madras School of Social Work, University of Madras (Chennai) </a:t>
            </a:r>
            <a:br>
              <a:rPr lang="en-US" altLang="en-US" sz="1600" smtClean="0"/>
            </a:br>
            <a:r>
              <a:rPr lang="en-US" altLang="en-US" sz="1600" smtClean="0"/>
              <a:t>·  M.S.S College, Nagpur (Maharashtra) </a:t>
            </a:r>
            <a:br>
              <a:rPr lang="en-US" altLang="en-US" sz="1600" smtClean="0"/>
            </a:br>
            <a:r>
              <a:rPr lang="en-US" altLang="en-US" sz="1600" smtClean="0"/>
              <a:t>·  Mangalore University (Mangalore) </a:t>
            </a:r>
            <a:br>
              <a:rPr lang="en-US" altLang="en-US" sz="1600" smtClean="0"/>
            </a:br>
            <a:r>
              <a:rPr lang="en-US" altLang="en-US" sz="1600" smtClean="0"/>
              <a:t>·  Marathwada University, Aurangabad </a:t>
            </a:r>
            <a:br>
              <a:rPr lang="en-US" altLang="en-US" sz="1600" smtClean="0"/>
            </a:br>
            <a:r>
              <a:rPr lang="en-US" altLang="en-US" sz="1600" smtClean="0"/>
              <a:t>·  Nagpur University (Nagpur) </a:t>
            </a:r>
            <a:br>
              <a:rPr lang="en-US" altLang="en-US" sz="1600" smtClean="0"/>
            </a:br>
            <a:r>
              <a:rPr lang="en-US" altLang="en-US" sz="1600" smtClean="0"/>
              <a:t>·  Punjab University, Patiala (Punjab) </a:t>
            </a:r>
            <a:br>
              <a:rPr lang="en-US" altLang="en-US" sz="1600" smtClean="0"/>
            </a:br>
            <a:r>
              <a:rPr lang="en-US" altLang="en-US" sz="1600" smtClean="0"/>
              <a:t>·  Rajagiri College of Social Sciences (Kerala) </a:t>
            </a:r>
            <a:br>
              <a:rPr lang="en-US" altLang="en-US" sz="1600" smtClean="0"/>
            </a:br>
            <a:r>
              <a:rPr lang="en-US" altLang="en-US" sz="1600" smtClean="0"/>
              <a:t>·  Rajasthan Vidyapeth, Udaipur (Rajasthan) </a:t>
            </a:r>
            <a:br>
              <a:rPr lang="en-US" altLang="en-US" sz="1600" smtClean="0"/>
            </a:br>
            <a:r>
              <a:rPr lang="en-US" altLang="en-US" sz="1600" smtClean="0"/>
              <a:t>·  Sri Venkateshwara University (Tirupati) </a:t>
            </a:r>
            <a:br>
              <a:rPr lang="en-US" altLang="en-US" sz="1600" smtClean="0"/>
            </a:br>
            <a:r>
              <a:rPr lang="en-US" altLang="en-US" sz="1600" smtClean="0"/>
              <a:t>·  Sri Padmavati Mahila Visva Vidhyalay (Tirupati) </a:t>
            </a:r>
            <a:br>
              <a:rPr lang="en-US" altLang="en-US" sz="1600" smtClean="0"/>
            </a:br>
            <a:r>
              <a:rPr lang="en-US" altLang="en-US" sz="1600" smtClean="0"/>
              <a:t>·  Sri Hari Singh Gaur University (MP) </a:t>
            </a:r>
            <a:br>
              <a:rPr lang="en-US" altLang="en-US" sz="1600" smtClean="0"/>
            </a:br>
            <a:r>
              <a:rPr lang="en-US" altLang="en-US" sz="1600" smtClean="0"/>
              <a:t>·  Shivaji University, Vidyanagar, Kolhapur  </a:t>
            </a:r>
            <a:br>
              <a:rPr lang="en-US" altLang="en-US" sz="1600" smtClean="0"/>
            </a:br>
            <a:r>
              <a:rPr lang="en-US" altLang="en-US" sz="1600" smtClean="0"/>
              <a:t>·  Sri Padmavathi Mahila, Vishavidyalayam, Tirupathi </a:t>
            </a:r>
            <a:br>
              <a:rPr lang="en-US" altLang="en-US" sz="1600" smtClean="0"/>
            </a:br>
            <a:r>
              <a:rPr lang="en-US" altLang="en-US" sz="1600" smtClean="0"/>
              <a:t>·  Tata Institute of Social Sciences, Mumbai (Maharashtra) </a:t>
            </a:r>
            <a:br>
              <a:rPr lang="en-US" altLang="en-US" sz="1600" smtClean="0"/>
            </a:br>
            <a:r>
              <a:rPr lang="en-US" altLang="en-US" sz="1600" smtClean="0"/>
              <a:t>·  University of Lucknow, Lucknow (U.P) </a:t>
            </a:r>
            <a:br>
              <a:rPr lang="en-US" altLang="en-US" sz="1600" smtClean="0"/>
            </a:br>
            <a:r>
              <a:rPr lang="en-US" altLang="en-US" sz="1600" smtClean="0"/>
              <a:t>·  University of Bombay (Maharastra) </a:t>
            </a:r>
            <a:br>
              <a:rPr lang="en-US" altLang="en-US" sz="1600" smtClean="0"/>
            </a:br>
            <a:r>
              <a:rPr lang="en-US" altLang="en-US" sz="1600" smtClean="0"/>
              <a:t>·  University of Puna (Maharastra) </a:t>
            </a:r>
            <a:br>
              <a:rPr lang="en-US" altLang="en-US" sz="1600" smtClean="0"/>
            </a:br>
            <a:r>
              <a:rPr lang="en-US" altLang="en-US" sz="1600" smtClean="0"/>
              <a:t>·  Utkal University (Orissa) </a:t>
            </a:r>
            <a:br>
              <a:rPr lang="en-US" altLang="en-US" sz="1600" smtClean="0"/>
            </a:br>
            <a:r>
              <a:rPr lang="en-US" altLang="en-US" sz="1600" smtClean="0"/>
              <a:t>·  Vikram University,Ujjain (MP) </a:t>
            </a:r>
            <a:br>
              <a:rPr lang="en-US" altLang="en-US" sz="1600" smtClean="0"/>
            </a:br>
            <a:r>
              <a:rPr lang="en-US" altLang="en-US" sz="1600" smtClean="0"/>
              <a:t>·  Vidya Sagar University (W.B) </a:t>
            </a:r>
            <a:br>
              <a:rPr lang="en-US" altLang="en-US" sz="1600" smtClean="0"/>
            </a:br>
            <a:r>
              <a:rPr lang="en-US" altLang="en-US" sz="1600" smtClean="0"/>
              <a:t>·  Visva Bharati Unversity (W.B) etc. </a:t>
            </a:r>
            <a:br>
              <a:rPr lang="en-US" altLang="en-US" sz="1600" smtClean="0"/>
            </a:br>
            <a:r>
              <a:rPr lang="en-US" altLang="en-US" sz="1600" smtClean="0"/>
              <a:t>   (The list is indicative only) </a:t>
            </a:r>
            <a:endParaRPr lang="en-IN" altLang="en-US" sz="1600" smtClean="0"/>
          </a:p>
          <a:p>
            <a:pPr eaLnBrk="1" hangingPunct="1"/>
            <a:endParaRPr lang="en-IN" altLang="en-US" sz="1600" smtClean="0"/>
          </a:p>
        </p:txBody>
      </p:sp>
    </p:spTree>
    <p:extLst>
      <p:ext uri="{BB962C8B-B14F-4D97-AF65-F5344CB8AC3E}">
        <p14:creationId xmlns:p14="http://schemas.microsoft.com/office/powerpoint/2010/main" val="1990529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ANd9GcRzCvHZbcCi9y6tDmpsqk5v7jblKaReBPSgowmKVmvO4BjIjf6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557338"/>
            <a:ext cx="6840537" cy="4645025"/>
          </a:xfrm>
          <a:noFill/>
        </p:spPr>
      </p:pic>
    </p:spTree>
    <p:extLst>
      <p:ext uri="{BB962C8B-B14F-4D97-AF65-F5344CB8AC3E}">
        <p14:creationId xmlns:p14="http://schemas.microsoft.com/office/powerpoint/2010/main" val="2555729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7"/>
            <a:ext cx="7772400" cy="1071569"/>
          </a:xfrm>
        </p:spPr>
        <p:txBody>
          <a:bodyPr/>
          <a:lstStyle/>
          <a:p>
            <a:r>
              <a:rPr lang="en-IN" b="1" dirty="0">
                <a:latin typeface="Times New Roman" pitchFamily="18" charset="0"/>
                <a:cs typeface="Times New Roman" pitchFamily="18" charset="0"/>
              </a:rPr>
              <a:t>Social Work as a Profession</a:t>
            </a:r>
            <a:endParaRPr lang="en-IN" dirty="0">
              <a:latin typeface="Times New Roman" pitchFamily="18" charset="0"/>
              <a:cs typeface="Times New Roman" pitchFamily="18" charset="0"/>
            </a:endParaRPr>
          </a:p>
        </p:txBody>
      </p:sp>
      <p:sp>
        <p:nvSpPr>
          <p:cNvPr id="3" name="Subtitle 2"/>
          <p:cNvSpPr>
            <a:spLocks noGrp="1"/>
          </p:cNvSpPr>
          <p:nvPr>
            <p:ph type="subTitle" idx="1"/>
          </p:nvPr>
        </p:nvSpPr>
        <p:spPr>
          <a:xfrm>
            <a:off x="214282" y="1643050"/>
            <a:ext cx="8643998" cy="5000660"/>
          </a:xfrm>
        </p:spPr>
        <p:txBody>
          <a:bodyPr/>
          <a:lstStyle/>
          <a:p>
            <a:r>
              <a:rPr lang="en-IN" dirty="0"/>
              <a:t> </a:t>
            </a:r>
          </a:p>
          <a:p>
            <a:pPr algn="just">
              <a:lnSpc>
                <a:spcPct val="150000"/>
              </a:lnSpc>
            </a:pPr>
            <a:r>
              <a:rPr lang="en-IN" sz="2800" dirty="0">
                <a:solidFill>
                  <a:schemeClr val="tx1"/>
                </a:solidFill>
                <a:latin typeface="Times New Roman" pitchFamily="18" charset="0"/>
                <a:cs typeface="Times New Roman" pitchFamily="18" charset="0"/>
              </a:rPr>
              <a:t>	A Profession is an </a:t>
            </a:r>
            <a:r>
              <a:rPr lang="en-IN" sz="2800" dirty="0">
                <a:solidFill>
                  <a:srgbClr val="FF0000"/>
                </a:solidFill>
                <a:latin typeface="Times New Roman" pitchFamily="18" charset="0"/>
                <a:cs typeface="Times New Roman" pitchFamily="18" charset="0"/>
              </a:rPr>
              <a:t>occupation</a:t>
            </a:r>
            <a:r>
              <a:rPr lang="en-IN" sz="2800" dirty="0">
                <a:solidFill>
                  <a:schemeClr val="tx1"/>
                </a:solidFill>
                <a:latin typeface="Times New Roman" pitchFamily="18" charset="0"/>
                <a:cs typeface="Times New Roman" pitchFamily="18" charset="0"/>
              </a:rPr>
              <a:t> which </a:t>
            </a:r>
            <a:r>
              <a:rPr lang="en-IN" sz="2800" dirty="0">
                <a:solidFill>
                  <a:srgbClr val="FF0000"/>
                </a:solidFill>
                <a:latin typeface="Times New Roman" pitchFamily="18" charset="0"/>
                <a:cs typeface="Times New Roman" pitchFamily="18" charset="0"/>
              </a:rPr>
              <a:t>requires</a:t>
            </a:r>
            <a:r>
              <a:rPr lang="en-IN" sz="2800" dirty="0">
                <a:solidFill>
                  <a:schemeClr val="tx1"/>
                </a:solidFill>
                <a:latin typeface="Times New Roman" pitchFamily="18" charset="0"/>
                <a:cs typeface="Times New Roman" pitchFamily="18" charset="0"/>
              </a:rPr>
              <a:t> a </a:t>
            </a:r>
            <a:r>
              <a:rPr lang="en-IN" sz="2800" u="sng" dirty="0">
                <a:solidFill>
                  <a:schemeClr val="tx1"/>
                </a:solidFill>
                <a:latin typeface="Times New Roman" pitchFamily="18" charset="0"/>
                <a:cs typeface="Times New Roman" pitchFamily="18" charset="0"/>
              </a:rPr>
              <a:t>higher educational qualification </a:t>
            </a:r>
            <a:r>
              <a:rPr lang="en-IN" sz="2800" dirty="0">
                <a:solidFill>
                  <a:schemeClr val="tx1"/>
                </a:solidFill>
                <a:latin typeface="Times New Roman" pitchFamily="18" charset="0"/>
                <a:cs typeface="Times New Roman" pitchFamily="18" charset="0"/>
              </a:rPr>
              <a:t>– degree, diploma or certificate.</a:t>
            </a: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idx="4294967295"/>
          </p:nvPr>
        </p:nvSpPr>
        <p:spPr/>
        <p:txBody>
          <a:bodyPr anchor="ctr"/>
          <a:lstStyle/>
          <a:p>
            <a:pPr eaLnBrk="1" hangingPunct="1"/>
            <a:r>
              <a:rPr lang="en-US" altLang="en-US" smtClean="0"/>
              <a:t>The main tasks of professional social workers are </a:t>
            </a:r>
            <a:r>
              <a:rPr lang="en-IN" altLang="en-US" smtClean="0"/>
              <a:t>...</a:t>
            </a:r>
          </a:p>
        </p:txBody>
      </p:sp>
      <p:sp>
        <p:nvSpPr>
          <p:cNvPr id="7171" name="Content Placeholder 2"/>
          <p:cNvSpPr>
            <a:spLocks noGrp="1" noChangeArrowheads="1"/>
          </p:cNvSpPr>
          <p:nvPr>
            <p:ph idx="4294967295"/>
          </p:nvPr>
        </p:nvSpPr>
        <p:spPr>
          <a:xfrm>
            <a:off x="1571625" y="1700213"/>
            <a:ext cx="7572375" cy="4114800"/>
          </a:xfrm>
        </p:spPr>
        <p:txBody>
          <a:bodyPr/>
          <a:lstStyle/>
          <a:p>
            <a:pPr eaLnBrk="1" hangingPunct="1"/>
            <a:r>
              <a:rPr lang="en-US" altLang="en-US" smtClean="0"/>
              <a:t>case management (linking clients with agencies and programs that will meet their psychosocial needs),  medical social work,  counseling (psychotherapy), human services management,  social welfare policy analysis, community organizing, advocacy, teaching (in schools of social work), and social science research.</a:t>
            </a:r>
            <a:endParaRPr lang="en-IN" altLang="en-US" smtClean="0"/>
          </a:p>
          <a:p>
            <a:pPr eaLnBrk="1" hangingPunct="1"/>
            <a:endParaRPr lang="en-IN" altLang="en-US" smtClean="0"/>
          </a:p>
        </p:txBody>
      </p:sp>
      <p:pic>
        <p:nvPicPr>
          <p:cNvPr id="7172" name="Picture 5" descr="http://t3.gstatic.com/images?q=tbn:ANd9GcTk6lUyShxam_WVSdLvnSKmBmd2J4htKjQERbjmvpHuy544l2w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19288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http://npnnola.com/CMSuploads/issues/large/Connecting_Neighb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286375"/>
            <a:ext cx="4572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390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223CDD-4F06-48BC-A864-9EA6F9B5461C}"/>
              </a:ext>
            </a:extLst>
          </p:cNvPr>
          <p:cNvSpPr>
            <a:spLocks noGrp="1"/>
          </p:cNvSpPr>
          <p:nvPr>
            <p:ph type="title"/>
          </p:nvPr>
        </p:nvSpPr>
        <p:spPr/>
        <p:txBody>
          <a:bodyPr>
            <a:normAutofit fontScale="90000"/>
          </a:bodyPr>
          <a:lstStyle/>
          <a:p>
            <a:r>
              <a:rPr lang="en-US" dirty="0"/>
              <a:t>What is difference between occupation and profession?</a:t>
            </a:r>
            <a:endParaRPr lang="en-IN" dirty="0"/>
          </a:p>
        </p:txBody>
      </p:sp>
      <p:sp>
        <p:nvSpPr>
          <p:cNvPr id="3" name="Content Placeholder 2">
            <a:extLst>
              <a:ext uri="{FF2B5EF4-FFF2-40B4-BE49-F238E27FC236}">
                <a16:creationId xmlns="" xmlns:a16="http://schemas.microsoft.com/office/drawing/2014/main" id="{BEBCE69F-38FD-4454-825C-9FFA2E6D7501}"/>
              </a:ext>
            </a:extLst>
          </p:cNvPr>
          <p:cNvSpPr>
            <a:spLocks noGrp="1"/>
          </p:cNvSpPr>
          <p:nvPr>
            <p:ph idx="1"/>
          </p:nvPr>
        </p:nvSpPr>
        <p:spPr/>
        <p:txBody>
          <a:bodyPr/>
          <a:lstStyle/>
          <a:p>
            <a:r>
              <a:rPr lang="en-US" dirty="0"/>
              <a:t>Occupation is </a:t>
            </a:r>
            <a:r>
              <a:rPr lang="en-US" b="1" dirty="0"/>
              <a:t>an activity undertaken by the person to earn his livelihood</a:t>
            </a:r>
            <a:r>
              <a:rPr lang="en-US" dirty="0"/>
              <a:t>. ... Profession is an activity that requires </a:t>
            </a:r>
            <a:r>
              <a:rPr lang="en-US" dirty="0" err="1"/>
              <a:t>specialised</a:t>
            </a:r>
            <a:r>
              <a:rPr lang="en-US" dirty="0"/>
              <a:t> training, knowledge, qualification and skills. It implies membership of a professional body, and certificate of practice.</a:t>
            </a:r>
            <a:endParaRPr lang="en-IN" dirty="0"/>
          </a:p>
        </p:txBody>
      </p:sp>
    </p:spTree>
    <p:extLst>
      <p:ext uri="{BB962C8B-B14F-4D97-AF65-F5344CB8AC3E}">
        <p14:creationId xmlns:p14="http://schemas.microsoft.com/office/powerpoint/2010/main" val="1638164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F045C0-7B5D-469A-A8B2-48D75C05DE0F}"/>
              </a:ext>
            </a:extLst>
          </p:cNvPr>
          <p:cNvSpPr>
            <a:spLocks noGrp="1"/>
          </p:cNvSpPr>
          <p:nvPr>
            <p:ph type="title"/>
          </p:nvPr>
        </p:nvSpPr>
        <p:spPr/>
        <p:txBody>
          <a:bodyPr>
            <a:normAutofit fontScale="90000"/>
          </a:bodyPr>
          <a:lstStyle/>
          <a:p>
            <a:r>
              <a:rPr lang="en-US" b="1" dirty="0"/>
              <a:t>What is a Profession?</a:t>
            </a:r>
            <a:br>
              <a:rPr lang="en-US" b="1" dirty="0"/>
            </a:br>
            <a:r>
              <a:rPr lang="en-US" b="1" dirty="0"/>
              <a:t>Definition</a:t>
            </a:r>
            <a:br>
              <a:rPr lang="en-US" b="1" dirty="0"/>
            </a:br>
            <a:endParaRPr lang="en-IN" dirty="0"/>
          </a:p>
        </p:txBody>
      </p:sp>
      <p:sp>
        <p:nvSpPr>
          <p:cNvPr id="3" name="Content Placeholder 2">
            <a:extLst>
              <a:ext uri="{FF2B5EF4-FFF2-40B4-BE49-F238E27FC236}">
                <a16:creationId xmlns="" xmlns:a16="http://schemas.microsoft.com/office/drawing/2014/main" id="{9D68C636-BBD5-433B-BA5E-BF9B7D9E316D}"/>
              </a:ext>
            </a:extLst>
          </p:cNvPr>
          <p:cNvSpPr>
            <a:spLocks noGrp="1"/>
          </p:cNvSpPr>
          <p:nvPr>
            <p:ph idx="1"/>
          </p:nvPr>
        </p:nvSpPr>
        <p:spPr/>
        <p:txBody>
          <a:bodyPr/>
          <a:lstStyle/>
          <a:p>
            <a:pPr algn="just"/>
            <a:r>
              <a:rPr lang="en-US" dirty="0"/>
              <a:t>A Profession is a </a:t>
            </a:r>
            <a:r>
              <a:rPr lang="en-US" u="sng" dirty="0"/>
              <a:t>disciplined group of individuals who adhere to ethical standards </a:t>
            </a:r>
            <a:r>
              <a:rPr lang="en-US" dirty="0"/>
              <a:t>and </a:t>
            </a:r>
            <a:r>
              <a:rPr lang="en-US" dirty="0">
                <a:solidFill>
                  <a:srgbClr val="FF0000"/>
                </a:solidFill>
              </a:rPr>
              <a:t>who hold themselves out as, and are accepted by the public </a:t>
            </a:r>
            <a:r>
              <a:rPr lang="en-US" dirty="0">
                <a:solidFill>
                  <a:srgbClr val="0070C0"/>
                </a:solidFill>
              </a:rPr>
              <a:t>as possessing special knowledge and skills </a:t>
            </a:r>
            <a:r>
              <a:rPr lang="en-US" u="sng" dirty="0"/>
              <a:t>in a widely </a:t>
            </a:r>
            <a:r>
              <a:rPr lang="en-US" u="sng" dirty="0" err="1"/>
              <a:t>recognised</a:t>
            </a:r>
            <a:r>
              <a:rPr lang="en-US" u="sng" dirty="0"/>
              <a:t> body of learning </a:t>
            </a:r>
            <a:r>
              <a:rPr lang="en-US" dirty="0">
                <a:solidFill>
                  <a:srgbClr val="FF0000"/>
                </a:solidFill>
              </a:rPr>
              <a:t>derived from research, education and training at a high level</a:t>
            </a:r>
            <a:r>
              <a:rPr lang="en-US" dirty="0"/>
              <a:t>, and </a:t>
            </a:r>
            <a:r>
              <a:rPr lang="en-US" dirty="0">
                <a:solidFill>
                  <a:srgbClr val="0070C0"/>
                </a:solidFill>
              </a:rPr>
              <a:t>who are prepared to apply this knowledge and exercise these skills </a:t>
            </a:r>
            <a:r>
              <a:rPr lang="en-US" b="1" i="1" dirty="0"/>
              <a:t>in the interest of others. </a:t>
            </a:r>
            <a:endParaRPr lang="en-IN" b="1" i="1" dirty="0"/>
          </a:p>
        </p:txBody>
      </p:sp>
    </p:spTree>
    <p:extLst>
      <p:ext uri="{BB962C8B-B14F-4D97-AF65-F5344CB8AC3E}">
        <p14:creationId xmlns:p14="http://schemas.microsoft.com/office/powerpoint/2010/main" val="2940548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959AB0-E216-41C0-A832-B75417A63450}"/>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0541E6CF-C339-4508-90DF-FDF97012C81C}"/>
              </a:ext>
            </a:extLst>
          </p:cNvPr>
          <p:cNvSpPr>
            <a:spLocks noGrp="1"/>
          </p:cNvSpPr>
          <p:nvPr>
            <p:ph idx="1"/>
          </p:nvPr>
        </p:nvSpPr>
        <p:spPr/>
        <p:txBody>
          <a:bodyPr>
            <a:normAutofit lnSpcReduction="10000"/>
          </a:bodyPr>
          <a:lstStyle/>
          <a:p>
            <a:r>
              <a:rPr lang="en-US" dirty="0"/>
              <a:t>A Profession that </a:t>
            </a:r>
            <a:r>
              <a:rPr lang="en-US" dirty="0">
                <a:solidFill>
                  <a:srgbClr val="FF0000"/>
                </a:solidFill>
              </a:rPr>
              <a:t>a code of ethics governs the activities of each Profession. </a:t>
            </a:r>
            <a:r>
              <a:rPr lang="en-US" dirty="0"/>
              <a:t> Such codes </a:t>
            </a:r>
            <a:r>
              <a:rPr lang="en-US" dirty="0">
                <a:solidFill>
                  <a:srgbClr val="0070C0"/>
                </a:solidFill>
              </a:rPr>
              <a:t>require </a:t>
            </a:r>
            <a:r>
              <a:rPr lang="en-US" dirty="0" err="1">
                <a:solidFill>
                  <a:srgbClr val="0070C0"/>
                </a:solidFill>
              </a:rPr>
              <a:t>behaviour</a:t>
            </a:r>
            <a:r>
              <a:rPr lang="en-US" dirty="0">
                <a:solidFill>
                  <a:srgbClr val="0070C0"/>
                </a:solidFill>
              </a:rPr>
              <a:t> and practice </a:t>
            </a:r>
            <a:r>
              <a:rPr lang="en-US" u="sng" dirty="0"/>
              <a:t>beyond the personal moral obligations</a:t>
            </a:r>
            <a:r>
              <a:rPr lang="en-US" dirty="0"/>
              <a:t> of an individual.  They </a:t>
            </a:r>
            <a:r>
              <a:rPr lang="en-US" dirty="0">
                <a:solidFill>
                  <a:srgbClr val="FF0000"/>
                </a:solidFill>
              </a:rPr>
              <a:t>define and demand high standards of </a:t>
            </a:r>
            <a:r>
              <a:rPr lang="en-US" dirty="0" err="1">
                <a:solidFill>
                  <a:srgbClr val="0070C0"/>
                </a:solidFill>
              </a:rPr>
              <a:t>behaviour</a:t>
            </a:r>
            <a:r>
              <a:rPr lang="en-US" dirty="0">
                <a:solidFill>
                  <a:srgbClr val="0070C0"/>
                </a:solidFill>
              </a:rPr>
              <a:t> in respect to the services provided </a:t>
            </a:r>
            <a:r>
              <a:rPr lang="en-US" dirty="0">
                <a:solidFill>
                  <a:srgbClr val="FF33CC"/>
                </a:solidFill>
              </a:rPr>
              <a:t>to the public and in dealing with professional colleagues</a:t>
            </a:r>
            <a:r>
              <a:rPr lang="en-US" dirty="0"/>
              <a:t>.  Often </a:t>
            </a:r>
            <a:r>
              <a:rPr lang="en-US" u="sng" dirty="0"/>
              <a:t>these codes are enforced by the Profession</a:t>
            </a:r>
            <a:r>
              <a:rPr lang="en-US" dirty="0"/>
              <a:t> and are </a:t>
            </a:r>
            <a:r>
              <a:rPr lang="en-US" u="sng" dirty="0"/>
              <a:t>acknowledged and accepted </a:t>
            </a:r>
            <a:r>
              <a:rPr lang="en-US" dirty="0">
                <a:solidFill>
                  <a:srgbClr val="FF0000"/>
                </a:solidFill>
              </a:rPr>
              <a:t>by the community.</a:t>
            </a:r>
            <a:endParaRPr lang="en-IN" dirty="0">
              <a:solidFill>
                <a:srgbClr val="FF0000"/>
              </a:solidFill>
            </a:endParaRPr>
          </a:p>
        </p:txBody>
      </p:sp>
    </p:spTree>
    <p:extLst>
      <p:ext uri="{BB962C8B-B14F-4D97-AF65-F5344CB8AC3E}">
        <p14:creationId xmlns:p14="http://schemas.microsoft.com/office/powerpoint/2010/main" val="950488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latin typeface="Times New Roman" pitchFamily="18" charset="0"/>
                <a:cs typeface="Times New Roman" pitchFamily="18" charset="0"/>
              </a:rPr>
              <a:t>Traits in a Profession</a:t>
            </a:r>
            <a:r>
              <a:rPr lang="en-IN" dirty="0"/>
              <a:t/>
            </a:r>
            <a:br>
              <a:rPr lang="en-IN" dirty="0"/>
            </a:br>
            <a:endParaRPr lang="en-IN" dirty="0"/>
          </a:p>
        </p:txBody>
      </p:sp>
      <p:sp>
        <p:nvSpPr>
          <p:cNvPr id="3" name="Content Placeholder 2"/>
          <p:cNvSpPr>
            <a:spLocks noGrp="1"/>
          </p:cNvSpPr>
          <p:nvPr>
            <p:ph idx="1"/>
          </p:nvPr>
        </p:nvSpPr>
        <p:spPr/>
        <p:txBody>
          <a:bodyPr/>
          <a:lstStyle/>
          <a:p>
            <a:pPr lvl="0"/>
            <a:r>
              <a:rPr lang="en-IN" b="1" dirty="0">
                <a:latin typeface="Times New Roman" pitchFamily="18" charset="0"/>
                <a:cs typeface="Times New Roman" pitchFamily="18" charset="0"/>
              </a:rPr>
              <a:t>Skill based </a:t>
            </a:r>
            <a:r>
              <a:rPr lang="en-IN" dirty="0">
                <a:latin typeface="Times New Roman" pitchFamily="18" charset="0"/>
                <a:cs typeface="Times New Roman" pitchFamily="18" charset="0"/>
              </a:rPr>
              <a:t>on </a:t>
            </a:r>
            <a:r>
              <a:rPr lang="en-IN" dirty="0">
                <a:solidFill>
                  <a:srgbClr val="FF0000"/>
                </a:solidFill>
                <a:latin typeface="Times New Roman" pitchFamily="18" charset="0"/>
                <a:cs typeface="Times New Roman" pitchFamily="18" charset="0"/>
              </a:rPr>
              <a:t>theoretical knowledge,</a:t>
            </a:r>
          </a:p>
          <a:p>
            <a:pPr lvl="0"/>
            <a:r>
              <a:rPr lang="en-IN" b="1" dirty="0">
                <a:latin typeface="Times New Roman" pitchFamily="18" charset="0"/>
                <a:cs typeface="Times New Roman" pitchFamily="18" charset="0"/>
              </a:rPr>
              <a:t>Provision</a:t>
            </a:r>
            <a:r>
              <a:rPr lang="en-IN" dirty="0">
                <a:latin typeface="Times New Roman" pitchFamily="18" charset="0"/>
                <a:cs typeface="Times New Roman" pitchFamily="18" charset="0"/>
              </a:rPr>
              <a:t> of </a:t>
            </a:r>
            <a:r>
              <a:rPr lang="en-IN" dirty="0">
                <a:solidFill>
                  <a:srgbClr val="FF0000"/>
                </a:solidFill>
                <a:latin typeface="Times New Roman" pitchFamily="18" charset="0"/>
                <a:cs typeface="Times New Roman" pitchFamily="18" charset="0"/>
              </a:rPr>
              <a:t>training and occupation</a:t>
            </a:r>
            <a:r>
              <a:rPr lang="en-IN" dirty="0">
                <a:latin typeface="Times New Roman" pitchFamily="18" charset="0"/>
                <a:cs typeface="Times New Roman" pitchFamily="18" charset="0"/>
              </a:rPr>
              <a:t>,</a:t>
            </a:r>
          </a:p>
          <a:p>
            <a:pPr lvl="0"/>
            <a:r>
              <a:rPr lang="en-IN" dirty="0">
                <a:latin typeface="Times New Roman" pitchFamily="18" charset="0"/>
                <a:cs typeface="Times New Roman" pitchFamily="18" charset="0"/>
              </a:rPr>
              <a:t>Tests of the competence of members,</a:t>
            </a:r>
          </a:p>
          <a:p>
            <a:pPr lvl="0"/>
            <a:r>
              <a:rPr lang="en-IN" dirty="0">
                <a:solidFill>
                  <a:srgbClr val="FF0000"/>
                </a:solidFill>
                <a:latin typeface="Times New Roman" pitchFamily="18" charset="0"/>
                <a:cs typeface="Times New Roman" pitchFamily="18" charset="0"/>
              </a:rPr>
              <a:t>Organization</a:t>
            </a:r>
          </a:p>
          <a:p>
            <a:pPr lvl="0"/>
            <a:r>
              <a:rPr lang="en-IN" b="1" dirty="0">
                <a:latin typeface="Times New Roman" pitchFamily="18" charset="0"/>
                <a:cs typeface="Times New Roman" pitchFamily="18" charset="0"/>
              </a:rPr>
              <a:t>Adherence</a:t>
            </a:r>
            <a:r>
              <a:rPr lang="en-IN" dirty="0">
                <a:latin typeface="Times New Roman" pitchFamily="18" charset="0"/>
                <a:cs typeface="Times New Roman" pitchFamily="18" charset="0"/>
              </a:rPr>
              <a:t> to a professional </a:t>
            </a:r>
            <a:r>
              <a:rPr lang="en-IN" dirty="0">
                <a:solidFill>
                  <a:srgbClr val="FF0000"/>
                </a:solidFill>
                <a:latin typeface="Times New Roman" pitchFamily="18" charset="0"/>
                <a:cs typeface="Times New Roman" pitchFamily="18" charset="0"/>
              </a:rPr>
              <a:t>code of conduct</a:t>
            </a:r>
            <a:r>
              <a:rPr lang="en-IN" dirty="0">
                <a:latin typeface="Times New Roman" pitchFamily="18" charset="0"/>
                <a:cs typeface="Times New Roman" pitchFamily="18" charset="0"/>
              </a:rPr>
              <a:t>,</a:t>
            </a:r>
          </a:p>
          <a:p>
            <a:pPr lvl="0"/>
            <a:r>
              <a:rPr lang="en-IN" dirty="0">
                <a:solidFill>
                  <a:srgbClr val="FF0000"/>
                </a:solidFill>
                <a:latin typeface="Times New Roman" pitchFamily="18" charset="0"/>
                <a:cs typeface="Times New Roman" pitchFamily="18" charset="0"/>
              </a:rPr>
              <a:t>Altruistic service</a:t>
            </a:r>
            <a:r>
              <a:rPr lang="en-IN" dirty="0">
                <a:latin typeface="Times New Roman" pitchFamily="18" charset="0"/>
                <a:cs typeface="Times New Roman" pitchFamily="18" charset="0"/>
              </a:rPr>
              <a:t>.</a:t>
            </a:r>
          </a:p>
          <a:p>
            <a:pPr marL="0" indent="0">
              <a:buNone/>
            </a:pPr>
            <a:r>
              <a:rPr lang="en-IN" dirty="0"/>
              <a:t>(</a:t>
            </a:r>
            <a:r>
              <a:rPr lang="en-IN" dirty="0" err="1"/>
              <a:t>Millerson</a:t>
            </a:r>
            <a:r>
              <a:rPr lang="en-IN" dirty="0"/>
              <a:t>, 1964)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dirty="0">
                <a:latin typeface="Times New Roman" pitchFamily="18" charset="0"/>
                <a:cs typeface="Times New Roman" pitchFamily="18" charset="0"/>
              </a:rPr>
              <a:t>Wilensky(1962) proposes the following </a:t>
            </a:r>
            <a:r>
              <a:rPr lang="en-IN" sz="2700" b="1" dirty="0">
                <a:latin typeface="Times New Roman" pitchFamily="18" charset="0"/>
                <a:cs typeface="Times New Roman" pitchFamily="18" charset="0"/>
              </a:rPr>
              <a:t>steps in the process </a:t>
            </a:r>
            <a:r>
              <a:rPr lang="en-IN" sz="2700" dirty="0">
                <a:latin typeface="Times New Roman" pitchFamily="18" charset="0"/>
                <a:cs typeface="Times New Roman" pitchFamily="18" charset="0"/>
              </a:rPr>
              <a:t>of </a:t>
            </a:r>
            <a:r>
              <a:rPr lang="en-IN" sz="2700" b="1" dirty="0">
                <a:latin typeface="Times New Roman" pitchFamily="18" charset="0"/>
                <a:cs typeface="Times New Roman" pitchFamily="18" charset="0"/>
              </a:rPr>
              <a:t>Professionalization</a:t>
            </a:r>
            <a:r>
              <a:rPr lang="en-IN" sz="2700" dirty="0">
                <a:latin typeface="Times New Roman" pitchFamily="18" charset="0"/>
                <a:cs typeface="Times New Roman" pitchFamily="18" charset="0"/>
              </a:rPr>
              <a:t> in a particular occupation:</a:t>
            </a:r>
            <a:r>
              <a:rPr lang="en-IN" dirty="0"/>
              <a:t/>
            </a:r>
            <a:br>
              <a:rPr lang="en-IN" dirty="0"/>
            </a:br>
            <a:endParaRPr lang="en-IN" dirty="0"/>
          </a:p>
        </p:txBody>
      </p:sp>
      <p:sp>
        <p:nvSpPr>
          <p:cNvPr id="3" name="Content Placeholder 2"/>
          <p:cNvSpPr>
            <a:spLocks noGrp="1"/>
          </p:cNvSpPr>
          <p:nvPr>
            <p:ph idx="1"/>
          </p:nvPr>
        </p:nvSpPr>
        <p:spPr/>
        <p:txBody>
          <a:bodyPr>
            <a:normAutofit/>
          </a:bodyPr>
          <a:lstStyle/>
          <a:p>
            <a:pPr lvl="0"/>
            <a:r>
              <a:rPr lang="en-IN" dirty="0">
                <a:solidFill>
                  <a:srgbClr val="FF0000"/>
                </a:solidFill>
              </a:rPr>
              <a:t>Full time activity </a:t>
            </a:r>
            <a:r>
              <a:rPr lang="en-IN" dirty="0"/>
              <a:t>at the task</a:t>
            </a:r>
          </a:p>
          <a:p>
            <a:pPr lvl="0"/>
            <a:r>
              <a:rPr lang="en-IN" dirty="0"/>
              <a:t>The establishment of university</a:t>
            </a:r>
            <a:r>
              <a:rPr lang="en-IN" dirty="0">
                <a:solidFill>
                  <a:srgbClr val="FF0000"/>
                </a:solidFill>
              </a:rPr>
              <a:t> training</a:t>
            </a:r>
          </a:p>
          <a:p>
            <a:pPr lvl="0"/>
            <a:r>
              <a:rPr lang="en-IN" dirty="0"/>
              <a:t>The </a:t>
            </a:r>
            <a:r>
              <a:rPr lang="en-IN" b="1" dirty="0"/>
              <a:t>formation</a:t>
            </a:r>
            <a:r>
              <a:rPr lang="en-IN" dirty="0"/>
              <a:t> of a </a:t>
            </a:r>
            <a:r>
              <a:rPr lang="en-IN" dirty="0">
                <a:solidFill>
                  <a:srgbClr val="FF0000"/>
                </a:solidFill>
              </a:rPr>
              <a:t>National Professional Organization</a:t>
            </a:r>
          </a:p>
          <a:p>
            <a:pPr lvl="0"/>
            <a:r>
              <a:rPr lang="en-IN" b="1" dirty="0"/>
              <a:t>Redefinition of the </a:t>
            </a:r>
            <a:r>
              <a:rPr lang="en-IN" dirty="0">
                <a:solidFill>
                  <a:srgbClr val="FF0000"/>
                </a:solidFill>
              </a:rPr>
              <a:t>core task</a:t>
            </a:r>
            <a:endParaRPr lang="en-IN" dirty="0"/>
          </a:p>
          <a:p>
            <a:pPr lvl="0"/>
            <a:r>
              <a:rPr lang="en-IN" b="1" dirty="0"/>
              <a:t>Competition</a:t>
            </a:r>
            <a:r>
              <a:rPr lang="en-IN" dirty="0"/>
              <a:t> between the </a:t>
            </a:r>
            <a:r>
              <a:rPr lang="en-IN" dirty="0">
                <a:solidFill>
                  <a:srgbClr val="FF0000"/>
                </a:solidFill>
              </a:rPr>
              <a:t>new occupation and related ones</a:t>
            </a:r>
          </a:p>
          <a:p>
            <a:pPr lvl="0"/>
            <a:r>
              <a:rPr lang="en-IN" dirty="0"/>
              <a:t>A </a:t>
            </a:r>
            <a:r>
              <a:rPr lang="en-IN" dirty="0">
                <a:solidFill>
                  <a:srgbClr val="FF0000"/>
                </a:solidFill>
              </a:rPr>
              <a:t>code of ethics</a:t>
            </a:r>
          </a:p>
          <a:p>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itchFamily="18" charset="0"/>
                <a:cs typeface="Times New Roman" pitchFamily="18" charset="0"/>
              </a:rPr>
              <a:t>Professional traits in social work profession</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lvl="0">
              <a:lnSpc>
                <a:spcPct val="150000"/>
              </a:lnSpc>
            </a:pPr>
            <a:r>
              <a:rPr lang="en-IN" sz="2400" dirty="0">
                <a:latin typeface="Times New Roman" pitchFamily="18" charset="0"/>
                <a:cs typeface="Times New Roman" pitchFamily="18" charset="0"/>
              </a:rPr>
              <a:t>I. Systematic and scientific knowledge:</a:t>
            </a:r>
          </a:p>
          <a:p>
            <a:pPr>
              <a:lnSpc>
                <a:spcPct val="150000"/>
              </a:lnSpc>
            </a:pPr>
            <a:r>
              <a:rPr lang="en-IN" sz="2400" dirty="0">
                <a:latin typeface="Times New Roman" pitchFamily="18" charset="0"/>
                <a:cs typeface="Times New Roman" pitchFamily="18" charset="0"/>
              </a:rPr>
              <a:t>The </a:t>
            </a:r>
            <a:r>
              <a:rPr lang="en-IN" sz="2400" b="1" dirty="0">
                <a:latin typeface="Times New Roman" pitchFamily="18" charset="0"/>
                <a:cs typeface="Times New Roman" pitchFamily="18" charset="0"/>
              </a:rPr>
              <a:t>area of knowledge </a:t>
            </a:r>
            <a:r>
              <a:rPr lang="en-IN" sz="2400" dirty="0">
                <a:latin typeface="Times New Roman" pitchFamily="18" charset="0"/>
                <a:cs typeface="Times New Roman" pitchFamily="18" charset="0"/>
              </a:rPr>
              <a:t>covered in social work can be </a:t>
            </a:r>
            <a:r>
              <a:rPr lang="en-IN" sz="2400" b="1" dirty="0">
                <a:latin typeface="Times New Roman" pitchFamily="18" charset="0"/>
                <a:cs typeface="Times New Roman" pitchFamily="18" charset="0"/>
              </a:rPr>
              <a:t>grouped</a:t>
            </a:r>
            <a:r>
              <a:rPr lang="en-IN" sz="2400" dirty="0">
                <a:latin typeface="Times New Roman" pitchFamily="18" charset="0"/>
                <a:cs typeface="Times New Roman" pitchFamily="18" charset="0"/>
              </a:rPr>
              <a:t> as follows:</a:t>
            </a:r>
          </a:p>
          <a:p>
            <a:pPr lvl="0">
              <a:lnSpc>
                <a:spcPct val="150000"/>
              </a:lnSpc>
            </a:pPr>
            <a:r>
              <a:rPr lang="en-IN" sz="2400" dirty="0">
                <a:solidFill>
                  <a:srgbClr val="FF0000"/>
                </a:solidFill>
                <a:latin typeface="Times New Roman" pitchFamily="18" charset="0"/>
                <a:cs typeface="Times New Roman" pitchFamily="18" charset="0"/>
              </a:rPr>
              <a:t>Human behaviour and social environment: </a:t>
            </a:r>
            <a:r>
              <a:rPr lang="en-IN" sz="2400" dirty="0">
                <a:latin typeface="Times New Roman" pitchFamily="18" charset="0"/>
                <a:cs typeface="Times New Roman" pitchFamily="18" charset="0"/>
              </a:rPr>
              <a:t>personality factors, theories, social aspects, psychiatric aspects, human relations, groups, social institutions, socialization, social control, environment, technology, etc…</a:t>
            </a:r>
          </a:p>
          <a:p>
            <a:pPr lvl="0">
              <a:lnSpc>
                <a:spcPct val="150000"/>
              </a:lnSpc>
            </a:pPr>
            <a:r>
              <a:rPr lang="en-IN" sz="2400" dirty="0">
                <a:solidFill>
                  <a:srgbClr val="FF0000"/>
                </a:solidFill>
                <a:latin typeface="Times New Roman" pitchFamily="18" charset="0"/>
                <a:cs typeface="Times New Roman" pitchFamily="18" charset="0"/>
              </a:rPr>
              <a:t>Methods of social work: </a:t>
            </a:r>
            <a:r>
              <a:rPr lang="en-IN" sz="2400" dirty="0">
                <a:latin typeface="Times New Roman" pitchFamily="18" charset="0"/>
                <a:cs typeface="Times New Roman" pitchFamily="18" charset="0"/>
              </a:rPr>
              <a:t>case work, group work, community organization, social administration, social action and research.</a:t>
            </a:r>
          </a:p>
          <a:p>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Times New Roman" pitchFamily="18" charset="0"/>
                <a:cs typeface="Times New Roman" pitchFamily="18" charset="0"/>
              </a:rPr>
              <a:t>Professional traits </a:t>
            </a:r>
            <a:r>
              <a:rPr lang="en-US" sz="4400" b="1" dirty="0" err="1">
                <a:latin typeface="Times New Roman" pitchFamily="18" charset="0"/>
                <a:cs typeface="Times New Roman" pitchFamily="18" charset="0"/>
              </a:rPr>
              <a:t>Cont</a:t>
            </a:r>
            <a:r>
              <a:rPr lang="en-US" sz="4400" b="1" dirty="0">
                <a:latin typeface="Times New Roman" pitchFamily="18" charset="0"/>
                <a:cs typeface="Times New Roman" pitchFamily="18" charset="0"/>
              </a:rPr>
              <a:t>…</a:t>
            </a:r>
            <a:endParaRPr lang="en-IN" dirty="0"/>
          </a:p>
        </p:txBody>
      </p:sp>
      <p:sp>
        <p:nvSpPr>
          <p:cNvPr id="3" name="Content Placeholder 2"/>
          <p:cNvSpPr>
            <a:spLocks noGrp="1"/>
          </p:cNvSpPr>
          <p:nvPr>
            <p:ph idx="1"/>
          </p:nvPr>
        </p:nvSpPr>
        <p:spPr>
          <a:xfrm>
            <a:off x="428596" y="1571612"/>
            <a:ext cx="8229600" cy="4525963"/>
          </a:xfrm>
        </p:spPr>
        <p:txBody>
          <a:bodyPr/>
          <a:lstStyle/>
          <a:p>
            <a:pPr lvl="0">
              <a:lnSpc>
                <a:spcPct val="150000"/>
              </a:lnSpc>
            </a:pPr>
            <a:r>
              <a:rPr lang="en-IN" sz="2400" dirty="0">
                <a:solidFill>
                  <a:srgbClr val="FF0000"/>
                </a:solidFill>
                <a:latin typeface="Times New Roman" pitchFamily="18" charset="0"/>
                <a:cs typeface="Times New Roman" pitchFamily="18" charset="0"/>
              </a:rPr>
              <a:t>Fields of social work: </a:t>
            </a:r>
            <a:r>
              <a:rPr lang="en-IN" sz="2400" dirty="0">
                <a:latin typeface="Times New Roman" pitchFamily="18" charset="0"/>
                <a:cs typeface="Times New Roman" pitchFamily="18" charset="0"/>
              </a:rPr>
              <a:t>medical, psychiatric, child guidance, health, correctional, family, youth, labour, rural development, etc…</a:t>
            </a:r>
          </a:p>
          <a:p>
            <a:pPr lvl="0">
              <a:lnSpc>
                <a:spcPct val="150000"/>
              </a:lnSpc>
            </a:pPr>
            <a:r>
              <a:rPr lang="en-IN" sz="2400" dirty="0">
                <a:solidFill>
                  <a:srgbClr val="FF0000"/>
                </a:solidFill>
                <a:latin typeface="Times New Roman" pitchFamily="18" charset="0"/>
                <a:cs typeface="Times New Roman" pitchFamily="18" charset="0"/>
              </a:rPr>
              <a:t>Social problems: </a:t>
            </a:r>
            <a:r>
              <a:rPr lang="en-IN" sz="2400" dirty="0">
                <a:latin typeface="Times New Roman" pitchFamily="18" charset="0"/>
                <a:cs typeface="Times New Roman" pitchFamily="18" charset="0"/>
              </a:rPr>
              <a:t>crime, delinquency, alcoholism, drug addiction, gambling, beggary, prostitution, unemployment, </a:t>
            </a:r>
            <a:r>
              <a:rPr lang="en-IN" sz="2400" dirty="0" err="1">
                <a:latin typeface="Times New Roman" pitchFamily="18" charset="0"/>
                <a:cs typeface="Times New Roman" pitchFamily="18" charset="0"/>
              </a:rPr>
              <a:t>casteism</a:t>
            </a:r>
            <a:r>
              <a:rPr lang="en-IN" sz="2400" dirty="0">
                <a:latin typeface="Times New Roman" pitchFamily="18" charset="0"/>
                <a:cs typeface="Times New Roman" pitchFamily="18" charset="0"/>
              </a:rPr>
              <a:t>, communalism, corruption, National integration, etc...</a:t>
            </a:r>
          </a:p>
          <a:p>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US" sz="4400" b="1" dirty="0">
                <a:latin typeface="Times New Roman" pitchFamily="18" charset="0"/>
                <a:cs typeface="Times New Roman" pitchFamily="18" charset="0"/>
              </a:rPr>
              <a:t>Professional traits </a:t>
            </a:r>
            <a:r>
              <a:rPr lang="en-US" sz="4400" b="1" dirty="0" err="1">
                <a:latin typeface="Times New Roman" pitchFamily="18" charset="0"/>
                <a:cs typeface="Times New Roman" pitchFamily="18" charset="0"/>
              </a:rPr>
              <a:t>Cont</a:t>
            </a:r>
            <a:r>
              <a:rPr lang="en-US" sz="4400" b="1" dirty="0">
                <a:latin typeface="Times New Roman" pitchFamily="18" charset="0"/>
                <a:cs typeface="Times New Roman" pitchFamily="18" charset="0"/>
              </a:rPr>
              <a:t>…</a:t>
            </a:r>
            <a:endParaRPr lang="en-IN" dirty="0"/>
          </a:p>
        </p:txBody>
      </p:sp>
      <p:sp>
        <p:nvSpPr>
          <p:cNvPr id="3" name="Content Placeholder 2"/>
          <p:cNvSpPr>
            <a:spLocks noGrp="1"/>
          </p:cNvSpPr>
          <p:nvPr>
            <p:ph idx="1"/>
          </p:nvPr>
        </p:nvSpPr>
        <p:spPr/>
        <p:txBody>
          <a:bodyPr>
            <a:normAutofit fontScale="62500" lnSpcReduction="20000"/>
          </a:bodyPr>
          <a:lstStyle/>
          <a:p>
            <a:pPr marL="0" indent="0">
              <a:buNone/>
            </a:pPr>
            <a:r>
              <a:rPr lang="en-IN" sz="4200" dirty="0">
                <a:latin typeface="Times New Roman" pitchFamily="18" charset="0"/>
                <a:cs typeface="Times New Roman" pitchFamily="18" charset="0"/>
              </a:rPr>
              <a:t>II. </a:t>
            </a:r>
            <a:r>
              <a:rPr lang="en-IN" sz="4200" dirty="0" err="1">
                <a:latin typeface="Times New Roman" pitchFamily="18" charset="0"/>
                <a:cs typeface="Times New Roman" pitchFamily="18" charset="0"/>
              </a:rPr>
              <a:t>Skills,Techniques</a:t>
            </a:r>
            <a:r>
              <a:rPr lang="en-IN" sz="4200" dirty="0">
                <a:latin typeface="Times New Roman" pitchFamily="18" charset="0"/>
                <a:cs typeface="Times New Roman" pitchFamily="18" charset="0"/>
              </a:rPr>
              <a:t> and Tools</a:t>
            </a:r>
          </a:p>
          <a:p>
            <a:pPr marL="0" indent="0">
              <a:buNone/>
            </a:pPr>
            <a:r>
              <a:rPr lang="en-IN" sz="4400" dirty="0">
                <a:latin typeface="Times New Roman" pitchFamily="18" charset="0"/>
                <a:cs typeface="Times New Roman" pitchFamily="18" charset="0"/>
              </a:rPr>
              <a:t>III. Social work Education</a:t>
            </a:r>
          </a:p>
          <a:p>
            <a:r>
              <a:rPr lang="en-IN" sz="4400" dirty="0">
                <a:latin typeface="Times New Roman" pitchFamily="18" charset="0"/>
                <a:cs typeface="Times New Roman" pitchFamily="18" charset="0"/>
              </a:rPr>
              <a:t>Students are directed to implement their classroom knowledge into the fieldwork agencies.</a:t>
            </a:r>
          </a:p>
          <a:p>
            <a:pPr marL="0" indent="0">
              <a:buNone/>
            </a:pPr>
            <a:r>
              <a:rPr lang="en-IN" sz="4400" dirty="0">
                <a:latin typeface="Times New Roman" pitchFamily="18" charset="0"/>
                <a:cs typeface="Times New Roman" pitchFamily="18" charset="0"/>
              </a:rPr>
              <a:t>IV. Professional Organizations –</a:t>
            </a:r>
          </a:p>
          <a:p>
            <a:pPr>
              <a:buNone/>
            </a:pPr>
            <a:r>
              <a:rPr lang="en-IN" sz="4400" dirty="0">
                <a:latin typeface="Times New Roman" pitchFamily="18" charset="0"/>
                <a:cs typeface="Times New Roman" pitchFamily="18" charset="0"/>
              </a:rPr>
              <a:t>*American Association of Social Workers,</a:t>
            </a:r>
          </a:p>
          <a:p>
            <a:pPr>
              <a:buNone/>
            </a:pPr>
            <a:r>
              <a:rPr lang="en-IN" sz="4400" dirty="0">
                <a:latin typeface="Times New Roman" pitchFamily="18" charset="0"/>
                <a:cs typeface="Times New Roman" pitchFamily="18" charset="0"/>
              </a:rPr>
              <a:t>*British Association of Social Workers, </a:t>
            </a:r>
          </a:p>
          <a:p>
            <a:pPr>
              <a:buNone/>
            </a:pPr>
            <a:r>
              <a:rPr lang="en-IN" sz="4400" dirty="0">
                <a:latin typeface="Times New Roman" pitchFamily="18" charset="0"/>
                <a:cs typeface="Times New Roman" pitchFamily="18" charset="0"/>
              </a:rPr>
              <a:t>*National Association of Social Workers,</a:t>
            </a:r>
          </a:p>
          <a:p>
            <a:pPr>
              <a:buNone/>
            </a:pPr>
            <a:r>
              <a:rPr lang="en-IN" sz="4400" dirty="0">
                <a:latin typeface="Times New Roman" pitchFamily="18" charset="0"/>
                <a:cs typeface="Times New Roman" pitchFamily="18" charset="0"/>
              </a:rPr>
              <a:t>*Association of American Schools of Social Work,</a:t>
            </a:r>
          </a:p>
          <a:p>
            <a:pPr>
              <a:buNone/>
            </a:pPr>
            <a:r>
              <a:rPr lang="en-IN" sz="4400" dirty="0">
                <a:latin typeface="Times New Roman" pitchFamily="18" charset="0"/>
                <a:cs typeface="Times New Roman" pitchFamily="18" charset="0"/>
              </a:rPr>
              <a:t>*International Schools of Social Work, etc.</a:t>
            </a:r>
          </a:p>
          <a:p>
            <a:endParaRPr lang="en-IN" sz="2600" dirty="0">
              <a:latin typeface="Times New Roman" pitchFamily="18" charset="0"/>
              <a:cs typeface="Times New Roman" pitchFamily="18" charset="0"/>
            </a:endParaRPr>
          </a:p>
          <a:p>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dirty="0">
                <a:latin typeface="Times New Roman" pitchFamily="18" charset="0"/>
                <a:cs typeface="Times New Roman" pitchFamily="18" charset="0"/>
              </a:rPr>
              <a:t>V. Social Approval</a:t>
            </a:r>
          </a:p>
          <a:p>
            <a:r>
              <a:rPr lang="en-IN" dirty="0">
                <a:latin typeface="Times New Roman" pitchFamily="18" charset="0"/>
                <a:cs typeface="Times New Roman" pitchFamily="18" charset="0"/>
              </a:rPr>
              <a:t>Social work as a profession has been accepted by the respective governments. Both governmental and non-governmental organization employ trained social workers on various posts.</a:t>
            </a:r>
          </a:p>
          <a:p>
            <a:r>
              <a:rPr lang="en-IN" dirty="0">
                <a:latin typeface="Times New Roman" pitchFamily="18" charset="0"/>
                <a:cs typeface="Times New Roman" pitchFamily="18" charset="0"/>
              </a:rPr>
              <a:t>VI. Code of ethics</a:t>
            </a:r>
          </a:p>
          <a:p>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1A1430-1BEF-476D-B67A-0A7641761E22}"/>
              </a:ext>
            </a:extLst>
          </p:cNvPr>
          <p:cNvSpPr>
            <a:spLocks noGrp="1"/>
          </p:cNvSpPr>
          <p:nvPr>
            <p:ph type="title"/>
          </p:nvPr>
        </p:nvSpPr>
        <p:spPr/>
        <p:txBody>
          <a:bodyPr/>
          <a:lstStyle/>
          <a:p>
            <a:r>
              <a:rPr lang="en-US" dirty="0"/>
              <a:t>Social work as a profession in India</a:t>
            </a:r>
            <a:endParaRPr lang="en-IN" dirty="0"/>
          </a:p>
        </p:txBody>
      </p:sp>
      <p:sp>
        <p:nvSpPr>
          <p:cNvPr id="3" name="Content Placeholder 2">
            <a:extLst>
              <a:ext uri="{FF2B5EF4-FFF2-40B4-BE49-F238E27FC236}">
                <a16:creationId xmlns="" xmlns:a16="http://schemas.microsoft.com/office/drawing/2014/main" id="{1F6B3816-6650-429F-88A2-1BDF9CE43BAE}"/>
              </a:ext>
            </a:extLst>
          </p:cNvPr>
          <p:cNvSpPr>
            <a:spLocks noGrp="1"/>
          </p:cNvSpPr>
          <p:nvPr>
            <p:ph idx="1"/>
          </p:nvPr>
        </p:nvSpPr>
        <p:spPr/>
        <p:txBody>
          <a:bodyPr/>
          <a:lstStyle/>
          <a:p>
            <a:r>
              <a:rPr lang="en-US" dirty="0"/>
              <a:t>1.Systematic and scientific knowledge</a:t>
            </a:r>
          </a:p>
          <a:p>
            <a:r>
              <a:rPr lang="en-US" dirty="0"/>
              <a:t>2.Professional education</a:t>
            </a:r>
          </a:p>
          <a:p>
            <a:r>
              <a:rPr lang="en-US" dirty="0"/>
              <a:t>3.code of ethics</a:t>
            </a:r>
          </a:p>
          <a:p>
            <a:r>
              <a:rPr lang="en-US" dirty="0"/>
              <a:t>4.social approval</a:t>
            </a:r>
          </a:p>
          <a:p>
            <a:r>
              <a:rPr lang="en-US" dirty="0"/>
              <a:t>5.professional </a:t>
            </a:r>
            <a:r>
              <a:rPr lang="en-US"/>
              <a:t>organisations</a:t>
            </a:r>
            <a:endParaRPr lang="en-IN"/>
          </a:p>
        </p:txBody>
      </p:sp>
    </p:spTree>
    <p:extLst>
      <p:ext uri="{BB962C8B-B14F-4D97-AF65-F5344CB8AC3E}">
        <p14:creationId xmlns:p14="http://schemas.microsoft.com/office/powerpoint/2010/main" val="3519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idx="4294967295"/>
          </p:nvPr>
        </p:nvSpPr>
        <p:spPr/>
        <p:txBody>
          <a:bodyPr anchor="ctr"/>
          <a:lstStyle/>
          <a:p>
            <a:pPr eaLnBrk="1" hangingPunct="1"/>
            <a:r>
              <a:rPr lang="en-US" altLang="en-US" smtClean="0"/>
              <a:t>Professional social workers work in a variety of settings, including:</a:t>
            </a:r>
            <a:r>
              <a:rPr lang="en-IN" altLang="en-US" smtClean="0"/>
              <a:t/>
            </a:r>
            <a:br>
              <a:rPr lang="en-IN" altLang="en-US" smtClean="0"/>
            </a:br>
            <a:endParaRPr lang="en-IN" altLang="en-US" smtClean="0"/>
          </a:p>
        </p:txBody>
      </p:sp>
      <p:sp>
        <p:nvSpPr>
          <p:cNvPr id="8195" name="Content Placeholder 2"/>
          <p:cNvSpPr>
            <a:spLocks noGrp="1" noChangeArrowheads="1"/>
          </p:cNvSpPr>
          <p:nvPr>
            <p:ph idx="4294967295"/>
          </p:nvPr>
        </p:nvSpPr>
        <p:spPr>
          <a:xfrm>
            <a:off x="857250" y="1827213"/>
            <a:ext cx="6143625" cy="4114800"/>
          </a:xfrm>
        </p:spPr>
        <p:txBody>
          <a:bodyPr/>
          <a:lstStyle/>
          <a:p>
            <a:pPr eaLnBrk="1" hangingPunct="1">
              <a:lnSpc>
                <a:spcPct val="90000"/>
              </a:lnSpc>
            </a:pPr>
            <a:r>
              <a:rPr lang="en-US" altLang="en-US" sz="2700" smtClean="0"/>
              <a:t> non-profit or public social service   	agencies,</a:t>
            </a:r>
            <a:endParaRPr lang="en-IN" altLang="en-US" sz="2700" smtClean="0"/>
          </a:p>
          <a:p>
            <a:pPr eaLnBrk="1" hangingPunct="1">
              <a:lnSpc>
                <a:spcPct val="90000"/>
              </a:lnSpc>
            </a:pPr>
            <a:r>
              <a:rPr lang="en-US" altLang="en-US" sz="2700" smtClean="0"/>
              <a:t> grassroots advocacy organizations,</a:t>
            </a:r>
            <a:endParaRPr lang="en-IN" altLang="en-US" sz="2700" smtClean="0"/>
          </a:p>
          <a:p>
            <a:pPr eaLnBrk="1" hangingPunct="1">
              <a:lnSpc>
                <a:spcPct val="90000"/>
              </a:lnSpc>
            </a:pPr>
            <a:r>
              <a:rPr lang="en-US" altLang="en-US" sz="2700" smtClean="0"/>
              <a:t> hospitals,</a:t>
            </a:r>
            <a:endParaRPr lang="en-IN" altLang="en-US" sz="2700" smtClean="0"/>
          </a:p>
          <a:p>
            <a:pPr eaLnBrk="1" hangingPunct="1">
              <a:lnSpc>
                <a:spcPct val="90000"/>
              </a:lnSpc>
            </a:pPr>
            <a:r>
              <a:rPr lang="en-US" altLang="en-US" sz="2700" smtClean="0"/>
              <a:t> hospices,</a:t>
            </a:r>
            <a:endParaRPr lang="en-IN" altLang="en-US" sz="2700" smtClean="0"/>
          </a:p>
          <a:p>
            <a:pPr eaLnBrk="1" hangingPunct="1">
              <a:lnSpc>
                <a:spcPct val="90000"/>
              </a:lnSpc>
            </a:pPr>
            <a:r>
              <a:rPr lang="en-US" altLang="en-US" sz="2700" smtClean="0"/>
              <a:t> community health agencies,</a:t>
            </a:r>
            <a:endParaRPr lang="en-IN" altLang="en-US" sz="2700" smtClean="0"/>
          </a:p>
          <a:p>
            <a:pPr eaLnBrk="1" hangingPunct="1">
              <a:lnSpc>
                <a:spcPct val="90000"/>
              </a:lnSpc>
            </a:pPr>
            <a:r>
              <a:rPr lang="en-US" altLang="en-US" sz="2700" smtClean="0"/>
              <a:t> schools,</a:t>
            </a:r>
            <a:endParaRPr lang="en-IN" altLang="en-US" sz="2700" smtClean="0"/>
          </a:p>
          <a:p>
            <a:pPr eaLnBrk="1" hangingPunct="1">
              <a:lnSpc>
                <a:spcPct val="90000"/>
              </a:lnSpc>
            </a:pPr>
            <a:r>
              <a:rPr lang="en-US" altLang="en-US" sz="2700" smtClean="0"/>
              <a:t> faith-based organizations, </a:t>
            </a:r>
          </a:p>
          <a:p>
            <a:pPr eaLnBrk="1" hangingPunct="1">
              <a:lnSpc>
                <a:spcPct val="90000"/>
              </a:lnSpc>
              <a:buFont typeface="Wingdings" pitchFamily="2" charset="2"/>
              <a:buNone/>
            </a:pPr>
            <a:r>
              <a:rPr lang="en-US" altLang="en-US" sz="2700" smtClean="0"/>
              <a:t>and even the military. </a:t>
            </a:r>
            <a:endParaRPr lang="en-IN" altLang="en-US" sz="2700" smtClean="0"/>
          </a:p>
          <a:p>
            <a:pPr eaLnBrk="1" hangingPunct="1">
              <a:lnSpc>
                <a:spcPct val="90000"/>
              </a:lnSpc>
            </a:pPr>
            <a:endParaRPr lang="en-IN" altLang="en-US" sz="2700" smtClean="0"/>
          </a:p>
        </p:txBody>
      </p:sp>
      <p:pic>
        <p:nvPicPr>
          <p:cNvPr id="8196" name="Picture 5" descr="http://t0.gstatic.com/images?q=tbn:ANd9GcSTMpKoaCrktYP-LF47Aaw-Pac6zgoTnQ2NgoaT9SHG00YVxQXf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1214438"/>
            <a:ext cx="20002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http://us.123rf.com/400wm/400/400/fat_fa_tin/fat_fa_tin0708/fat_fa_tin070800104/1423512-boy-going-to-school--cartoon-illust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3143250"/>
            <a:ext cx="2786062"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http://t3.gstatic.com/images?q=tbn:ANd9GcSkxsynh3zcyOw9-Muq4owFedi_3vhr97k0GBoVSAyGZVnbn441J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5000625"/>
            <a:ext cx="36433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65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dirty="0">
                <a:latin typeface="Times New Roman" pitchFamily="18" charset="0"/>
                <a:cs typeface="Times New Roman" pitchFamily="18" charset="0"/>
              </a:rPr>
              <a:t>Professional Education</a:t>
            </a:r>
            <a:r>
              <a:rPr lang="en-IN" dirty="0"/>
              <a:t/>
            </a:r>
            <a:br>
              <a:rPr lang="en-IN" dirty="0"/>
            </a:br>
            <a:endParaRPr lang="en-IN" dirty="0"/>
          </a:p>
        </p:txBody>
      </p:sp>
      <p:sp>
        <p:nvSpPr>
          <p:cNvPr id="3" name="Content Placeholder 2"/>
          <p:cNvSpPr>
            <a:spLocks noGrp="1"/>
          </p:cNvSpPr>
          <p:nvPr>
            <p:ph idx="1"/>
          </p:nvPr>
        </p:nvSpPr>
        <p:spPr/>
        <p:txBody>
          <a:bodyPr>
            <a:normAutofit fontScale="70000" lnSpcReduction="20000"/>
          </a:bodyPr>
          <a:lstStyle/>
          <a:p>
            <a:r>
              <a:rPr lang="en-IN" dirty="0"/>
              <a:t>The </a:t>
            </a:r>
            <a:r>
              <a:rPr lang="en-IN" b="1" dirty="0"/>
              <a:t>first School of Social Work </a:t>
            </a:r>
            <a:r>
              <a:rPr lang="en-IN" dirty="0"/>
              <a:t>was </a:t>
            </a:r>
            <a:r>
              <a:rPr lang="en-IN" b="1" dirty="0"/>
              <a:t>established</a:t>
            </a:r>
            <a:r>
              <a:rPr lang="en-IN" dirty="0"/>
              <a:t> in </a:t>
            </a:r>
            <a:r>
              <a:rPr lang="en-IN" dirty="0">
                <a:solidFill>
                  <a:srgbClr val="FF0000"/>
                </a:solidFill>
              </a:rPr>
              <a:t>1936</a:t>
            </a:r>
            <a:r>
              <a:rPr lang="en-IN" dirty="0"/>
              <a:t> </a:t>
            </a:r>
            <a:r>
              <a:rPr lang="en-IN" b="1" dirty="0">
                <a:solidFill>
                  <a:srgbClr val="FF0000"/>
                </a:solidFill>
              </a:rPr>
              <a:t>in name of Sir </a:t>
            </a:r>
            <a:r>
              <a:rPr lang="en-IN" b="1" dirty="0" err="1">
                <a:solidFill>
                  <a:srgbClr val="FF0000"/>
                </a:solidFill>
              </a:rPr>
              <a:t>Dorabji</a:t>
            </a:r>
            <a:r>
              <a:rPr lang="en-IN" b="1" dirty="0">
                <a:solidFill>
                  <a:srgbClr val="FF0000"/>
                </a:solidFill>
              </a:rPr>
              <a:t> Tata Graduate School of Social Work </a:t>
            </a:r>
            <a:r>
              <a:rPr lang="en-IN" b="1" dirty="0"/>
              <a:t>in Bombay</a:t>
            </a:r>
            <a:r>
              <a:rPr lang="en-IN" dirty="0"/>
              <a:t>.</a:t>
            </a:r>
          </a:p>
          <a:p>
            <a:r>
              <a:rPr lang="en-IN" dirty="0"/>
              <a:t> This school </a:t>
            </a:r>
            <a:r>
              <a:rPr lang="en-IN" b="1" dirty="0"/>
              <a:t>worked in the field </a:t>
            </a:r>
            <a:r>
              <a:rPr lang="en-IN" dirty="0"/>
              <a:t>of </a:t>
            </a:r>
            <a:r>
              <a:rPr lang="en-IN" b="1" dirty="0">
                <a:solidFill>
                  <a:srgbClr val="FF0000"/>
                </a:solidFill>
              </a:rPr>
              <a:t>Social Service Administration </a:t>
            </a:r>
            <a:r>
              <a:rPr lang="en-IN" dirty="0"/>
              <a:t>in the </a:t>
            </a:r>
            <a:r>
              <a:rPr lang="en-IN" u="sng" dirty="0"/>
              <a:t>beginning </a:t>
            </a:r>
            <a:r>
              <a:rPr lang="en-IN" dirty="0"/>
              <a:t>and </a:t>
            </a:r>
            <a:r>
              <a:rPr lang="en-IN" b="1" dirty="0"/>
              <a:t>Diploma in Social Service Administration was awarded.</a:t>
            </a:r>
          </a:p>
          <a:p>
            <a:r>
              <a:rPr lang="en-IN" dirty="0"/>
              <a:t> </a:t>
            </a:r>
            <a:r>
              <a:rPr lang="en-IN" b="1" dirty="0"/>
              <a:t>Later on it included </a:t>
            </a:r>
            <a:r>
              <a:rPr lang="en-IN" b="1" dirty="0">
                <a:solidFill>
                  <a:srgbClr val="FF0000"/>
                </a:solidFill>
              </a:rPr>
              <a:t>other specialized fields of social work.</a:t>
            </a:r>
          </a:p>
          <a:p>
            <a:r>
              <a:rPr lang="en-IN" b="1" dirty="0"/>
              <a:t>Till 1947 </a:t>
            </a:r>
            <a:r>
              <a:rPr lang="en-IN" b="1" i="1" dirty="0"/>
              <a:t>it was the only institution providing </a:t>
            </a:r>
            <a:r>
              <a:rPr lang="en-IN" b="1" dirty="0">
                <a:solidFill>
                  <a:srgbClr val="FF0000"/>
                </a:solidFill>
              </a:rPr>
              <a:t>professional training of social work.</a:t>
            </a:r>
          </a:p>
          <a:p>
            <a:r>
              <a:rPr lang="en-IN" dirty="0"/>
              <a:t> </a:t>
            </a:r>
            <a:r>
              <a:rPr lang="en-IN" b="1" dirty="0"/>
              <a:t>After Independence, </a:t>
            </a:r>
          </a:p>
          <a:p>
            <a:r>
              <a:rPr lang="en-IN" dirty="0" err="1"/>
              <a:t>Kashi</a:t>
            </a:r>
            <a:r>
              <a:rPr lang="en-IN" dirty="0"/>
              <a:t> </a:t>
            </a:r>
            <a:r>
              <a:rPr lang="en-IN" dirty="0" err="1"/>
              <a:t>Vidyapeeth</a:t>
            </a:r>
            <a:r>
              <a:rPr lang="en-IN" dirty="0"/>
              <a:t>, Varanasi, and </a:t>
            </a:r>
          </a:p>
          <a:p>
            <a:r>
              <a:rPr lang="en-IN" dirty="0"/>
              <a:t>College of Social Service, </a:t>
            </a:r>
          </a:p>
          <a:p>
            <a:r>
              <a:rPr lang="en-IN" dirty="0"/>
              <a:t>Gujarat </a:t>
            </a:r>
            <a:r>
              <a:rPr lang="en-IN" dirty="0" err="1"/>
              <a:t>Vidyapeeth</a:t>
            </a:r>
            <a:r>
              <a:rPr lang="en-IN" dirty="0"/>
              <a:t>, </a:t>
            </a:r>
            <a:r>
              <a:rPr lang="en-IN" dirty="0" err="1"/>
              <a:t>Ahmedabad</a:t>
            </a:r>
            <a:r>
              <a:rPr lang="en-IN" dirty="0"/>
              <a:t> </a:t>
            </a:r>
          </a:p>
          <a:p>
            <a:pPr>
              <a:buNone/>
            </a:pPr>
            <a:r>
              <a:rPr lang="en-IN" dirty="0"/>
              <a:t>	were established in 1947.</a:t>
            </a:r>
          </a:p>
          <a:p>
            <a:endParaRPr lang="en-IN" dirty="0"/>
          </a:p>
          <a:p>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r>
              <a:rPr lang="en-IN" b="1" dirty="0"/>
              <a:t>Delhi School of Social Work </a:t>
            </a:r>
            <a:r>
              <a:rPr lang="en-IN" dirty="0"/>
              <a:t>came into existence in</a:t>
            </a:r>
            <a:r>
              <a:rPr lang="en-IN" dirty="0">
                <a:solidFill>
                  <a:srgbClr val="FF0000"/>
                </a:solidFill>
              </a:rPr>
              <a:t> 1948 </a:t>
            </a:r>
            <a:r>
              <a:rPr lang="en-IN" b="1" i="1" dirty="0"/>
              <a:t>as the first school as a part of the University. </a:t>
            </a:r>
          </a:p>
          <a:p>
            <a:pPr algn="just"/>
            <a:r>
              <a:rPr lang="en-IN" b="1" dirty="0"/>
              <a:t>Baroda School of Social Work </a:t>
            </a:r>
            <a:r>
              <a:rPr lang="en-IN" dirty="0"/>
              <a:t>was established in</a:t>
            </a:r>
            <a:r>
              <a:rPr lang="en-IN" dirty="0">
                <a:solidFill>
                  <a:srgbClr val="FF0000"/>
                </a:solidFill>
              </a:rPr>
              <a:t> 1949-50 </a:t>
            </a:r>
            <a:r>
              <a:rPr lang="en-IN" b="1" dirty="0"/>
              <a:t>and Department of Social Work, </a:t>
            </a:r>
            <a:r>
              <a:rPr lang="en-IN" b="1" dirty="0" err="1"/>
              <a:t>Lucknow</a:t>
            </a:r>
            <a:r>
              <a:rPr lang="en-IN" b="1" dirty="0"/>
              <a:t> University</a:t>
            </a:r>
            <a:r>
              <a:rPr lang="en-IN" dirty="0"/>
              <a:t> was established in </a:t>
            </a:r>
            <a:r>
              <a:rPr lang="en-IN" dirty="0">
                <a:solidFill>
                  <a:srgbClr val="FF0000"/>
                </a:solidFill>
              </a:rPr>
              <a:t>1949. </a:t>
            </a:r>
          </a:p>
          <a:p>
            <a:pPr algn="just"/>
            <a:r>
              <a:rPr lang="en-IN" b="1" dirty="0"/>
              <a:t>The Social Work education was started in Agra </a:t>
            </a:r>
            <a:r>
              <a:rPr lang="en-IN" dirty="0"/>
              <a:t>in </a:t>
            </a:r>
            <a:r>
              <a:rPr lang="en-IN" dirty="0">
                <a:solidFill>
                  <a:srgbClr val="FF0000"/>
                </a:solidFill>
              </a:rPr>
              <a:t>1955</a:t>
            </a:r>
            <a:r>
              <a:rPr lang="en-IN" dirty="0"/>
              <a:t> and in</a:t>
            </a:r>
            <a:r>
              <a:rPr lang="en-IN" b="1" dirty="0"/>
              <a:t> </a:t>
            </a:r>
            <a:r>
              <a:rPr lang="en-IN" b="1" dirty="0" err="1"/>
              <a:t>Waltaire</a:t>
            </a:r>
            <a:r>
              <a:rPr lang="en-IN" b="1" dirty="0"/>
              <a:t> </a:t>
            </a:r>
            <a:r>
              <a:rPr lang="en-IN" dirty="0"/>
              <a:t>in </a:t>
            </a:r>
            <a:r>
              <a:rPr lang="en-IN" dirty="0">
                <a:solidFill>
                  <a:srgbClr val="FF0000"/>
                </a:solidFill>
              </a:rPr>
              <a:t>1957. </a:t>
            </a:r>
          </a:p>
          <a:p>
            <a:r>
              <a:rPr lang="en-IN"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At present the number of professional training institution is more than 75.</a:t>
            </a:r>
          </a:p>
          <a:p>
            <a:r>
              <a:rPr lang="en-IN" dirty="0"/>
              <a:t> Some of them provide Bachelor’s Degree and some Certificate in Social Work. </a:t>
            </a:r>
          </a:p>
          <a:p>
            <a:r>
              <a:rPr lang="en-IN" dirty="0"/>
              <a:t>Some of them are awarding Diploma/Master’s Degree in Social Work.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Fields of Social Work</a:t>
            </a:r>
            <a:r>
              <a:rPr lang="en-IN" dirty="0"/>
              <a:t/>
            </a:r>
            <a:br>
              <a:rPr lang="en-IN" dirty="0"/>
            </a:br>
            <a:endParaRPr lang="en-IN" dirty="0"/>
          </a:p>
        </p:txBody>
      </p:sp>
      <p:sp>
        <p:nvSpPr>
          <p:cNvPr id="3" name="Content Placeholder 2"/>
          <p:cNvSpPr>
            <a:spLocks noGrp="1"/>
          </p:cNvSpPr>
          <p:nvPr>
            <p:ph idx="1"/>
          </p:nvPr>
        </p:nvSpPr>
        <p:spPr/>
        <p:txBody>
          <a:bodyPr>
            <a:normAutofit fontScale="77500" lnSpcReduction="20000"/>
          </a:bodyPr>
          <a:lstStyle/>
          <a:p>
            <a:pPr lvl="0"/>
            <a:r>
              <a:rPr lang="en-IN" dirty="0"/>
              <a:t>Child Development</a:t>
            </a:r>
          </a:p>
          <a:p>
            <a:pPr lvl="0"/>
            <a:r>
              <a:rPr lang="en-IN" dirty="0"/>
              <a:t>Rural Development</a:t>
            </a:r>
          </a:p>
          <a:p>
            <a:pPr lvl="0"/>
            <a:r>
              <a:rPr lang="en-IN" dirty="0"/>
              <a:t>Industrial Development</a:t>
            </a:r>
          </a:p>
          <a:p>
            <a:pPr lvl="0"/>
            <a:r>
              <a:rPr lang="en-IN" dirty="0"/>
              <a:t>Health</a:t>
            </a:r>
          </a:p>
          <a:p>
            <a:pPr lvl="0"/>
            <a:r>
              <a:rPr lang="en-IN" dirty="0"/>
              <a:t>Mental Health</a:t>
            </a:r>
          </a:p>
          <a:p>
            <a:pPr lvl="0"/>
            <a:r>
              <a:rPr lang="en-IN" dirty="0"/>
              <a:t>Education</a:t>
            </a:r>
          </a:p>
          <a:p>
            <a:pPr lvl="0"/>
            <a:r>
              <a:rPr lang="en-IN" dirty="0"/>
              <a:t>Social Defence</a:t>
            </a:r>
          </a:p>
          <a:p>
            <a:pPr lvl="0"/>
            <a:r>
              <a:rPr lang="en-IN" dirty="0"/>
              <a:t>Family Planning</a:t>
            </a:r>
          </a:p>
          <a:p>
            <a:pPr lvl="0"/>
            <a:r>
              <a:rPr lang="en-IN" dirty="0"/>
              <a:t>Mental Retardation</a:t>
            </a:r>
          </a:p>
          <a:p>
            <a:pPr lvl="0"/>
            <a:r>
              <a:rPr lang="en-IN" dirty="0"/>
              <a:t>Social Development</a:t>
            </a:r>
          </a:p>
          <a:p>
            <a:pPr lvl="0"/>
            <a:r>
              <a:rPr lang="en-IN" dirty="0"/>
              <a:t>Environment</a:t>
            </a:r>
          </a:p>
          <a:p>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CHILD DEVELOPMENT</a:t>
            </a:r>
            <a:br>
              <a:rPr lang="en-IN" dirty="0"/>
            </a:b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a:solidFill>
                  <a:srgbClr val="FF0000"/>
                </a:solidFill>
              </a:rPr>
              <a:t>The following services have been organized by the </a:t>
            </a:r>
            <a:r>
              <a:rPr lang="en-IN" b="1" dirty="0">
                <a:solidFill>
                  <a:srgbClr val="FF0000"/>
                </a:solidFill>
              </a:rPr>
              <a:t>Central Social Welfare Board </a:t>
            </a:r>
            <a:r>
              <a:rPr lang="en-IN" dirty="0">
                <a:solidFill>
                  <a:srgbClr val="FF0000"/>
                </a:solidFill>
              </a:rPr>
              <a:t>for the </a:t>
            </a:r>
            <a:r>
              <a:rPr lang="en-IN" b="1" dirty="0">
                <a:solidFill>
                  <a:srgbClr val="FF0000"/>
                </a:solidFill>
              </a:rPr>
              <a:t>Welfare of Children</a:t>
            </a:r>
            <a:r>
              <a:rPr lang="en-IN" dirty="0">
                <a:solidFill>
                  <a:srgbClr val="FF0000"/>
                </a:solidFill>
              </a:rPr>
              <a:t> in India:</a:t>
            </a:r>
          </a:p>
          <a:p>
            <a:pPr lvl="0" algn="just"/>
            <a:r>
              <a:rPr lang="en-IN" dirty="0"/>
              <a:t>Institutions for the protection, education and rehabilitation of the socially handicapped children.</a:t>
            </a:r>
          </a:p>
          <a:p>
            <a:pPr lvl="0" algn="just"/>
            <a:r>
              <a:rPr lang="en-IN" dirty="0"/>
              <a:t>Temporary Homes for the sick children suffering from T.B. and skin diseases.</a:t>
            </a:r>
          </a:p>
          <a:p>
            <a:pPr lvl="0" algn="just"/>
            <a:r>
              <a:rPr lang="en-IN" dirty="0"/>
              <a:t>Children’s Home, Infant’s Home, </a:t>
            </a:r>
            <a:r>
              <a:rPr lang="en-IN" dirty="0" err="1"/>
              <a:t>Balbari</a:t>
            </a:r>
            <a:r>
              <a:rPr lang="en-IN" dirty="0"/>
              <a:t>, Nursery or Pre-primary schools, Day care centres, etc.</a:t>
            </a:r>
          </a:p>
          <a:p>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lvl="0" algn="just"/>
            <a:r>
              <a:rPr lang="en-IN" dirty="0"/>
              <a:t>Recreational and cultural centres and Holiday Homes for the children of the families of economically weaker section.</a:t>
            </a:r>
          </a:p>
          <a:p>
            <a:pPr lvl="0" algn="just"/>
            <a:r>
              <a:rPr lang="en-IN" dirty="0"/>
              <a:t>Child Health Centres</a:t>
            </a:r>
          </a:p>
          <a:p>
            <a:pPr lvl="0" algn="just"/>
            <a:r>
              <a:rPr lang="en-IN" dirty="0"/>
              <a:t>Child Guidance Clinics</a:t>
            </a:r>
          </a:p>
          <a:p>
            <a:pPr lvl="0" algn="just"/>
            <a:r>
              <a:rPr lang="en-IN" dirty="0"/>
              <a:t>Schools for mentally retarded, deaf and dumb children. Social worker works in these institutions and tries to solve their problem. He tries to strengthen the path for the development of their personality. He also develops functional abilities and capabilities in team.</a:t>
            </a:r>
          </a:p>
          <a:p>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RURAL DEVELOPMENT</a:t>
            </a:r>
            <a:br>
              <a:rPr lang="en-IN" dirty="0"/>
            </a:br>
            <a:endParaRPr lang="en-IN" dirty="0"/>
          </a:p>
        </p:txBody>
      </p:sp>
      <p:sp>
        <p:nvSpPr>
          <p:cNvPr id="3" name="Content Placeholder 2"/>
          <p:cNvSpPr>
            <a:spLocks noGrp="1"/>
          </p:cNvSpPr>
          <p:nvPr>
            <p:ph idx="1"/>
          </p:nvPr>
        </p:nvSpPr>
        <p:spPr/>
        <p:txBody>
          <a:bodyPr>
            <a:normAutofit fontScale="92500"/>
          </a:bodyPr>
          <a:lstStyle/>
          <a:p>
            <a:r>
              <a:rPr lang="en-IN" dirty="0"/>
              <a:t>The following antipoverty programmes have been launched by the government: </a:t>
            </a:r>
          </a:p>
          <a:p>
            <a:r>
              <a:rPr lang="en-IN" dirty="0"/>
              <a:t>Integrated Rural Development Programme (IRDP),</a:t>
            </a:r>
          </a:p>
          <a:p>
            <a:r>
              <a:rPr lang="en-IN" dirty="0"/>
              <a:t> National Rural Employment Programme (NREP), </a:t>
            </a:r>
          </a:p>
          <a:p>
            <a:r>
              <a:rPr lang="en-IN" dirty="0"/>
              <a:t>Rural Landless Employment Guarantee Programme (RLEGP), </a:t>
            </a:r>
          </a:p>
          <a:p>
            <a:r>
              <a:rPr lang="en-IN" dirty="0"/>
              <a:t>Training of Rural Youth for Self-Employment (TRYSEM),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Development of Women and Children in Rural Area (DWCRA), </a:t>
            </a:r>
          </a:p>
          <a:p>
            <a:r>
              <a:rPr lang="en-IN" dirty="0"/>
              <a:t>Minimum Need Programme (MNP), </a:t>
            </a:r>
          </a:p>
          <a:p>
            <a:r>
              <a:rPr lang="en-IN" dirty="0"/>
              <a:t>Drought prone Area Program (DPAP),</a:t>
            </a:r>
          </a:p>
          <a:p>
            <a:r>
              <a:rPr lang="en-IN" dirty="0"/>
              <a:t> Desert Development Programme (DDP), </a:t>
            </a:r>
          </a:p>
          <a:p>
            <a:r>
              <a:rPr lang="en-IN" dirty="0"/>
              <a:t>20-Point Programme, </a:t>
            </a:r>
            <a:r>
              <a:rPr lang="en-IN" dirty="0" err="1"/>
              <a:t>Jawahar</a:t>
            </a:r>
            <a:r>
              <a:rPr lang="en-IN" dirty="0"/>
              <a:t> </a:t>
            </a:r>
            <a:r>
              <a:rPr lang="en-IN" dirty="0" err="1"/>
              <a:t>Rojgar</a:t>
            </a:r>
            <a:r>
              <a:rPr lang="en-IN" dirty="0"/>
              <a:t> </a:t>
            </a:r>
            <a:r>
              <a:rPr lang="en-IN" dirty="0" err="1"/>
              <a:t>Yojna</a:t>
            </a:r>
            <a:r>
              <a:rPr lang="en-IN" dirty="0"/>
              <a:t>, etc.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b="1" dirty="0">
                <a:latin typeface="Times New Roman" pitchFamily="18" charset="0"/>
                <a:cs typeface="Times New Roman" pitchFamily="18" charset="0"/>
              </a:rPr>
              <a:t>Social worker </a:t>
            </a:r>
            <a:r>
              <a:rPr lang="en-IN" sz="2700" dirty="0">
                <a:latin typeface="Times New Roman" pitchFamily="18" charset="0"/>
                <a:cs typeface="Times New Roman" pitchFamily="18" charset="0"/>
              </a:rPr>
              <a:t>takes up the following activities in respect of the </a:t>
            </a:r>
            <a:r>
              <a:rPr lang="en-IN" sz="2700" b="1" dirty="0">
                <a:latin typeface="Times New Roman" pitchFamily="18" charset="0"/>
                <a:cs typeface="Times New Roman" pitchFamily="18" charset="0"/>
              </a:rPr>
              <a:t>removal of poverty in rural areas</a:t>
            </a:r>
            <a:r>
              <a:rPr lang="en-IN" sz="2700" dirty="0">
                <a:latin typeface="Times New Roman" pitchFamily="18" charset="0"/>
                <a:cs typeface="Times New Roman" pitchFamily="18" charset="0"/>
              </a:rPr>
              <a:t>.</a:t>
            </a:r>
            <a:r>
              <a:rPr lang="en-IN" dirty="0"/>
              <a:t/>
            </a:r>
            <a:br>
              <a:rPr lang="en-IN" dirty="0"/>
            </a:br>
            <a:endParaRPr lang="en-IN" dirty="0"/>
          </a:p>
        </p:txBody>
      </p:sp>
      <p:sp>
        <p:nvSpPr>
          <p:cNvPr id="3" name="Content Placeholder 2"/>
          <p:cNvSpPr>
            <a:spLocks noGrp="1"/>
          </p:cNvSpPr>
          <p:nvPr>
            <p:ph idx="1"/>
          </p:nvPr>
        </p:nvSpPr>
        <p:spPr/>
        <p:txBody>
          <a:bodyPr/>
          <a:lstStyle/>
          <a:p>
            <a:pPr lvl="0" algn="just"/>
            <a:r>
              <a:rPr lang="en-IN" dirty="0"/>
              <a:t>He disseminates knowledge of various developmental programmes of the government including actual benefits available under them, their conditions of eligibility, procedural requirements, etc. As also of various social welfare laws protecting and promoting the interests of weaker and vulnerable sections of society.</a:t>
            </a:r>
          </a:p>
          <a:p>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a:t>He helps the poor in actually getting the full benefits of these development programmes without any share of the administrative machinery or of the locally influential persons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idx="4294967295"/>
          </p:nvPr>
        </p:nvSpPr>
        <p:spPr/>
        <p:txBody>
          <a:bodyPr anchor="ctr"/>
          <a:lstStyle/>
          <a:p>
            <a:pPr eaLnBrk="1" hangingPunct="1"/>
            <a:r>
              <a:rPr lang="en-IN" altLang="en-US" smtClean="0"/>
              <a:t>Cont...</a:t>
            </a:r>
          </a:p>
        </p:txBody>
      </p:sp>
      <p:sp>
        <p:nvSpPr>
          <p:cNvPr id="9219" name="Content Placeholder 2"/>
          <p:cNvSpPr>
            <a:spLocks noGrp="1" noChangeArrowheads="1"/>
          </p:cNvSpPr>
          <p:nvPr>
            <p:ph idx="4294967295"/>
          </p:nvPr>
        </p:nvSpPr>
        <p:spPr>
          <a:xfrm>
            <a:off x="1357313" y="1571625"/>
            <a:ext cx="7313612" cy="4114800"/>
          </a:xfrm>
        </p:spPr>
        <p:txBody>
          <a:bodyPr/>
          <a:lstStyle/>
          <a:p>
            <a:pPr eaLnBrk="1" hangingPunct="1">
              <a:lnSpc>
                <a:spcPct val="80000"/>
              </a:lnSpc>
            </a:pPr>
            <a:r>
              <a:rPr lang="en-US" altLang="en-US" sz="2300" smtClean="0"/>
              <a:t>Other social workers work as psychotherapists,   counselors, or mental health practitioners, normally working in coordination with psychiatrists, psychologists, or other medical professionals. Additionally,</a:t>
            </a:r>
            <a:endParaRPr lang="en-IN" altLang="en-US" sz="2300" smtClean="0"/>
          </a:p>
          <a:p>
            <a:pPr eaLnBrk="1" hangingPunct="1">
              <a:lnSpc>
                <a:spcPct val="80000"/>
              </a:lnSpc>
            </a:pPr>
            <a:r>
              <a:rPr lang="en-US" altLang="en-US" sz="2300" smtClean="0"/>
              <a:t>Some social workers have chosen to direct the focus of their efforts on social policy or academic research towards the practice or ethics of social work. </a:t>
            </a:r>
          </a:p>
          <a:p>
            <a:pPr eaLnBrk="1" hangingPunct="1">
              <a:lnSpc>
                <a:spcPct val="80000"/>
              </a:lnSpc>
            </a:pPr>
            <a:r>
              <a:rPr lang="en-US" altLang="en-US" sz="2300" smtClean="0"/>
              <a:t>Social work, an interdisciplinary field, includes theories from economics, education, sociology, medicine, philosophy, politics, anthropology, and psychology.</a:t>
            </a:r>
            <a:endParaRPr lang="en-IN" altLang="en-US" sz="2300" smtClean="0"/>
          </a:p>
          <a:p>
            <a:pPr eaLnBrk="1" hangingPunct="1">
              <a:lnSpc>
                <a:spcPct val="80000"/>
              </a:lnSpc>
            </a:pPr>
            <a:endParaRPr lang="en-IN" altLang="en-US" sz="2300" smtClean="0"/>
          </a:p>
        </p:txBody>
      </p:sp>
      <p:pic>
        <p:nvPicPr>
          <p:cNvPr id="9220" name="Picture 5" descr="http://motivationalcounsellor.com/wp-content/uploads/2011/02/counsellor-cli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0"/>
            <a:ext cx="242887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http://static.guim.co.uk/sys-images/Society/Pix/pictures/2012/8/23/1345737581632/Meeting-with-a-counsellor-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5143500"/>
            <a:ext cx="25003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http://www.integrativetherapy.com/images/content/integrative_psychotherapy/hand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5143500"/>
            <a:ext cx="26431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descr="http://bama.ua.edu/~sprentic/Head%20psychology%20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0" y="4857750"/>
            <a:ext cx="26050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905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a:t>He persuades and sometimes pressurizes the government to take up such measure immediately as may be instrumental in controlling the loss to public being caused as a result of inadequacies of the developmental programmes.</a:t>
            </a:r>
          </a:p>
          <a:p>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a:t>He provides sufficient knowledge to the poor with the subtle ways in which their exploitation is done in the name of providing assistance to them. He finds out alternative sources of financial and other types of helps, provides legal aid if required, and organizes them to jointly fight against oppressors.</a:t>
            </a:r>
          </a:p>
          <a:p>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a:t>He helps in the implementation of laws directly helpful in removal of poverty such as Minimum Wages Act, the Bonded Labour System (Abolition) Act, etc.</a:t>
            </a:r>
          </a:p>
          <a:p>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a:t>He promotes the value of self-employment in place of service, makes provision for their training and assists in mobilizing of required resource including credit for starting self-employment.</a:t>
            </a:r>
          </a:p>
          <a:p>
            <a:endParaRPr lang="en-I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a:t>He disseminates necessary knowledge regarding new tools, equipments, methods, techniques, varieties and ways of using them and persuades people to adopt them for speedier and better economic development.</a:t>
            </a:r>
          </a:p>
          <a:p>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lgn="just"/>
            <a:r>
              <a:rPr lang="en-IN" dirty="0"/>
              <a:t>He helps in changing the attitude and beliefs of rural people to attribute everything concerning them including poverty to their destiny by convincing them that without karma (action) nothing can be attained, let alone betterment in their life and living conditions.</a:t>
            </a:r>
          </a:p>
          <a:p>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lvl="0" algn="just"/>
            <a:r>
              <a:rPr lang="en-IN" b="1" dirty="0"/>
              <a:t>The Enabler</a:t>
            </a:r>
            <a:endParaRPr lang="en-IN" dirty="0"/>
          </a:p>
          <a:p>
            <a:pPr algn="just"/>
            <a:r>
              <a:rPr lang="en-IN" dirty="0"/>
              <a:t>Helps people to understand their needs and problems, and knowledge of resources. He arouses in them the discontent with the existing situation and develops the capacity to deal with this situation.</a:t>
            </a:r>
          </a:p>
          <a:p>
            <a:pPr lvl="0" algn="just"/>
            <a:r>
              <a:rPr lang="en-IN" b="1" dirty="0"/>
              <a:t>The Guide</a:t>
            </a:r>
            <a:endParaRPr lang="en-IN" dirty="0"/>
          </a:p>
          <a:p>
            <a:pPr algn="just"/>
            <a:r>
              <a:rPr lang="en-IN" dirty="0"/>
              <a:t>He brings people in contact with resources of the community which they need but do not make them aware about their existence.</a:t>
            </a:r>
          </a:p>
          <a:p>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lvl="0"/>
            <a:r>
              <a:rPr lang="en-IN" b="1" dirty="0"/>
              <a:t>The Advocate</a:t>
            </a:r>
            <a:endParaRPr lang="en-IN" dirty="0"/>
          </a:p>
          <a:p>
            <a:pPr algn="just"/>
            <a:r>
              <a:rPr lang="en-IN" dirty="0"/>
              <a:t>He pleads for his clients against injustice in the distribution of benefits and services. He makes contacts with the concerned authorities and challenges the unjust stance taken by such organizations. He raises the voice against the grievances of people in order to bring necessary change in policies, programmes, plans and procedures.</a:t>
            </a:r>
          </a:p>
          <a:p>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lvl="0"/>
            <a:r>
              <a:rPr lang="en-IN" b="1" dirty="0"/>
              <a:t>The Experts</a:t>
            </a:r>
            <a:endParaRPr lang="en-IN" dirty="0"/>
          </a:p>
          <a:p>
            <a:pPr algn="just"/>
            <a:r>
              <a:rPr lang="en-IN" dirty="0"/>
              <a:t>He provides an expert advice to people in time of need, analysis and makes diagnosis for effective functioning of the programmes.</a:t>
            </a:r>
          </a:p>
          <a:p>
            <a:pPr lvl="0" algn="just"/>
            <a:r>
              <a:rPr lang="en-IN" b="1" dirty="0"/>
              <a:t>The therapists</a:t>
            </a:r>
            <a:endParaRPr lang="en-IN" dirty="0"/>
          </a:p>
          <a:p>
            <a:pPr algn="just"/>
            <a:r>
              <a:rPr lang="en-IN" dirty="0"/>
              <a:t>He deals with the deep-rooted problem and makes people conscious about the disruptive forces operating in his life. He takes all measures to build their ego strong.</a:t>
            </a:r>
          </a:p>
          <a:p>
            <a:endParaRPr lang="en-I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lvl="0"/>
            <a:r>
              <a:rPr lang="en-IN" b="1" dirty="0"/>
              <a:t>Social Changer</a:t>
            </a:r>
            <a:endParaRPr lang="en-IN" dirty="0"/>
          </a:p>
          <a:p>
            <a:pPr algn="just"/>
            <a:r>
              <a:rPr lang="en-IN" dirty="0"/>
              <a:t>He tries to change the old habits of people, methods of working and pessimistic attitudes towards life which are harmful in the process of socio-economic development.</a:t>
            </a:r>
          </a:p>
          <a:p>
            <a:pPr lvl="0" algn="just"/>
            <a:r>
              <a:rPr lang="en-IN" b="1" dirty="0"/>
              <a:t>The Informer</a:t>
            </a:r>
            <a:endParaRPr lang="en-IN" dirty="0"/>
          </a:p>
          <a:p>
            <a:pPr algn="just"/>
            <a:r>
              <a:rPr lang="en-IN" dirty="0"/>
              <a:t>He disseminates knowledge regarding various development programmes and actual benefits available with them.</a:t>
            </a:r>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idx="4294967295"/>
          </p:nvPr>
        </p:nvSpPr>
        <p:spPr/>
        <p:txBody>
          <a:bodyPr anchor="ctr"/>
          <a:lstStyle/>
          <a:p>
            <a:pPr eaLnBrk="1" hangingPunct="1"/>
            <a:r>
              <a:rPr lang="en-US" altLang="en-US" smtClean="0"/>
              <a:t>Famous Social Workers</a:t>
            </a:r>
            <a:endParaRPr lang="en-IN" altLang="en-US" smtClean="0"/>
          </a:p>
        </p:txBody>
      </p:sp>
      <p:pic>
        <p:nvPicPr>
          <p:cNvPr id="10243" name="Picture 6" descr="Annie_Bes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57375"/>
            <a:ext cx="250666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2"/>
          <p:cNvSpPr txBox="1">
            <a:spLocks noChangeArrowheads="1"/>
          </p:cNvSpPr>
          <p:nvPr/>
        </p:nvSpPr>
        <p:spPr bwMode="auto">
          <a:xfrm>
            <a:off x="3786188" y="5357813"/>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Book Antiqua" pitchFamily="18" charset="0"/>
              </a:defRPr>
            </a:lvl1pPr>
            <a:lvl2pPr>
              <a:defRPr sz="2500">
                <a:solidFill>
                  <a:schemeClr val="tx1"/>
                </a:solidFill>
                <a:latin typeface="Book Antiqua" pitchFamily="18" charset="0"/>
              </a:defRPr>
            </a:lvl2pPr>
            <a:lvl3pPr>
              <a:defRPr sz="2200">
                <a:solidFill>
                  <a:schemeClr val="tx1"/>
                </a:solidFill>
                <a:latin typeface="Book Antiqua" pitchFamily="18" charset="0"/>
              </a:defRPr>
            </a:lvl3pPr>
            <a:lvl4pPr>
              <a:defRPr sz="1900">
                <a:solidFill>
                  <a:schemeClr val="tx1"/>
                </a:solidFill>
                <a:latin typeface="Book Antiqua" pitchFamily="18" charset="0"/>
              </a:defRPr>
            </a:lvl4pPr>
            <a:lvl5pPr>
              <a:defRPr sz="1900">
                <a:solidFill>
                  <a:schemeClr val="tx1"/>
                </a:solidFill>
                <a:latin typeface="Book Antiqua" pitchFamily="18" charset="0"/>
              </a:defRPr>
            </a:lvl5pPr>
            <a:lvl6pPr eaLnBrk="0" hangingPunct="0">
              <a:defRPr sz="1900">
                <a:solidFill>
                  <a:schemeClr val="tx1"/>
                </a:solidFill>
                <a:latin typeface="Book Antiqua" pitchFamily="18" charset="0"/>
              </a:defRPr>
            </a:lvl6pPr>
            <a:lvl7pPr eaLnBrk="0" hangingPunct="0">
              <a:defRPr sz="1900">
                <a:solidFill>
                  <a:schemeClr val="tx1"/>
                </a:solidFill>
                <a:latin typeface="Book Antiqua" pitchFamily="18" charset="0"/>
              </a:defRPr>
            </a:lvl7pPr>
            <a:lvl8pPr eaLnBrk="0" hangingPunct="0">
              <a:defRPr sz="1900">
                <a:solidFill>
                  <a:schemeClr val="tx1"/>
                </a:solidFill>
                <a:latin typeface="Book Antiqua" pitchFamily="18" charset="0"/>
              </a:defRPr>
            </a:lvl8pPr>
            <a:lvl9pPr eaLnBrk="0" hangingPunct="0">
              <a:defRPr sz="1900">
                <a:solidFill>
                  <a:schemeClr val="tx1"/>
                </a:solidFill>
                <a:latin typeface="Book Antiqua" pitchFamily="18" charset="0"/>
              </a:defRPr>
            </a:lvl9pPr>
          </a:lstStyle>
          <a:p>
            <a:pPr fontAlgn="base">
              <a:spcBef>
                <a:spcPct val="50000"/>
              </a:spcBef>
              <a:spcAft>
                <a:spcPct val="0"/>
              </a:spcAft>
            </a:pPr>
            <a:r>
              <a:rPr lang="en-US" altLang="en-US" sz="1800" smtClean="0">
                <a:solidFill>
                  <a:srgbClr val="000000"/>
                </a:solidFill>
                <a:latin typeface="Verdana" pitchFamily="34" charset="0"/>
                <a:cs typeface="Arial" charset="0"/>
              </a:rPr>
              <a:t>Annie Besant</a:t>
            </a:r>
            <a:endParaRPr lang="en-IN" altLang="en-US" sz="1800" smtClean="0">
              <a:solidFill>
                <a:srgbClr val="000000"/>
              </a:solidFill>
              <a:latin typeface="Verdana" pitchFamily="34" charset="0"/>
              <a:cs typeface="Arial" charset="0"/>
            </a:endParaRPr>
          </a:p>
        </p:txBody>
      </p:sp>
    </p:spTree>
    <p:extLst>
      <p:ext uri="{BB962C8B-B14F-4D97-AF65-F5344CB8AC3E}">
        <p14:creationId xmlns:p14="http://schemas.microsoft.com/office/powerpoint/2010/main" val="708690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lvl="0"/>
            <a:r>
              <a:rPr lang="en-IN" b="1" dirty="0"/>
              <a:t>The Helper</a:t>
            </a:r>
            <a:endParaRPr lang="en-IN" dirty="0"/>
          </a:p>
          <a:p>
            <a:pPr algn="just"/>
            <a:r>
              <a:rPr lang="en-IN" dirty="0"/>
              <a:t>He helps the poor in getting the full benefits of the developmental plans and advises them for its proper utilization.</a:t>
            </a:r>
          </a:p>
          <a:p>
            <a:pPr lvl="0" algn="just"/>
            <a:r>
              <a:rPr lang="en-IN" b="1" dirty="0"/>
              <a:t>The Promoter</a:t>
            </a:r>
            <a:endParaRPr lang="en-IN" dirty="0"/>
          </a:p>
          <a:p>
            <a:pPr algn="just"/>
            <a:r>
              <a:rPr lang="en-IN" dirty="0"/>
              <a:t>He promotes the value of self-employment and arrange training facilities for the same and mobilizes required resources.</a:t>
            </a:r>
          </a:p>
          <a:p>
            <a:pPr lvl="0" algn="just"/>
            <a:r>
              <a:rPr lang="en-IN" b="1" dirty="0"/>
              <a:t>The Preacher</a:t>
            </a:r>
            <a:endParaRPr lang="en-IN" dirty="0"/>
          </a:p>
          <a:p>
            <a:pPr algn="just"/>
            <a:r>
              <a:rPr lang="en-IN" dirty="0"/>
              <a:t>He preacher to them the theory of karma and pressurizes them to realize that their betterment is in their hands.</a:t>
            </a:r>
          </a:p>
          <a:p>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SOCIAL WORK IN INDUSTRY</a:t>
            </a:r>
            <a:br>
              <a:rPr lang="en-IN" dirty="0"/>
            </a:br>
            <a:endParaRPr lang="en-IN" dirty="0"/>
          </a:p>
        </p:txBody>
      </p:sp>
      <p:sp>
        <p:nvSpPr>
          <p:cNvPr id="3" name="Content Placeholder 2"/>
          <p:cNvSpPr>
            <a:spLocks noGrp="1"/>
          </p:cNvSpPr>
          <p:nvPr>
            <p:ph idx="1"/>
          </p:nvPr>
        </p:nvSpPr>
        <p:spPr/>
        <p:txBody>
          <a:bodyPr>
            <a:normAutofit fontScale="92500" lnSpcReduction="10000"/>
          </a:bodyPr>
          <a:lstStyle/>
          <a:p>
            <a:pPr lvl="0" algn="just"/>
            <a:r>
              <a:rPr lang="en-IN" dirty="0"/>
              <a:t>He advises and assists management to secure welfare amenities like canteen, crèche, rest room, recreation hall, etc, for the workers.</a:t>
            </a:r>
          </a:p>
          <a:p>
            <a:pPr lvl="0" algn="just"/>
            <a:r>
              <a:rPr lang="en-IN" dirty="0"/>
              <a:t>He establishes liaison with government agencies on health and safety of workers.</a:t>
            </a:r>
          </a:p>
          <a:p>
            <a:pPr lvl="0" algn="just"/>
            <a:r>
              <a:rPr lang="en-IN" dirty="0"/>
              <a:t>He attempts to provide those facilities which help them in raising the level of education and standard of living.</a:t>
            </a:r>
          </a:p>
          <a:p>
            <a:pPr lvl="0" algn="just"/>
            <a:r>
              <a:rPr lang="en-IN" dirty="0"/>
              <a:t>He sees that various enactments are enforced in the establishment.</a:t>
            </a:r>
          </a:p>
          <a:p>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lvl="0" algn="just"/>
            <a:r>
              <a:rPr lang="en-IN" dirty="0"/>
              <a:t>He tries to strengthen satisfactory and productive relationship between the management and the workers.</a:t>
            </a:r>
          </a:p>
          <a:p>
            <a:pPr lvl="0" algn="just"/>
            <a:r>
              <a:rPr lang="en-IN" dirty="0"/>
              <a:t>He helps workers to adjust to their working environment.</a:t>
            </a:r>
          </a:p>
          <a:p>
            <a:pPr lvl="0" algn="just"/>
            <a:r>
              <a:rPr lang="en-IN" dirty="0"/>
              <a:t>He advises them against going on an illegal strike.</a:t>
            </a:r>
          </a:p>
          <a:p>
            <a:pPr lvl="0" algn="just"/>
            <a:r>
              <a:rPr lang="en-IN" dirty="0"/>
              <a:t>He also advises management against declaring illegal lock-out.</a:t>
            </a:r>
          </a:p>
          <a:p>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b="1" dirty="0"/>
              <a:t>Industrial Social Services</a:t>
            </a:r>
            <a:r>
              <a:rPr lang="en-IN" dirty="0"/>
              <a:t/>
            </a:r>
            <a:br>
              <a:rPr lang="en-IN" dirty="0"/>
            </a:br>
            <a:endParaRPr lang="en-IN" dirty="0"/>
          </a:p>
        </p:txBody>
      </p:sp>
      <p:sp>
        <p:nvSpPr>
          <p:cNvPr id="3" name="Content Placeholder 2"/>
          <p:cNvSpPr>
            <a:spLocks noGrp="1"/>
          </p:cNvSpPr>
          <p:nvPr>
            <p:ph idx="1"/>
          </p:nvPr>
        </p:nvSpPr>
        <p:spPr/>
        <p:txBody>
          <a:bodyPr>
            <a:normAutofit fontScale="47500" lnSpcReduction="20000"/>
          </a:bodyPr>
          <a:lstStyle/>
          <a:p>
            <a:pPr lvl="0" algn="just"/>
            <a:r>
              <a:rPr lang="en-IN" sz="4400" dirty="0">
                <a:latin typeface="Times New Roman" pitchFamily="18" charset="0"/>
                <a:cs typeface="Times New Roman" pitchFamily="18" charset="0"/>
              </a:rPr>
              <a:t>Compliance of various provisions of basic Acts pertaining to health and welfare of workers, preparation and submission of required reports, returns and statistical and submission of required reports, returns and statistical data;</a:t>
            </a:r>
          </a:p>
          <a:p>
            <a:pPr lvl="0" algn="just"/>
            <a:r>
              <a:rPr lang="en-IN" sz="4400" dirty="0">
                <a:latin typeface="Times New Roman" pitchFamily="18" charset="0"/>
                <a:cs typeface="Times New Roman" pitchFamily="18" charset="0"/>
              </a:rPr>
              <a:t>Management of industrial health services – first aid, dispensary, ambulance and hospitalization;</a:t>
            </a:r>
          </a:p>
          <a:p>
            <a:pPr lvl="0" algn="just"/>
            <a:r>
              <a:rPr lang="en-IN" sz="4400" dirty="0">
                <a:latin typeface="Times New Roman" pitchFamily="18" charset="0"/>
                <a:cs typeface="Times New Roman" pitchFamily="18" charset="0"/>
              </a:rPr>
              <a:t>Management of company schools and workers education classes;</a:t>
            </a:r>
          </a:p>
          <a:p>
            <a:pPr lvl="0" algn="just"/>
            <a:r>
              <a:rPr lang="en-IN" sz="4400" dirty="0">
                <a:latin typeface="Times New Roman" pitchFamily="18" charset="0"/>
                <a:cs typeface="Times New Roman" pitchFamily="18" charset="0"/>
              </a:rPr>
              <a:t>Management of canteens and mid-day meals, etc;</a:t>
            </a:r>
          </a:p>
          <a:p>
            <a:pPr lvl="0" algn="just"/>
            <a:r>
              <a:rPr lang="en-IN" sz="4400" dirty="0">
                <a:latin typeface="Times New Roman" pitchFamily="18" charset="0"/>
                <a:cs typeface="Times New Roman" pitchFamily="18" charset="0"/>
              </a:rPr>
              <a:t>Administration of housing estates and worker’s housing schemes:</a:t>
            </a:r>
          </a:p>
          <a:p>
            <a:pPr lvl="0" algn="just"/>
            <a:r>
              <a:rPr lang="en-IN" sz="4400" dirty="0">
                <a:latin typeface="Times New Roman" pitchFamily="18" charset="0"/>
                <a:cs typeface="Times New Roman" pitchFamily="18" charset="0"/>
              </a:rPr>
              <a:t>Promotion and management of recreations measures sports, tournaments, welfare centres, cinema shows, tours, etc., and cooperative societies.</a:t>
            </a:r>
          </a:p>
          <a:p>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b="1" dirty="0"/>
              <a:t>Industrial Social Work</a:t>
            </a:r>
            <a:r>
              <a:rPr lang="en-IN" dirty="0"/>
              <a:t/>
            </a:r>
            <a:br>
              <a:rPr lang="en-IN" dirty="0"/>
            </a:br>
            <a:endParaRPr lang="en-IN" dirty="0"/>
          </a:p>
        </p:txBody>
      </p:sp>
      <p:sp>
        <p:nvSpPr>
          <p:cNvPr id="3" name="Content Placeholder 2"/>
          <p:cNvSpPr>
            <a:spLocks noGrp="1"/>
          </p:cNvSpPr>
          <p:nvPr>
            <p:ph idx="1"/>
          </p:nvPr>
        </p:nvSpPr>
        <p:spPr/>
        <p:txBody>
          <a:bodyPr>
            <a:normAutofit fontScale="92500" lnSpcReduction="20000"/>
          </a:bodyPr>
          <a:lstStyle/>
          <a:p>
            <a:pPr lvl="0" algn="just"/>
            <a:r>
              <a:rPr lang="en-IN" dirty="0"/>
              <a:t>Orientation and induction of new employees;</a:t>
            </a:r>
          </a:p>
          <a:p>
            <a:pPr lvl="0" algn="just"/>
            <a:r>
              <a:rPr lang="en-IN" dirty="0"/>
              <a:t>Communication company policies to workers individually and providing them with correct interpretation, and communicating workers opinions and feeling to the management;</a:t>
            </a:r>
          </a:p>
          <a:p>
            <a:pPr lvl="0" algn="just"/>
            <a:r>
              <a:rPr lang="en-IN" dirty="0"/>
              <a:t>Exit interviews;</a:t>
            </a:r>
          </a:p>
          <a:p>
            <a:pPr lvl="0" algn="just"/>
            <a:r>
              <a:rPr lang="en-IN" dirty="0"/>
              <a:t>Care of young persons, women and workers nearing superannuation;</a:t>
            </a:r>
          </a:p>
          <a:p>
            <a:pPr lvl="0" algn="just"/>
            <a:r>
              <a:rPr lang="en-IN" dirty="0"/>
              <a:t>Helping workers in making use of the grievance procedure, joint committees and other tripartite agencies in the plant;</a:t>
            </a:r>
          </a:p>
          <a:p>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lvl="0" algn="just"/>
            <a:r>
              <a:rPr lang="en-IN" dirty="0"/>
              <a:t>Helping workers for better adjustment to working hours, working conditions and work group and to helps management in evolving suitable working hours, working conditions and work groups;</a:t>
            </a:r>
          </a:p>
          <a:p>
            <a:pPr lvl="0" algn="just"/>
            <a:r>
              <a:rPr lang="en-IN" dirty="0"/>
              <a:t>Helping workers in their personal and family difficulties to act as a source person to community services and to become a liaison between the plant and community services; and</a:t>
            </a:r>
          </a:p>
          <a:p>
            <a:pPr lvl="0" algn="just"/>
            <a:r>
              <a:rPr lang="en-IN" dirty="0"/>
              <a:t>Doing all work that requires help mainly in socio-psychological environment of the plant.</a:t>
            </a:r>
          </a:p>
          <a:p>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HEALTH AND SOCIAL WORK</a:t>
            </a:r>
            <a:br>
              <a:rPr lang="en-IN" dirty="0"/>
            </a:br>
            <a:endParaRPr lang="en-IN" dirty="0"/>
          </a:p>
        </p:txBody>
      </p:sp>
      <p:sp>
        <p:nvSpPr>
          <p:cNvPr id="3" name="Content Placeholder 2"/>
          <p:cNvSpPr>
            <a:spLocks noGrp="1"/>
          </p:cNvSpPr>
          <p:nvPr>
            <p:ph idx="1"/>
          </p:nvPr>
        </p:nvSpPr>
        <p:spPr/>
        <p:txBody>
          <a:bodyPr>
            <a:normAutofit fontScale="55000" lnSpcReduction="20000"/>
          </a:bodyPr>
          <a:lstStyle/>
          <a:p>
            <a:pPr lvl="0"/>
            <a:r>
              <a:rPr lang="en-IN" b="1" dirty="0"/>
              <a:t>Nutrition Education</a:t>
            </a:r>
            <a:endParaRPr lang="en-IN" dirty="0"/>
          </a:p>
          <a:p>
            <a:r>
              <a:rPr lang="en-IN" dirty="0"/>
              <a:t>He provides the information regarding the selection of food, diet, value of rich food, food poisoning, diseases due to malnutrition, nutritional needs of children and pregnant mothers, facilities available for them.</a:t>
            </a:r>
          </a:p>
          <a:p>
            <a:pPr lvl="0"/>
            <a:r>
              <a:rPr lang="en-IN" b="1" dirty="0"/>
              <a:t>Water Sanitation</a:t>
            </a:r>
            <a:endParaRPr lang="en-IN" dirty="0"/>
          </a:p>
          <a:p>
            <a:r>
              <a:rPr lang="en-IN" dirty="0"/>
              <a:t>He tells them the importance of safe drinking water, types of water borne diseases, sources of pollution, how to make water safe and chlorination of water.</a:t>
            </a:r>
          </a:p>
          <a:p>
            <a:pPr lvl="0"/>
            <a:r>
              <a:rPr lang="en-IN" b="1" dirty="0"/>
              <a:t>Waste and Extra Disposal</a:t>
            </a:r>
            <a:endParaRPr lang="en-IN" dirty="0"/>
          </a:p>
          <a:p>
            <a:r>
              <a:rPr lang="en-IN" dirty="0"/>
              <a:t>He tells the methods and importance of disposal of wastes property. He also makes them aware above the diseases due to wastes and excreta.</a:t>
            </a:r>
          </a:p>
          <a:p>
            <a:pPr lvl="0"/>
            <a:r>
              <a:rPr lang="en-IN" b="1" dirty="0"/>
              <a:t>Control of Insects</a:t>
            </a:r>
            <a:endParaRPr lang="en-IN" dirty="0"/>
          </a:p>
          <a:p>
            <a:r>
              <a:rPr lang="en-IN" dirty="0"/>
              <a:t>He explains the disease due to biting of insects and how to control these diseases. He emphasizes to follow the principles of environmental sanitation.</a:t>
            </a:r>
          </a:p>
          <a:p>
            <a:pPr lvl="0"/>
            <a:r>
              <a:rPr lang="en-IN" b="1" dirty="0"/>
              <a:t>Personal hygiene</a:t>
            </a:r>
            <a:endParaRPr lang="en-IN" dirty="0"/>
          </a:p>
          <a:p>
            <a:r>
              <a:rPr lang="en-IN" dirty="0"/>
              <a:t>Personal hygiene is a science which helps the man in keeping him healthy. Social worker tells them to fellow healthy habits like cleaning of teeth and mouth, food, body, hands, hair, nails, eyes, clothes and keeping the food safe.</a:t>
            </a:r>
          </a:p>
          <a:p>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55000" lnSpcReduction="20000"/>
          </a:bodyPr>
          <a:lstStyle/>
          <a:p>
            <a:pPr lvl="0"/>
            <a:r>
              <a:rPr lang="en-IN" b="1" dirty="0"/>
              <a:t>Health Education</a:t>
            </a:r>
            <a:endParaRPr lang="en-IN" dirty="0"/>
          </a:p>
          <a:p>
            <a:r>
              <a:rPr lang="en-IN" dirty="0"/>
              <a:t>He provides education concerning diseases and their causes, control methods, treatment procedures, etc.</a:t>
            </a:r>
          </a:p>
          <a:p>
            <a:pPr lvl="0"/>
            <a:r>
              <a:rPr lang="en-IN" b="1" dirty="0"/>
              <a:t>Immunization Campaign</a:t>
            </a:r>
            <a:endParaRPr lang="en-IN" dirty="0"/>
          </a:p>
          <a:p>
            <a:r>
              <a:rPr lang="en-IN" dirty="0"/>
              <a:t>He educates the mothers about the importance of immunization and mobilizes resources for the needy.</a:t>
            </a:r>
          </a:p>
          <a:p>
            <a:pPr lvl="0"/>
            <a:r>
              <a:rPr lang="en-IN" b="1" dirty="0"/>
              <a:t>School Health Services</a:t>
            </a:r>
            <a:endParaRPr lang="en-IN" dirty="0"/>
          </a:p>
          <a:p>
            <a:r>
              <a:rPr lang="en-IN" dirty="0"/>
              <a:t>He helps in screening of the school-going children and provides them necessary instructions for keeping their health normal.</a:t>
            </a:r>
          </a:p>
          <a:p>
            <a:pPr lvl="0"/>
            <a:r>
              <a:rPr lang="en-IN" b="1" dirty="0"/>
              <a:t>Marriage Counselling</a:t>
            </a:r>
            <a:endParaRPr lang="en-IN" dirty="0"/>
          </a:p>
          <a:p>
            <a:r>
              <a:rPr lang="en-IN" dirty="0"/>
              <a:t>He explains to the families about the role of heredity, need of marital adjustment, causes of stresses and strains and effects of family conflicts.</a:t>
            </a:r>
          </a:p>
          <a:p>
            <a:pPr lvl="0"/>
            <a:r>
              <a:rPr lang="en-IN" b="1" dirty="0"/>
              <a:t>Recreation Facilities</a:t>
            </a:r>
            <a:endParaRPr lang="en-IN" dirty="0"/>
          </a:p>
          <a:p>
            <a:r>
              <a:rPr lang="en-IN" dirty="0"/>
              <a:t>Recreation is an important factor in maintaining proper health. He organizes recreations programmes for the children, youth and old persons separately.</a:t>
            </a:r>
          </a:p>
          <a:p>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MENTAL HEALTH AND SOCIAL WORK</a:t>
            </a:r>
            <a:br>
              <a:rPr lang="en-IN" dirty="0"/>
            </a:br>
            <a:endParaRPr lang="en-IN" dirty="0"/>
          </a:p>
        </p:txBody>
      </p:sp>
      <p:sp>
        <p:nvSpPr>
          <p:cNvPr id="3" name="Content Placeholder 2"/>
          <p:cNvSpPr>
            <a:spLocks noGrp="1"/>
          </p:cNvSpPr>
          <p:nvPr>
            <p:ph idx="1"/>
          </p:nvPr>
        </p:nvSpPr>
        <p:spPr/>
        <p:txBody>
          <a:bodyPr/>
          <a:lstStyle/>
          <a:p>
            <a:pPr algn="just"/>
            <a:r>
              <a:rPr lang="en-IN" dirty="0"/>
              <a:t>uses the techniques of environmental manipulation, counselling, psychological support, clarification, interpretation, directions, insight development, transference, etc, He uses these techniques as per requirements of the patient’s personality and problems.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SOCIAL DEFENCE AND SOCIAL WORK</a:t>
            </a:r>
            <a:br>
              <a:rPr lang="en-IN" dirty="0"/>
            </a:br>
            <a:endParaRPr lang="en-IN" dirty="0"/>
          </a:p>
        </p:txBody>
      </p:sp>
      <p:sp>
        <p:nvSpPr>
          <p:cNvPr id="3" name="Content Placeholder 2"/>
          <p:cNvSpPr>
            <a:spLocks noGrp="1"/>
          </p:cNvSpPr>
          <p:nvPr>
            <p:ph idx="1"/>
          </p:nvPr>
        </p:nvSpPr>
        <p:spPr/>
        <p:txBody>
          <a:bodyPr>
            <a:normAutofit fontScale="92500" lnSpcReduction="10000"/>
          </a:bodyPr>
          <a:lstStyle/>
          <a:p>
            <a:r>
              <a:rPr lang="en-IN" dirty="0"/>
              <a:t>Social defence programme includes mainly</a:t>
            </a:r>
          </a:p>
          <a:p>
            <a:pPr lvl="0"/>
            <a:r>
              <a:rPr lang="en-IN" dirty="0"/>
              <a:t>Prevention and control of juvenile delinquency through implementation of Juvenile Justice Act;</a:t>
            </a:r>
          </a:p>
          <a:p>
            <a:pPr lvl="0"/>
            <a:r>
              <a:rPr lang="en-IN" dirty="0"/>
              <a:t>Probation services;</a:t>
            </a:r>
          </a:p>
          <a:p>
            <a:pPr lvl="0"/>
            <a:r>
              <a:rPr lang="en-IN" dirty="0"/>
              <a:t>Prison welfare service</a:t>
            </a:r>
          </a:p>
          <a:p>
            <a:pPr lvl="0"/>
            <a:r>
              <a:rPr lang="en-IN" dirty="0"/>
              <a:t>Suppression of Immoral Traffic</a:t>
            </a:r>
          </a:p>
          <a:p>
            <a:pPr lvl="0"/>
            <a:r>
              <a:rPr lang="en-IN" dirty="0"/>
              <a:t>Anti-beggary programmes</a:t>
            </a:r>
          </a:p>
          <a:p>
            <a:pPr lvl="0"/>
            <a:r>
              <a:rPr lang="en-IN" dirty="0"/>
              <a:t>After-care and rehabilitation</a:t>
            </a:r>
          </a:p>
          <a:p>
            <a:pPr lvl="0"/>
            <a:r>
              <a:rPr lang="en-IN" dirty="0"/>
              <a:t>Correction training and research</a:t>
            </a:r>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panditramabh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557338"/>
            <a:ext cx="27162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1"/>
          <p:cNvSpPr txBox="1">
            <a:spLocks noChangeArrowheads="1"/>
          </p:cNvSpPr>
          <p:nvPr/>
        </p:nvSpPr>
        <p:spPr bwMode="auto">
          <a:xfrm>
            <a:off x="3708400" y="4868863"/>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Book Antiqua" pitchFamily="18" charset="0"/>
              </a:defRPr>
            </a:lvl1pPr>
            <a:lvl2pPr>
              <a:defRPr sz="2500">
                <a:solidFill>
                  <a:schemeClr val="tx1"/>
                </a:solidFill>
                <a:latin typeface="Book Antiqua" pitchFamily="18" charset="0"/>
              </a:defRPr>
            </a:lvl2pPr>
            <a:lvl3pPr>
              <a:defRPr sz="2200">
                <a:solidFill>
                  <a:schemeClr val="tx1"/>
                </a:solidFill>
                <a:latin typeface="Book Antiqua" pitchFamily="18" charset="0"/>
              </a:defRPr>
            </a:lvl3pPr>
            <a:lvl4pPr>
              <a:defRPr sz="1900">
                <a:solidFill>
                  <a:schemeClr val="tx1"/>
                </a:solidFill>
                <a:latin typeface="Book Antiqua" pitchFamily="18" charset="0"/>
              </a:defRPr>
            </a:lvl4pPr>
            <a:lvl5pPr>
              <a:defRPr sz="1900">
                <a:solidFill>
                  <a:schemeClr val="tx1"/>
                </a:solidFill>
                <a:latin typeface="Book Antiqua" pitchFamily="18" charset="0"/>
              </a:defRPr>
            </a:lvl5pPr>
            <a:lvl6pPr eaLnBrk="0" hangingPunct="0">
              <a:defRPr sz="1900">
                <a:solidFill>
                  <a:schemeClr val="tx1"/>
                </a:solidFill>
                <a:latin typeface="Book Antiqua" pitchFamily="18" charset="0"/>
              </a:defRPr>
            </a:lvl6pPr>
            <a:lvl7pPr eaLnBrk="0" hangingPunct="0">
              <a:defRPr sz="1900">
                <a:solidFill>
                  <a:schemeClr val="tx1"/>
                </a:solidFill>
                <a:latin typeface="Book Antiqua" pitchFamily="18" charset="0"/>
              </a:defRPr>
            </a:lvl7pPr>
            <a:lvl8pPr eaLnBrk="0" hangingPunct="0">
              <a:defRPr sz="1900">
                <a:solidFill>
                  <a:schemeClr val="tx1"/>
                </a:solidFill>
                <a:latin typeface="Book Antiqua" pitchFamily="18" charset="0"/>
              </a:defRPr>
            </a:lvl8pPr>
            <a:lvl9pPr eaLnBrk="0" hangingPunct="0">
              <a:defRPr sz="1900">
                <a:solidFill>
                  <a:schemeClr val="tx1"/>
                </a:solidFill>
                <a:latin typeface="Book Antiqua" pitchFamily="18" charset="0"/>
              </a:defRPr>
            </a:lvl9pPr>
          </a:lstStyle>
          <a:p>
            <a:pPr fontAlgn="base">
              <a:spcBef>
                <a:spcPct val="50000"/>
              </a:spcBef>
              <a:spcAft>
                <a:spcPct val="0"/>
              </a:spcAft>
            </a:pPr>
            <a:r>
              <a:rPr lang="en-US" altLang="en-US" sz="1800" smtClean="0">
                <a:solidFill>
                  <a:srgbClr val="000000"/>
                </a:solidFill>
                <a:latin typeface="Verdana" pitchFamily="34" charset="0"/>
                <a:cs typeface="Arial" charset="0"/>
              </a:rPr>
              <a:t>Pandita Ramabhai</a:t>
            </a:r>
            <a:endParaRPr lang="en-IN" altLang="en-US" sz="1800" smtClean="0">
              <a:solidFill>
                <a:srgbClr val="000000"/>
              </a:solidFill>
              <a:latin typeface="Verdana" pitchFamily="34" charset="0"/>
              <a:cs typeface="Arial" charset="0"/>
            </a:endParaRPr>
          </a:p>
        </p:txBody>
      </p:sp>
    </p:spTree>
    <p:extLst>
      <p:ext uri="{BB962C8B-B14F-4D97-AF65-F5344CB8AC3E}">
        <p14:creationId xmlns:p14="http://schemas.microsoft.com/office/powerpoint/2010/main" val="36175193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dirty="0">
                <a:latin typeface="Times New Roman" pitchFamily="18" charset="0"/>
                <a:cs typeface="Times New Roman" pitchFamily="18" charset="0"/>
              </a:rPr>
              <a:t>A WHO Expert Committee (1970) has started that family planning includes in its purview</a:t>
            </a:r>
            <a:r>
              <a:rPr lang="en-IN" dirty="0"/>
              <a:t/>
            </a:r>
            <a:br>
              <a:rPr lang="en-IN" dirty="0"/>
            </a:br>
            <a:endParaRPr lang="en-IN" dirty="0"/>
          </a:p>
        </p:txBody>
      </p:sp>
      <p:sp>
        <p:nvSpPr>
          <p:cNvPr id="3" name="Content Placeholder 2"/>
          <p:cNvSpPr>
            <a:spLocks noGrp="1"/>
          </p:cNvSpPr>
          <p:nvPr>
            <p:ph idx="1"/>
          </p:nvPr>
        </p:nvSpPr>
        <p:spPr/>
        <p:txBody>
          <a:bodyPr>
            <a:normAutofit/>
          </a:bodyPr>
          <a:lstStyle/>
          <a:p>
            <a:pPr lvl="0"/>
            <a:r>
              <a:rPr lang="en-IN" dirty="0"/>
              <a:t>The proper spacing and limitation of births</a:t>
            </a:r>
          </a:p>
          <a:p>
            <a:pPr lvl="0"/>
            <a:r>
              <a:rPr lang="en-IN" dirty="0"/>
              <a:t>Advice on sterility</a:t>
            </a:r>
          </a:p>
          <a:p>
            <a:pPr lvl="0"/>
            <a:r>
              <a:rPr lang="en-IN" dirty="0"/>
              <a:t>Education for parenthood</a:t>
            </a:r>
          </a:p>
          <a:p>
            <a:pPr lvl="0"/>
            <a:r>
              <a:rPr lang="en-IN" dirty="0"/>
              <a:t>Sex education</a:t>
            </a:r>
          </a:p>
          <a:p>
            <a:pPr lvl="0"/>
            <a:r>
              <a:rPr lang="en-IN" dirty="0"/>
              <a:t>Screening for pathological conditions related to the reproductive system (e.g. cervical cancer)</a:t>
            </a:r>
          </a:p>
          <a:p>
            <a:pPr lvl="0"/>
            <a:r>
              <a:rPr lang="en-IN" dirty="0"/>
              <a:t>Genetic counselling</a:t>
            </a:r>
          </a:p>
          <a:p>
            <a:endParaRPr lang="en-IN"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lvl="0"/>
            <a:r>
              <a:rPr lang="en-IN" dirty="0"/>
              <a:t>Pre-marital consultation and examination</a:t>
            </a:r>
          </a:p>
          <a:p>
            <a:pPr lvl="0"/>
            <a:r>
              <a:rPr lang="en-IN" dirty="0"/>
              <a:t>Carrying out pregnancy test</a:t>
            </a:r>
          </a:p>
          <a:p>
            <a:pPr lvl="0"/>
            <a:r>
              <a:rPr lang="en-IN" dirty="0"/>
              <a:t>Marriage counselling</a:t>
            </a:r>
          </a:p>
          <a:p>
            <a:pPr lvl="0"/>
            <a:r>
              <a:rPr lang="en-IN" dirty="0"/>
              <a:t>The preparation of couples for the arrival of their first child</a:t>
            </a:r>
          </a:p>
          <a:p>
            <a:pPr lvl="0"/>
            <a:r>
              <a:rPr lang="en-IN" dirty="0"/>
              <a:t>Providing services for unmarried mothers</a:t>
            </a:r>
          </a:p>
          <a:p>
            <a:pPr lvl="0"/>
            <a:r>
              <a:rPr lang="en-IN" dirty="0"/>
              <a:t>Teaching home economics and nutrition</a:t>
            </a:r>
          </a:p>
          <a:p>
            <a:pPr lvl="0"/>
            <a:r>
              <a:rPr lang="en-IN" dirty="0"/>
              <a:t>Providing adoption services</a:t>
            </a:r>
          </a:p>
          <a:p>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MENTAL RETARDATION AND SOCIAL WORK</a:t>
            </a:r>
            <a:br>
              <a:rPr lang="en-IN" dirty="0"/>
            </a:br>
            <a:endParaRPr lang="en-IN" dirty="0"/>
          </a:p>
        </p:txBody>
      </p:sp>
      <p:sp>
        <p:nvSpPr>
          <p:cNvPr id="3" name="Content Placeholder 2"/>
          <p:cNvSpPr>
            <a:spLocks noGrp="1"/>
          </p:cNvSpPr>
          <p:nvPr>
            <p:ph idx="1"/>
          </p:nvPr>
        </p:nvSpPr>
        <p:spPr/>
        <p:txBody>
          <a:bodyPr>
            <a:normAutofit/>
          </a:bodyPr>
          <a:lstStyle/>
          <a:p>
            <a:pPr algn="just"/>
            <a:r>
              <a:rPr lang="en-IN" dirty="0"/>
              <a:t>The American Psychiatric Association (1968) has defined mental retardation as “subnormal general intellectual functioning which originates during the developmental period and is associated with impairment of either learning and social adjustment or maturation, or both.” </a:t>
            </a:r>
          </a:p>
          <a:p>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dirty="0">
                <a:latin typeface="Times New Roman" pitchFamily="18" charset="0"/>
                <a:cs typeface="Times New Roman" pitchFamily="18" charset="0"/>
              </a:rPr>
              <a:t>Social worker takes part in the following activities for the pre-adolescent mentally retarded children</a:t>
            </a:r>
            <a:r>
              <a:rPr lang="en-IN" dirty="0"/>
              <a:t>.</a:t>
            </a:r>
            <a:br>
              <a:rPr lang="en-IN" dirty="0"/>
            </a:br>
            <a:endParaRPr lang="en-IN" dirty="0"/>
          </a:p>
        </p:txBody>
      </p:sp>
      <p:sp>
        <p:nvSpPr>
          <p:cNvPr id="3" name="Content Placeholder 2"/>
          <p:cNvSpPr>
            <a:spLocks noGrp="1"/>
          </p:cNvSpPr>
          <p:nvPr>
            <p:ph idx="1"/>
          </p:nvPr>
        </p:nvSpPr>
        <p:spPr/>
        <p:txBody>
          <a:bodyPr>
            <a:normAutofit fontScale="70000" lnSpcReduction="20000"/>
          </a:bodyPr>
          <a:lstStyle/>
          <a:p>
            <a:pPr lvl="0" algn="just"/>
            <a:r>
              <a:rPr lang="en-IN" b="1" dirty="0"/>
              <a:t>Habit formation </a:t>
            </a:r>
            <a:r>
              <a:rPr lang="en-IN" dirty="0"/>
              <a:t>personal cleanliness, toilet habits, food habits, health habits etc.</a:t>
            </a:r>
          </a:p>
          <a:p>
            <a:pPr lvl="0" algn="just"/>
            <a:r>
              <a:rPr lang="en-IN" b="1" dirty="0"/>
              <a:t>Social experiences – </a:t>
            </a:r>
            <a:r>
              <a:rPr lang="en-IN" dirty="0"/>
              <a:t>strengthening his relations with parents, siblings, school-master, neighbours, visitors and others.</a:t>
            </a:r>
          </a:p>
          <a:p>
            <a:pPr lvl="0" algn="just"/>
            <a:r>
              <a:rPr lang="en-IN" b="1" dirty="0"/>
              <a:t>Sense training – </a:t>
            </a:r>
            <a:r>
              <a:rPr lang="en-IN" dirty="0"/>
              <a:t>names, colours, size, sound recognition of objects etc.</a:t>
            </a:r>
          </a:p>
          <a:p>
            <a:pPr lvl="0" algn="just"/>
            <a:r>
              <a:rPr lang="en-IN" b="1" dirty="0"/>
              <a:t>Speech training </a:t>
            </a:r>
            <a:r>
              <a:rPr lang="en-IN" dirty="0"/>
              <a:t>emphasis given on clear pronunciation, correction of broken language and removal of speech defects.</a:t>
            </a:r>
          </a:p>
          <a:p>
            <a:pPr lvl="0" algn="just"/>
            <a:r>
              <a:rPr lang="en-IN" b="1" dirty="0"/>
              <a:t>Muscular coordination – </a:t>
            </a:r>
            <a:r>
              <a:rPr lang="en-IN" dirty="0"/>
              <a:t>walking, marching, playing games etc.</a:t>
            </a:r>
          </a:p>
          <a:p>
            <a:pPr lvl="0" algn="just"/>
            <a:r>
              <a:rPr lang="en-IN" b="1" dirty="0"/>
              <a:t>Manual training – </a:t>
            </a:r>
            <a:r>
              <a:rPr lang="en-IN" dirty="0"/>
              <a:t>knitting, weaving, basket making, cutting paper, etc.</a:t>
            </a:r>
          </a:p>
          <a:p>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txBody>
          <a:bodyPr/>
          <a:lstStyle/>
          <a:p>
            <a:r>
              <a:rPr lang="en-IN" dirty="0">
                <a:latin typeface="Times New Roman" pitchFamily="18" charset="0"/>
                <a:cs typeface="Times New Roman" pitchFamily="18" charset="0"/>
              </a:rPr>
              <a:t>CODE OF ETHICS</a:t>
            </a:r>
          </a:p>
        </p:txBody>
      </p:sp>
      <p:sp>
        <p:nvSpPr>
          <p:cNvPr id="3" name="Subtitle 2"/>
          <p:cNvSpPr>
            <a:spLocks noGrp="1"/>
          </p:cNvSpPr>
          <p:nvPr>
            <p:ph type="subTitle" idx="1"/>
          </p:nvPr>
        </p:nvSpPr>
        <p:spPr>
          <a:xfrm>
            <a:off x="533400" y="1371600"/>
            <a:ext cx="8382000" cy="5181600"/>
          </a:xfrm>
        </p:spPr>
        <p:txBody>
          <a:bodyPr>
            <a:normAutofit fontScale="92500" lnSpcReduction="20000"/>
          </a:bodyPr>
          <a:lstStyle/>
          <a:p>
            <a:pPr algn="l"/>
            <a:r>
              <a:rPr lang="en-IN" dirty="0">
                <a:solidFill>
                  <a:schemeClr val="tx1"/>
                </a:solidFill>
                <a:latin typeface="Times New Roman" pitchFamily="18" charset="0"/>
                <a:cs typeface="Times New Roman" pitchFamily="18" charset="0"/>
              </a:rPr>
              <a:t>This code is intended </a:t>
            </a:r>
            <a:r>
              <a:rPr lang="en-IN" dirty="0">
                <a:solidFill>
                  <a:srgbClr val="FF0000"/>
                </a:solidFill>
                <a:latin typeface="Times New Roman" pitchFamily="18" charset="0"/>
                <a:cs typeface="Times New Roman" pitchFamily="18" charset="0"/>
              </a:rPr>
              <a:t>to serve as a guide </a:t>
            </a:r>
            <a:r>
              <a:rPr lang="en-IN" dirty="0">
                <a:solidFill>
                  <a:schemeClr val="tx1"/>
                </a:solidFill>
                <a:latin typeface="Times New Roman" pitchFamily="18" charset="0"/>
                <a:cs typeface="Times New Roman" pitchFamily="18" charset="0"/>
              </a:rPr>
              <a:t>to the </a:t>
            </a:r>
            <a:r>
              <a:rPr lang="en-IN" dirty="0">
                <a:solidFill>
                  <a:srgbClr val="0070C0"/>
                </a:solidFill>
                <a:latin typeface="Times New Roman" pitchFamily="18" charset="0"/>
                <a:cs typeface="Times New Roman" pitchFamily="18" charset="0"/>
              </a:rPr>
              <a:t>every day conduct </a:t>
            </a:r>
            <a:r>
              <a:rPr lang="en-IN" dirty="0">
                <a:solidFill>
                  <a:schemeClr val="tx1"/>
                </a:solidFill>
                <a:latin typeface="Times New Roman" pitchFamily="18" charset="0"/>
                <a:cs typeface="Times New Roman" pitchFamily="18" charset="0"/>
              </a:rPr>
              <a:t>of </a:t>
            </a:r>
            <a:r>
              <a:rPr lang="en-IN" dirty="0">
                <a:solidFill>
                  <a:schemeClr val="accent6">
                    <a:lumMod val="75000"/>
                  </a:schemeClr>
                </a:solidFill>
                <a:latin typeface="Times New Roman" pitchFamily="18" charset="0"/>
                <a:cs typeface="Times New Roman" pitchFamily="18" charset="0"/>
              </a:rPr>
              <a:t>members</a:t>
            </a:r>
            <a:r>
              <a:rPr lang="en-IN" dirty="0">
                <a:solidFill>
                  <a:schemeClr val="tx1"/>
                </a:solidFill>
                <a:latin typeface="Times New Roman" pitchFamily="18" charset="0"/>
                <a:cs typeface="Times New Roman" pitchFamily="18" charset="0"/>
              </a:rPr>
              <a:t> of Social Work Profession.</a:t>
            </a:r>
          </a:p>
          <a:p>
            <a:pPr algn="l"/>
            <a:endParaRPr lang="en-IN" dirty="0">
              <a:solidFill>
                <a:schemeClr val="tx1"/>
              </a:solidFill>
              <a:latin typeface="Times New Roman" pitchFamily="18" charset="0"/>
              <a:cs typeface="Times New Roman" pitchFamily="18" charset="0"/>
            </a:endParaRPr>
          </a:p>
          <a:p>
            <a:pPr algn="l"/>
            <a:r>
              <a:rPr lang="en-IN" dirty="0">
                <a:solidFill>
                  <a:schemeClr val="tx1"/>
                </a:solidFill>
                <a:latin typeface="Times New Roman" pitchFamily="18" charset="0"/>
                <a:cs typeface="Times New Roman" pitchFamily="18" charset="0"/>
              </a:rPr>
              <a:t>It represents the </a:t>
            </a:r>
            <a:r>
              <a:rPr lang="en-IN" dirty="0">
                <a:solidFill>
                  <a:srgbClr val="0070C0"/>
                </a:solidFill>
                <a:latin typeface="Times New Roman" pitchFamily="18" charset="0"/>
                <a:cs typeface="Times New Roman" pitchFamily="18" charset="0"/>
              </a:rPr>
              <a:t>standards </a:t>
            </a:r>
            <a:r>
              <a:rPr lang="en-IN" dirty="0">
                <a:solidFill>
                  <a:schemeClr val="tx1"/>
                </a:solidFill>
                <a:latin typeface="Times New Roman" pitchFamily="18" charset="0"/>
                <a:cs typeface="Times New Roman" pitchFamily="18" charset="0"/>
              </a:rPr>
              <a:t>of </a:t>
            </a:r>
            <a:r>
              <a:rPr lang="en-IN" dirty="0">
                <a:solidFill>
                  <a:srgbClr val="FF0000"/>
                </a:solidFill>
                <a:latin typeface="Times New Roman" pitchFamily="18" charset="0"/>
                <a:cs typeface="Times New Roman" pitchFamily="18" charset="0"/>
              </a:rPr>
              <a:t>ethical behaviour </a:t>
            </a:r>
            <a:r>
              <a:rPr lang="en-IN" dirty="0">
                <a:solidFill>
                  <a:schemeClr val="tx1"/>
                </a:solidFill>
                <a:latin typeface="Times New Roman" pitchFamily="18" charset="0"/>
                <a:cs typeface="Times New Roman" pitchFamily="18" charset="0"/>
              </a:rPr>
              <a:t>for social workers </a:t>
            </a:r>
            <a:r>
              <a:rPr lang="en-IN" dirty="0">
                <a:solidFill>
                  <a:srgbClr val="FF0066"/>
                </a:solidFill>
                <a:latin typeface="Times New Roman" pitchFamily="18" charset="0"/>
                <a:cs typeface="Times New Roman" pitchFamily="18" charset="0"/>
              </a:rPr>
              <a:t>in professional relationships</a:t>
            </a:r>
          </a:p>
          <a:p>
            <a:pPr algn="l"/>
            <a:endParaRPr lang="en-IN" dirty="0">
              <a:solidFill>
                <a:srgbClr val="FF0066"/>
              </a:solidFill>
              <a:latin typeface="Times New Roman" pitchFamily="18" charset="0"/>
              <a:cs typeface="Times New Roman" pitchFamily="18" charset="0"/>
            </a:endParaRPr>
          </a:p>
          <a:p>
            <a:pPr algn="l"/>
            <a:r>
              <a:rPr lang="en-IN" dirty="0">
                <a:solidFill>
                  <a:schemeClr val="tx1"/>
                </a:solidFill>
                <a:latin typeface="Times New Roman" pitchFamily="18" charset="0"/>
                <a:cs typeface="Times New Roman" pitchFamily="18" charset="0"/>
              </a:rPr>
              <a:t>-	With those served</a:t>
            </a:r>
          </a:p>
          <a:p>
            <a:pPr algn="l"/>
            <a:r>
              <a:rPr lang="en-IN" dirty="0">
                <a:solidFill>
                  <a:schemeClr val="tx1"/>
                </a:solidFill>
                <a:latin typeface="Times New Roman" pitchFamily="18" charset="0"/>
                <a:cs typeface="Times New Roman" pitchFamily="18" charset="0"/>
              </a:rPr>
              <a:t>-	With colleagues</a:t>
            </a:r>
          </a:p>
          <a:p>
            <a:pPr algn="l"/>
            <a:r>
              <a:rPr lang="en-IN" dirty="0">
                <a:solidFill>
                  <a:schemeClr val="tx1"/>
                </a:solidFill>
                <a:latin typeface="Times New Roman" pitchFamily="18" charset="0"/>
                <a:cs typeface="Times New Roman" pitchFamily="18" charset="0"/>
              </a:rPr>
              <a:t>-	With employees</a:t>
            </a:r>
          </a:p>
          <a:p>
            <a:pPr algn="l"/>
            <a:r>
              <a:rPr lang="en-IN" dirty="0">
                <a:solidFill>
                  <a:schemeClr val="tx1"/>
                </a:solidFill>
                <a:latin typeface="Times New Roman" pitchFamily="18" charset="0"/>
                <a:cs typeface="Times New Roman" pitchFamily="18" charset="0"/>
              </a:rPr>
              <a:t>-</a:t>
            </a:r>
            <a:r>
              <a:rPr lang="en-IN">
                <a:solidFill>
                  <a:schemeClr val="tx1"/>
                </a:solidFill>
                <a:latin typeface="Times New Roman" pitchFamily="18" charset="0"/>
                <a:cs typeface="Times New Roman" pitchFamily="18" charset="0"/>
              </a:rPr>
              <a:t>	With </a:t>
            </a:r>
            <a:r>
              <a:rPr lang="en-IN" dirty="0">
                <a:solidFill>
                  <a:schemeClr val="tx1"/>
                </a:solidFill>
                <a:latin typeface="Times New Roman" pitchFamily="18" charset="0"/>
                <a:cs typeface="Times New Roman" pitchFamily="18" charset="0"/>
              </a:rPr>
              <a:t>the community</a:t>
            </a:r>
          </a:p>
          <a:p>
            <a:pPr algn="l"/>
            <a:r>
              <a:rPr lang="en-IN" dirty="0">
                <a:solidFill>
                  <a:schemeClr val="tx1"/>
                </a:solidFill>
                <a:latin typeface="Times New Roman" pitchFamily="18" charset="0"/>
                <a:cs typeface="Times New Roman" pitchFamily="18" charset="0"/>
              </a:rPr>
              <a:t>-	With the society as a whole</a:t>
            </a:r>
          </a:p>
          <a:p>
            <a:endParaRPr lang="en-IN"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050810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 The social worker’s conduct as a social worker</a:t>
            </a:r>
            <a:br>
              <a:rPr lang="en-IN" dirty="0"/>
            </a:br>
            <a:endParaRPr lang="en-IN" dirty="0"/>
          </a:p>
        </p:txBody>
      </p:sp>
      <p:sp>
        <p:nvSpPr>
          <p:cNvPr id="3" name="Content Placeholder 2"/>
          <p:cNvSpPr>
            <a:spLocks noGrp="1"/>
          </p:cNvSpPr>
          <p:nvPr>
            <p:ph idx="1"/>
          </p:nvPr>
        </p:nvSpPr>
        <p:spPr/>
        <p:txBody>
          <a:bodyPr>
            <a:normAutofit fontScale="92500" lnSpcReduction="20000"/>
          </a:bodyPr>
          <a:lstStyle/>
          <a:p>
            <a:pPr algn="just"/>
            <a:r>
              <a:rPr lang="en-IN" dirty="0"/>
              <a:t>1. The social worker should maintain </a:t>
            </a:r>
            <a:r>
              <a:rPr lang="en-IN" b="1" dirty="0"/>
              <a:t>high standards of personal conduct</a:t>
            </a:r>
          </a:p>
          <a:p>
            <a:pPr algn="just"/>
            <a:r>
              <a:rPr lang="en-IN" dirty="0"/>
              <a:t>2.social </a:t>
            </a:r>
            <a:r>
              <a:rPr lang="en-IN" b="1" dirty="0"/>
              <a:t>worker should not be associated with </a:t>
            </a:r>
            <a:r>
              <a:rPr lang="en-IN" dirty="0">
                <a:solidFill>
                  <a:srgbClr val="FF0000"/>
                </a:solidFill>
              </a:rPr>
              <a:t>dishonesty, fraud, deceit or </a:t>
            </a:r>
            <a:r>
              <a:rPr lang="en-IN" dirty="0" err="1">
                <a:solidFill>
                  <a:srgbClr val="FF0000"/>
                </a:solidFill>
              </a:rPr>
              <a:t>mispresentation</a:t>
            </a:r>
            <a:endParaRPr lang="en-IN" dirty="0">
              <a:solidFill>
                <a:srgbClr val="FF0000"/>
              </a:solidFill>
            </a:endParaRPr>
          </a:p>
          <a:p>
            <a:pPr algn="just"/>
            <a:r>
              <a:rPr lang="en-IN" dirty="0"/>
              <a:t>3.Social worker </a:t>
            </a:r>
            <a:r>
              <a:rPr lang="en-IN" b="1" dirty="0"/>
              <a:t>should not misrepresent </a:t>
            </a:r>
            <a:r>
              <a:rPr lang="en-IN" dirty="0">
                <a:solidFill>
                  <a:srgbClr val="FF0000"/>
                </a:solidFill>
              </a:rPr>
              <a:t>professional qualification, experience etc.</a:t>
            </a:r>
          </a:p>
          <a:p>
            <a:pPr algn="just"/>
            <a:r>
              <a:rPr lang="en-IN" dirty="0"/>
              <a:t>4. Social Worker </a:t>
            </a:r>
            <a:r>
              <a:rPr lang="en-IN" b="1" dirty="0"/>
              <a:t>should not exploit </a:t>
            </a:r>
            <a:r>
              <a:rPr lang="en-IN" dirty="0">
                <a:solidFill>
                  <a:srgbClr val="FF0000"/>
                </a:solidFill>
              </a:rPr>
              <a:t>professional relationship for personal gain</a:t>
            </a:r>
          </a:p>
          <a:p>
            <a:pPr algn="just"/>
            <a:r>
              <a:rPr lang="en-IN" dirty="0"/>
              <a:t>5. </a:t>
            </a:r>
            <a:r>
              <a:rPr lang="en-IN" b="1" dirty="0"/>
              <a:t>Information obtained </a:t>
            </a:r>
            <a:r>
              <a:rPr lang="en-IN" dirty="0"/>
              <a:t>about participants (Clients) should be </a:t>
            </a:r>
            <a:r>
              <a:rPr lang="en-IN" dirty="0">
                <a:solidFill>
                  <a:srgbClr val="FF0000"/>
                </a:solidFill>
              </a:rPr>
              <a:t>treated as confidential</a:t>
            </a:r>
          </a:p>
          <a:p>
            <a:endParaRPr lang="en-IN" dirty="0"/>
          </a:p>
        </p:txBody>
      </p:sp>
    </p:spTree>
    <p:extLst>
      <p:ext uri="{BB962C8B-B14F-4D97-AF65-F5344CB8AC3E}">
        <p14:creationId xmlns:p14="http://schemas.microsoft.com/office/powerpoint/2010/main" val="38197718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II. The Social Worker’s ethical responsibility to clients:</a:t>
            </a:r>
            <a:br>
              <a:rPr lang="en-IN" dirty="0"/>
            </a:br>
            <a:endParaRPr lang="en-IN" dirty="0"/>
          </a:p>
        </p:txBody>
      </p:sp>
      <p:sp>
        <p:nvSpPr>
          <p:cNvPr id="3" name="Content Placeholder 2"/>
          <p:cNvSpPr>
            <a:spLocks noGrp="1"/>
          </p:cNvSpPr>
          <p:nvPr>
            <p:ph idx="1"/>
          </p:nvPr>
        </p:nvSpPr>
        <p:spPr/>
        <p:txBody>
          <a:bodyPr>
            <a:normAutofit fontScale="77500" lnSpcReduction="20000"/>
          </a:bodyPr>
          <a:lstStyle/>
          <a:p>
            <a:pPr algn="just"/>
            <a:r>
              <a:rPr lang="en-IN" dirty="0"/>
              <a:t>1. The Social Worker </a:t>
            </a:r>
            <a:r>
              <a:rPr lang="en-IN" b="1" dirty="0"/>
              <a:t>should serve the clients </a:t>
            </a:r>
            <a:r>
              <a:rPr lang="en-IN" dirty="0">
                <a:solidFill>
                  <a:srgbClr val="FF0000"/>
                </a:solidFill>
              </a:rPr>
              <a:t>with devotion, loyalty</a:t>
            </a:r>
          </a:p>
          <a:p>
            <a:pPr algn="just"/>
            <a:r>
              <a:rPr lang="en-IN" dirty="0"/>
              <a:t>2.The Social Workers </a:t>
            </a:r>
            <a:r>
              <a:rPr lang="en-IN" b="1" dirty="0"/>
              <a:t>should serve the clients </a:t>
            </a:r>
            <a:r>
              <a:rPr lang="en-IN" dirty="0"/>
              <a:t>with the </a:t>
            </a:r>
            <a:r>
              <a:rPr lang="en-IN" dirty="0">
                <a:solidFill>
                  <a:srgbClr val="FF0000"/>
                </a:solidFill>
              </a:rPr>
              <a:t>maximum application of professional skills and competence</a:t>
            </a:r>
          </a:p>
          <a:p>
            <a:pPr algn="just"/>
            <a:r>
              <a:rPr lang="en-IN" dirty="0"/>
              <a:t>3.The Social Worker </a:t>
            </a:r>
            <a:r>
              <a:rPr lang="en-IN" b="1" dirty="0"/>
              <a:t>should not practice </a:t>
            </a:r>
            <a:r>
              <a:rPr lang="en-IN" i="1" dirty="0"/>
              <a:t>any firm of discrimination </a:t>
            </a:r>
            <a:r>
              <a:rPr lang="en-IN" dirty="0"/>
              <a:t>on the </a:t>
            </a:r>
            <a:r>
              <a:rPr lang="en-IN" dirty="0">
                <a:solidFill>
                  <a:srgbClr val="FF0000"/>
                </a:solidFill>
              </a:rPr>
              <a:t>basis of Caste, Colour and creed</a:t>
            </a:r>
          </a:p>
          <a:p>
            <a:pPr algn="just"/>
            <a:r>
              <a:rPr lang="en-IN" dirty="0"/>
              <a:t>4.The social worker </a:t>
            </a:r>
            <a:r>
              <a:rPr lang="en-IN" b="1" dirty="0"/>
              <a:t>should provide the clients </a:t>
            </a:r>
            <a:r>
              <a:rPr lang="en-IN" dirty="0">
                <a:solidFill>
                  <a:srgbClr val="FF0000"/>
                </a:solidFill>
              </a:rPr>
              <a:t>with accurate and complete information regarding the extent of services available to them</a:t>
            </a:r>
          </a:p>
          <a:p>
            <a:pPr algn="just"/>
            <a:r>
              <a:rPr lang="en-IN" dirty="0"/>
              <a:t>5.The Social Worker </a:t>
            </a:r>
            <a:r>
              <a:rPr lang="en-IN" b="1" dirty="0"/>
              <a:t>should terminate </a:t>
            </a:r>
            <a:r>
              <a:rPr lang="en-IN" dirty="0"/>
              <a:t>the </a:t>
            </a:r>
            <a:r>
              <a:rPr lang="en-IN" dirty="0">
                <a:solidFill>
                  <a:srgbClr val="FF0000"/>
                </a:solidFill>
              </a:rPr>
              <a:t>professional services</a:t>
            </a:r>
            <a:r>
              <a:rPr lang="en-IN" dirty="0"/>
              <a:t> to the clients </a:t>
            </a:r>
            <a:r>
              <a:rPr lang="en-IN" b="1" i="1" dirty="0"/>
              <a:t>when such services are no longer required</a:t>
            </a:r>
          </a:p>
          <a:p>
            <a:endParaRPr lang="en-IN" dirty="0"/>
          </a:p>
        </p:txBody>
      </p:sp>
    </p:spTree>
    <p:extLst>
      <p:ext uri="{BB962C8B-B14F-4D97-AF65-F5344CB8AC3E}">
        <p14:creationId xmlns:p14="http://schemas.microsoft.com/office/powerpoint/2010/main" val="15156328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III. The Social Worker’s ethical responsibility to Colleagues:</a:t>
            </a:r>
            <a:br>
              <a:rPr lang="en-IN" dirty="0"/>
            </a:br>
            <a:endParaRPr lang="en-IN" dirty="0"/>
          </a:p>
        </p:txBody>
      </p:sp>
      <p:sp>
        <p:nvSpPr>
          <p:cNvPr id="3" name="Content Placeholder 2"/>
          <p:cNvSpPr>
            <a:spLocks noGrp="1"/>
          </p:cNvSpPr>
          <p:nvPr>
            <p:ph idx="1"/>
          </p:nvPr>
        </p:nvSpPr>
        <p:spPr/>
        <p:txBody>
          <a:bodyPr>
            <a:normAutofit/>
          </a:bodyPr>
          <a:lstStyle/>
          <a:p>
            <a:pPr algn="just"/>
            <a:r>
              <a:rPr lang="en-IN" dirty="0"/>
              <a:t>1.The Social Worker </a:t>
            </a:r>
            <a:r>
              <a:rPr lang="en-IN" b="1" dirty="0"/>
              <a:t>should treat </a:t>
            </a:r>
            <a:r>
              <a:rPr lang="en-IN" dirty="0">
                <a:solidFill>
                  <a:srgbClr val="FF0000"/>
                </a:solidFill>
              </a:rPr>
              <a:t>Colleagues with respect, courtesy</a:t>
            </a:r>
          </a:p>
          <a:p>
            <a:pPr algn="just"/>
            <a:r>
              <a:rPr lang="en-IN" dirty="0"/>
              <a:t>2.The Social Worker </a:t>
            </a:r>
            <a:r>
              <a:rPr lang="en-IN" b="1" dirty="0"/>
              <a:t>should co-operate with </a:t>
            </a:r>
            <a:r>
              <a:rPr lang="en-IN" dirty="0">
                <a:solidFill>
                  <a:srgbClr val="FF0000"/>
                </a:solidFill>
              </a:rPr>
              <a:t>colleagues to promote professional </a:t>
            </a:r>
            <a:r>
              <a:rPr lang="en-IN" dirty="0" err="1">
                <a:solidFill>
                  <a:srgbClr val="FF0000"/>
                </a:solidFill>
              </a:rPr>
              <a:t>intetests</a:t>
            </a:r>
            <a:r>
              <a:rPr lang="en-IN" dirty="0"/>
              <a:t>.</a:t>
            </a:r>
          </a:p>
          <a:p>
            <a:pPr algn="just"/>
            <a:r>
              <a:rPr lang="en-IN" dirty="0"/>
              <a:t>3.The Social Worker </a:t>
            </a:r>
            <a:r>
              <a:rPr lang="en-IN" b="1" dirty="0"/>
              <a:t>should create and maintain congenial </a:t>
            </a:r>
            <a:r>
              <a:rPr lang="en-IN" b="1" dirty="0" err="1"/>
              <a:t>atmosphete</a:t>
            </a:r>
            <a:r>
              <a:rPr lang="en-IN" b="1" dirty="0"/>
              <a:t> </a:t>
            </a:r>
            <a:r>
              <a:rPr lang="en-IN" dirty="0">
                <a:solidFill>
                  <a:srgbClr val="FF0000"/>
                </a:solidFill>
              </a:rPr>
              <a:t>which facilitates competence in professional performance</a:t>
            </a:r>
          </a:p>
          <a:p>
            <a:endParaRPr lang="en-IN" dirty="0"/>
          </a:p>
        </p:txBody>
      </p:sp>
    </p:spTree>
    <p:extLst>
      <p:ext uri="{BB962C8B-B14F-4D97-AF65-F5344CB8AC3E}">
        <p14:creationId xmlns:p14="http://schemas.microsoft.com/office/powerpoint/2010/main" val="30617475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IV. The Social Worker’s ethical responsibility to employers:</a:t>
            </a:r>
            <a:br>
              <a:rPr lang="en-IN" dirty="0"/>
            </a:br>
            <a:endParaRPr lang="en-IN" dirty="0"/>
          </a:p>
        </p:txBody>
      </p:sp>
      <p:sp>
        <p:nvSpPr>
          <p:cNvPr id="3" name="Content Placeholder 2"/>
          <p:cNvSpPr>
            <a:spLocks noGrp="1"/>
          </p:cNvSpPr>
          <p:nvPr>
            <p:ph idx="1"/>
          </p:nvPr>
        </p:nvSpPr>
        <p:spPr/>
        <p:txBody>
          <a:bodyPr/>
          <a:lstStyle/>
          <a:p>
            <a:pPr algn="just"/>
            <a:r>
              <a:rPr lang="en-IN" dirty="0"/>
              <a:t>1.The Social Worker </a:t>
            </a:r>
            <a:r>
              <a:rPr lang="en-IN" b="1" dirty="0"/>
              <a:t>should adhere to </a:t>
            </a:r>
            <a:r>
              <a:rPr lang="en-IN" i="1" dirty="0"/>
              <a:t>commitments made </a:t>
            </a:r>
            <a:r>
              <a:rPr lang="en-IN" dirty="0">
                <a:solidFill>
                  <a:srgbClr val="FF0000"/>
                </a:solidFill>
              </a:rPr>
              <a:t>to the employing organisation</a:t>
            </a:r>
          </a:p>
          <a:p>
            <a:pPr algn="just"/>
            <a:r>
              <a:rPr lang="en-IN" dirty="0"/>
              <a:t>2.The Social Worker </a:t>
            </a:r>
            <a:r>
              <a:rPr lang="en-IN" b="1" dirty="0"/>
              <a:t>should work to improve </a:t>
            </a:r>
            <a:r>
              <a:rPr lang="en-IN" dirty="0"/>
              <a:t>the </a:t>
            </a:r>
            <a:r>
              <a:rPr lang="en-IN" dirty="0">
                <a:solidFill>
                  <a:srgbClr val="FF0000"/>
                </a:solidFill>
              </a:rPr>
              <a:t>employing agency’s policies, procedures and programmes</a:t>
            </a:r>
          </a:p>
          <a:p>
            <a:endParaRPr lang="en-IN" dirty="0"/>
          </a:p>
        </p:txBody>
      </p:sp>
    </p:spTree>
    <p:extLst>
      <p:ext uri="{BB962C8B-B14F-4D97-AF65-F5344CB8AC3E}">
        <p14:creationId xmlns:p14="http://schemas.microsoft.com/office/powerpoint/2010/main" val="19938465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IN" sz="3100" dirty="0"/>
              <a:t>V. The Social Workers ethical responsibility to community and society:</a:t>
            </a:r>
            <a:r>
              <a:rPr lang="en-IN" dirty="0"/>
              <a:t/>
            </a:r>
            <a:br>
              <a:rPr lang="en-IN" dirty="0"/>
            </a:br>
            <a:endParaRPr lang="en-IN" dirty="0"/>
          </a:p>
        </p:txBody>
      </p:sp>
      <p:sp>
        <p:nvSpPr>
          <p:cNvPr id="3" name="Content Placeholder 2"/>
          <p:cNvSpPr>
            <a:spLocks noGrp="1"/>
          </p:cNvSpPr>
          <p:nvPr>
            <p:ph idx="1"/>
          </p:nvPr>
        </p:nvSpPr>
        <p:spPr/>
        <p:txBody>
          <a:bodyPr/>
          <a:lstStyle/>
          <a:p>
            <a:pPr algn="just"/>
            <a:r>
              <a:rPr lang="en-IN" dirty="0"/>
              <a:t>1.The Social Worker </a:t>
            </a:r>
            <a:r>
              <a:rPr lang="en-IN" b="1" dirty="0"/>
              <a:t>should promote </a:t>
            </a:r>
            <a:r>
              <a:rPr lang="en-IN" dirty="0">
                <a:solidFill>
                  <a:srgbClr val="FF0000"/>
                </a:solidFill>
              </a:rPr>
              <a:t>the general welfare of the society</a:t>
            </a:r>
          </a:p>
          <a:p>
            <a:pPr algn="just"/>
            <a:r>
              <a:rPr lang="en-IN" dirty="0"/>
              <a:t>2.The Social Worker </a:t>
            </a:r>
            <a:r>
              <a:rPr lang="en-IN" b="1" dirty="0"/>
              <a:t>should assist </a:t>
            </a:r>
            <a:r>
              <a:rPr lang="en-IN" dirty="0">
                <a:solidFill>
                  <a:srgbClr val="FF0000"/>
                </a:solidFill>
              </a:rPr>
              <a:t>in making the services available to the general public.</a:t>
            </a:r>
          </a:p>
          <a:p>
            <a:endParaRPr lang="en-IN" dirty="0"/>
          </a:p>
        </p:txBody>
      </p:sp>
    </p:spTree>
    <p:extLst>
      <p:ext uri="{BB962C8B-B14F-4D97-AF65-F5344CB8AC3E}">
        <p14:creationId xmlns:p14="http://schemas.microsoft.com/office/powerpoint/2010/main" val="423269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Medha-Patk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1785938"/>
            <a:ext cx="25558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17"/>
          <p:cNvSpPr txBox="1">
            <a:spLocks noChangeArrowheads="1"/>
          </p:cNvSpPr>
          <p:nvPr/>
        </p:nvSpPr>
        <p:spPr bwMode="auto">
          <a:xfrm>
            <a:off x="3786188" y="550068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Book Antiqua" pitchFamily="18" charset="0"/>
              </a:defRPr>
            </a:lvl1pPr>
            <a:lvl2pPr>
              <a:defRPr sz="2500">
                <a:solidFill>
                  <a:schemeClr val="tx1"/>
                </a:solidFill>
                <a:latin typeface="Book Antiqua" pitchFamily="18" charset="0"/>
              </a:defRPr>
            </a:lvl2pPr>
            <a:lvl3pPr>
              <a:defRPr sz="2200">
                <a:solidFill>
                  <a:schemeClr val="tx1"/>
                </a:solidFill>
                <a:latin typeface="Book Antiqua" pitchFamily="18" charset="0"/>
              </a:defRPr>
            </a:lvl3pPr>
            <a:lvl4pPr>
              <a:defRPr sz="1900">
                <a:solidFill>
                  <a:schemeClr val="tx1"/>
                </a:solidFill>
                <a:latin typeface="Book Antiqua" pitchFamily="18" charset="0"/>
              </a:defRPr>
            </a:lvl4pPr>
            <a:lvl5pPr>
              <a:defRPr sz="1900">
                <a:solidFill>
                  <a:schemeClr val="tx1"/>
                </a:solidFill>
                <a:latin typeface="Book Antiqua" pitchFamily="18" charset="0"/>
              </a:defRPr>
            </a:lvl5pPr>
            <a:lvl6pPr eaLnBrk="0" hangingPunct="0">
              <a:defRPr sz="1900">
                <a:solidFill>
                  <a:schemeClr val="tx1"/>
                </a:solidFill>
                <a:latin typeface="Book Antiqua" pitchFamily="18" charset="0"/>
              </a:defRPr>
            </a:lvl6pPr>
            <a:lvl7pPr eaLnBrk="0" hangingPunct="0">
              <a:defRPr sz="1900">
                <a:solidFill>
                  <a:schemeClr val="tx1"/>
                </a:solidFill>
                <a:latin typeface="Book Antiqua" pitchFamily="18" charset="0"/>
              </a:defRPr>
            </a:lvl7pPr>
            <a:lvl8pPr eaLnBrk="0" hangingPunct="0">
              <a:defRPr sz="1900">
                <a:solidFill>
                  <a:schemeClr val="tx1"/>
                </a:solidFill>
                <a:latin typeface="Book Antiqua" pitchFamily="18" charset="0"/>
              </a:defRPr>
            </a:lvl8pPr>
            <a:lvl9pPr eaLnBrk="0" hangingPunct="0">
              <a:defRPr sz="1900">
                <a:solidFill>
                  <a:schemeClr val="tx1"/>
                </a:solidFill>
                <a:latin typeface="Book Antiqua" pitchFamily="18" charset="0"/>
              </a:defRPr>
            </a:lvl9pPr>
          </a:lstStyle>
          <a:p>
            <a:pPr fontAlgn="base">
              <a:spcBef>
                <a:spcPct val="50000"/>
              </a:spcBef>
              <a:spcAft>
                <a:spcPct val="0"/>
              </a:spcAft>
            </a:pPr>
            <a:r>
              <a:rPr lang="en-US" altLang="en-US" sz="1800" smtClean="0">
                <a:solidFill>
                  <a:srgbClr val="000000"/>
                </a:solidFill>
                <a:latin typeface="Verdana" pitchFamily="34" charset="0"/>
                <a:cs typeface="Arial" charset="0"/>
              </a:rPr>
              <a:t>Medha Patkar</a:t>
            </a:r>
            <a:endParaRPr lang="en-IN" altLang="en-US" sz="1800" smtClean="0">
              <a:solidFill>
                <a:srgbClr val="000000"/>
              </a:solidFill>
              <a:latin typeface="Verdana" pitchFamily="34" charset="0"/>
              <a:cs typeface="Arial" charset="0"/>
            </a:endParaRPr>
          </a:p>
        </p:txBody>
      </p:sp>
    </p:spTree>
    <p:extLst>
      <p:ext uri="{BB962C8B-B14F-4D97-AF65-F5344CB8AC3E}">
        <p14:creationId xmlns:p14="http://schemas.microsoft.com/office/powerpoint/2010/main" val="9346543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lstStyle/>
          <a:p>
            <a:r>
              <a:rPr lang="en-IN" dirty="0"/>
              <a:t>Philosophy</a:t>
            </a:r>
          </a:p>
        </p:txBody>
      </p:sp>
      <p:sp>
        <p:nvSpPr>
          <p:cNvPr id="3" name="Subtitle 2"/>
          <p:cNvSpPr>
            <a:spLocks noGrp="1"/>
          </p:cNvSpPr>
          <p:nvPr>
            <p:ph type="subTitle" idx="1"/>
          </p:nvPr>
        </p:nvSpPr>
        <p:spPr>
          <a:xfrm>
            <a:off x="381000" y="1371600"/>
            <a:ext cx="8458200" cy="5257800"/>
          </a:xfrm>
        </p:spPr>
        <p:txBody>
          <a:bodyPr>
            <a:normAutofit fontScale="85000" lnSpcReduction="10000"/>
          </a:bodyPr>
          <a:lstStyle/>
          <a:p>
            <a:pPr algn="l"/>
            <a:r>
              <a:rPr lang="en-IN" dirty="0">
                <a:solidFill>
                  <a:schemeClr val="tx1"/>
                </a:solidFill>
              </a:rPr>
              <a:t>-</a:t>
            </a:r>
            <a:r>
              <a:rPr lang="en-IN" u="sng" dirty="0">
                <a:solidFill>
                  <a:schemeClr val="tx1"/>
                </a:solidFill>
                <a:latin typeface="Times New Roman" pitchFamily="18" charset="0"/>
                <a:cs typeface="Times New Roman" pitchFamily="18" charset="0"/>
              </a:rPr>
              <a:t>analyses </a:t>
            </a:r>
            <a:r>
              <a:rPr lang="en-IN" dirty="0">
                <a:solidFill>
                  <a:schemeClr val="tx1"/>
                </a:solidFill>
                <a:latin typeface="Times New Roman" pitchFamily="18" charset="0"/>
                <a:cs typeface="Times New Roman" pitchFamily="18" charset="0"/>
              </a:rPr>
              <a:t>the basic </a:t>
            </a:r>
            <a:r>
              <a:rPr lang="en-IN" b="1" i="1" dirty="0">
                <a:solidFill>
                  <a:srgbClr val="CC0099"/>
                </a:solidFill>
                <a:latin typeface="Times New Roman" pitchFamily="18" charset="0"/>
                <a:cs typeface="Times New Roman" pitchFamily="18" charset="0"/>
              </a:rPr>
              <a:t>principles and concepts </a:t>
            </a:r>
            <a:r>
              <a:rPr lang="en-IN" dirty="0">
                <a:solidFill>
                  <a:schemeClr val="tx1"/>
                </a:solidFill>
                <a:latin typeface="Times New Roman" pitchFamily="18" charset="0"/>
                <a:cs typeface="Times New Roman" pitchFamily="18" charset="0"/>
              </a:rPr>
              <a:t>of </a:t>
            </a:r>
            <a:r>
              <a:rPr lang="en-IN" dirty="0">
                <a:solidFill>
                  <a:srgbClr val="CC0099"/>
                </a:solidFill>
                <a:latin typeface="Times New Roman" pitchFamily="18" charset="0"/>
                <a:cs typeface="Times New Roman" pitchFamily="18" charset="0"/>
              </a:rPr>
              <a:t>social life</a:t>
            </a:r>
          </a:p>
          <a:p>
            <a:pPr algn="l"/>
            <a:r>
              <a:rPr lang="en-IN" dirty="0">
                <a:solidFill>
                  <a:schemeClr val="tx1"/>
                </a:solidFill>
                <a:latin typeface="Times New Roman" pitchFamily="18" charset="0"/>
                <a:cs typeface="Times New Roman" pitchFamily="18" charset="0"/>
              </a:rPr>
              <a:t>-</a:t>
            </a:r>
            <a:r>
              <a:rPr lang="en-IN" u="sng" dirty="0">
                <a:solidFill>
                  <a:schemeClr val="tx1"/>
                </a:solidFill>
                <a:latin typeface="Times New Roman" pitchFamily="18" charset="0"/>
                <a:cs typeface="Times New Roman" pitchFamily="18" charset="0"/>
              </a:rPr>
              <a:t>provides </a:t>
            </a:r>
            <a:r>
              <a:rPr lang="en-IN" dirty="0">
                <a:solidFill>
                  <a:schemeClr val="tx1"/>
                </a:solidFill>
                <a:latin typeface="Times New Roman" pitchFamily="18" charset="0"/>
                <a:cs typeface="Times New Roman" pitchFamily="18" charset="0"/>
              </a:rPr>
              <a:t>the </a:t>
            </a:r>
            <a:r>
              <a:rPr lang="en-IN" b="1" i="1" dirty="0">
                <a:solidFill>
                  <a:srgbClr val="008000"/>
                </a:solidFill>
                <a:latin typeface="Times New Roman" pitchFamily="18" charset="0"/>
                <a:cs typeface="Times New Roman" pitchFamily="18" charset="0"/>
              </a:rPr>
              <a:t>significance and importance </a:t>
            </a:r>
            <a:r>
              <a:rPr lang="en-IN" dirty="0">
                <a:solidFill>
                  <a:schemeClr val="tx1"/>
                </a:solidFill>
                <a:latin typeface="Times New Roman" pitchFamily="18" charset="0"/>
                <a:cs typeface="Times New Roman" pitchFamily="18" charset="0"/>
              </a:rPr>
              <a:t>–to the </a:t>
            </a:r>
            <a:r>
              <a:rPr lang="en-IN" dirty="0">
                <a:solidFill>
                  <a:srgbClr val="008000"/>
                </a:solidFill>
                <a:latin typeface="Times New Roman" pitchFamily="18" charset="0"/>
                <a:cs typeface="Times New Roman" pitchFamily="18" charset="0"/>
              </a:rPr>
              <a:t>values of social life</a:t>
            </a:r>
          </a:p>
          <a:p>
            <a:pPr algn="l"/>
            <a:r>
              <a:rPr lang="en-IN" u="sng" dirty="0">
                <a:solidFill>
                  <a:schemeClr val="tx1"/>
                </a:solidFill>
                <a:latin typeface="Times New Roman" pitchFamily="18" charset="0"/>
                <a:cs typeface="Times New Roman" pitchFamily="18" charset="0"/>
              </a:rPr>
              <a:t>-interprets </a:t>
            </a:r>
            <a:r>
              <a:rPr lang="en-IN" dirty="0">
                <a:solidFill>
                  <a:schemeClr val="tx1"/>
                </a:solidFill>
                <a:latin typeface="Times New Roman" pitchFamily="18" charset="0"/>
                <a:cs typeface="Times New Roman" pitchFamily="18" charset="0"/>
              </a:rPr>
              <a:t>–</a:t>
            </a:r>
            <a:r>
              <a:rPr lang="en-IN" b="1" i="1" dirty="0">
                <a:solidFill>
                  <a:srgbClr val="0070C0"/>
                </a:solidFill>
                <a:latin typeface="Times New Roman" pitchFamily="18" charset="0"/>
                <a:cs typeface="Times New Roman" pitchFamily="18" charset="0"/>
              </a:rPr>
              <a:t>ideals and moral behaviours </a:t>
            </a:r>
            <a:r>
              <a:rPr lang="en-IN" dirty="0">
                <a:solidFill>
                  <a:schemeClr val="tx1"/>
                </a:solidFill>
                <a:latin typeface="Times New Roman" pitchFamily="18" charset="0"/>
                <a:cs typeface="Times New Roman" pitchFamily="18" charset="0"/>
              </a:rPr>
              <a:t>of </a:t>
            </a:r>
            <a:r>
              <a:rPr lang="en-IN" dirty="0">
                <a:solidFill>
                  <a:srgbClr val="0070C0"/>
                </a:solidFill>
                <a:latin typeface="Times New Roman" pitchFamily="18" charset="0"/>
                <a:cs typeface="Times New Roman" pitchFamily="18" charset="0"/>
              </a:rPr>
              <a:t>individuals, society and relationships</a:t>
            </a:r>
          </a:p>
          <a:p>
            <a:pPr algn="l"/>
            <a:r>
              <a:rPr lang="en-IN" dirty="0">
                <a:solidFill>
                  <a:schemeClr val="tx1"/>
                </a:solidFill>
                <a:latin typeface="Times New Roman" pitchFamily="18" charset="0"/>
                <a:cs typeface="Times New Roman" pitchFamily="18" charset="0"/>
              </a:rPr>
              <a:t>-</a:t>
            </a:r>
            <a:r>
              <a:rPr lang="en-IN" u="sng" dirty="0">
                <a:solidFill>
                  <a:schemeClr val="tx1"/>
                </a:solidFill>
                <a:latin typeface="Times New Roman" pitchFamily="18" charset="0"/>
                <a:cs typeface="Times New Roman" pitchFamily="18" charset="0"/>
              </a:rPr>
              <a:t>presents </a:t>
            </a:r>
            <a:r>
              <a:rPr lang="en-IN" dirty="0">
                <a:solidFill>
                  <a:schemeClr val="tx1"/>
                </a:solidFill>
                <a:latin typeface="Times New Roman" pitchFamily="18" charset="0"/>
                <a:cs typeface="Times New Roman" pitchFamily="18" charset="0"/>
              </a:rPr>
              <a:t>the </a:t>
            </a:r>
            <a:r>
              <a:rPr lang="en-IN" b="1" i="1" dirty="0">
                <a:solidFill>
                  <a:srgbClr val="FF0000"/>
                </a:solidFill>
                <a:latin typeface="Times New Roman" pitchFamily="18" charset="0"/>
                <a:cs typeface="Times New Roman" pitchFamily="18" charset="0"/>
              </a:rPr>
              <a:t>highest ideals </a:t>
            </a:r>
            <a:r>
              <a:rPr lang="en-IN" dirty="0">
                <a:solidFill>
                  <a:schemeClr val="tx1"/>
                </a:solidFill>
                <a:latin typeface="Times New Roman" pitchFamily="18" charset="0"/>
                <a:cs typeface="Times New Roman" pitchFamily="18" charset="0"/>
              </a:rPr>
              <a:t>of </a:t>
            </a:r>
            <a:r>
              <a:rPr lang="en-IN" dirty="0">
                <a:solidFill>
                  <a:srgbClr val="FF0000"/>
                </a:solidFill>
                <a:latin typeface="Times New Roman" pitchFamily="18" charset="0"/>
                <a:cs typeface="Times New Roman" pitchFamily="18" charset="0"/>
              </a:rPr>
              <a:t>social relationships</a:t>
            </a:r>
          </a:p>
          <a:p>
            <a:pPr algn="l"/>
            <a:r>
              <a:rPr lang="en-IN" dirty="0">
                <a:solidFill>
                  <a:schemeClr val="tx1"/>
                </a:solidFill>
                <a:latin typeface="Times New Roman" pitchFamily="18" charset="0"/>
                <a:cs typeface="Times New Roman" pitchFamily="18" charset="0"/>
              </a:rPr>
              <a:t>-</a:t>
            </a:r>
            <a:r>
              <a:rPr lang="en-IN" u="sng" dirty="0">
                <a:solidFill>
                  <a:schemeClr val="tx1"/>
                </a:solidFill>
                <a:latin typeface="Times New Roman" pitchFamily="18" charset="0"/>
                <a:cs typeface="Times New Roman" pitchFamily="18" charset="0"/>
              </a:rPr>
              <a:t>very </a:t>
            </a:r>
            <a:r>
              <a:rPr lang="en-IN" u="sng" dirty="0" err="1">
                <a:solidFill>
                  <a:schemeClr val="tx1"/>
                </a:solidFill>
                <a:latin typeface="Times New Roman" pitchFamily="18" charset="0"/>
                <a:cs typeface="Times New Roman" pitchFamily="18" charset="0"/>
              </a:rPr>
              <a:t>existance</a:t>
            </a:r>
            <a:r>
              <a:rPr lang="en-IN" u="sng" dirty="0">
                <a:solidFill>
                  <a:schemeClr val="tx1"/>
                </a:solidFill>
                <a:latin typeface="Times New Roman" pitchFamily="18" charset="0"/>
                <a:cs typeface="Times New Roman" pitchFamily="18" charset="0"/>
              </a:rPr>
              <a:t> </a:t>
            </a:r>
            <a:r>
              <a:rPr lang="en-IN" dirty="0">
                <a:solidFill>
                  <a:schemeClr val="tx1"/>
                </a:solidFill>
                <a:latin typeface="Times New Roman" pitchFamily="18" charset="0"/>
                <a:cs typeface="Times New Roman" pitchFamily="18" charset="0"/>
              </a:rPr>
              <a:t>of –</a:t>
            </a:r>
            <a:r>
              <a:rPr lang="en-IN" u="sng" dirty="0">
                <a:solidFill>
                  <a:schemeClr val="tx1"/>
                </a:solidFill>
                <a:latin typeface="Times New Roman" pitchFamily="18" charset="0"/>
                <a:cs typeface="Times New Roman" pitchFamily="18" charset="0"/>
              </a:rPr>
              <a:t>social work </a:t>
            </a:r>
            <a:r>
              <a:rPr lang="en-IN" dirty="0">
                <a:solidFill>
                  <a:schemeClr val="tx1"/>
                </a:solidFill>
                <a:latin typeface="Times New Roman" pitchFamily="18" charset="0"/>
                <a:cs typeface="Times New Roman" pitchFamily="18" charset="0"/>
              </a:rPr>
              <a:t>lies –in the </a:t>
            </a:r>
            <a:r>
              <a:rPr lang="en-IN" b="1" i="1" dirty="0">
                <a:solidFill>
                  <a:schemeClr val="accent6">
                    <a:lumMod val="50000"/>
                  </a:schemeClr>
                </a:solidFill>
                <a:latin typeface="Times New Roman" pitchFamily="18" charset="0"/>
                <a:cs typeface="Times New Roman" pitchFamily="18" charset="0"/>
              </a:rPr>
              <a:t>welfare of man </a:t>
            </a:r>
            <a:r>
              <a:rPr lang="en-IN" dirty="0">
                <a:solidFill>
                  <a:schemeClr val="tx1"/>
                </a:solidFill>
                <a:latin typeface="Times New Roman" pitchFamily="18" charset="0"/>
                <a:cs typeface="Times New Roman" pitchFamily="18" charset="0"/>
              </a:rPr>
              <a:t>and </a:t>
            </a:r>
            <a:r>
              <a:rPr lang="en-IN" u="sng" dirty="0">
                <a:solidFill>
                  <a:schemeClr val="tx1"/>
                </a:solidFill>
                <a:latin typeface="Times New Roman" pitchFamily="18" charset="0"/>
                <a:cs typeface="Times New Roman" pitchFamily="18" charset="0"/>
              </a:rPr>
              <a:t>hence it is humanistic</a:t>
            </a:r>
          </a:p>
          <a:p>
            <a:pPr algn="l"/>
            <a:r>
              <a:rPr lang="en-IN" dirty="0">
                <a:solidFill>
                  <a:schemeClr val="tx1"/>
                </a:solidFill>
                <a:latin typeface="Times New Roman" pitchFamily="18" charset="0"/>
                <a:cs typeface="Times New Roman" pitchFamily="18" charset="0"/>
              </a:rPr>
              <a:t>-But </a:t>
            </a:r>
            <a:r>
              <a:rPr lang="en-IN" u="sng" dirty="0">
                <a:solidFill>
                  <a:schemeClr val="tx1"/>
                </a:solidFill>
                <a:latin typeface="Times New Roman" pitchFamily="18" charset="0"/>
                <a:cs typeface="Times New Roman" pitchFamily="18" charset="0"/>
              </a:rPr>
              <a:t>humanitarian thoughts </a:t>
            </a:r>
            <a:r>
              <a:rPr lang="en-IN" dirty="0">
                <a:solidFill>
                  <a:schemeClr val="tx1"/>
                </a:solidFill>
                <a:latin typeface="Times New Roman" pitchFamily="18" charset="0"/>
                <a:cs typeface="Times New Roman" pitchFamily="18" charset="0"/>
              </a:rPr>
              <a:t>are based on </a:t>
            </a:r>
            <a:r>
              <a:rPr lang="en-IN" b="1" i="1" dirty="0">
                <a:solidFill>
                  <a:schemeClr val="accent6">
                    <a:lumMod val="75000"/>
                  </a:schemeClr>
                </a:solidFill>
                <a:latin typeface="Times New Roman" pitchFamily="18" charset="0"/>
                <a:cs typeface="Times New Roman" pitchFamily="18" charset="0"/>
              </a:rPr>
              <a:t>principles and facts of social life</a:t>
            </a:r>
          </a:p>
          <a:p>
            <a:pPr algn="l"/>
            <a:r>
              <a:rPr lang="en-IN" dirty="0">
                <a:solidFill>
                  <a:schemeClr val="tx1"/>
                </a:solidFill>
                <a:latin typeface="Times New Roman" pitchFamily="18" charset="0"/>
                <a:cs typeface="Times New Roman" pitchFamily="18" charset="0"/>
              </a:rPr>
              <a:t>-</a:t>
            </a:r>
            <a:r>
              <a:rPr lang="en-IN" b="1" i="1" dirty="0">
                <a:solidFill>
                  <a:schemeClr val="tx1"/>
                </a:solidFill>
                <a:latin typeface="Times New Roman" pitchFamily="18" charset="0"/>
                <a:cs typeface="Times New Roman" pitchFamily="18" charset="0"/>
              </a:rPr>
              <a:t>it means social work –makes use of –</a:t>
            </a:r>
            <a:r>
              <a:rPr lang="en-IN" b="1" i="1" u="sng" dirty="0">
                <a:solidFill>
                  <a:schemeClr val="tx1"/>
                </a:solidFill>
                <a:latin typeface="Times New Roman" pitchFamily="18" charset="0"/>
                <a:cs typeface="Times New Roman" pitchFamily="18" charset="0"/>
              </a:rPr>
              <a:t>scientific method </a:t>
            </a:r>
            <a:r>
              <a:rPr lang="en-IN" b="1" i="1" dirty="0">
                <a:solidFill>
                  <a:schemeClr val="tx1"/>
                </a:solidFill>
                <a:latin typeface="Times New Roman" pitchFamily="18" charset="0"/>
                <a:cs typeface="Times New Roman" pitchFamily="18" charset="0"/>
              </a:rPr>
              <a:t>–for public welfare</a:t>
            </a:r>
            <a:endParaRPr lang="en-IN" b="1" i="1" dirty="0">
              <a:solidFill>
                <a:schemeClr val="tx1"/>
              </a:solidFill>
            </a:endParaRPr>
          </a:p>
        </p:txBody>
      </p:sp>
    </p:spTree>
    <p:extLst>
      <p:ext uri="{BB962C8B-B14F-4D97-AF65-F5344CB8AC3E}">
        <p14:creationId xmlns:p14="http://schemas.microsoft.com/office/powerpoint/2010/main" val="38020464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Values</a:t>
            </a:r>
          </a:p>
        </p:txBody>
      </p:sp>
      <p:sp>
        <p:nvSpPr>
          <p:cNvPr id="3" name="Content Placeholder 2"/>
          <p:cNvSpPr>
            <a:spLocks noGrp="1"/>
          </p:cNvSpPr>
          <p:nvPr>
            <p:ph idx="1"/>
          </p:nvPr>
        </p:nvSpPr>
        <p:spPr/>
        <p:txBody>
          <a:bodyPr/>
          <a:lstStyle/>
          <a:p>
            <a:pPr algn="just"/>
            <a:r>
              <a:rPr lang="en-IN" dirty="0"/>
              <a:t>-can be defined as a broad preferences concerning appropriate courses of actions or outcomes. As such, values reflect a person’s sense of “right” and “wrong” or what “ought” to be.</a:t>
            </a:r>
          </a:p>
        </p:txBody>
      </p:sp>
    </p:spTree>
    <p:extLst>
      <p:ext uri="{BB962C8B-B14F-4D97-AF65-F5344CB8AC3E}">
        <p14:creationId xmlns:p14="http://schemas.microsoft.com/office/powerpoint/2010/main" val="12609025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Edward </a:t>
            </a:r>
            <a:r>
              <a:rPr lang="en-IN" dirty="0" err="1"/>
              <a:t>C.Lindman</a:t>
            </a:r>
            <a:r>
              <a:rPr lang="en-IN" dirty="0"/>
              <a:t>-first social worker –emphasised-philosophical base of social work</a:t>
            </a:r>
          </a:p>
        </p:txBody>
      </p:sp>
    </p:spTree>
    <p:extLst>
      <p:ext uri="{BB962C8B-B14F-4D97-AF65-F5344CB8AC3E}">
        <p14:creationId xmlns:p14="http://schemas.microsoft.com/office/powerpoint/2010/main" val="18257564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399"/>
            <a:ext cx="8610600" cy="1066801"/>
          </a:xfrm>
        </p:spPr>
        <p:txBody>
          <a:bodyPr>
            <a:normAutofit fontScale="90000"/>
          </a:bodyPr>
          <a:lstStyle/>
          <a:p>
            <a:r>
              <a:rPr lang="en-IN" b="1" dirty="0"/>
              <a:t>Social Work Philosophy</a:t>
            </a:r>
            <a:r>
              <a:rPr lang="en-IN" dirty="0"/>
              <a:t/>
            </a:r>
            <a:br>
              <a:rPr lang="en-IN" dirty="0"/>
            </a:br>
            <a:endParaRPr lang="en-IN" dirty="0"/>
          </a:p>
        </p:txBody>
      </p:sp>
      <p:sp>
        <p:nvSpPr>
          <p:cNvPr id="3" name="Subtitle 2"/>
          <p:cNvSpPr>
            <a:spLocks noGrp="1"/>
          </p:cNvSpPr>
          <p:nvPr>
            <p:ph type="subTitle" idx="1"/>
          </p:nvPr>
        </p:nvSpPr>
        <p:spPr>
          <a:xfrm>
            <a:off x="152400" y="1371600"/>
            <a:ext cx="8839200" cy="5257800"/>
          </a:xfrm>
        </p:spPr>
        <p:txBody>
          <a:bodyPr/>
          <a:lstStyle/>
          <a:p>
            <a:pPr algn="just"/>
            <a:r>
              <a:rPr lang="en-IN" dirty="0">
                <a:solidFill>
                  <a:schemeClr val="tx1"/>
                </a:solidFill>
                <a:latin typeface="Times New Roman" pitchFamily="18" charset="0"/>
                <a:cs typeface="Times New Roman" pitchFamily="18" charset="0"/>
              </a:rPr>
              <a:t>According to </a:t>
            </a:r>
            <a:r>
              <a:rPr lang="en-IN" dirty="0">
                <a:solidFill>
                  <a:srgbClr val="FF0000"/>
                </a:solidFill>
                <a:latin typeface="Times New Roman" pitchFamily="18" charset="0"/>
                <a:cs typeface="Times New Roman" pitchFamily="18" charset="0"/>
              </a:rPr>
              <a:t>Webster’s New International dictionary, </a:t>
            </a:r>
            <a:r>
              <a:rPr lang="en-IN" dirty="0">
                <a:solidFill>
                  <a:schemeClr val="tx1"/>
                </a:solidFill>
                <a:latin typeface="Times New Roman" pitchFamily="18" charset="0"/>
                <a:cs typeface="Times New Roman" pitchFamily="18" charset="0"/>
              </a:rPr>
              <a:t>Philosophy is, The </a:t>
            </a:r>
            <a:r>
              <a:rPr lang="en-IN" u="sng" dirty="0">
                <a:solidFill>
                  <a:schemeClr val="tx1"/>
                </a:solidFill>
                <a:latin typeface="Times New Roman" pitchFamily="18" charset="0"/>
                <a:cs typeface="Times New Roman" pitchFamily="18" charset="0"/>
              </a:rPr>
              <a:t>science</a:t>
            </a:r>
            <a:r>
              <a:rPr lang="en-IN" dirty="0">
                <a:solidFill>
                  <a:schemeClr val="tx1"/>
                </a:solidFill>
                <a:latin typeface="Times New Roman" pitchFamily="18" charset="0"/>
                <a:cs typeface="Times New Roman" pitchFamily="18" charset="0"/>
              </a:rPr>
              <a:t> which </a:t>
            </a:r>
            <a:r>
              <a:rPr lang="en-IN" b="1" i="1" dirty="0">
                <a:solidFill>
                  <a:schemeClr val="tx1"/>
                </a:solidFill>
                <a:latin typeface="Times New Roman" pitchFamily="18" charset="0"/>
                <a:cs typeface="Times New Roman" pitchFamily="18" charset="0"/>
              </a:rPr>
              <a:t>investigates</a:t>
            </a:r>
            <a:r>
              <a:rPr lang="en-IN" b="1" dirty="0">
                <a:solidFill>
                  <a:schemeClr val="tx1"/>
                </a:solidFill>
                <a:latin typeface="Times New Roman" pitchFamily="18" charset="0"/>
                <a:cs typeface="Times New Roman" pitchFamily="18" charset="0"/>
              </a:rPr>
              <a:t> </a:t>
            </a:r>
            <a:r>
              <a:rPr lang="en-IN" dirty="0">
                <a:solidFill>
                  <a:srgbClr val="0070C0"/>
                </a:solidFill>
                <a:latin typeface="Times New Roman" pitchFamily="18" charset="0"/>
                <a:cs typeface="Times New Roman" pitchFamily="18" charset="0"/>
              </a:rPr>
              <a:t>the most general facts and principles of reality and human nature and conduct</a:t>
            </a:r>
            <a:r>
              <a:rPr lang="en-IN" dirty="0">
                <a:solidFill>
                  <a:schemeClr val="tx1"/>
                </a:solidFill>
                <a:latin typeface="Times New Roman" pitchFamily="18" charset="0"/>
                <a:cs typeface="Times New Roman" pitchFamily="18" charset="0"/>
              </a:rPr>
              <a:t>: specially, and now usually, the </a:t>
            </a:r>
            <a:r>
              <a:rPr lang="en-IN" i="1" dirty="0">
                <a:solidFill>
                  <a:srgbClr val="7030A0"/>
                </a:solidFill>
                <a:latin typeface="Times New Roman" pitchFamily="18" charset="0"/>
                <a:cs typeface="Times New Roman" pitchFamily="18" charset="0"/>
              </a:rPr>
              <a:t>science which </a:t>
            </a:r>
            <a:r>
              <a:rPr lang="en-IN" b="1" i="1" dirty="0">
                <a:solidFill>
                  <a:srgbClr val="7030A0"/>
                </a:solidFill>
                <a:latin typeface="Times New Roman" pitchFamily="18" charset="0"/>
                <a:cs typeface="Times New Roman" pitchFamily="18" charset="0"/>
              </a:rPr>
              <a:t>comprises</a:t>
            </a:r>
            <a:r>
              <a:rPr lang="en-IN" i="1" dirty="0">
                <a:solidFill>
                  <a:srgbClr val="7030A0"/>
                </a:solidFill>
                <a:latin typeface="Times New Roman" pitchFamily="18" charset="0"/>
                <a:cs typeface="Times New Roman" pitchFamily="18" charset="0"/>
              </a:rPr>
              <a:t> </a:t>
            </a:r>
            <a:r>
              <a:rPr lang="en-IN" dirty="0">
                <a:solidFill>
                  <a:srgbClr val="7030A0"/>
                </a:solidFill>
                <a:latin typeface="Times New Roman" pitchFamily="18" charset="0"/>
                <a:cs typeface="Times New Roman" pitchFamily="18" charset="0"/>
              </a:rPr>
              <a:t>logic, ethics, aesthetics, metaphysics, and the theory of knowledge.</a:t>
            </a:r>
          </a:p>
          <a:p>
            <a:endParaRPr lang="en-IN" dirty="0"/>
          </a:p>
        </p:txBody>
      </p:sp>
    </p:spTree>
    <p:extLst>
      <p:ext uri="{BB962C8B-B14F-4D97-AF65-F5344CB8AC3E}">
        <p14:creationId xmlns:p14="http://schemas.microsoft.com/office/powerpoint/2010/main" val="15800002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Aesthetics</a:t>
            </a:r>
          </a:p>
        </p:txBody>
      </p:sp>
      <p:sp>
        <p:nvSpPr>
          <p:cNvPr id="3" name="Content Placeholder 2"/>
          <p:cNvSpPr>
            <a:spLocks noGrp="1"/>
          </p:cNvSpPr>
          <p:nvPr>
            <p:ph idx="1"/>
          </p:nvPr>
        </p:nvSpPr>
        <p:spPr/>
        <p:txBody>
          <a:bodyPr/>
          <a:lstStyle/>
          <a:p>
            <a:r>
              <a:rPr lang="en-IN" dirty="0"/>
              <a:t>-the branch of philosophy which deals with questions of beauty and artistic taste</a:t>
            </a:r>
          </a:p>
        </p:txBody>
      </p:sp>
    </p:spTree>
    <p:extLst>
      <p:ext uri="{BB962C8B-B14F-4D97-AF65-F5344CB8AC3E}">
        <p14:creationId xmlns:p14="http://schemas.microsoft.com/office/powerpoint/2010/main" val="18941982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Metaphysics</a:t>
            </a:r>
          </a:p>
        </p:txBody>
      </p:sp>
      <p:sp>
        <p:nvSpPr>
          <p:cNvPr id="3" name="Content Placeholder 2"/>
          <p:cNvSpPr>
            <a:spLocks noGrp="1"/>
          </p:cNvSpPr>
          <p:nvPr>
            <p:ph idx="1"/>
          </p:nvPr>
        </p:nvSpPr>
        <p:spPr/>
        <p:txBody>
          <a:bodyPr/>
          <a:lstStyle/>
          <a:p>
            <a:r>
              <a:rPr lang="en-IN" dirty="0"/>
              <a:t>-is the branch of philosophy that examines the fundamental nature of reality, including the relationship between mind and matter, between substance and attribute , and between potentiality and actuality</a:t>
            </a:r>
          </a:p>
        </p:txBody>
      </p:sp>
    </p:spTree>
    <p:extLst>
      <p:ext uri="{BB962C8B-B14F-4D97-AF65-F5344CB8AC3E}">
        <p14:creationId xmlns:p14="http://schemas.microsoft.com/office/powerpoint/2010/main" val="13297050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Social Work Philosophy</a:t>
            </a:r>
            <a:endParaRPr lang="en-IN" dirty="0"/>
          </a:p>
        </p:txBody>
      </p:sp>
      <p:sp>
        <p:nvSpPr>
          <p:cNvPr id="3" name="Content Placeholder 2"/>
          <p:cNvSpPr>
            <a:spLocks noGrp="1"/>
          </p:cNvSpPr>
          <p:nvPr>
            <p:ph idx="1"/>
          </p:nvPr>
        </p:nvSpPr>
        <p:spPr/>
        <p:txBody>
          <a:bodyPr/>
          <a:lstStyle/>
          <a:p>
            <a:r>
              <a:rPr lang="en-IN" sz="2400" b="1" i="1" dirty="0">
                <a:solidFill>
                  <a:schemeClr val="accent6">
                    <a:lumMod val="75000"/>
                  </a:schemeClr>
                </a:solidFill>
                <a:latin typeface="Times New Roman" pitchFamily="18" charset="0"/>
                <a:cs typeface="Times New Roman" pitchFamily="18" charset="0"/>
              </a:rPr>
              <a:t>According to Herbert Bisno-1952-The philosophy of social work</a:t>
            </a:r>
          </a:p>
          <a:p>
            <a:r>
              <a:rPr lang="en-IN" sz="2000" dirty="0">
                <a:latin typeface="Times New Roman" pitchFamily="18" charset="0"/>
                <a:cs typeface="Times New Roman" pitchFamily="18" charset="0"/>
              </a:rPr>
              <a:t>I.THE NATURE OF THE INDIVIDUAL</a:t>
            </a:r>
          </a:p>
          <a:p>
            <a:pPr>
              <a:buNone/>
            </a:pPr>
            <a:endParaRPr lang="en-IN" sz="2000" dirty="0">
              <a:latin typeface="Times New Roman" pitchFamily="18" charset="0"/>
              <a:cs typeface="Times New Roman" pitchFamily="18" charset="0"/>
            </a:endParaRPr>
          </a:p>
          <a:p>
            <a:r>
              <a:rPr lang="en-IN" sz="2000" dirty="0">
                <a:solidFill>
                  <a:srgbClr val="CC0099"/>
                </a:solidFill>
                <a:latin typeface="Times New Roman" pitchFamily="18" charset="0"/>
                <a:cs typeface="Times New Roman" pitchFamily="18" charset="0"/>
              </a:rPr>
              <a:t>II.THE RELATIONS BETWEEN GROUPS, GROUPS AND INDIVIDUALS AND BETWEEN INDIVIDULS</a:t>
            </a:r>
          </a:p>
          <a:p>
            <a:pPr>
              <a:buNone/>
            </a:pPr>
            <a:endParaRPr lang="en-IN" sz="2000" dirty="0">
              <a:latin typeface="Times New Roman" pitchFamily="18" charset="0"/>
              <a:cs typeface="Times New Roman" pitchFamily="18" charset="0"/>
            </a:endParaRPr>
          </a:p>
          <a:p>
            <a:r>
              <a:rPr lang="en-IN" sz="2000" dirty="0">
                <a:solidFill>
                  <a:srgbClr val="008000"/>
                </a:solidFill>
                <a:latin typeface="Times New Roman" pitchFamily="18" charset="0"/>
                <a:cs typeface="Times New Roman" pitchFamily="18" charset="0"/>
              </a:rPr>
              <a:t>III.THE FUNCTIONS AND METHODS OF SOCIAL WORK</a:t>
            </a:r>
          </a:p>
          <a:p>
            <a:pPr>
              <a:buNone/>
            </a:pPr>
            <a:endParaRPr lang="en-IN" sz="2000" dirty="0">
              <a:latin typeface="Times New Roman" pitchFamily="18" charset="0"/>
              <a:cs typeface="Times New Roman" pitchFamily="18" charset="0"/>
            </a:endParaRPr>
          </a:p>
          <a:p>
            <a:r>
              <a:rPr lang="en-IN" sz="2000" dirty="0">
                <a:solidFill>
                  <a:srgbClr val="7030A0"/>
                </a:solidFill>
                <a:latin typeface="Times New Roman" pitchFamily="18" charset="0"/>
                <a:cs typeface="Times New Roman" pitchFamily="18" charset="0"/>
              </a:rPr>
              <a:t>IV.SOCIAL MALADJUSTMENT AND SOCIAL CHANGE</a:t>
            </a:r>
          </a:p>
          <a:p>
            <a:endParaRPr lang="en-IN" dirty="0"/>
          </a:p>
        </p:txBody>
      </p:sp>
    </p:spTree>
    <p:extLst>
      <p:ext uri="{BB962C8B-B14F-4D97-AF65-F5344CB8AC3E}">
        <p14:creationId xmlns:p14="http://schemas.microsoft.com/office/powerpoint/2010/main" val="1056325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I.THE NATURE OF THE INDIVIDUAL</a:t>
            </a:r>
            <a:r>
              <a:rPr lang="en-IN" dirty="0"/>
              <a:t/>
            </a:r>
            <a:br>
              <a:rPr lang="en-IN" dirty="0"/>
            </a:br>
            <a:endParaRPr lang="en-IN" dirty="0"/>
          </a:p>
        </p:txBody>
      </p:sp>
      <p:sp>
        <p:nvSpPr>
          <p:cNvPr id="3" name="Content Placeholder 2"/>
          <p:cNvSpPr>
            <a:spLocks noGrp="1"/>
          </p:cNvSpPr>
          <p:nvPr>
            <p:ph idx="1"/>
          </p:nvPr>
        </p:nvSpPr>
        <p:spPr/>
        <p:txBody>
          <a:bodyPr>
            <a:normAutofit fontScale="77500" lnSpcReduction="20000"/>
          </a:bodyPr>
          <a:lstStyle/>
          <a:p>
            <a:pPr lvl="0" algn="just"/>
            <a:r>
              <a:rPr lang="en-IN" dirty="0">
                <a:latin typeface="Times New Roman" pitchFamily="18" charset="0"/>
                <a:cs typeface="Times New Roman" pitchFamily="18" charset="0"/>
              </a:rPr>
              <a:t>Each individual, by the very fact of his existence is of </a:t>
            </a:r>
            <a:r>
              <a:rPr lang="en-IN" b="1" dirty="0">
                <a:latin typeface="Times New Roman" pitchFamily="18" charset="0"/>
                <a:cs typeface="Times New Roman" pitchFamily="18" charset="0"/>
              </a:rPr>
              <a:t>worth</a:t>
            </a:r>
            <a:r>
              <a:rPr lang="en-IN" dirty="0">
                <a:latin typeface="Times New Roman" pitchFamily="18" charset="0"/>
                <a:cs typeface="Times New Roman" pitchFamily="18" charset="0"/>
              </a:rPr>
              <a:t>.</a:t>
            </a:r>
          </a:p>
          <a:p>
            <a:pPr lvl="0" algn="just"/>
            <a:r>
              <a:rPr lang="en-IN" b="1" i="1" dirty="0">
                <a:latin typeface="Times New Roman" pitchFamily="18" charset="0"/>
                <a:cs typeface="Times New Roman" pitchFamily="18" charset="0"/>
              </a:rPr>
              <a:t>Human suffering </a:t>
            </a:r>
            <a:r>
              <a:rPr lang="en-IN" dirty="0">
                <a:latin typeface="Times New Roman" pitchFamily="18" charset="0"/>
                <a:cs typeface="Times New Roman" pitchFamily="18" charset="0"/>
              </a:rPr>
              <a:t>is undesirable and should be </a:t>
            </a:r>
            <a:r>
              <a:rPr lang="en-IN" b="1" dirty="0">
                <a:latin typeface="Times New Roman" pitchFamily="18" charset="0"/>
                <a:cs typeface="Times New Roman" pitchFamily="18" charset="0"/>
              </a:rPr>
              <a:t>prevented, or at least alleviated</a:t>
            </a:r>
            <a:r>
              <a:rPr lang="en-IN" dirty="0">
                <a:latin typeface="Times New Roman" pitchFamily="18" charset="0"/>
                <a:cs typeface="Times New Roman" pitchFamily="18" charset="0"/>
              </a:rPr>
              <a:t>, whenever possible.</a:t>
            </a:r>
          </a:p>
          <a:p>
            <a:pPr lvl="0" algn="just"/>
            <a:r>
              <a:rPr lang="en-IN" dirty="0">
                <a:latin typeface="Times New Roman" pitchFamily="18" charset="0"/>
                <a:cs typeface="Times New Roman" pitchFamily="18" charset="0"/>
              </a:rPr>
              <a:t>All </a:t>
            </a:r>
            <a:r>
              <a:rPr lang="en-IN" b="1" dirty="0">
                <a:latin typeface="Times New Roman" pitchFamily="18" charset="0"/>
                <a:cs typeface="Times New Roman" pitchFamily="18" charset="0"/>
              </a:rPr>
              <a:t>human behaviour </a:t>
            </a:r>
            <a:r>
              <a:rPr lang="en-IN" dirty="0">
                <a:latin typeface="Times New Roman" pitchFamily="18" charset="0"/>
                <a:cs typeface="Times New Roman" pitchFamily="18" charset="0"/>
              </a:rPr>
              <a:t>is the </a:t>
            </a:r>
            <a:r>
              <a:rPr lang="en-IN" b="1" dirty="0">
                <a:solidFill>
                  <a:srgbClr val="7030A0"/>
                </a:solidFill>
                <a:latin typeface="Times New Roman" pitchFamily="18" charset="0"/>
                <a:cs typeface="Times New Roman" pitchFamily="18" charset="0"/>
              </a:rPr>
              <a:t>result</a:t>
            </a:r>
            <a:r>
              <a:rPr lang="en-IN" dirty="0">
                <a:latin typeface="Times New Roman" pitchFamily="18" charset="0"/>
                <a:cs typeface="Times New Roman" pitchFamily="18" charset="0"/>
              </a:rPr>
              <a:t> if interaction between the </a:t>
            </a:r>
            <a:r>
              <a:rPr lang="en-IN" b="1" dirty="0">
                <a:latin typeface="Times New Roman" pitchFamily="18" charset="0"/>
                <a:cs typeface="Times New Roman" pitchFamily="18" charset="0"/>
              </a:rPr>
              <a:t>biological organism and its environment</a:t>
            </a:r>
            <a:r>
              <a:rPr lang="en-IN" i="1" dirty="0">
                <a:latin typeface="Times New Roman" pitchFamily="18" charset="0"/>
                <a:cs typeface="Times New Roman" pitchFamily="18" charset="0"/>
              </a:rPr>
              <a:t>.  </a:t>
            </a:r>
            <a:r>
              <a:rPr lang="en-IN" b="1" i="1" dirty="0">
                <a:solidFill>
                  <a:srgbClr val="FF0000"/>
                </a:solidFill>
                <a:latin typeface="Times New Roman" pitchFamily="18" charset="0"/>
                <a:cs typeface="Times New Roman" pitchFamily="18" charset="0"/>
              </a:rPr>
              <a:t>(Human choices-psychological, </a:t>
            </a:r>
            <a:r>
              <a:rPr lang="en-IN" b="1" i="1" dirty="0" err="1">
                <a:solidFill>
                  <a:srgbClr val="FF0000"/>
                </a:solidFill>
                <a:latin typeface="Times New Roman" pitchFamily="18" charset="0"/>
                <a:cs typeface="Times New Roman" pitchFamily="18" charset="0"/>
              </a:rPr>
              <a:t>economic,physical</a:t>
            </a:r>
            <a:r>
              <a:rPr lang="en-IN" b="1" i="1" dirty="0">
                <a:solidFill>
                  <a:srgbClr val="FF0000"/>
                </a:solidFill>
                <a:latin typeface="Times New Roman" pitchFamily="18" charset="0"/>
                <a:cs typeface="Times New Roman" pitchFamily="18" charset="0"/>
              </a:rPr>
              <a:t>, social and other factors)</a:t>
            </a:r>
          </a:p>
          <a:p>
            <a:pPr lvl="0" algn="just"/>
            <a:r>
              <a:rPr lang="en-IN" dirty="0">
                <a:latin typeface="Times New Roman" pitchFamily="18" charset="0"/>
                <a:cs typeface="Times New Roman" pitchFamily="18" charset="0"/>
              </a:rPr>
              <a:t>Man does </a:t>
            </a:r>
            <a:r>
              <a:rPr lang="en-IN" b="1" dirty="0">
                <a:latin typeface="Times New Roman" pitchFamily="18" charset="0"/>
                <a:cs typeface="Times New Roman" pitchFamily="18" charset="0"/>
              </a:rPr>
              <a:t>not “naturally” act </a:t>
            </a:r>
            <a:r>
              <a:rPr lang="en-IN" dirty="0">
                <a:latin typeface="Times New Roman" pitchFamily="18" charset="0"/>
                <a:cs typeface="Times New Roman" pitchFamily="18" charset="0"/>
              </a:rPr>
              <a:t>in </a:t>
            </a:r>
            <a:r>
              <a:rPr lang="en-IN" b="1" dirty="0">
                <a:solidFill>
                  <a:srgbClr val="C00000"/>
                </a:solidFill>
                <a:latin typeface="Times New Roman" pitchFamily="18" charset="0"/>
                <a:cs typeface="Times New Roman" pitchFamily="18" charset="0"/>
              </a:rPr>
              <a:t>rational manner</a:t>
            </a:r>
            <a:r>
              <a:rPr lang="en-IN" dirty="0">
                <a:solidFill>
                  <a:srgbClr val="CC0099"/>
                </a:solidFill>
                <a:latin typeface="Times New Roman" pitchFamily="18" charset="0"/>
                <a:cs typeface="Times New Roman" pitchFamily="18" charset="0"/>
              </a:rPr>
              <a:t>.</a:t>
            </a:r>
            <a:r>
              <a:rPr lang="en-IN" b="1" i="1" dirty="0">
                <a:solidFill>
                  <a:srgbClr val="CC0099"/>
                </a:solidFill>
                <a:latin typeface="Times New Roman" pitchFamily="18" charset="0"/>
                <a:cs typeface="Times New Roman" pitchFamily="18" charset="0"/>
              </a:rPr>
              <a:t>(life experiences-must be mastery over irrational behaviour)</a:t>
            </a:r>
          </a:p>
          <a:p>
            <a:pPr lvl="0" algn="just"/>
            <a:r>
              <a:rPr lang="en-IN" dirty="0">
                <a:latin typeface="Times New Roman" pitchFamily="18" charset="0"/>
                <a:cs typeface="Times New Roman" pitchFamily="18" charset="0"/>
              </a:rPr>
              <a:t>Man is a </a:t>
            </a:r>
            <a:r>
              <a:rPr lang="en-IN" b="1" dirty="0">
                <a:latin typeface="Times New Roman" pitchFamily="18" charset="0"/>
                <a:cs typeface="Times New Roman" pitchFamily="18" charset="0"/>
              </a:rPr>
              <a:t>moral and social being </a:t>
            </a:r>
            <a:r>
              <a:rPr lang="en-IN" dirty="0">
                <a:latin typeface="Times New Roman" pitchFamily="18" charset="0"/>
                <a:cs typeface="Times New Roman" pitchFamily="18" charset="0"/>
              </a:rPr>
              <a:t>at birth</a:t>
            </a:r>
            <a:r>
              <a:rPr lang="en-IN" b="1" i="1" dirty="0">
                <a:solidFill>
                  <a:srgbClr val="008000"/>
                </a:solidFill>
                <a:latin typeface="Times New Roman" pitchFamily="18" charset="0"/>
                <a:cs typeface="Times New Roman" pitchFamily="18" charset="0"/>
              </a:rPr>
              <a:t>.(though common elements-human behaviour==behaviour is the result-social setup)</a:t>
            </a:r>
          </a:p>
          <a:p>
            <a:endParaRPr lang="en-IN" dirty="0"/>
          </a:p>
        </p:txBody>
      </p:sp>
    </p:spTree>
    <p:extLst>
      <p:ext uri="{BB962C8B-B14F-4D97-AF65-F5344CB8AC3E}">
        <p14:creationId xmlns:p14="http://schemas.microsoft.com/office/powerpoint/2010/main" val="3616990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THE NATURE OF THE INDIVIDUAL </a:t>
            </a:r>
            <a:r>
              <a:rPr lang="en-IN" dirty="0" err="1">
                <a:solidFill>
                  <a:srgbClr val="FF0000"/>
                </a:solidFill>
              </a:rPr>
              <a:t>Contd</a:t>
            </a:r>
            <a:r>
              <a:rPr lang="en-IN" dirty="0">
                <a:solidFill>
                  <a:srgbClr val="FF0000"/>
                </a:solidFill>
              </a:rPr>
              <a:t>….</a:t>
            </a:r>
            <a:endParaRPr lang="en-IN" dirty="0"/>
          </a:p>
        </p:txBody>
      </p:sp>
      <p:sp>
        <p:nvSpPr>
          <p:cNvPr id="3" name="Content Placeholder 2"/>
          <p:cNvSpPr>
            <a:spLocks noGrp="1"/>
          </p:cNvSpPr>
          <p:nvPr>
            <p:ph idx="1"/>
          </p:nvPr>
        </p:nvSpPr>
        <p:spPr/>
        <p:txBody>
          <a:bodyPr>
            <a:normAutofit fontScale="77500" lnSpcReduction="20000"/>
          </a:bodyPr>
          <a:lstStyle/>
          <a:p>
            <a:pPr marL="0" lvl="0" indent="0" algn="just" fontAlgn="base">
              <a:spcBef>
                <a:spcPct val="0"/>
              </a:spcBef>
              <a:spcAft>
                <a:spcPct val="0"/>
              </a:spcAft>
              <a:buFontTx/>
              <a:buChar char="•"/>
            </a:pPr>
            <a:r>
              <a:rPr lang="en-US" sz="3500" dirty="0">
                <a:latin typeface="Times New Roman" pitchFamily="18" charset="0"/>
                <a:ea typeface="Times New Roman" pitchFamily="18" charset="0"/>
                <a:cs typeface="Times New Roman" pitchFamily="18" charset="0"/>
              </a:rPr>
              <a:t>There are </a:t>
            </a:r>
            <a:r>
              <a:rPr lang="en-US" sz="3500" b="1" i="1" dirty="0">
                <a:latin typeface="Times New Roman" pitchFamily="18" charset="0"/>
                <a:ea typeface="Times New Roman" pitchFamily="18" charset="0"/>
                <a:cs typeface="Times New Roman" pitchFamily="18" charset="0"/>
              </a:rPr>
              <a:t>both</a:t>
            </a:r>
            <a:r>
              <a:rPr lang="en-US" sz="3500" i="1" dirty="0">
                <a:latin typeface="Times New Roman" pitchFamily="18" charset="0"/>
                <a:ea typeface="Times New Roman" pitchFamily="18" charset="0"/>
                <a:cs typeface="Times New Roman" pitchFamily="18" charset="0"/>
              </a:rPr>
              <a:t> </a:t>
            </a:r>
            <a:r>
              <a:rPr lang="en-US" sz="3500" b="1" i="1" dirty="0">
                <a:solidFill>
                  <a:srgbClr val="7030A0"/>
                </a:solidFill>
                <a:latin typeface="Times New Roman" pitchFamily="18" charset="0"/>
                <a:ea typeface="Times New Roman" pitchFamily="18" charset="0"/>
                <a:cs typeface="Times New Roman" pitchFamily="18" charset="0"/>
              </a:rPr>
              <a:t>individual and common human </a:t>
            </a:r>
            <a:r>
              <a:rPr lang="en-US" sz="3500" b="1" i="1" dirty="0">
                <a:latin typeface="Times New Roman" pitchFamily="18" charset="0"/>
                <a:ea typeface="Times New Roman" pitchFamily="18" charset="0"/>
                <a:cs typeface="Times New Roman" pitchFamily="18" charset="0"/>
              </a:rPr>
              <a:t>needs</a:t>
            </a:r>
            <a:r>
              <a:rPr lang="en-US" sz="3500" dirty="0">
                <a:latin typeface="Times New Roman" pitchFamily="18" charset="0"/>
                <a:ea typeface="Times New Roman" pitchFamily="18" charset="0"/>
                <a:cs typeface="Times New Roman" pitchFamily="18" charset="0"/>
              </a:rPr>
              <a:t>.</a:t>
            </a:r>
            <a:endParaRPr lang="en-US" sz="3500" dirty="0">
              <a:latin typeface="Times New Roman" pitchFamily="18" charset="0"/>
              <a:cs typeface="Times New Roman" pitchFamily="18" charset="0"/>
            </a:endParaRPr>
          </a:p>
          <a:p>
            <a:pPr marL="0" lvl="0" indent="0" algn="just" eaLnBrk="0" fontAlgn="base" hangingPunct="0">
              <a:spcBef>
                <a:spcPct val="0"/>
              </a:spcBef>
              <a:spcAft>
                <a:spcPct val="0"/>
              </a:spcAft>
              <a:buFontTx/>
              <a:buChar char="•"/>
            </a:pPr>
            <a:r>
              <a:rPr lang="en-US" sz="3500" dirty="0">
                <a:latin typeface="Times New Roman" pitchFamily="18" charset="0"/>
                <a:ea typeface="Times New Roman" pitchFamily="18" charset="0"/>
                <a:cs typeface="Times New Roman" pitchFamily="18" charset="0"/>
              </a:rPr>
              <a:t>There are </a:t>
            </a:r>
            <a:r>
              <a:rPr lang="en-US" sz="3500" b="1" i="1" dirty="0">
                <a:latin typeface="Times New Roman" pitchFamily="18" charset="0"/>
                <a:ea typeface="Times New Roman" pitchFamily="18" charset="0"/>
                <a:cs typeface="Times New Roman" pitchFamily="18" charset="0"/>
              </a:rPr>
              <a:t>important differences </a:t>
            </a:r>
            <a:r>
              <a:rPr lang="en-US" sz="3500" b="1" i="1" dirty="0">
                <a:solidFill>
                  <a:schemeClr val="accent2">
                    <a:lumMod val="75000"/>
                  </a:schemeClr>
                </a:solidFill>
                <a:latin typeface="Times New Roman" pitchFamily="18" charset="0"/>
                <a:ea typeface="Times New Roman" pitchFamily="18" charset="0"/>
                <a:cs typeface="Times New Roman" pitchFamily="18" charset="0"/>
              </a:rPr>
              <a:t>between individuals </a:t>
            </a:r>
            <a:r>
              <a:rPr lang="en-US" sz="3500" b="1" i="1" dirty="0">
                <a:solidFill>
                  <a:srgbClr val="7030A0"/>
                </a:solidFill>
                <a:latin typeface="Times New Roman" pitchFamily="18" charset="0"/>
                <a:ea typeface="Times New Roman" pitchFamily="18" charset="0"/>
                <a:cs typeface="Times New Roman" pitchFamily="18" charset="0"/>
              </a:rPr>
              <a:t>a</a:t>
            </a:r>
            <a:r>
              <a:rPr lang="en-US" sz="3500" dirty="0">
                <a:latin typeface="Times New Roman" pitchFamily="18" charset="0"/>
                <a:ea typeface="Times New Roman" pitchFamily="18" charset="0"/>
                <a:cs typeface="Times New Roman" pitchFamily="18" charset="0"/>
              </a:rPr>
              <a:t>nd they </a:t>
            </a:r>
            <a:r>
              <a:rPr lang="en-US" sz="3500" u="sng" dirty="0">
                <a:latin typeface="Times New Roman" pitchFamily="18" charset="0"/>
                <a:ea typeface="Times New Roman" pitchFamily="18" charset="0"/>
                <a:cs typeface="Times New Roman" pitchFamily="18" charset="0"/>
              </a:rPr>
              <a:t>must be recognized </a:t>
            </a:r>
            <a:r>
              <a:rPr lang="en-US" sz="3500" dirty="0">
                <a:latin typeface="Times New Roman" pitchFamily="18" charset="0"/>
                <a:ea typeface="Times New Roman" pitchFamily="18" charset="0"/>
                <a:cs typeface="Times New Roman" pitchFamily="18" charset="0"/>
              </a:rPr>
              <a:t>and </a:t>
            </a:r>
            <a:r>
              <a:rPr lang="en-US" sz="3500" b="1" i="1" dirty="0">
                <a:solidFill>
                  <a:schemeClr val="accent2">
                    <a:lumMod val="75000"/>
                  </a:schemeClr>
                </a:solidFill>
                <a:latin typeface="Times New Roman" pitchFamily="18" charset="0"/>
                <a:ea typeface="Times New Roman" pitchFamily="18" charset="0"/>
                <a:cs typeface="Times New Roman" pitchFamily="18" charset="0"/>
              </a:rPr>
              <a:t>allowed for the present practice of social work </a:t>
            </a:r>
            <a:r>
              <a:rPr lang="en-US" sz="3500" dirty="0">
                <a:latin typeface="Times New Roman" pitchFamily="18" charset="0"/>
                <a:ea typeface="Times New Roman" pitchFamily="18" charset="0"/>
                <a:cs typeface="Times New Roman" pitchFamily="18" charset="0"/>
              </a:rPr>
              <a:t>acknowledges </a:t>
            </a:r>
            <a:r>
              <a:rPr lang="en-US" sz="3500" b="1" i="1" dirty="0">
                <a:latin typeface="Times New Roman" pitchFamily="18" charset="0"/>
                <a:ea typeface="Times New Roman" pitchFamily="18" charset="0"/>
                <a:cs typeface="Times New Roman" pitchFamily="18" charset="0"/>
              </a:rPr>
              <a:t>both similarities and differences</a:t>
            </a:r>
            <a:r>
              <a:rPr lang="en-US" sz="3500" dirty="0">
                <a:latin typeface="Times New Roman" pitchFamily="18" charset="0"/>
                <a:ea typeface="Times New Roman" pitchFamily="18" charset="0"/>
                <a:cs typeface="Times New Roman" pitchFamily="18" charset="0"/>
              </a:rPr>
              <a:t>.</a:t>
            </a:r>
            <a:endParaRPr lang="en-US" sz="3500" dirty="0">
              <a:latin typeface="Times New Roman" pitchFamily="18" charset="0"/>
              <a:cs typeface="Times New Roman" pitchFamily="18" charset="0"/>
            </a:endParaRPr>
          </a:p>
          <a:p>
            <a:pPr marL="0" lvl="0" indent="0" algn="just" eaLnBrk="0" fontAlgn="base" hangingPunct="0">
              <a:spcBef>
                <a:spcPct val="0"/>
              </a:spcBef>
              <a:spcAft>
                <a:spcPct val="0"/>
              </a:spcAft>
              <a:buFontTx/>
              <a:buChar char="•"/>
            </a:pPr>
            <a:r>
              <a:rPr lang="en-US" sz="3500" b="1" i="1" dirty="0">
                <a:solidFill>
                  <a:schemeClr val="accent5">
                    <a:lumMod val="50000"/>
                  </a:schemeClr>
                </a:solidFill>
                <a:latin typeface="Times New Roman" pitchFamily="18" charset="0"/>
                <a:ea typeface="Times New Roman" pitchFamily="18" charset="0"/>
                <a:cs typeface="Times New Roman" pitchFamily="18" charset="0"/>
              </a:rPr>
              <a:t>Human motivation is complex</a:t>
            </a:r>
            <a:r>
              <a:rPr lang="en-US" sz="3500" dirty="0">
                <a:latin typeface="Times New Roman" pitchFamily="18" charset="0"/>
                <a:ea typeface="Times New Roman" pitchFamily="18" charset="0"/>
                <a:cs typeface="Times New Roman" pitchFamily="18" charset="0"/>
              </a:rPr>
              <a:t> and frequently obscure</a:t>
            </a:r>
            <a:r>
              <a:rPr lang="en-US" sz="3500" b="1" i="1" dirty="0">
                <a:solidFill>
                  <a:srgbClr val="008000"/>
                </a:solidFill>
                <a:latin typeface="Times New Roman" pitchFamily="18" charset="0"/>
                <a:ea typeface="Times New Roman" pitchFamily="18" charset="0"/>
                <a:cs typeface="Times New Roman" pitchFamily="18" charset="0"/>
              </a:rPr>
              <a:t>.(needs not fulfilled-feel frustrated-abnormal symptom)</a:t>
            </a:r>
            <a:endParaRPr lang="en-US" sz="3500" b="1" i="1" dirty="0">
              <a:solidFill>
                <a:srgbClr val="008000"/>
              </a:solidFill>
              <a:latin typeface="Times New Roman" pitchFamily="18" charset="0"/>
              <a:cs typeface="Times New Roman" pitchFamily="18" charset="0"/>
            </a:endParaRPr>
          </a:p>
          <a:p>
            <a:pPr marL="0" lvl="0" indent="0" algn="just" eaLnBrk="0" fontAlgn="base" hangingPunct="0">
              <a:spcBef>
                <a:spcPct val="0"/>
              </a:spcBef>
              <a:spcAft>
                <a:spcPct val="0"/>
              </a:spcAft>
              <a:buFontTx/>
              <a:buChar char="•"/>
            </a:pPr>
            <a:r>
              <a:rPr lang="en-US" sz="3500" b="1" i="1" dirty="0">
                <a:solidFill>
                  <a:srgbClr val="CC0099"/>
                </a:solidFill>
                <a:latin typeface="Times New Roman" pitchFamily="18" charset="0"/>
                <a:ea typeface="Times New Roman" pitchFamily="18" charset="0"/>
                <a:cs typeface="Times New Roman" pitchFamily="18" charset="0"/>
              </a:rPr>
              <a:t>Family relationships </a:t>
            </a:r>
            <a:r>
              <a:rPr lang="en-US" sz="3500" dirty="0">
                <a:latin typeface="Times New Roman" pitchFamily="18" charset="0"/>
                <a:ea typeface="Times New Roman" pitchFamily="18" charset="0"/>
                <a:cs typeface="Times New Roman" pitchFamily="18" charset="0"/>
              </a:rPr>
              <a:t>are of </a:t>
            </a:r>
            <a:r>
              <a:rPr lang="en-US" sz="3500" u="sng" dirty="0">
                <a:latin typeface="Times New Roman" pitchFamily="18" charset="0"/>
                <a:ea typeface="Times New Roman" pitchFamily="18" charset="0"/>
                <a:cs typeface="Times New Roman" pitchFamily="18" charset="0"/>
              </a:rPr>
              <a:t>primary importance </a:t>
            </a:r>
            <a:r>
              <a:rPr lang="en-US" sz="3500" dirty="0">
                <a:latin typeface="Times New Roman" pitchFamily="18" charset="0"/>
                <a:ea typeface="Times New Roman" pitchFamily="18" charset="0"/>
                <a:cs typeface="Times New Roman" pitchFamily="18" charset="0"/>
              </a:rPr>
              <a:t>in the </a:t>
            </a:r>
            <a:r>
              <a:rPr lang="en-US" sz="3500" b="1" i="1" dirty="0">
                <a:solidFill>
                  <a:srgbClr val="CC0099"/>
                </a:solidFill>
                <a:latin typeface="Times New Roman" pitchFamily="18" charset="0"/>
                <a:ea typeface="Times New Roman" pitchFamily="18" charset="0"/>
                <a:cs typeface="Times New Roman" pitchFamily="18" charset="0"/>
              </a:rPr>
              <a:t>early development of the individual.</a:t>
            </a:r>
            <a:endParaRPr lang="en-US" sz="3500" b="1" i="1" dirty="0">
              <a:solidFill>
                <a:srgbClr val="CC0099"/>
              </a:solidFill>
              <a:latin typeface="Times New Roman" pitchFamily="18" charset="0"/>
              <a:cs typeface="Times New Roman" pitchFamily="18" charset="0"/>
            </a:endParaRPr>
          </a:p>
          <a:p>
            <a:pPr marL="0" lvl="0" indent="0" algn="just" eaLnBrk="0" fontAlgn="base" hangingPunct="0">
              <a:spcBef>
                <a:spcPct val="0"/>
              </a:spcBef>
              <a:spcAft>
                <a:spcPct val="0"/>
              </a:spcAft>
              <a:buFontTx/>
              <a:buChar char="•"/>
            </a:pPr>
            <a:r>
              <a:rPr lang="en-US" sz="3500" dirty="0">
                <a:latin typeface="Times New Roman" pitchFamily="18" charset="0"/>
                <a:ea typeface="Times New Roman" pitchFamily="18" charset="0"/>
                <a:cs typeface="Times New Roman" pitchFamily="18" charset="0"/>
              </a:rPr>
              <a:t>Having </a:t>
            </a:r>
            <a:r>
              <a:rPr lang="en-US" sz="3500" b="1" i="1" dirty="0">
                <a:solidFill>
                  <a:srgbClr val="008000"/>
                </a:solidFill>
                <a:latin typeface="Times New Roman" pitchFamily="18" charset="0"/>
                <a:ea typeface="Times New Roman" pitchFamily="18" charset="0"/>
                <a:cs typeface="Times New Roman" pitchFamily="18" charset="0"/>
              </a:rPr>
              <a:t>experience</a:t>
            </a:r>
            <a:r>
              <a:rPr lang="en-US" sz="3500" dirty="0">
                <a:latin typeface="Times New Roman" pitchFamily="18" charset="0"/>
                <a:ea typeface="Times New Roman" pitchFamily="18" charset="0"/>
                <a:cs typeface="Times New Roman" pitchFamily="18" charset="0"/>
              </a:rPr>
              <a:t> is an essential aspect of the </a:t>
            </a:r>
            <a:r>
              <a:rPr lang="en-US" sz="3500" b="1" i="1" dirty="0">
                <a:solidFill>
                  <a:srgbClr val="008000"/>
                </a:solidFill>
                <a:latin typeface="Times New Roman" pitchFamily="18" charset="0"/>
                <a:ea typeface="Times New Roman" pitchFamily="18" charset="0"/>
                <a:cs typeface="Times New Roman" pitchFamily="18" charset="0"/>
              </a:rPr>
              <a:t>learning process.</a:t>
            </a:r>
            <a:endParaRPr lang="en-US" sz="3500" b="1" i="1" dirty="0">
              <a:solidFill>
                <a:srgbClr val="008000"/>
              </a:solidFill>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21530003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IN" sz="2700" dirty="0">
                <a:latin typeface="Times New Roman" pitchFamily="18" charset="0"/>
                <a:cs typeface="Times New Roman" pitchFamily="18" charset="0"/>
              </a:rPr>
              <a:t>II.THE RELATIONS BETWEEN GROUPS, GROUPS AND INDIVIDUALS AND BETWEEN INDIVIDUALS</a:t>
            </a:r>
            <a:r>
              <a:rPr lang="en-IN" dirty="0"/>
              <a:t/>
            </a:r>
            <a:br>
              <a:rPr lang="en-IN" dirty="0"/>
            </a:br>
            <a:endParaRPr lang="en-IN"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lvl="0" algn="just"/>
            <a:r>
              <a:rPr lang="en-IN" sz="3300" u="sng" dirty="0">
                <a:latin typeface="Times New Roman" pitchFamily="18" charset="0"/>
                <a:cs typeface="Times New Roman" pitchFamily="18" charset="0"/>
              </a:rPr>
              <a:t>Social work believes </a:t>
            </a:r>
            <a:r>
              <a:rPr lang="en-IN" sz="3300" dirty="0">
                <a:latin typeface="Times New Roman" pitchFamily="18" charset="0"/>
                <a:cs typeface="Times New Roman" pitchFamily="18" charset="0"/>
              </a:rPr>
              <a:t>that each</a:t>
            </a:r>
            <a:r>
              <a:rPr lang="en-IN" sz="3300" b="1" i="1" dirty="0">
                <a:solidFill>
                  <a:srgbClr val="008000"/>
                </a:solidFill>
                <a:latin typeface="Times New Roman" pitchFamily="18" charset="0"/>
                <a:cs typeface="Times New Roman" pitchFamily="18" charset="0"/>
              </a:rPr>
              <a:t> individuals </a:t>
            </a:r>
            <a:r>
              <a:rPr lang="en-IN" sz="3300" dirty="0">
                <a:latin typeface="Times New Roman" pitchFamily="18" charset="0"/>
                <a:cs typeface="Times New Roman" pitchFamily="18" charset="0"/>
              </a:rPr>
              <a:t>by the very fact of existence, is of </a:t>
            </a:r>
            <a:r>
              <a:rPr lang="en-IN" sz="3300" b="1" i="1" dirty="0">
                <a:solidFill>
                  <a:srgbClr val="008000"/>
                </a:solidFill>
                <a:latin typeface="Times New Roman" pitchFamily="18" charset="0"/>
                <a:cs typeface="Times New Roman" pitchFamily="18" charset="0"/>
              </a:rPr>
              <a:t>worth.(fullest </a:t>
            </a:r>
            <a:r>
              <a:rPr lang="en-IN" sz="3300" b="1" i="1" dirty="0" err="1">
                <a:solidFill>
                  <a:srgbClr val="008000"/>
                </a:solidFill>
                <a:latin typeface="Times New Roman" pitchFamily="18" charset="0"/>
                <a:cs typeface="Times New Roman" pitchFamily="18" charset="0"/>
              </a:rPr>
              <a:t>oppurtunity</a:t>
            </a:r>
            <a:r>
              <a:rPr lang="en-IN" sz="3300" b="1" i="1" dirty="0">
                <a:solidFill>
                  <a:srgbClr val="008000"/>
                </a:solidFill>
                <a:latin typeface="Times New Roman" pitchFamily="18" charset="0"/>
                <a:cs typeface="Times New Roman" pitchFamily="18" charset="0"/>
              </a:rPr>
              <a:t> to be provided)</a:t>
            </a:r>
          </a:p>
          <a:p>
            <a:pPr lvl="0" algn="just"/>
            <a:r>
              <a:rPr lang="en-IN" sz="3300" dirty="0">
                <a:solidFill>
                  <a:srgbClr val="CC0099"/>
                </a:solidFill>
                <a:latin typeface="Times New Roman" pitchFamily="18" charset="0"/>
                <a:cs typeface="Times New Roman" pitchFamily="18" charset="0"/>
              </a:rPr>
              <a:t>Acquisition</a:t>
            </a:r>
            <a:r>
              <a:rPr lang="en-IN" sz="3300" dirty="0">
                <a:latin typeface="Times New Roman" pitchFamily="18" charset="0"/>
                <a:cs typeface="Times New Roman" pitchFamily="18" charset="0"/>
              </a:rPr>
              <a:t> of </a:t>
            </a:r>
            <a:r>
              <a:rPr lang="en-IN" sz="3300" b="1" i="1" dirty="0">
                <a:solidFill>
                  <a:srgbClr val="CC0099"/>
                </a:solidFill>
                <a:latin typeface="Times New Roman" pitchFamily="18" charset="0"/>
                <a:cs typeface="Times New Roman" pitchFamily="18" charset="0"/>
              </a:rPr>
              <a:t>wealth and power </a:t>
            </a:r>
            <a:r>
              <a:rPr lang="en-IN" sz="3300" dirty="0">
                <a:latin typeface="Times New Roman" pitchFamily="18" charset="0"/>
                <a:cs typeface="Times New Roman" pitchFamily="18" charset="0"/>
              </a:rPr>
              <a:t>is considered as the </a:t>
            </a:r>
            <a:r>
              <a:rPr lang="en-IN" sz="3300" b="1" i="1" dirty="0">
                <a:solidFill>
                  <a:srgbClr val="CC0099"/>
                </a:solidFill>
                <a:latin typeface="Times New Roman" pitchFamily="18" charset="0"/>
                <a:cs typeface="Times New Roman" pitchFamily="18" charset="0"/>
              </a:rPr>
              <a:t>symptom of fitness </a:t>
            </a:r>
            <a:r>
              <a:rPr lang="en-IN" sz="3300" dirty="0">
                <a:latin typeface="Times New Roman" pitchFamily="18" charset="0"/>
                <a:cs typeface="Times New Roman" pitchFamily="18" charset="0"/>
              </a:rPr>
              <a:t>but the researches show that relatively few members of the present upper class have achieved their status through their own industry.</a:t>
            </a:r>
          </a:p>
          <a:p>
            <a:pPr lvl="0" algn="just"/>
            <a:r>
              <a:rPr lang="en-IN" sz="3300" dirty="0">
                <a:latin typeface="Times New Roman" pitchFamily="18" charset="0"/>
                <a:cs typeface="Times New Roman" pitchFamily="18" charset="0"/>
              </a:rPr>
              <a:t>”Socialised individuals”-The </a:t>
            </a:r>
            <a:r>
              <a:rPr lang="en-IN" sz="3300" u="sng" dirty="0">
                <a:latin typeface="Times New Roman" pitchFamily="18" charset="0"/>
                <a:cs typeface="Times New Roman" pitchFamily="18" charset="0"/>
              </a:rPr>
              <a:t>social workers support </a:t>
            </a:r>
            <a:r>
              <a:rPr lang="en-IN" sz="3300" dirty="0">
                <a:latin typeface="Times New Roman" pitchFamily="18" charset="0"/>
                <a:cs typeface="Times New Roman" pitchFamily="18" charset="0"/>
              </a:rPr>
              <a:t>the </a:t>
            </a:r>
            <a:r>
              <a:rPr lang="en-IN" sz="3300" b="1" dirty="0">
                <a:latin typeface="Times New Roman" pitchFamily="18" charset="0"/>
                <a:cs typeface="Times New Roman" pitchFamily="18" charset="0"/>
              </a:rPr>
              <a:t>right </a:t>
            </a:r>
            <a:r>
              <a:rPr lang="en-IN" sz="3300" dirty="0">
                <a:latin typeface="Times New Roman" pitchFamily="18" charset="0"/>
                <a:cs typeface="Times New Roman" pitchFamily="18" charset="0"/>
              </a:rPr>
              <a:t>of every individual to attain the </a:t>
            </a:r>
            <a:r>
              <a:rPr lang="en-IN" sz="3300" dirty="0">
                <a:solidFill>
                  <a:srgbClr val="7030A0"/>
                </a:solidFill>
                <a:latin typeface="Times New Roman" pitchFamily="18" charset="0"/>
                <a:cs typeface="Times New Roman" pitchFamily="18" charset="0"/>
              </a:rPr>
              <a:t>fullest, personally and socially </a:t>
            </a:r>
            <a:r>
              <a:rPr lang="en-IN" sz="3300" b="1" i="1" dirty="0">
                <a:solidFill>
                  <a:srgbClr val="7030A0"/>
                </a:solidFill>
                <a:latin typeface="Times New Roman" pitchFamily="18" charset="0"/>
                <a:cs typeface="Times New Roman" pitchFamily="18" charset="0"/>
              </a:rPr>
              <a:t>constructive development </a:t>
            </a:r>
            <a:r>
              <a:rPr lang="en-IN" sz="3300" dirty="0">
                <a:latin typeface="Times New Roman" pitchFamily="18" charset="0"/>
                <a:cs typeface="Times New Roman" pitchFamily="18" charset="0"/>
              </a:rPr>
              <a:t>of which he is capable.(thro’ social organisation-group living)</a:t>
            </a:r>
          </a:p>
          <a:p>
            <a:pPr lvl="0" algn="just"/>
            <a:r>
              <a:rPr lang="en-IN" sz="3300" dirty="0">
                <a:latin typeface="Times New Roman" pitchFamily="18" charset="0"/>
                <a:cs typeface="Times New Roman" pitchFamily="18" charset="0"/>
              </a:rPr>
              <a:t>A </a:t>
            </a:r>
            <a:r>
              <a:rPr lang="en-IN" sz="3300" u="sng" dirty="0">
                <a:latin typeface="Times New Roman" pitchFamily="18" charset="0"/>
                <a:cs typeface="Times New Roman" pitchFamily="18" charset="0"/>
              </a:rPr>
              <a:t>major responsibility </a:t>
            </a:r>
            <a:r>
              <a:rPr lang="en-IN" sz="3300" dirty="0">
                <a:latin typeface="Times New Roman" pitchFamily="18" charset="0"/>
                <a:cs typeface="Times New Roman" pitchFamily="18" charset="0"/>
              </a:rPr>
              <a:t>for the </a:t>
            </a:r>
            <a:r>
              <a:rPr lang="en-IN" sz="3300" b="1" i="1" dirty="0">
                <a:solidFill>
                  <a:srgbClr val="FF0000"/>
                </a:solidFill>
                <a:latin typeface="Times New Roman" pitchFamily="18" charset="0"/>
                <a:cs typeface="Times New Roman" pitchFamily="18" charset="0"/>
              </a:rPr>
              <a:t>welfare</a:t>
            </a:r>
            <a:r>
              <a:rPr lang="en-IN" sz="3300" dirty="0">
                <a:latin typeface="Times New Roman" pitchFamily="18" charset="0"/>
                <a:cs typeface="Times New Roman" pitchFamily="18" charset="0"/>
              </a:rPr>
              <a:t> of its members </a:t>
            </a:r>
            <a:r>
              <a:rPr lang="en-IN" sz="3300" b="1" dirty="0">
                <a:latin typeface="Times New Roman" pitchFamily="18" charset="0"/>
                <a:cs typeface="Times New Roman" pitchFamily="18" charset="0"/>
              </a:rPr>
              <a:t>rests </a:t>
            </a:r>
            <a:r>
              <a:rPr lang="en-IN" sz="3300" dirty="0">
                <a:latin typeface="Times New Roman" pitchFamily="18" charset="0"/>
                <a:cs typeface="Times New Roman" pitchFamily="18" charset="0"/>
              </a:rPr>
              <a:t>with the </a:t>
            </a:r>
            <a:r>
              <a:rPr lang="en-IN" sz="3300" b="1" i="1" dirty="0">
                <a:solidFill>
                  <a:srgbClr val="FF0000"/>
                </a:solidFill>
                <a:latin typeface="Times New Roman" pitchFamily="18" charset="0"/>
                <a:cs typeface="Times New Roman" pitchFamily="18" charset="0"/>
              </a:rPr>
              <a:t>community.</a:t>
            </a:r>
          </a:p>
          <a:p>
            <a:endParaRPr lang="en-IN" dirty="0"/>
          </a:p>
        </p:txBody>
      </p:sp>
    </p:spTree>
    <p:extLst>
      <p:ext uri="{BB962C8B-B14F-4D97-AF65-F5344CB8AC3E}">
        <p14:creationId xmlns:p14="http://schemas.microsoft.com/office/powerpoint/2010/main" val="342800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1.gstatic.com/images?q=tbn:ANd9GcR85iE_nkSZefZn9qGB50lFS4tcHm7JngLgB3cV0ujOlOom_po_O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1714500"/>
            <a:ext cx="278606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17"/>
          <p:cNvSpPr txBox="1">
            <a:spLocks noChangeArrowheads="1"/>
          </p:cNvSpPr>
          <p:nvPr/>
        </p:nvSpPr>
        <p:spPr bwMode="auto">
          <a:xfrm>
            <a:off x="3429000" y="5643563"/>
            <a:ext cx="2643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Book Antiqua" pitchFamily="18" charset="0"/>
              </a:defRPr>
            </a:lvl1pPr>
            <a:lvl2pPr>
              <a:defRPr sz="2500">
                <a:solidFill>
                  <a:schemeClr val="tx1"/>
                </a:solidFill>
                <a:latin typeface="Book Antiqua" pitchFamily="18" charset="0"/>
              </a:defRPr>
            </a:lvl2pPr>
            <a:lvl3pPr>
              <a:defRPr sz="2200">
                <a:solidFill>
                  <a:schemeClr val="tx1"/>
                </a:solidFill>
                <a:latin typeface="Book Antiqua" pitchFamily="18" charset="0"/>
              </a:defRPr>
            </a:lvl3pPr>
            <a:lvl4pPr>
              <a:defRPr sz="1900">
                <a:solidFill>
                  <a:schemeClr val="tx1"/>
                </a:solidFill>
                <a:latin typeface="Book Antiqua" pitchFamily="18" charset="0"/>
              </a:defRPr>
            </a:lvl4pPr>
            <a:lvl5pPr>
              <a:defRPr sz="1900">
                <a:solidFill>
                  <a:schemeClr val="tx1"/>
                </a:solidFill>
                <a:latin typeface="Book Antiqua" pitchFamily="18" charset="0"/>
              </a:defRPr>
            </a:lvl5pPr>
            <a:lvl6pPr eaLnBrk="0" hangingPunct="0">
              <a:defRPr sz="1900">
                <a:solidFill>
                  <a:schemeClr val="tx1"/>
                </a:solidFill>
                <a:latin typeface="Book Antiqua" pitchFamily="18" charset="0"/>
              </a:defRPr>
            </a:lvl6pPr>
            <a:lvl7pPr eaLnBrk="0" hangingPunct="0">
              <a:defRPr sz="1900">
                <a:solidFill>
                  <a:schemeClr val="tx1"/>
                </a:solidFill>
                <a:latin typeface="Book Antiqua" pitchFamily="18" charset="0"/>
              </a:defRPr>
            </a:lvl7pPr>
            <a:lvl8pPr eaLnBrk="0" hangingPunct="0">
              <a:defRPr sz="1900">
                <a:solidFill>
                  <a:schemeClr val="tx1"/>
                </a:solidFill>
                <a:latin typeface="Book Antiqua" pitchFamily="18" charset="0"/>
              </a:defRPr>
            </a:lvl8pPr>
            <a:lvl9pPr eaLnBrk="0" hangingPunct="0">
              <a:defRPr sz="1900">
                <a:solidFill>
                  <a:schemeClr val="tx1"/>
                </a:solidFill>
                <a:latin typeface="Book Antiqua" pitchFamily="18" charset="0"/>
              </a:defRPr>
            </a:lvl9pPr>
          </a:lstStyle>
          <a:p>
            <a:pPr fontAlgn="base">
              <a:spcBef>
                <a:spcPct val="50000"/>
              </a:spcBef>
              <a:spcAft>
                <a:spcPct val="0"/>
              </a:spcAft>
            </a:pPr>
            <a:r>
              <a:rPr lang="en-US" altLang="en-US" sz="1800" smtClean="0">
                <a:solidFill>
                  <a:srgbClr val="000000"/>
                </a:solidFill>
                <a:latin typeface="Verdana" pitchFamily="34" charset="0"/>
                <a:cs typeface="Arial" charset="0"/>
              </a:rPr>
              <a:t>Raja Ram Mohan Roy</a:t>
            </a:r>
            <a:endParaRPr lang="en-IN" altLang="en-US" sz="1800" smtClean="0">
              <a:solidFill>
                <a:srgbClr val="000000"/>
              </a:solidFill>
              <a:latin typeface="Verdana" pitchFamily="34" charset="0"/>
              <a:cs typeface="Arial" charset="0"/>
            </a:endParaRPr>
          </a:p>
        </p:txBody>
      </p:sp>
    </p:spTree>
    <p:extLst>
      <p:ext uri="{BB962C8B-B14F-4D97-AF65-F5344CB8AC3E}">
        <p14:creationId xmlns:p14="http://schemas.microsoft.com/office/powerpoint/2010/main" val="8742522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lgn="just"/>
            <a:r>
              <a:rPr lang="en-IN" sz="2000" u="sng" dirty="0">
                <a:latin typeface="Times New Roman" pitchFamily="18" charset="0"/>
                <a:cs typeface="Times New Roman" pitchFamily="18" charset="0"/>
              </a:rPr>
              <a:t>All classes of persons in the community </a:t>
            </a:r>
            <a:r>
              <a:rPr lang="en-IN" sz="2000" dirty="0">
                <a:latin typeface="Times New Roman" pitchFamily="18" charset="0"/>
                <a:cs typeface="Times New Roman" pitchFamily="18" charset="0"/>
              </a:rPr>
              <a:t>have an </a:t>
            </a:r>
            <a:r>
              <a:rPr lang="en-IN" sz="2000" b="1" i="1" dirty="0">
                <a:solidFill>
                  <a:srgbClr val="CC0099"/>
                </a:solidFill>
                <a:latin typeface="Times New Roman" pitchFamily="18" charset="0"/>
                <a:cs typeface="Times New Roman" pitchFamily="18" charset="0"/>
              </a:rPr>
              <a:t>equal right </a:t>
            </a:r>
            <a:r>
              <a:rPr lang="en-IN" sz="2000" dirty="0">
                <a:latin typeface="Times New Roman" pitchFamily="18" charset="0"/>
                <a:cs typeface="Times New Roman" pitchFamily="18" charset="0"/>
              </a:rPr>
              <a:t>to the </a:t>
            </a:r>
            <a:r>
              <a:rPr lang="en-IN" sz="2000" b="1" i="1" dirty="0">
                <a:solidFill>
                  <a:srgbClr val="CC0099"/>
                </a:solidFill>
                <a:latin typeface="Times New Roman" pitchFamily="18" charset="0"/>
                <a:cs typeface="Times New Roman" pitchFamily="18" charset="0"/>
              </a:rPr>
              <a:t>social services</a:t>
            </a:r>
            <a:r>
              <a:rPr lang="en-IN" sz="2000" dirty="0">
                <a:latin typeface="Times New Roman" pitchFamily="18" charset="0"/>
                <a:cs typeface="Times New Roman" pitchFamily="18" charset="0"/>
              </a:rPr>
              <a:t>; there is a community responsibility to relieve adequately and </a:t>
            </a:r>
            <a:r>
              <a:rPr lang="en-IN" sz="2000" b="1" i="1" dirty="0">
                <a:solidFill>
                  <a:srgbClr val="008000"/>
                </a:solidFill>
                <a:latin typeface="Times New Roman" pitchFamily="18" charset="0"/>
                <a:cs typeface="Times New Roman" pitchFamily="18" charset="0"/>
              </a:rPr>
              <a:t>without discrimination </a:t>
            </a:r>
            <a:r>
              <a:rPr lang="en-IN" sz="2000" dirty="0">
                <a:latin typeface="Times New Roman" pitchFamily="18" charset="0"/>
                <a:cs typeface="Times New Roman" pitchFamily="18" charset="0"/>
              </a:rPr>
              <a:t>among the members of the community.</a:t>
            </a:r>
          </a:p>
          <a:p>
            <a:pPr lvl="0" algn="just"/>
            <a:r>
              <a:rPr lang="en-IN" sz="2000" dirty="0">
                <a:latin typeface="Times New Roman" pitchFamily="18" charset="0"/>
                <a:cs typeface="Times New Roman" pitchFamily="18" charset="0"/>
              </a:rPr>
              <a:t>The </a:t>
            </a:r>
            <a:r>
              <a:rPr lang="en-IN" sz="2000" u="sng" dirty="0">
                <a:latin typeface="Times New Roman" pitchFamily="18" charset="0"/>
                <a:cs typeface="Times New Roman" pitchFamily="18" charset="0"/>
              </a:rPr>
              <a:t>federal government is thought to have an important responsibility </a:t>
            </a:r>
            <a:r>
              <a:rPr lang="en-IN" sz="2000" dirty="0">
                <a:latin typeface="Times New Roman" pitchFamily="18" charset="0"/>
                <a:cs typeface="Times New Roman" pitchFamily="18" charset="0"/>
              </a:rPr>
              <a:t>in providing </a:t>
            </a:r>
            <a:r>
              <a:rPr lang="en-IN" sz="2000" b="1" i="1" dirty="0">
                <a:solidFill>
                  <a:srgbClr val="008000"/>
                </a:solidFill>
                <a:latin typeface="Times New Roman" pitchFamily="18" charset="0"/>
                <a:cs typeface="Times New Roman" pitchFamily="18" charset="0"/>
              </a:rPr>
              <a:t>for health, housing, full employment, education and various types of public assistance and social insurance programmes.</a:t>
            </a:r>
          </a:p>
          <a:p>
            <a:pPr lvl="0" algn="just"/>
            <a:r>
              <a:rPr lang="en-IN" sz="2000" u="sng" dirty="0">
                <a:latin typeface="Times New Roman" pitchFamily="18" charset="0"/>
                <a:cs typeface="Times New Roman" pitchFamily="18" charset="0"/>
              </a:rPr>
              <a:t>Public assistance </a:t>
            </a:r>
            <a:r>
              <a:rPr lang="en-IN" sz="2000" dirty="0">
                <a:latin typeface="Times New Roman" pitchFamily="18" charset="0"/>
                <a:cs typeface="Times New Roman" pitchFamily="18" charset="0"/>
              </a:rPr>
              <a:t>should be </a:t>
            </a:r>
            <a:r>
              <a:rPr lang="en-IN" sz="2000" dirty="0">
                <a:solidFill>
                  <a:srgbClr val="FF0000"/>
                </a:solidFill>
                <a:latin typeface="Times New Roman" pitchFamily="18" charset="0"/>
                <a:cs typeface="Times New Roman" pitchFamily="18" charset="0"/>
              </a:rPr>
              <a:t>based</a:t>
            </a:r>
            <a:r>
              <a:rPr lang="en-IN" sz="2000" dirty="0">
                <a:latin typeface="Times New Roman" pitchFamily="18" charset="0"/>
                <a:cs typeface="Times New Roman" pitchFamily="18" charset="0"/>
              </a:rPr>
              <a:t> on the </a:t>
            </a:r>
            <a:r>
              <a:rPr lang="en-IN" sz="2000" b="1" i="1" dirty="0">
                <a:solidFill>
                  <a:srgbClr val="FF0000"/>
                </a:solidFill>
                <a:latin typeface="Times New Roman" pitchFamily="18" charset="0"/>
                <a:cs typeface="Times New Roman" pitchFamily="18" charset="0"/>
              </a:rPr>
              <a:t>concept of need. </a:t>
            </a:r>
            <a:r>
              <a:rPr lang="en-IN" sz="2000" dirty="0">
                <a:latin typeface="Times New Roman" pitchFamily="18" charset="0"/>
                <a:cs typeface="Times New Roman" pitchFamily="18" charset="0"/>
              </a:rPr>
              <a:t>Social work believes that need should be </a:t>
            </a:r>
            <a:r>
              <a:rPr lang="en-IN" sz="2000" b="1" i="1" dirty="0">
                <a:solidFill>
                  <a:srgbClr val="FF0000"/>
                </a:solidFill>
                <a:latin typeface="Times New Roman" pitchFamily="18" charset="0"/>
                <a:cs typeface="Times New Roman" pitchFamily="18" charset="0"/>
              </a:rPr>
              <a:t>scientifically examined </a:t>
            </a:r>
            <a:r>
              <a:rPr lang="en-IN" sz="2000" dirty="0">
                <a:latin typeface="Times New Roman" pitchFamily="18" charset="0"/>
                <a:cs typeface="Times New Roman" pitchFamily="18" charset="0"/>
              </a:rPr>
              <a:t>and after finding their validity, assistance should be given.</a:t>
            </a:r>
          </a:p>
          <a:p>
            <a:pPr lvl="0" algn="just"/>
            <a:r>
              <a:rPr lang="en-IN" sz="2000" u="sng" dirty="0">
                <a:latin typeface="Times New Roman" pitchFamily="18" charset="0"/>
                <a:cs typeface="Times New Roman" pitchFamily="18" charset="0"/>
              </a:rPr>
              <a:t>Organized labour </a:t>
            </a:r>
            <a:r>
              <a:rPr lang="en-IN" sz="2000" dirty="0">
                <a:latin typeface="Times New Roman" pitchFamily="18" charset="0"/>
                <a:cs typeface="Times New Roman" pitchFamily="18" charset="0"/>
              </a:rPr>
              <a:t>makes a </a:t>
            </a:r>
            <a:r>
              <a:rPr lang="en-IN" sz="2000" b="1" i="1" dirty="0">
                <a:solidFill>
                  <a:schemeClr val="accent6">
                    <a:lumMod val="50000"/>
                  </a:schemeClr>
                </a:solidFill>
                <a:latin typeface="Times New Roman" pitchFamily="18" charset="0"/>
                <a:cs typeface="Times New Roman" pitchFamily="18" charset="0"/>
              </a:rPr>
              <a:t>positive contribution to community life</a:t>
            </a:r>
            <a:r>
              <a:rPr lang="en-IN" sz="2000" dirty="0">
                <a:latin typeface="Times New Roman" pitchFamily="18" charset="0"/>
                <a:cs typeface="Times New Roman" pitchFamily="18" charset="0"/>
              </a:rPr>
              <a:t> and </a:t>
            </a:r>
            <a:r>
              <a:rPr lang="en-IN" sz="2000" u="sng" dirty="0">
                <a:latin typeface="Times New Roman" pitchFamily="18" charset="0"/>
                <a:cs typeface="Times New Roman" pitchFamily="18" charset="0"/>
              </a:rPr>
              <a:t>should be accepted as a constructive, rather that destructive force.</a:t>
            </a:r>
          </a:p>
          <a:p>
            <a:pPr>
              <a:buNone/>
            </a:pPr>
            <a:endParaRPr lang="en-IN" sz="2000" dirty="0"/>
          </a:p>
        </p:txBody>
      </p:sp>
      <p:sp>
        <p:nvSpPr>
          <p:cNvPr id="4" name="Title 1"/>
          <p:cNvSpPr>
            <a:spLocks noGrp="1"/>
          </p:cNvSpPr>
          <p:nvPr>
            <p:ph type="title"/>
          </p:nvPr>
        </p:nvSpPr>
        <p:spPr>
          <a:xfrm>
            <a:off x="457200" y="0"/>
            <a:ext cx="8229600" cy="1447800"/>
          </a:xfrm>
        </p:spPr>
        <p:txBody>
          <a:bodyPr>
            <a:normAutofit fontScale="90000"/>
          </a:bodyPr>
          <a:lstStyle/>
          <a:p>
            <a:r>
              <a:rPr lang="en-IN" sz="2700" dirty="0">
                <a:latin typeface="Times New Roman" pitchFamily="18" charset="0"/>
                <a:cs typeface="Times New Roman" pitchFamily="18" charset="0"/>
              </a:rPr>
              <a:t>THE RELATIONS BETWEEN GROUPS, GROUPS AND INDIVIDUALS AND BETWEEN INDIVIDULS </a:t>
            </a:r>
            <a:r>
              <a:rPr lang="en-IN" sz="2700" dirty="0" err="1">
                <a:latin typeface="Times New Roman" pitchFamily="18" charset="0"/>
                <a:cs typeface="Times New Roman" pitchFamily="18" charset="0"/>
              </a:rPr>
              <a:t>Cond</a:t>
            </a:r>
            <a:r>
              <a:rPr lang="en-IN" sz="2700" dirty="0">
                <a:latin typeface="Times New Roman" pitchFamily="18" charset="0"/>
                <a:cs typeface="Times New Roman" pitchFamily="18" charset="0"/>
              </a:rPr>
              <a:t>….</a:t>
            </a:r>
            <a:r>
              <a:rPr lang="en-IN" dirty="0"/>
              <a:t/>
            </a:r>
            <a:br>
              <a:rPr lang="en-IN" dirty="0"/>
            </a:br>
            <a:endParaRPr lang="en-IN" dirty="0"/>
          </a:p>
        </p:txBody>
      </p:sp>
    </p:spTree>
    <p:extLst>
      <p:ext uri="{BB962C8B-B14F-4D97-AF65-F5344CB8AC3E}">
        <p14:creationId xmlns:p14="http://schemas.microsoft.com/office/powerpoint/2010/main" val="36480325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dirty="0">
                <a:latin typeface="Times New Roman" pitchFamily="18" charset="0"/>
                <a:cs typeface="Times New Roman" pitchFamily="18" charset="0"/>
              </a:rPr>
              <a:t>THE RELATIONS BETWEEN GROUPS, GROUPS AND INDIVIDUALS AND BETWEEN INDIVIDULS </a:t>
            </a:r>
            <a:r>
              <a:rPr lang="en-IN" sz="2700" dirty="0" err="1">
                <a:latin typeface="Times New Roman" pitchFamily="18" charset="0"/>
                <a:cs typeface="Times New Roman" pitchFamily="18" charset="0"/>
              </a:rPr>
              <a:t>Cond</a:t>
            </a:r>
            <a:r>
              <a:rPr lang="en-IN" dirty="0">
                <a:latin typeface="Times New Roman" pitchFamily="18" charset="0"/>
                <a:cs typeface="Times New Roman" pitchFamily="18" charset="0"/>
              </a:rPr>
              <a:t>….</a:t>
            </a:r>
            <a:endParaRPr lang="en-IN" dirty="0"/>
          </a:p>
        </p:txBody>
      </p:sp>
      <p:sp>
        <p:nvSpPr>
          <p:cNvPr id="3" name="Content Placeholder 2"/>
          <p:cNvSpPr>
            <a:spLocks noGrp="1"/>
          </p:cNvSpPr>
          <p:nvPr>
            <p:ph idx="1"/>
          </p:nvPr>
        </p:nvSpPr>
        <p:spPr/>
        <p:txBody>
          <a:bodyPr>
            <a:normAutofit/>
          </a:bodyPr>
          <a:lstStyle/>
          <a:p>
            <a:pPr lvl="0" algn="just"/>
            <a:r>
              <a:rPr lang="en-IN" u="sng" dirty="0">
                <a:latin typeface="Times New Roman" pitchFamily="18" charset="0"/>
                <a:cs typeface="Times New Roman" pitchFamily="18" charset="0"/>
              </a:rPr>
              <a:t>There needs to be </a:t>
            </a:r>
            <a:r>
              <a:rPr lang="en-IN" b="1" i="1" dirty="0">
                <a:solidFill>
                  <a:srgbClr val="0070C0"/>
                </a:solidFill>
                <a:latin typeface="Times New Roman" pitchFamily="18" charset="0"/>
                <a:cs typeface="Times New Roman" pitchFamily="18" charset="0"/>
              </a:rPr>
              <a:t>complete social cooperation </a:t>
            </a:r>
            <a:r>
              <a:rPr lang="en-IN" dirty="0">
                <a:latin typeface="Times New Roman" pitchFamily="18" charset="0"/>
                <a:cs typeface="Times New Roman" pitchFamily="18" charset="0"/>
              </a:rPr>
              <a:t>of </a:t>
            </a:r>
            <a:r>
              <a:rPr lang="en-IN" b="1" i="1" dirty="0">
                <a:solidFill>
                  <a:srgbClr val="0070C0"/>
                </a:solidFill>
                <a:latin typeface="Times New Roman" pitchFamily="18" charset="0"/>
                <a:cs typeface="Times New Roman" pitchFamily="18" charset="0"/>
              </a:rPr>
              <a:t>all races and ethnic groups</a:t>
            </a:r>
            <a:r>
              <a:rPr lang="en-IN" dirty="0">
                <a:latin typeface="Times New Roman" pitchFamily="18" charset="0"/>
                <a:cs typeface="Times New Roman" pitchFamily="18" charset="0"/>
              </a:rPr>
              <a:t>, on the basis of </a:t>
            </a:r>
            <a:r>
              <a:rPr lang="en-IN" b="1" i="1" dirty="0">
                <a:solidFill>
                  <a:srgbClr val="0070C0"/>
                </a:solidFill>
                <a:latin typeface="Times New Roman" pitchFamily="18" charset="0"/>
                <a:cs typeface="Times New Roman" pitchFamily="18" charset="0"/>
              </a:rPr>
              <a:t>complete equality and mutual respect</a:t>
            </a:r>
            <a:r>
              <a:rPr lang="en-IN" dirty="0">
                <a:latin typeface="Times New Roman" pitchFamily="18" charset="0"/>
                <a:cs typeface="Times New Roman" pitchFamily="18" charset="0"/>
              </a:rPr>
              <a:t>.</a:t>
            </a:r>
          </a:p>
          <a:p>
            <a:pPr lvl="0" algn="just"/>
            <a:r>
              <a:rPr lang="en-IN" u="sng" dirty="0">
                <a:latin typeface="Times New Roman" pitchFamily="18" charset="0"/>
                <a:cs typeface="Times New Roman" pitchFamily="18" charset="0"/>
              </a:rPr>
              <a:t>Freedom and security are not mutually exclusive </a:t>
            </a:r>
            <a:r>
              <a:rPr lang="en-IN" dirty="0">
                <a:latin typeface="Times New Roman" pitchFamily="18" charset="0"/>
                <a:cs typeface="Times New Roman" pitchFamily="18" charset="0"/>
              </a:rPr>
              <a:t>security and freedom are </a:t>
            </a:r>
            <a:r>
              <a:rPr lang="en-IN" u="sng" dirty="0">
                <a:latin typeface="Times New Roman" pitchFamily="18" charset="0"/>
                <a:cs typeface="Times New Roman" pitchFamily="18" charset="0"/>
              </a:rPr>
              <a:t>part of the same problem</a:t>
            </a:r>
          </a:p>
        </p:txBody>
      </p:sp>
    </p:spTree>
    <p:extLst>
      <p:ext uri="{BB962C8B-B14F-4D97-AF65-F5344CB8AC3E}">
        <p14:creationId xmlns:p14="http://schemas.microsoft.com/office/powerpoint/2010/main" val="14003236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dirty="0">
                <a:latin typeface="Times New Roman" pitchFamily="18" charset="0"/>
                <a:cs typeface="Times New Roman" pitchFamily="18" charset="0"/>
              </a:rPr>
              <a:t>III.THE FUNCTIONS AND METHODS OF SOCIAL WORK</a:t>
            </a:r>
            <a:r>
              <a:rPr lang="en-IN" dirty="0"/>
              <a:t/>
            </a:r>
            <a:br>
              <a:rPr lang="en-IN" dirty="0"/>
            </a:br>
            <a:endParaRPr lang="en-IN" dirty="0"/>
          </a:p>
        </p:txBody>
      </p:sp>
      <p:sp>
        <p:nvSpPr>
          <p:cNvPr id="3" name="Content Placeholder 2"/>
          <p:cNvSpPr>
            <a:spLocks noGrp="1"/>
          </p:cNvSpPr>
          <p:nvPr>
            <p:ph idx="1"/>
          </p:nvPr>
        </p:nvSpPr>
        <p:spPr/>
        <p:txBody>
          <a:bodyPr>
            <a:normAutofit fontScale="77500" lnSpcReduction="20000"/>
          </a:bodyPr>
          <a:lstStyle/>
          <a:p>
            <a:pPr lvl="0" algn="just"/>
            <a:r>
              <a:rPr lang="en-IN" dirty="0">
                <a:latin typeface="Times New Roman" pitchFamily="18" charset="0"/>
                <a:cs typeface="Times New Roman" pitchFamily="18" charset="0"/>
              </a:rPr>
              <a:t>Social work has a </a:t>
            </a:r>
            <a:r>
              <a:rPr lang="en-IN" u="sng" dirty="0">
                <a:latin typeface="Times New Roman" pitchFamily="18" charset="0"/>
                <a:cs typeface="Times New Roman" pitchFamily="18" charset="0"/>
              </a:rPr>
              <a:t>functionally dualistic approach</a:t>
            </a:r>
            <a:r>
              <a:rPr lang="en-IN" dirty="0">
                <a:latin typeface="Times New Roman" pitchFamily="18" charset="0"/>
                <a:cs typeface="Times New Roman" pitchFamily="18" charset="0"/>
              </a:rPr>
              <a:t>. It has distinctly two methodologies; the case work on one side and the social action on the other.</a:t>
            </a:r>
          </a:p>
          <a:p>
            <a:pPr lvl="0" algn="just"/>
            <a:r>
              <a:rPr lang="en-IN" dirty="0">
                <a:latin typeface="Times New Roman" pitchFamily="18" charset="0"/>
                <a:cs typeface="Times New Roman" pitchFamily="18" charset="0"/>
              </a:rPr>
              <a:t>The social worker </a:t>
            </a:r>
            <a:r>
              <a:rPr lang="en-IN" u="sng" dirty="0">
                <a:latin typeface="Times New Roman" pitchFamily="18" charset="0"/>
                <a:cs typeface="Times New Roman" pitchFamily="18" charset="0"/>
              </a:rPr>
              <a:t>relies</a:t>
            </a:r>
            <a:r>
              <a:rPr lang="en-IN" dirty="0">
                <a:latin typeface="Times New Roman" pitchFamily="18" charset="0"/>
                <a:cs typeface="Times New Roman" pitchFamily="18" charset="0"/>
              </a:rPr>
              <a:t> on the </a:t>
            </a:r>
            <a:r>
              <a:rPr lang="en-IN" u="sng" dirty="0">
                <a:latin typeface="Times New Roman" pitchFamily="18" charset="0"/>
                <a:cs typeface="Times New Roman" pitchFamily="18" charset="0"/>
              </a:rPr>
              <a:t>development of insight and/or environmental manipulation </a:t>
            </a:r>
            <a:r>
              <a:rPr lang="en-IN" dirty="0">
                <a:solidFill>
                  <a:srgbClr val="CC0099"/>
                </a:solidFill>
                <a:latin typeface="Times New Roman" pitchFamily="18" charset="0"/>
                <a:cs typeface="Times New Roman" pitchFamily="18" charset="0"/>
              </a:rPr>
              <a:t>for the purpose of modifying behaviour or furthering social growth </a:t>
            </a:r>
            <a:r>
              <a:rPr lang="en-IN" dirty="0">
                <a:latin typeface="Times New Roman" pitchFamily="18" charset="0"/>
                <a:cs typeface="Times New Roman" pitchFamily="18" charset="0"/>
              </a:rPr>
              <a:t>rather than on ‘ordering’, ‘forbidding’ or ‘exhortation’.</a:t>
            </a:r>
          </a:p>
          <a:p>
            <a:pPr lvl="0" algn="just"/>
            <a:r>
              <a:rPr lang="en-IN" dirty="0">
                <a:latin typeface="Times New Roman" pitchFamily="18" charset="0"/>
                <a:cs typeface="Times New Roman" pitchFamily="18" charset="0"/>
              </a:rPr>
              <a:t>Social work services should be </a:t>
            </a:r>
            <a:r>
              <a:rPr lang="en-IN" dirty="0">
                <a:solidFill>
                  <a:srgbClr val="008000"/>
                </a:solidFill>
                <a:latin typeface="Times New Roman" pitchFamily="18" charset="0"/>
                <a:cs typeface="Times New Roman" pitchFamily="18" charset="0"/>
              </a:rPr>
              <a:t>provided by professionally trained workers</a:t>
            </a:r>
            <a:r>
              <a:rPr lang="en-IN" dirty="0">
                <a:latin typeface="Times New Roman" pitchFamily="18" charset="0"/>
                <a:cs typeface="Times New Roman" pitchFamily="18" charset="0"/>
              </a:rPr>
              <a:t> in both </a:t>
            </a:r>
            <a:r>
              <a:rPr lang="en-IN" dirty="0">
                <a:solidFill>
                  <a:srgbClr val="008000"/>
                </a:solidFill>
                <a:latin typeface="Times New Roman" pitchFamily="18" charset="0"/>
                <a:cs typeface="Times New Roman" pitchFamily="18" charset="0"/>
              </a:rPr>
              <a:t>public and private agencies.</a:t>
            </a:r>
          </a:p>
          <a:p>
            <a:pPr lvl="0" algn="just"/>
            <a:r>
              <a:rPr lang="en-IN" dirty="0">
                <a:latin typeface="Times New Roman" pitchFamily="18" charset="0"/>
                <a:cs typeface="Times New Roman" pitchFamily="18" charset="0"/>
              </a:rPr>
              <a:t>Social work accepts democracy as ‘the method’. Social work is so interwoven into the fabric of its democratic matrix that it can hardly be understood if viewed apart from it.</a:t>
            </a:r>
          </a:p>
          <a:p>
            <a:endParaRPr lang="en-IN" dirty="0"/>
          </a:p>
        </p:txBody>
      </p:sp>
    </p:spTree>
    <p:extLst>
      <p:ext uri="{BB962C8B-B14F-4D97-AF65-F5344CB8AC3E}">
        <p14:creationId xmlns:p14="http://schemas.microsoft.com/office/powerpoint/2010/main" val="23971893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dirty="0">
                <a:latin typeface="Times New Roman" pitchFamily="18" charset="0"/>
                <a:cs typeface="Times New Roman" pitchFamily="18" charset="0"/>
              </a:rPr>
              <a:t>IV.SOCIAL MALADJUSTMENT AND SOCIAL CHANGE</a:t>
            </a:r>
            <a:r>
              <a:rPr lang="en-IN" dirty="0"/>
              <a:t/>
            </a:r>
            <a:br>
              <a:rPr lang="en-IN" dirty="0"/>
            </a:br>
            <a:endParaRPr lang="en-IN" dirty="0"/>
          </a:p>
        </p:txBody>
      </p:sp>
      <p:sp>
        <p:nvSpPr>
          <p:cNvPr id="3" name="Content Placeholder 2"/>
          <p:cNvSpPr>
            <a:spLocks noGrp="1"/>
          </p:cNvSpPr>
          <p:nvPr>
            <p:ph idx="1"/>
          </p:nvPr>
        </p:nvSpPr>
        <p:spPr/>
        <p:txBody>
          <a:bodyPr>
            <a:normAutofit fontScale="92500" lnSpcReduction="10000"/>
          </a:bodyPr>
          <a:lstStyle/>
          <a:p>
            <a:pPr lvl="0"/>
            <a:r>
              <a:rPr lang="en-IN" dirty="0">
                <a:latin typeface="Times New Roman" pitchFamily="18" charset="0"/>
                <a:cs typeface="Times New Roman" pitchFamily="18" charset="0"/>
              </a:rPr>
              <a:t>There </a:t>
            </a:r>
            <a:r>
              <a:rPr lang="en-IN" dirty="0">
                <a:solidFill>
                  <a:srgbClr val="008000"/>
                </a:solidFill>
                <a:latin typeface="Times New Roman" pitchFamily="18" charset="0"/>
                <a:cs typeface="Times New Roman" pitchFamily="18" charset="0"/>
              </a:rPr>
              <a:t>are serious political, economic and social maladjustment </a:t>
            </a:r>
            <a:r>
              <a:rPr lang="en-IN" dirty="0">
                <a:latin typeface="Times New Roman" pitchFamily="18" charset="0"/>
                <a:cs typeface="Times New Roman" pitchFamily="18" charset="0"/>
              </a:rPr>
              <a:t>in our culture.</a:t>
            </a:r>
          </a:p>
          <a:p>
            <a:pPr lvl="0"/>
            <a:r>
              <a:rPr lang="en-IN" dirty="0">
                <a:solidFill>
                  <a:srgbClr val="CC0099"/>
                </a:solidFill>
                <a:latin typeface="Times New Roman" pitchFamily="18" charset="0"/>
                <a:cs typeface="Times New Roman" pitchFamily="18" charset="0"/>
              </a:rPr>
              <a:t>Evolutionary type ‘reform</a:t>
            </a:r>
            <a:r>
              <a:rPr lang="en-IN" dirty="0">
                <a:latin typeface="Times New Roman" pitchFamily="18" charset="0"/>
                <a:cs typeface="Times New Roman" pitchFamily="18" charset="0"/>
              </a:rPr>
              <a:t>’ is both </a:t>
            </a:r>
            <a:r>
              <a:rPr lang="en-IN" dirty="0">
                <a:solidFill>
                  <a:srgbClr val="CC0099"/>
                </a:solidFill>
                <a:latin typeface="Times New Roman" pitchFamily="18" charset="0"/>
                <a:cs typeface="Times New Roman" pitchFamily="18" charset="0"/>
              </a:rPr>
              <a:t>possible and desirable</a:t>
            </a:r>
            <a:r>
              <a:rPr lang="en-IN" dirty="0">
                <a:latin typeface="Times New Roman" pitchFamily="18" charset="0"/>
                <a:cs typeface="Times New Roman" pitchFamily="18" charset="0"/>
              </a:rPr>
              <a:t> in our society.</a:t>
            </a:r>
          </a:p>
          <a:p>
            <a:pPr lvl="0"/>
            <a:r>
              <a:rPr lang="en-IN" dirty="0">
                <a:latin typeface="Times New Roman" pitchFamily="18" charset="0"/>
                <a:cs typeface="Times New Roman" pitchFamily="18" charset="0"/>
              </a:rPr>
              <a:t>There is a need for </a:t>
            </a:r>
            <a:r>
              <a:rPr lang="en-IN" dirty="0">
                <a:solidFill>
                  <a:srgbClr val="7030A0"/>
                </a:solidFill>
                <a:latin typeface="Times New Roman" pitchFamily="18" charset="0"/>
                <a:cs typeface="Times New Roman" pitchFamily="18" charset="0"/>
              </a:rPr>
              <a:t>social planning.(intelligent direction-for social change)</a:t>
            </a:r>
          </a:p>
          <a:p>
            <a:pPr lvl="0"/>
            <a:r>
              <a:rPr lang="en-IN" dirty="0">
                <a:solidFill>
                  <a:srgbClr val="7030A0"/>
                </a:solidFill>
                <a:latin typeface="Times New Roman" pitchFamily="18" charset="0"/>
                <a:cs typeface="Times New Roman" pitchFamily="18" charset="0"/>
              </a:rPr>
              <a:t>Social planning.purpose-1.to stimulate people to use their power for-the cooperative improvement of </a:t>
            </a:r>
            <a:r>
              <a:rPr lang="en-IN">
                <a:solidFill>
                  <a:srgbClr val="7030A0"/>
                </a:solidFill>
                <a:latin typeface="Times New Roman" pitchFamily="18" charset="0"/>
                <a:cs typeface="Times New Roman" pitchFamily="18" charset="0"/>
              </a:rPr>
              <a:t>group life 2.to </a:t>
            </a:r>
            <a:r>
              <a:rPr lang="en-IN" dirty="0">
                <a:solidFill>
                  <a:srgbClr val="7030A0"/>
                </a:solidFill>
                <a:latin typeface="Times New Roman" pitchFamily="18" charset="0"/>
                <a:cs typeface="Times New Roman" pitchFamily="18" charset="0"/>
              </a:rPr>
              <a:t>assist in the development of </a:t>
            </a:r>
            <a:r>
              <a:rPr lang="en-IN">
                <a:solidFill>
                  <a:srgbClr val="7030A0"/>
                </a:solidFill>
                <a:latin typeface="Times New Roman" pitchFamily="18" charset="0"/>
                <a:cs typeface="Times New Roman" pitchFamily="18" charset="0"/>
              </a:rPr>
              <a:t>the process </a:t>
            </a:r>
            <a:endParaRPr lang="en-IN" dirty="0">
              <a:solidFill>
                <a:srgbClr val="7030A0"/>
              </a:solidFill>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16579228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Fields of Social Work</a:t>
            </a:r>
            <a:r>
              <a:rPr lang="en-IN" dirty="0"/>
              <a:t/>
            </a:r>
            <a:br>
              <a:rPr lang="en-IN" dirty="0"/>
            </a:br>
            <a:endParaRPr lang="en-IN" dirty="0"/>
          </a:p>
        </p:txBody>
      </p:sp>
      <p:sp>
        <p:nvSpPr>
          <p:cNvPr id="3" name="Content Placeholder 2"/>
          <p:cNvSpPr>
            <a:spLocks noGrp="1"/>
          </p:cNvSpPr>
          <p:nvPr>
            <p:ph idx="1"/>
          </p:nvPr>
        </p:nvSpPr>
        <p:spPr/>
        <p:txBody>
          <a:bodyPr>
            <a:normAutofit fontScale="77500" lnSpcReduction="20000"/>
          </a:bodyPr>
          <a:lstStyle/>
          <a:p>
            <a:pPr lvl="0"/>
            <a:r>
              <a:rPr lang="en-IN" dirty="0">
                <a:latin typeface="Times New Roman" pitchFamily="18" charset="0"/>
                <a:cs typeface="Times New Roman" pitchFamily="18" charset="0"/>
              </a:rPr>
              <a:t>Child Development</a:t>
            </a:r>
          </a:p>
          <a:p>
            <a:pPr lvl="0"/>
            <a:r>
              <a:rPr lang="en-IN" dirty="0">
                <a:latin typeface="Times New Roman" pitchFamily="18" charset="0"/>
                <a:cs typeface="Times New Roman" pitchFamily="18" charset="0"/>
              </a:rPr>
              <a:t>Rural Development</a:t>
            </a:r>
          </a:p>
          <a:p>
            <a:pPr lvl="0"/>
            <a:r>
              <a:rPr lang="en-IN" dirty="0">
                <a:latin typeface="Times New Roman" pitchFamily="18" charset="0"/>
                <a:cs typeface="Times New Roman" pitchFamily="18" charset="0"/>
              </a:rPr>
              <a:t>Industrial Development</a:t>
            </a:r>
          </a:p>
          <a:p>
            <a:pPr lvl="0"/>
            <a:r>
              <a:rPr lang="en-IN" dirty="0">
                <a:latin typeface="Times New Roman" pitchFamily="18" charset="0"/>
                <a:cs typeface="Times New Roman" pitchFamily="18" charset="0"/>
              </a:rPr>
              <a:t>Health</a:t>
            </a:r>
          </a:p>
          <a:p>
            <a:pPr lvl="0"/>
            <a:r>
              <a:rPr lang="en-IN" dirty="0">
                <a:latin typeface="Times New Roman" pitchFamily="18" charset="0"/>
                <a:cs typeface="Times New Roman" pitchFamily="18" charset="0"/>
              </a:rPr>
              <a:t>Mental Health</a:t>
            </a:r>
          </a:p>
          <a:p>
            <a:pPr lvl="0"/>
            <a:r>
              <a:rPr lang="en-IN" dirty="0">
                <a:latin typeface="Times New Roman" pitchFamily="18" charset="0"/>
                <a:cs typeface="Times New Roman" pitchFamily="18" charset="0"/>
              </a:rPr>
              <a:t>Education</a:t>
            </a:r>
          </a:p>
          <a:p>
            <a:pPr lvl="0"/>
            <a:r>
              <a:rPr lang="en-IN" dirty="0">
                <a:latin typeface="Times New Roman" pitchFamily="18" charset="0"/>
                <a:cs typeface="Times New Roman" pitchFamily="18" charset="0"/>
              </a:rPr>
              <a:t>Social Defence</a:t>
            </a:r>
          </a:p>
          <a:p>
            <a:pPr lvl="0"/>
            <a:r>
              <a:rPr lang="en-IN" dirty="0">
                <a:latin typeface="Times New Roman" pitchFamily="18" charset="0"/>
                <a:cs typeface="Times New Roman" pitchFamily="18" charset="0"/>
              </a:rPr>
              <a:t>Family Planning</a:t>
            </a:r>
          </a:p>
          <a:p>
            <a:pPr lvl="0"/>
            <a:r>
              <a:rPr lang="en-IN" dirty="0">
                <a:latin typeface="Times New Roman" pitchFamily="18" charset="0"/>
                <a:cs typeface="Times New Roman" pitchFamily="18" charset="0"/>
              </a:rPr>
              <a:t>Mental Retardation</a:t>
            </a:r>
          </a:p>
          <a:p>
            <a:pPr lvl="0"/>
            <a:r>
              <a:rPr lang="en-IN" dirty="0">
                <a:latin typeface="Times New Roman" pitchFamily="18" charset="0"/>
                <a:cs typeface="Times New Roman" pitchFamily="18" charset="0"/>
              </a:rPr>
              <a:t>Social Development</a:t>
            </a:r>
          </a:p>
          <a:p>
            <a:pPr lvl="0"/>
            <a:r>
              <a:rPr lang="en-IN" dirty="0">
                <a:latin typeface="Times New Roman" pitchFamily="18" charset="0"/>
                <a:cs typeface="Times New Roman" pitchFamily="18" charset="0"/>
              </a:rPr>
              <a:t>Environment</a:t>
            </a:r>
          </a:p>
          <a:p>
            <a:endParaRPr lang="en-IN" dirty="0"/>
          </a:p>
        </p:txBody>
      </p:sp>
    </p:spTree>
    <p:extLst>
      <p:ext uri="{BB962C8B-B14F-4D97-AF65-F5344CB8AC3E}">
        <p14:creationId xmlns:p14="http://schemas.microsoft.com/office/powerpoint/2010/main" val="17047713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CHILD DEVELOPMENT</a:t>
            </a:r>
            <a:br>
              <a:rPr lang="en-IN" dirty="0"/>
            </a:br>
            <a:endParaRPr lang="en-IN" dirty="0"/>
          </a:p>
        </p:txBody>
      </p:sp>
      <p:sp>
        <p:nvSpPr>
          <p:cNvPr id="3" name="Content Placeholder 2"/>
          <p:cNvSpPr>
            <a:spLocks noGrp="1"/>
          </p:cNvSpPr>
          <p:nvPr>
            <p:ph idx="1"/>
          </p:nvPr>
        </p:nvSpPr>
        <p:spPr/>
        <p:txBody>
          <a:bodyPr>
            <a:normAutofit fontScale="62500" lnSpcReduction="20000"/>
          </a:bodyPr>
          <a:lstStyle/>
          <a:p>
            <a:r>
              <a:rPr lang="en-IN" dirty="0">
                <a:latin typeface="Times New Roman" pitchFamily="18" charset="0"/>
                <a:cs typeface="Times New Roman" pitchFamily="18" charset="0"/>
              </a:rPr>
              <a:t>The following </a:t>
            </a:r>
            <a:r>
              <a:rPr lang="en-IN" dirty="0">
                <a:solidFill>
                  <a:srgbClr val="FF0000"/>
                </a:solidFill>
                <a:latin typeface="Times New Roman" pitchFamily="18" charset="0"/>
                <a:cs typeface="Times New Roman" pitchFamily="18" charset="0"/>
              </a:rPr>
              <a:t>services</a:t>
            </a:r>
            <a:r>
              <a:rPr lang="en-IN" dirty="0">
                <a:latin typeface="Times New Roman" pitchFamily="18" charset="0"/>
                <a:cs typeface="Times New Roman" pitchFamily="18" charset="0"/>
              </a:rPr>
              <a:t> have been organized by the</a:t>
            </a:r>
            <a:r>
              <a:rPr lang="en-IN" dirty="0">
                <a:solidFill>
                  <a:srgbClr val="FF0000"/>
                </a:solidFill>
                <a:latin typeface="Times New Roman" pitchFamily="18" charset="0"/>
                <a:cs typeface="Times New Roman" pitchFamily="18" charset="0"/>
              </a:rPr>
              <a:t> Central Social Welfare Board </a:t>
            </a:r>
            <a:r>
              <a:rPr lang="en-IN" dirty="0">
                <a:latin typeface="Times New Roman" pitchFamily="18" charset="0"/>
                <a:cs typeface="Times New Roman" pitchFamily="18" charset="0"/>
              </a:rPr>
              <a:t>for </a:t>
            </a:r>
            <a:r>
              <a:rPr lang="en-IN" dirty="0">
                <a:solidFill>
                  <a:srgbClr val="FF0000"/>
                </a:solidFill>
                <a:latin typeface="Times New Roman" pitchFamily="18" charset="0"/>
                <a:cs typeface="Times New Roman" pitchFamily="18" charset="0"/>
              </a:rPr>
              <a:t>the Welfare of Children </a:t>
            </a:r>
            <a:r>
              <a:rPr lang="en-IN" dirty="0">
                <a:latin typeface="Times New Roman" pitchFamily="18" charset="0"/>
                <a:cs typeface="Times New Roman" pitchFamily="18" charset="0"/>
              </a:rPr>
              <a:t>in India:</a:t>
            </a:r>
          </a:p>
          <a:p>
            <a:pPr lvl="0"/>
            <a:r>
              <a:rPr lang="en-IN" dirty="0">
                <a:solidFill>
                  <a:srgbClr val="CC0099"/>
                </a:solidFill>
                <a:latin typeface="Times New Roman" pitchFamily="18" charset="0"/>
                <a:cs typeface="Times New Roman" pitchFamily="18" charset="0"/>
              </a:rPr>
              <a:t>Institutions</a:t>
            </a:r>
            <a:r>
              <a:rPr lang="en-IN" dirty="0">
                <a:latin typeface="Times New Roman" pitchFamily="18" charset="0"/>
                <a:cs typeface="Times New Roman" pitchFamily="18" charset="0"/>
              </a:rPr>
              <a:t> for </a:t>
            </a:r>
            <a:r>
              <a:rPr lang="en-IN" b="1" dirty="0">
                <a:solidFill>
                  <a:srgbClr val="CC0099"/>
                </a:solidFill>
                <a:latin typeface="Times New Roman" pitchFamily="18" charset="0"/>
                <a:cs typeface="Times New Roman" pitchFamily="18" charset="0"/>
              </a:rPr>
              <a:t>the protection, education and rehabilitation of the socially handicapped children.</a:t>
            </a:r>
          </a:p>
          <a:p>
            <a:pPr lvl="0"/>
            <a:r>
              <a:rPr lang="en-IN" dirty="0">
                <a:solidFill>
                  <a:srgbClr val="FF0000"/>
                </a:solidFill>
                <a:latin typeface="Times New Roman" pitchFamily="18" charset="0"/>
                <a:cs typeface="Times New Roman" pitchFamily="18" charset="0"/>
              </a:rPr>
              <a:t>Temporary Homes </a:t>
            </a:r>
            <a:r>
              <a:rPr lang="en-IN" dirty="0">
                <a:latin typeface="Times New Roman" pitchFamily="18" charset="0"/>
                <a:cs typeface="Times New Roman" pitchFamily="18" charset="0"/>
              </a:rPr>
              <a:t>for the </a:t>
            </a:r>
            <a:r>
              <a:rPr lang="en-IN" b="1" dirty="0">
                <a:solidFill>
                  <a:srgbClr val="FF0000"/>
                </a:solidFill>
                <a:latin typeface="Times New Roman" pitchFamily="18" charset="0"/>
                <a:cs typeface="Times New Roman" pitchFamily="18" charset="0"/>
              </a:rPr>
              <a:t>sick children suffering from T.B. and skin diseases.</a:t>
            </a:r>
          </a:p>
          <a:p>
            <a:pPr lvl="0"/>
            <a:r>
              <a:rPr lang="en-IN" b="1" dirty="0">
                <a:solidFill>
                  <a:srgbClr val="008000"/>
                </a:solidFill>
                <a:latin typeface="Times New Roman" pitchFamily="18" charset="0"/>
                <a:cs typeface="Times New Roman" pitchFamily="18" charset="0"/>
              </a:rPr>
              <a:t>Children’s Home, Infant’s Home, </a:t>
            </a:r>
            <a:r>
              <a:rPr lang="en-IN" b="1" dirty="0" err="1">
                <a:solidFill>
                  <a:srgbClr val="008000"/>
                </a:solidFill>
                <a:latin typeface="Times New Roman" pitchFamily="18" charset="0"/>
                <a:cs typeface="Times New Roman" pitchFamily="18" charset="0"/>
              </a:rPr>
              <a:t>Balbari</a:t>
            </a:r>
            <a:r>
              <a:rPr lang="en-IN" b="1" dirty="0">
                <a:solidFill>
                  <a:srgbClr val="008000"/>
                </a:solidFill>
                <a:latin typeface="Times New Roman" pitchFamily="18" charset="0"/>
                <a:cs typeface="Times New Roman" pitchFamily="18" charset="0"/>
              </a:rPr>
              <a:t>, Nursery or Pre-primary schools, Day care centres</a:t>
            </a:r>
            <a:r>
              <a:rPr lang="en-IN" dirty="0">
                <a:latin typeface="Times New Roman" pitchFamily="18" charset="0"/>
                <a:cs typeface="Times New Roman" pitchFamily="18" charset="0"/>
              </a:rPr>
              <a:t>, etc.</a:t>
            </a:r>
          </a:p>
          <a:p>
            <a:pPr lvl="0"/>
            <a:r>
              <a:rPr lang="en-IN" b="1" dirty="0">
                <a:solidFill>
                  <a:srgbClr val="0070C0"/>
                </a:solidFill>
                <a:latin typeface="Times New Roman" pitchFamily="18" charset="0"/>
                <a:cs typeface="Times New Roman" pitchFamily="18" charset="0"/>
              </a:rPr>
              <a:t>Recreational and cultural centres and Holiday Homes </a:t>
            </a:r>
            <a:r>
              <a:rPr lang="en-IN" u="sng" dirty="0">
                <a:latin typeface="Times New Roman" pitchFamily="18" charset="0"/>
                <a:cs typeface="Times New Roman" pitchFamily="18" charset="0"/>
              </a:rPr>
              <a:t>for the children </a:t>
            </a:r>
            <a:r>
              <a:rPr lang="en-IN" dirty="0">
                <a:latin typeface="Times New Roman" pitchFamily="18" charset="0"/>
                <a:cs typeface="Times New Roman" pitchFamily="18" charset="0"/>
              </a:rPr>
              <a:t>of the </a:t>
            </a:r>
            <a:r>
              <a:rPr lang="en-IN" u="sng" dirty="0">
                <a:solidFill>
                  <a:srgbClr val="0070C0"/>
                </a:solidFill>
                <a:latin typeface="Times New Roman" pitchFamily="18" charset="0"/>
                <a:cs typeface="Times New Roman" pitchFamily="18" charset="0"/>
              </a:rPr>
              <a:t>families of economically weaker section</a:t>
            </a:r>
            <a:r>
              <a:rPr lang="en-IN" dirty="0">
                <a:latin typeface="Times New Roman" pitchFamily="18" charset="0"/>
                <a:cs typeface="Times New Roman" pitchFamily="18" charset="0"/>
              </a:rPr>
              <a:t>.</a:t>
            </a:r>
          </a:p>
          <a:p>
            <a:pPr lvl="0"/>
            <a:r>
              <a:rPr lang="en-IN" b="1" dirty="0">
                <a:solidFill>
                  <a:schemeClr val="accent6">
                    <a:lumMod val="50000"/>
                  </a:schemeClr>
                </a:solidFill>
                <a:latin typeface="Times New Roman" pitchFamily="18" charset="0"/>
                <a:cs typeface="Times New Roman" pitchFamily="18" charset="0"/>
              </a:rPr>
              <a:t>Child Health Centres</a:t>
            </a:r>
          </a:p>
          <a:p>
            <a:pPr lvl="0"/>
            <a:r>
              <a:rPr lang="en-IN" b="1" dirty="0">
                <a:solidFill>
                  <a:schemeClr val="accent4">
                    <a:lumMod val="75000"/>
                  </a:schemeClr>
                </a:solidFill>
                <a:latin typeface="Times New Roman" pitchFamily="18" charset="0"/>
                <a:cs typeface="Times New Roman" pitchFamily="18" charset="0"/>
              </a:rPr>
              <a:t>Child Guidance Clinics</a:t>
            </a:r>
          </a:p>
          <a:p>
            <a:pPr lvl="0"/>
            <a:r>
              <a:rPr lang="en-IN" u="sng" dirty="0">
                <a:latin typeface="Times New Roman" pitchFamily="18" charset="0"/>
                <a:cs typeface="Times New Roman" pitchFamily="18" charset="0"/>
              </a:rPr>
              <a:t>Schools</a:t>
            </a:r>
            <a:r>
              <a:rPr lang="en-IN" dirty="0">
                <a:latin typeface="Times New Roman" pitchFamily="18" charset="0"/>
                <a:cs typeface="Times New Roman" pitchFamily="18" charset="0"/>
              </a:rPr>
              <a:t> for </a:t>
            </a:r>
            <a:r>
              <a:rPr lang="en-IN" u="sng" dirty="0">
                <a:latin typeface="Times New Roman" pitchFamily="18" charset="0"/>
                <a:cs typeface="Times New Roman" pitchFamily="18" charset="0"/>
              </a:rPr>
              <a:t>mentally retarded, deaf and dumb children</a:t>
            </a:r>
            <a:r>
              <a:rPr lang="en-IN" dirty="0">
                <a:latin typeface="Times New Roman" pitchFamily="18" charset="0"/>
                <a:cs typeface="Times New Roman" pitchFamily="18" charset="0"/>
              </a:rPr>
              <a:t>. Social worker works in these institutions and tries to solve their problem. He tries to strengthen the path for the </a:t>
            </a:r>
            <a:r>
              <a:rPr lang="en-IN" u="sng" dirty="0">
                <a:latin typeface="Times New Roman" pitchFamily="18" charset="0"/>
                <a:cs typeface="Times New Roman" pitchFamily="18" charset="0"/>
              </a:rPr>
              <a:t>development of their personality</a:t>
            </a:r>
            <a:r>
              <a:rPr lang="en-IN" dirty="0">
                <a:latin typeface="Times New Roman" pitchFamily="18" charset="0"/>
                <a:cs typeface="Times New Roman" pitchFamily="18" charset="0"/>
              </a:rPr>
              <a:t>. He also develops </a:t>
            </a:r>
            <a:r>
              <a:rPr lang="en-IN" u="sng" dirty="0">
                <a:latin typeface="Times New Roman" pitchFamily="18" charset="0"/>
                <a:cs typeface="Times New Roman" pitchFamily="18" charset="0"/>
              </a:rPr>
              <a:t>functional abilities and capabilities in team</a:t>
            </a:r>
            <a:r>
              <a:rPr lang="en-IN" dirty="0">
                <a:latin typeface="Times New Roman" pitchFamily="18" charset="0"/>
                <a:cs typeface="Times New Roman" pitchFamily="18" charset="0"/>
              </a:rPr>
              <a:t>.</a:t>
            </a:r>
          </a:p>
          <a:p>
            <a:endParaRPr lang="en-IN" dirty="0"/>
          </a:p>
        </p:txBody>
      </p:sp>
    </p:spTree>
    <p:extLst>
      <p:ext uri="{BB962C8B-B14F-4D97-AF65-F5344CB8AC3E}">
        <p14:creationId xmlns:p14="http://schemas.microsoft.com/office/powerpoint/2010/main" val="37627546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RURAL DEVELOPMENT</a:t>
            </a:r>
            <a:br>
              <a:rPr lang="en-IN" dirty="0"/>
            </a:br>
            <a:endParaRPr lang="en-IN" dirty="0"/>
          </a:p>
        </p:txBody>
      </p:sp>
      <p:sp>
        <p:nvSpPr>
          <p:cNvPr id="3" name="Content Placeholder 2"/>
          <p:cNvSpPr>
            <a:spLocks noGrp="1"/>
          </p:cNvSpPr>
          <p:nvPr>
            <p:ph idx="1"/>
          </p:nvPr>
        </p:nvSpPr>
        <p:spPr/>
        <p:txBody>
          <a:bodyPr>
            <a:normAutofit fontScale="70000" lnSpcReduction="20000"/>
          </a:bodyPr>
          <a:lstStyle/>
          <a:p>
            <a:r>
              <a:rPr lang="en-IN" dirty="0">
                <a:latin typeface="Times New Roman" pitchFamily="18" charset="0"/>
                <a:cs typeface="Times New Roman" pitchFamily="18" charset="0"/>
              </a:rPr>
              <a:t>The following </a:t>
            </a:r>
            <a:r>
              <a:rPr lang="en-IN" b="1" dirty="0">
                <a:solidFill>
                  <a:srgbClr val="CC0099"/>
                </a:solidFill>
                <a:latin typeface="Times New Roman" pitchFamily="18" charset="0"/>
                <a:cs typeface="Times New Roman" pitchFamily="18" charset="0"/>
              </a:rPr>
              <a:t>antipoverty programmes have been launched by the government</a:t>
            </a:r>
            <a:r>
              <a:rPr lang="en-IN" dirty="0">
                <a:latin typeface="Times New Roman" pitchFamily="18" charset="0"/>
                <a:cs typeface="Times New Roman" pitchFamily="18" charset="0"/>
              </a:rPr>
              <a:t>: </a:t>
            </a:r>
          </a:p>
          <a:p>
            <a:r>
              <a:rPr lang="en-IN" dirty="0">
                <a:latin typeface="Times New Roman" pitchFamily="18" charset="0"/>
                <a:cs typeface="Times New Roman" pitchFamily="18" charset="0"/>
              </a:rPr>
              <a:t>Integrated Rural Development Programme (IRDP),</a:t>
            </a:r>
          </a:p>
          <a:p>
            <a:r>
              <a:rPr lang="en-IN" dirty="0">
                <a:latin typeface="Times New Roman" pitchFamily="18" charset="0"/>
                <a:cs typeface="Times New Roman" pitchFamily="18" charset="0"/>
              </a:rPr>
              <a:t> National Rural Employment Programme (NREP),</a:t>
            </a:r>
          </a:p>
          <a:p>
            <a:r>
              <a:rPr lang="en-IN" dirty="0">
                <a:latin typeface="Times New Roman" pitchFamily="18" charset="0"/>
                <a:cs typeface="Times New Roman" pitchFamily="18" charset="0"/>
              </a:rPr>
              <a:t> Rural Landless Employment Guarantee Programme (RLEGP), </a:t>
            </a:r>
          </a:p>
          <a:p>
            <a:r>
              <a:rPr lang="en-IN" dirty="0">
                <a:latin typeface="Times New Roman" pitchFamily="18" charset="0"/>
                <a:cs typeface="Times New Roman" pitchFamily="18" charset="0"/>
              </a:rPr>
              <a:t>Training of Rural Youth for Self-Employment (TRYSEM),</a:t>
            </a:r>
          </a:p>
          <a:p>
            <a:r>
              <a:rPr lang="en-IN" dirty="0">
                <a:latin typeface="Times New Roman" pitchFamily="18" charset="0"/>
                <a:cs typeface="Times New Roman" pitchFamily="18" charset="0"/>
              </a:rPr>
              <a:t> Development of Women and Children in Rural Area (DWCRA), Minimum Need Programme (MNP),</a:t>
            </a:r>
          </a:p>
          <a:p>
            <a:r>
              <a:rPr lang="en-IN" dirty="0">
                <a:latin typeface="Times New Roman" pitchFamily="18" charset="0"/>
                <a:cs typeface="Times New Roman" pitchFamily="18" charset="0"/>
              </a:rPr>
              <a:t> Drought prone Area Program (DPAP), </a:t>
            </a:r>
          </a:p>
          <a:p>
            <a:r>
              <a:rPr lang="en-IN" dirty="0">
                <a:latin typeface="Times New Roman" pitchFamily="18" charset="0"/>
                <a:cs typeface="Times New Roman" pitchFamily="18" charset="0"/>
              </a:rPr>
              <a:t>Desert Development Programme (DDP), </a:t>
            </a:r>
          </a:p>
          <a:p>
            <a:r>
              <a:rPr lang="en-IN" dirty="0">
                <a:latin typeface="Times New Roman" pitchFamily="18" charset="0"/>
                <a:cs typeface="Times New Roman" pitchFamily="18" charset="0"/>
              </a:rPr>
              <a:t>20-Point Programme, </a:t>
            </a:r>
          </a:p>
          <a:p>
            <a:r>
              <a:rPr lang="en-IN" dirty="0" err="1">
                <a:latin typeface="Times New Roman" pitchFamily="18" charset="0"/>
                <a:cs typeface="Times New Roman" pitchFamily="18" charset="0"/>
              </a:rPr>
              <a:t>Jawahar</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Rojgar</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Yojna</a:t>
            </a:r>
            <a:r>
              <a:rPr lang="en-IN" dirty="0">
                <a:latin typeface="Times New Roman" pitchFamily="18" charset="0"/>
                <a:cs typeface="Times New Roman" pitchFamily="18" charset="0"/>
              </a:rPr>
              <a:t>, etc</a:t>
            </a:r>
          </a:p>
        </p:txBody>
      </p:sp>
    </p:spTree>
    <p:extLst>
      <p:ext uri="{BB962C8B-B14F-4D97-AF65-F5344CB8AC3E}">
        <p14:creationId xmlns:p14="http://schemas.microsoft.com/office/powerpoint/2010/main" val="40648261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u="sng" dirty="0"/>
              <a:t>Social worker </a:t>
            </a:r>
            <a:r>
              <a:rPr lang="en-IN" sz="2700" dirty="0"/>
              <a:t>takes up the following activities in respect of the </a:t>
            </a:r>
            <a:r>
              <a:rPr lang="en-IN" sz="2700" u="sng" dirty="0"/>
              <a:t>removal of poverty in rural areas.</a:t>
            </a:r>
            <a:r>
              <a:rPr lang="en-IN" dirty="0"/>
              <a:t/>
            </a:r>
            <a:br>
              <a:rPr lang="en-IN" dirty="0"/>
            </a:br>
            <a:endParaRPr lang="en-IN" dirty="0"/>
          </a:p>
        </p:txBody>
      </p:sp>
      <p:sp>
        <p:nvSpPr>
          <p:cNvPr id="3" name="Content Placeholder 2"/>
          <p:cNvSpPr>
            <a:spLocks noGrp="1"/>
          </p:cNvSpPr>
          <p:nvPr>
            <p:ph idx="1"/>
          </p:nvPr>
        </p:nvSpPr>
        <p:spPr/>
        <p:txBody>
          <a:bodyPr>
            <a:normAutofit fontScale="62500" lnSpcReduction="20000"/>
          </a:bodyPr>
          <a:lstStyle/>
          <a:p>
            <a:pPr lvl="0" algn="just"/>
            <a:r>
              <a:rPr lang="en-IN" dirty="0"/>
              <a:t>He </a:t>
            </a:r>
            <a:r>
              <a:rPr lang="en-IN" b="1" dirty="0">
                <a:solidFill>
                  <a:srgbClr val="CC0099"/>
                </a:solidFill>
              </a:rPr>
              <a:t>disseminates knowledge of various developmental programmes </a:t>
            </a:r>
            <a:r>
              <a:rPr lang="en-IN" dirty="0"/>
              <a:t>of the government including </a:t>
            </a:r>
            <a:r>
              <a:rPr lang="en-IN" b="1" i="1" dirty="0">
                <a:solidFill>
                  <a:srgbClr val="CC0099"/>
                </a:solidFill>
              </a:rPr>
              <a:t>actual benefits available under them, their conditions of eligibility, procedural requirements, etc.</a:t>
            </a:r>
            <a:r>
              <a:rPr lang="en-IN" dirty="0"/>
              <a:t> As also of various </a:t>
            </a:r>
            <a:r>
              <a:rPr lang="en-IN" u="sng" dirty="0">
                <a:solidFill>
                  <a:srgbClr val="CC0099"/>
                </a:solidFill>
              </a:rPr>
              <a:t>social welfare laws </a:t>
            </a:r>
            <a:r>
              <a:rPr lang="en-IN" u="sng" dirty="0"/>
              <a:t>protecting and promoting the interests of weaker and vulnerable sections of society;</a:t>
            </a:r>
          </a:p>
          <a:p>
            <a:pPr lvl="0" algn="just"/>
            <a:r>
              <a:rPr lang="en-IN" dirty="0"/>
              <a:t>He </a:t>
            </a:r>
            <a:r>
              <a:rPr lang="en-IN" u="sng" dirty="0"/>
              <a:t>helps the poor </a:t>
            </a:r>
            <a:r>
              <a:rPr lang="en-IN" dirty="0"/>
              <a:t>in actually </a:t>
            </a:r>
            <a:r>
              <a:rPr lang="en-IN" u="sng" dirty="0"/>
              <a:t>getting the full benefits of these development programmes </a:t>
            </a:r>
            <a:r>
              <a:rPr lang="en-IN" dirty="0">
                <a:solidFill>
                  <a:srgbClr val="008000"/>
                </a:solidFill>
              </a:rPr>
              <a:t>without any share of the administrative machinery or of the locally influential persons;</a:t>
            </a:r>
          </a:p>
          <a:p>
            <a:pPr lvl="0" algn="just"/>
            <a:r>
              <a:rPr lang="en-IN" dirty="0"/>
              <a:t>He </a:t>
            </a:r>
            <a:r>
              <a:rPr lang="en-IN" b="1" dirty="0">
                <a:solidFill>
                  <a:srgbClr val="FF0000"/>
                </a:solidFill>
              </a:rPr>
              <a:t>persuades and sometimes pressurizes the </a:t>
            </a:r>
            <a:r>
              <a:rPr lang="en-IN" b="1" i="1" dirty="0">
                <a:solidFill>
                  <a:srgbClr val="FF0000"/>
                </a:solidFill>
              </a:rPr>
              <a:t>government</a:t>
            </a:r>
            <a:r>
              <a:rPr lang="en-IN" b="1" dirty="0">
                <a:solidFill>
                  <a:srgbClr val="FF0000"/>
                </a:solidFill>
              </a:rPr>
              <a:t> to take up such measure immediately </a:t>
            </a:r>
            <a:r>
              <a:rPr lang="en-IN" dirty="0"/>
              <a:t>as may be instrumental </a:t>
            </a:r>
            <a:r>
              <a:rPr lang="en-IN" b="1" i="1" dirty="0">
                <a:solidFill>
                  <a:srgbClr val="FF0000"/>
                </a:solidFill>
              </a:rPr>
              <a:t>in controlling the loss to public being caused as a result of inadequacies of the developmental programmes.</a:t>
            </a:r>
          </a:p>
          <a:p>
            <a:pPr lvl="0" algn="just"/>
            <a:r>
              <a:rPr lang="en-IN" b="1" dirty="0">
                <a:solidFill>
                  <a:srgbClr val="7030A0"/>
                </a:solidFill>
              </a:rPr>
              <a:t>He provides sufficient knowledge to the poor </a:t>
            </a:r>
            <a:r>
              <a:rPr lang="en-IN" dirty="0"/>
              <a:t>with the subtle ways in which </a:t>
            </a:r>
            <a:r>
              <a:rPr lang="en-IN" dirty="0">
                <a:solidFill>
                  <a:srgbClr val="7030A0"/>
                </a:solidFill>
              </a:rPr>
              <a:t>their exploitation is done in the name of providing assistance to them</a:t>
            </a:r>
            <a:r>
              <a:rPr lang="en-IN" dirty="0"/>
              <a:t>. </a:t>
            </a:r>
            <a:r>
              <a:rPr lang="en-IN" u="sng" dirty="0"/>
              <a:t>He finds out alternative sources of financial and other types of helps, provides legal aid if </a:t>
            </a:r>
            <a:r>
              <a:rPr lang="en-IN" dirty="0"/>
              <a:t>required, and </a:t>
            </a:r>
            <a:r>
              <a:rPr lang="en-IN" u="sng" dirty="0"/>
              <a:t>organizes them to jointly fight against oppressors.</a:t>
            </a:r>
          </a:p>
          <a:p>
            <a:endParaRPr lang="en-IN" dirty="0"/>
          </a:p>
        </p:txBody>
      </p:sp>
    </p:spTree>
    <p:extLst>
      <p:ext uri="{BB962C8B-B14F-4D97-AF65-F5344CB8AC3E}">
        <p14:creationId xmlns:p14="http://schemas.microsoft.com/office/powerpoint/2010/main" val="1124965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pPr lvl="0" algn="just"/>
            <a:r>
              <a:rPr lang="en-IN" dirty="0"/>
              <a:t>He </a:t>
            </a:r>
            <a:r>
              <a:rPr lang="en-IN" b="1" i="1" dirty="0">
                <a:solidFill>
                  <a:srgbClr val="CC0099"/>
                </a:solidFill>
              </a:rPr>
              <a:t>helps in the </a:t>
            </a:r>
            <a:r>
              <a:rPr lang="en-IN" b="1" i="1" u="sng" dirty="0">
                <a:solidFill>
                  <a:srgbClr val="CC0099"/>
                </a:solidFill>
              </a:rPr>
              <a:t>implementation</a:t>
            </a:r>
            <a:r>
              <a:rPr lang="en-IN" b="1" i="1" dirty="0">
                <a:solidFill>
                  <a:srgbClr val="CC0099"/>
                </a:solidFill>
              </a:rPr>
              <a:t> of laws </a:t>
            </a:r>
            <a:r>
              <a:rPr lang="en-IN" dirty="0"/>
              <a:t>directly </a:t>
            </a:r>
            <a:r>
              <a:rPr lang="en-IN" b="1" dirty="0"/>
              <a:t>helpful </a:t>
            </a:r>
            <a:r>
              <a:rPr lang="en-IN" i="1" dirty="0">
                <a:solidFill>
                  <a:srgbClr val="CC0099"/>
                </a:solidFill>
              </a:rPr>
              <a:t>in removal of poverty such as Minimum Wages Act, the Bonded Labour System (Abolition) Act, etc.</a:t>
            </a:r>
          </a:p>
          <a:p>
            <a:pPr lvl="0" algn="just"/>
            <a:r>
              <a:rPr lang="en-IN" b="1" i="1" dirty="0">
                <a:solidFill>
                  <a:srgbClr val="008000"/>
                </a:solidFill>
              </a:rPr>
              <a:t>He promotes the value of self-employment </a:t>
            </a:r>
            <a:r>
              <a:rPr lang="en-IN" dirty="0"/>
              <a:t>in place of service, </a:t>
            </a:r>
            <a:r>
              <a:rPr lang="en-IN" b="1" dirty="0"/>
              <a:t>makes</a:t>
            </a:r>
            <a:r>
              <a:rPr lang="en-IN" dirty="0"/>
              <a:t> </a:t>
            </a:r>
            <a:r>
              <a:rPr lang="en-IN" u="sng" dirty="0">
                <a:solidFill>
                  <a:srgbClr val="008000"/>
                </a:solidFill>
              </a:rPr>
              <a:t>provision for their training </a:t>
            </a:r>
            <a:r>
              <a:rPr lang="en-IN" dirty="0"/>
              <a:t>and </a:t>
            </a:r>
            <a:r>
              <a:rPr lang="en-IN" u="sng" dirty="0">
                <a:solidFill>
                  <a:srgbClr val="008000"/>
                </a:solidFill>
              </a:rPr>
              <a:t>assists in mobilizing of required resource including credit for starting self-employment.</a:t>
            </a:r>
          </a:p>
          <a:p>
            <a:pPr lvl="0" algn="just"/>
            <a:r>
              <a:rPr lang="en-IN" dirty="0"/>
              <a:t>He </a:t>
            </a:r>
            <a:r>
              <a:rPr lang="en-IN" b="1" dirty="0">
                <a:solidFill>
                  <a:srgbClr val="00B0F0"/>
                </a:solidFill>
              </a:rPr>
              <a:t>disseminates necessary knowledge </a:t>
            </a:r>
            <a:r>
              <a:rPr lang="en-IN" dirty="0"/>
              <a:t>regarding </a:t>
            </a:r>
            <a:r>
              <a:rPr lang="en-IN" u="sng" dirty="0"/>
              <a:t>new tools, equipments, methods, techniques, varieties and ways of using them and persuades people to adopt them</a:t>
            </a:r>
            <a:r>
              <a:rPr lang="en-IN" dirty="0"/>
              <a:t> for speedier and better </a:t>
            </a:r>
            <a:r>
              <a:rPr lang="en-IN" b="1" dirty="0"/>
              <a:t>economic development.</a:t>
            </a:r>
          </a:p>
          <a:p>
            <a:pPr lvl="0" algn="just"/>
            <a:r>
              <a:rPr lang="en-IN" dirty="0"/>
              <a:t>He </a:t>
            </a:r>
            <a:r>
              <a:rPr lang="en-IN" b="1" dirty="0"/>
              <a:t>helps in changing the attitude and beliefs </a:t>
            </a:r>
            <a:r>
              <a:rPr lang="en-IN" dirty="0"/>
              <a:t>of rural people to attribute everything concerning them including poverty to their destiny by convincing them that without karma </a:t>
            </a:r>
            <a:r>
              <a:rPr lang="en-IN" b="1" dirty="0"/>
              <a:t>(action) </a:t>
            </a:r>
            <a:r>
              <a:rPr lang="en-IN" dirty="0"/>
              <a:t>nothing can be attained, let alone betterment in their life and living conditions.</a:t>
            </a:r>
          </a:p>
          <a:p>
            <a:pPr algn="just"/>
            <a:endParaRPr lang="en-IN" dirty="0"/>
          </a:p>
        </p:txBody>
      </p:sp>
    </p:spTree>
    <p:extLst>
      <p:ext uri="{BB962C8B-B14F-4D97-AF65-F5344CB8AC3E}">
        <p14:creationId xmlns:p14="http://schemas.microsoft.com/office/powerpoint/2010/main" val="42948531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MAJOR ROLES</a:t>
            </a:r>
          </a:p>
        </p:txBody>
      </p:sp>
      <p:sp>
        <p:nvSpPr>
          <p:cNvPr id="3" name="Content Placeholder 2"/>
          <p:cNvSpPr>
            <a:spLocks noGrp="1"/>
          </p:cNvSpPr>
          <p:nvPr>
            <p:ph idx="1"/>
          </p:nvPr>
        </p:nvSpPr>
        <p:spPr/>
        <p:txBody>
          <a:bodyPr>
            <a:normAutofit fontScale="70000" lnSpcReduction="20000"/>
          </a:bodyPr>
          <a:lstStyle/>
          <a:p>
            <a:pPr lvl="0" algn="just"/>
            <a:r>
              <a:rPr lang="en-IN" b="1" dirty="0"/>
              <a:t>The Enabler</a:t>
            </a:r>
            <a:endParaRPr lang="en-IN" dirty="0"/>
          </a:p>
          <a:p>
            <a:pPr algn="just"/>
            <a:r>
              <a:rPr lang="en-IN" dirty="0">
                <a:solidFill>
                  <a:srgbClr val="CC0099"/>
                </a:solidFill>
              </a:rPr>
              <a:t>Helps people </a:t>
            </a:r>
            <a:r>
              <a:rPr lang="en-IN" b="1" i="1" dirty="0">
                <a:solidFill>
                  <a:srgbClr val="CC0099"/>
                </a:solidFill>
              </a:rPr>
              <a:t>to understand their needs and problems, and knowledge of resources.</a:t>
            </a:r>
            <a:r>
              <a:rPr lang="en-IN" dirty="0"/>
              <a:t> He arouses in them the discontent with the </a:t>
            </a:r>
            <a:r>
              <a:rPr lang="en-IN" u="sng" dirty="0"/>
              <a:t>existing situation and develops the capacity to deal with this situation.</a:t>
            </a:r>
          </a:p>
          <a:p>
            <a:pPr lvl="0" algn="just"/>
            <a:r>
              <a:rPr lang="en-IN" b="1" dirty="0"/>
              <a:t>The Guide</a:t>
            </a:r>
            <a:endParaRPr lang="en-IN" dirty="0"/>
          </a:p>
          <a:p>
            <a:pPr algn="just"/>
            <a:r>
              <a:rPr lang="en-IN" u="sng" dirty="0"/>
              <a:t>He brings people in contact with </a:t>
            </a:r>
            <a:r>
              <a:rPr lang="en-IN" b="1" u="sng" dirty="0"/>
              <a:t>resources of the community </a:t>
            </a:r>
            <a:r>
              <a:rPr lang="en-IN" dirty="0"/>
              <a:t>which they need but do not make them aware about their existence.</a:t>
            </a:r>
          </a:p>
          <a:p>
            <a:pPr algn="just"/>
            <a:r>
              <a:rPr lang="en-IN" b="1" dirty="0"/>
              <a:t>The Advocate </a:t>
            </a:r>
            <a:r>
              <a:rPr lang="en-IN" u="sng" dirty="0"/>
              <a:t>He pleads for his clients against injustice in the distribution of benefits and services. </a:t>
            </a:r>
            <a:r>
              <a:rPr lang="en-IN" b="1" i="1" dirty="0"/>
              <a:t>He makes contacts with the concerned authorities and challenges</a:t>
            </a:r>
            <a:r>
              <a:rPr lang="en-IN" dirty="0"/>
              <a:t> the unjust stance taken by such organizations. </a:t>
            </a:r>
            <a:r>
              <a:rPr lang="en-IN" u="sng" dirty="0"/>
              <a:t>He raises the voice against the grievances of people in order </a:t>
            </a:r>
            <a:r>
              <a:rPr lang="en-IN" b="1" i="1" u="sng" dirty="0"/>
              <a:t>to bring necessary change in policies, programmes, plans and procedures.</a:t>
            </a:r>
          </a:p>
          <a:p>
            <a:pPr lvl="0"/>
            <a:endParaRPr lang="en-IN" b="1" dirty="0"/>
          </a:p>
          <a:p>
            <a:pPr lvl="0"/>
            <a:endParaRPr lang="en-IN" dirty="0"/>
          </a:p>
          <a:p>
            <a:endParaRPr lang="en-IN" dirty="0"/>
          </a:p>
        </p:txBody>
      </p:sp>
    </p:spTree>
    <p:extLst>
      <p:ext uri="{BB962C8B-B14F-4D97-AF65-F5344CB8AC3E}">
        <p14:creationId xmlns:p14="http://schemas.microsoft.com/office/powerpoint/2010/main" val="2588755124"/>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9213</Words>
  <Application>Microsoft Office PowerPoint</Application>
  <PresentationFormat>On-screen Show (4:3)</PresentationFormat>
  <Paragraphs>818</Paragraphs>
  <Slides>153</Slides>
  <Notes>0</Notes>
  <HiddenSlides>0</HiddenSlides>
  <MMClips>0</MMClips>
  <ScaleCrop>false</ScaleCrop>
  <HeadingPairs>
    <vt:vector size="4" baseType="variant">
      <vt:variant>
        <vt:lpstr>Theme</vt:lpstr>
      </vt:variant>
      <vt:variant>
        <vt:i4>8</vt:i4>
      </vt:variant>
      <vt:variant>
        <vt:lpstr>Slide Titles</vt:lpstr>
      </vt:variant>
      <vt:variant>
        <vt:i4>153</vt:i4>
      </vt:variant>
    </vt:vector>
  </HeadingPairs>
  <TitlesOfParts>
    <vt:vector size="161" baseType="lpstr">
      <vt:lpstr>Office Theme</vt:lpstr>
      <vt:lpstr>Eclipse</vt:lpstr>
      <vt:lpstr>1_Eclipse</vt:lpstr>
      <vt:lpstr>2_Eclipse</vt:lpstr>
      <vt:lpstr>1_Office Theme</vt:lpstr>
      <vt:lpstr>2_Office Theme</vt:lpstr>
      <vt:lpstr>Flow</vt:lpstr>
      <vt:lpstr>3_Office Theme</vt:lpstr>
      <vt:lpstr>Introduction to social work Compiled by Dr.D.Nirmala Assistant Professor Department of Social Work Bharathidasan University Tiruchirappalli </vt:lpstr>
      <vt:lpstr>What is Social Work?</vt:lpstr>
      <vt:lpstr>The main tasks of professional social workers are ...</vt:lpstr>
      <vt:lpstr>Professional social workers work in a variety of settings, including: </vt:lpstr>
      <vt:lpstr>Cont...</vt:lpstr>
      <vt:lpstr>Famous Social Workers</vt:lpstr>
      <vt:lpstr>PowerPoint Presentation</vt:lpstr>
      <vt:lpstr>PowerPoint Presentation</vt:lpstr>
      <vt:lpstr>PowerPoint Presentation</vt:lpstr>
      <vt:lpstr>PowerPoint Presentation</vt:lpstr>
      <vt:lpstr>PowerPoint Presentation</vt:lpstr>
      <vt:lpstr>PowerPoint Presentation</vt:lpstr>
      <vt:lpstr>The Progress of Social Work Profession</vt:lpstr>
      <vt:lpstr>Field of Practice for Professional Social Workers</vt:lpstr>
      <vt:lpstr>Cont...</vt:lpstr>
      <vt:lpstr>Cont...</vt:lpstr>
      <vt:lpstr>DESIGNATIONS ENJOYED BY SOCIAL WORK PROFESSIONALS IN DIFFERENT EMPLOYMENT SECTORS GOVERNMENTAL SECTOR </vt:lpstr>
      <vt:lpstr>  </vt:lpstr>
      <vt:lpstr>NGO - Cont...</vt:lpstr>
      <vt:lpstr>PowerPoint Presentation</vt:lpstr>
      <vt:lpstr>Prospect for professional social workers in development sectors</vt:lpstr>
      <vt:lpstr>Making of a professional social worker</vt:lpstr>
      <vt:lpstr>Professional social work contributions in India</vt:lpstr>
      <vt:lpstr> Skills Required for a Professional Social  Worker </vt:lpstr>
      <vt:lpstr>Cont...</vt:lpstr>
      <vt:lpstr>Some of the Premier Universities/Institutes - Conducting Social Work Courses </vt:lpstr>
      <vt:lpstr>PowerPoint Presentation</vt:lpstr>
      <vt:lpstr>PowerPoint Presentation</vt:lpstr>
      <vt:lpstr>Social Work as a Profession</vt:lpstr>
      <vt:lpstr>What is difference between occupation and profession?</vt:lpstr>
      <vt:lpstr>What is a Profession? Definition </vt:lpstr>
      <vt:lpstr>PowerPoint Presentation</vt:lpstr>
      <vt:lpstr>Traits in a Profession </vt:lpstr>
      <vt:lpstr>Wilensky(1962) proposes the following steps in the process of Professionalization in a particular occupation: </vt:lpstr>
      <vt:lpstr>Professional traits in social work profession</vt:lpstr>
      <vt:lpstr>Professional traits Cont…</vt:lpstr>
      <vt:lpstr> Professional traits Cont…</vt:lpstr>
      <vt:lpstr>PowerPoint Presentation</vt:lpstr>
      <vt:lpstr>Social work as a profession in India</vt:lpstr>
      <vt:lpstr>Professional Education </vt:lpstr>
      <vt:lpstr>PowerPoint Presentation</vt:lpstr>
      <vt:lpstr>PowerPoint Presentation</vt:lpstr>
      <vt:lpstr>Fields of Social Work </vt:lpstr>
      <vt:lpstr>CHILD DEVELOPMENT </vt:lpstr>
      <vt:lpstr>PowerPoint Presentation</vt:lpstr>
      <vt:lpstr>RURAL DEVELOPMENT </vt:lpstr>
      <vt:lpstr>PowerPoint Presentation</vt:lpstr>
      <vt:lpstr>Social worker takes up the following activities in respect of the removal of poverty in rural areas.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WORK IN INDUSTRY </vt:lpstr>
      <vt:lpstr>PowerPoint Presentation</vt:lpstr>
      <vt:lpstr>Industrial Social Services </vt:lpstr>
      <vt:lpstr>Industrial Social Work </vt:lpstr>
      <vt:lpstr>PowerPoint Presentation</vt:lpstr>
      <vt:lpstr>HEALTH AND SOCIAL WORK </vt:lpstr>
      <vt:lpstr>PowerPoint Presentation</vt:lpstr>
      <vt:lpstr>MENTAL HEALTH AND SOCIAL WORK </vt:lpstr>
      <vt:lpstr>SOCIAL DEFENCE AND SOCIAL WORK </vt:lpstr>
      <vt:lpstr>A WHO Expert Committee (1970) has started that family planning includes in its purview </vt:lpstr>
      <vt:lpstr>PowerPoint Presentation</vt:lpstr>
      <vt:lpstr>MENTAL RETARDATION AND SOCIAL WORK </vt:lpstr>
      <vt:lpstr>Social worker takes part in the following activities for the pre-adolescent mentally retarded children. </vt:lpstr>
      <vt:lpstr>CODE OF ETHICS</vt:lpstr>
      <vt:lpstr>I The social worker’s conduct as a social worker </vt:lpstr>
      <vt:lpstr>II. The Social Worker’s ethical responsibility to clients: </vt:lpstr>
      <vt:lpstr>III. The Social Worker’s ethical responsibility to Colleagues: </vt:lpstr>
      <vt:lpstr>IV. The Social Worker’s ethical responsibility to employers: </vt:lpstr>
      <vt:lpstr>V. The Social Workers ethical responsibility to community and society: </vt:lpstr>
      <vt:lpstr>Philosophy</vt:lpstr>
      <vt:lpstr>Values</vt:lpstr>
      <vt:lpstr>PowerPoint Presentation</vt:lpstr>
      <vt:lpstr>Social Work Philosophy </vt:lpstr>
      <vt:lpstr>Aesthetics</vt:lpstr>
      <vt:lpstr>Metaphysics</vt:lpstr>
      <vt:lpstr>Social Work Philosophy</vt:lpstr>
      <vt:lpstr>I.THE NATURE OF THE INDIVIDUAL </vt:lpstr>
      <vt:lpstr>THE NATURE OF THE INDIVIDUAL Contd….</vt:lpstr>
      <vt:lpstr>II.THE RELATIONS BETWEEN GROUPS, GROUPS AND INDIVIDUALS AND BETWEEN INDIVIDUALS </vt:lpstr>
      <vt:lpstr>THE RELATIONS BETWEEN GROUPS, GROUPS AND INDIVIDUALS AND BETWEEN INDIVIDULS Cond…. </vt:lpstr>
      <vt:lpstr>THE RELATIONS BETWEEN GROUPS, GROUPS AND INDIVIDUALS AND BETWEEN INDIVIDULS Cond….</vt:lpstr>
      <vt:lpstr>III.THE FUNCTIONS AND METHODS OF SOCIAL WORK </vt:lpstr>
      <vt:lpstr>IV.SOCIAL MALADJUSTMENT AND SOCIAL CHANGE </vt:lpstr>
      <vt:lpstr>Fields of Social Work </vt:lpstr>
      <vt:lpstr>CHILD DEVELOPMENT </vt:lpstr>
      <vt:lpstr>RURAL DEVELOPMENT </vt:lpstr>
      <vt:lpstr>Social worker takes up the following activities in respect of the removal of poverty in rural areas. </vt:lpstr>
      <vt:lpstr>PowerPoint Presentation</vt:lpstr>
      <vt:lpstr>MAJOR ROLES</vt:lpstr>
      <vt:lpstr>PowerPoint Presentation</vt:lpstr>
      <vt:lpstr>PowerPoint Presentation</vt:lpstr>
      <vt:lpstr>SOCIAL WORK IN INDUSTRY </vt:lpstr>
      <vt:lpstr>Industrial Social Services </vt:lpstr>
      <vt:lpstr>Industrial Social Work </vt:lpstr>
      <vt:lpstr>HEALTH AND SOCIAL WORK </vt:lpstr>
      <vt:lpstr>PowerPoint Presentation</vt:lpstr>
      <vt:lpstr>  MENTAL HEALTH AND SOCIAL WORK </vt:lpstr>
      <vt:lpstr>PowerPoint Presentation</vt:lpstr>
      <vt:lpstr>PowerPoint Presentation</vt:lpstr>
      <vt:lpstr>SCHOOL AND SOCIAL WORK</vt:lpstr>
      <vt:lpstr>PowerPoint Presentation</vt:lpstr>
      <vt:lpstr>SOCIAL DEFENCE AND SOCIAL WORK </vt:lpstr>
      <vt:lpstr>PowerPoint Presentation</vt:lpstr>
      <vt:lpstr>PowerPoint Presentation</vt:lpstr>
      <vt:lpstr>PowerPoint Presentation</vt:lpstr>
      <vt:lpstr>A WHO Expert Committee (1970) has started that family planning includes in its purview </vt:lpstr>
      <vt:lpstr>PowerPoint Presentation</vt:lpstr>
      <vt:lpstr>The major tasks of the social worker in the field of family planning can be enumerated as follows: </vt:lpstr>
      <vt:lpstr>Social worker takes part in the following activities for the pre-adolescent mentally retarded children. </vt:lpstr>
      <vt:lpstr>SOCIAL DEVELOPMENT AND SOCIAL WORK </vt:lpstr>
      <vt:lpstr>ENVIRONMENT AND SOCIAL WORK </vt:lpstr>
      <vt:lpstr>PowerPoint Presentation</vt:lpstr>
      <vt:lpstr>PowerPoint Presentation</vt:lpstr>
      <vt:lpstr> VALUES OF SOCIAL WORK</vt:lpstr>
      <vt:lpstr>VALUES OF SOCIAL WORK</vt:lpstr>
      <vt:lpstr>I. Values relating to Individual</vt:lpstr>
      <vt:lpstr>II. Values relating to Problem </vt:lpstr>
      <vt:lpstr>PowerPoint Presentation</vt:lpstr>
      <vt:lpstr>III. Values relating to Relationship </vt:lpstr>
      <vt:lpstr>IV. Values relating to Social Agency</vt:lpstr>
      <vt:lpstr>V. Values relating to Social Work Practice </vt:lpstr>
      <vt:lpstr>PowerPoint Presentation</vt:lpstr>
      <vt:lpstr>INTRODUCTION</vt:lpstr>
      <vt:lpstr>METHODS OF SOCIAL WORK</vt:lpstr>
      <vt:lpstr>Being a scientific profession social work has its own methodology. Traditionally the methods of social work are divided as primary and secondary.</vt:lpstr>
      <vt:lpstr>1.SOCIAL CASE WORK</vt:lpstr>
      <vt:lpstr>PHASES OF SOCIAL CASE WORK PROGRESS</vt:lpstr>
      <vt:lpstr>1. Medical Setting</vt:lpstr>
      <vt:lpstr>2.SOCIAL GROUP WORK</vt:lpstr>
      <vt:lpstr>PHASES OF SOCIAL GROUP WORK</vt:lpstr>
      <vt:lpstr>AREAS/FIELDS/SETTINGS/  APPLICATIONS OF SOCIAL GROUP  WORK</vt:lpstr>
      <vt:lpstr>3. COMMUNITY ORGANIZATION</vt:lpstr>
      <vt:lpstr>PROCESS OF COMMUNITY  ORGANIZATION</vt:lpstr>
      <vt:lpstr>1. Urban/ Rural/ Tribal Community  Development.</vt:lpstr>
      <vt:lpstr>4. SOCIAL ACTION Social Action has been used to signify a wide range of primarily voluntary initiative to  bring out change in social systems, processes and even structure. Social workers, more often  than not, have divergent opinion about the scope and relevance of social action. This  ambiguity has even accelerated the debate whether to recognize social action as a method of  professional social work.</vt:lpstr>
      <vt:lpstr>PROCESS OF SOCIAL ACTION</vt:lpstr>
      <vt:lpstr>AREAS/FIELDS/SETTINGS/  APPLICATIONS OF SOCIAL ACTION</vt:lpstr>
      <vt:lpstr>5. SOCIAL WELFARE ADMINISTRATION</vt:lpstr>
      <vt:lpstr>1. P- Planning</vt:lpstr>
      <vt:lpstr>6. SOCIAL WORK RESEARCH</vt:lpstr>
      <vt:lpstr>THE RESEARCH PROCESS</vt:lpstr>
      <vt:lpstr>PowerPoint Presentation</vt:lpstr>
      <vt:lpstr>CONCLUSION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as a Profession</dc:title>
  <dc:creator>ismail - [2010]</dc:creator>
  <cp:lastModifiedBy>ismail - [2010]</cp:lastModifiedBy>
  <cp:revision>23</cp:revision>
  <dcterms:created xsi:type="dcterms:W3CDTF">2018-09-19T06:50:13Z</dcterms:created>
  <dcterms:modified xsi:type="dcterms:W3CDTF">2023-07-06T01:49:07Z</dcterms:modified>
</cp:coreProperties>
</file>