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 id="2147483684" r:id="rId4"/>
    <p:sldMasterId id="2147483696" r:id="rId5"/>
    <p:sldMasterId id="2147483708" r:id="rId6"/>
    <p:sldMasterId id="2147483724" r:id="rId7"/>
    <p:sldMasterId id="2147483742" r:id="rId8"/>
    <p:sldMasterId id="2147483754" r:id="rId9"/>
  </p:sldMasterIdLst>
  <p:notesMasterIdLst>
    <p:notesMasterId r:id="rId216"/>
  </p:notesMasterIdLst>
  <p:sldIdLst>
    <p:sldId id="465" r:id="rId10"/>
    <p:sldId id="256" r:id="rId11"/>
    <p:sldId id="464"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368" r:id="rId122"/>
    <p:sldId id="369" r:id="rId123"/>
    <p:sldId id="370" r:id="rId124"/>
    <p:sldId id="371" r:id="rId125"/>
    <p:sldId id="372" r:id="rId126"/>
    <p:sldId id="373" r:id="rId127"/>
    <p:sldId id="374" r:id="rId128"/>
    <p:sldId id="375" r:id="rId129"/>
    <p:sldId id="376" r:id="rId130"/>
    <p:sldId id="377" r:id="rId131"/>
    <p:sldId id="378" r:id="rId132"/>
    <p:sldId id="379" r:id="rId133"/>
    <p:sldId id="380" r:id="rId134"/>
    <p:sldId id="381" r:id="rId135"/>
    <p:sldId id="382" r:id="rId136"/>
    <p:sldId id="383" r:id="rId137"/>
    <p:sldId id="384" r:id="rId138"/>
    <p:sldId id="385" r:id="rId139"/>
    <p:sldId id="386" r:id="rId140"/>
    <p:sldId id="387" r:id="rId141"/>
    <p:sldId id="388" r:id="rId142"/>
    <p:sldId id="389" r:id="rId143"/>
    <p:sldId id="390" r:id="rId144"/>
    <p:sldId id="391" r:id="rId145"/>
    <p:sldId id="392" r:id="rId146"/>
    <p:sldId id="393" r:id="rId147"/>
    <p:sldId id="394" r:id="rId148"/>
    <p:sldId id="395" r:id="rId149"/>
    <p:sldId id="396" r:id="rId150"/>
    <p:sldId id="397" r:id="rId151"/>
    <p:sldId id="398" r:id="rId152"/>
    <p:sldId id="399" r:id="rId153"/>
    <p:sldId id="400" r:id="rId154"/>
    <p:sldId id="401" r:id="rId155"/>
    <p:sldId id="402" r:id="rId156"/>
    <p:sldId id="403" r:id="rId157"/>
    <p:sldId id="404" r:id="rId158"/>
    <p:sldId id="405" r:id="rId159"/>
    <p:sldId id="406" r:id="rId160"/>
    <p:sldId id="407" r:id="rId161"/>
    <p:sldId id="408" r:id="rId162"/>
    <p:sldId id="409" r:id="rId163"/>
    <p:sldId id="410" r:id="rId164"/>
    <p:sldId id="411"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 id="426" r:id="rId178"/>
    <p:sldId id="427" r:id="rId179"/>
    <p:sldId id="428" r:id="rId180"/>
    <p:sldId id="429" r:id="rId181"/>
    <p:sldId id="430" r:id="rId182"/>
    <p:sldId id="431" r:id="rId183"/>
    <p:sldId id="432" r:id="rId184"/>
    <p:sldId id="433" r:id="rId185"/>
    <p:sldId id="434" r:id="rId186"/>
    <p:sldId id="435" r:id="rId187"/>
    <p:sldId id="436" r:id="rId188"/>
    <p:sldId id="437" r:id="rId189"/>
    <p:sldId id="438" r:id="rId190"/>
    <p:sldId id="439" r:id="rId191"/>
    <p:sldId id="440" r:id="rId192"/>
    <p:sldId id="441" r:id="rId193"/>
    <p:sldId id="442" r:id="rId194"/>
    <p:sldId id="443" r:id="rId195"/>
    <p:sldId id="444" r:id="rId196"/>
    <p:sldId id="445" r:id="rId197"/>
    <p:sldId id="446" r:id="rId198"/>
    <p:sldId id="447" r:id="rId199"/>
    <p:sldId id="448" r:id="rId200"/>
    <p:sldId id="449" r:id="rId201"/>
    <p:sldId id="450" r:id="rId202"/>
    <p:sldId id="451" r:id="rId203"/>
    <p:sldId id="452" r:id="rId204"/>
    <p:sldId id="453" r:id="rId205"/>
    <p:sldId id="454" r:id="rId206"/>
    <p:sldId id="455" r:id="rId207"/>
    <p:sldId id="456" r:id="rId208"/>
    <p:sldId id="457" r:id="rId209"/>
    <p:sldId id="458" r:id="rId210"/>
    <p:sldId id="459" r:id="rId211"/>
    <p:sldId id="460" r:id="rId212"/>
    <p:sldId id="461" r:id="rId213"/>
    <p:sldId id="462" r:id="rId214"/>
    <p:sldId id="463" r:id="rId2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87" d="100"/>
          <a:sy n="87" d="100"/>
        </p:scale>
        <p:origin x="-542"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205" Type="http://schemas.openxmlformats.org/officeDocument/2006/relationships/slide" Target="slides/slide196.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slide" Target="slides/slide172.xml"/><Relationship Id="rId186" Type="http://schemas.openxmlformats.org/officeDocument/2006/relationships/slide" Target="slides/slide177.xml"/><Relationship Id="rId216" Type="http://schemas.openxmlformats.org/officeDocument/2006/relationships/notesMaster" Target="notesMasters/notesMaster1.xml"/><Relationship Id="rId211" Type="http://schemas.openxmlformats.org/officeDocument/2006/relationships/slide" Target="slides/slide202.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92" Type="http://schemas.openxmlformats.org/officeDocument/2006/relationships/slide" Target="slides/slide183.xml"/><Relationship Id="rId197" Type="http://schemas.openxmlformats.org/officeDocument/2006/relationships/slide" Target="slides/slide188.xml"/><Relationship Id="rId206" Type="http://schemas.openxmlformats.org/officeDocument/2006/relationships/slide" Target="slides/slide197.xml"/><Relationship Id="rId201" Type="http://schemas.openxmlformats.org/officeDocument/2006/relationships/slide" Target="slides/slide192.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203.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slide" Target="slides/slide189.xml"/><Relationship Id="rId172" Type="http://schemas.openxmlformats.org/officeDocument/2006/relationships/slide" Target="slides/slide163.xml"/><Relationship Id="rId193" Type="http://schemas.openxmlformats.org/officeDocument/2006/relationships/slide" Target="slides/slide184.xml"/><Relationship Id="rId202" Type="http://schemas.openxmlformats.org/officeDocument/2006/relationships/slide" Target="slides/slide193.xml"/><Relationship Id="rId207" Type="http://schemas.openxmlformats.org/officeDocument/2006/relationships/slide" Target="slides/slide198.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13" Type="http://schemas.openxmlformats.org/officeDocument/2006/relationships/slide" Target="slides/slide204.xml"/><Relationship Id="rId218"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slide" Target="slides/slide185.xml"/><Relationship Id="rId199" Type="http://schemas.openxmlformats.org/officeDocument/2006/relationships/slide" Target="slides/slide190.xml"/><Relationship Id="rId203" Type="http://schemas.openxmlformats.org/officeDocument/2006/relationships/slide" Target="slides/slide194.xml"/><Relationship Id="rId208" Type="http://schemas.openxmlformats.org/officeDocument/2006/relationships/slide" Target="slides/slide199.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219" Type="http://schemas.openxmlformats.org/officeDocument/2006/relationships/theme" Target="theme/theme1.xml"/><Relationship Id="rId3" Type="http://schemas.openxmlformats.org/officeDocument/2006/relationships/slideMaster" Target="slideMasters/slideMaster3.xml"/><Relationship Id="rId214" Type="http://schemas.openxmlformats.org/officeDocument/2006/relationships/slide" Target="slides/slide205.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slide" Target="slides/slide186.xml"/><Relationship Id="rId209" Type="http://schemas.openxmlformats.org/officeDocument/2006/relationships/slide" Target="slides/slide200.xml"/><Relationship Id="rId190" Type="http://schemas.openxmlformats.org/officeDocument/2006/relationships/slide" Target="slides/slide181.xml"/><Relationship Id="rId204" Type="http://schemas.openxmlformats.org/officeDocument/2006/relationships/slide" Target="slides/slide195.xml"/><Relationship Id="rId220" Type="http://schemas.openxmlformats.org/officeDocument/2006/relationships/tableStyles" Target="tableStyles.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10" Type="http://schemas.openxmlformats.org/officeDocument/2006/relationships/slide" Target="slides/slide201.xml"/><Relationship Id="rId215" Type="http://schemas.openxmlformats.org/officeDocument/2006/relationships/slide" Target="slides/slide206.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 Id="rId196" Type="http://schemas.openxmlformats.org/officeDocument/2006/relationships/slide" Target="slides/slide187.xml"/><Relationship Id="rId200" Type="http://schemas.openxmlformats.org/officeDocument/2006/relationships/slide" Target="slides/slide191.xml"/><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F88E7-E808-4B39-AA99-3000215BF127}"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A85B0531-CB55-4B45-8835-9AFFECA024B9}">
      <dgm:prSet phldrT="[Text]"/>
      <dgm:spPr/>
      <dgm:t>
        <a:bodyPr/>
        <a:lstStyle/>
        <a:p>
          <a:r>
            <a:rPr lang="en-US" dirty="0"/>
            <a:t>BACTERIA</a:t>
          </a:r>
        </a:p>
      </dgm:t>
    </dgm:pt>
    <dgm:pt modelId="{12461EBE-6223-4589-AB2B-C4E604D39623}" type="parTrans" cxnId="{A1C206E5-831C-44B1-98A0-D58A6F491EE3}">
      <dgm:prSet/>
      <dgm:spPr/>
      <dgm:t>
        <a:bodyPr/>
        <a:lstStyle/>
        <a:p>
          <a:endParaRPr lang="en-US"/>
        </a:p>
      </dgm:t>
    </dgm:pt>
    <dgm:pt modelId="{7FAD3AA5-A2B2-439A-BD9A-51FDD5A37FEE}" type="sibTrans" cxnId="{A1C206E5-831C-44B1-98A0-D58A6F491EE3}">
      <dgm:prSet/>
      <dgm:spPr/>
      <dgm:t>
        <a:bodyPr/>
        <a:lstStyle/>
        <a:p>
          <a:endParaRPr lang="en-US"/>
        </a:p>
      </dgm:t>
    </dgm:pt>
    <dgm:pt modelId="{6A258033-D6E0-443D-AC09-BC2FAC661E7C}">
      <dgm:prSet phldrT="[Text]"/>
      <dgm:spPr/>
      <dgm:t>
        <a:bodyPr/>
        <a:lstStyle/>
        <a:p>
          <a:r>
            <a:rPr lang="en-US" dirty="0"/>
            <a:t>VIRUS</a:t>
          </a:r>
        </a:p>
      </dgm:t>
    </dgm:pt>
    <dgm:pt modelId="{AE44F4A7-A49E-4CFA-83C2-3160979A0417}" type="parTrans" cxnId="{909532AA-8C33-49DC-B9FA-BA8716F0DF56}">
      <dgm:prSet/>
      <dgm:spPr/>
      <dgm:t>
        <a:bodyPr/>
        <a:lstStyle/>
        <a:p>
          <a:endParaRPr lang="en-US"/>
        </a:p>
      </dgm:t>
    </dgm:pt>
    <dgm:pt modelId="{151AD70F-A064-4F43-84C5-2315D3A07C21}" type="sibTrans" cxnId="{909532AA-8C33-49DC-B9FA-BA8716F0DF56}">
      <dgm:prSet/>
      <dgm:spPr/>
      <dgm:t>
        <a:bodyPr/>
        <a:lstStyle/>
        <a:p>
          <a:endParaRPr lang="en-US"/>
        </a:p>
      </dgm:t>
    </dgm:pt>
    <dgm:pt modelId="{8D79426A-8A25-45CE-A2A9-6642F5EAA5F7}">
      <dgm:prSet phldrT="[Text]"/>
      <dgm:spPr/>
      <dgm:t>
        <a:bodyPr/>
        <a:lstStyle/>
        <a:p>
          <a:r>
            <a:rPr lang="en-US" dirty="0"/>
            <a:t>PROTOZOA</a:t>
          </a:r>
        </a:p>
      </dgm:t>
    </dgm:pt>
    <dgm:pt modelId="{D98A1EA5-610B-4BBB-8ED8-CB810A999DE4}" type="parTrans" cxnId="{CF57EA8C-D2D3-4966-A008-42EDE161E259}">
      <dgm:prSet/>
      <dgm:spPr/>
      <dgm:t>
        <a:bodyPr/>
        <a:lstStyle/>
        <a:p>
          <a:endParaRPr lang="en-US"/>
        </a:p>
      </dgm:t>
    </dgm:pt>
    <dgm:pt modelId="{6D262A9F-B01A-491B-A631-5970F5726344}" type="sibTrans" cxnId="{CF57EA8C-D2D3-4966-A008-42EDE161E259}">
      <dgm:prSet/>
      <dgm:spPr/>
      <dgm:t>
        <a:bodyPr/>
        <a:lstStyle/>
        <a:p>
          <a:endParaRPr lang="en-US"/>
        </a:p>
      </dgm:t>
    </dgm:pt>
    <dgm:pt modelId="{F1A2C36C-96CB-493D-9B8C-CA5BD94EC519}">
      <dgm:prSet phldrT="[Text]"/>
      <dgm:spPr/>
      <dgm:t>
        <a:bodyPr/>
        <a:lstStyle/>
        <a:p>
          <a:r>
            <a:rPr lang="en-US" dirty="0"/>
            <a:t>FUNGUS</a:t>
          </a:r>
        </a:p>
      </dgm:t>
    </dgm:pt>
    <dgm:pt modelId="{BDE939D0-C66E-4C17-9578-D71153B624A5}" type="parTrans" cxnId="{7AFDD7F2-291F-42A3-8D3F-AF9F0C1135EE}">
      <dgm:prSet/>
      <dgm:spPr/>
      <dgm:t>
        <a:bodyPr/>
        <a:lstStyle/>
        <a:p>
          <a:endParaRPr lang="en-US"/>
        </a:p>
      </dgm:t>
    </dgm:pt>
    <dgm:pt modelId="{3F55CA3E-8963-4C21-A018-484008DA2FAD}" type="sibTrans" cxnId="{7AFDD7F2-291F-42A3-8D3F-AF9F0C1135EE}">
      <dgm:prSet/>
      <dgm:spPr/>
      <dgm:t>
        <a:bodyPr/>
        <a:lstStyle/>
        <a:p>
          <a:endParaRPr lang="en-US"/>
        </a:p>
      </dgm:t>
    </dgm:pt>
    <dgm:pt modelId="{528F1D1C-54DE-4E22-B381-105C980DB24C}">
      <dgm:prSet phldrT="[Text]"/>
      <dgm:spPr/>
      <dgm:t>
        <a:bodyPr/>
        <a:lstStyle/>
        <a:p>
          <a:r>
            <a:rPr lang="en-US" dirty="0"/>
            <a:t>ECTOPARASITES</a:t>
          </a:r>
        </a:p>
      </dgm:t>
    </dgm:pt>
    <dgm:pt modelId="{C050D6D2-5AD7-4906-A6E8-CD550FAD65F8}" type="parTrans" cxnId="{083923A6-D51E-4C88-B3DE-31751F068678}">
      <dgm:prSet/>
      <dgm:spPr/>
      <dgm:t>
        <a:bodyPr/>
        <a:lstStyle/>
        <a:p>
          <a:endParaRPr lang="en-US"/>
        </a:p>
      </dgm:t>
    </dgm:pt>
    <dgm:pt modelId="{79ACD494-AD52-48B6-A1EF-04D26CADF7DB}" type="sibTrans" cxnId="{083923A6-D51E-4C88-B3DE-31751F068678}">
      <dgm:prSet/>
      <dgm:spPr/>
      <dgm:t>
        <a:bodyPr/>
        <a:lstStyle/>
        <a:p>
          <a:endParaRPr lang="en-US"/>
        </a:p>
      </dgm:t>
    </dgm:pt>
    <dgm:pt modelId="{360DDBFE-D207-45CF-AB88-D7CB0AB74839}" type="pres">
      <dgm:prSet presAssocID="{902F88E7-E808-4B39-AA99-3000215BF127}" presName="diagram" presStyleCnt="0">
        <dgm:presLayoutVars>
          <dgm:dir/>
          <dgm:resizeHandles val="exact"/>
        </dgm:presLayoutVars>
      </dgm:prSet>
      <dgm:spPr/>
      <dgm:t>
        <a:bodyPr/>
        <a:lstStyle/>
        <a:p>
          <a:endParaRPr lang="en-IN"/>
        </a:p>
      </dgm:t>
    </dgm:pt>
    <dgm:pt modelId="{6FB0DB89-85FA-4597-9908-D403ACAAE933}" type="pres">
      <dgm:prSet presAssocID="{A85B0531-CB55-4B45-8835-9AFFECA024B9}" presName="node" presStyleLbl="node1" presStyleIdx="0" presStyleCnt="5">
        <dgm:presLayoutVars>
          <dgm:bulletEnabled val="1"/>
        </dgm:presLayoutVars>
      </dgm:prSet>
      <dgm:spPr/>
      <dgm:t>
        <a:bodyPr/>
        <a:lstStyle/>
        <a:p>
          <a:endParaRPr lang="en-IN"/>
        </a:p>
      </dgm:t>
    </dgm:pt>
    <dgm:pt modelId="{AC348B99-65DE-46FE-A65A-CB168C964615}" type="pres">
      <dgm:prSet presAssocID="{7FAD3AA5-A2B2-439A-BD9A-51FDD5A37FEE}" presName="sibTrans" presStyleCnt="0"/>
      <dgm:spPr/>
    </dgm:pt>
    <dgm:pt modelId="{96A7BAC9-AB28-4D6A-AD31-A3389F2914FC}" type="pres">
      <dgm:prSet presAssocID="{6A258033-D6E0-443D-AC09-BC2FAC661E7C}" presName="node" presStyleLbl="node1" presStyleIdx="1" presStyleCnt="5">
        <dgm:presLayoutVars>
          <dgm:bulletEnabled val="1"/>
        </dgm:presLayoutVars>
      </dgm:prSet>
      <dgm:spPr/>
      <dgm:t>
        <a:bodyPr/>
        <a:lstStyle/>
        <a:p>
          <a:endParaRPr lang="en-IN"/>
        </a:p>
      </dgm:t>
    </dgm:pt>
    <dgm:pt modelId="{77E6C97F-4F91-461C-8D3C-AE254ABA00D7}" type="pres">
      <dgm:prSet presAssocID="{151AD70F-A064-4F43-84C5-2315D3A07C21}" presName="sibTrans" presStyleCnt="0"/>
      <dgm:spPr/>
    </dgm:pt>
    <dgm:pt modelId="{7D2786E3-2522-4C73-9EF2-D0837F04A007}" type="pres">
      <dgm:prSet presAssocID="{8D79426A-8A25-45CE-A2A9-6642F5EAA5F7}" presName="node" presStyleLbl="node1" presStyleIdx="2" presStyleCnt="5">
        <dgm:presLayoutVars>
          <dgm:bulletEnabled val="1"/>
        </dgm:presLayoutVars>
      </dgm:prSet>
      <dgm:spPr/>
      <dgm:t>
        <a:bodyPr/>
        <a:lstStyle/>
        <a:p>
          <a:endParaRPr lang="en-IN"/>
        </a:p>
      </dgm:t>
    </dgm:pt>
    <dgm:pt modelId="{8B0DAC35-1D4D-46FC-A723-F084D45AD860}" type="pres">
      <dgm:prSet presAssocID="{6D262A9F-B01A-491B-A631-5970F5726344}" presName="sibTrans" presStyleCnt="0"/>
      <dgm:spPr/>
    </dgm:pt>
    <dgm:pt modelId="{96776F4A-3CDB-4E50-88F4-B31E6080B6B0}" type="pres">
      <dgm:prSet presAssocID="{F1A2C36C-96CB-493D-9B8C-CA5BD94EC519}" presName="node" presStyleLbl="node1" presStyleIdx="3" presStyleCnt="5">
        <dgm:presLayoutVars>
          <dgm:bulletEnabled val="1"/>
        </dgm:presLayoutVars>
      </dgm:prSet>
      <dgm:spPr/>
      <dgm:t>
        <a:bodyPr/>
        <a:lstStyle/>
        <a:p>
          <a:endParaRPr lang="en-IN"/>
        </a:p>
      </dgm:t>
    </dgm:pt>
    <dgm:pt modelId="{07214C71-6663-4BD0-8149-41F500ED817E}" type="pres">
      <dgm:prSet presAssocID="{3F55CA3E-8963-4C21-A018-484008DA2FAD}" presName="sibTrans" presStyleCnt="0"/>
      <dgm:spPr/>
    </dgm:pt>
    <dgm:pt modelId="{28E4C38B-5DD6-4995-81B2-6FA4EEDE90DE}" type="pres">
      <dgm:prSet presAssocID="{528F1D1C-54DE-4E22-B381-105C980DB24C}" presName="node" presStyleLbl="node1" presStyleIdx="4" presStyleCnt="5">
        <dgm:presLayoutVars>
          <dgm:bulletEnabled val="1"/>
        </dgm:presLayoutVars>
      </dgm:prSet>
      <dgm:spPr/>
      <dgm:t>
        <a:bodyPr/>
        <a:lstStyle/>
        <a:p>
          <a:endParaRPr lang="en-IN"/>
        </a:p>
      </dgm:t>
    </dgm:pt>
  </dgm:ptLst>
  <dgm:cxnLst>
    <dgm:cxn modelId="{59A91DDF-6F3B-4096-A447-5A845496EC59}" type="presOf" srcId="{528F1D1C-54DE-4E22-B381-105C980DB24C}" destId="{28E4C38B-5DD6-4995-81B2-6FA4EEDE90DE}" srcOrd="0" destOrd="0" presId="urn:microsoft.com/office/officeart/2005/8/layout/default#2"/>
    <dgm:cxn modelId="{083923A6-D51E-4C88-B3DE-31751F068678}" srcId="{902F88E7-E808-4B39-AA99-3000215BF127}" destId="{528F1D1C-54DE-4E22-B381-105C980DB24C}" srcOrd="4" destOrd="0" parTransId="{C050D6D2-5AD7-4906-A6E8-CD550FAD65F8}" sibTransId="{79ACD494-AD52-48B6-A1EF-04D26CADF7DB}"/>
    <dgm:cxn modelId="{A1C206E5-831C-44B1-98A0-D58A6F491EE3}" srcId="{902F88E7-E808-4B39-AA99-3000215BF127}" destId="{A85B0531-CB55-4B45-8835-9AFFECA024B9}" srcOrd="0" destOrd="0" parTransId="{12461EBE-6223-4589-AB2B-C4E604D39623}" sibTransId="{7FAD3AA5-A2B2-439A-BD9A-51FDD5A37FEE}"/>
    <dgm:cxn modelId="{FDF58778-916E-4EA7-9298-DE1D9667A650}" type="presOf" srcId="{6A258033-D6E0-443D-AC09-BC2FAC661E7C}" destId="{96A7BAC9-AB28-4D6A-AD31-A3389F2914FC}" srcOrd="0" destOrd="0" presId="urn:microsoft.com/office/officeart/2005/8/layout/default#2"/>
    <dgm:cxn modelId="{329A25AE-E246-4100-A28B-8876F6F7CF37}" type="presOf" srcId="{F1A2C36C-96CB-493D-9B8C-CA5BD94EC519}" destId="{96776F4A-3CDB-4E50-88F4-B31E6080B6B0}" srcOrd="0" destOrd="0" presId="urn:microsoft.com/office/officeart/2005/8/layout/default#2"/>
    <dgm:cxn modelId="{0852647C-AE58-4881-A210-DA8B280400F2}" type="presOf" srcId="{8D79426A-8A25-45CE-A2A9-6642F5EAA5F7}" destId="{7D2786E3-2522-4C73-9EF2-D0837F04A007}" srcOrd="0" destOrd="0" presId="urn:microsoft.com/office/officeart/2005/8/layout/default#2"/>
    <dgm:cxn modelId="{FAD9974D-D1F5-407D-99C7-4C50144BE817}" type="presOf" srcId="{A85B0531-CB55-4B45-8835-9AFFECA024B9}" destId="{6FB0DB89-85FA-4597-9908-D403ACAAE933}" srcOrd="0" destOrd="0" presId="urn:microsoft.com/office/officeart/2005/8/layout/default#2"/>
    <dgm:cxn modelId="{2F9E2FF4-EB65-4573-AFB6-5AE778280E2D}" type="presOf" srcId="{902F88E7-E808-4B39-AA99-3000215BF127}" destId="{360DDBFE-D207-45CF-AB88-D7CB0AB74839}" srcOrd="0" destOrd="0" presId="urn:microsoft.com/office/officeart/2005/8/layout/default#2"/>
    <dgm:cxn modelId="{7AFDD7F2-291F-42A3-8D3F-AF9F0C1135EE}" srcId="{902F88E7-E808-4B39-AA99-3000215BF127}" destId="{F1A2C36C-96CB-493D-9B8C-CA5BD94EC519}" srcOrd="3" destOrd="0" parTransId="{BDE939D0-C66E-4C17-9578-D71153B624A5}" sibTransId="{3F55CA3E-8963-4C21-A018-484008DA2FAD}"/>
    <dgm:cxn modelId="{909532AA-8C33-49DC-B9FA-BA8716F0DF56}" srcId="{902F88E7-E808-4B39-AA99-3000215BF127}" destId="{6A258033-D6E0-443D-AC09-BC2FAC661E7C}" srcOrd="1" destOrd="0" parTransId="{AE44F4A7-A49E-4CFA-83C2-3160979A0417}" sibTransId="{151AD70F-A064-4F43-84C5-2315D3A07C21}"/>
    <dgm:cxn modelId="{CF57EA8C-D2D3-4966-A008-42EDE161E259}" srcId="{902F88E7-E808-4B39-AA99-3000215BF127}" destId="{8D79426A-8A25-45CE-A2A9-6642F5EAA5F7}" srcOrd="2" destOrd="0" parTransId="{D98A1EA5-610B-4BBB-8ED8-CB810A999DE4}" sibTransId="{6D262A9F-B01A-491B-A631-5970F5726344}"/>
    <dgm:cxn modelId="{951C7C89-CFCD-4CA5-AD08-1069812C21C9}" type="presParOf" srcId="{360DDBFE-D207-45CF-AB88-D7CB0AB74839}" destId="{6FB0DB89-85FA-4597-9908-D403ACAAE933}" srcOrd="0" destOrd="0" presId="urn:microsoft.com/office/officeart/2005/8/layout/default#2"/>
    <dgm:cxn modelId="{F17B45CB-B066-433E-B397-6AA756C38DE3}" type="presParOf" srcId="{360DDBFE-D207-45CF-AB88-D7CB0AB74839}" destId="{AC348B99-65DE-46FE-A65A-CB168C964615}" srcOrd="1" destOrd="0" presId="urn:microsoft.com/office/officeart/2005/8/layout/default#2"/>
    <dgm:cxn modelId="{5E445DAD-CFBE-4913-AD5A-756F4960DCF3}" type="presParOf" srcId="{360DDBFE-D207-45CF-AB88-D7CB0AB74839}" destId="{96A7BAC9-AB28-4D6A-AD31-A3389F2914FC}" srcOrd="2" destOrd="0" presId="urn:microsoft.com/office/officeart/2005/8/layout/default#2"/>
    <dgm:cxn modelId="{B51282D7-BBC7-49FF-9F75-A416B811AC0C}" type="presParOf" srcId="{360DDBFE-D207-45CF-AB88-D7CB0AB74839}" destId="{77E6C97F-4F91-461C-8D3C-AE254ABA00D7}" srcOrd="3" destOrd="0" presId="urn:microsoft.com/office/officeart/2005/8/layout/default#2"/>
    <dgm:cxn modelId="{C8DD9A49-F9E8-46A1-9660-F295ADB1924C}" type="presParOf" srcId="{360DDBFE-D207-45CF-AB88-D7CB0AB74839}" destId="{7D2786E3-2522-4C73-9EF2-D0837F04A007}" srcOrd="4" destOrd="0" presId="urn:microsoft.com/office/officeart/2005/8/layout/default#2"/>
    <dgm:cxn modelId="{A1B7D8A1-1783-4433-858D-24FE980AF199}" type="presParOf" srcId="{360DDBFE-D207-45CF-AB88-D7CB0AB74839}" destId="{8B0DAC35-1D4D-46FC-A723-F084D45AD860}" srcOrd="5" destOrd="0" presId="urn:microsoft.com/office/officeart/2005/8/layout/default#2"/>
    <dgm:cxn modelId="{C70E1B44-D262-42DF-B180-B407A096D958}" type="presParOf" srcId="{360DDBFE-D207-45CF-AB88-D7CB0AB74839}" destId="{96776F4A-3CDB-4E50-88F4-B31E6080B6B0}" srcOrd="6" destOrd="0" presId="urn:microsoft.com/office/officeart/2005/8/layout/default#2"/>
    <dgm:cxn modelId="{5CB55CA4-F920-4C23-8E51-3A5877582E76}" type="presParOf" srcId="{360DDBFE-D207-45CF-AB88-D7CB0AB74839}" destId="{07214C71-6663-4BD0-8149-41F500ED817E}" srcOrd="7" destOrd="0" presId="urn:microsoft.com/office/officeart/2005/8/layout/default#2"/>
    <dgm:cxn modelId="{A7677926-B51F-47A6-98AA-02AA575F1854}" type="presParOf" srcId="{360DDBFE-D207-45CF-AB88-D7CB0AB74839}" destId="{28E4C38B-5DD6-4995-81B2-6FA4EEDE90DE}"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7E339D-5B70-4966-80D9-08CBC43607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73C04B4-60B2-43E7-8E6E-AAE4748567AD}">
      <dgm:prSet phldrT="[Text]"/>
      <dgm:spPr/>
      <dgm:t>
        <a:bodyPr/>
        <a:lstStyle/>
        <a:p>
          <a:r>
            <a:rPr lang="en-US" dirty="0" err="1"/>
            <a:t>Ethambutol</a:t>
          </a:r>
          <a:endParaRPr lang="en-US" dirty="0"/>
        </a:p>
      </dgm:t>
    </dgm:pt>
    <dgm:pt modelId="{8A31D7C9-A05E-4838-9E60-6EB4872B98C7}" type="parTrans" cxnId="{9925D47C-98C7-4ED7-AFC2-2EBDBABF8909}">
      <dgm:prSet/>
      <dgm:spPr/>
      <dgm:t>
        <a:bodyPr/>
        <a:lstStyle/>
        <a:p>
          <a:endParaRPr lang="en-US"/>
        </a:p>
      </dgm:t>
    </dgm:pt>
    <dgm:pt modelId="{AAB82F4B-1747-4A0D-820D-0742069EBE68}" type="sibTrans" cxnId="{9925D47C-98C7-4ED7-AFC2-2EBDBABF8909}">
      <dgm:prSet/>
      <dgm:spPr/>
      <dgm:t>
        <a:bodyPr/>
        <a:lstStyle/>
        <a:p>
          <a:endParaRPr lang="en-US"/>
        </a:p>
      </dgm:t>
    </dgm:pt>
    <dgm:pt modelId="{450B49A6-6F0E-451F-897C-C5484E3846CD}">
      <dgm:prSet phldrT="[Text]"/>
      <dgm:spPr/>
      <dgm:t>
        <a:bodyPr/>
        <a:lstStyle/>
        <a:p>
          <a:r>
            <a:rPr lang="en-US" dirty="0" err="1"/>
            <a:t>Fluroquinolones</a:t>
          </a:r>
          <a:r>
            <a:rPr lang="en-US" dirty="0"/>
            <a:t> </a:t>
          </a:r>
        </a:p>
      </dgm:t>
    </dgm:pt>
    <dgm:pt modelId="{BBE4FFE3-534C-43CF-A956-9D31025FA657}" type="parTrans" cxnId="{514533EE-F63F-4802-8FDC-C6F9237B02CA}">
      <dgm:prSet/>
      <dgm:spPr/>
      <dgm:t>
        <a:bodyPr/>
        <a:lstStyle/>
        <a:p>
          <a:endParaRPr lang="en-US"/>
        </a:p>
      </dgm:t>
    </dgm:pt>
    <dgm:pt modelId="{D171E3B8-1358-4EDB-B5C5-6131E20574C8}" type="sibTrans" cxnId="{514533EE-F63F-4802-8FDC-C6F9237B02CA}">
      <dgm:prSet/>
      <dgm:spPr/>
      <dgm:t>
        <a:bodyPr/>
        <a:lstStyle/>
        <a:p>
          <a:endParaRPr lang="en-US"/>
        </a:p>
      </dgm:t>
    </dgm:pt>
    <dgm:pt modelId="{33A1F5CA-6212-4F04-9E2B-41B978A5DAB5}">
      <dgm:prSet phldrT="[Text]"/>
      <dgm:spPr/>
      <dgm:t>
        <a:bodyPr/>
        <a:lstStyle/>
        <a:p>
          <a:r>
            <a:rPr lang="en-US" dirty="0" err="1"/>
            <a:t>capreomycin</a:t>
          </a:r>
          <a:endParaRPr lang="en-US" dirty="0"/>
        </a:p>
      </dgm:t>
    </dgm:pt>
    <dgm:pt modelId="{5AF41814-B804-45F5-88CD-B612E986D11C}" type="parTrans" cxnId="{99149D6A-2F17-46CA-84B2-3880F0D09BA1}">
      <dgm:prSet/>
      <dgm:spPr/>
      <dgm:t>
        <a:bodyPr/>
        <a:lstStyle/>
        <a:p>
          <a:endParaRPr lang="en-US"/>
        </a:p>
      </dgm:t>
    </dgm:pt>
    <dgm:pt modelId="{43885715-03A1-45CA-A050-BA1F9149856C}" type="sibTrans" cxnId="{99149D6A-2F17-46CA-84B2-3880F0D09BA1}">
      <dgm:prSet/>
      <dgm:spPr/>
      <dgm:t>
        <a:bodyPr/>
        <a:lstStyle/>
        <a:p>
          <a:endParaRPr lang="en-US"/>
        </a:p>
      </dgm:t>
    </dgm:pt>
    <dgm:pt modelId="{24B5CCF7-FCCA-467B-9FB0-F1DB9980AA01}">
      <dgm:prSet phldrT="[Text]"/>
      <dgm:spPr/>
      <dgm:t>
        <a:bodyPr/>
        <a:lstStyle/>
        <a:p>
          <a:r>
            <a:rPr lang="en-US" dirty="0" err="1"/>
            <a:t>Cycloserine</a:t>
          </a:r>
          <a:r>
            <a:rPr lang="en-US" dirty="0"/>
            <a:t> </a:t>
          </a:r>
        </a:p>
      </dgm:t>
    </dgm:pt>
    <dgm:pt modelId="{078FC78B-62C8-4F9F-8860-034FD09F6908}" type="parTrans" cxnId="{12EE7D8B-B0D3-46A0-B2F0-702C54039CC9}">
      <dgm:prSet/>
      <dgm:spPr/>
      <dgm:t>
        <a:bodyPr/>
        <a:lstStyle/>
        <a:p>
          <a:endParaRPr lang="en-US"/>
        </a:p>
      </dgm:t>
    </dgm:pt>
    <dgm:pt modelId="{0937F7E5-A000-4532-A37B-B82D5297BB06}" type="sibTrans" cxnId="{12EE7D8B-B0D3-46A0-B2F0-702C54039CC9}">
      <dgm:prSet/>
      <dgm:spPr/>
      <dgm:t>
        <a:bodyPr/>
        <a:lstStyle/>
        <a:p>
          <a:endParaRPr lang="en-US"/>
        </a:p>
      </dgm:t>
    </dgm:pt>
    <dgm:pt modelId="{6E79E906-2350-4304-9E2B-7D40F805B5AB}">
      <dgm:prSet phldrT="[Text]"/>
      <dgm:spPr/>
      <dgm:t>
        <a:bodyPr/>
        <a:lstStyle/>
        <a:p>
          <a:r>
            <a:rPr lang="en-US" dirty="0" err="1"/>
            <a:t>Thioacetazone</a:t>
          </a:r>
          <a:r>
            <a:rPr lang="en-US" dirty="0"/>
            <a:t> </a:t>
          </a:r>
        </a:p>
      </dgm:t>
    </dgm:pt>
    <dgm:pt modelId="{A11B4312-CAA4-4D0B-A2E0-87639AED34BC}" type="parTrans" cxnId="{799B2CB7-F3A7-490A-A8F1-07897AEA4A90}">
      <dgm:prSet/>
      <dgm:spPr/>
      <dgm:t>
        <a:bodyPr/>
        <a:lstStyle/>
        <a:p>
          <a:endParaRPr lang="en-US"/>
        </a:p>
      </dgm:t>
    </dgm:pt>
    <dgm:pt modelId="{B1B0F5D3-45F0-4A6A-9AA9-E3434AF2C992}" type="sibTrans" cxnId="{799B2CB7-F3A7-490A-A8F1-07897AEA4A90}">
      <dgm:prSet/>
      <dgm:spPr/>
      <dgm:t>
        <a:bodyPr/>
        <a:lstStyle/>
        <a:p>
          <a:endParaRPr lang="en-US"/>
        </a:p>
      </dgm:t>
    </dgm:pt>
    <dgm:pt modelId="{73EE0C46-7598-48E9-AE28-27B5F7E7BE21}" type="pres">
      <dgm:prSet presAssocID="{517E339D-5B70-4966-80D9-08CBC436079F}" presName="diagram" presStyleCnt="0">
        <dgm:presLayoutVars>
          <dgm:dir/>
          <dgm:resizeHandles val="exact"/>
        </dgm:presLayoutVars>
      </dgm:prSet>
      <dgm:spPr/>
      <dgm:t>
        <a:bodyPr/>
        <a:lstStyle/>
        <a:p>
          <a:endParaRPr lang="en-IN"/>
        </a:p>
      </dgm:t>
    </dgm:pt>
    <dgm:pt modelId="{8130F296-F5E4-45EF-AD5D-0D5E0904791D}" type="pres">
      <dgm:prSet presAssocID="{B73C04B4-60B2-43E7-8E6E-AAE4748567AD}" presName="node" presStyleLbl="node1" presStyleIdx="0" presStyleCnt="5">
        <dgm:presLayoutVars>
          <dgm:bulletEnabled val="1"/>
        </dgm:presLayoutVars>
      </dgm:prSet>
      <dgm:spPr/>
      <dgm:t>
        <a:bodyPr/>
        <a:lstStyle/>
        <a:p>
          <a:endParaRPr lang="en-IN"/>
        </a:p>
      </dgm:t>
    </dgm:pt>
    <dgm:pt modelId="{D167CA83-3FB9-443F-9662-7493F1ECBE62}" type="pres">
      <dgm:prSet presAssocID="{AAB82F4B-1747-4A0D-820D-0742069EBE68}" presName="sibTrans" presStyleCnt="0"/>
      <dgm:spPr/>
    </dgm:pt>
    <dgm:pt modelId="{EA240B2B-93EC-4966-B418-277E294A5838}" type="pres">
      <dgm:prSet presAssocID="{450B49A6-6F0E-451F-897C-C5484E3846CD}" presName="node" presStyleLbl="node1" presStyleIdx="1" presStyleCnt="5">
        <dgm:presLayoutVars>
          <dgm:bulletEnabled val="1"/>
        </dgm:presLayoutVars>
      </dgm:prSet>
      <dgm:spPr/>
      <dgm:t>
        <a:bodyPr/>
        <a:lstStyle/>
        <a:p>
          <a:endParaRPr lang="en-IN"/>
        </a:p>
      </dgm:t>
    </dgm:pt>
    <dgm:pt modelId="{9B530D0F-5D3D-487E-962A-A3FBFB1964FC}" type="pres">
      <dgm:prSet presAssocID="{D171E3B8-1358-4EDB-B5C5-6131E20574C8}" presName="sibTrans" presStyleCnt="0"/>
      <dgm:spPr/>
    </dgm:pt>
    <dgm:pt modelId="{2A6A5AB7-4E8F-4E44-94F4-F255FC194D19}" type="pres">
      <dgm:prSet presAssocID="{33A1F5CA-6212-4F04-9E2B-41B978A5DAB5}" presName="node" presStyleLbl="node1" presStyleIdx="2" presStyleCnt="5">
        <dgm:presLayoutVars>
          <dgm:bulletEnabled val="1"/>
        </dgm:presLayoutVars>
      </dgm:prSet>
      <dgm:spPr/>
      <dgm:t>
        <a:bodyPr/>
        <a:lstStyle/>
        <a:p>
          <a:endParaRPr lang="en-IN"/>
        </a:p>
      </dgm:t>
    </dgm:pt>
    <dgm:pt modelId="{523F8218-8285-421A-BE47-24302200C0FB}" type="pres">
      <dgm:prSet presAssocID="{43885715-03A1-45CA-A050-BA1F9149856C}" presName="sibTrans" presStyleCnt="0"/>
      <dgm:spPr/>
    </dgm:pt>
    <dgm:pt modelId="{FF4B52FB-E9A4-4C66-8441-35A6DFD120D5}" type="pres">
      <dgm:prSet presAssocID="{24B5CCF7-FCCA-467B-9FB0-F1DB9980AA01}" presName="node" presStyleLbl="node1" presStyleIdx="3" presStyleCnt="5">
        <dgm:presLayoutVars>
          <dgm:bulletEnabled val="1"/>
        </dgm:presLayoutVars>
      </dgm:prSet>
      <dgm:spPr/>
      <dgm:t>
        <a:bodyPr/>
        <a:lstStyle/>
        <a:p>
          <a:endParaRPr lang="en-IN"/>
        </a:p>
      </dgm:t>
    </dgm:pt>
    <dgm:pt modelId="{040B467A-73C6-49EC-970B-82F65CFBCFF4}" type="pres">
      <dgm:prSet presAssocID="{0937F7E5-A000-4532-A37B-B82D5297BB06}" presName="sibTrans" presStyleCnt="0"/>
      <dgm:spPr/>
    </dgm:pt>
    <dgm:pt modelId="{9EC34425-CFD8-46C3-B650-7486A4099B9E}" type="pres">
      <dgm:prSet presAssocID="{6E79E906-2350-4304-9E2B-7D40F805B5AB}" presName="node" presStyleLbl="node1" presStyleIdx="4" presStyleCnt="5">
        <dgm:presLayoutVars>
          <dgm:bulletEnabled val="1"/>
        </dgm:presLayoutVars>
      </dgm:prSet>
      <dgm:spPr/>
      <dgm:t>
        <a:bodyPr/>
        <a:lstStyle/>
        <a:p>
          <a:endParaRPr lang="en-IN"/>
        </a:p>
      </dgm:t>
    </dgm:pt>
  </dgm:ptLst>
  <dgm:cxnLst>
    <dgm:cxn modelId="{9925D47C-98C7-4ED7-AFC2-2EBDBABF8909}" srcId="{517E339D-5B70-4966-80D9-08CBC436079F}" destId="{B73C04B4-60B2-43E7-8E6E-AAE4748567AD}" srcOrd="0" destOrd="0" parTransId="{8A31D7C9-A05E-4838-9E60-6EB4872B98C7}" sibTransId="{AAB82F4B-1747-4A0D-820D-0742069EBE68}"/>
    <dgm:cxn modelId="{6FF0A6D9-3342-482E-80E9-F0C751EEF410}" type="presOf" srcId="{B73C04B4-60B2-43E7-8E6E-AAE4748567AD}" destId="{8130F296-F5E4-45EF-AD5D-0D5E0904791D}" srcOrd="0" destOrd="0" presId="urn:microsoft.com/office/officeart/2005/8/layout/default"/>
    <dgm:cxn modelId="{ACFC7962-E44B-49C0-985F-AEACEA453310}" type="presOf" srcId="{517E339D-5B70-4966-80D9-08CBC436079F}" destId="{73EE0C46-7598-48E9-AE28-27B5F7E7BE21}" srcOrd="0" destOrd="0" presId="urn:microsoft.com/office/officeart/2005/8/layout/default"/>
    <dgm:cxn modelId="{0043F93E-29E6-4B9A-ADF2-0FFCCE8C973D}" type="presOf" srcId="{33A1F5CA-6212-4F04-9E2B-41B978A5DAB5}" destId="{2A6A5AB7-4E8F-4E44-94F4-F255FC194D19}" srcOrd="0" destOrd="0" presId="urn:microsoft.com/office/officeart/2005/8/layout/default"/>
    <dgm:cxn modelId="{799B2CB7-F3A7-490A-A8F1-07897AEA4A90}" srcId="{517E339D-5B70-4966-80D9-08CBC436079F}" destId="{6E79E906-2350-4304-9E2B-7D40F805B5AB}" srcOrd="4" destOrd="0" parTransId="{A11B4312-CAA4-4D0B-A2E0-87639AED34BC}" sibTransId="{B1B0F5D3-45F0-4A6A-9AA9-E3434AF2C992}"/>
    <dgm:cxn modelId="{12EE7D8B-B0D3-46A0-B2F0-702C54039CC9}" srcId="{517E339D-5B70-4966-80D9-08CBC436079F}" destId="{24B5CCF7-FCCA-467B-9FB0-F1DB9980AA01}" srcOrd="3" destOrd="0" parTransId="{078FC78B-62C8-4F9F-8860-034FD09F6908}" sibTransId="{0937F7E5-A000-4532-A37B-B82D5297BB06}"/>
    <dgm:cxn modelId="{886BAD73-3C43-4DBC-B5E2-C940D95D948E}" type="presOf" srcId="{450B49A6-6F0E-451F-897C-C5484E3846CD}" destId="{EA240B2B-93EC-4966-B418-277E294A5838}" srcOrd="0" destOrd="0" presId="urn:microsoft.com/office/officeart/2005/8/layout/default"/>
    <dgm:cxn modelId="{514533EE-F63F-4802-8FDC-C6F9237B02CA}" srcId="{517E339D-5B70-4966-80D9-08CBC436079F}" destId="{450B49A6-6F0E-451F-897C-C5484E3846CD}" srcOrd="1" destOrd="0" parTransId="{BBE4FFE3-534C-43CF-A956-9D31025FA657}" sibTransId="{D171E3B8-1358-4EDB-B5C5-6131E20574C8}"/>
    <dgm:cxn modelId="{99149D6A-2F17-46CA-84B2-3880F0D09BA1}" srcId="{517E339D-5B70-4966-80D9-08CBC436079F}" destId="{33A1F5CA-6212-4F04-9E2B-41B978A5DAB5}" srcOrd="2" destOrd="0" parTransId="{5AF41814-B804-45F5-88CD-B612E986D11C}" sibTransId="{43885715-03A1-45CA-A050-BA1F9149856C}"/>
    <dgm:cxn modelId="{034C82E3-ACC0-4EF8-A082-EC8DEAA03D62}" type="presOf" srcId="{6E79E906-2350-4304-9E2B-7D40F805B5AB}" destId="{9EC34425-CFD8-46C3-B650-7486A4099B9E}" srcOrd="0" destOrd="0" presId="urn:microsoft.com/office/officeart/2005/8/layout/default"/>
    <dgm:cxn modelId="{D90999BE-483D-4890-A5BD-3E58ABA0859C}" type="presOf" srcId="{24B5CCF7-FCCA-467B-9FB0-F1DB9980AA01}" destId="{FF4B52FB-E9A4-4C66-8441-35A6DFD120D5}" srcOrd="0" destOrd="0" presId="urn:microsoft.com/office/officeart/2005/8/layout/default"/>
    <dgm:cxn modelId="{C2E4FE8C-86B2-4059-80B4-E1F8AD9B4D2D}" type="presParOf" srcId="{73EE0C46-7598-48E9-AE28-27B5F7E7BE21}" destId="{8130F296-F5E4-45EF-AD5D-0D5E0904791D}" srcOrd="0" destOrd="0" presId="urn:microsoft.com/office/officeart/2005/8/layout/default"/>
    <dgm:cxn modelId="{B37C9420-4C64-428C-87F7-CFA5F1D9E1C1}" type="presParOf" srcId="{73EE0C46-7598-48E9-AE28-27B5F7E7BE21}" destId="{D167CA83-3FB9-443F-9662-7493F1ECBE62}" srcOrd="1" destOrd="0" presId="urn:microsoft.com/office/officeart/2005/8/layout/default"/>
    <dgm:cxn modelId="{085764E2-7B82-4D22-BE38-462A9EF02710}" type="presParOf" srcId="{73EE0C46-7598-48E9-AE28-27B5F7E7BE21}" destId="{EA240B2B-93EC-4966-B418-277E294A5838}" srcOrd="2" destOrd="0" presId="urn:microsoft.com/office/officeart/2005/8/layout/default"/>
    <dgm:cxn modelId="{1484C231-E6E1-4D10-8B97-6F801C31BC0C}" type="presParOf" srcId="{73EE0C46-7598-48E9-AE28-27B5F7E7BE21}" destId="{9B530D0F-5D3D-487E-962A-A3FBFB1964FC}" srcOrd="3" destOrd="0" presId="urn:microsoft.com/office/officeart/2005/8/layout/default"/>
    <dgm:cxn modelId="{99B4D00E-8C7F-4368-A4F5-156A365EACAD}" type="presParOf" srcId="{73EE0C46-7598-48E9-AE28-27B5F7E7BE21}" destId="{2A6A5AB7-4E8F-4E44-94F4-F255FC194D19}" srcOrd="4" destOrd="0" presId="urn:microsoft.com/office/officeart/2005/8/layout/default"/>
    <dgm:cxn modelId="{22B9D46A-BD03-4AFF-856A-1A880F76B69F}" type="presParOf" srcId="{73EE0C46-7598-48E9-AE28-27B5F7E7BE21}" destId="{523F8218-8285-421A-BE47-24302200C0FB}" srcOrd="5" destOrd="0" presId="urn:microsoft.com/office/officeart/2005/8/layout/default"/>
    <dgm:cxn modelId="{8E768729-53D9-4326-AA48-6505A6820D7B}" type="presParOf" srcId="{73EE0C46-7598-48E9-AE28-27B5F7E7BE21}" destId="{FF4B52FB-E9A4-4C66-8441-35A6DFD120D5}" srcOrd="6" destOrd="0" presId="urn:microsoft.com/office/officeart/2005/8/layout/default"/>
    <dgm:cxn modelId="{685F63F2-8E4C-4D1E-90C3-69126205C6AD}" type="presParOf" srcId="{73EE0C46-7598-48E9-AE28-27B5F7E7BE21}" destId="{040B467A-73C6-49EC-970B-82F65CFBCFF4}" srcOrd="7" destOrd="0" presId="urn:microsoft.com/office/officeart/2005/8/layout/default"/>
    <dgm:cxn modelId="{E1F9750F-80B6-489E-BCF4-CBF7D32EF786}" type="presParOf" srcId="{73EE0C46-7598-48E9-AE28-27B5F7E7BE21}" destId="{9EC34425-CFD8-46C3-B650-7486A4099B9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E82BD5-6DD6-4E6C-8B14-1E81F78D3BF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F6449FBE-0DBF-433A-A036-8BD87FFBF7DB}">
      <dgm:prSet phldrT="[Text]"/>
      <dgm:spPr/>
      <dgm:t>
        <a:bodyPr/>
        <a:lstStyle/>
        <a:p>
          <a:r>
            <a:rPr lang="en-US" dirty="0"/>
            <a:t>Childhood TB</a:t>
          </a:r>
        </a:p>
      </dgm:t>
    </dgm:pt>
    <dgm:pt modelId="{A5EC8B71-5979-422A-8247-2C09C26FEF9C}" type="parTrans" cxnId="{3E3313E8-223F-486D-B60B-EC813CC51E41}">
      <dgm:prSet/>
      <dgm:spPr/>
      <dgm:t>
        <a:bodyPr/>
        <a:lstStyle/>
        <a:p>
          <a:endParaRPr lang="en-US"/>
        </a:p>
      </dgm:t>
    </dgm:pt>
    <dgm:pt modelId="{6E2DE4FC-C3C3-4AC2-8E1E-10F0F9481A06}" type="sibTrans" cxnId="{3E3313E8-223F-486D-B60B-EC813CC51E41}">
      <dgm:prSet/>
      <dgm:spPr/>
      <dgm:t>
        <a:bodyPr/>
        <a:lstStyle/>
        <a:p>
          <a:endParaRPr lang="en-US"/>
        </a:p>
      </dgm:t>
    </dgm:pt>
    <dgm:pt modelId="{AFF4461D-E04F-4CF7-8723-CBD6EB6E972F}">
      <dgm:prSet phldrT="[Text]"/>
      <dgm:spPr/>
      <dgm:t>
        <a:bodyPr/>
        <a:lstStyle/>
        <a:p>
          <a:r>
            <a:rPr lang="en-US" dirty="0"/>
            <a:t>TB along HIV</a:t>
          </a:r>
        </a:p>
      </dgm:t>
    </dgm:pt>
    <dgm:pt modelId="{7FC8CFEC-4F69-43D3-B6BD-EAD8FAF7D0B5}" type="parTrans" cxnId="{9EE9CC7C-15E2-46BC-8153-AE92871EF516}">
      <dgm:prSet/>
      <dgm:spPr/>
      <dgm:t>
        <a:bodyPr/>
        <a:lstStyle/>
        <a:p>
          <a:endParaRPr lang="en-US"/>
        </a:p>
      </dgm:t>
    </dgm:pt>
    <dgm:pt modelId="{59DCD32A-A750-4FDE-A7EF-09FC99CA3738}" type="sibTrans" cxnId="{9EE9CC7C-15E2-46BC-8153-AE92871EF516}">
      <dgm:prSet/>
      <dgm:spPr/>
      <dgm:t>
        <a:bodyPr/>
        <a:lstStyle/>
        <a:p>
          <a:endParaRPr lang="en-US"/>
        </a:p>
      </dgm:t>
    </dgm:pt>
    <dgm:pt modelId="{60904237-7105-46A5-BBBE-E378C65111A5}">
      <dgm:prSet phldrT="[Text]"/>
      <dgm:spPr/>
      <dgm:t>
        <a:bodyPr/>
        <a:lstStyle/>
        <a:p>
          <a:r>
            <a:rPr lang="en-US" dirty="0"/>
            <a:t>TB along Diabetes</a:t>
          </a:r>
        </a:p>
      </dgm:t>
    </dgm:pt>
    <dgm:pt modelId="{75D1A695-82C3-4380-A71F-54E2C9D63AB9}" type="parTrans" cxnId="{EB67AA03-3C75-4B06-84FB-52394FDAAE8D}">
      <dgm:prSet/>
      <dgm:spPr/>
      <dgm:t>
        <a:bodyPr/>
        <a:lstStyle/>
        <a:p>
          <a:endParaRPr lang="en-US"/>
        </a:p>
      </dgm:t>
    </dgm:pt>
    <dgm:pt modelId="{AE5589AE-08E9-4F81-A933-3B221E86BADA}" type="sibTrans" cxnId="{EB67AA03-3C75-4B06-84FB-52394FDAAE8D}">
      <dgm:prSet/>
      <dgm:spPr/>
      <dgm:t>
        <a:bodyPr/>
        <a:lstStyle/>
        <a:p>
          <a:endParaRPr lang="en-US"/>
        </a:p>
      </dgm:t>
    </dgm:pt>
    <dgm:pt modelId="{7463A335-E1A4-42C1-87FE-91C892BD59F9}">
      <dgm:prSet phldrT="[Text]"/>
      <dgm:spPr/>
      <dgm:t>
        <a:bodyPr/>
        <a:lstStyle/>
        <a:p>
          <a:r>
            <a:rPr lang="en-US" dirty="0"/>
            <a:t>TB along Cancer</a:t>
          </a:r>
        </a:p>
      </dgm:t>
    </dgm:pt>
    <dgm:pt modelId="{418DB874-DC2E-470D-AD28-13E5C200622E}" type="parTrans" cxnId="{1938C379-BF63-49BE-AB13-3510FA15EB3B}">
      <dgm:prSet/>
      <dgm:spPr/>
      <dgm:t>
        <a:bodyPr/>
        <a:lstStyle/>
        <a:p>
          <a:endParaRPr lang="en-US"/>
        </a:p>
      </dgm:t>
    </dgm:pt>
    <dgm:pt modelId="{E0BA9233-469D-4FC4-84B1-B861D40531C3}" type="sibTrans" cxnId="{1938C379-BF63-49BE-AB13-3510FA15EB3B}">
      <dgm:prSet/>
      <dgm:spPr/>
      <dgm:t>
        <a:bodyPr/>
        <a:lstStyle/>
        <a:p>
          <a:endParaRPr lang="en-US"/>
        </a:p>
      </dgm:t>
    </dgm:pt>
    <dgm:pt modelId="{BD413858-48A5-414D-A54F-254E4C990535}">
      <dgm:prSet phldrT="[Text]"/>
      <dgm:spPr/>
      <dgm:t>
        <a:bodyPr/>
        <a:lstStyle/>
        <a:p>
          <a:r>
            <a:rPr lang="en-US" dirty="0"/>
            <a:t>TB during pregnancy</a:t>
          </a:r>
        </a:p>
      </dgm:t>
    </dgm:pt>
    <dgm:pt modelId="{D81B3A6C-D272-46D3-981C-EB958356789C}" type="parTrans" cxnId="{AA6CF432-FFCE-404A-A174-964981559E5C}">
      <dgm:prSet/>
      <dgm:spPr/>
      <dgm:t>
        <a:bodyPr/>
        <a:lstStyle/>
        <a:p>
          <a:endParaRPr lang="en-US"/>
        </a:p>
      </dgm:t>
    </dgm:pt>
    <dgm:pt modelId="{ECE8FE42-12A3-4369-863C-B333138E38A8}" type="sibTrans" cxnId="{AA6CF432-FFCE-404A-A174-964981559E5C}">
      <dgm:prSet/>
      <dgm:spPr/>
      <dgm:t>
        <a:bodyPr/>
        <a:lstStyle/>
        <a:p>
          <a:endParaRPr lang="en-US"/>
        </a:p>
      </dgm:t>
    </dgm:pt>
    <dgm:pt modelId="{EC4B91FE-D882-4515-90CE-1A8635C55869}" type="pres">
      <dgm:prSet presAssocID="{79E82BD5-6DD6-4E6C-8B14-1E81F78D3BFF}" presName="Name0" presStyleCnt="0">
        <dgm:presLayoutVars>
          <dgm:dir/>
          <dgm:resizeHandles val="exact"/>
        </dgm:presLayoutVars>
      </dgm:prSet>
      <dgm:spPr/>
      <dgm:t>
        <a:bodyPr/>
        <a:lstStyle/>
        <a:p>
          <a:endParaRPr lang="en-IN"/>
        </a:p>
      </dgm:t>
    </dgm:pt>
    <dgm:pt modelId="{D9CCF72F-AA4B-40B5-9B11-DBD7D6CDAEB0}" type="pres">
      <dgm:prSet presAssocID="{79E82BD5-6DD6-4E6C-8B14-1E81F78D3BFF}" presName="cycle" presStyleCnt="0"/>
      <dgm:spPr/>
    </dgm:pt>
    <dgm:pt modelId="{CD3186E4-A19B-4E3C-9F81-5E39FB8D77D1}" type="pres">
      <dgm:prSet presAssocID="{F6449FBE-0DBF-433A-A036-8BD87FFBF7DB}" presName="nodeFirstNode" presStyleLbl="node1" presStyleIdx="0" presStyleCnt="5">
        <dgm:presLayoutVars>
          <dgm:bulletEnabled val="1"/>
        </dgm:presLayoutVars>
      </dgm:prSet>
      <dgm:spPr/>
      <dgm:t>
        <a:bodyPr/>
        <a:lstStyle/>
        <a:p>
          <a:endParaRPr lang="en-IN"/>
        </a:p>
      </dgm:t>
    </dgm:pt>
    <dgm:pt modelId="{222620A8-625D-484A-BF05-646A935D75CF}" type="pres">
      <dgm:prSet presAssocID="{6E2DE4FC-C3C3-4AC2-8E1E-10F0F9481A06}" presName="sibTransFirstNode" presStyleLbl="bgShp" presStyleIdx="0" presStyleCnt="1"/>
      <dgm:spPr/>
      <dgm:t>
        <a:bodyPr/>
        <a:lstStyle/>
        <a:p>
          <a:endParaRPr lang="en-IN"/>
        </a:p>
      </dgm:t>
    </dgm:pt>
    <dgm:pt modelId="{B6E4C2C5-1068-419F-BDF5-7F8AEEAC6229}" type="pres">
      <dgm:prSet presAssocID="{AFF4461D-E04F-4CF7-8723-CBD6EB6E972F}" presName="nodeFollowingNodes" presStyleLbl="node1" presStyleIdx="1" presStyleCnt="5">
        <dgm:presLayoutVars>
          <dgm:bulletEnabled val="1"/>
        </dgm:presLayoutVars>
      </dgm:prSet>
      <dgm:spPr/>
      <dgm:t>
        <a:bodyPr/>
        <a:lstStyle/>
        <a:p>
          <a:endParaRPr lang="en-IN"/>
        </a:p>
      </dgm:t>
    </dgm:pt>
    <dgm:pt modelId="{713BB5A0-616C-4EA2-978D-21A135E480F9}" type="pres">
      <dgm:prSet presAssocID="{60904237-7105-46A5-BBBE-E378C65111A5}" presName="nodeFollowingNodes" presStyleLbl="node1" presStyleIdx="2" presStyleCnt="5">
        <dgm:presLayoutVars>
          <dgm:bulletEnabled val="1"/>
        </dgm:presLayoutVars>
      </dgm:prSet>
      <dgm:spPr/>
      <dgm:t>
        <a:bodyPr/>
        <a:lstStyle/>
        <a:p>
          <a:endParaRPr lang="en-IN"/>
        </a:p>
      </dgm:t>
    </dgm:pt>
    <dgm:pt modelId="{50B0A30F-0EF2-4F52-BB06-0FC5E4E65E1A}" type="pres">
      <dgm:prSet presAssocID="{7463A335-E1A4-42C1-87FE-91C892BD59F9}" presName="nodeFollowingNodes" presStyleLbl="node1" presStyleIdx="3" presStyleCnt="5">
        <dgm:presLayoutVars>
          <dgm:bulletEnabled val="1"/>
        </dgm:presLayoutVars>
      </dgm:prSet>
      <dgm:spPr/>
      <dgm:t>
        <a:bodyPr/>
        <a:lstStyle/>
        <a:p>
          <a:endParaRPr lang="en-IN"/>
        </a:p>
      </dgm:t>
    </dgm:pt>
    <dgm:pt modelId="{B944C7C6-FF88-4A35-8F2F-69B5C89C0555}" type="pres">
      <dgm:prSet presAssocID="{BD413858-48A5-414D-A54F-254E4C990535}" presName="nodeFollowingNodes" presStyleLbl="node1" presStyleIdx="4" presStyleCnt="5">
        <dgm:presLayoutVars>
          <dgm:bulletEnabled val="1"/>
        </dgm:presLayoutVars>
      </dgm:prSet>
      <dgm:spPr/>
      <dgm:t>
        <a:bodyPr/>
        <a:lstStyle/>
        <a:p>
          <a:endParaRPr lang="en-IN"/>
        </a:p>
      </dgm:t>
    </dgm:pt>
  </dgm:ptLst>
  <dgm:cxnLst>
    <dgm:cxn modelId="{AA6CF432-FFCE-404A-A174-964981559E5C}" srcId="{79E82BD5-6DD6-4E6C-8B14-1E81F78D3BFF}" destId="{BD413858-48A5-414D-A54F-254E4C990535}" srcOrd="4" destOrd="0" parTransId="{D81B3A6C-D272-46D3-981C-EB958356789C}" sibTransId="{ECE8FE42-12A3-4369-863C-B333138E38A8}"/>
    <dgm:cxn modelId="{1938C379-BF63-49BE-AB13-3510FA15EB3B}" srcId="{79E82BD5-6DD6-4E6C-8B14-1E81F78D3BFF}" destId="{7463A335-E1A4-42C1-87FE-91C892BD59F9}" srcOrd="3" destOrd="0" parTransId="{418DB874-DC2E-470D-AD28-13E5C200622E}" sibTransId="{E0BA9233-469D-4FC4-84B1-B861D40531C3}"/>
    <dgm:cxn modelId="{174F17CF-C776-47D5-9CBD-1D413DAF07AD}" type="presOf" srcId="{60904237-7105-46A5-BBBE-E378C65111A5}" destId="{713BB5A0-616C-4EA2-978D-21A135E480F9}" srcOrd="0" destOrd="0" presId="urn:microsoft.com/office/officeart/2005/8/layout/cycle3"/>
    <dgm:cxn modelId="{1971C97C-CA92-458F-B128-BE40DE0D1183}" type="presOf" srcId="{7463A335-E1A4-42C1-87FE-91C892BD59F9}" destId="{50B0A30F-0EF2-4F52-BB06-0FC5E4E65E1A}" srcOrd="0" destOrd="0" presId="urn:microsoft.com/office/officeart/2005/8/layout/cycle3"/>
    <dgm:cxn modelId="{1CC9F03D-3F19-435B-AD7D-02E39BB55F05}" type="presOf" srcId="{6E2DE4FC-C3C3-4AC2-8E1E-10F0F9481A06}" destId="{222620A8-625D-484A-BF05-646A935D75CF}" srcOrd="0" destOrd="0" presId="urn:microsoft.com/office/officeart/2005/8/layout/cycle3"/>
    <dgm:cxn modelId="{3E3313E8-223F-486D-B60B-EC813CC51E41}" srcId="{79E82BD5-6DD6-4E6C-8B14-1E81F78D3BFF}" destId="{F6449FBE-0DBF-433A-A036-8BD87FFBF7DB}" srcOrd="0" destOrd="0" parTransId="{A5EC8B71-5979-422A-8247-2C09C26FEF9C}" sibTransId="{6E2DE4FC-C3C3-4AC2-8E1E-10F0F9481A06}"/>
    <dgm:cxn modelId="{EB67AA03-3C75-4B06-84FB-52394FDAAE8D}" srcId="{79E82BD5-6DD6-4E6C-8B14-1E81F78D3BFF}" destId="{60904237-7105-46A5-BBBE-E378C65111A5}" srcOrd="2" destOrd="0" parTransId="{75D1A695-82C3-4380-A71F-54E2C9D63AB9}" sibTransId="{AE5589AE-08E9-4F81-A933-3B221E86BADA}"/>
    <dgm:cxn modelId="{175B7D8F-4CFC-4F48-B79C-49E80BF92DA5}" type="presOf" srcId="{79E82BD5-6DD6-4E6C-8B14-1E81F78D3BFF}" destId="{EC4B91FE-D882-4515-90CE-1A8635C55869}" srcOrd="0" destOrd="0" presId="urn:microsoft.com/office/officeart/2005/8/layout/cycle3"/>
    <dgm:cxn modelId="{5C23683B-CCDA-48C5-B9DF-803BBB8781E0}" type="presOf" srcId="{BD413858-48A5-414D-A54F-254E4C990535}" destId="{B944C7C6-FF88-4A35-8F2F-69B5C89C0555}" srcOrd="0" destOrd="0" presId="urn:microsoft.com/office/officeart/2005/8/layout/cycle3"/>
    <dgm:cxn modelId="{BEE1442B-9ECD-437D-84EC-0637F41DD219}" type="presOf" srcId="{AFF4461D-E04F-4CF7-8723-CBD6EB6E972F}" destId="{B6E4C2C5-1068-419F-BDF5-7F8AEEAC6229}" srcOrd="0" destOrd="0" presId="urn:microsoft.com/office/officeart/2005/8/layout/cycle3"/>
    <dgm:cxn modelId="{3C8C5F7A-44D6-4006-B350-DF1347E00D09}" type="presOf" srcId="{F6449FBE-0DBF-433A-A036-8BD87FFBF7DB}" destId="{CD3186E4-A19B-4E3C-9F81-5E39FB8D77D1}" srcOrd="0" destOrd="0" presId="urn:microsoft.com/office/officeart/2005/8/layout/cycle3"/>
    <dgm:cxn modelId="{9EE9CC7C-15E2-46BC-8153-AE92871EF516}" srcId="{79E82BD5-6DD6-4E6C-8B14-1E81F78D3BFF}" destId="{AFF4461D-E04F-4CF7-8723-CBD6EB6E972F}" srcOrd="1" destOrd="0" parTransId="{7FC8CFEC-4F69-43D3-B6BD-EAD8FAF7D0B5}" sibTransId="{59DCD32A-A750-4FDE-A7EF-09FC99CA3738}"/>
    <dgm:cxn modelId="{5DC95683-7B96-4D04-AA1D-FC5E89994CCA}" type="presParOf" srcId="{EC4B91FE-D882-4515-90CE-1A8635C55869}" destId="{D9CCF72F-AA4B-40B5-9B11-DBD7D6CDAEB0}" srcOrd="0" destOrd="0" presId="urn:microsoft.com/office/officeart/2005/8/layout/cycle3"/>
    <dgm:cxn modelId="{2D5EBC79-043D-4927-814D-78A76952774E}" type="presParOf" srcId="{D9CCF72F-AA4B-40B5-9B11-DBD7D6CDAEB0}" destId="{CD3186E4-A19B-4E3C-9F81-5E39FB8D77D1}" srcOrd="0" destOrd="0" presId="urn:microsoft.com/office/officeart/2005/8/layout/cycle3"/>
    <dgm:cxn modelId="{E803887D-C748-458F-BA57-E49561016F38}" type="presParOf" srcId="{D9CCF72F-AA4B-40B5-9B11-DBD7D6CDAEB0}" destId="{222620A8-625D-484A-BF05-646A935D75CF}" srcOrd="1" destOrd="0" presId="urn:microsoft.com/office/officeart/2005/8/layout/cycle3"/>
    <dgm:cxn modelId="{1638FE01-C0BD-41D8-B7A4-4FE04E7602E2}" type="presParOf" srcId="{D9CCF72F-AA4B-40B5-9B11-DBD7D6CDAEB0}" destId="{B6E4C2C5-1068-419F-BDF5-7F8AEEAC6229}" srcOrd="2" destOrd="0" presId="urn:microsoft.com/office/officeart/2005/8/layout/cycle3"/>
    <dgm:cxn modelId="{193D5149-5D0C-409E-96C4-9440377C1794}" type="presParOf" srcId="{D9CCF72F-AA4B-40B5-9B11-DBD7D6CDAEB0}" destId="{713BB5A0-616C-4EA2-978D-21A135E480F9}" srcOrd="3" destOrd="0" presId="urn:microsoft.com/office/officeart/2005/8/layout/cycle3"/>
    <dgm:cxn modelId="{C82ADA8E-A00B-4A19-BFE1-0AC31EC5EFB9}" type="presParOf" srcId="{D9CCF72F-AA4B-40B5-9B11-DBD7D6CDAEB0}" destId="{50B0A30F-0EF2-4F52-BB06-0FC5E4E65E1A}" srcOrd="4" destOrd="0" presId="urn:microsoft.com/office/officeart/2005/8/layout/cycle3"/>
    <dgm:cxn modelId="{3378D31C-94A2-4A99-AE56-2CEE9F0C130B}" type="presParOf" srcId="{D9CCF72F-AA4B-40B5-9B11-DBD7D6CDAEB0}" destId="{B944C7C6-FF88-4A35-8F2F-69B5C89C055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E6875C-43B9-4290-B20A-F0CF407B44D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071AEB9-3E2F-4CDA-94AE-DA82A1C5A91E}">
      <dgm:prSet phldrT="[Text]"/>
      <dgm:spPr/>
      <dgm:t>
        <a:bodyPr/>
        <a:lstStyle/>
        <a:p>
          <a:r>
            <a:rPr lang="en-US" dirty="0"/>
            <a:t>AIM</a:t>
          </a:r>
        </a:p>
      </dgm:t>
    </dgm:pt>
    <dgm:pt modelId="{6A297325-7BC0-48A3-869E-CB019E2434CD}" type="parTrans" cxnId="{F6E1F744-3813-4BE2-9D82-2EB7D445E7F5}">
      <dgm:prSet/>
      <dgm:spPr/>
      <dgm:t>
        <a:bodyPr/>
        <a:lstStyle/>
        <a:p>
          <a:endParaRPr lang="en-US"/>
        </a:p>
      </dgm:t>
    </dgm:pt>
    <dgm:pt modelId="{D211E83C-40A2-43AD-B9D3-03AC88957030}" type="sibTrans" cxnId="{F6E1F744-3813-4BE2-9D82-2EB7D445E7F5}">
      <dgm:prSet/>
      <dgm:spPr/>
      <dgm:t>
        <a:bodyPr/>
        <a:lstStyle/>
        <a:p>
          <a:endParaRPr lang="en-US"/>
        </a:p>
      </dgm:t>
    </dgm:pt>
    <dgm:pt modelId="{943E5263-A45E-428A-8F3E-FDD2A43731E2}">
      <dgm:prSet phldrT="[Text]"/>
      <dgm:spPr/>
      <dgm:t>
        <a:bodyPr/>
        <a:lstStyle/>
        <a:p>
          <a:r>
            <a:rPr lang="en-US" dirty="0"/>
            <a:t>Induce a benign</a:t>
          </a:r>
        </a:p>
      </dgm:t>
    </dgm:pt>
    <dgm:pt modelId="{C9F4A8DF-44F3-4000-9C18-0F2321E6195D}" type="parTrans" cxnId="{ADA2DED6-D3CA-4A69-8C70-C2BD1DAA4E0C}">
      <dgm:prSet/>
      <dgm:spPr/>
      <dgm:t>
        <a:bodyPr/>
        <a:lstStyle/>
        <a:p>
          <a:endParaRPr lang="en-US"/>
        </a:p>
      </dgm:t>
    </dgm:pt>
    <dgm:pt modelId="{3F247EF8-D257-4D8F-8B2E-8568DB26D75D}" type="sibTrans" cxnId="{ADA2DED6-D3CA-4A69-8C70-C2BD1DAA4E0C}">
      <dgm:prSet/>
      <dgm:spPr/>
      <dgm:t>
        <a:bodyPr/>
        <a:lstStyle/>
        <a:p>
          <a:endParaRPr lang="en-US"/>
        </a:p>
      </dgm:t>
    </dgm:pt>
    <dgm:pt modelId="{1CA61980-3E5D-47D8-9745-6190C9CBAF02}">
      <dgm:prSet phldrT="[Text]"/>
      <dgm:spPr/>
      <dgm:t>
        <a:bodyPr/>
        <a:lstStyle/>
        <a:p>
          <a:r>
            <a:rPr lang="en-US" dirty="0"/>
            <a:t>Reduce the morbidity and mortality</a:t>
          </a:r>
        </a:p>
      </dgm:t>
    </dgm:pt>
    <dgm:pt modelId="{4C7EDA50-CABB-4A2B-B2BC-4CDCCB5EB4D5}" type="parTrans" cxnId="{8D7906E1-83D3-400D-ADB6-03D700A046EF}">
      <dgm:prSet/>
      <dgm:spPr/>
      <dgm:t>
        <a:bodyPr/>
        <a:lstStyle/>
        <a:p>
          <a:endParaRPr lang="en-US"/>
        </a:p>
      </dgm:t>
    </dgm:pt>
    <dgm:pt modelId="{C0F296C5-4B4E-48B6-831F-5CAB8984B08B}" type="sibTrans" cxnId="{8D7906E1-83D3-400D-ADB6-03D700A046EF}">
      <dgm:prSet/>
      <dgm:spPr/>
      <dgm:t>
        <a:bodyPr/>
        <a:lstStyle/>
        <a:p>
          <a:endParaRPr lang="en-US"/>
        </a:p>
      </dgm:t>
    </dgm:pt>
    <dgm:pt modelId="{4825CE56-8040-45A3-8A81-988087B7E701}">
      <dgm:prSet phldrT="[Text]"/>
      <dgm:spPr/>
      <dgm:t>
        <a:bodyPr/>
        <a:lstStyle/>
        <a:p>
          <a:r>
            <a:rPr lang="en-US" dirty="0"/>
            <a:t>TYPES</a:t>
          </a:r>
        </a:p>
      </dgm:t>
    </dgm:pt>
    <dgm:pt modelId="{1D3B259C-C410-4C82-BD10-B4A72CE893D6}" type="parTrans" cxnId="{881BDB24-57FA-4CE3-9912-D15B7F1A1D3F}">
      <dgm:prSet/>
      <dgm:spPr/>
      <dgm:t>
        <a:bodyPr/>
        <a:lstStyle/>
        <a:p>
          <a:endParaRPr lang="en-US"/>
        </a:p>
      </dgm:t>
    </dgm:pt>
    <dgm:pt modelId="{ED6254DD-A34D-4BF0-BD44-A6741D6F3FCA}" type="sibTrans" cxnId="{881BDB24-57FA-4CE3-9912-D15B7F1A1D3F}">
      <dgm:prSet/>
      <dgm:spPr/>
      <dgm:t>
        <a:bodyPr/>
        <a:lstStyle/>
        <a:p>
          <a:endParaRPr lang="en-US"/>
        </a:p>
      </dgm:t>
    </dgm:pt>
    <dgm:pt modelId="{B279EBF6-3763-4C30-A7AC-3B2B189E11D0}">
      <dgm:prSet phldrT="[Text]"/>
      <dgm:spPr/>
      <dgm:t>
        <a:bodyPr/>
        <a:lstStyle/>
        <a:p>
          <a:r>
            <a:rPr lang="en-US" dirty="0"/>
            <a:t>Liquid vaccine</a:t>
          </a:r>
        </a:p>
      </dgm:t>
    </dgm:pt>
    <dgm:pt modelId="{AF16C856-6D7E-471D-911A-CB8E5AF6831C}" type="parTrans" cxnId="{5BDA243F-99A1-4282-A0CA-4F0DB70E7C65}">
      <dgm:prSet/>
      <dgm:spPr/>
      <dgm:t>
        <a:bodyPr/>
        <a:lstStyle/>
        <a:p>
          <a:endParaRPr lang="en-US"/>
        </a:p>
      </dgm:t>
    </dgm:pt>
    <dgm:pt modelId="{FC2DF155-AC5D-4B3E-8850-C80CD6A7F32B}" type="sibTrans" cxnId="{5BDA243F-99A1-4282-A0CA-4F0DB70E7C65}">
      <dgm:prSet/>
      <dgm:spPr/>
      <dgm:t>
        <a:bodyPr/>
        <a:lstStyle/>
        <a:p>
          <a:endParaRPr lang="en-US"/>
        </a:p>
      </dgm:t>
    </dgm:pt>
    <dgm:pt modelId="{F051E502-3B69-4AA1-A3D2-0CEC9906BB9F}">
      <dgm:prSet phldrT="[Text]"/>
      <dgm:spPr/>
      <dgm:t>
        <a:bodyPr/>
        <a:lstStyle/>
        <a:p>
          <a:r>
            <a:rPr lang="en-US" dirty="0"/>
            <a:t>Freeze dried vaccine</a:t>
          </a:r>
        </a:p>
      </dgm:t>
    </dgm:pt>
    <dgm:pt modelId="{4A9EF0C2-7BB4-421C-BE23-2752B42BC946}" type="parTrans" cxnId="{41E93AA9-3782-4CCB-93CB-7AD4F6D3934D}">
      <dgm:prSet/>
      <dgm:spPr/>
      <dgm:t>
        <a:bodyPr/>
        <a:lstStyle/>
        <a:p>
          <a:endParaRPr lang="en-US"/>
        </a:p>
      </dgm:t>
    </dgm:pt>
    <dgm:pt modelId="{6CFF9756-AA32-43B9-B92B-7B5458468368}" type="sibTrans" cxnId="{41E93AA9-3782-4CCB-93CB-7AD4F6D3934D}">
      <dgm:prSet/>
      <dgm:spPr/>
      <dgm:t>
        <a:bodyPr/>
        <a:lstStyle/>
        <a:p>
          <a:endParaRPr lang="en-US"/>
        </a:p>
      </dgm:t>
    </dgm:pt>
    <dgm:pt modelId="{CAD88CF5-76B4-4B0A-828F-FD85E6503944}">
      <dgm:prSet phldrT="[Text]"/>
      <dgm:spPr/>
      <dgm:t>
        <a:bodyPr/>
        <a:lstStyle/>
        <a:p>
          <a:r>
            <a:rPr lang="en-US" dirty="0"/>
            <a:t> </a:t>
          </a:r>
          <a:r>
            <a:rPr lang="en-US" dirty="0" err="1"/>
            <a:t>artifical</a:t>
          </a:r>
          <a:r>
            <a:rPr lang="en-US" dirty="0"/>
            <a:t> primary infection which will stimulate an acquired resistance</a:t>
          </a:r>
        </a:p>
      </dgm:t>
    </dgm:pt>
    <dgm:pt modelId="{983A4C8E-3D11-4908-A015-F75D440C9E46}" type="parTrans" cxnId="{C5071485-95B8-47B2-B3BD-40952FE1AEE1}">
      <dgm:prSet/>
      <dgm:spPr/>
    </dgm:pt>
    <dgm:pt modelId="{8BF295B1-55ED-4C61-A5F7-7409628EF2E8}" type="sibTrans" cxnId="{C5071485-95B8-47B2-B3BD-40952FE1AEE1}">
      <dgm:prSet/>
      <dgm:spPr/>
    </dgm:pt>
    <dgm:pt modelId="{307CD3E3-6D6A-45D4-9374-4F8012EF2FE1}" type="pres">
      <dgm:prSet presAssocID="{2FE6875C-43B9-4290-B20A-F0CF407B44D0}" presName="Name0" presStyleCnt="0">
        <dgm:presLayoutVars>
          <dgm:dir/>
          <dgm:animLvl val="lvl"/>
          <dgm:resizeHandles/>
        </dgm:presLayoutVars>
      </dgm:prSet>
      <dgm:spPr/>
      <dgm:t>
        <a:bodyPr/>
        <a:lstStyle/>
        <a:p>
          <a:endParaRPr lang="en-IN"/>
        </a:p>
      </dgm:t>
    </dgm:pt>
    <dgm:pt modelId="{5CB47DA8-0414-4DFA-9104-C1C8BEFAA165}" type="pres">
      <dgm:prSet presAssocID="{F071AEB9-3E2F-4CDA-94AE-DA82A1C5A91E}" presName="linNode" presStyleCnt="0"/>
      <dgm:spPr/>
    </dgm:pt>
    <dgm:pt modelId="{3AD755BE-0185-475F-9C30-486F6D6A7FDC}" type="pres">
      <dgm:prSet presAssocID="{F071AEB9-3E2F-4CDA-94AE-DA82A1C5A91E}" presName="parentShp" presStyleLbl="node1" presStyleIdx="0" presStyleCnt="2">
        <dgm:presLayoutVars>
          <dgm:bulletEnabled val="1"/>
        </dgm:presLayoutVars>
      </dgm:prSet>
      <dgm:spPr/>
      <dgm:t>
        <a:bodyPr/>
        <a:lstStyle/>
        <a:p>
          <a:endParaRPr lang="en-IN"/>
        </a:p>
      </dgm:t>
    </dgm:pt>
    <dgm:pt modelId="{150839C7-76FE-4908-B3DD-A2E0292D9F62}" type="pres">
      <dgm:prSet presAssocID="{F071AEB9-3E2F-4CDA-94AE-DA82A1C5A91E}" presName="childShp" presStyleLbl="bgAccFollowNode1" presStyleIdx="0" presStyleCnt="2">
        <dgm:presLayoutVars>
          <dgm:bulletEnabled val="1"/>
        </dgm:presLayoutVars>
      </dgm:prSet>
      <dgm:spPr/>
      <dgm:t>
        <a:bodyPr/>
        <a:lstStyle/>
        <a:p>
          <a:endParaRPr lang="en-IN"/>
        </a:p>
      </dgm:t>
    </dgm:pt>
    <dgm:pt modelId="{CE9869F0-8F57-4C74-8F56-59BEBB033F4C}" type="pres">
      <dgm:prSet presAssocID="{D211E83C-40A2-43AD-B9D3-03AC88957030}" presName="spacing" presStyleCnt="0"/>
      <dgm:spPr/>
    </dgm:pt>
    <dgm:pt modelId="{9910C891-0A36-4C28-BC8A-39BCA9B538ED}" type="pres">
      <dgm:prSet presAssocID="{4825CE56-8040-45A3-8A81-988087B7E701}" presName="linNode" presStyleCnt="0"/>
      <dgm:spPr/>
    </dgm:pt>
    <dgm:pt modelId="{51682679-D610-43FC-A63A-701BEBA1876D}" type="pres">
      <dgm:prSet presAssocID="{4825CE56-8040-45A3-8A81-988087B7E701}" presName="parentShp" presStyleLbl="node1" presStyleIdx="1" presStyleCnt="2">
        <dgm:presLayoutVars>
          <dgm:bulletEnabled val="1"/>
        </dgm:presLayoutVars>
      </dgm:prSet>
      <dgm:spPr/>
      <dgm:t>
        <a:bodyPr/>
        <a:lstStyle/>
        <a:p>
          <a:endParaRPr lang="en-IN"/>
        </a:p>
      </dgm:t>
    </dgm:pt>
    <dgm:pt modelId="{B1070314-74A3-4506-BB59-A971740619F1}" type="pres">
      <dgm:prSet presAssocID="{4825CE56-8040-45A3-8A81-988087B7E701}" presName="childShp" presStyleLbl="bgAccFollowNode1" presStyleIdx="1" presStyleCnt="2">
        <dgm:presLayoutVars>
          <dgm:bulletEnabled val="1"/>
        </dgm:presLayoutVars>
      </dgm:prSet>
      <dgm:spPr/>
      <dgm:t>
        <a:bodyPr/>
        <a:lstStyle/>
        <a:p>
          <a:endParaRPr lang="en-IN"/>
        </a:p>
      </dgm:t>
    </dgm:pt>
  </dgm:ptLst>
  <dgm:cxnLst>
    <dgm:cxn modelId="{5BDA243F-99A1-4282-A0CA-4F0DB70E7C65}" srcId="{4825CE56-8040-45A3-8A81-988087B7E701}" destId="{B279EBF6-3763-4C30-A7AC-3B2B189E11D0}" srcOrd="0" destOrd="0" parTransId="{AF16C856-6D7E-471D-911A-CB8E5AF6831C}" sibTransId="{FC2DF155-AC5D-4B3E-8850-C80CD6A7F32B}"/>
    <dgm:cxn modelId="{C5071485-95B8-47B2-B3BD-40952FE1AEE1}" srcId="{F071AEB9-3E2F-4CDA-94AE-DA82A1C5A91E}" destId="{CAD88CF5-76B4-4B0A-828F-FD85E6503944}" srcOrd="1" destOrd="0" parTransId="{983A4C8E-3D11-4908-A015-F75D440C9E46}" sibTransId="{8BF295B1-55ED-4C61-A5F7-7409628EF2E8}"/>
    <dgm:cxn modelId="{4A2AB5EB-D297-470F-A129-D17D53F2DFA6}" type="presOf" srcId="{943E5263-A45E-428A-8F3E-FDD2A43731E2}" destId="{150839C7-76FE-4908-B3DD-A2E0292D9F62}" srcOrd="0" destOrd="0" presId="urn:microsoft.com/office/officeart/2005/8/layout/vList6"/>
    <dgm:cxn modelId="{F6E1F744-3813-4BE2-9D82-2EB7D445E7F5}" srcId="{2FE6875C-43B9-4290-B20A-F0CF407B44D0}" destId="{F071AEB9-3E2F-4CDA-94AE-DA82A1C5A91E}" srcOrd="0" destOrd="0" parTransId="{6A297325-7BC0-48A3-869E-CB019E2434CD}" sibTransId="{D211E83C-40A2-43AD-B9D3-03AC88957030}"/>
    <dgm:cxn modelId="{727BBFAA-5F51-4863-9871-EB54CEA04C7F}" type="presOf" srcId="{2FE6875C-43B9-4290-B20A-F0CF407B44D0}" destId="{307CD3E3-6D6A-45D4-9374-4F8012EF2FE1}" srcOrd="0" destOrd="0" presId="urn:microsoft.com/office/officeart/2005/8/layout/vList6"/>
    <dgm:cxn modelId="{ABA83962-29AE-429F-A8EA-F23277FFD708}" type="presOf" srcId="{1CA61980-3E5D-47D8-9745-6190C9CBAF02}" destId="{150839C7-76FE-4908-B3DD-A2E0292D9F62}" srcOrd="0" destOrd="2" presId="urn:microsoft.com/office/officeart/2005/8/layout/vList6"/>
    <dgm:cxn modelId="{93DA3BE4-B204-4FC6-8636-F5274D227449}" type="presOf" srcId="{4825CE56-8040-45A3-8A81-988087B7E701}" destId="{51682679-D610-43FC-A63A-701BEBA1876D}" srcOrd="0" destOrd="0" presId="urn:microsoft.com/office/officeart/2005/8/layout/vList6"/>
    <dgm:cxn modelId="{149BBA94-C368-4E0B-8734-2761D305B257}" type="presOf" srcId="{B279EBF6-3763-4C30-A7AC-3B2B189E11D0}" destId="{B1070314-74A3-4506-BB59-A971740619F1}" srcOrd="0" destOrd="0" presId="urn:microsoft.com/office/officeart/2005/8/layout/vList6"/>
    <dgm:cxn modelId="{0C8F8AA6-2535-4FE7-BEDF-4947B39D06A9}" type="presOf" srcId="{F071AEB9-3E2F-4CDA-94AE-DA82A1C5A91E}" destId="{3AD755BE-0185-475F-9C30-486F6D6A7FDC}" srcOrd="0" destOrd="0" presId="urn:microsoft.com/office/officeart/2005/8/layout/vList6"/>
    <dgm:cxn modelId="{ADA2DED6-D3CA-4A69-8C70-C2BD1DAA4E0C}" srcId="{F071AEB9-3E2F-4CDA-94AE-DA82A1C5A91E}" destId="{943E5263-A45E-428A-8F3E-FDD2A43731E2}" srcOrd="0" destOrd="0" parTransId="{C9F4A8DF-44F3-4000-9C18-0F2321E6195D}" sibTransId="{3F247EF8-D257-4D8F-8B2E-8568DB26D75D}"/>
    <dgm:cxn modelId="{643B2598-D266-4176-8A96-893DF20B23FB}" type="presOf" srcId="{CAD88CF5-76B4-4B0A-828F-FD85E6503944}" destId="{150839C7-76FE-4908-B3DD-A2E0292D9F62}" srcOrd="0" destOrd="1" presId="urn:microsoft.com/office/officeart/2005/8/layout/vList6"/>
    <dgm:cxn modelId="{0730DED6-ED86-45EF-BDB8-1D866EBB45D1}" type="presOf" srcId="{F051E502-3B69-4AA1-A3D2-0CEC9906BB9F}" destId="{B1070314-74A3-4506-BB59-A971740619F1}" srcOrd="0" destOrd="1" presId="urn:microsoft.com/office/officeart/2005/8/layout/vList6"/>
    <dgm:cxn modelId="{41E93AA9-3782-4CCB-93CB-7AD4F6D3934D}" srcId="{4825CE56-8040-45A3-8A81-988087B7E701}" destId="{F051E502-3B69-4AA1-A3D2-0CEC9906BB9F}" srcOrd="1" destOrd="0" parTransId="{4A9EF0C2-7BB4-421C-BE23-2752B42BC946}" sibTransId="{6CFF9756-AA32-43B9-B92B-7B5458468368}"/>
    <dgm:cxn modelId="{881BDB24-57FA-4CE3-9912-D15B7F1A1D3F}" srcId="{2FE6875C-43B9-4290-B20A-F0CF407B44D0}" destId="{4825CE56-8040-45A3-8A81-988087B7E701}" srcOrd="1" destOrd="0" parTransId="{1D3B259C-C410-4C82-BD10-B4A72CE893D6}" sibTransId="{ED6254DD-A34D-4BF0-BD44-A6741D6F3FCA}"/>
    <dgm:cxn modelId="{8D7906E1-83D3-400D-ADB6-03D700A046EF}" srcId="{F071AEB9-3E2F-4CDA-94AE-DA82A1C5A91E}" destId="{1CA61980-3E5D-47D8-9745-6190C9CBAF02}" srcOrd="2" destOrd="0" parTransId="{4C7EDA50-CABB-4A2B-B2BC-4CDCCB5EB4D5}" sibTransId="{C0F296C5-4B4E-48B6-831F-5CAB8984B08B}"/>
    <dgm:cxn modelId="{23038A04-B2E6-43FA-ADC8-298983A72EE5}" type="presParOf" srcId="{307CD3E3-6D6A-45D4-9374-4F8012EF2FE1}" destId="{5CB47DA8-0414-4DFA-9104-C1C8BEFAA165}" srcOrd="0" destOrd="0" presId="urn:microsoft.com/office/officeart/2005/8/layout/vList6"/>
    <dgm:cxn modelId="{773FE19B-1A02-414F-8942-26581F49F5B1}" type="presParOf" srcId="{5CB47DA8-0414-4DFA-9104-C1C8BEFAA165}" destId="{3AD755BE-0185-475F-9C30-486F6D6A7FDC}" srcOrd="0" destOrd="0" presId="urn:microsoft.com/office/officeart/2005/8/layout/vList6"/>
    <dgm:cxn modelId="{BD74C97C-6E3A-43C6-AD42-FE23116AE9B8}" type="presParOf" srcId="{5CB47DA8-0414-4DFA-9104-C1C8BEFAA165}" destId="{150839C7-76FE-4908-B3DD-A2E0292D9F62}" srcOrd="1" destOrd="0" presId="urn:microsoft.com/office/officeart/2005/8/layout/vList6"/>
    <dgm:cxn modelId="{85514077-CF7F-4536-BD22-E1099F907706}" type="presParOf" srcId="{307CD3E3-6D6A-45D4-9374-4F8012EF2FE1}" destId="{CE9869F0-8F57-4C74-8F56-59BEBB033F4C}" srcOrd="1" destOrd="0" presId="urn:microsoft.com/office/officeart/2005/8/layout/vList6"/>
    <dgm:cxn modelId="{34CC9A8F-2110-4819-AE2D-8B843751D68A}" type="presParOf" srcId="{307CD3E3-6D6A-45D4-9374-4F8012EF2FE1}" destId="{9910C891-0A36-4C28-BC8A-39BCA9B538ED}" srcOrd="2" destOrd="0" presId="urn:microsoft.com/office/officeart/2005/8/layout/vList6"/>
    <dgm:cxn modelId="{DC678BCC-B2A8-40B2-B523-19C32A4A6A8E}" type="presParOf" srcId="{9910C891-0A36-4C28-BC8A-39BCA9B538ED}" destId="{51682679-D610-43FC-A63A-701BEBA1876D}" srcOrd="0" destOrd="0" presId="urn:microsoft.com/office/officeart/2005/8/layout/vList6"/>
    <dgm:cxn modelId="{4111B842-2A9C-45FE-B6D1-442F8321F5A1}" type="presParOf" srcId="{9910C891-0A36-4C28-BC8A-39BCA9B538ED}" destId="{B1070314-74A3-4506-BB59-A971740619F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6366D2-210C-4B8D-A631-A0182BF0C07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1952BAA-5976-4E4A-9B3D-7956C52D9E8A}">
      <dgm:prSet phldrT="[Text]"/>
      <dgm:spPr/>
      <dgm:t>
        <a:bodyPr/>
        <a:lstStyle/>
        <a:p>
          <a:r>
            <a:rPr lang="en-US" dirty="0"/>
            <a:t>DOSAGE</a:t>
          </a:r>
        </a:p>
      </dgm:t>
    </dgm:pt>
    <dgm:pt modelId="{EA8877E0-EE41-4D54-9068-D49BC8F8693A}" type="parTrans" cxnId="{B56AE705-F450-4215-B470-7301FE00A40A}">
      <dgm:prSet/>
      <dgm:spPr/>
      <dgm:t>
        <a:bodyPr/>
        <a:lstStyle/>
        <a:p>
          <a:endParaRPr lang="en-US"/>
        </a:p>
      </dgm:t>
    </dgm:pt>
    <dgm:pt modelId="{54A1BD21-572B-45E5-ABAA-D71963C5D27F}" type="sibTrans" cxnId="{B56AE705-F450-4215-B470-7301FE00A40A}">
      <dgm:prSet/>
      <dgm:spPr/>
      <dgm:t>
        <a:bodyPr/>
        <a:lstStyle/>
        <a:p>
          <a:endParaRPr lang="en-US"/>
        </a:p>
      </dgm:t>
    </dgm:pt>
    <dgm:pt modelId="{2D54AB96-4CD1-4A9D-997C-6F8E71CEEECC}">
      <dgm:prSet phldrT="[Text]"/>
      <dgm:spPr/>
      <dgm:t>
        <a:bodyPr/>
        <a:lstStyle/>
        <a:p>
          <a:r>
            <a:rPr lang="en-US" dirty="0"/>
            <a:t>New born aged below 4 weeks is 0.05 ml</a:t>
          </a:r>
        </a:p>
      </dgm:t>
    </dgm:pt>
    <dgm:pt modelId="{758E7E5E-9DA1-4678-BE98-6EB7430C7083}" type="parTrans" cxnId="{969443A2-D735-4535-B85D-E232B4D0459A}">
      <dgm:prSet/>
      <dgm:spPr/>
      <dgm:t>
        <a:bodyPr/>
        <a:lstStyle/>
        <a:p>
          <a:endParaRPr lang="en-US"/>
        </a:p>
      </dgm:t>
    </dgm:pt>
    <dgm:pt modelId="{F60EB9FD-519B-4CD3-9CBB-157A84FB59DB}" type="sibTrans" cxnId="{969443A2-D735-4535-B85D-E232B4D0459A}">
      <dgm:prSet/>
      <dgm:spPr/>
      <dgm:t>
        <a:bodyPr/>
        <a:lstStyle/>
        <a:p>
          <a:endParaRPr lang="en-US"/>
        </a:p>
      </dgm:t>
    </dgm:pt>
    <dgm:pt modelId="{AAA4DFDC-D797-463A-906D-A0257E8F6710}">
      <dgm:prSet phldrT="[Text]"/>
      <dgm:spPr/>
      <dgm:t>
        <a:bodyPr/>
        <a:lstStyle/>
        <a:p>
          <a:endParaRPr lang="en-US" dirty="0"/>
        </a:p>
      </dgm:t>
    </dgm:pt>
    <dgm:pt modelId="{76E2918C-847E-41F2-887F-B1F2D4301D23}" type="parTrans" cxnId="{97496248-1235-4197-81D1-66BCF400E48D}">
      <dgm:prSet/>
      <dgm:spPr/>
      <dgm:t>
        <a:bodyPr/>
        <a:lstStyle/>
        <a:p>
          <a:endParaRPr lang="en-US"/>
        </a:p>
      </dgm:t>
    </dgm:pt>
    <dgm:pt modelId="{5F4B108D-43E9-4302-BB47-F69551969A16}" type="sibTrans" cxnId="{97496248-1235-4197-81D1-66BCF400E48D}">
      <dgm:prSet/>
      <dgm:spPr/>
      <dgm:t>
        <a:bodyPr/>
        <a:lstStyle/>
        <a:p>
          <a:endParaRPr lang="en-US"/>
        </a:p>
      </dgm:t>
    </dgm:pt>
    <dgm:pt modelId="{949CC5FB-4CA6-434F-8635-BED9626488DB}">
      <dgm:prSet phldrT="[Text]"/>
      <dgm:spPr/>
      <dgm:t>
        <a:bodyPr/>
        <a:lstStyle/>
        <a:p>
          <a:r>
            <a:rPr lang="en-US" dirty="0"/>
            <a:t>AGE</a:t>
          </a:r>
        </a:p>
      </dgm:t>
    </dgm:pt>
    <dgm:pt modelId="{E86D83F1-9BDA-4AAE-B82F-F3B39F8F885C}" type="parTrans" cxnId="{D98AB4B3-9B7B-4C31-8AE3-E0A560FDDC53}">
      <dgm:prSet/>
      <dgm:spPr/>
      <dgm:t>
        <a:bodyPr/>
        <a:lstStyle/>
        <a:p>
          <a:endParaRPr lang="en-US"/>
        </a:p>
      </dgm:t>
    </dgm:pt>
    <dgm:pt modelId="{B72F9999-7AAC-4ACC-8C2D-B207A8070E06}" type="sibTrans" cxnId="{D98AB4B3-9B7B-4C31-8AE3-E0A560FDDC53}">
      <dgm:prSet/>
      <dgm:spPr/>
      <dgm:t>
        <a:bodyPr/>
        <a:lstStyle/>
        <a:p>
          <a:endParaRPr lang="en-US"/>
        </a:p>
      </dgm:t>
    </dgm:pt>
    <dgm:pt modelId="{32961A53-537E-4D94-AF52-B31749B5DCEF}">
      <dgm:prSet phldrT="[Text]"/>
      <dgm:spPr/>
      <dgm:t>
        <a:bodyPr/>
        <a:lstStyle/>
        <a:p>
          <a:r>
            <a:rPr lang="en-US" dirty="0"/>
            <a:t>Depend on the National vaccine policy of different country</a:t>
          </a:r>
        </a:p>
      </dgm:t>
    </dgm:pt>
    <dgm:pt modelId="{281D5FF2-FFBA-4421-A050-E35332759E93}" type="parTrans" cxnId="{AA447878-3599-4809-A32A-6BF0D770AC9A}">
      <dgm:prSet/>
      <dgm:spPr/>
      <dgm:t>
        <a:bodyPr/>
        <a:lstStyle/>
        <a:p>
          <a:endParaRPr lang="en-US"/>
        </a:p>
      </dgm:t>
    </dgm:pt>
    <dgm:pt modelId="{36F86B43-D914-4D36-B9E3-71E3C9BAA345}" type="sibTrans" cxnId="{AA447878-3599-4809-A32A-6BF0D770AC9A}">
      <dgm:prSet/>
      <dgm:spPr/>
      <dgm:t>
        <a:bodyPr/>
        <a:lstStyle/>
        <a:p>
          <a:endParaRPr lang="en-US"/>
        </a:p>
      </dgm:t>
    </dgm:pt>
    <dgm:pt modelId="{8B5F7A32-9C11-405D-A943-E0AF02AE84FF}">
      <dgm:prSet phldrT="[Text]" phldr="1"/>
      <dgm:spPr/>
      <dgm:t>
        <a:bodyPr/>
        <a:lstStyle/>
        <a:p>
          <a:endParaRPr lang="en-US"/>
        </a:p>
      </dgm:t>
    </dgm:pt>
    <dgm:pt modelId="{0D7CF8DB-28D9-45D8-A79B-2EB6ACD2F049}" type="parTrans" cxnId="{861FEEF3-4819-46D9-8C26-7BEC1800DD4A}">
      <dgm:prSet/>
      <dgm:spPr/>
      <dgm:t>
        <a:bodyPr/>
        <a:lstStyle/>
        <a:p>
          <a:endParaRPr lang="en-US"/>
        </a:p>
      </dgm:t>
    </dgm:pt>
    <dgm:pt modelId="{0EFD346E-429B-4876-826C-A6F1C28236E2}" type="sibTrans" cxnId="{861FEEF3-4819-46D9-8C26-7BEC1800DD4A}">
      <dgm:prSet/>
      <dgm:spPr/>
      <dgm:t>
        <a:bodyPr/>
        <a:lstStyle/>
        <a:p>
          <a:endParaRPr lang="en-US"/>
        </a:p>
      </dgm:t>
    </dgm:pt>
    <dgm:pt modelId="{66C90E95-CE98-4DD2-BAB3-CADBF79C0149}">
      <dgm:prSet phldrT="[Text]"/>
      <dgm:spPr/>
      <dgm:t>
        <a:bodyPr/>
        <a:lstStyle/>
        <a:p>
          <a:r>
            <a:rPr lang="en-US" dirty="0"/>
            <a:t>Usual strength is 0.1 mg in 0.1 ml volume</a:t>
          </a:r>
        </a:p>
      </dgm:t>
    </dgm:pt>
    <dgm:pt modelId="{AEA4792C-B1B3-4F21-9068-701249032EF9}" type="parTrans" cxnId="{1D1F5A01-910C-4107-B985-F202D61E8833}">
      <dgm:prSet/>
      <dgm:spPr/>
    </dgm:pt>
    <dgm:pt modelId="{78CB50C0-8414-4166-806A-053EDC3EA93A}" type="sibTrans" cxnId="{1D1F5A01-910C-4107-B985-F202D61E8833}">
      <dgm:prSet/>
      <dgm:spPr/>
    </dgm:pt>
    <dgm:pt modelId="{5EB37230-E106-4EFF-A121-70B6A12AF8FB}" type="pres">
      <dgm:prSet presAssocID="{1D6366D2-210C-4B8D-A631-A0182BF0C077}" presName="Name0" presStyleCnt="0">
        <dgm:presLayoutVars>
          <dgm:dir/>
          <dgm:animLvl val="lvl"/>
          <dgm:resizeHandles/>
        </dgm:presLayoutVars>
      </dgm:prSet>
      <dgm:spPr/>
      <dgm:t>
        <a:bodyPr/>
        <a:lstStyle/>
        <a:p>
          <a:endParaRPr lang="en-IN"/>
        </a:p>
      </dgm:t>
    </dgm:pt>
    <dgm:pt modelId="{5A040809-0E56-4EE2-ADF5-E9AE16D8617E}" type="pres">
      <dgm:prSet presAssocID="{F1952BAA-5976-4E4A-9B3D-7956C52D9E8A}" presName="linNode" presStyleCnt="0"/>
      <dgm:spPr/>
    </dgm:pt>
    <dgm:pt modelId="{EB79B50A-133A-4CBB-BE74-0A3406105F8B}" type="pres">
      <dgm:prSet presAssocID="{F1952BAA-5976-4E4A-9B3D-7956C52D9E8A}" presName="parentShp" presStyleLbl="node1" presStyleIdx="0" presStyleCnt="2">
        <dgm:presLayoutVars>
          <dgm:bulletEnabled val="1"/>
        </dgm:presLayoutVars>
      </dgm:prSet>
      <dgm:spPr/>
      <dgm:t>
        <a:bodyPr/>
        <a:lstStyle/>
        <a:p>
          <a:endParaRPr lang="en-IN"/>
        </a:p>
      </dgm:t>
    </dgm:pt>
    <dgm:pt modelId="{7EA68F41-BA5F-493B-B343-AED2813084E3}" type="pres">
      <dgm:prSet presAssocID="{F1952BAA-5976-4E4A-9B3D-7956C52D9E8A}" presName="childShp" presStyleLbl="bgAccFollowNode1" presStyleIdx="0" presStyleCnt="2">
        <dgm:presLayoutVars>
          <dgm:bulletEnabled val="1"/>
        </dgm:presLayoutVars>
      </dgm:prSet>
      <dgm:spPr/>
      <dgm:t>
        <a:bodyPr/>
        <a:lstStyle/>
        <a:p>
          <a:endParaRPr lang="en-IN"/>
        </a:p>
      </dgm:t>
    </dgm:pt>
    <dgm:pt modelId="{3D7BB920-3ABA-4084-8440-86662FF029AE}" type="pres">
      <dgm:prSet presAssocID="{54A1BD21-572B-45E5-ABAA-D71963C5D27F}" presName="spacing" presStyleCnt="0"/>
      <dgm:spPr/>
    </dgm:pt>
    <dgm:pt modelId="{6B03DA73-CE3D-49BB-9802-B2FEBA08B53C}" type="pres">
      <dgm:prSet presAssocID="{949CC5FB-4CA6-434F-8635-BED9626488DB}" presName="linNode" presStyleCnt="0"/>
      <dgm:spPr/>
    </dgm:pt>
    <dgm:pt modelId="{E42329DD-D086-47A1-A849-D720FECBB4F3}" type="pres">
      <dgm:prSet presAssocID="{949CC5FB-4CA6-434F-8635-BED9626488DB}" presName="parentShp" presStyleLbl="node1" presStyleIdx="1" presStyleCnt="2">
        <dgm:presLayoutVars>
          <dgm:bulletEnabled val="1"/>
        </dgm:presLayoutVars>
      </dgm:prSet>
      <dgm:spPr/>
      <dgm:t>
        <a:bodyPr/>
        <a:lstStyle/>
        <a:p>
          <a:endParaRPr lang="en-IN"/>
        </a:p>
      </dgm:t>
    </dgm:pt>
    <dgm:pt modelId="{BE559B7F-10A3-42EA-AD91-7E5912B864C3}" type="pres">
      <dgm:prSet presAssocID="{949CC5FB-4CA6-434F-8635-BED9626488DB}" presName="childShp" presStyleLbl="bgAccFollowNode1" presStyleIdx="1" presStyleCnt="2">
        <dgm:presLayoutVars>
          <dgm:bulletEnabled val="1"/>
        </dgm:presLayoutVars>
      </dgm:prSet>
      <dgm:spPr/>
      <dgm:t>
        <a:bodyPr/>
        <a:lstStyle/>
        <a:p>
          <a:endParaRPr lang="en-IN"/>
        </a:p>
      </dgm:t>
    </dgm:pt>
  </dgm:ptLst>
  <dgm:cxnLst>
    <dgm:cxn modelId="{4E95C3A6-197A-47D4-BEBC-0090B55AC66A}" type="presOf" srcId="{1D6366D2-210C-4B8D-A631-A0182BF0C077}" destId="{5EB37230-E106-4EFF-A121-70B6A12AF8FB}" srcOrd="0" destOrd="0" presId="urn:microsoft.com/office/officeart/2005/8/layout/vList6"/>
    <dgm:cxn modelId="{4F0C220D-34BB-4AED-9411-600F04062DAA}" type="presOf" srcId="{AAA4DFDC-D797-463A-906D-A0257E8F6710}" destId="{7EA68F41-BA5F-493B-B343-AED2813084E3}" srcOrd="0" destOrd="2" presId="urn:microsoft.com/office/officeart/2005/8/layout/vList6"/>
    <dgm:cxn modelId="{265C587B-A9DC-40EF-8E5D-BC53BEBB60C0}" type="presOf" srcId="{2D54AB96-4CD1-4A9D-997C-6F8E71CEEECC}" destId="{7EA68F41-BA5F-493B-B343-AED2813084E3}" srcOrd="0" destOrd="1" presId="urn:microsoft.com/office/officeart/2005/8/layout/vList6"/>
    <dgm:cxn modelId="{D98AB4B3-9B7B-4C31-8AE3-E0A560FDDC53}" srcId="{1D6366D2-210C-4B8D-A631-A0182BF0C077}" destId="{949CC5FB-4CA6-434F-8635-BED9626488DB}" srcOrd="1" destOrd="0" parTransId="{E86D83F1-9BDA-4AAE-B82F-F3B39F8F885C}" sibTransId="{B72F9999-7AAC-4ACC-8C2D-B207A8070E06}"/>
    <dgm:cxn modelId="{1D1F5A01-910C-4107-B985-F202D61E8833}" srcId="{F1952BAA-5976-4E4A-9B3D-7956C52D9E8A}" destId="{66C90E95-CE98-4DD2-BAB3-CADBF79C0149}" srcOrd="0" destOrd="0" parTransId="{AEA4792C-B1B3-4F21-9068-701249032EF9}" sibTransId="{78CB50C0-8414-4166-806A-053EDC3EA93A}"/>
    <dgm:cxn modelId="{C2355CA5-1462-4089-88F4-53FD3EE605DC}" type="presOf" srcId="{8B5F7A32-9C11-405D-A943-E0AF02AE84FF}" destId="{BE559B7F-10A3-42EA-AD91-7E5912B864C3}" srcOrd="0" destOrd="1" presId="urn:microsoft.com/office/officeart/2005/8/layout/vList6"/>
    <dgm:cxn modelId="{969443A2-D735-4535-B85D-E232B4D0459A}" srcId="{F1952BAA-5976-4E4A-9B3D-7956C52D9E8A}" destId="{2D54AB96-4CD1-4A9D-997C-6F8E71CEEECC}" srcOrd="1" destOrd="0" parTransId="{758E7E5E-9DA1-4678-BE98-6EB7430C7083}" sibTransId="{F60EB9FD-519B-4CD3-9CBB-157A84FB59DB}"/>
    <dgm:cxn modelId="{861FEEF3-4819-46D9-8C26-7BEC1800DD4A}" srcId="{949CC5FB-4CA6-434F-8635-BED9626488DB}" destId="{8B5F7A32-9C11-405D-A943-E0AF02AE84FF}" srcOrd="1" destOrd="0" parTransId="{0D7CF8DB-28D9-45D8-A79B-2EB6ACD2F049}" sibTransId="{0EFD346E-429B-4876-826C-A6F1C28236E2}"/>
    <dgm:cxn modelId="{B56AE705-F450-4215-B470-7301FE00A40A}" srcId="{1D6366D2-210C-4B8D-A631-A0182BF0C077}" destId="{F1952BAA-5976-4E4A-9B3D-7956C52D9E8A}" srcOrd="0" destOrd="0" parTransId="{EA8877E0-EE41-4D54-9068-D49BC8F8693A}" sibTransId="{54A1BD21-572B-45E5-ABAA-D71963C5D27F}"/>
    <dgm:cxn modelId="{2243092F-52BC-4A8E-B5E2-E8B23D3CD7D9}" type="presOf" srcId="{66C90E95-CE98-4DD2-BAB3-CADBF79C0149}" destId="{7EA68F41-BA5F-493B-B343-AED2813084E3}" srcOrd="0" destOrd="0" presId="urn:microsoft.com/office/officeart/2005/8/layout/vList6"/>
    <dgm:cxn modelId="{F92ECD61-6372-4A75-BCB5-4E4C3439951B}" type="presOf" srcId="{32961A53-537E-4D94-AF52-B31749B5DCEF}" destId="{BE559B7F-10A3-42EA-AD91-7E5912B864C3}" srcOrd="0" destOrd="0" presId="urn:microsoft.com/office/officeart/2005/8/layout/vList6"/>
    <dgm:cxn modelId="{97496248-1235-4197-81D1-66BCF400E48D}" srcId="{F1952BAA-5976-4E4A-9B3D-7956C52D9E8A}" destId="{AAA4DFDC-D797-463A-906D-A0257E8F6710}" srcOrd="2" destOrd="0" parTransId="{76E2918C-847E-41F2-887F-B1F2D4301D23}" sibTransId="{5F4B108D-43E9-4302-BB47-F69551969A16}"/>
    <dgm:cxn modelId="{4431DA86-87BA-4244-913C-B744F990F420}" type="presOf" srcId="{F1952BAA-5976-4E4A-9B3D-7956C52D9E8A}" destId="{EB79B50A-133A-4CBB-BE74-0A3406105F8B}" srcOrd="0" destOrd="0" presId="urn:microsoft.com/office/officeart/2005/8/layout/vList6"/>
    <dgm:cxn modelId="{AA447878-3599-4809-A32A-6BF0D770AC9A}" srcId="{949CC5FB-4CA6-434F-8635-BED9626488DB}" destId="{32961A53-537E-4D94-AF52-B31749B5DCEF}" srcOrd="0" destOrd="0" parTransId="{281D5FF2-FFBA-4421-A050-E35332759E93}" sibTransId="{36F86B43-D914-4D36-B9E3-71E3C9BAA345}"/>
    <dgm:cxn modelId="{07C3A44B-142D-43E3-9276-B69DEDB4E588}" type="presOf" srcId="{949CC5FB-4CA6-434F-8635-BED9626488DB}" destId="{E42329DD-D086-47A1-A849-D720FECBB4F3}" srcOrd="0" destOrd="0" presId="urn:microsoft.com/office/officeart/2005/8/layout/vList6"/>
    <dgm:cxn modelId="{1544FFFD-4A9F-4528-8153-E0AB0F9CA52A}" type="presParOf" srcId="{5EB37230-E106-4EFF-A121-70B6A12AF8FB}" destId="{5A040809-0E56-4EE2-ADF5-E9AE16D8617E}" srcOrd="0" destOrd="0" presId="urn:microsoft.com/office/officeart/2005/8/layout/vList6"/>
    <dgm:cxn modelId="{A3BBD466-5520-4B52-AA36-75EDB3E3B54E}" type="presParOf" srcId="{5A040809-0E56-4EE2-ADF5-E9AE16D8617E}" destId="{EB79B50A-133A-4CBB-BE74-0A3406105F8B}" srcOrd="0" destOrd="0" presId="urn:microsoft.com/office/officeart/2005/8/layout/vList6"/>
    <dgm:cxn modelId="{978B7769-46B3-4BB6-B722-5F1F271C555E}" type="presParOf" srcId="{5A040809-0E56-4EE2-ADF5-E9AE16D8617E}" destId="{7EA68F41-BA5F-493B-B343-AED2813084E3}" srcOrd="1" destOrd="0" presId="urn:microsoft.com/office/officeart/2005/8/layout/vList6"/>
    <dgm:cxn modelId="{5D9B24A3-7E67-4256-8F3D-81CE03A22C0E}" type="presParOf" srcId="{5EB37230-E106-4EFF-A121-70B6A12AF8FB}" destId="{3D7BB920-3ABA-4084-8440-86662FF029AE}" srcOrd="1" destOrd="0" presId="urn:microsoft.com/office/officeart/2005/8/layout/vList6"/>
    <dgm:cxn modelId="{F4A12608-36BD-46BF-84D4-EC7C61671CAF}" type="presParOf" srcId="{5EB37230-E106-4EFF-A121-70B6A12AF8FB}" destId="{6B03DA73-CE3D-49BB-9802-B2FEBA08B53C}" srcOrd="2" destOrd="0" presId="urn:microsoft.com/office/officeart/2005/8/layout/vList6"/>
    <dgm:cxn modelId="{8DFB0EB7-775A-4651-94F4-449CFCA0184E}" type="presParOf" srcId="{6B03DA73-CE3D-49BB-9802-B2FEBA08B53C}" destId="{E42329DD-D086-47A1-A849-D720FECBB4F3}" srcOrd="0" destOrd="0" presId="urn:microsoft.com/office/officeart/2005/8/layout/vList6"/>
    <dgm:cxn modelId="{52B62CE7-E041-4538-9D59-A84735FF59B8}" type="presParOf" srcId="{6B03DA73-CE3D-49BB-9802-B2FEBA08B53C}" destId="{BE559B7F-10A3-42EA-AD91-7E5912B864C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9AE986C-6120-4AB1-8F6F-15CD914A727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BDDEB2E-A91C-4E7C-BAAD-44688E23C9B5}">
      <dgm:prSet phldrT="[Text]"/>
      <dgm:spPr/>
      <dgm:t>
        <a:bodyPr/>
        <a:lstStyle/>
        <a:p>
          <a:r>
            <a:rPr lang="en-US" dirty="0" smtClean="0"/>
            <a:t>AGENT</a:t>
          </a:r>
          <a:endParaRPr lang="en-US" dirty="0"/>
        </a:p>
      </dgm:t>
    </dgm:pt>
    <dgm:pt modelId="{4AD02859-ABA7-411C-A4E0-9D3912BFAEBF}" type="parTrans" cxnId="{7467428A-AF9F-494F-B408-81395E026F55}">
      <dgm:prSet/>
      <dgm:spPr/>
      <dgm:t>
        <a:bodyPr/>
        <a:lstStyle/>
        <a:p>
          <a:endParaRPr lang="en-US"/>
        </a:p>
      </dgm:t>
    </dgm:pt>
    <dgm:pt modelId="{1F809776-9597-46A7-B7DB-FC14DB592CCA}" type="sibTrans" cxnId="{7467428A-AF9F-494F-B408-81395E026F55}">
      <dgm:prSet/>
      <dgm:spPr/>
      <dgm:t>
        <a:bodyPr/>
        <a:lstStyle/>
        <a:p>
          <a:endParaRPr lang="en-US"/>
        </a:p>
      </dgm:t>
    </dgm:pt>
    <dgm:pt modelId="{6C087AA8-E7F8-4F8C-B310-58E514D37D61}">
      <dgm:prSet phldrT="[Text]"/>
      <dgm:spPr/>
      <dgm:t>
        <a:bodyPr/>
        <a:lstStyle/>
        <a:p>
          <a:r>
            <a:rPr lang="en-US" dirty="0" smtClean="0"/>
            <a:t>3 stereotype causative agents are in polio</a:t>
          </a:r>
          <a:endParaRPr lang="en-US" dirty="0"/>
        </a:p>
      </dgm:t>
    </dgm:pt>
    <dgm:pt modelId="{12BEE6D7-E864-4AEC-988C-5A69C65E308D}" type="parTrans" cxnId="{9943DEC9-8543-41BD-98A7-4222AF3F978D}">
      <dgm:prSet/>
      <dgm:spPr/>
      <dgm:t>
        <a:bodyPr/>
        <a:lstStyle/>
        <a:p>
          <a:endParaRPr lang="en-US"/>
        </a:p>
      </dgm:t>
    </dgm:pt>
    <dgm:pt modelId="{2C6CAEFE-7A47-4DDC-86AC-5B7493706C2A}" type="sibTrans" cxnId="{9943DEC9-8543-41BD-98A7-4222AF3F978D}">
      <dgm:prSet/>
      <dgm:spPr/>
      <dgm:t>
        <a:bodyPr/>
        <a:lstStyle/>
        <a:p>
          <a:endParaRPr lang="en-US"/>
        </a:p>
      </dgm:t>
    </dgm:pt>
    <dgm:pt modelId="{A1D70580-F03D-476C-8F6A-E1F056B457B8}">
      <dgm:prSet phldrT="[Text]"/>
      <dgm:spPr/>
      <dgm:t>
        <a:bodyPr/>
        <a:lstStyle/>
        <a:p>
          <a:r>
            <a:rPr lang="en-US" dirty="0" smtClean="0"/>
            <a:t>Stereotype 1,2 and 3 virus</a:t>
          </a:r>
          <a:endParaRPr lang="en-US" dirty="0"/>
        </a:p>
      </dgm:t>
    </dgm:pt>
    <dgm:pt modelId="{199020C7-DBC4-42BC-9832-8C6B14017CFF}" type="parTrans" cxnId="{BD69E69A-4782-478E-95FE-C2796AC4CFB7}">
      <dgm:prSet/>
      <dgm:spPr/>
      <dgm:t>
        <a:bodyPr/>
        <a:lstStyle/>
        <a:p>
          <a:endParaRPr lang="en-US"/>
        </a:p>
      </dgm:t>
    </dgm:pt>
    <dgm:pt modelId="{51E7097A-C959-47E3-8840-F8FFD326D75B}" type="sibTrans" cxnId="{BD69E69A-4782-478E-95FE-C2796AC4CFB7}">
      <dgm:prSet/>
      <dgm:spPr/>
      <dgm:t>
        <a:bodyPr/>
        <a:lstStyle/>
        <a:p>
          <a:endParaRPr lang="en-US"/>
        </a:p>
      </dgm:t>
    </dgm:pt>
    <dgm:pt modelId="{DB168E96-A06B-4619-9472-C4B9E96A9420}">
      <dgm:prSet phldrT="[Text]"/>
      <dgm:spPr/>
      <dgm:t>
        <a:bodyPr/>
        <a:lstStyle/>
        <a:p>
          <a:r>
            <a:rPr lang="en-US" dirty="0" smtClean="0"/>
            <a:t>RESERVOIR OF INFECTION</a:t>
          </a:r>
          <a:endParaRPr lang="en-US" dirty="0"/>
        </a:p>
      </dgm:t>
    </dgm:pt>
    <dgm:pt modelId="{DE730AE7-7F45-43C6-8B93-29A9C607B305}" type="parTrans" cxnId="{AB81A9E3-4DBC-4E8B-A69B-4B5DCAD99D88}">
      <dgm:prSet/>
      <dgm:spPr/>
      <dgm:t>
        <a:bodyPr/>
        <a:lstStyle/>
        <a:p>
          <a:endParaRPr lang="en-US"/>
        </a:p>
      </dgm:t>
    </dgm:pt>
    <dgm:pt modelId="{6C29DA74-852B-4647-ABB9-7FD3D706CA34}" type="sibTrans" cxnId="{AB81A9E3-4DBC-4E8B-A69B-4B5DCAD99D88}">
      <dgm:prSet/>
      <dgm:spPr/>
      <dgm:t>
        <a:bodyPr/>
        <a:lstStyle/>
        <a:p>
          <a:endParaRPr lang="en-US"/>
        </a:p>
      </dgm:t>
    </dgm:pt>
    <dgm:pt modelId="{97272DB9-03C8-465C-B896-D89B70A3B98B}">
      <dgm:prSet phldrT="[Text]"/>
      <dgm:spPr/>
      <dgm:t>
        <a:bodyPr/>
        <a:lstStyle/>
        <a:p>
          <a:r>
            <a:rPr lang="en-US" dirty="0" smtClean="0"/>
            <a:t>Human being is the only one known reservoir of polio virus infection</a:t>
          </a:r>
          <a:endParaRPr lang="en-US" dirty="0"/>
        </a:p>
      </dgm:t>
    </dgm:pt>
    <dgm:pt modelId="{22684717-0F1D-44D2-B579-12A46D283EA3}" type="parTrans" cxnId="{71BEE696-5C96-4007-9CB5-72117B6204AA}">
      <dgm:prSet/>
      <dgm:spPr/>
      <dgm:t>
        <a:bodyPr/>
        <a:lstStyle/>
        <a:p>
          <a:endParaRPr lang="en-US"/>
        </a:p>
      </dgm:t>
    </dgm:pt>
    <dgm:pt modelId="{42E4D573-5DC5-48D5-9772-E909C120CA17}" type="sibTrans" cxnId="{71BEE696-5C96-4007-9CB5-72117B6204AA}">
      <dgm:prSet/>
      <dgm:spPr/>
      <dgm:t>
        <a:bodyPr/>
        <a:lstStyle/>
        <a:p>
          <a:endParaRPr lang="en-US"/>
        </a:p>
      </dgm:t>
    </dgm:pt>
    <dgm:pt modelId="{D7639ADE-1151-4178-BE9A-6D4B17485581}">
      <dgm:prSet phldrT="[Text]" phldr="1"/>
      <dgm:spPr/>
      <dgm:t>
        <a:bodyPr/>
        <a:lstStyle/>
        <a:p>
          <a:endParaRPr lang="en-US" dirty="0"/>
        </a:p>
      </dgm:t>
    </dgm:pt>
    <dgm:pt modelId="{4A9176EA-CA3C-43F5-BFCA-C8381EB08BE3}" type="parTrans" cxnId="{7ECDE4CA-36E0-4674-8D51-B7E00CA66928}">
      <dgm:prSet/>
      <dgm:spPr/>
      <dgm:t>
        <a:bodyPr/>
        <a:lstStyle/>
        <a:p>
          <a:endParaRPr lang="en-US"/>
        </a:p>
      </dgm:t>
    </dgm:pt>
    <dgm:pt modelId="{CDBDA230-6498-491E-A6C9-C82F0E7EBBA0}" type="sibTrans" cxnId="{7ECDE4CA-36E0-4674-8D51-B7E00CA66928}">
      <dgm:prSet/>
      <dgm:spPr/>
      <dgm:t>
        <a:bodyPr/>
        <a:lstStyle/>
        <a:p>
          <a:endParaRPr lang="en-US"/>
        </a:p>
      </dgm:t>
    </dgm:pt>
    <dgm:pt modelId="{302BF78F-968C-4B15-A224-EFAC58E53F4E}" type="pres">
      <dgm:prSet presAssocID="{59AE986C-6120-4AB1-8F6F-15CD914A727A}" presName="Name0" presStyleCnt="0">
        <dgm:presLayoutVars>
          <dgm:dir/>
          <dgm:animLvl val="lvl"/>
          <dgm:resizeHandles/>
        </dgm:presLayoutVars>
      </dgm:prSet>
      <dgm:spPr/>
      <dgm:t>
        <a:bodyPr/>
        <a:lstStyle/>
        <a:p>
          <a:endParaRPr lang="en-US"/>
        </a:p>
      </dgm:t>
    </dgm:pt>
    <dgm:pt modelId="{7D7B5F9C-76DA-4772-8CE6-51B040788CF5}" type="pres">
      <dgm:prSet presAssocID="{0BDDEB2E-A91C-4E7C-BAAD-44688E23C9B5}" presName="linNode" presStyleCnt="0"/>
      <dgm:spPr/>
    </dgm:pt>
    <dgm:pt modelId="{7650104E-15C4-415E-8016-D34B3A43F6F6}" type="pres">
      <dgm:prSet presAssocID="{0BDDEB2E-A91C-4E7C-BAAD-44688E23C9B5}" presName="parentShp" presStyleLbl="node1" presStyleIdx="0" presStyleCnt="2">
        <dgm:presLayoutVars>
          <dgm:bulletEnabled val="1"/>
        </dgm:presLayoutVars>
      </dgm:prSet>
      <dgm:spPr/>
      <dgm:t>
        <a:bodyPr/>
        <a:lstStyle/>
        <a:p>
          <a:endParaRPr lang="en-US"/>
        </a:p>
      </dgm:t>
    </dgm:pt>
    <dgm:pt modelId="{605B0958-2270-424A-B4E5-D51054EF0B32}" type="pres">
      <dgm:prSet presAssocID="{0BDDEB2E-A91C-4E7C-BAAD-44688E23C9B5}" presName="childShp" presStyleLbl="bgAccFollowNode1" presStyleIdx="0" presStyleCnt="2">
        <dgm:presLayoutVars>
          <dgm:bulletEnabled val="1"/>
        </dgm:presLayoutVars>
      </dgm:prSet>
      <dgm:spPr/>
      <dgm:t>
        <a:bodyPr/>
        <a:lstStyle/>
        <a:p>
          <a:endParaRPr lang="en-US"/>
        </a:p>
      </dgm:t>
    </dgm:pt>
    <dgm:pt modelId="{D1434FAA-4E13-4873-9FC6-3FF528BB860C}" type="pres">
      <dgm:prSet presAssocID="{1F809776-9597-46A7-B7DB-FC14DB592CCA}" presName="spacing" presStyleCnt="0"/>
      <dgm:spPr/>
    </dgm:pt>
    <dgm:pt modelId="{C7222364-7E82-465D-B7AF-FB22109D6F31}" type="pres">
      <dgm:prSet presAssocID="{DB168E96-A06B-4619-9472-C4B9E96A9420}" presName="linNode" presStyleCnt="0"/>
      <dgm:spPr/>
    </dgm:pt>
    <dgm:pt modelId="{147839AA-8BB0-4E51-B685-6CB1F363B7DE}" type="pres">
      <dgm:prSet presAssocID="{DB168E96-A06B-4619-9472-C4B9E96A9420}" presName="parentShp" presStyleLbl="node1" presStyleIdx="1" presStyleCnt="2">
        <dgm:presLayoutVars>
          <dgm:bulletEnabled val="1"/>
        </dgm:presLayoutVars>
      </dgm:prSet>
      <dgm:spPr/>
      <dgm:t>
        <a:bodyPr/>
        <a:lstStyle/>
        <a:p>
          <a:endParaRPr lang="en-US"/>
        </a:p>
      </dgm:t>
    </dgm:pt>
    <dgm:pt modelId="{99CDBE7D-627F-49B3-A769-D7BA7398F0BE}" type="pres">
      <dgm:prSet presAssocID="{DB168E96-A06B-4619-9472-C4B9E96A9420}" presName="childShp" presStyleLbl="bgAccFollowNode1" presStyleIdx="1" presStyleCnt="2">
        <dgm:presLayoutVars>
          <dgm:bulletEnabled val="1"/>
        </dgm:presLayoutVars>
      </dgm:prSet>
      <dgm:spPr/>
      <dgm:t>
        <a:bodyPr/>
        <a:lstStyle/>
        <a:p>
          <a:endParaRPr lang="en-US"/>
        </a:p>
      </dgm:t>
    </dgm:pt>
  </dgm:ptLst>
  <dgm:cxnLst>
    <dgm:cxn modelId="{0A65A5BE-3562-46C8-AE07-C7DDF0D692BD}" type="presOf" srcId="{D7639ADE-1151-4178-BE9A-6D4B17485581}" destId="{99CDBE7D-627F-49B3-A769-D7BA7398F0BE}" srcOrd="0" destOrd="1" presId="urn:microsoft.com/office/officeart/2005/8/layout/vList6"/>
    <dgm:cxn modelId="{F323B95D-796D-425D-A596-874F353FEA80}" type="presOf" srcId="{6C087AA8-E7F8-4F8C-B310-58E514D37D61}" destId="{605B0958-2270-424A-B4E5-D51054EF0B32}" srcOrd="0" destOrd="0" presId="urn:microsoft.com/office/officeart/2005/8/layout/vList6"/>
    <dgm:cxn modelId="{7467428A-AF9F-494F-B408-81395E026F55}" srcId="{59AE986C-6120-4AB1-8F6F-15CD914A727A}" destId="{0BDDEB2E-A91C-4E7C-BAAD-44688E23C9B5}" srcOrd="0" destOrd="0" parTransId="{4AD02859-ABA7-411C-A4E0-9D3912BFAEBF}" sibTransId="{1F809776-9597-46A7-B7DB-FC14DB592CCA}"/>
    <dgm:cxn modelId="{5949BF8B-1BA2-48FE-A898-E48FA9332E8C}" type="presOf" srcId="{A1D70580-F03D-476C-8F6A-E1F056B457B8}" destId="{605B0958-2270-424A-B4E5-D51054EF0B32}" srcOrd="0" destOrd="1" presId="urn:microsoft.com/office/officeart/2005/8/layout/vList6"/>
    <dgm:cxn modelId="{71BEE696-5C96-4007-9CB5-72117B6204AA}" srcId="{DB168E96-A06B-4619-9472-C4B9E96A9420}" destId="{97272DB9-03C8-465C-B896-D89B70A3B98B}" srcOrd="0" destOrd="0" parTransId="{22684717-0F1D-44D2-B579-12A46D283EA3}" sibTransId="{42E4D573-5DC5-48D5-9772-E909C120CA17}"/>
    <dgm:cxn modelId="{7ECDE4CA-36E0-4674-8D51-B7E00CA66928}" srcId="{DB168E96-A06B-4619-9472-C4B9E96A9420}" destId="{D7639ADE-1151-4178-BE9A-6D4B17485581}" srcOrd="1" destOrd="0" parTransId="{4A9176EA-CA3C-43F5-BFCA-C8381EB08BE3}" sibTransId="{CDBDA230-6498-491E-A6C9-C82F0E7EBBA0}"/>
    <dgm:cxn modelId="{BD69E69A-4782-478E-95FE-C2796AC4CFB7}" srcId="{0BDDEB2E-A91C-4E7C-BAAD-44688E23C9B5}" destId="{A1D70580-F03D-476C-8F6A-E1F056B457B8}" srcOrd="1" destOrd="0" parTransId="{199020C7-DBC4-42BC-9832-8C6B14017CFF}" sibTransId="{51E7097A-C959-47E3-8840-F8FFD326D75B}"/>
    <dgm:cxn modelId="{C976CD2E-1DB0-49CC-9F68-56A1372AE866}" type="presOf" srcId="{59AE986C-6120-4AB1-8F6F-15CD914A727A}" destId="{302BF78F-968C-4B15-A224-EFAC58E53F4E}" srcOrd="0" destOrd="0" presId="urn:microsoft.com/office/officeart/2005/8/layout/vList6"/>
    <dgm:cxn modelId="{8E0F89F2-EE9C-4034-BFF8-8DE8AE237341}" type="presOf" srcId="{97272DB9-03C8-465C-B896-D89B70A3B98B}" destId="{99CDBE7D-627F-49B3-A769-D7BA7398F0BE}" srcOrd="0" destOrd="0" presId="urn:microsoft.com/office/officeart/2005/8/layout/vList6"/>
    <dgm:cxn modelId="{9C496A44-E5AF-41A2-9DF4-AAD9AF40AC88}" type="presOf" srcId="{0BDDEB2E-A91C-4E7C-BAAD-44688E23C9B5}" destId="{7650104E-15C4-415E-8016-D34B3A43F6F6}" srcOrd="0" destOrd="0" presId="urn:microsoft.com/office/officeart/2005/8/layout/vList6"/>
    <dgm:cxn modelId="{C05199A9-9C34-4042-A328-553E8507E6B2}" type="presOf" srcId="{DB168E96-A06B-4619-9472-C4B9E96A9420}" destId="{147839AA-8BB0-4E51-B685-6CB1F363B7DE}" srcOrd="0" destOrd="0" presId="urn:microsoft.com/office/officeart/2005/8/layout/vList6"/>
    <dgm:cxn modelId="{AB81A9E3-4DBC-4E8B-A69B-4B5DCAD99D88}" srcId="{59AE986C-6120-4AB1-8F6F-15CD914A727A}" destId="{DB168E96-A06B-4619-9472-C4B9E96A9420}" srcOrd="1" destOrd="0" parTransId="{DE730AE7-7F45-43C6-8B93-29A9C607B305}" sibTransId="{6C29DA74-852B-4647-ABB9-7FD3D706CA34}"/>
    <dgm:cxn modelId="{9943DEC9-8543-41BD-98A7-4222AF3F978D}" srcId="{0BDDEB2E-A91C-4E7C-BAAD-44688E23C9B5}" destId="{6C087AA8-E7F8-4F8C-B310-58E514D37D61}" srcOrd="0" destOrd="0" parTransId="{12BEE6D7-E864-4AEC-988C-5A69C65E308D}" sibTransId="{2C6CAEFE-7A47-4DDC-86AC-5B7493706C2A}"/>
    <dgm:cxn modelId="{C7224219-9021-46CB-9BED-849A02DB7424}" type="presParOf" srcId="{302BF78F-968C-4B15-A224-EFAC58E53F4E}" destId="{7D7B5F9C-76DA-4772-8CE6-51B040788CF5}" srcOrd="0" destOrd="0" presId="urn:microsoft.com/office/officeart/2005/8/layout/vList6"/>
    <dgm:cxn modelId="{41769BDB-717D-40AB-A052-F0DDE472C18A}" type="presParOf" srcId="{7D7B5F9C-76DA-4772-8CE6-51B040788CF5}" destId="{7650104E-15C4-415E-8016-D34B3A43F6F6}" srcOrd="0" destOrd="0" presId="urn:microsoft.com/office/officeart/2005/8/layout/vList6"/>
    <dgm:cxn modelId="{7433F17A-3776-4C87-BC2B-0CC54C930F7F}" type="presParOf" srcId="{7D7B5F9C-76DA-4772-8CE6-51B040788CF5}" destId="{605B0958-2270-424A-B4E5-D51054EF0B32}" srcOrd="1" destOrd="0" presId="urn:microsoft.com/office/officeart/2005/8/layout/vList6"/>
    <dgm:cxn modelId="{768C6AFE-EFF8-4C7A-8042-4E9DA905C1D9}" type="presParOf" srcId="{302BF78F-968C-4B15-A224-EFAC58E53F4E}" destId="{D1434FAA-4E13-4873-9FC6-3FF528BB860C}" srcOrd="1" destOrd="0" presId="urn:microsoft.com/office/officeart/2005/8/layout/vList6"/>
    <dgm:cxn modelId="{F9C24B95-9253-4F70-99F7-584BA10D920B}" type="presParOf" srcId="{302BF78F-968C-4B15-A224-EFAC58E53F4E}" destId="{C7222364-7E82-465D-B7AF-FB22109D6F31}" srcOrd="2" destOrd="0" presId="urn:microsoft.com/office/officeart/2005/8/layout/vList6"/>
    <dgm:cxn modelId="{8F4B5B31-25B2-44F1-880F-CD1D28D30CF0}" type="presParOf" srcId="{C7222364-7E82-465D-B7AF-FB22109D6F31}" destId="{147839AA-8BB0-4E51-B685-6CB1F363B7DE}" srcOrd="0" destOrd="0" presId="urn:microsoft.com/office/officeart/2005/8/layout/vList6"/>
    <dgm:cxn modelId="{801DF714-AEC3-4C58-8FE9-CFB4CEEC7014}" type="presParOf" srcId="{C7222364-7E82-465D-B7AF-FB22109D6F31}" destId="{99CDBE7D-627F-49B3-A769-D7BA7398F0B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2143DF1-3BD4-4338-A205-B7C65806A28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A85D16D-F1EB-4BFD-85E8-6113906401DD}">
      <dgm:prSet phldrT="[Text]"/>
      <dgm:spPr/>
      <dgm:t>
        <a:bodyPr/>
        <a:lstStyle/>
        <a:p>
          <a:r>
            <a:rPr lang="en-US" dirty="0" smtClean="0"/>
            <a:t>INFECTIOUS MATERIAL</a:t>
          </a:r>
          <a:endParaRPr lang="en-US" dirty="0"/>
        </a:p>
      </dgm:t>
    </dgm:pt>
    <dgm:pt modelId="{7AAA26E7-3FCD-4924-980B-58ADABA9EABB}" type="parTrans" cxnId="{06F51271-1F88-4E4D-8B99-A4D5E43F0C43}">
      <dgm:prSet/>
      <dgm:spPr/>
      <dgm:t>
        <a:bodyPr/>
        <a:lstStyle/>
        <a:p>
          <a:endParaRPr lang="en-US"/>
        </a:p>
      </dgm:t>
    </dgm:pt>
    <dgm:pt modelId="{C73DCD55-1BF6-4500-AEE2-30F6969C671C}" type="sibTrans" cxnId="{06F51271-1F88-4E4D-8B99-A4D5E43F0C43}">
      <dgm:prSet/>
      <dgm:spPr/>
      <dgm:t>
        <a:bodyPr/>
        <a:lstStyle/>
        <a:p>
          <a:endParaRPr lang="en-US"/>
        </a:p>
      </dgm:t>
    </dgm:pt>
    <dgm:pt modelId="{83CD315A-1DDC-4539-9056-C496583BBFB9}">
      <dgm:prSet phldrT="[Text]"/>
      <dgm:spPr/>
      <dgm:t>
        <a:bodyPr/>
        <a:lstStyle/>
        <a:p>
          <a:r>
            <a:rPr lang="en-US" dirty="0" smtClean="0"/>
            <a:t>The virus found in the </a:t>
          </a:r>
          <a:r>
            <a:rPr lang="en-US" dirty="0" err="1" smtClean="0"/>
            <a:t>faeces</a:t>
          </a:r>
          <a:r>
            <a:rPr lang="en-US" dirty="0" smtClean="0"/>
            <a:t> and </a:t>
          </a:r>
          <a:r>
            <a:rPr lang="en-US" dirty="0" err="1" smtClean="0"/>
            <a:t>oropharyngeal</a:t>
          </a:r>
          <a:r>
            <a:rPr lang="en-US" dirty="0" smtClean="0"/>
            <a:t> secretion of an infected person</a:t>
          </a:r>
          <a:endParaRPr lang="en-US" dirty="0"/>
        </a:p>
      </dgm:t>
    </dgm:pt>
    <dgm:pt modelId="{556BE009-CD7F-49DD-9139-9F2D1F78D734}" type="parTrans" cxnId="{015D2196-DD10-4CD8-91D1-DEC608C36C83}">
      <dgm:prSet/>
      <dgm:spPr/>
      <dgm:t>
        <a:bodyPr/>
        <a:lstStyle/>
        <a:p>
          <a:endParaRPr lang="en-US"/>
        </a:p>
      </dgm:t>
    </dgm:pt>
    <dgm:pt modelId="{279C22DB-87AD-4193-8C99-3DD361F330EA}" type="sibTrans" cxnId="{015D2196-DD10-4CD8-91D1-DEC608C36C83}">
      <dgm:prSet/>
      <dgm:spPr/>
      <dgm:t>
        <a:bodyPr/>
        <a:lstStyle/>
        <a:p>
          <a:endParaRPr lang="en-US"/>
        </a:p>
      </dgm:t>
    </dgm:pt>
    <dgm:pt modelId="{FE5A4DFA-D379-4725-A9D4-2887586276EB}">
      <dgm:prSet phldrT="[Text]"/>
      <dgm:spPr/>
      <dgm:t>
        <a:bodyPr/>
        <a:lstStyle/>
        <a:p>
          <a:r>
            <a:rPr lang="en-US" dirty="0" smtClean="0"/>
            <a:t>PERIOD OF COMMUNICABILITY</a:t>
          </a:r>
          <a:endParaRPr lang="en-US" dirty="0"/>
        </a:p>
      </dgm:t>
    </dgm:pt>
    <dgm:pt modelId="{BED0C22A-7A7A-4368-924C-1C9873518636}" type="parTrans" cxnId="{CB4BEEAE-F1D3-48C9-AA55-6863C9DD6543}">
      <dgm:prSet/>
      <dgm:spPr/>
      <dgm:t>
        <a:bodyPr/>
        <a:lstStyle/>
        <a:p>
          <a:endParaRPr lang="en-US"/>
        </a:p>
      </dgm:t>
    </dgm:pt>
    <dgm:pt modelId="{AC46C30C-1228-4B75-83F9-7769E00960DE}" type="sibTrans" cxnId="{CB4BEEAE-F1D3-48C9-AA55-6863C9DD6543}">
      <dgm:prSet/>
      <dgm:spPr/>
      <dgm:t>
        <a:bodyPr/>
        <a:lstStyle/>
        <a:p>
          <a:endParaRPr lang="en-US"/>
        </a:p>
      </dgm:t>
    </dgm:pt>
    <dgm:pt modelId="{4795824D-DBCB-4ECD-B6D9-66754FB26EF9}">
      <dgm:prSet phldrT="[Text]"/>
      <dgm:spPr/>
      <dgm:t>
        <a:bodyPr/>
        <a:lstStyle/>
        <a:p>
          <a:r>
            <a:rPr lang="en-US" dirty="0" smtClean="0"/>
            <a:t>The virus excreted commonly 2 to 3 weeks</a:t>
          </a:r>
          <a:endParaRPr lang="en-US" dirty="0"/>
        </a:p>
      </dgm:t>
    </dgm:pt>
    <dgm:pt modelId="{97289788-7F9C-420F-BDF9-C1338D72B051}" type="parTrans" cxnId="{1B68775F-231E-4576-8DE4-D5BCE97CD5BF}">
      <dgm:prSet/>
      <dgm:spPr/>
      <dgm:t>
        <a:bodyPr/>
        <a:lstStyle/>
        <a:p>
          <a:endParaRPr lang="en-US"/>
        </a:p>
      </dgm:t>
    </dgm:pt>
    <dgm:pt modelId="{A348C805-7BD9-4516-B545-971DF21C33D1}" type="sibTrans" cxnId="{1B68775F-231E-4576-8DE4-D5BCE97CD5BF}">
      <dgm:prSet/>
      <dgm:spPr/>
      <dgm:t>
        <a:bodyPr/>
        <a:lstStyle/>
        <a:p>
          <a:endParaRPr lang="en-US"/>
        </a:p>
      </dgm:t>
    </dgm:pt>
    <dgm:pt modelId="{320F76C1-F558-4656-ABA6-AE7C7EE5812D}">
      <dgm:prSet phldrT="[Text]"/>
      <dgm:spPr/>
      <dgm:t>
        <a:bodyPr/>
        <a:lstStyle/>
        <a:p>
          <a:r>
            <a:rPr lang="en-US" dirty="0" smtClean="0"/>
            <a:t>Sometimes as long as 3 to 4 months</a:t>
          </a:r>
          <a:endParaRPr lang="en-US" dirty="0"/>
        </a:p>
      </dgm:t>
    </dgm:pt>
    <dgm:pt modelId="{A24BEFD7-947F-4842-8A84-12ADDE47988F}" type="parTrans" cxnId="{32B66296-9863-45DC-8148-C23EACA130A6}">
      <dgm:prSet/>
      <dgm:spPr/>
      <dgm:t>
        <a:bodyPr/>
        <a:lstStyle/>
        <a:p>
          <a:endParaRPr lang="en-US"/>
        </a:p>
      </dgm:t>
    </dgm:pt>
    <dgm:pt modelId="{18F405AF-D16C-46B9-91D7-0DF5D938CD4D}" type="sibTrans" cxnId="{32B66296-9863-45DC-8148-C23EACA130A6}">
      <dgm:prSet/>
      <dgm:spPr/>
      <dgm:t>
        <a:bodyPr/>
        <a:lstStyle/>
        <a:p>
          <a:endParaRPr lang="en-US"/>
        </a:p>
      </dgm:t>
    </dgm:pt>
    <dgm:pt modelId="{648CF30E-5684-47F7-BB79-412AD6E17F95}" type="pres">
      <dgm:prSet presAssocID="{42143DF1-3BD4-4338-A205-B7C65806A28B}" presName="Name0" presStyleCnt="0">
        <dgm:presLayoutVars>
          <dgm:dir/>
          <dgm:animLvl val="lvl"/>
          <dgm:resizeHandles/>
        </dgm:presLayoutVars>
      </dgm:prSet>
      <dgm:spPr/>
      <dgm:t>
        <a:bodyPr/>
        <a:lstStyle/>
        <a:p>
          <a:endParaRPr lang="en-US"/>
        </a:p>
      </dgm:t>
    </dgm:pt>
    <dgm:pt modelId="{CD3EBCF6-FFD9-482A-A2B7-C0C17B52BD07}" type="pres">
      <dgm:prSet presAssocID="{5A85D16D-F1EB-4BFD-85E8-6113906401DD}" presName="linNode" presStyleCnt="0"/>
      <dgm:spPr/>
    </dgm:pt>
    <dgm:pt modelId="{12579902-0D47-45B3-BFDF-090084094384}" type="pres">
      <dgm:prSet presAssocID="{5A85D16D-F1EB-4BFD-85E8-6113906401DD}" presName="parentShp" presStyleLbl="node1" presStyleIdx="0" presStyleCnt="2">
        <dgm:presLayoutVars>
          <dgm:bulletEnabled val="1"/>
        </dgm:presLayoutVars>
      </dgm:prSet>
      <dgm:spPr/>
      <dgm:t>
        <a:bodyPr/>
        <a:lstStyle/>
        <a:p>
          <a:endParaRPr lang="en-US"/>
        </a:p>
      </dgm:t>
    </dgm:pt>
    <dgm:pt modelId="{32659244-0D97-4BFD-9AE1-23DCDFACA788}" type="pres">
      <dgm:prSet presAssocID="{5A85D16D-F1EB-4BFD-85E8-6113906401DD}" presName="childShp" presStyleLbl="bgAccFollowNode1" presStyleIdx="0" presStyleCnt="2">
        <dgm:presLayoutVars>
          <dgm:bulletEnabled val="1"/>
        </dgm:presLayoutVars>
      </dgm:prSet>
      <dgm:spPr/>
      <dgm:t>
        <a:bodyPr/>
        <a:lstStyle/>
        <a:p>
          <a:endParaRPr lang="en-US"/>
        </a:p>
      </dgm:t>
    </dgm:pt>
    <dgm:pt modelId="{D2E356E7-4FD0-425D-ABD2-F0E9FD84F887}" type="pres">
      <dgm:prSet presAssocID="{C73DCD55-1BF6-4500-AEE2-30F6969C671C}" presName="spacing" presStyleCnt="0"/>
      <dgm:spPr/>
    </dgm:pt>
    <dgm:pt modelId="{7CEF739B-AEEB-40C1-A8A8-A9BF941C8FCE}" type="pres">
      <dgm:prSet presAssocID="{FE5A4DFA-D379-4725-A9D4-2887586276EB}" presName="linNode" presStyleCnt="0"/>
      <dgm:spPr/>
    </dgm:pt>
    <dgm:pt modelId="{C81FE647-C2D9-4014-9E0C-8DFC38049C56}" type="pres">
      <dgm:prSet presAssocID="{FE5A4DFA-D379-4725-A9D4-2887586276EB}" presName="parentShp" presStyleLbl="node1" presStyleIdx="1" presStyleCnt="2">
        <dgm:presLayoutVars>
          <dgm:bulletEnabled val="1"/>
        </dgm:presLayoutVars>
      </dgm:prSet>
      <dgm:spPr/>
      <dgm:t>
        <a:bodyPr/>
        <a:lstStyle/>
        <a:p>
          <a:endParaRPr lang="en-US"/>
        </a:p>
      </dgm:t>
    </dgm:pt>
    <dgm:pt modelId="{E9A6B1BB-4E97-4DAE-AB75-CCAB4D154554}" type="pres">
      <dgm:prSet presAssocID="{FE5A4DFA-D379-4725-A9D4-2887586276EB}" presName="childShp" presStyleLbl="bgAccFollowNode1" presStyleIdx="1" presStyleCnt="2">
        <dgm:presLayoutVars>
          <dgm:bulletEnabled val="1"/>
        </dgm:presLayoutVars>
      </dgm:prSet>
      <dgm:spPr/>
      <dgm:t>
        <a:bodyPr/>
        <a:lstStyle/>
        <a:p>
          <a:endParaRPr lang="en-US"/>
        </a:p>
      </dgm:t>
    </dgm:pt>
  </dgm:ptLst>
  <dgm:cxnLst>
    <dgm:cxn modelId="{1B68775F-231E-4576-8DE4-D5BCE97CD5BF}" srcId="{FE5A4DFA-D379-4725-A9D4-2887586276EB}" destId="{4795824D-DBCB-4ECD-B6D9-66754FB26EF9}" srcOrd="0" destOrd="0" parTransId="{97289788-7F9C-420F-BDF9-C1338D72B051}" sibTransId="{A348C805-7BD9-4516-B545-971DF21C33D1}"/>
    <dgm:cxn modelId="{1787E956-F43F-4B8A-B09C-09112B3BA4B3}" type="presOf" srcId="{83CD315A-1DDC-4539-9056-C496583BBFB9}" destId="{32659244-0D97-4BFD-9AE1-23DCDFACA788}" srcOrd="0" destOrd="0" presId="urn:microsoft.com/office/officeart/2005/8/layout/vList6"/>
    <dgm:cxn modelId="{32F83416-E761-4A43-9DF4-33BD37750291}" type="presOf" srcId="{320F76C1-F558-4656-ABA6-AE7C7EE5812D}" destId="{E9A6B1BB-4E97-4DAE-AB75-CCAB4D154554}" srcOrd="0" destOrd="1" presId="urn:microsoft.com/office/officeart/2005/8/layout/vList6"/>
    <dgm:cxn modelId="{06F51271-1F88-4E4D-8B99-A4D5E43F0C43}" srcId="{42143DF1-3BD4-4338-A205-B7C65806A28B}" destId="{5A85D16D-F1EB-4BFD-85E8-6113906401DD}" srcOrd="0" destOrd="0" parTransId="{7AAA26E7-3FCD-4924-980B-58ADABA9EABB}" sibTransId="{C73DCD55-1BF6-4500-AEE2-30F6969C671C}"/>
    <dgm:cxn modelId="{BC7EA09E-7F7F-4086-AA38-B9E39CF3EC1E}" type="presOf" srcId="{42143DF1-3BD4-4338-A205-B7C65806A28B}" destId="{648CF30E-5684-47F7-BB79-412AD6E17F95}" srcOrd="0" destOrd="0" presId="urn:microsoft.com/office/officeart/2005/8/layout/vList6"/>
    <dgm:cxn modelId="{015D2196-DD10-4CD8-91D1-DEC608C36C83}" srcId="{5A85D16D-F1EB-4BFD-85E8-6113906401DD}" destId="{83CD315A-1DDC-4539-9056-C496583BBFB9}" srcOrd="0" destOrd="0" parTransId="{556BE009-CD7F-49DD-9139-9F2D1F78D734}" sibTransId="{279C22DB-87AD-4193-8C99-3DD361F330EA}"/>
    <dgm:cxn modelId="{CB4BEEAE-F1D3-48C9-AA55-6863C9DD6543}" srcId="{42143DF1-3BD4-4338-A205-B7C65806A28B}" destId="{FE5A4DFA-D379-4725-A9D4-2887586276EB}" srcOrd="1" destOrd="0" parTransId="{BED0C22A-7A7A-4368-924C-1C9873518636}" sibTransId="{AC46C30C-1228-4B75-83F9-7769E00960DE}"/>
    <dgm:cxn modelId="{32B66296-9863-45DC-8148-C23EACA130A6}" srcId="{FE5A4DFA-D379-4725-A9D4-2887586276EB}" destId="{320F76C1-F558-4656-ABA6-AE7C7EE5812D}" srcOrd="1" destOrd="0" parTransId="{A24BEFD7-947F-4842-8A84-12ADDE47988F}" sibTransId="{18F405AF-D16C-46B9-91D7-0DF5D938CD4D}"/>
    <dgm:cxn modelId="{E751959C-7853-465D-B4A3-4CC7A6DECB7E}" type="presOf" srcId="{FE5A4DFA-D379-4725-A9D4-2887586276EB}" destId="{C81FE647-C2D9-4014-9E0C-8DFC38049C56}" srcOrd="0" destOrd="0" presId="urn:microsoft.com/office/officeart/2005/8/layout/vList6"/>
    <dgm:cxn modelId="{17D6B037-02B9-402D-8505-1A5F928278E6}" type="presOf" srcId="{4795824D-DBCB-4ECD-B6D9-66754FB26EF9}" destId="{E9A6B1BB-4E97-4DAE-AB75-CCAB4D154554}" srcOrd="0" destOrd="0" presId="urn:microsoft.com/office/officeart/2005/8/layout/vList6"/>
    <dgm:cxn modelId="{F26C1772-A0C1-4DDF-ADDB-16195C242FD6}" type="presOf" srcId="{5A85D16D-F1EB-4BFD-85E8-6113906401DD}" destId="{12579902-0D47-45B3-BFDF-090084094384}" srcOrd="0" destOrd="0" presId="urn:microsoft.com/office/officeart/2005/8/layout/vList6"/>
    <dgm:cxn modelId="{C5B3B834-090C-4633-939F-C68CEE90CCBD}" type="presParOf" srcId="{648CF30E-5684-47F7-BB79-412AD6E17F95}" destId="{CD3EBCF6-FFD9-482A-A2B7-C0C17B52BD07}" srcOrd="0" destOrd="0" presId="urn:microsoft.com/office/officeart/2005/8/layout/vList6"/>
    <dgm:cxn modelId="{88F11ACF-FC77-4965-80AF-4FD069E14414}" type="presParOf" srcId="{CD3EBCF6-FFD9-482A-A2B7-C0C17B52BD07}" destId="{12579902-0D47-45B3-BFDF-090084094384}" srcOrd="0" destOrd="0" presId="urn:microsoft.com/office/officeart/2005/8/layout/vList6"/>
    <dgm:cxn modelId="{B701BCBE-638A-4533-A767-DDE299E572D3}" type="presParOf" srcId="{CD3EBCF6-FFD9-482A-A2B7-C0C17B52BD07}" destId="{32659244-0D97-4BFD-9AE1-23DCDFACA788}" srcOrd="1" destOrd="0" presId="urn:microsoft.com/office/officeart/2005/8/layout/vList6"/>
    <dgm:cxn modelId="{B19D0C3D-2541-45D8-8711-B3E96DEE76A9}" type="presParOf" srcId="{648CF30E-5684-47F7-BB79-412AD6E17F95}" destId="{D2E356E7-4FD0-425D-ABD2-F0E9FD84F887}" srcOrd="1" destOrd="0" presId="urn:microsoft.com/office/officeart/2005/8/layout/vList6"/>
    <dgm:cxn modelId="{F17477DD-DE19-4DFA-91C2-87ABE8EA2DE8}" type="presParOf" srcId="{648CF30E-5684-47F7-BB79-412AD6E17F95}" destId="{7CEF739B-AEEB-40C1-A8A8-A9BF941C8FCE}" srcOrd="2" destOrd="0" presId="urn:microsoft.com/office/officeart/2005/8/layout/vList6"/>
    <dgm:cxn modelId="{1CEE65F6-D330-468E-9F00-BD873990130F}" type="presParOf" srcId="{7CEF739B-AEEB-40C1-A8A8-A9BF941C8FCE}" destId="{C81FE647-C2D9-4014-9E0C-8DFC38049C56}" srcOrd="0" destOrd="0" presId="urn:microsoft.com/office/officeart/2005/8/layout/vList6"/>
    <dgm:cxn modelId="{51D13E27-4732-4AA6-AC7C-4B3568F9E3D2}" type="presParOf" srcId="{7CEF739B-AEEB-40C1-A8A8-A9BF941C8FCE}" destId="{E9A6B1BB-4E97-4DAE-AB75-CCAB4D15455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2E6C4AC-C07E-4546-9977-EFFF60612C2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F045158-D9EF-40D0-AE1F-787FABDD39B3}">
      <dgm:prSet phldrT="[Text]"/>
      <dgm:spPr/>
      <dgm:t>
        <a:bodyPr/>
        <a:lstStyle/>
        <a:p>
          <a:r>
            <a:rPr lang="en-US" dirty="0" smtClean="0"/>
            <a:t>AGE</a:t>
          </a:r>
          <a:endParaRPr lang="en-US" dirty="0"/>
        </a:p>
      </dgm:t>
    </dgm:pt>
    <dgm:pt modelId="{E1CE8659-5DBD-4022-AA3A-CD1011CD8076}" type="parTrans" cxnId="{9C4A8ABE-3863-4ACC-957E-D3301FD4683A}">
      <dgm:prSet/>
      <dgm:spPr/>
      <dgm:t>
        <a:bodyPr/>
        <a:lstStyle/>
        <a:p>
          <a:endParaRPr lang="en-US"/>
        </a:p>
      </dgm:t>
    </dgm:pt>
    <dgm:pt modelId="{2EE2B138-1DF2-407F-8584-B95F5CD45069}" type="sibTrans" cxnId="{9C4A8ABE-3863-4ACC-957E-D3301FD4683A}">
      <dgm:prSet/>
      <dgm:spPr/>
      <dgm:t>
        <a:bodyPr/>
        <a:lstStyle/>
        <a:p>
          <a:endParaRPr lang="en-US"/>
        </a:p>
      </dgm:t>
    </dgm:pt>
    <dgm:pt modelId="{8B37B2A2-F3EA-421B-871F-EB2BF063DE29}">
      <dgm:prSet phldrT="[Text]"/>
      <dgm:spPr/>
      <dgm:t>
        <a:bodyPr/>
        <a:lstStyle/>
        <a:p>
          <a:r>
            <a:rPr lang="en-US" dirty="0" smtClean="0"/>
            <a:t>Children are mostly susceptible rather than adult </a:t>
          </a:r>
          <a:endParaRPr lang="en-US" dirty="0"/>
        </a:p>
      </dgm:t>
    </dgm:pt>
    <dgm:pt modelId="{AEA4712A-C8ED-4863-9260-B7D51AF2081F}" type="parTrans" cxnId="{72AA7F36-C62A-49CC-B126-AB6BD880F58D}">
      <dgm:prSet/>
      <dgm:spPr/>
      <dgm:t>
        <a:bodyPr/>
        <a:lstStyle/>
        <a:p>
          <a:endParaRPr lang="en-US"/>
        </a:p>
      </dgm:t>
    </dgm:pt>
    <dgm:pt modelId="{AA27DE99-C757-40E4-B15A-5989DDB76A49}" type="sibTrans" cxnId="{72AA7F36-C62A-49CC-B126-AB6BD880F58D}">
      <dgm:prSet/>
      <dgm:spPr/>
      <dgm:t>
        <a:bodyPr/>
        <a:lstStyle/>
        <a:p>
          <a:endParaRPr lang="en-US"/>
        </a:p>
      </dgm:t>
    </dgm:pt>
    <dgm:pt modelId="{F6B2D1B1-29D2-4265-854B-6933A0473D2F}">
      <dgm:prSet phldrT="[Text]"/>
      <dgm:spPr/>
      <dgm:t>
        <a:bodyPr/>
        <a:lstStyle/>
        <a:p>
          <a:r>
            <a:rPr lang="en-US" dirty="0" smtClean="0"/>
            <a:t>In India polio essentially a disease among infants  and childhood</a:t>
          </a:r>
          <a:endParaRPr lang="en-US" dirty="0"/>
        </a:p>
      </dgm:t>
    </dgm:pt>
    <dgm:pt modelId="{D656A173-EA1A-4AE2-9065-AD706C80CC70}" type="parTrans" cxnId="{5B37B8FE-A76C-4CB5-A3D3-79FF88513B4A}">
      <dgm:prSet/>
      <dgm:spPr/>
      <dgm:t>
        <a:bodyPr/>
        <a:lstStyle/>
        <a:p>
          <a:endParaRPr lang="en-US"/>
        </a:p>
      </dgm:t>
    </dgm:pt>
    <dgm:pt modelId="{84A9C2F1-23BF-4FB6-95E4-477305A010C0}" type="sibTrans" cxnId="{5B37B8FE-A76C-4CB5-A3D3-79FF88513B4A}">
      <dgm:prSet/>
      <dgm:spPr/>
      <dgm:t>
        <a:bodyPr/>
        <a:lstStyle/>
        <a:p>
          <a:endParaRPr lang="en-US"/>
        </a:p>
      </dgm:t>
    </dgm:pt>
    <dgm:pt modelId="{E29AC867-2649-4B8F-9CF5-1D897C31E157}">
      <dgm:prSet phldrT="[Text]"/>
      <dgm:spPr/>
      <dgm:t>
        <a:bodyPr/>
        <a:lstStyle/>
        <a:p>
          <a:r>
            <a:rPr lang="en-US" dirty="0" smtClean="0"/>
            <a:t>SEX</a:t>
          </a:r>
          <a:endParaRPr lang="en-US" dirty="0"/>
        </a:p>
      </dgm:t>
    </dgm:pt>
    <dgm:pt modelId="{0DEDF79D-620F-4FD5-BDCD-91D5F5E018E9}" type="parTrans" cxnId="{CE353D6B-1071-4431-9A5D-8437B45475A4}">
      <dgm:prSet/>
      <dgm:spPr/>
      <dgm:t>
        <a:bodyPr/>
        <a:lstStyle/>
        <a:p>
          <a:endParaRPr lang="en-US"/>
        </a:p>
      </dgm:t>
    </dgm:pt>
    <dgm:pt modelId="{4952088C-6853-4323-967D-26DAA10168BB}" type="sibTrans" cxnId="{CE353D6B-1071-4431-9A5D-8437B45475A4}">
      <dgm:prSet/>
      <dgm:spPr/>
      <dgm:t>
        <a:bodyPr/>
        <a:lstStyle/>
        <a:p>
          <a:endParaRPr lang="en-US"/>
        </a:p>
      </dgm:t>
    </dgm:pt>
    <dgm:pt modelId="{755EFB84-25D8-47DB-9D28-E36FF192A50F}">
      <dgm:prSet phldrT="[Text]"/>
      <dgm:spPr/>
      <dgm:t>
        <a:bodyPr/>
        <a:lstStyle/>
        <a:p>
          <a:r>
            <a:rPr lang="en-US" dirty="0" smtClean="0"/>
            <a:t>Sex ration is an important factor</a:t>
          </a:r>
          <a:endParaRPr lang="en-US" dirty="0"/>
        </a:p>
      </dgm:t>
    </dgm:pt>
    <dgm:pt modelId="{185F47C0-227E-484E-8033-1C7AA254E32C}" type="parTrans" cxnId="{D06FAC5B-DF84-4AC6-972D-AC783F8334D5}">
      <dgm:prSet/>
      <dgm:spPr/>
      <dgm:t>
        <a:bodyPr/>
        <a:lstStyle/>
        <a:p>
          <a:endParaRPr lang="en-US"/>
        </a:p>
      </dgm:t>
    </dgm:pt>
    <dgm:pt modelId="{00F1E18C-F94C-449B-8BDF-B993DE9C7B8C}" type="sibTrans" cxnId="{D06FAC5B-DF84-4AC6-972D-AC783F8334D5}">
      <dgm:prSet/>
      <dgm:spPr/>
      <dgm:t>
        <a:bodyPr/>
        <a:lstStyle/>
        <a:p>
          <a:endParaRPr lang="en-US"/>
        </a:p>
      </dgm:t>
    </dgm:pt>
    <dgm:pt modelId="{37A9E1F6-F507-4C17-AB70-6AF94D0A3095}">
      <dgm:prSet phldrT="[Text]"/>
      <dgm:spPr/>
      <dgm:t>
        <a:bodyPr/>
        <a:lstStyle/>
        <a:p>
          <a:r>
            <a:rPr lang="en-US" dirty="0" smtClean="0"/>
            <a:t>3 male to 1 female</a:t>
          </a:r>
          <a:endParaRPr lang="en-US" dirty="0"/>
        </a:p>
      </dgm:t>
    </dgm:pt>
    <dgm:pt modelId="{0CB24732-DA25-4675-A23A-603D51A204A5}" type="parTrans" cxnId="{CB7941E1-EE27-4468-BDEE-22104995859B}">
      <dgm:prSet/>
      <dgm:spPr/>
      <dgm:t>
        <a:bodyPr/>
        <a:lstStyle/>
        <a:p>
          <a:endParaRPr lang="en-US"/>
        </a:p>
      </dgm:t>
    </dgm:pt>
    <dgm:pt modelId="{AE1872E0-351A-4E36-89DD-E2C7CBC5468D}" type="sibTrans" cxnId="{CB7941E1-EE27-4468-BDEE-22104995859B}">
      <dgm:prSet/>
      <dgm:spPr/>
      <dgm:t>
        <a:bodyPr/>
        <a:lstStyle/>
        <a:p>
          <a:endParaRPr lang="en-US"/>
        </a:p>
      </dgm:t>
    </dgm:pt>
    <dgm:pt modelId="{A37ABA50-D1F6-4252-82C0-4B2050151E99}">
      <dgm:prSet phldrT="[Text]"/>
      <dgm:spPr/>
      <dgm:t>
        <a:bodyPr/>
        <a:lstStyle/>
        <a:p>
          <a:r>
            <a:rPr lang="en-US" dirty="0" smtClean="0"/>
            <a:t>RISK FACTOR</a:t>
          </a:r>
          <a:endParaRPr lang="en-US" dirty="0"/>
        </a:p>
      </dgm:t>
    </dgm:pt>
    <dgm:pt modelId="{A39E37FE-7E9F-45B4-B2FC-C719BA998641}" type="parTrans" cxnId="{C6046E93-9FFA-4BCC-ACE6-CBF0EAF62DC6}">
      <dgm:prSet/>
      <dgm:spPr/>
      <dgm:t>
        <a:bodyPr/>
        <a:lstStyle/>
        <a:p>
          <a:endParaRPr lang="en-US"/>
        </a:p>
      </dgm:t>
    </dgm:pt>
    <dgm:pt modelId="{32D9E830-63DF-4330-80B1-5B672725FEEC}" type="sibTrans" cxnId="{C6046E93-9FFA-4BCC-ACE6-CBF0EAF62DC6}">
      <dgm:prSet/>
      <dgm:spPr/>
      <dgm:t>
        <a:bodyPr/>
        <a:lstStyle/>
        <a:p>
          <a:endParaRPr lang="en-US"/>
        </a:p>
      </dgm:t>
    </dgm:pt>
    <dgm:pt modelId="{66EB8F08-9310-4486-BD16-D58346C98D91}">
      <dgm:prSet phldrT="[Text]"/>
      <dgm:spPr/>
      <dgm:t>
        <a:bodyPr/>
        <a:lstStyle/>
        <a:p>
          <a:r>
            <a:rPr lang="en-US" dirty="0" smtClean="0"/>
            <a:t>Fatigue, trauma, intramuscular injection </a:t>
          </a:r>
          <a:endParaRPr lang="en-US" dirty="0"/>
        </a:p>
      </dgm:t>
    </dgm:pt>
    <dgm:pt modelId="{7B239AE8-20F5-4005-A1D1-AE62D032CAA1}" type="parTrans" cxnId="{1AFD3806-285B-4551-B568-0716F6D6761B}">
      <dgm:prSet/>
      <dgm:spPr/>
      <dgm:t>
        <a:bodyPr/>
        <a:lstStyle/>
        <a:p>
          <a:endParaRPr lang="en-US"/>
        </a:p>
      </dgm:t>
    </dgm:pt>
    <dgm:pt modelId="{F745316D-7793-4859-A7C5-529031FA85CB}" type="sibTrans" cxnId="{1AFD3806-285B-4551-B568-0716F6D6761B}">
      <dgm:prSet/>
      <dgm:spPr/>
      <dgm:t>
        <a:bodyPr/>
        <a:lstStyle/>
        <a:p>
          <a:endParaRPr lang="en-US"/>
        </a:p>
      </dgm:t>
    </dgm:pt>
    <dgm:pt modelId="{39FDB2FC-602E-4F75-AA0A-CD61CF8CC087}" type="pres">
      <dgm:prSet presAssocID="{42E6C4AC-C07E-4546-9977-EFFF60612C23}" presName="Name0" presStyleCnt="0">
        <dgm:presLayoutVars>
          <dgm:dir/>
          <dgm:resizeHandles val="exact"/>
        </dgm:presLayoutVars>
      </dgm:prSet>
      <dgm:spPr/>
      <dgm:t>
        <a:bodyPr/>
        <a:lstStyle/>
        <a:p>
          <a:endParaRPr lang="en-US"/>
        </a:p>
      </dgm:t>
    </dgm:pt>
    <dgm:pt modelId="{6CBA0FEB-C3A3-4636-AE05-16A056F381FC}" type="pres">
      <dgm:prSet presAssocID="{3F045158-D9EF-40D0-AE1F-787FABDD39B3}" presName="node" presStyleLbl="node1" presStyleIdx="0" presStyleCnt="3">
        <dgm:presLayoutVars>
          <dgm:bulletEnabled val="1"/>
        </dgm:presLayoutVars>
      </dgm:prSet>
      <dgm:spPr/>
      <dgm:t>
        <a:bodyPr/>
        <a:lstStyle/>
        <a:p>
          <a:endParaRPr lang="en-US"/>
        </a:p>
      </dgm:t>
    </dgm:pt>
    <dgm:pt modelId="{5D4D620E-509E-4CE8-AF7B-7A594843A2C4}" type="pres">
      <dgm:prSet presAssocID="{2EE2B138-1DF2-407F-8584-B95F5CD45069}" presName="sibTrans" presStyleCnt="0"/>
      <dgm:spPr/>
    </dgm:pt>
    <dgm:pt modelId="{28ED62D0-B16A-4F32-9EC3-F806E86B9823}" type="pres">
      <dgm:prSet presAssocID="{E29AC867-2649-4B8F-9CF5-1D897C31E157}" presName="node" presStyleLbl="node1" presStyleIdx="1" presStyleCnt="3">
        <dgm:presLayoutVars>
          <dgm:bulletEnabled val="1"/>
        </dgm:presLayoutVars>
      </dgm:prSet>
      <dgm:spPr/>
      <dgm:t>
        <a:bodyPr/>
        <a:lstStyle/>
        <a:p>
          <a:endParaRPr lang="en-US"/>
        </a:p>
      </dgm:t>
    </dgm:pt>
    <dgm:pt modelId="{82E7BF3E-ABF7-4D74-A2AC-90DBCFE35D1C}" type="pres">
      <dgm:prSet presAssocID="{4952088C-6853-4323-967D-26DAA10168BB}" presName="sibTrans" presStyleCnt="0"/>
      <dgm:spPr/>
    </dgm:pt>
    <dgm:pt modelId="{F6A692BA-C9ED-4D68-9D0C-579AE6B6B52D}" type="pres">
      <dgm:prSet presAssocID="{A37ABA50-D1F6-4252-82C0-4B2050151E99}" presName="node" presStyleLbl="node1" presStyleIdx="2" presStyleCnt="3">
        <dgm:presLayoutVars>
          <dgm:bulletEnabled val="1"/>
        </dgm:presLayoutVars>
      </dgm:prSet>
      <dgm:spPr/>
      <dgm:t>
        <a:bodyPr/>
        <a:lstStyle/>
        <a:p>
          <a:endParaRPr lang="en-US"/>
        </a:p>
      </dgm:t>
    </dgm:pt>
  </dgm:ptLst>
  <dgm:cxnLst>
    <dgm:cxn modelId="{A6A10B71-209E-4085-907F-0F18BDA3D95E}" type="presOf" srcId="{66EB8F08-9310-4486-BD16-D58346C98D91}" destId="{F6A692BA-C9ED-4D68-9D0C-579AE6B6B52D}" srcOrd="0" destOrd="1" presId="urn:microsoft.com/office/officeart/2005/8/layout/hList6"/>
    <dgm:cxn modelId="{1AFD3806-285B-4551-B568-0716F6D6761B}" srcId="{A37ABA50-D1F6-4252-82C0-4B2050151E99}" destId="{66EB8F08-9310-4486-BD16-D58346C98D91}" srcOrd="0" destOrd="0" parTransId="{7B239AE8-20F5-4005-A1D1-AE62D032CAA1}" sibTransId="{F745316D-7793-4859-A7C5-529031FA85CB}"/>
    <dgm:cxn modelId="{CE353D6B-1071-4431-9A5D-8437B45475A4}" srcId="{42E6C4AC-C07E-4546-9977-EFFF60612C23}" destId="{E29AC867-2649-4B8F-9CF5-1D897C31E157}" srcOrd="1" destOrd="0" parTransId="{0DEDF79D-620F-4FD5-BDCD-91D5F5E018E9}" sibTransId="{4952088C-6853-4323-967D-26DAA10168BB}"/>
    <dgm:cxn modelId="{1BEFB314-6BC9-4572-8E9B-DDA876966910}" type="presOf" srcId="{F6B2D1B1-29D2-4265-854B-6933A0473D2F}" destId="{6CBA0FEB-C3A3-4636-AE05-16A056F381FC}" srcOrd="0" destOrd="2" presId="urn:microsoft.com/office/officeart/2005/8/layout/hList6"/>
    <dgm:cxn modelId="{126B8F3D-B10F-4FB0-A76C-0EB3431D4ED3}" type="presOf" srcId="{E29AC867-2649-4B8F-9CF5-1D897C31E157}" destId="{28ED62D0-B16A-4F32-9EC3-F806E86B9823}" srcOrd="0" destOrd="0" presId="urn:microsoft.com/office/officeart/2005/8/layout/hList6"/>
    <dgm:cxn modelId="{BE3D9601-ECCE-4DEB-8DAA-5542089ECF59}" type="presOf" srcId="{37A9E1F6-F507-4C17-AB70-6AF94D0A3095}" destId="{28ED62D0-B16A-4F32-9EC3-F806E86B9823}" srcOrd="0" destOrd="2" presId="urn:microsoft.com/office/officeart/2005/8/layout/hList6"/>
    <dgm:cxn modelId="{24B0DCAB-C85C-4D36-8F94-AEA6F092A6D4}" type="presOf" srcId="{42E6C4AC-C07E-4546-9977-EFFF60612C23}" destId="{39FDB2FC-602E-4F75-AA0A-CD61CF8CC087}" srcOrd="0" destOrd="0" presId="urn:microsoft.com/office/officeart/2005/8/layout/hList6"/>
    <dgm:cxn modelId="{653CF1FC-8693-4B4B-AC44-F747E5B6435E}" type="presOf" srcId="{A37ABA50-D1F6-4252-82C0-4B2050151E99}" destId="{F6A692BA-C9ED-4D68-9D0C-579AE6B6B52D}" srcOrd="0" destOrd="0" presId="urn:microsoft.com/office/officeart/2005/8/layout/hList6"/>
    <dgm:cxn modelId="{8AF52CE9-1262-4788-B927-5AD844D8988A}" type="presOf" srcId="{8B37B2A2-F3EA-421B-871F-EB2BF063DE29}" destId="{6CBA0FEB-C3A3-4636-AE05-16A056F381FC}" srcOrd="0" destOrd="1" presId="urn:microsoft.com/office/officeart/2005/8/layout/hList6"/>
    <dgm:cxn modelId="{91163E0E-039F-471A-96EF-3E843D64A3D7}" type="presOf" srcId="{3F045158-D9EF-40D0-AE1F-787FABDD39B3}" destId="{6CBA0FEB-C3A3-4636-AE05-16A056F381FC}" srcOrd="0" destOrd="0" presId="urn:microsoft.com/office/officeart/2005/8/layout/hList6"/>
    <dgm:cxn modelId="{5B37B8FE-A76C-4CB5-A3D3-79FF88513B4A}" srcId="{3F045158-D9EF-40D0-AE1F-787FABDD39B3}" destId="{F6B2D1B1-29D2-4265-854B-6933A0473D2F}" srcOrd="1" destOrd="0" parTransId="{D656A173-EA1A-4AE2-9065-AD706C80CC70}" sibTransId="{84A9C2F1-23BF-4FB6-95E4-477305A010C0}"/>
    <dgm:cxn modelId="{CB7941E1-EE27-4468-BDEE-22104995859B}" srcId="{E29AC867-2649-4B8F-9CF5-1D897C31E157}" destId="{37A9E1F6-F507-4C17-AB70-6AF94D0A3095}" srcOrd="1" destOrd="0" parTransId="{0CB24732-DA25-4675-A23A-603D51A204A5}" sibTransId="{AE1872E0-351A-4E36-89DD-E2C7CBC5468D}"/>
    <dgm:cxn modelId="{D06FAC5B-DF84-4AC6-972D-AC783F8334D5}" srcId="{E29AC867-2649-4B8F-9CF5-1D897C31E157}" destId="{755EFB84-25D8-47DB-9D28-E36FF192A50F}" srcOrd="0" destOrd="0" parTransId="{185F47C0-227E-484E-8033-1C7AA254E32C}" sibTransId="{00F1E18C-F94C-449B-8BDF-B993DE9C7B8C}"/>
    <dgm:cxn modelId="{1D09879D-B082-4F92-ADE1-F17F67432F72}" type="presOf" srcId="{755EFB84-25D8-47DB-9D28-E36FF192A50F}" destId="{28ED62D0-B16A-4F32-9EC3-F806E86B9823}" srcOrd="0" destOrd="1" presId="urn:microsoft.com/office/officeart/2005/8/layout/hList6"/>
    <dgm:cxn modelId="{C6046E93-9FFA-4BCC-ACE6-CBF0EAF62DC6}" srcId="{42E6C4AC-C07E-4546-9977-EFFF60612C23}" destId="{A37ABA50-D1F6-4252-82C0-4B2050151E99}" srcOrd="2" destOrd="0" parTransId="{A39E37FE-7E9F-45B4-B2FC-C719BA998641}" sibTransId="{32D9E830-63DF-4330-80B1-5B672725FEEC}"/>
    <dgm:cxn modelId="{9C4A8ABE-3863-4ACC-957E-D3301FD4683A}" srcId="{42E6C4AC-C07E-4546-9977-EFFF60612C23}" destId="{3F045158-D9EF-40D0-AE1F-787FABDD39B3}" srcOrd="0" destOrd="0" parTransId="{E1CE8659-5DBD-4022-AA3A-CD1011CD8076}" sibTransId="{2EE2B138-1DF2-407F-8584-B95F5CD45069}"/>
    <dgm:cxn modelId="{72AA7F36-C62A-49CC-B126-AB6BD880F58D}" srcId="{3F045158-D9EF-40D0-AE1F-787FABDD39B3}" destId="{8B37B2A2-F3EA-421B-871F-EB2BF063DE29}" srcOrd="0" destOrd="0" parTransId="{AEA4712A-C8ED-4863-9260-B7D51AF2081F}" sibTransId="{AA27DE99-C757-40E4-B15A-5989DDB76A49}"/>
    <dgm:cxn modelId="{D6F7A5EB-CF48-4DE4-AF52-B1919290ADB8}" type="presParOf" srcId="{39FDB2FC-602E-4F75-AA0A-CD61CF8CC087}" destId="{6CBA0FEB-C3A3-4636-AE05-16A056F381FC}" srcOrd="0" destOrd="0" presId="urn:microsoft.com/office/officeart/2005/8/layout/hList6"/>
    <dgm:cxn modelId="{622EEAE9-B38A-4D74-BC93-CA3089959F71}" type="presParOf" srcId="{39FDB2FC-602E-4F75-AA0A-CD61CF8CC087}" destId="{5D4D620E-509E-4CE8-AF7B-7A594843A2C4}" srcOrd="1" destOrd="0" presId="urn:microsoft.com/office/officeart/2005/8/layout/hList6"/>
    <dgm:cxn modelId="{BD622E73-6FF9-4DEC-9573-345DC07BF8FA}" type="presParOf" srcId="{39FDB2FC-602E-4F75-AA0A-CD61CF8CC087}" destId="{28ED62D0-B16A-4F32-9EC3-F806E86B9823}" srcOrd="2" destOrd="0" presId="urn:microsoft.com/office/officeart/2005/8/layout/hList6"/>
    <dgm:cxn modelId="{428DD937-B26B-4BC6-9436-87DBD1BAA69B}" type="presParOf" srcId="{39FDB2FC-602E-4F75-AA0A-CD61CF8CC087}" destId="{82E7BF3E-ABF7-4D74-A2AC-90DBCFE35D1C}" srcOrd="3" destOrd="0" presId="urn:microsoft.com/office/officeart/2005/8/layout/hList6"/>
    <dgm:cxn modelId="{706A9E0D-7A60-408D-852D-4758803CD533}" type="presParOf" srcId="{39FDB2FC-602E-4F75-AA0A-CD61CF8CC087}" destId="{F6A692BA-C9ED-4D68-9D0C-579AE6B6B52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EC639E-E45B-4239-9F23-BF959AEBE841}" type="doc">
      <dgm:prSet loTypeId="urn:microsoft.com/office/officeart/2005/8/layout/venn1" loCatId="relationship" qsTypeId="urn:microsoft.com/office/officeart/2005/8/quickstyle/simple1" qsCatId="simple" csTypeId="urn:microsoft.com/office/officeart/2005/8/colors/accent1_2" csCatId="accent1" phldr="1"/>
      <dgm:spPr/>
    </dgm:pt>
    <dgm:pt modelId="{92D4E177-94F5-4218-89F3-A1D2C5A365A9}">
      <dgm:prSet phldrT="[Text]"/>
      <dgm:spPr/>
      <dgm:t>
        <a:bodyPr/>
        <a:lstStyle/>
        <a:p>
          <a:r>
            <a:rPr lang="en-US" dirty="0" err="1" smtClean="0"/>
            <a:t>Faecl</a:t>
          </a:r>
          <a:r>
            <a:rPr lang="en-US" dirty="0" smtClean="0"/>
            <a:t>-  Oral route</a:t>
          </a:r>
          <a:endParaRPr lang="en-US" dirty="0"/>
        </a:p>
      </dgm:t>
    </dgm:pt>
    <dgm:pt modelId="{CC93EBAE-4BF4-4BE9-9035-761BD139E992}" type="parTrans" cxnId="{91A78017-36BC-487C-A9CA-BF16703C0C58}">
      <dgm:prSet/>
      <dgm:spPr/>
      <dgm:t>
        <a:bodyPr/>
        <a:lstStyle/>
        <a:p>
          <a:endParaRPr lang="en-US"/>
        </a:p>
      </dgm:t>
    </dgm:pt>
    <dgm:pt modelId="{03B59B6D-C128-4ED8-8F9A-466A795C0B4A}" type="sibTrans" cxnId="{91A78017-36BC-487C-A9CA-BF16703C0C58}">
      <dgm:prSet/>
      <dgm:spPr/>
      <dgm:t>
        <a:bodyPr/>
        <a:lstStyle/>
        <a:p>
          <a:endParaRPr lang="en-US"/>
        </a:p>
      </dgm:t>
    </dgm:pt>
    <dgm:pt modelId="{03C43B72-3978-4F98-BBC6-689C1EFAF2FC}">
      <dgm:prSet phldrT="[Text]"/>
      <dgm:spPr/>
      <dgm:t>
        <a:bodyPr/>
        <a:lstStyle/>
        <a:p>
          <a:r>
            <a:rPr lang="en-US" dirty="0" smtClean="0"/>
            <a:t>Environmental factors</a:t>
          </a:r>
        </a:p>
        <a:p>
          <a:r>
            <a:rPr lang="en-US" dirty="0" smtClean="0"/>
            <a:t>Infected source, contaminated food and water</a:t>
          </a:r>
          <a:endParaRPr lang="en-US" dirty="0"/>
        </a:p>
      </dgm:t>
    </dgm:pt>
    <dgm:pt modelId="{C3CBE815-93C9-4BEF-A62C-1F5940C1B689}" type="parTrans" cxnId="{36B62DB7-6F85-4173-9DD5-53C7F2377044}">
      <dgm:prSet/>
      <dgm:spPr/>
      <dgm:t>
        <a:bodyPr/>
        <a:lstStyle/>
        <a:p>
          <a:endParaRPr lang="en-US"/>
        </a:p>
      </dgm:t>
    </dgm:pt>
    <dgm:pt modelId="{FFF1329A-9E49-4250-B578-D3E59DA1CFF1}" type="sibTrans" cxnId="{36B62DB7-6F85-4173-9DD5-53C7F2377044}">
      <dgm:prSet/>
      <dgm:spPr/>
      <dgm:t>
        <a:bodyPr/>
        <a:lstStyle/>
        <a:p>
          <a:endParaRPr lang="en-US"/>
        </a:p>
      </dgm:t>
    </dgm:pt>
    <dgm:pt modelId="{7F0E534F-9E79-4FC8-8273-303B457B961F}">
      <dgm:prSet phldrT="[Text]"/>
      <dgm:spPr/>
      <dgm:t>
        <a:bodyPr/>
        <a:lstStyle/>
        <a:p>
          <a:r>
            <a:rPr lang="en-US" dirty="0" smtClean="0"/>
            <a:t>Droplet infection</a:t>
          </a:r>
          <a:endParaRPr lang="en-US" dirty="0"/>
        </a:p>
      </dgm:t>
    </dgm:pt>
    <dgm:pt modelId="{AA3F2AEA-0F4E-4A15-9613-84C28CD98DD5}" type="parTrans" cxnId="{D72C4E59-CD12-42FF-B225-0381F652DBB8}">
      <dgm:prSet/>
      <dgm:spPr/>
      <dgm:t>
        <a:bodyPr/>
        <a:lstStyle/>
        <a:p>
          <a:endParaRPr lang="en-US"/>
        </a:p>
      </dgm:t>
    </dgm:pt>
    <dgm:pt modelId="{3B4D9048-47BB-4323-9914-27A91884F1E7}" type="sibTrans" cxnId="{D72C4E59-CD12-42FF-B225-0381F652DBB8}">
      <dgm:prSet/>
      <dgm:spPr/>
      <dgm:t>
        <a:bodyPr/>
        <a:lstStyle/>
        <a:p>
          <a:endParaRPr lang="en-US"/>
        </a:p>
      </dgm:t>
    </dgm:pt>
    <dgm:pt modelId="{C83B2052-9CDF-4FC3-AE12-021C5A2DA59E}" type="pres">
      <dgm:prSet presAssocID="{4EEC639E-E45B-4239-9F23-BF959AEBE841}" presName="compositeShape" presStyleCnt="0">
        <dgm:presLayoutVars>
          <dgm:chMax val="7"/>
          <dgm:dir/>
          <dgm:resizeHandles val="exact"/>
        </dgm:presLayoutVars>
      </dgm:prSet>
      <dgm:spPr/>
    </dgm:pt>
    <dgm:pt modelId="{557D1919-3D88-4BC4-8E75-50F2B0B589FE}" type="pres">
      <dgm:prSet presAssocID="{92D4E177-94F5-4218-89F3-A1D2C5A365A9}" presName="circ1" presStyleLbl="vennNode1" presStyleIdx="0" presStyleCnt="3"/>
      <dgm:spPr/>
      <dgm:t>
        <a:bodyPr/>
        <a:lstStyle/>
        <a:p>
          <a:endParaRPr lang="en-US"/>
        </a:p>
      </dgm:t>
    </dgm:pt>
    <dgm:pt modelId="{0C07F378-CA55-49A4-8C9E-67ACD8F0BF4F}" type="pres">
      <dgm:prSet presAssocID="{92D4E177-94F5-4218-89F3-A1D2C5A365A9}" presName="circ1Tx" presStyleLbl="revTx" presStyleIdx="0" presStyleCnt="0">
        <dgm:presLayoutVars>
          <dgm:chMax val="0"/>
          <dgm:chPref val="0"/>
          <dgm:bulletEnabled val="1"/>
        </dgm:presLayoutVars>
      </dgm:prSet>
      <dgm:spPr/>
      <dgm:t>
        <a:bodyPr/>
        <a:lstStyle/>
        <a:p>
          <a:endParaRPr lang="en-US"/>
        </a:p>
      </dgm:t>
    </dgm:pt>
    <dgm:pt modelId="{D35711D6-E988-4CDC-836E-118D535C292C}" type="pres">
      <dgm:prSet presAssocID="{03C43B72-3978-4F98-BBC6-689C1EFAF2FC}" presName="circ2" presStyleLbl="vennNode1" presStyleIdx="1" presStyleCnt="3"/>
      <dgm:spPr/>
      <dgm:t>
        <a:bodyPr/>
        <a:lstStyle/>
        <a:p>
          <a:endParaRPr lang="en-US"/>
        </a:p>
      </dgm:t>
    </dgm:pt>
    <dgm:pt modelId="{E038C84B-4368-4BA6-9EBB-BA845FE49D2D}" type="pres">
      <dgm:prSet presAssocID="{03C43B72-3978-4F98-BBC6-689C1EFAF2FC}" presName="circ2Tx" presStyleLbl="revTx" presStyleIdx="0" presStyleCnt="0">
        <dgm:presLayoutVars>
          <dgm:chMax val="0"/>
          <dgm:chPref val="0"/>
          <dgm:bulletEnabled val="1"/>
        </dgm:presLayoutVars>
      </dgm:prSet>
      <dgm:spPr/>
      <dgm:t>
        <a:bodyPr/>
        <a:lstStyle/>
        <a:p>
          <a:endParaRPr lang="en-US"/>
        </a:p>
      </dgm:t>
    </dgm:pt>
    <dgm:pt modelId="{AA4D7283-99EE-4017-B9BC-B792AAAF9365}" type="pres">
      <dgm:prSet presAssocID="{7F0E534F-9E79-4FC8-8273-303B457B961F}" presName="circ3" presStyleLbl="vennNode1" presStyleIdx="2" presStyleCnt="3"/>
      <dgm:spPr/>
      <dgm:t>
        <a:bodyPr/>
        <a:lstStyle/>
        <a:p>
          <a:endParaRPr lang="en-US"/>
        </a:p>
      </dgm:t>
    </dgm:pt>
    <dgm:pt modelId="{F64AE2E3-71C4-422D-ADD2-799AC85D628C}" type="pres">
      <dgm:prSet presAssocID="{7F0E534F-9E79-4FC8-8273-303B457B961F}" presName="circ3Tx" presStyleLbl="revTx" presStyleIdx="0" presStyleCnt="0">
        <dgm:presLayoutVars>
          <dgm:chMax val="0"/>
          <dgm:chPref val="0"/>
          <dgm:bulletEnabled val="1"/>
        </dgm:presLayoutVars>
      </dgm:prSet>
      <dgm:spPr/>
      <dgm:t>
        <a:bodyPr/>
        <a:lstStyle/>
        <a:p>
          <a:endParaRPr lang="en-US"/>
        </a:p>
      </dgm:t>
    </dgm:pt>
  </dgm:ptLst>
  <dgm:cxnLst>
    <dgm:cxn modelId="{34EE4932-9F56-43EE-92EA-A06BEF19CEF6}" type="presOf" srcId="{4EEC639E-E45B-4239-9F23-BF959AEBE841}" destId="{C83B2052-9CDF-4FC3-AE12-021C5A2DA59E}" srcOrd="0" destOrd="0" presId="urn:microsoft.com/office/officeart/2005/8/layout/venn1"/>
    <dgm:cxn modelId="{CE7432C8-966A-4775-8D9D-356816135ADE}" type="presOf" srcId="{92D4E177-94F5-4218-89F3-A1D2C5A365A9}" destId="{0C07F378-CA55-49A4-8C9E-67ACD8F0BF4F}" srcOrd="1" destOrd="0" presId="urn:microsoft.com/office/officeart/2005/8/layout/venn1"/>
    <dgm:cxn modelId="{4E429A7D-39E8-4F58-A69F-2BBA44877CF6}" type="presOf" srcId="{7F0E534F-9E79-4FC8-8273-303B457B961F}" destId="{AA4D7283-99EE-4017-B9BC-B792AAAF9365}" srcOrd="0" destOrd="0" presId="urn:microsoft.com/office/officeart/2005/8/layout/venn1"/>
    <dgm:cxn modelId="{7CCB7E4E-3EAE-4217-8962-895133F88C79}" type="presOf" srcId="{03C43B72-3978-4F98-BBC6-689C1EFAF2FC}" destId="{D35711D6-E988-4CDC-836E-118D535C292C}" srcOrd="0" destOrd="0" presId="urn:microsoft.com/office/officeart/2005/8/layout/venn1"/>
    <dgm:cxn modelId="{65A79B69-6D5E-4615-9D87-772963D7CB49}" type="presOf" srcId="{7F0E534F-9E79-4FC8-8273-303B457B961F}" destId="{F64AE2E3-71C4-422D-ADD2-799AC85D628C}" srcOrd="1" destOrd="0" presId="urn:microsoft.com/office/officeart/2005/8/layout/venn1"/>
    <dgm:cxn modelId="{36B62DB7-6F85-4173-9DD5-53C7F2377044}" srcId="{4EEC639E-E45B-4239-9F23-BF959AEBE841}" destId="{03C43B72-3978-4F98-BBC6-689C1EFAF2FC}" srcOrd="1" destOrd="0" parTransId="{C3CBE815-93C9-4BEF-A62C-1F5940C1B689}" sibTransId="{FFF1329A-9E49-4250-B578-D3E59DA1CFF1}"/>
    <dgm:cxn modelId="{91A78017-36BC-487C-A9CA-BF16703C0C58}" srcId="{4EEC639E-E45B-4239-9F23-BF959AEBE841}" destId="{92D4E177-94F5-4218-89F3-A1D2C5A365A9}" srcOrd="0" destOrd="0" parTransId="{CC93EBAE-4BF4-4BE9-9035-761BD139E992}" sibTransId="{03B59B6D-C128-4ED8-8F9A-466A795C0B4A}"/>
    <dgm:cxn modelId="{D72C4E59-CD12-42FF-B225-0381F652DBB8}" srcId="{4EEC639E-E45B-4239-9F23-BF959AEBE841}" destId="{7F0E534F-9E79-4FC8-8273-303B457B961F}" srcOrd="2" destOrd="0" parTransId="{AA3F2AEA-0F4E-4A15-9613-84C28CD98DD5}" sibTransId="{3B4D9048-47BB-4323-9914-27A91884F1E7}"/>
    <dgm:cxn modelId="{3F691614-40C1-48BC-B127-F5DF2E8726CF}" type="presOf" srcId="{92D4E177-94F5-4218-89F3-A1D2C5A365A9}" destId="{557D1919-3D88-4BC4-8E75-50F2B0B589FE}" srcOrd="0" destOrd="0" presId="urn:microsoft.com/office/officeart/2005/8/layout/venn1"/>
    <dgm:cxn modelId="{E6C14C76-AD9C-4EDF-8D18-E2A2118DD220}" type="presOf" srcId="{03C43B72-3978-4F98-BBC6-689C1EFAF2FC}" destId="{E038C84B-4368-4BA6-9EBB-BA845FE49D2D}" srcOrd="1" destOrd="0" presId="urn:microsoft.com/office/officeart/2005/8/layout/venn1"/>
    <dgm:cxn modelId="{E2068D4B-1676-4B86-87A5-FECB870EB9E9}" type="presParOf" srcId="{C83B2052-9CDF-4FC3-AE12-021C5A2DA59E}" destId="{557D1919-3D88-4BC4-8E75-50F2B0B589FE}" srcOrd="0" destOrd="0" presId="urn:microsoft.com/office/officeart/2005/8/layout/venn1"/>
    <dgm:cxn modelId="{C5F46343-3F67-465D-BCE3-CE2E2861BA6E}" type="presParOf" srcId="{C83B2052-9CDF-4FC3-AE12-021C5A2DA59E}" destId="{0C07F378-CA55-49A4-8C9E-67ACD8F0BF4F}" srcOrd="1" destOrd="0" presId="urn:microsoft.com/office/officeart/2005/8/layout/venn1"/>
    <dgm:cxn modelId="{CBAC2C75-D527-45D9-94A0-6ACC4B7DD720}" type="presParOf" srcId="{C83B2052-9CDF-4FC3-AE12-021C5A2DA59E}" destId="{D35711D6-E988-4CDC-836E-118D535C292C}" srcOrd="2" destOrd="0" presId="urn:microsoft.com/office/officeart/2005/8/layout/venn1"/>
    <dgm:cxn modelId="{B3674E0B-F15B-46F2-8E20-3173A6C3ED51}" type="presParOf" srcId="{C83B2052-9CDF-4FC3-AE12-021C5A2DA59E}" destId="{E038C84B-4368-4BA6-9EBB-BA845FE49D2D}" srcOrd="3" destOrd="0" presId="urn:microsoft.com/office/officeart/2005/8/layout/venn1"/>
    <dgm:cxn modelId="{07CC24CD-FF50-481A-9320-0FDA2117FEB0}" type="presParOf" srcId="{C83B2052-9CDF-4FC3-AE12-021C5A2DA59E}" destId="{AA4D7283-99EE-4017-B9BC-B792AAAF9365}" srcOrd="4" destOrd="0" presId="urn:microsoft.com/office/officeart/2005/8/layout/venn1"/>
    <dgm:cxn modelId="{9C5A5D86-3E14-4C27-A562-5496A815098C}" type="presParOf" srcId="{C83B2052-9CDF-4FC3-AE12-021C5A2DA59E}" destId="{F64AE2E3-71C4-422D-ADD2-799AC85D628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54E13D-1F06-4295-863F-C0808AA5737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20E7C7C-A10F-4E57-8AE1-18CCA8424CD1}">
      <dgm:prSet phldrT="[Text]"/>
      <dgm:spPr/>
      <dgm:t>
        <a:bodyPr/>
        <a:lstStyle/>
        <a:p>
          <a:r>
            <a:rPr lang="en-US" dirty="0" smtClean="0"/>
            <a:t>EPIDEMIOLOGICAL INVESTIGATION</a:t>
          </a:r>
          <a:endParaRPr lang="en-US" dirty="0"/>
        </a:p>
      </dgm:t>
    </dgm:pt>
    <dgm:pt modelId="{CFACE215-07DF-4A3E-9298-4DD5C22056D1}" type="parTrans" cxnId="{B4A4CA19-80E1-4DD2-A871-27AE80306524}">
      <dgm:prSet/>
      <dgm:spPr/>
      <dgm:t>
        <a:bodyPr/>
        <a:lstStyle/>
        <a:p>
          <a:endParaRPr lang="en-US"/>
        </a:p>
      </dgm:t>
    </dgm:pt>
    <dgm:pt modelId="{E49D9C80-B39E-4621-AFA8-9464A398E396}" type="sibTrans" cxnId="{B4A4CA19-80E1-4DD2-A871-27AE80306524}">
      <dgm:prSet/>
      <dgm:spPr/>
      <dgm:t>
        <a:bodyPr/>
        <a:lstStyle/>
        <a:p>
          <a:endParaRPr lang="en-US"/>
        </a:p>
      </dgm:t>
    </dgm:pt>
    <dgm:pt modelId="{AEF9380C-0FB9-44A6-AF70-AA0035682784}">
      <dgm:prSet phldrT="[Text]"/>
      <dgm:spPr/>
      <dgm:t>
        <a:bodyPr/>
        <a:lstStyle/>
        <a:p>
          <a:r>
            <a:rPr lang="en-US" dirty="0" smtClean="0"/>
            <a:t>LINE LISTING CASE</a:t>
          </a:r>
          <a:endParaRPr lang="en-US" dirty="0"/>
        </a:p>
      </dgm:t>
    </dgm:pt>
    <dgm:pt modelId="{6BF73535-D75F-41F2-A311-C87A99630B12}" type="parTrans" cxnId="{C92895EC-A166-477F-BF6F-7AA42C02EF00}">
      <dgm:prSet/>
      <dgm:spPr/>
      <dgm:t>
        <a:bodyPr/>
        <a:lstStyle/>
        <a:p>
          <a:endParaRPr lang="en-US"/>
        </a:p>
      </dgm:t>
    </dgm:pt>
    <dgm:pt modelId="{36FB84E4-8EC9-4515-9C58-3A7B656369F8}" type="sibTrans" cxnId="{C92895EC-A166-477F-BF6F-7AA42C02EF00}">
      <dgm:prSet/>
      <dgm:spPr/>
      <dgm:t>
        <a:bodyPr/>
        <a:lstStyle/>
        <a:p>
          <a:endParaRPr lang="en-US"/>
        </a:p>
      </dgm:t>
    </dgm:pt>
    <dgm:pt modelId="{33E3AFC3-6FD3-4FE1-B91E-40F95B822D00}">
      <dgm:prSet phldrT="[Text]"/>
      <dgm:spPr/>
      <dgm:t>
        <a:bodyPr/>
        <a:lstStyle/>
        <a:p>
          <a:r>
            <a:rPr lang="en-US" dirty="0" smtClean="0"/>
            <a:t>MOPPING UP</a:t>
          </a:r>
          <a:endParaRPr lang="en-US" dirty="0"/>
        </a:p>
      </dgm:t>
    </dgm:pt>
    <dgm:pt modelId="{3B88D132-BD54-4DC2-B37F-800F42A4A9A8}" type="parTrans" cxnId="{94C48674-6709-41FE-B986-CDDCA1193D15}">
      <dgm:prSet/>
      <dgm:spPr/>
      <dgm:t>
        <a:bodyPr/>
        <a:lstStyle/>
        <a:p>
          <a:endParaRPr lang="en-US"/>
        </a:p>
      </dgm:t>
    </dgm:pt>
    <dgm:pt modelId="{FE9DAA23-08FF-44A9-B2CE-816E4184BBCE}" type="sibTrans" cxnId="{94C48674-6709-41FE-B986-CDDCA1193D15}">
      <dgm:prSet/>
      <dgm:spPr/>
      <dgm:t>
        <a:bodyPr/>
        <a:lstStyle/>
        <a:p>
          <a:endParaRPr lang="en-US"/>
        </a:p>
      </dgm:t>
    </dgm:pt>
    <dgm:pt modelId="{3132E5B3-62E8-4C29-A476-E9C77C14EFFC}">
      <dgm:prSet phldrT="[Text]"/>
      <dgm:spPr/>
      <dgm:t>
        <a:bodyPr/>
        <a:lstStyle/>
        <a:p>
          <a:r>
            <a:rPr lang="en-US" dirty="0" smtClean="0"/>
            <a:t>AWARE NESS</a:t>
          </a:r>
          <a:endParaRPr lang="en-US" dirty="0"/>
        </a:p>
      </dgm:t>
    </dgm:pt>
    <dgm:pt modelId="{C7FDE394-1AA5-4C2A-BB4D-EC28C7585AA8}" type="parTrans" cxnId="{B22499C6-78BC-40DE-BD68-7B0D24C0C6C3}">
      <dgm:prSet/>
      <dgm:spPr/>
      <dgm:t>
        <a:bodyPr/>
        <a:lstStyle/>
        <a:p>
          <a:endParaRPr lang="en-US"/>
        </a:p>
      </dgm:t>
    </dgm:pt>
    <dgm:pt modelId="{8F0ED275-E247-4035-A4DE-8A199CA03E58}" type="sibTrans" cxnId="{B22499C6-78BC-40DE-BD68-7B0D24C0C6C3}">
      <dgm:prSet/>
      <dgm:spPr/>
      <dgm:t>
        <a:bodyPr/>
        <a:lstStyle/>
        <a:p>
          <a:endParaRPr lang="en-US"/>
        </a:p>
      </dgm:t>
    </dgm:pt>
    <dgm:pt modelId="{06EB131D-E033-4518-BB56-0A2CE39507F1}">
      <dgm:prSet phldrT="[Text]"/>
      <dgm:spPr/>
      <dgm:t>
        <a:bodyPr/>
        <a:lstStyle/>
        <a:p>
          <a:r>
            <a:rPr lang="en-US" dirty="0" smtClean="0"/>
            <a:t>VACCINATION</a:t>
          </a:r>
          <a:endParaRPr lang="en-US" dirty="0"/>
        </a:p>
      </dgm:t>
    </dgm:pt>
    <dgm:pt modelId="{F37505A6-937D-4C09-A63E-5CE9D88BFC4B}" type="parTrans" cxnId="{3EE354B6-ECDB-49F0-859F-7F716585433F}">
      <dgm:prSet/>
      <dgm:spPr/>
      <dgm:t>
        <a:bodyPr/>
        <a:lstStyle/>
        <a:p>
          <a:endParaRPr lang="en-US"/>
        </a:p>
      </dgm:t>
    </dgm:pt>
    <dgm:pt modelId="{CAC64861-970D-422A-9A73-4A29F2DCD11F}" type="sibTrans" cxnId="{3EE354B6-ECDB-49F0-859F-7F716585433F}">
      <dgm:prSet/>
      <dgm:spPr/>
      <dgm:t>
        <a:bodyPr/>
        <a:lstStyle/>
        <a:p>
          <a:endParaRPr lang="en-US"/>
        </a:p>
      </dgm:t>
    </dgm:pt>
    <dgm:pt modelId="{B1BE69F0-C1EE-4606-B3BE-F53A88502E02}" type="pres">
      <dgm:prSet presAssocID="{B854E13D-1F06-4295-863F-C0808AA57371}" presName="Name0" presStyleCnt="0">
        <dgm:presLayoutVars>
          <dgm:chMax val="1"/>
          <dgm:dir/>
          <dgm:animLvl val="ctr"/>
          <dgm:resizeHandles val="exact"/>
        </dgm:presLayoutVars>
      </dgm:prSet>
      <dgm:spPr/>
      <dgm:t>
        <a:bodyPr/>
        <a:lstStyle/>
        <a:p>
          <a:endParaRPr lang="en-IN"/>
        </a:p>
      </dgm:t>
    </dgm:pt>
    <dgm:pt modelId="{D37587DD-7063-4727-BAE2-2F82A22078C9}" type="pres">
      <dgm:prSet presAssocID="{920E7C7C-A10F-4E57-8AE1-18CCA8424CD1}" presName="centerShape" presStyleLbl="node0" presStyleIdx="0" presStyleCnt="1"/>
      <dgm:spPr/>
      <dgm:t>
        <a:bodyPr/>
        <a:lstStyle/>
        <a:p>
          <a:endParaRPr lang="en-US"/>
        </a:p>
      </dgm:t>
    </dgm:pt>
    <dgm:pt modelId="{07ECC8A1-7C88-4E97-8599-F6316A5A720B}" type="pres">
      <dgm:prSet presAssocID="{AEF9380C-0FB9-44A6-AF70-AA0035682784}" presName="node" presStyleLbl="node1" presStyleIdx="0" presStyleCnt="4">
        <dgm:presLayoutVars>
          <dgm:bulletEnabled val="1"/>
        </dgm:presLayoutVars>
      </dgm:prSet>
      <dgm:spPr/>
      <dgm:t>
        <a:bodyPr/>
        <a:lstStyle/>
        <a:p>
          <a:endParaRPr lang="en-IN"/>
        </a:p>
      </dgm:t>
    </dgm:pt>
    <dgm:pt modelId="{60AB245C-3264-4933-97AE-E6B8E53B95B6}" type="pres">
      <dgm:prSet presAssocID="{AEF9380C-0FB9-44A6-AF70-AA0035682784}" presName="dummy" presStyleCnt="0"/>
      <dgm:spPr/>
    </dgm:pt>
    <dgm:pt modelId="{6C5F77A7-785D-4AE8-8EF6-6AC3026B386B}" type="pres">
      <dgm:prSet presAssocID="{36FB84E4-8EC9-4515-9C58-3A7B656369F8}" presName="sibTrans" presStyleLbl="sibTrans2D1" presStyleIdx="0" presStyleCnt="4"/>
      <dgm:spPr/>
      <dgm:t>
        <a:bodyPr/>
        <a:lstStyle/>
        <a:p>
          <a:endParaRPr lang="en-IN"/>
        </a:p>
      </dgm:t>
    </dgm:pt>
    <dgm:pt modelId="{14C0415D-7673-46C2-A09B-44B6C46C849C}" type="pres">
      <dgm:prSet presAssocID="{33E3AFC3-6FD3-4FE1-B91E-40F95B822D00}" presName="node" presStyleLbl="node1" presStyleIdx="1" presStyleCnt="4">
        <dgm:presLayoutVars>
          <dgm:bulletEnabled val="1"/>
        </dgm:presLayoutVars>
      </dgm:prSet>
      <dgm:spPr/>
      <dgm:t>
        <a:bodyPr/>
        <a:lstStyle/>
        <a:p>
          <a:endParaRPr lang="en-IN"/>
        </a:p>
      </dgm:t>
    </dgm:pt>
    <dgm:pt modelId="{2230D160-B420-4983-A3AA-C7F6E4951127}" type="pres">
      <dgm:prSet presAssocID="{33E3AFC3-6FD3-4FE1-B91E-40F95B822D00}" presName="dummy" presStyleCnt="0"/>
      <dgm:spPr/>
    </dgm:pt>
    <dgm:pt modelId="{3C7482C7-0ADE-4E8B-BA20-59311973A6B5}" type="pres">
      <dgm:prSet presAssocID="{FE9DAA23-08FF-44A9-B2CE-816E4184BBCE}" presName="sibTrans" presStyleLbl="sibTrans2D1" presStyleIdx="1" presStyleCnt="4"/>
      <dgm:spPr/>
      <dgm:t>
        <a:bodyPr/>
        <a:lstStyle/>
        <a:p>
          <a:endParaRPr lang="en-IN"/>
        </a:p>
      </dgm:t>
    </dgm:pt>
    <dgm:pt modelId="{83F96CD1-D93C-4FEC-B087-EA178A909763}" type="pres">
      <dgm:prSet presAssocID="{3132E5B3-62E8-4C29-A476-E9C77C14EFFC}" presName="node" presStyleLbl="node1" presStyleIdx="2" presStyleCnt="4">
        <dgm:presLayoutVars>
          <dgm:bulletEnabled val="1"/>
        </dgm:presLayoutVars>
      </dgm:prSet>
      <dgm:spPr/>
      <dgm:t>
        <a:bodyPr/>
        <a:lstStyle/>
        <a:p>
          <a:endParaRPr lang="en-US"/>
        </a:p>
      </dgm:t>
    </dgm:pt>
    <dgm:pt modelId="{0E557C52-984D-4FE1-A272-DE617BE7089D}" type="pres">
      <dgm:prSet presAssocID="{3132E5B3-62E8-4C29-A476-E9C77C14EFFC}" presName="dummy" presStyleCnt="0"/>
      <dgm:spPr/>
    </dgm:pt>
    <dgm:pt modelId="{7B174EB9-5B66-4F78-AC79-6CB6F292B99A}" type="pres">
      <dgm:prSet presAssocID="{8F0ED275-E247-4035-A4DE-8A199CA03E58}" presName="sibTrans" presStyleLbl="sibTrans2D1" presStyleIdx="2" presStyleCnt="4"/>
      <dgm:spPr/>
      <dgm:t>
        <a:bodyPr/>
        <a:lstStyle/>
        <a:p>
          <a:endParaRPr lang="en-IN"/>
        </a:p>
      </dgm:t>
    </dgm:pt>
    <dgm:pt modelId="{3D2FF9CE-EB5C-42E2-8484-69CE655E170F}" type="pres">
      <dgm:prSet presAssocID="{06EB131D-E033-4518-BB56-0A2CE39507F1}" presName="node" presStyleLbl="node1" presStyleIdx="3" presStyleCnt="4">
        <dgm:presLayoutVars>
          <dgm:bulletEnabled val="1"/>
        </dgm:presLayoutVars>
      </dgm:prSet>
      <dgm:spPr/>
      <dgm:t>
        <a:bodyPr/>
        <a:lstStyle/>
        <a:p>
          <a:endParaRPr lang="en-IN"/>
        </a:p>
      </dgm:t>
    </dgm:pt>
    <dgm:pt modelId="{3544D6F0-D524-4CBB-A5B0-7C468657BAF2}" type="pres">
      <dgm:prSet presAssocID="{06EB131D-E033-4518-BB56-0A2CE39507F1}" presName="dummy" presStyleCnt="0"/>
      <dgm:spPr/>
    </dgm:pt>
    <dgm:pt modelId="{65C48E39-C427-4F33-B488-1755C2EA8899}" type="pres">
      <dgm:prSet presAssocID="{CAC64861-970D-422A-9A73-4A29F2DCD11F}" presName="sibTrans" presStyleLbl="sibTrans2D1" presStyleIdx="3" presStyleCnt="4"/>
      <dgm:spPr/>
      <dgm:t>
        <a:bodyPr/>
        <a:lstStyle/>
        <a:p>
          <a:endParaRPr lang="en-IN"/>
        </a:p>
      </dgm:t>
    </dgm:pt>
  </dgm:ptLst>
  <dgm:cxnLst>
    <dgm:cxn modelId="{94C48674-6709-41FE-B986-CDDCA1193D15}" srcId="{920E7C7C-A10F-4E57-8AE1-18CCA8424CD1}" destId="{33E3AFC3-6FD3-4FE1-B91E-40F95B822D00}" srcOrd="1" destOrd="0" parTransId="{3B88D132-BD54-4DC2-B37F-800F42A4A9A8}" sibTransId="{FE9DAA23-08FF-44A9-B2CE-816E4184BBCE}"/>
    <dgm:cxn modelId="{3EE354B6-ECDB-49F0-859F-7F716585433F}" srcId="{920E7C7C-A10F-4E57-8AE1-18CCA8424CD1}" destId="{06EB131D-E033-4518-BB56-0A2CE39507F1}" srcOrd="3" destOrd="0" parTransId="{F37505A6-937D-4C09-A63E-5CE9D88BFC4B}" sibTransId="{CAC64861-970D-422A-9A73-4A29F2DCD11F}"/>
    <dgm:cxn modelId="{381227C6-DD8E-4F5A-A085-ACC9D7E527EE}" type="presOf" srcId="{B854E13D-1F06-4295-863F-C0808AA57371}" destId="{B1BE69F0-C1EE-4606-B3BE-F53A88502E02}" srcOrd="0" destOrd="0" presId="urn:microsoft.com/office/officeart/2005/8/layout/radial6"/>
    <dgm:cxn modelId="{508C67E2-019C-4100-A521-DA22F2895893}" type="presOf" srcId="{AEF9380C-0FB9-44A6-AF70-AA0035682784}" destId="{07ECC8A1-7C88-4E97-8599-F6316A5A720B}" srcOrd="0" destOrd="0" presId="urn:microsoft.com/office/officeart/2005/8/layout/radial6"/>
    <dgm:cxn modelId="{EADB5843-3D06-4457-9466-3BAFD79E9D4C}" type="presOf" srcId="{33E3AFC3-6FD3-4FE1-B91E-40F95B822D00}" destId="{14C0415D-7673-46C2-A09B-44B6C46C849C}" srcOrd="0" destOrd="0" presId="urn:microsoft.com/office/officeart/2005/8/layout/radial6"/>
    <dgm:cxn modelId="{B22499C6-78BC-40DE-BD68-7B0D24C0C6C3}" srcId="{920E7C7C-A10F-4E57-8AE1-18CCA8424CD1}" destId="{3132E5B3-62E8-4C29-A476-E9C77C14EFFC}" srcOrd="2" destOrd="0" parTransId="{C7FDE394-1AA5-4C2A-BB4D-EC28C7585AA8}" sibTransId="{8F0ED275-E247-4035-A4DE-8A199CA03E58}"/>
    <dgm:cxn modelId="{93B754D2-769E-4552-B186-55C3C11932FE}" type="presOf" srcId="{3132E5B3-62E8-4C29-A476-E9C77C14EFFC}" destId="{83F96CD1-D93C-4FEC-B087-EA178A909763}" srcOrd="0" destOrd="0" presId="urn:microsoft.com/office/officeart/2005/8/layout/radial6"/>
    <dgm:cxn modelId="{487AF005-09A6-4948-9173-08DA1FE50D1B}" type="presOf" srcId="{36FB84E4-8EC9-4515-9C58-3A7B656369F8}" destId="{6C5F77A7-785D-4AE8-8EF6-6AC3026B386B}" srcOrd="0" destOrd="0" presId="urn:microsoft.com/office/officeart/2005/8/layout/radial6"/>
    <dgm:cxn modelId="{5AC972F7-48FE-4148-855F-EB5E15719DF1}" type="presOf" srcId="{8F0ED275-E247-4035-A4DE-8A199CA03E58}" destId="{7B174EB9-5B66-4F78-AC79-6CB6F292B99A}" srcOrd="0" destOrd="0" presId="urn:microsoft.com/office/officeart/2005/8/layout/radial6"/>
    <dgm:cxn modelId="{C92895EC-A166-477F-BF6F-7AA42C02EF00}" srcId="{920E7C7C-A10F-4E57-8AE1-18CCA8424CD1}" destId="{AEF9380C-0FB9-44A6-AF70-AA0035682784}" srcOrd="0" destOrd="0" parTransId="{6BF73535-D75F-41F2-A311-C87A99630B12}" sibTransId="{36FB84E4-8EC9-4515-9C58-3A7B656369F8}"/>
    <dgm:cxn modelId="{8195F140-EBBD-475E-8EFF-DEE880FF0AE7}" type="presOf" srcId="{FE9DAA23-08FF-44A9-B2CE-816E4184BBCE}" destId="{3C7482C7-0ADE-4E8B-BA20-59311973A6B5}" srcOrd="0" destOrd="0" presId="urn:microsoft.com/office/officeart/2005/8/layout/radial6"/>
    <dgm:cxn modelId="{7D37D8C2-EDA6-45A7-A8E2-FB612D6FBCBB}" type="presOf" srcId="{06EB131D-E033-4518-BB56-0A2CE39507F1}" destId="{3D2FF9CE-EB5C-42E2-8484-69CE655E170F}" srcOrd="0" destOrd="0" presId="urn:microsoft.com/office/officeart/2005/8/layout/radial6"/>
    <dgm:cxn modelId="{4E7D715C-7E4A-478D-A8BA-32A5D6E48535}" type="presOf" srcId="{CAC64861-970D-422A-9A73-4A29F2DCD11F}" destId="{65C48E39-C427-4F33-B488-1755C2EA8899}" srcOrd="0" destOrd="0" presId="urn:microsoft.com/office/officeart/2005/8/layout/radial6"/>
    <dgm:cxn modelId="{0FC84C4F-EE17-4EF5-BAF5-5D93BE747B93}" type="presOf" srcId="{920E7C7C-A10F-4E57-8AE1-18CCA8424CD1}" destId="{D37587DD-7063-4727-BAE2-2F82A22078C9}" srcOrd="0" destOrd="0" presId="urn:microsoft.com/office/officeart/2005/8/layout/radial6"/>
    <dgm:cxn modelId="{B4A4CA19-80E1-4DD2-A871-27AE80306524}" srcId="{B854E13D-1F06-4295-863F-C0808AA57371}" destId="{920E7C7C-A10F-4E57-8AE1-18CCA8424CD1}" srcOrd="0" destOrd="0" parTransId="{CFACE215-07DF-4A3E-9298-4DD5C22056D1}" sibTransId="{E49D9C80-B39E-4621-AFA8-9464A398E396}"/>
    <dgm:cxn modelId="{6F420044-588C-4D32-9E61-AE1DB474AC87}" type="presParOf" srcId="{B1BE69F0-C1EE-4606-B3BE-F53A88502E02}" destId="{D37587DD-7063-4727-BAE2-2F82A22078C9}" srcOrd="0" destOrd="0" presId="urn:microsoft.com/office/officeart/2005/8/layout/radial6"/>
    <dgm:cxn modelId="{6E71692B-3EAF-4AED-866C-3559B408097A}" type="presParOf" srcId="{B1BE69F0-C1EE-4606-B3BE-F53A88502E02}" destId="{07ECC8A1-7C88-4E97-8599-F6316A5A720B}" srcOrd="1" destOrd="0" presId="urn:microsoft.com/office/officeart/2005/8/layout/radial6"/>
    <dgm:cxn modelId="{B20C3430-D38C-4753-BA39-E042DFF42B48}" type="presParOf" srcId="{B1BE69F0-C1EE-4606-B3BE-F53A88502E02}" destId="{60AB245C-3264-4933-97AE-E6B8E53B95B6}" srcOrd="2" destOrd="0" presId="urn:microsoft.com/office/officeart/2005/8/layout/radial6"/>
    <dgm:cxn modelId="{AE3E9506-38C2-4FE2-B6DC-151AB02AD2B6}" type="presParOf" srcId="{B1BE69F0-C1EE-4606-B3BE-F53A88502E02}" destId="{6C5F77A7-785D-4AE8-8EF6-6AC3026B386B}" srcOrd="3" destOrd="0" presId="urn:microsoft.com/office/officeart/2005/8/layout/radial6"/>
    <dgm:cxn modelId="{EFDB6A64-3D57-4C49-998A-580F2E5CB463}" type="presParOf" srcId="{B1BE69F0-C1EE-4606-B3BE-F53A88502E02}" destId="{14C0415D-7673-46C2-A09B-44B6C46C849C}" srcOrd="4" destOrd="0" presId="urn:microsoft.com/office/officeart/2005/8/layout/radial6"/>
    <dgm:cxn modelId="{8505B75C-B803-4D99-B59D-0A83DCC4C08E}" type="presParOf" srcId="{B1BE69F0-C1EE-4606-B3BE-F53A88502E02}" destId="{2230D160-B420-4983-A3AA-C7F6E4951127}" srcOrd="5" destOrd="0" presId="urn:microsoft.com/office/officeart/2005/8/layout/radial6"/>
    <dgm:cxn modelId="{DECC03D6-4D36-44C8-A0E5-80F10934C915}" type="presParOf" srcId="{B1BE69F0-C1EE-4606-B3BE-F53A88502E02}" destId="{3C7482C7-0ADE-4E8B-BA20-59311973A6B5}" srcOrd="6" destOrd="0" presId="urn:microsoft.com/office/officeart/2005/8/layout/radial6"/>
    <dgm:cxn modelId="{F2DABA39-710E-4DFF-967E-DAEDE55EED90}" type="presParOf" srcId="{B1BE69F0-C1EE-4606-B3BE-F53A88502E02}" destId="{83F96CD1-D93C-4FEC-B087-EA178A909763}" srcOrd="7" destOrd="0" presId="urn:microsoft.com/office/officeart/2005/8/layout/radial6"/>
    <dgm:cxn modelId="{BF16DA6E-928E-44E2-B835-D00B32E916C5}" type="presParOf" srcId="{B1BE69F0-C1EE-4606-B3BE-F53A88502E02}" destId="{0E557C52-984D-4FE1-A272-DE617BE7089D}" srcOrd="8" destOrd="0" presId="urn:microsoft.com/office/officeart/2005/8/layout/radial6"/>
    <dgm:cxn modelId="{B88679E6-1B2E-4599-A652-54ADAE687325}" type="presParOf" srcId="{B1BE69F0-C1EE-4606-B3BE-F53A88502E02}" destId="{7B174EB9-5B66-4F78-AC79-6CB6F292B99A}" srcOrd="9" destOrd="0" presId="urn:microsoft.com/office/officeart/2005/8/layout/radial6"/>
    <dgm:cxn modelId="{7891F66E-CD9F-49FF-B8A1-E8306B2981E2}" type="presParOf" srcId="{B1BE69F0-C1EE-4606-B3BE-F53A88502E02}" destId="{3D2FF9CE-EB5C-42E2-8484-69CE655E170F}" srcOrd="10" destOrd="0" presId="urn:microsoft.com/office/officeart/2005/8/layout/radial6"/>
    <dgm:cxn modelId="{E58F9392-6681-497A-8A1C-46EEA544B5CD}" type="presParOf" srcId="{B1BE69F0-C1EE-4606-B3BE-F53A88502E02}" destId="{3544D6F0-D524-4CBB-A5B0-7C468657BAF2}" srcOrd="11" destOrd="0" presId="urn:microsoft.com/office/officeart/2005/8/layout/radial6"/>
    <dgm:cxn modelId="{FBDEFFF9-097C-4FB6-A43C-F821182ACEB6}" type="presParOf" srcId="{B1BE69F0-C1EE-4606-B3BE-F53A88502E02}" destId="{65C48E39-C427-4F33-B488-1755C2EA889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A092627-390C-4B73-B8B7-B051A4AE027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6E25B8-D273-486A-9C55-FFA241DAF582}">
      <dgm:prSet phldrT="[Text]"/>
      <dgm:spPr/>
      <dgm:t>
        <a:bodyPr/>
        <a:lstStyle/>
        <a:p>
          <a:r>
            <a:rPr lang="en-US" dirty="0"/>
            <a:t>Indeterminate type</a:t>
          </a:r>
        </a:p>
      </dgm:t>
    </dgm:pt>
    <dgm:pt modelId="{992C8A7B-6714-49B0-A385-1E4FA0D422A2}" type="parTrans" cxnId="{364A7E92-443A-40CC-B839-7B9096D9FD8C}">
      <dgm:prSet/>
      <dgm:spPr/>
      <dgm:t>
        <a:bodyPr/>
        <a:lstStyle/>
        <a:p>
          <a:endParaRPr lang="en-US"/>
        </a:p>
      </dgm:t>
    </dgm:pt>
    <dgm:pt modelId="{AA09EEF8-CAAC-42F6-9EB3-A802596E8AC4}" type="sibTrans" cxnId="{364A7E92-443A-40CC-B839-7B9096D9FD8C}">
      <dgm:prSet/>
      <dgm:spPr/>
      <dgm:t>
        <a:bodyPr/>
        <a:lstStyle/>
        <a:p>
          <a:endParaRPr lang="en-US"/>
        </a:p>
      </dgm:t>
    </dgm:pt>
    <dgm:pt modelId="{8D201743-ACFC-4B72-B072-41D504EFDBF5}">
      <dgm:prSet phldrT="[Text]"/>
      <dgm:spPr/>
      <dgm:t>
        <a:bodyPr/>
        <a:lstStyle/>
        <a:p>
          <a:r>
            <a:rPr lang="en-US" dirty="0"/>
            <a:t>Tuberculoid type</a:t>
          </a:r>
        </a:p>
      </dgm:t>
    </dgm:pt>
    <dgm:pt modelId="{63BB91B8-2EEA-48D5-9D4C-9A4D8E926718}" type="parTrans" cxnId="{EEF01B00-4C43-4437-9523-58427F2BC05A}">
      <dgm:prSet/>
      <dgm:spPr/>
      <dgm:t>
        <a:bodyPr/>
        <a:lstStyle/>
        <a:p>
          <a:endParaRPr lang="en-US"/>
        </a:p>
      </dgm:t>
    </dgm:pt>
    <dgm:pt modelId="{78BB4383-2207-4734-8379-BBE677D1DD18}" type="sibTrans" cxnId="{EEF01B00-4C43-4437-9523-58427F2BC05A}">
      <dgm:prSet/>
      <dgm:spPr/>
      <dgm:t>
        <a:bodyPr/>
        <a:lstStyle/>
        <a:p>
          <a:endParaRPr lang="en-US"/>
        </a:p>
      </dgm:t>
    </dgm:pt>
    <dgm:pt modelId="{8427EC39-E1D9-4DF7-98DD-C2DD76CE75AC}">
      <dgm:prSet phldrT="[Text]"/>
      <dgm:spPr/>
      <dgm:t>
        <a:bodyPr/>
        <a:lstStyle/>
        <a:p>
          <a:r>
            <a:rPr lang="en-US" dirty="0"/>
            <a:t>Borderline type</a:t>
          </a:r>
        </a:p>
      </dgm:t>
    </dgm:pt>
    <dgm:pt modelId="{00B848DD-8751-4DFF-8F5B-208D3970E0A9}" type="parTrans" cxnId="{C357CED5-237C-4EB2-93E3-3DAD36D3E1D4}">
      <dgm:prSet/>
      <dgm:spPr/>
      <dgm:t>
        <a:bodyPr/>
        <a:lstStyle/>
        <a:p>
          <a:endParaRPr lang="en-US"/>
        </a:p>
      </dgm:t>
    </dgm:pt>
    <dgm:pt modelId="{A50309F8-5556-46AF-A24E-549B80EA957B}" type="sibTrans" cxnId="{C357CED5-237C-4EB2-93E3-3DAD36D3E1D4}">
      <dgm:prSet/>
      <dgm:spPr/>
      <dgm:t>
        <a:bodyPr/>
        <a:lstStyle/>
        <a:p>
          <a:endParaRPr lang="en-US"/>
        </a:p>
      </dgm:t>
    </dgm:pt>
    <dgm:pt modelId="{CC2C4B2F-F7E5-4A00-A01F-9E84D50B146F}">
      <dgm:prSet phldrT="[Text]"/>
      <dgm:spPr/>
      <dgm:t>
        <a:bodyPr/>
        <a:lstStyle/>
        <a:p>
          <a:r>
            <a:rPr lang="en-US" dirty="0"/>
            <a:t>Lepromatous type</a:t>
          </a:r>
        </a:p>
      </dgm:t>
    </dgm:pt>
    <dgm:pt modelId="{9406347D-E09F-4D9B-AACB-A38E331F38BF}" type="parTrans" cxnId="{E920FEBB-5AAC-4555-8B7A-5F95383E87EC}">
      <dgm:prSet/>
      <dgm:spPr/>
      <dgm:t>
        <a:bodyPr/>
        <a:lstStyle/>
        <a:p>
          <a:endParaRPr lang="en-US"/>
        </a:p>
      </dgm:t>
    </dgm:pt>
    <dgm:pt modelId="{2427DCC8-C2FA-4ED0-A16A-6FB034D0B027}" type="sibTrans" cxnId="{E920FEBB-5AAC-4555-8B7A-5F95383E87EC}">
      <dgm:prSet/>
      <dgm:spPr/>
      <dgm:t>
        <a:bodyPr/>
        <a:lstStyle/>
        <a:p>
          <a:endParaRPr lang="en-US"/>
        </a:p>
      </dgm:t>
    </dgm:pt>
    <dgm:pt modelId="{0F3C54C7-1F5E-4023-A949-6B762BFCD7E0}">
      <dgm:prSet phldrT="[Text]"/>
      <dgm:spPr/>
      <dgm:t>
        <a:bodyPr/>
        <a:lstStyle/>
        <a:p>
          <a:r>
            <a:rPr lang="en-US" dirty="0"/>
            <a:t>Pure neuritic type</a:t>
          </a:r>
        </a:p>
      </dgm:t>
    </dgm:pt>
    <dgm:pt modelId="{17C83969-7B5C-474D-9696-8C7A906B5FA2}" type="parTrans" cxnId="{FB920FD8-57F0-4D55-8FB5-B1AA80B8071E}">
      <dgm:prSet/>
      <dgm:spPr/>
      <dgm:t>
        <a:bodyPr/>
        <a:lstStyle/>
        <a:p>
          <a:endParaRPr lang="en-US"/>
        </a:p>
      </dgm:t>
    </dgm:pt>
    <dgm:pt modelId="{CF008D54-D7F8-4DCF-A331-FE451D7462D1}" type="sibTrans" cxnId="{FB920FD8-57F0-4D55-8FB5-B1AA80B8071E}">
      <dgm:prSet/>
      <dgm:spPr/>
      <dgm:t>
        <a:bodyPr/>
        <a:lstStyle/>
        <a:p>
          <a:endParaRPr lang="en-US"/>
        </a:p>
      </dgm:t>
    </dgm:pt>
    <dgm:pt modelId="{BCAEAD50-377B-4F11-8CDD-75D22A7737CD}" type="pres">
      <dgm:prSet presAssocID="{BA092627-390C-4B73-B8B7-B051A4AE0274}" presName="diagram" presStyleCnt="0">
        <dgm:presLayoutVars>
          <dgm:dir/>
          <dgm:resizeHandles val="exact"/>
        </dgm:presLayoutVars>
      </dgm:prSet>
      <dgm:spPr/>
      <dgm:t>
        <a:bodyPr/>
        <a:lstStyle/>
        <a:p>
          <a:endParaRPr lang="en-IN"/>
        </a:p>
      </dgm:t>
    </dgm:pt>
    <dgm:pt modelId="{A2E10720-8507-4FE4-9239-A251DC069F9F}" type="pres">
      <dgm:prSet presAssocID="{336E25B8-D273-486A-9C55-FFA241DAF582}" presName="node" presStyleLbl="node1" presStyleIdx="0" presStyleCnt="5">
        <dgm:presLayoutVars>
          <dgm:bulletEnabled val="1"/>
        </dgm:presLayoutVars>
      </dgm:prSet>
      <dgm:spPr/>
      <dgm:t>
        <a:bodyPr/>
        <a:lstStyle/>
        <a:p>
          <a:endParaRPr lang="en-IN"/>
        </a:p>
      </dgm:t>
    </dgm:pt>
    <dgm:pt modelId="{ECD452D5-CE6E-44D2-8016-3409DA72E54F}" type="pres">
      <dgm:prSet presAssocID="{AA09EEF8-CAAC-42F6-9EB3-A802596E8AC4}" presName="sibTrans" presStyleCnt="0"/>
      <dgm:spPr/>
    </dgm:pt>
    <dgm:pt modelId="{E11E34EB-55B9-4631-BA89-642C06E8F00E}" type="pres">
      <dgm:prSet presAssocID="{8D201743-ACFC-4B72-B072-41D504EFDBF5}" presName="node" presStyleLbl="node1" presStyleIdx="1" presStyleCnt="5">
        <dgm:presLayoutVars>
          <dgm:bulletEnabled val="1"/>
        </dgm:presLayoutVars>
      </dgm:prSet>
      <dgm:spPr/>
      <dgm:t>
        <a:bodyPr/>
        <a:lstStyle/>
        <a:p>
          <a:endParaRPr lang="en-IN"/>
        </a:p>
      </dgm:t>
    </dgm:pt>
    <dgm:pt modelId="{9527CDC7-BC32-4C03-92A5-9C10E880DD85}" type="pres">
      <dgm:prSet presAssocID="{78BB4383-2207-4734-8379-BBE677D1DD18}" presName="sibTrans" presStyleCnt="0"/>
      <dgm:spPr/>
    </dgm:pt>
    <dgm:pt modelId="{59D7A450-B042-4561-8EE1-31A3AAD9B310}" type="pres">
      <dgm:prSet presAssocID="{8427EC39-E1D9-4DF7-98DD-C2DD76CE75AC}" presName="node" presStyleLbl="node1" presStyleIdx="2" presStyleCnt="5">
        <dgm:presLayoutVars>
          <dgm:bulletEnabled val="1"/>
        </dgm:presLayoutVars>
      </dgm:prSet>
      <dgm:spPr/>
      <dgm:t>
        <a:bodyPr/>
        <a:lstStyle/>
        <a:p>
          <a:endParaRPr lang="en-IN"/>
        </a:p>
      </dgm:t>
    </dgm:pt>
    <dgm:pt modelId="{BBCE9C1F-F8F8-4E3A-A189-049F72E861B0}" type="pres">
      <dgm:prSet presAssocID="{A50309F8-5556-46AF-A24E-549B80EA957B}" presName="sibTrans" presStyleCnt="0"/>
      <dgm:spPr/>
    </dgm:pt>
    <dgm:pt modelId="{C1D907BC-E8CD-43F2-BB4C-8736E305EEDB}" type="pres">
      <dgm:prSet presAssocID="{CC2C4B2F-F7E5-4A00-A01F-9E84D50B146F}" presName="node" presStyleLbl="node1" presStyleIdx="3" presStyleCnt="5">
        <dgm:presLayoutVars>
          <dgm:bulletEnabled val="1"/>
        </dgm:presLayoutVars>
      </dgm:prSet>
      <dgm:spPr/>
      <dgm:t>
        <a:bodyPr/>
        <a:lstStyle/>
        <a:p>
          <a:endParaRPr lang="en-IN"/>
        </a:p>
      </dgm:t>
    </dgm:pt>
    <dgm:pt modelId="{93639405-5198-4FDB-8416-AB3DB087B85B}" type="pres">
      <dgm:prSet presAssocID="{2427DCC8-C2FA-4ED0-A16A-6FB034D0B027}" presName="sibTrans" presStyleCnt="0"/>
      <dgm:spPr/>
    </dgm:pt>
    <dgm:pt modelId="{FF5192F9-58BC-4BC7-82CE-B2813F2AC691}" type="pres">
      <dgm:prSet presAssocID="{0F3C54C7-1F5E-4023-A949-6B762BFCD7E0}" presName="node" presStyleLbl="node1" presStyleIdx="4" presStyleCnt="5">
        <dgm:presLayoutVars>
          <dgm:bulletEnabled val="1"/>
        </dgm:presLayoutVars>
      </dgm:prSet>
      <dgm:spPr/>
      <dgm:t>
        <a:bodyPr/>
        <a:lstStyle/>
        <a:p>
          <a:endParaRPr lang="en-IN"/>
        </a:p>
      </dgm:t>
    </dgm:pt>
  </dgm:ptLst>
  <dgm:cxnLst>
    <dgm:cxn modelId="{517E5694-E6BF-4ABB-8458-DB33C33404DF}" type="presOf" srcId="{0F3C54C7-1F5E-4023-A949-6B762BFCD7E0}" destId="{FF5192F9-58BC-4BC7-82CE-B2813F2AC691}" srcOrd="0" destOrd="0" presId="urn:microsoft.com/office/officeart/2005/8/layout/default"/>
    <dgm:cxn modelId="{E920FEBB-5AAC-4555-8B7A-5F95383E87EC}" srcId="{BA092627-390C-4B73-B8B7-B051A4AE0274}" destId="{CC2C4B2F-F7E5-4A00-A01F-9E84D50B146F}" srcOrd="3" destOrd="0" parTransId="{9406347D-E09F-4D9B-AACB-A38E331F38BF}" sibTransId="{2427DCC8-C2FA-4ED0-A16A-6FB034D0B027}"/>
    <dgm:cxn modelId="{C357CED5-237C-4EB2-93E3-3DAD36D3E1D4}" srcId="{BA092627-390C-4B73-B8B7-B051A4AE0274}" destId="{8427EC39-E1D9-4DF7-98DD-C2DD76CE75AC}" srcOrd="2" destOrd="0" parTransId="{00B848DD-8751-4DFF-8F5B-208D3970E0A9}" sibTransId="{A50309F8-5556-46AF-A24E-549B80EA957B}"/>
    <dgm:cxn modelId="{FB920FD8-57F0-4D55-8FB5-B1AA80B8071E}" srcId="{BA092627-390C-4B73-B8B7-B051A4AE0274}" destId="{0F3C54C7-1F5E-4023-A949-6B762BFCD7E0}" srcOrd="4" destOrd="0" parTransId="{17C83969-7B5C-474D-9696-8C7A906B5FA2}" sibTransId="{CF008D54-D7F8-4DCF-A331-FE451D7462D1}"/>
    <dgm:cxn modelId="{364A7E92-443A-40CC-B839-7B9096D9FD8C}" srcId="{BA092627-390C-4B73-B8B7-B051A4AE0274}" destId="{336E25B8-D273-486A-9C55-FFA241DAF582}" srcOrd="0" destOrd="0" parTransId="{992C8A7B-6714-49B0-A385-1E4FA0D422A2}" sibTransId="{AA09EEF8-CAAC-42F6-9EB3-A802596E8AC4}"/>
    <dgm:cxn modelId="{789A9A71-C251-4400-B1DA-19CBDC515B00}" type="presOf" srcId="{8D201743-ACFC-4B72-B072-41D504EFDBF5}" destId="{E11E34EB-55B9-4631-BA89-642C06E8F00E}" srcOrd="0" destOrd="0" presId="urn:microsoft.com/office/officeart/2005/8/layout/default"/>
    <dgm:cxn modelId="{E98C55FD-3C09-4D86-A350-3B3BDF6EA276}" type="presOf" srcId="{BA092627-390C-4B73-B8B7-B051A4AE0274}" destId="{BCAEAD50-377B-4F11-8CDD-75D22A7737CD}" srcOrd="0" destOrd="0" presId="urn:microsoft.com/office/officeart/2005/8/layout/default"/>
    <dgm:cxn modelId="{5FF22090-C33C-401D-B429-2757838234EE}" type="presOf" srcId="{CC2C4B2F-F7E5-4A00-A01F-9E84D50B146F}" destId="{C1D907BC-E8CD-43F2-BB4C-8736E305EEDB}" srcOrd="0" destOrd="0" presId="urn:microsoft.com/office/officeart/2005/8/layout/default"/>
    <dgm:cxn modelId="{EEF01B00-4C43-4437-9523-58427F2BC05A}" srcId="{BA092627-390C-4B73-B8B7-B051A4AE0274}" destId="{8D201743-ACFC-4B72-B072-41D504EFDBF5}" srcOrd="1" destOrd="0" parTransId="{63BB91B8-2EEA-48D5-9D4C-9A4D8E926718}" sibTransId="{78BB4383-2207-4734-8379-BBE677D1DD18}"/>
    <dgm:cxn modelId="{B3CAC8F1-9E5C-476B-A95C-7AA4FC7E5BC6}" type="presOf" srcId="{336E25B8-D273-486A-9C55-FFA241DAF582}" destId="{A2E10720-8507-4FE4-9239-A251DC069F9F}" srcOrd="0" destOrd="0" presId="urn:microsoft.com/office/officeart/2005/8/layout/default"/>
    <dgm:cxn modelId="{5019280A-FA43-42D1-BA93-642C1E63A05B}" type="presOf" srcId="{8427EC39-E1D9-4DF7-98DD-C2DD76CE75AC}" destId="{59D7A450-B042-4561-8EE1-31A3AAD9B310}" srcOrd="0" destOrd="0" presId="urn:microsoft.com/office/officeart/2005/8/layout/default"/>
    <dgm:cxn modelId="{B9743F6F-D425-4FD5-9DCC-120710E6B705}" type="presParOf" srcId="{BCAEAD50-377B-4F11-8CDD-75D22A7737CD}" destId="{A2E10720-8507-4FE4-9239-A251DC069F9F}" srcOrd="0" destOrd="0" presId="urn:microsoft.com/office/officeart/2005/8/layout/default"/>
    <dgm:cxn modelId="{C8BEDC7F-6320-4360-BFC0-5744829930D2}" type="presParOf" srcId="{BCAEAD50-377B-4F11-8CDD-75D22A7737CD}" destId="{ECD452D5-CE6E-44D2-8016-3409DA72E54F}" srcOrd="1" destOrd="0" presId="urn:microsoft.com/office/officeart/2005/8/layout/default"/>
    <dgm:cxn modelId="{0F9F5688-56A6-4938-8A1D-7A03CB035375}" type="presParOf" srcId="{BCAEAD50-377B-4F11-8CDD-75D22A7737CD}" destId="{E11E34EB-55B9-4631-BA89-642C06E8F00E}" srcOrd="2" destOrd="0" presId="urn:microsoft.com/office/officeart/2005/8/layout/default"/>
    <dgm:cxn modelId="{CBA2E36E-CE48-4BD0-B15C-5EFD536985D9}" type="presParOf" srcId="{BCAEAD50-377B-4F11-8CDD-75D22A7737CD}" destId="{9527CDC7-BC32-4C03-92A5-9C10E880DD85}" srcOrd="3" destOrd="0" presId="urn:microsoft.com/office/officeart/2005/8/layout/default"/>
    <dgm:cxn modelId="{90F5D2EE-83FE-4CE9-AEC4-5BDA32A7962D}" type="presParOf" srcId="{BCAEAD50-377B-4F11-8CDD-75D22A7737CD}" destId="{59D7A450-B042-4561-8EE1-31A3AAD9B310}" srcOrd="4" destOrd="0" presId="urn:microsoft.com/office/officeart/2005/8/layout/default"/>
    <dgm:cxn modelId="{5BBF821E-C39C-4569-8F75-37ABB69C40C3}" type="presParOf" srcId="{BCAEAD50-377B-4F11-8CDD-75D22A7737CD}" destId="{BBCE9C1F-F8F8-4E3A-A189-049F72E861B0}" srcOrd="5" destOrd="0" presId="urn:microsoft.com/office/officeart/2005/8/layout/default"/>
    <dgm:cxn modelId="{8E230293-24FA-489D-907B-242BB73632AD}" type="presParOf" srcId="{BCAEAD50-377B-4F11-8CDD-75D22A7737CD}" destId="{C1D907BC-E8CD-43F2-BB4C-8736E305EEDB}" srcOrd="6" destOrd="0" presId="urn:microsoft.com/office/officeart/2005/8/layout/default"/>
    <dgm:cxn modelId="{30DA68D3-4968-4634-88B8-5CA8B69554BE}" type="presParOf" srcId="{BCAEAD50-377B-4F11-8CDD-75D22A7737CD}" destId="{93639405-5198-4FDB-8416-AB3DB087B85B}" srcOrd="7" destOrd="0" presId="urn:microsoft.com/office/officeart/2005/8/layout/default"/>
    <dgm:cxn modelId="{4ED84720-27CA-426A-8B6A-3DE03409B087}" type="presParOf" srcId="{BCAEAD50-377B-4F11-8CDD-75D22A7737CD}" destId="{FF5192F9-58BC-4BC7-82CE-B2813F2AC69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E04DAA-FC6A-4E7C-BCAD-5A63AFC364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9AED4E1-E8D0-4D19-A170-7A2DD58FEE66}">
      <dgm:prSet phldrT="[Text]"/>
      <dgm:spPr/>
      <dgm:t>
        <a:bodyPr/>
        <a:lstStyle/>
        <a:p>
          <a:r>
            <a:rPr lang="en-US" dirty="0"/>
            <a:t>INCIDENCE</a:t>
          </a:r>
        </a:p>
      </dgm:t>
    </dgm:pt>
    <dgm:pt modelId="{3FF56303-88C1-4AC7-AAAD-C8939B2B662E}" type="parTrans" cxnId="{D797B48A-CA41-42BF-A993-B01885FA8D55}">
      <dgm:prSet/>
      <dgm:spPr/>
      <dgm:t>
        <a:bodyPr/>
        <a:lstStyle/>
        <a:p>
          <a:endParaRPr lang="en-US"/>
        </a:p>
      </dgm:t>
    </dgm:pt>
    <dgm:pt modelId="{BCB6D148-9AEC-4C04-8A81-D0AADF41476F}" type="sibTrans" cxnId="{D797B48A-CA41-42BF-A993-B01885FA8D55}">
      <dgm:prSet/>
      <dgm:spPr/>
      <dgm:t>
        <a:bodyPr/>
        <a:lstStyle/>
        <a:p>
          <a:endParaRPr lang="en-US"/>
        </a:p>
      </dgm:t>
    </dgm:pt>
    <dgm:pt modelId="{990EA8EE-F639-4648-89ED-89E6ABC6F177}">
      <dgm:prSet phldrT="[Text]"/>
      <dgm:spPr/>
      <dgm:t>
        <a:bodyPr/>
        <a:lstStyle/>
        <a:p>
          <a:r>
            <a:rPr lang="en-US" dirty="0"/>
            <a:t>Number of new and recurrent episodes of TB occurring in given year </a:t>
          </a:r>
        </a:p>
      </dgm:t>
    </dgm:pt>
    <dgm:pt modelId="{83FD4EC8-DF3D-4B4C-A968-4418E0845084}" type="parTrans" cxnId="{2B08CF4B-ECC7-451F-836F-D790F2043876}">
      <dgm:prSet/>
      <dgm:spPr/>
      <dgm:t>
        <a:bodyPr/>
        <a:lstStyle/>
        <a:p>
          <a:endParaRPr lang="en-US"/>
        </a:p>
      </dgm:t>
    </dgm:pt>
    <dgm:pt modelId="{F28FF8DA-2B36-4A30-930C-BF24A261A394}" type="sibTrans" cxnId="{2B08CF4B-ECC7-451F-836F-D790F2043876}">
      <dgm:prSet/>
      <dgm:spPr/>
      <dgm:t>
        <a:bodyPr/>
        <a:lstStyle/>
        <a:p>
          <a:endParaRPr lang="en-US"/>
        </a:p>
      </dgm:t>
    </dgm:pt>
    <dgm:pt modelId="{15E8B0F7-10A5-45BF-AAB8-7E62CC11B438}">
      <dgm:prSet phldrT="[Text]"/>
      <dgm:spPr/>
      <dgm:t>
        <a:bodyPr/>
        <a:lstStyle/>
        <a:p>
          <a:r>
            <a:rPr lang="en-US" dirty="0"/>
            <a:t>PREVALENCE</a:t>
          </a:r>
        </a:p>
      </dgm:t>
    </dgm:pt>
    <dgm:pt modelId="{2616D555-86D0-4D51-9CE2-F54C79605463}" type="parTrans" cxnId="{38BF1A37-F120-411E-A2A3-31BF492C08EE}">
      <dgm:prSet/>
      <dgm:spPr/>
      <dgm:t>
        <a:bodyPr/>
        <a:lstStyle/>
        <a:p>
          <a:endParaRPr lang="en-US"/>
        </a:p>
      </dgm:t>
    </dgm:pt>
    <dgm:pt modelId="{FF5B3E90-EE0E-4259-BC98-4C66C5A5895B}" type="sibTrans" cxnId="{38BF1A37-F120-411E-A2A3-31BF492C08EE}">
      <dgm:prSet/>
      <dgm:spPr/>
      <dgm:t>
        <a:bodyPr/>
        <a:lstStyle/>
        <a:p>
          <a:endParaRPr lang="en-US"/>
        </a:p>
      </dgm:t>
    </dgm:pt>
    <dgm:pt modelId="{B8382845-1376-4DD4-BD8B-66103A5F30A8}">
      <dgm:prSet phldrT="[Text]"/>
      <dgm:spPr/>
      <dgm:t>
        <a:bodyPr/>
        <a:lstStyle/>
        <a:p>
          <a:r>
            <a:rPr lang="en-US" dirty="0"/>
            <a:t>Number of TB cases at a given point in time</a:t>
          </a:r>
        </a:p>
      </dgm:t>
    </dgm:pt>
    <dgm:pt modelId="{CA2EF49F-7A5B-4925-A6A4-57516A09DB16}" type="parTrans" cxnId="{46246CF9-0B0B-4223-AE49-6E4076F100F4}">
      <dgm:prSet/>
      <dgm:spPr/>
      <dgm:t>
        <a:bodyPr/>
        <a:lstStyle/>
        <a:p>
          <a:endParaRPr lang="en-US"/>
        </a:p>
      </dgm:t>
    </dgm:pt>
    <dgm:pt modelId="{C677B35A-732D-4794-AA22-9E9BC4219C3F}" type="sibTrans" cxnId="{46246CF9-0B0B-4223-AE49-6E4076F100F4}">
      <dgm:prSet/>
      <dgm:spPr/>
      <dgm:t>
        <a:bodyPr/>
        <a:lstStyle/>
        <a:p>
          <a:endParaRPr lang="en-US"/>
        </a:p>
      </dgm:t>
    </dgm:pt>
    <dgm:pt modelId="{5F3CF6E2-C366-4753-B036-4FC5C0B15D12}">
      <dgm:prSet phldrT="[Text]"/>
      <dgm:spPr/>
      <dgm:t>
        <a:bodyPr/>
        <a:lstStyle/>
        <a:p>
          <a:r>
            <a:rPr lang="en-US" dirty="0"/>
            <a:t>MORTALITY</a:t>
          </a:r>
        </a:p>
      </dgm:t>
    </dgm:pt>
    <dgm:pt modelId="{F7B64FD8-6892-47A8-885A-DE68B4BD2E17}" type="parTrans" cxnId="{175281F6-FBBE-4E80-B8ED-A70B3C45E96D}">
      <dgm:prSet/>
      <dgm:spPr/>
      <dgm:t>
        <a:bodyPr/>
        <a:lstStyle/>
        <a:p>
          <a:endParaRPr lang="en-US"/>
        </a:p>
      </dgm:t>
    </dgm:pt>
    <dgm:pt modelId="{5DEFCC49-A5CA-447C-A3C6-9D429F054EAA}" type="sibTrans" cxnId="{175281F6-FBBE-4E80-B8ED-A70B3C45E96D}">
      <dgm:prSet/>
      <dgm:spPr/>
      <dgm:t>
        <a:bodyPr/>
        <a:lstStyle/>
        <a:p>
          <a:endParaRPr lang="en-US"/>
        </a:p>
      </dgm:t>
    </dgm:pt>
    <dgm:pt modelId="{E0B9DB9B-DC3E-404C-B2C8-B4877BC50E33}">
      <dgm:prSet phldrT="[Text]"/>
      <dgm:spPr/>
      <dgm:t>
        <a:bodyPr/>
        <a:lstStyle/>
        <a:p>
          <a:r>
            <a:rPr lang="en-US" dirty="0"/>
            <a:t>Number of deaths caused by TB </a:t>
          </a:r>
        </a:p>
      </dgm:t>
    </dgm:pt>
    <dgm:pt modelId="{C94F35D0-2644-4F68-A744-248E019F7011}" type="parTrans" cxnId="{378C17D8-8CFA-4ED8-B0FD-C9E4A8610582}">
      <dgm:prSet/>
      <dgm:spPr/>
      <dgm:t>
        <a:bodyPr/>
        <a:lstStyle/>
        <a:p>
          <a:endParaRPr lang="en-US"/>
        </a:p>
      </dgm:t>
    </dgm:pt>
    <dgm:pt modelId="{93764DD9-0376-412E-BC13-8FBBEB9E1AAE}" type="sibTrans" cxnId="{378C17D8-8CFA-4ED8-B0FD-C9E4A8610582}">
      <dgm:prSet/>
      <dgm:spPr/>
      <dgm:t>
        <a:bodyPr/>
        <a:lstStyle/>
        <a:p>
          <a:endParaRPr lang="en-US"/>
        </a:p>
      </dgm:t>
    </dgm:pt>
    <dgm:pt modelId="{814C36F0-66ED-4FA1-B45C-06705676B7AE}" type="pres">
      <dgm:prSet presAssocID="{0CE04DAA-FC6A-4E7C-BCAD-5A63AFC3640C}" presName="Name0" presStyleCnt="0">
        <dgm:presLayoutVars>
          <dgm:dir/>
          <dgm:animLvl val="lvl"/>
          <dgm:resizeHandles val="exact"/>
        </dgm:presLayoutVars>
      </dgm:prSet>
      <dgm:spPr/>
      <dgm:t>
        <a:bodyPr/>
        <a:lstStyle/>
        <a:p>
          <a:endParaRPr lang="en-IN"/>
        </a:p>
      </dgm:t>
    </dgm:pt>
    <dgm:pt modelId="{6D19144E-87B7-44E4-8604-D7181F86E8E5}" type="pres">
      <dgm:prSet presAssocID="{F9AED4E1-E8D0-4D19-A170-7A2DD58FEE66}" presName="linNode" presStyleCnt="0"/>
      <dgm:spPr/>
    </dgm:pt>
    <dgm:pt modelId="{351EB7E3-5444-477F-8D92-CF378BC4DD07}" type="pres">
      <dgm:prSet presAssocID="{F9AED4E1-E8D0-4D19-A170-7A2DD58FEE66}" presName="parentText" presStyleLbl="node1" presStyleIdx="0" presStyleCnt="3">
        <dgm:presLayoutVars>
          <dgm:chMax val="1"/>
          <dgm:bulletEnabled val="1"/>
        </dgm:presLayoutVars>
      </dgm:prSet>
      <dgm:spPr/>
      <dgm:t>
        <a:bodyPr/>
        <a:lstStyle/>
        <a:p>
          <a:endParaRPr lang="en-IN"/>
        </a:p>
      </dgm:t>
    </dgm:pt>
    <dgm:pt modelId="{2B25699B-F5AD-4E4F-BCBE-F947E78C5196}" type="pres">
      <dgm:prSet presAssocID="{F9AED4E1-E8D0-4D19-A170-7A2DD58FEE66}" presName="descendantText" presStyleLbl="alignAccFollowNode1" presStyleIdx="0" presStyleCnt="3">
        <dgm:presLayoutVars>
          <dgm:bulletEnabled val="1"/>
        </dgm:presLayoutVars>
      </dgm:prSet>
      <dgm:spPr/>
      <dgm:t>
        <a:bodyPr/>
        <a:lstStyle/>
        <a:p>
          <a:endParaRPr lang="en-IN"/>
        </a:p>
      </dgm:t>
    </dgm:pt>
    <dgm:pt modelId="{262DD286-A32A-46D6-BA84-8FF02602DC30}" type="pres">
      <dgm:prSet presAssocID="{BCB6D148-9AEC-4C04-8A81-D0AADF41476F}" presName="sp" presStyleCnt="0"/>
      <dgm:spPr/>
    </dgm:pt>
    <dgm:pt modelId="{DBD5D569-D01B-49E9-A3C9-D5B90CC9E566}" type="pres">
      <dgm:prSet presAssocID="{15E8B0F7-10A5-45BF-AAB8-7E62CC11B438}" presName="linNode" presStyleCnt="0"/>
      <dgm:spPr/>
    </dgm:pt>
    <dgm:pt modelId="{076F281C-C582-4787-B27A-B34A455CB3A8}" type="pres">
      <dgm:prSet presAssocID="{15E8B0F7-10A5-45BF-AAB8-7E62CC11B438}" presName="parentText" presStyleLbl="node1" presStyleIdx="1" presStyleCnt="3">
        <dgm:presLayoutVars>
          <dgm:chMax val="1"/>
          <dgm:bulletEnabled val="1"/>
        </dgm:presLayoutVars>
      </dgm:prSet>
      <dgm:spPr/>
      <dgm:t>
        <a:bodyPr/>
        <a:lstStyle/>
        <a:p>
          <a:endParaRPr lang="en-IN"/>
        </a:p>
      </dgm:t>
    </dgm:pt>
    <dgm:pt modelId="{ED739834-754B-4C14-99FB-27C2C9F904A0}" type="pres">
      <dgm:prSet presAssocID="{15E8B0F7-10A5-45BF-AAB8-7E62CC11B438}" presName="descendantText" presStyleLbl="alignAccFollowNode1" presStyleIdx="1" presStyleCnt="3">
        <dgm:presLayoutVars>
          <dgm:bulletEnabled val="1"/>
        </dgm:presLayoutVars>
      </dgm:prSet>
      <dgm:spPr/>
      <dgm:t>
        <a:bodyPr/>
        <a:lstStyle/>
        <a:p>
          <a:endParaRPr lang="en-IN"/>
        </a:p>
      </dgm:t>
    </dgm:pt>
    <dgm:pt modelId="{2A0A5FF1-4EEC-42C1-BFBB-3BE60E88420B}" type="pres">
      <dgm:prSet presAssocID="{FF5B3E90-EE0E-4259-BC98-4C66C5A5895B}" presName="sp" presStyleCnt="0"/>
      <dgm:spPr/>
    </dgm:pt>
    <dgm:pt modelId="{83C8B1E2-C2D1-4686-8180-736347A64229}" type="pres">
      <dgm:prSet presAssocID="{5F3CF6E2-C366-4753-B036-4FC5C0B15D12}" presName="linNode" presStyleCnt="0"/>
      <dgm:spPr/>
    </dgm:pt>
    <dgm:pt modelId="{3B1AFB6A-2A37-46B0-973F-C2EEC9BC5426}" type="pres">
      <dgm:prSet presAssocID="{5F3CF6E2-C366-4753-B036-4FC5C0B15D12}" presName="parentText" presStyleLbl="node1" presStyleIdx="2" presStyleCnt="3">
        <dgm:presLayoutVars>
          <dgm:chMax val="1"/>
          <dgm:bulletEnabled val="1"/>
        </dgm:presLayoutVars>
      </dgm:prSet>
      <dgm:spPr/>
      <dgm:t>
        <a:bodyPr/>
        <a:lstStyle/>
        <a:p>
          <a:endParaRPr lang="en-IN"/>
        </a:p>
      </dgm:t>
    </dgm:pt>
    <dgm:pt modelId="{A20E81E3-FFD3-45E6-BBC3-11406315A888}" type="pres">
      <dgm:prSet presAssocID="{5F3CF6E2-C366-4753-B036-4FC5C0B15D12}" presName="descendantText" presStyleLbl="alignAccFollowNode1" presStyleIdx="2" presStyleCnt="3">
        <dgm:presLayoutVars>
          <dgm:bulletEnabled val="1"/>
        </dgm:presLayoutVars>
      </dgm:prSet>
      <dgm:spPr/>
      <dgm:t>
        <a:bodyPr/>
        <a:lstStyle/>
        <a:p>
          <a:endParaRPr lang="en-IN"/>
        </a:p>
      </dgm:t>
    </dgm:pt>
  </dgm:ptLst>
  <dgm:cxnLst>
    <dgm:cxn modelId="{175281F6-FBBE-4E80-B8ED-A70B3C45E96D}" srcId="{0CE04DAA-FC6A-4E7C-BCAD-5A63AFC3640C}" destId="{5F3CF6E2-C366-4753-B036-4FC5C0B15D12}" srcOrd="2" destOrd="0" parTransId="{F7B64FD8-6892-47A8-885A-DE68B4BD2E17}" sibTransId="{5DEFCC49-A5CA-447C-A3C6-9D429F054EAA}"/>
    <dgm:cxn modelId="{46246CF9-0B0B-4223-AE49-6E4076F100F4}" srcId="{15E8B0F7-10A5-45BF-AAB8-7E62CC11B438}" destId="{B8382845-1376-4DD4-BD8B-66103A5F30A8}" srcOrd="0" destOrd="0" parTransId="{CA2EF49F-7A5B-4925-A6A4-57516A09DB16}" sibTransId="{C677B35A-732D-4794-AA22-9E9BC4219C3F}"/>
    <dgm:cxn modelId="{A24A7B59-00AF-4B93-A8BD-0987A7F9B4F4}" type="presOf" srcId="{B8382845-1376-4DD4-BD8B-66103A5F30A8}" destId="{ED739834-754B-4C14-99FB-27C2C9F904A0}" srcOrd="0" destOrd="0" presId="urn:microsoft.com/office/officeart/2005/8/layout/vList5"/>
    <dgm:cxn modelId="{F175089A-3BD5-45D3-8566-BF31BB41E210}" type="presOf" srcId="{0CE04DAA-FC6A-4E7C-BCAD-5A63AFC3640C}" destId="{814C36F0-66ED-4FA1-B45C-06705676B7AE}" srcOrd="0" destOrd="0" presId="urn:microsoft.com/office/officeart/2005/8/layout/vList5"/>
    <dgm:cxn modelId="{A66D1F3F-CA30-4481-8D3B-84359879D6E9}" type="presOf" srcId="{F9AED4E1-E8D0-4D19-A170-7A2DD58FEE66}" destId="{351EB7E3-5444-477F-8D92-CF378BC4DD07}" srcOrd="0" destOrd="0" presId="urn:microsoft.com/office/officeart/2005/8/layout/vList5"/>
    <dgm:cxn modelId="{B4DA86A0-A29B-44F8-B130-D5B085800C15}" type="presOf" srcId="{990EA8EE-F639-4648-89ED-89E6ABC6F177}" destId="{2B25699B-F5AD-4E4F-BCBE-F947E78C5196}" srcOrd="0" destOrd="0" presId="urn:microsoft.com/office/officeart/2005/8/layout/vList5"/>
    <dgm:cxn modelId="{38BF1A37-F120-411E-A2A3-31BF492C08EE}" srcId="{0CE04DAA-FC6A-4E7C-BCAD-5A63AFC3640C}" destId="{15E8B0F7-10A5-45BF-AAB8-7E62CC11B438}" srcOrd="1" destOrd="0" parTransId="{2616D555-86D0-4D51-9CE2-F54C79605463}" sibTransId="{FF5B3E90-EE0E-4259-BC98-4C66C5A5895B}"/>
    <dgm:cxn modelId="{378C17D8-8CFA-4ED8-B0FD-C9E4A8610582}" srcId="{5F3CF6E2-C366-4753-B036-4FC5C0B15D12}" destId="{E0B9DB9B-DC3E-404C-B2C8-B4877BC50E33}" srcOrd="0" destOrd="0" parTransId="{C94F35D0-2644-4F68-A744-248E019F7011}" sibTransId="{93764DD9-0376-412E-BC13-8FBBEB9E1AAE}"/>
    <dgm:cxn modelId="{518F1AF7-B9E1-45A2-BACC-32609FC26072}" type="presOf" srcId="{5F3CF6E2-C366-4753-B036-4FC5C0B15D12}" destId="{3B1AFB6A-2A37-46B0-973F-C2EEC9BC5426}" srcOrd="0" destOrd="0" presId="urn:microsoft.com/office/officeart/2005/8/layout/vList5"/>
    <dgm:cxn modelId="{2B08CF4B-ECC7-451F-836F-D790F2043876}" srcId="{F9AED4E1-E8D0-4D19-A170-7A2DD58FEE66}" destId="{990EA8EE-F639-4648-89ED-89E6ABC6F177}" srcOrd="0" destOrd="0" parTransId="{83FD4EC8-DF3D-4B4C-A968-4418E0845084}" sibTransId="{F28FF8DA-2B36-4A30-930C-BF24A261A394}"/>
    <dgm:cxn modelId="{D797B48A-CA41-42BF-A993-B01885FA8D55}" srcId="{0CE04DAA-FC6A-4E7C-BCAD-5A63AFC3640C}" destId="{F9AED4E1-E8D0-4D19-A170-7A2DD58FEE66}" srcOrd="0" destOrd="0" parTransId="{3FF56303-88C1-4AC7-AAAD-C8939B2B662E}" sibTransId="{BCB6D148-9AEC-4C04-8A81-D0AADF41476F}"/>
    <dgm:cxn modelId="{9BA2EE21-C08C-4DDB-95AF-3360EF2364B8}" type="presOf" srcId="{E0B9DB9B-DC3E-404C-B2C8-B4877BC50E33}" destId="{A20E81E3-FFD3-45E6-BBC3-11406315A888}" srcOrd="0" destOrd="0" presId="urn:microsoft.com/office/officeart/2005/8/layout/vList5"/>
    <dgm:cxn modelId="{0E1E208D-5735-4FC8-8DB2-C65DDB6FBD51}" type="presOf" srcId="{15E8B0F7-10A5-45BF-AAB8-7E62CC11B438}" destId="{076F281C-C582-4787-B27A-B34A455CB3A8}" srcOrd="0" destOrd="0" presId="urn:microsoft.com/office/officeart/2005/8/layout/vList5"/>
    <dgm:cxn modelId="{D9C6F485-A96D-41A3-A5B1-1D407DD9D63A}" type="presParOf" srcId="{814C36F0-66ED-4FA1-B45C-06705676B7AE}" destId="{6D19144E-87B7-44E4-8604-D7181F86E8E5}" srcOrd="0" destOrd="0" presId="urn:microsoft.com/office/officeart/2005/8/layout/vList5"/>
    <dgm:cxn modelId="{8FEA9841-9FE1-4812-A7B4-6BDFAE414297}" type="presParOf" srcId="{6D19144E-87B7-44E4-8604-D7181F86E8E5}" destId="{351EB7E3-5444-477F-8D92-CF378BC4DD07}" srcOrd="0" destOrd="0" presId="urn:microsoft.com/office/officeart/2005/8/layout/vList5"/>
    <dgm:cxn modelId="{A1BE43B7-B275-4659-874D-52166B6835CB}" type="presParOf" srcId="{6D19144E-87B7-44E4-8604-D7181F86E8E5}" destId="{2B25699B-F5AD-4E4F-BCBE-F947E78C5196}" srcOrd="1" destOrd="0" presId="urn:microsoft.com/office/officeart/2005/8/layout/vList5"/>
    <dgm:cxn modelId="{70EA8F69-EBA4-4BC3-B188-BC5E5F73C8DE}" type="presParOf" srcId="{814C36F0-66ED-4FA1-B45C-06705676B7AE}" destId="{262DD286-A32A-46D6-BA84-8FF02602DC30}" srcOrd="1" destOrd="0" presId="urn:microsoft.com/office/officeart/2005/8/layout/vList5"/>
    <dgm:cxn modelId="{53B8FD08-6F6A-45A3-ADE2-EE6422DC1264}" type="presParOf" srcId="{814C36F0-66ED-4FA1-B45C-06705676B7AE}" destId="{DBD5D569-D01B-49E9-A3C9-D5B90CC9E566}" srcOrd="2" destOrd="0" presId="urn:microsoft.com/office/officeart/2005/8/layout/vList5"/>
    <dgm:cxn modelId="{8E9DDBB3-D609-4D70-9C8C-9240A82CEC41}" type="presParOf" srcId="{DBD5D569-D01B-49E9-A3C9-D5B90CC9E566}" destId="{076F281C-C582-4787-B27A-B34A455CB3A8}" srcOrd="0" destOrd="0" presId="urn:microsoft.com/office/officeart/2005/8/layout/vList5"/>
    <dgm:cxn modelId="{C3A9EB38-6F1E-4B07-B7E2-FF72CCA97231}" type="presParOf" srcId="{DBD5D569-D01B-49E9-A3C9-D5B90CC9E566}" destId="{ED739834-754B-4C14-99FB-27C2C9F904A0}" srcOrd="1" destOrd="0" presId="urn:microsoft.com/office/officeart/2005/8/layout/vList5"/>
    <dgm:cxn modelId="{BC15F974-BFD1-444B-A74A-987C79E0621B}" type="presParOf" srcId="{814C36F0-66ED-4FA1-B45C-06705676B7AE}" destId="{2A0A5FF1-4EEC-42C1-BFBB-3BE60E88420B}" srcOrd="3" destOrd="0" presId="urn:microsoft.com/office/officeart/2005/8/layout/vList5"/>
    <dgm:cxn modelId="{AA7F665A-7679-4D2A-91D9-662DB6F6D4C9}" type="presParOf" srcId="{814C36F0-66ED-4FA1-B45C-06705676B7AE}" destId="{83C8B1E2-C2D1-4686-8180-736347A64229}" srcOrd="4" destOrd="0" presId="urn:microsoft.com/office/officeart/2005/8/layout/vList5"/>
    <dgm:cxn modelId="{FF59C982-57D0-4B8F-8CD0-A84FFCF1BB2C}" type="presParOf" srcId="{83C8B1E2-C2D1-4686-8180-736347A64229}" destId="{3B1AFB6A-2A37-46B0-973F-C2EEC9BC5426}" srcOrd="0" destOrd="0" presId="urn:microsoft.com/office/officeart/2005/8/layout/vList5"/>
    <dgm:cxn modelId="{089DC026-1A88-4181-9CAE-D3F9137BEB27}" type="presParOf" srcId="{83C8B1E2-C2D1-4686-8180-736347A64229}" destId="{A20E81E3-FFD3-45E6-BBC3-11406315A88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BF5F96-99CE-4C3B-AAE9-22DEE92FA8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8CF75D3-9418-4A95-A72E-5F8A4BB52141}">
      <dgm:prSet phldrT="[Text]"/>
      <dgm:spPr/>
      <dgm:t>
        <a:bodyPr/>
        <a:lstStyle/>
        <a:p>
          <a:r>
            <a:rPr lang="en-US" dirty="0"/>
            <a:t>CASE FATALITY RATE</a:t>
          </a:r>
        </a:p>
      </dgm:t>
    </dgm:pt>
    <dgm:pt modelId="{6D7AEC84-610C-4D3A-9E84-F73A709CEA5B}" type="parTrans" cxnId="{D7F86B19-8F1F-44A9-A07B-99D6AED1828B}">
      <dgm:prSet/>
      <dgm:spPr/>
      <dgm:t>
        <a:bodyPr/>
        <a:lstStyle/>
        <a:p>
          <a:endParaRPr lang="en-US"/>
        </a:p>
      </dgm:t>
    </dgm:pt>
    <dgm:pt modelId="{05BD6CEC-AB00-4119-ACB5-AC86172501E6}" type="sibTrans" cxnId="{D7F86B19-8F1F-44A9-A07B-99D6AED1828B}">
      <dgm:prSet/>
      <dgm:spPr/>
      <dgm:t>
        <a:bodyPr/>
        <a:lstStyle/>
        <a:p>
          <a:endParaRPr lang="en-US"/>
        </a:p>
      </dgm:t>
    </dgm:pt>
    <dgm:pt modelId="{01C45AA4-8261-49F4-B8F5-7D5CC94232CE}">
      <dgm:prSet phldrT="[Text]"/>
      <dgm:spPr/>
      <dgm:t>
        <a:bodyPr/>
        <a:lstStyle/>
        <a:p>
          <a:r>
            <a:rPr lang="en-US" dirty="0"/>
            <a:t>Risk of death from TB among people with active TB case</a:t>
          </a:r>
        </a:p>
      </dgm:t>
    </dgm:pt>
    <dgm:pt modelId="{DCE8C7DF-ED18-4699-B2E5-E4940CFA9904}" type="parTrans" cxnId="{216D8FA2-16E8-457E-B6E2-A8A79EB8967B}">
      <dgm:prSet/>
      <dgm:spPr/>
      <dgm:t>
        <a:bodyPr/>
        <a:lstStyle/>
        <a:p>
          <a:endParaRPr lang="en-US"/>
        </a:p>
      </dgm:t>
    </dgm:pt>
    <dgm:pt modelId="{A03D23E4-FFFD-4653-B663-36E5BCC7FEBF}" type="sibTrans" cxnId="{216D8FA2-16E8-457E-B6E2-A8A79EB8967B}">
      <dgm:prSet/>
      <dgm:spPr/>
      <dgm:t>
        <a:bodyPr/>
        <a:lstStyle/>
        <a:p>
          <a:endParaRPr lang="en-US"/>
        </a:p>
      </dgm:t>
    </dgm:pt>
    <dgm:pt modelId="{860A5E96-59B8-40B3-A54A-B43C5004386E}">
      <dgm:prSet phldrT="[Text]"/>
      <dgm:spPr/>
      <dgm:t>
        <a:bodyPr/>
        <a:lstStyle/>
        <a:p>
          <a:r>
            <a:rPr lang="en-US" dirty="0"/>
            <a:t>CASE NOTIFICATION RATE</a:t>
          </a:r>
        </a:p>
      </dgm:t>
    </dgm:pt>
    <dgm:pt modelId="{447F7DD4-E6CD-4E45-BCF6-10ABE97E7F1F}" type="parTrans" cxnId="{E35AB51E-A563-4091-A336-3A21E0C1DE47}">
      <dgm:prSet/>
      <dgm:spPr/>
      <dgm:t>
        <a:bodyPr/>
        <a:lstStyle/>
        <a:p>
          <a:endParaRPr lang="en-US"/>
        </a:p>
      </dgm:t>
    </dgm:pt>
    <dgm:pt modelId="{8E6D29D5-7F74-41B1-9D37-BBA86472B389}" type="sibTrans" cxnId="{E35AB51E-A563-4091-A336-3A21E0C1DE47}">
      <dgm:prSet/>
      <dgm:spPr/>
      <dgm:t>
        <a:bodyPr/>
        <a:lstStyle/>
        <a:p>
          <a:endParaRPr lang="en-US"/>
        </a:p>
      </dgm:t>
    </dgm:pt>
    <dgm:pt modelId="{F1AA7086-CAF4-459B-BBFD-5ECE74499E5E}">
      <dgm:prSet phldrT="[Text]"/>
      <dgm:spPr/>
      <dgm:t>
        <a:bodyPr/>
        <a:lstStyle/>
        <a:p>
          <a:r>
            <a:rPr lang="en-US" dirty="0"/>
            <a:t>New and recurrent episodes of TB notified to WHO for a given year expressed per 100000 population</a:t>
          </a:r>
        </a:p>
      </dgm:t>
    </dgm:pt>
    <dgm:pt modelId="{CBA23EA6-7434-40DD-904B-261204E1A4F6}" type="parTrans" cxnId="{2B9878BF-E456-41C9-9E1A-53527D654AFB}">
      <dgm:prSet/>
      <dgm:spPr/>
      <dgm:t>
        <a:bodyPr/>
        <a:lstStyle/>
        <a:p>
          <a:endParaRPr lang="en-US"/>
        </a:p>
      </dgm:t>
    </dgm:pt>
    <dgm:pt modelId="{977464F6-16E5-4673-B74D-1654459FB44F}" type="sibTrans" cxnId="{2B9878BF-E456-41C9-9E1A-53527D654AFB}">
      <dgm:prSet/>
      <dgm:spPr/>
      <dgm:t>
        <a:bodyPr/>
        <a:lstStyle/>
        <a:p>
          <a:endParaRPr lang="en-US"/>
        </a:p>
      </dgm:t>
    </dgm:pt>
    <dgm:pt modelId="{58DA09D4-32CB-4B1C-9AA9-CF2085F9AD2B}">
      <dgm:prSet phldrT="[Text]"/>
      <dgm:spPr/>
      <dgm:t>
        <a:bodyPr/>
        <a:lstStyle/>
        <a:p>
          <a:r>
            <a:rPr lang="en-US" dirty="0"/>
            <a:t>CASE DETECTION RATE</a:t>
          </a:r>
        </a:p>
      </dgm:t>
    </dgm:pt>
    <dgm:pt modelId="{8298DD9D-69BC-4633-883B-28799AA735D1}" type="parTrans" cxnId="{4F4AF394-DD0F-4E32-9099-AA51E993DFDA}">
      <dgm:prSet/>
      <dgm:spPr/>
      <dgm:t>
        <a:bodyPr/>
        <a:lstStyle/>
        <a:p>
          <a:endParaRPr lang="en-US"/>
        </a:p>
      </dgm:t>
    </dgm:pt>
    <dgm:pt modelId="{F8A2328C-C54E-476B-86D3-8A48065F4D50}" type="sibTrans" cxnId="{4F4AF394-DD0F-4E32-9099-AA51E993DFDA}">
      <dgm:prSet/>
      <dgm:spPr/>
      <dgm:t>
        <a:bodyPr/>
        <a:lstStyle/>
        <a:p>
          <a:endParaRPr lang="en-US"/>
        </a:p>
      </dgm:t>
    </dgm:pt>
    <dgm:pt modelId="{BD9E771F-6824-4E27-81B4-0DBF5350EC56}">
      <dgm:prSet phldrT="[Text]"/>
      <dgm:spPr/>
      <dgm:t>
        <a:bodyPr/>
        <a:lstStyle/>
        <a:p>
          <a:r>
            <a:rPr lang="en-US" dirty="0"/>
            <a:t>NO of notification of new and relapse cases in a year divided by estimated incidence of such cases in the same year</a:t>
          </a:r>
        </a:p>
      </dgm:t>
    </dgm:pt>
    <dgm:pt modelId="{4FA9D59F-10BE-4079-B330-8CF584BC5B72}" type="parTrans" cxnId="{13575F42-D35F-434A-B898-9434F354708C}">
      <dgm:prSet/>
      <dgm:spPr/>
      <dgm:t>
        <a:bodyPr/>
        <a:lstStyle/>
        <a:p>
          <a:endParaRPr lang="en-US"/>
        </a:p>
      </dgm:t>
    </dgm:pt>
    <dgm:pt modelId="{6BAA8A6C-4367-4107-8EA9-1CA8947B5F6A}" type="sibTrans" cxnId="{13575F42-D35F-434A-B898-9434F354708C}">
      <dgm:prSet/>
      <dgm:spPr/>
      <dgm:t>
        <a:bodyPr/>
        <a:lstStyle/>
        <a:p>
          <a:endParaRPr lang="en-US"/>
        </a:p>
      </dgm:t>
    </dgm:pt>
    <dgm:pt modelId="{009795CD-9F9D-4DB7-942C-15B3EDD81B9A}" type="pres">
      <dgm:prSet presAssocID="{1EBF5F96-99CE-4C3B-AAE9-22DEE92FA84C}" presName="Name0" presStyleCnt="0">
        <dgm:presLayoutVars>
          <dgm:dir/>
          <dgm:animLvl val="lvl"/>
          <dgm:resizeHandles val="exact"/>
        </dgm:presLayoutVars>
      </dgm:prSet>
      <dgm:spPr/>
      <dgm:t>
        <a:bodyPr/>
        <a:lstStyle/>
        <a:p>
          <a:endParaRPr lang="en-IN"/>
        </a:p>
      </dgm:t>
    </dgm:pt>
    <dgm:pt modelId="{CA141B41-A3D1-4CCE-9529-2391A3F5FE8B}" type="pres">
      <dgm:prSet presAssocID="{A8CF75D3-9418-4A95-A72E-5F8A4BB52141}" presName="linNode" presStyleCnt="0"/>
      <dgm:spPr/>
    </dgm:pt>
    <dgm:pt modelId="{EC25F399-2BF5-49D8-A44D-66243D309B29}" type="pres">
      <dgm:prSet presAssocID="{A8CF75D3-9418-4A95-A72E-5F8A4BB52141}" presName="parentText" presStyleLbl="node1" presStyleIdx="0" presStyleCnt="3">
        <dgm:presLayoutVars>
          <dgm:chMax val="1"/>
          <dgm:bulletEnabled val="1"/>
        </dgm:presLayoutVars>
      </dgm:prSet>
      <dgm:spPr/>
      <dgm:t>
        <a:bodyPr/>
        <a:lstStyle/>
        <a:p>
          <a:endParaRPr lang="en-IN"/>
        </a:p>
      </dgm:t>
    </dgm:pt>
    <dgm:pt modelId="{2D15D9C4-A1BC-43DD-B5A1-DD8835990CBE}" type="pres">
      <dgm:prSet presAssocID="{A8CF75D3-9418-4A95-A72E-5F8A4BB52141}" presName="descendantText" presStyleLbl="alignAccFollowNode1" presStyleIdx="0" presStyleCnt="3">
        <dgm:presLayoutVars>
          <dgm:bulletEnabled val="1"/>
        </dgm:presLayoutVars>
      </dgm:prSet>
      <dgm:spPr/>
      <dgm:t>
        <a:bodyPr/>
        <a:lstStyle/>
        <a:p>
          <a:endParaRPr lang="en-IN"/>
        </a:p>
      </dgm:t>
    </dgm:pt>
    <dgm:pt modelId="{4249E761-08F4-47D8-B1D1-E0F325C799AE}" type="pres">
      <dgm:prSet presAssocID="{05BD6CEC-AB00-4119-ACB5-AC86172501E6}" presName="sp" presStyleCnt="0"/>
      <dgm:spPr/>
    </dgm:pt>
    <dgm:pt modelId="{86BA4AC5-FC7F-4701-9423-60A5BF9AD76C}" type="pres">
      <dgm:prSet presAssocID="{860A5E96-59B8-40B3-A54A-B43C5004386E}" presName="linNode" presStyleCnt="0"/>
      <dgm:spPr/>
    </dgm:pt>
    <dgm:pt modelId="{3CB9A346-8016-486F-94E1-15A046A2B497}" type="pres">
      <dgm:prSet presAssocID="{860A5E96-59B8-40B3-A54A-B43C5004386E}" presName="parentText" presStyleLbl="node1" presStyleIdx="1" presStyleCnt="3">
        <dgm:presLayoutVars>
          <dgm:chMax val="1"/>
          <dgm:bulletEnabled val="1"/>
        </dgm:presLayoutVars>
      </dgm:prSet>
      <dgm:spPr/>
      <dgm:t>
        <a:bodyPr/>
        <a:lstStyle/>
        <a:p>
          <a:endParaRPr lang="en-IN"/>
        </a:p>
      </dgm:t>
    </dgm:pt>
    <dgm:pt modelId="{5528B6E8-E2D4-4FD8-B160-27C2797A011B}" type="pres">
      <dgm:prSet presAssocID="{860A5E96-59B8-40B3-A54A-B43C5004386E}" presName="descendantText" presStyleLbl="alignAccFollowNode1" presStyleIdx="1" presStyleCnt="3">
        <dgm:presLayoutVars>
          <dgm:bulletEnabled val="1"/>
        </dgm:presLayoutVars>
      </dgm:prSet>
      <dgm:spPr/>
      <dgm:t>
        <a:bodyPr/>
        <a:lstStyle/>
        <a:p>
          <a:endParaRPr lang="en-IN"/>
        </a:p>
      </dgm:t>
    </dgm:pt>
    <dgm:pt modelId="{D949AFF9-DE85-4017-BFA1-7E7ABA28D69F}" type="pres">
      <dgm:prSet presAssocID="{8E6D29D5-7F74-41B1-9D37-BBA86472B389}" presName="sp" presStyleCnt="0"/>
      <dgm:spPr/>
    </dgm:pt>
    <dgm:pt modelId="{951F17DF-A8A3-4390-874D-D4FE322878DE}" type="pres">
      <dgm:prSet presAssocID="{58DA09D4-32CB-4B1C-9AA9-CF2085F9AD2B}" presName="linNode" presStyleCnt="0"/>
      <dgm:spPr/>
    </dgm:pt>
    <dgm:pt modelId="{646C7FBE-52E4-4DD8-891F-9E1BEC8F29CC}" type="pres">
      <dgm:prSet presAssocID="{58DA09D4-32CB-4B1C-9AA9-CF2085F9AD2B}" presName="parentText" presStyleLbl="node1" presStyleIdx="2" presStyleCnt="3">
        <dgm:presLayoutVars>
          <dgm:chMax val="1"/>
          <dgm:bulletEnabled val="1"/>
        </dgm:presLayoutVars>
      </dgm:prSet>
      <dgm:spPr/>
      <dgm:t>
        <a:bodyPr/>
        <a:lstStyle/>
        <a:p>
          <a:endParaRPr lang="en-IN"/>
        </a:p>
      </dgm:t>
    </dgm:pt>
    <dgm:pt modelId="{74EAED9D-FBA3-417D-94DA-19024A42AC3B}" type="pres">
      <dgm:prSet presAssocID="{58DA09D4-32CB-4B1C-9AA9-CF2085F9AD2B}" presName="descendantText" presStyleLbl="alignAccFollowNode1" presStyleIdx="2" presStyleCnt="3">
        <dgm:presLayoutVars>
          <dgm:bulletEnabled val="1"/>
        </dgm:presLayoutVars>
      </dgm:prSet>
      <dgm:spPr/>
      <dgm:t>
        <a:bodyPr/>
        <a:lstStyle/>
        <a:p>
          <a:endParaRPr lang="en-IN"/>
        </a:p>
      </dgm:t>
    </dgm:pt>
  </dgm:ptLst>
  <dgm:cxnLst>
    <dgm:cxn modelId="{2B9878BF-E456-41C9-9E1A-53527D654AFB}" srcId="{860A5E96-59B8-40B3-A54A-B43C5004386E}" destId="{F1AA7086-CAF4-459B-BBFD-5ECE74499E5E}" srcOrd="0" destOrd="0" parTransId="{CBA23EA6-7434-40DD-904B-261204E1A4F6}" sibTransId="{977464F6-16E5-4673-B74D-1654459FB44F}"/>
    <dgm:cxn modelId="{2B241041-2B68-4FD4-9C96-689C4B956DBD}" type="presOf" srcId="{1EBF5F96-99CE-4C3B-AAE9-22DEE92FA84C}" destId="{009795CD-9F9D-4DB7-942C-15B3EDD81B9A}" srcOrd="0" destOrd="0" presId="urn:microsoft.com/office/officeart/2005/8/layout/vList5"/>
    <dgm:cxn modelId="{216D8FA2-16E8-457E-B6E2-A8A79EB8967B}" srcId="{A8CF75D3-9418-4A95-A72E-5F8A4BB52141}" destId="{01C45AA4-8261-49F4-B8F5-7D5CC94232CE}" srcOrd="0" destOrd="0" parTransId="{DCE8C7DF-ED18-4699-B2E5-E4940CFA9904}" sibTransId="{A03D23E4-FFFD-4653-B663-36E5BCC7FEBF}"/>
    <dgm:cxn modelId="{DB88BD02-30B0-48F3-A692-55857C999C92}" type="presOf" srcId="{A8CF75D3-9418-4A95-A72E-5F8A4BB52141}" destId="{EC25F399-2BF5-49D8-A44D-66243D309B29}" srcOrd="0" destOrd="0" presId="urn:microsoft.com/office/officeart/2005/8/layout/vList5"/>
    <dgm:cxn modelId="{D258DD69-48E2-4AC7-BF2D-6CACAA056960}" type="presOf" srcId="{BD9E771F-6824-4E27-81B4-0DBF5350EC56}" destId="{74EAED9D-FBA3-417D-94DA-19024A42AC3B}" srcOrd="0" destOrd="0" presId="urn:microsoft.com/office/officeart/2005/8/layout/vList5"/>
    <dgm:cxn modelId="{3A85253D-B69E-4A47-9776-E6428AAC3DDC}" type="presOf" srcId="{860A5E96-59B8-40B3-A54A-B43C5004386E}" destId="{3CB9A346-8016-486F-94E1-15A046A2B497}" srcOrd="0" destOrd="0" presId="urn:microsoft.com/office/officeart/2005/8/layout/vList5"/>
    <dgm:cxn modelId="{A12FE91F-063E-4D14-9F03-C6F973A3C743}" type="presOf" srcId="{01C45AA4-8261-49F4-B8F5-7D5CC94232CE}" destId="{2D15D9C4-A1BC-43DD-B5A1-DD8835990CBE}" srcOrd="0" destOrd="0" presId="urn:microsoft.com/office/officeart/2005/8/layout/vList5"/>
    <dgm:cxn modelId="{4F4AF394-DD0F-4E32-9099-AA51E993DFDA}" srcId="{1EBF5F96-99CE-4C3B-AAE9-22DEE92FA84C}" destId="{58DA09D4-32CB-4B1C-9AA9-CF2085F9AD2B}" srcOrd="2" destOrd="0" parTransId="{8298DD9D-69BC-4633-883B-28799AA735D1}" sibTransId="{F8A2328C-C54E-476B-86D3-8A48065F4D50}"/>
    <dgm:cxn modelId="{E35AB51E-A563-4091-A336-3A21E0C1DE47}" srcId="{1EBF5F96-99CE-4C3B-AAE9-22DEE92FA84C}" destId="{860A5E96-59B8-40B3-A54A-B43C5004386E}" srcOrd="1" destOrd="0" parTransId="{447F7DD4-E6CD-4E45-BCF6-10ABE97E7F1F}" sibTransId="{8E6D29D5-7F74-41B1-9D37-BBA86472B389}"/>
    <dgm:cxn modelId="{C348BD7D-7C7E-4984-BA77-0C7D49AA6571}" type="presOf" srcId="{58DA09D4-32CB-4B1C-9AA9-CF2085F9AD2B}" destId="{646C7FBE-52E4-4DD8-891F-9E1BEC8F29CC}" srcOrd="0" destOrd="0" presId="urn:microsoft.com/office/officeart/2005/8/layout/vList5"/>
    <dgm:cxn modelId="{0F9EAF79-80E9-41D8-A6E6-E761AEC2EB29}" type="presOf" srcId="{F1AA7086-CAF4-459B-BBFD-5ECE74499E5E}" destId="{5528B6E8-E2D4-4FD8-B160-27C2797A011B}" srcOrd="0" destOrd="0" presId="urn:microsoft.com/office/officeart/2005/8/layout/vList5"/>
    <dgm:cxn modelId="{13575F42-D35F-434A-B898-9434F354708C}" srcId="{58DA09D4-32CB-4B1C-9AA9-CF2085F9AD2B}" destId="{BD9E771F-6824-4E27-81B4-0DBF5350EC56}" srcOrd="0" destOrd="0" parTransId="{4FA9D59F-10BE-4079-B330-8CF584BC5B72}" sibTransId="{6BAA8A6C-4367-4107-8EA9-1CA8947B5F6A}"/>
    <dgm:cxn modelId="{D7F86B19-8F1F-44A9-A07B-99D6AED1828B}" srcId="{1EBF5F96-99CE-4C3B-AAE9-22DEE92FA84C}" destId="{A8CF75D3-9418-4A95-A72E-5F8A4BB52141}" srcOrd="0" destOrd="0" parTransId="{6D7AEC84-610C-4D3A-9E84-F73A709CEA5B}" sibTransId="{05BD6CEC-AB00-4119-ACB5-AC86172501E6}"/>
    <dgm:cxn modelId="{B703B5DC-EDAE-4E6D-B842-EF595E9C1309}" type="presParOf" srcId="{009795CD-9F9D-4DB7-942C-15B3EDD81B9A}" destId="{CA141B41-A3D1-4CCE-9529-2391A3F5FE8B}" srcOrd="0" destOrd="0" presId="urn:microsoft.com/office/officeart/2005/8/layout/vList5"/>
    <dgm:cxn modelId="{9DDA3BCB-4B12-44F7-85E0-1F9EAF205A65}" type="presParOf" srcId="{CA141B41-A3D1-4CCE-9529-2391A3F5FE8B}" destId="{EC25F399-2BF5-49D8-A44D-66243D309B29}" srcOrd="0" destOrd="0" presId="urn:microsoft.com/office/officeart/2005/8/layout/vList5"/>
    <dgm:cxn modelId="{6989C5BC-925A-4112-B9EB-7FE3ED7A7242}" type="presParOf" srcId="{CA141B41-A3D1-4CCE-9529-2391A3F5FE8B}" destId="{2D15D9C4-A1BC-43DD-B5A1-DD8835990CBE}" srcOrd="1" destOrd="0" presId="urn:microsoft.com/office/officeart/2005/8/layout/vList5"/>
    <dgm:cxn modelId="{9BABFB20-81F1-4C36-91E7-5D83E5F4DF66}" type="presParOf" srcId="{009795CD-9F9D-4DB7-942C-15B3EDD81B9A}" destId="{4249E761-08F4-47D8-B1D1-E0F325C799AE}" srcOrd="1" destOrd="0" presId="urn:microsoft.com/office/officeart/2005/8/layout/vList5"/>
    <dgm:cxn modelId="{A938DCB1-98EC-4458-8B36-A82F9529E00A}" type="presParOf" srcId="{009795CD-9F9D-4DB7-942C-15B3EDD81B9A}" destId="{86BA4AC5-FC7F-4701-9423-60A5BF9AD76C}" srcOrd="2" destOrd="0" presId="urn:microsoft.com/office/officeart/2005/8/layout/vList5"/>
    <dgm:cxn modelId="{33414551-C641-404A-9935-0F83B4CC77DF}" type="presParOf" srcId="{86BA4AC5-FC7F-4701-9423-60A5BF9AD76C}" destId="{3CB9A346-8016-486F-94E1-15A046A2B497}" srcOrd="0" destOrd="0" presId="urn:microsoft.com/office/officeart/2005/8/layout/vList5"/>
    <dgm:cxn modelId="{D5D60AAA-F2C9-4B3C-AD14-9ED52BE3E69C}" type="presParOf" srcId="{86BA4AC5-FC7F-4701-9423-60A5BF9AD76C}" destId="{5528B6E8-E2D4-4FD8-B160-27C2797A011B}" srcOrd="1" destOrd="0" presId="urn:microsoft.com/office/officeart/2005/8/layout/vList5"/>
    <dgm:cxn modelId="{A418BE74-0B90-4FD5-86CA-006601296D3F}" type="presParOf" srcId="{009795CD-9F9D-4DB7-942C-15B3EDD81B9A}" destId="{D949AFF9-DE85-4017-BFA1-7E7ABA28D69F}" srcOrd="3" destOrd="0" presId="urn:microsoft.com/office/officeart/2005/8/layout/vList5"/>
    <dgm:cxn modelId="{96B071E9-4B6C-40EC-BEC6-50EA1E74425B}" type="presParOf" srcId="{009795CD-9F9D-4DB7-942C-15B3EDD81B9A}" destId="{951F17DF-A8A3-4390-874D-D4FE322878DE}" srcOrd="4" destOrd="0" presId="urn:microsoft.com/office/officeart/2005/8/layout/vList5"/>
    <dgm:cxn modelId="{1A8A0FD4-BB9B-43CB-AB4D-B000A19F3463}" type="presParOf" srcId="{951F17DF-A8A3-4390-874D-D4FE322878DE}" destId="{646C7FBE-52E4-4DD8-891F-9E1BEC8F29CC}" srcOrd="0" destOrd="0" presId="urn:microsoft.com/office/officeart/2005/8/layout/vList5"/>
    <dgm:cxn modelId="{C8BE0F18-6078-49A3-BD0A-B183C2A00646}" type="presParOf" srcId="{951F17DF-A8A3-4390-874D-D4FE322878DE}" destId="{74EAED9D-FBA3-417D-94DA-19024A42AC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2EA7EF-F3AC-4C76-A8AA-490AE40DA2A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4DB056B-CD64-4BDE-B060-9067A186CD6D}">
      <dgm:prSet phldrT="[Text]"/>
      <dgm:spPr/>
      <dgm:t>
        <a:bodyPr/>
        <a:lstStyle/>
        <a:p>
          <a:r>
            <a:rPr lang="en-US" dirty="0"/>
            <a:t>PREVALENCE OF DRUG RESISTANT CASES</a:t>
          </a:r>
        </a:p>
      </dgm:t>
    </dgm:pt>
    <dgm:pt modelId="{C4485620-9EF1-4779-84BF-C3B51E619EEF}" type="parTrans" cxnId="{B16547E3-7123-43B5-8E65-9319801FCF00}">
      <dgm:prSet/>
      <dgm:spPr/>
      <dgm:t>
        <a:bodyPr/>
        <a:lstStyle/>
        <a:p>
          <a:endParaRPr lang="en-US"/>
        </a:p>
      </dgm:t>
    </dgm:pt>
    <dgm:pt modelId="{99ACDE44-C7BC-447C-8C2F-23D9196CA493}" type="sibTrans" cxnId="{B16547E3-7123-43B5-8E65-9319801FCF00}">
      <dgm:prSet/>
      <dgm:spPr/>
      <dgm:t>
        <a:bodyPr/>
        <a:lstStyle/>
        <a:p>
          <a:endParaRPr lang="en-US"/>
        </a:p>
      </dgm:t>
    </dgm:pt>
    <dgm:pt modelId="{B304B0FE-65E2-438C-B891-7F9494044638}">
      <dgm:prSet phldrT="[Text]"/>
      <dgm:spPr/>
      <dgm:t>
        <a:bodyPr/>
        <a:lstStyle/>
        <a:p>
          <a:r>
            <a:rPr lang="en-US" dirty="0"/>
            <a:t>    Patient excreting TB </a:t>
          </a:r>
          <a:r>
            <a:rPr lang="en-US" dirty="0" err="1"/>
            <a:t>bacili</a:t>
          </a:r>
          <a:r>
            <a:rPr lang="en-US" dirty="0"/>
            <a:t> resistant to anti TB drug</a:t>
          </a:r>
        </a:p>
      </dgm:t>
    </dgm:pt>
    <dgm:pt modelId="{8982AE40-1260-4A3A-A327-5C3E05473517}" type="parTrans" cxnId="{5367FBD8-E862-404D-BFAA-D9ACB8B7BB36}">
      <dgm:prSet/>
      <dgm:spPr/>
      <dgm:t>
        <a:bodyPr/>
        <a:lstStyle/>
        <a:p>
          <a:endParaRPr lang="en-US"/>
        </a:p>
      </dgm:t>
    </dgm:pt>
    <dgm:pt modelId="{665A871E-B28F-463F-B62D-6E49250F154C}" type="sibTrans" cxnId="{5367FBD8-E862-404D-BFAA-D9ACB8B7BB36}">
      <dgm:prSet/>
      <dgm:spPr/>
      <dgm:t>
        <a:bodyPr/>
        <a:lstStyle/>
        <a:p>
          <a:endParaRPr lang="en-US"/>
        </a:p>
      </dgm:t>
    </dgm:pt>
    <dgm:pt modelId="{F24FE01B-9EA2-4066-BA4A-6E1D4ED21B03}">
      <dgm:prSet phldrT="[Text]"/>
      <dgm:spPr/>
      <dgm:t>
        <a:bodyPr/>
        <a:lstStyle/>
        <a:p>
          <a:r>
            <a:rPr lang="en-US" dirty="0"/>
            <a:t>It indexed to following</a:t>
          </a:r>
        </a:p>
      </dgm:t>
    </dgm:pt>
    <dgm:pt modelId="{A397465E-A971-4888-904B-BA553EECCB12}" type="parTrans" cxnId="{CB4527A1-E436-44EA-A3C9-C9C5EBB2AAC5}">
      <dgm:prSet/>
      <dgm:spPr/>
      <dgm:t>
        <a:bodyPr/>
        <a:lstStyle/>
        <a:p>
          <a:endParaRPr lang="en-US"/>
        </a:p>
      </dgm:t>
    </dgm:pt>
    <dgm:pt modelId="{D62BC6D3-7031-4A01-84B5-B911163BEE8C}" type="sibTrans" cxnId="{CB4527A1-E436-44EA-A3C9-C9C5EBB2AAC5}">
      <dgm:prSet/>
      <dgm:spPr/>
      <dgm:t>
        <a:bodyPr/>
        <a:lstStyle/>
        <a:p>
          <a:endParaRPr lang="en-US"/>
        </a:p>
      </dgm:t>
    </dgm:pt>
    <dgm:pt modelId="{194241E0-8E48-4F1B-81B5-E189195542D7}">
      <dgm:prSet phldrT="[Text]"/>
      <dgm:spPr/>
      <dgm:t>
        <a:bodyPr/>
        <a:lstStyle/>
        <a:p>
          <a:r>
            <a:rPr lang="en-US" dirty="0"/>
            <a:t>PREVALENCE OF INFECTION</a:t>
          </a:r>
        </a:p>
      </dgm:t>
    </dgm:pt>
    <dgm:pt modelId="{50B09667-6C30-4B94-ACFC-8D8CB97BDA27}" type="parTrans" cxnId="{C4C14F3F-4C6E-440A-AED3-16E940F13E96}">
      <dgm:prSet/>
      <dgm:spPr/>
      <dgm:t>
        <a:bodyPr/>
        <a:lstStyle/>
        <a:p>
          <a:endParaRPr lang="en-US"/>
        </a:p>
      </dgm:t>
    </dgm:pt>
    <dgm:pt modelId="{3C317A0E-86AA-482B-9E54-88346571F3DB}" type="sibTrans" cxnId="{C4C14F3F-4C6E-440A-AED3-16E940F13E96}">
      <dgm:prSet/>
      <dgm:spPr/>
      <dgm:t>
        <a:bodyPr/>
        <a:lstStyle/>
        <a:p>
          <a:endParaRPr lang="en-US"/>
        </a:p>
      </dgm:t>
    </dgm:pt>
    <dgm:pt modelId="{8F1E2D54-561E-4DB0-BE15-4EE6786F2677}">
      <dgm:prSet phldrT="[Text]"/>
      <dgm:spPr/>
      <dgm:t>
        <a:bodyPr/>
        <a:lstStyle/>
        <a:p>
          <a:r>
            <a:rPr lang="en-US" dirty="0"/>
            <a:t>Percentage of individual who show a positive reaction to the standard TB test </a:t>
          </a:r>
        </a:p>
      </dgm:t>
    </dgm:pt>
    <dgm:pt modelId="{37ED4223-B9BA-4527-B339-DF092F996662}" type="parTrans" cxnId="{3F15B3F2-1A9E-4089-8F16-40536556A762}">
      <dgm:prSet/>
      <dgm:spPr/>
      <dgm:t>
        <a:bodyPr/>
        <a:lstStyle/>
        <a:p>
          <a:endParaRPr lang="en-US"/>
        </a:p>
      </dgm:t>
    </dgm:pt>
    <dgm:pt modelId="{F3A2338E-F37D-496A-8E8A-572151E5E3AF}" type="sibTrans" cxnId="{3F15B3F2-1A9E-4089-8F16-40536556A762}">
      <dgm:prSet/>
      <dgm:spPr/>
      <dgm:t>
        <a:bodyPr/>
        <a:lstStyle/>
        <a:p>
          <a:endParaRPr lang="en-US"/>
        </a:p>
      </dgm:t>
    </dgm:pt>
    <dgm:pt modelId="{AC728E75-CFF9-4CFC-911E-D199CF0E2617}">
      <dgm:prSet phldrT="[Text]"/>
      <dgm:spPr/>
      <dgm:t>
        <a:bodyPr/>
        <a:lstStyle/>
        <a:p>
          <a:r>
            <a:rPr lang="en-US" dirty="0"/>
            <a:t>Represents cumulative experience of a population to recent and remote infection with </a:t>
          </a:r>
          <a:r>
            <a:rPr lang="en-US" dirty="0" err="1"/>
            <a:t>myco</a:t>
          </a:r>
          <a:r>
            <a:rPr lang="en-US" dirty="0"/>
            <a:t> </a:t>
          </a:r>
        </a:p>
      </dgm:t>
    </dgm:pt>
    <dgm:pt modelId="{FF6E750B-79B6-451B-BEB6-C30BE0CD7675}" type="parTrans" cxnId="{7E2145DC-06FF-436F-A33A-933BFAEB533E}">
      <dgm:prSet/>
      <dgm:spPr/>
      <dgm:t>
        <a:bodyPr/>
        <a:lstStyle/>
        <a:p>
          <a:endParaRPr lang="en-US"/>
        </a:p>
      </dgm:t>
    </dgm:pt>
    <dgm:pt modelId="{EC273702-FEE3-4C5E-BBA8-7F9CF9798018}" type="sibTrans" cxnId="{7E2145DC-06FF-436F-A33A-933BFAEB533E}">
      <dgm:prSet/>
      <dgm:spPr/>
      <dgm:t>
        <a:bodyPr/>
        <a:lstStyle/>
        <a:p>
          <a:endParaRPr lang="en-US"/>
        </a:p>
      </dgm:t>
    </dgm:pt>
    <dgm:pt modelId="{C25A571D-36DB-443A-B8ED-C051D81E0916}">
      <dgm:prSet phldrT="[Text]"/>
      <dgm:spPr/>
      <dgm:t>
        <a:bodyPr/>
        <a:lstStyle/>
        <a:p>
          <a:r>
            <a:rPr lang="en-US" dirty="0"/>
            <a:t>INCIDENCE OF INFECTION</a:t>
          </a:r>
        </a:p>
      </dgm:t>
    </dgm:pt>
    <dgm:pt modelId="{710D0E3D-DCEB-4A33-A68C-0E94E096A490}" type="parTrans" cxnId="{9724F8BC-74A8-4749-88D6-2B91A0FF81F4}">
      <dgm:prSet/>
      <dgm:spPr/>
      <dgm:t>
        <a:bodyPr/>
        <a:lstStyle/>
        <a:p>
          <a:endParaRPr lang="en-US"/>
        </a:p>
      </dgm:t>
    </dgm:pt>
    <dgm:pt modelId="{E78AA877-9520-40CD-950E-1F79C82C50FF}" type="sibTrans" cxnId="{9724F8BC-74A8-4749-88D6-2B91A0FF81F4}">
      <dgm:prSet/>
      <dgm:spPr/>
      <dgm:t>
        <a:bodyPr/>
        <a:lstStyle/>
        <a:p>
          <a:endParaRPr lang="en-US"/>
        </a:p>
      </dgm:t>
    </dgm:pt>
    <dgm:pt modelId="{852EF3D7-A171-491B-A0F4-D3537ABCDCD6}">
      <dgm:prSet phldrT="[Text]"/>
      <dgm:spPr/>
      <dgm:t>
        <a:bodyPr/>
        <a:lstStyle/>
        <a:p>
          <a:r>
            <a:rPr lang="en-US" dirty="0"/>
            <a:t>Percentage of population under study who will be newly  infected by TB </a:t>
          </a:r>
        </a:p>
      </dgm:t>
    </dgm:pt>
    <dgm:pt modelId="{DA20C6F9-5E7A-4853-B796-C760EF42CC59}" type="parTrans" cxnId="{D04974D5-4F0C-4DDF-8951-0114596D83CC}">
      <dgm:prSet/>
      <dgm:spPr/>
      <dgm:t>
        <a:bodyPr/>
        <a:lstStyle/>
        <a:p>
          <a:endParaRPr lang="en-US"/>
        </a:p>
      </dgm:t>
    </dgm:pt>
    <dgm:pt modelId="{6A38958D-E284-446F-9B76-2274296F17B7}" type="sibTrans" cxnId="{D04974D5-4F0C-4DDF-8951-0114596D83CC}">
      <dgm:prSet/>
      <dgm:spPr/>
      <dgm:t>
        <a:bodyPr/>
        <a:lstStyle/>
        <a:p>
          <a:endParaRPr lang="en-US"/>
        </a:p>
      </dgm:t>
    </dgm:pt>
    <dgm:pt modelId="{9C90C076-066E-4E2F-ADC2-64A7371FC14B}">
      <dgm:prSet phldrT="[Text]"/>
      <dgm:spPr/>
      <dgm:t>
        <a:bodyPr/>
        <a:lstStyle/>
        <a:p>
          <a:r>
            <a:rPr lang="en-US" dirty="0"/>
            <a:t>It express the attacking force of TB in community</a:t>
          </a:r>
        </a:p>
      </dgm:t>
    </dgm:pt>
    <dgm:pt modelId="{CE01B681-B4C5-4B07-8AF5-762D601DB33C}" type="parTrans" cxnId="{86AD104E-446B-40F4-B8F5-D8DB49ADFB18}">
      <dgm:prSet/>
      <dgm:spPr/>
      <dgm:t>
        <a:bodyPr/>
        <a:lstStyle/>
        <a:p>
          <a:endParaRPr lang="en-US"/>
        </a:p>
      </dgm:t>
    </dgm:pt>
    <dgm:pt modelId="{AAF04590-6927-4F36-857B-1C7EBCCD28AB}" type="sibTrans" cxnId="{86AD104E-446B-40F4-B8F5-D8DB49ADFB18}">
      <dgm:prSet/>
      <dgm:spPr/>
      <dgm:t>
        <a:bodyPr/>
        <a:lstStyle/>
        <a:p>
          <a:endParaRPr lang="en-US"/>
        </a:p>
      </dgm:t>
    </dgm:pt>
    <dgm:pt modelId="{0E05BCD1-CB1E-4B32-8C0E-47A37551F196}" type="pres">
      <dgm:prSet presAssocID="{3F2EA7EF-F3AC-4C76-A8AA-490AE40DA2A4}" presName="Name0" presStyleCnt="0">
        <dgm:presLayoutVars>
          <dgm:dir/>
          <dgm:animLvl val="lvl"/>
          <dgm:resizeHandles val="exact"/>
        </dgm:presLayoutVars>
      </dgm:prSet>
      <dgm:spPr/>
      <dgm:t>
        <a:bodyPr/>
        <a:lstStyle/>
        <a:p>
          <a:endParaRPr lang="en-IN"/>
        </a:p>
      </dgm:t>
    </dgm:pt>
    <dgm:pt modelId="{D2BD0339-C75D-4750-A5A1-F0360E3A312D}" type="pres">
      <dgm:prSet presAssocID="{C25A571D-36DB-443A-B8ED-C051D81E0916}" presName="boxAndChildren" presStyleCnt="0"/>
      <dgm:spPr/>
    </dgm:pt>
    <dgm:pt modelId="{D5368D36-5B39-459E-B519-3E1F1196874B}" type="pres">
      <dgm:prSet presAssocID="{C25A571D-36DB-443A-B8ED-C051D81E0916}" presName="parentTextBox" presStyleLbl="node1" presStyleIdx="0" presStyleCnt="3"/>
      <dgm:spPr/>
      <dgm:t>
        <a:bodyPr/>
        <a:lstStyle/>
        <a:p>
          <a:endParaRPr lang="en-IN"/>
        </a:p>
      </dgm:t>
    </dgm:pt>
    <dgm:pt modelId="{ECBCA255-178E-41C3-AD5B-9DDA27233E8C}" type="pres">
      <dgm:prSet presAssocID="{C25A571D-36DB-443A-B8ED-C051D81E0916}" presName="entireBox" presStyleLbl="node1" presStyleIdx="0" presStyleCnt="3"/>
      <dgm:spPr/>
      <dgm:t>
        <a:bodyPr/>
        <a:lstStyle/>
        <a:p>
          <a:endParaRPr lang="en-IN"/>
        </a:p>
      </dgm:t>
    </dgm:pt>
    <dgm:pt modelId="{6A4F69C4-B32D-4987-B979-D5EEF98888A1}" type="pres">
      <dgm:prSet presAssocID="{C25A571D-36DB-443A-B8ED-C051D81E0916}" presName="descendantBox" presStyleCnt="0"/>
      <dgm:spPr/>
    </dgm:pt>
    <dgm:pt modelId="{BDEA924C-42D1-47DB-BDF6-676F68CF0351}" type="pres">
      <dgm:prSet presAssocID="{852EF3D7-A171-491B-A0F4-D3537ABCDCD6}" presName="childTextBox" presStyleLbl="fgAccFollowNode1" presStyleIdx="0" presStyleCnt="6">
        <dgm:presLayoutVars>
          <dgm:bulletEnabled val="1"/>
        </dgm:presLayoutVars>
      </dgm:prSet>
      <dgm:spPr/>
      <dgm:t>
        <a:bodyPr/>
        <a:lstStyle/>
        <a:p>
          <a:endParaRPr lang="en-IN"/>
        </a:p>
      </dgm:t>
    </dgm:pt>
    <dgm:pt modelId="{5B370AB1-A154-4A10-B1C2-049760CD09E0}" type="pres">
      <dgm:prSet presAssocID="{9C90C076-066E-4E2F-ADC2-64A7371FC14B}" presName="childTextBox" presStyleLbl="fgAccFollowNode1" presStyleIdx="1" presStyleCnt="6">
        <dgm:presLayoutVars>
          <dgm:bulletEnabled val="1"/>
        </dgm:presLayoutVars>
      </dgm:prSet>
      <dgm:spPr/>
      <dgm:t>
        <a:bodyPr/>
        <a:lstStyle/>
        <a:p>
          <a:endParaRPr lang="en-IN"/>
        </a:p>
      </dgm:t>
    </dgm:pt>
    <dgm:pt modelId="{B78927D3-8DDF-46C0-A62E-D193452FD1FA}" type="pres">
      <dgm:prSet presAssocID="{3C317A0E-86AA-482B-9E54-88346571F3DB}" presName="sp" presStyleCnt="0"/>
      <dgm:spPr/>
    </dgm:pt>
    <dgm:pt modelId="{7FC902AC-613D-4096-AD66-70C38ACE0386}" type="pres">
      <dgm:prSet presAssocID="{194241E0-8E48-4F1B-81B5-E189195542D7}" presName="arrowAndChildren" presStyleCnt="0"/>
      <dgm:spPr/>
    </dgm:pt>
    <dgm:pt modelId="{6F503272-8480-424C-A220-F8DB8CCC72BA}" type="pres">
      <dgm:prSet presAssocID="{194241E0-8E48-4F1B-81B5-E189195542D7}" presName="parentTextArrow" presStyleLbl="node1" presStyleIdx="0" presStyleCnt="3"/>
      <dgm:spPr/>
      <dgm:t>
        <a:bodyPr/>
        <a:lstStyle/>
        <a:p>
          <a:endParaRPr lang="en-IN"/>
        </a:p>
      </dgm:t>
    </dgm:pt>
    <dgm:pt modelId="{28F8A1DB-8EC6-43CF-B7A5-7DB7E061C4C3}" type="pres">
      <dgm:prSet presAssocID="{194241E0-8E48-4F1B-81B5-E189195542D7}" presName="arrow" presStyleLbl="node1" presStyleIdx="1" presStyleCnt="3"/>
      <dgm:spPr/>
      <dgm:t>
        <a:bodyPr/>
        <a:lstStyle/>
        <a:p>
          <a:endParaRPr lang="en-IN"/>
        </a:p>
      </dgm:t>
    </dgm:pt>
    <dgm:pt modelId="{E8BC3F76-B697-443B-BD57-8C6868FD2EF8}" type="pres">
      <dgm:prSet presAssocID="{194241E0-8E48-4F1B-81B5-E189195542D7}" presName="descendantArrow" presStyleCnt="0"/>
      <dgm:spPr/>
    </dgm:pt>
    <dgm:pt modelId="{7F220460-D973-4B88-9E23-727B9856AA8B}" type="pres">
      <dgm:prSet presAssocID="{8F1E2D54-561E-4DB0-BE15-4EE6786F2677}" presName="childTextArrow" presStyleLbl="fgAccFollowNode1" presStyleIdx="2" presStyleCnt="6">
        <dgm:presLayoutVars>
          <dgm:bulletEnabled val="1"/>
        </dgm:presLayoutVars>
      </dgm:prSet>
      <dgm:spPr/>
      <dgm:t>
        <a:bodyPr/>
        <a:lstStyle/>
        <a:p>
          <a:endParaRPr lang="en-IN"/>
        </a:p>
      </dgm:t>
    </dgm:pt>
    <dgm:pt modelId="{BBF2A5A0-BB4E-4EA2-AB85-D7282B3D912B}" type="pres">
      <dgm:prSet presAssocID="{AC728E75-CFF9-4CFC-911E-D199CF0E2617}" presName="childTextArrow" presStyleLbl="fgAccFollowNode1" presStyleIdx="3" presStyleCnt="6">
        <dgm:presLayoutVars>
          <dgm:bulletEnabled val="1"/>
        </dgm:presLayoutVars>
      </dgm:prSet>
      <dgm:spPr/>
      <dgm:t>
        <a:bodyPr/>
        <a:lstStyle/>
        <a:p>
          <a:endParaRPr lang="en-IN"/>
        </a:p>
      </dgm:t>
    </dgm:pt>
    <dgm:pt modelId="{696B0FBC-2015-4CB4-8D9F-79FE62B8A0FE}" type="pres">
      <dgm:prSet presAssocID="{99ACDE44-C7BC-447C-8C2F-23D9196CA493}" presName="sp" presStyleCnt="0"/>
      <dgm:spPr/>
    </dgm:pt>
    <dgm:pt modelId="{11A98C07-1E6C-4872-886F-725D1B25C396}" type="pres">
      <dgm:prSet presAssocID="{B4DB056B-CD64-4BDE-B060-9067A186CD6D}" presName="arrowAndChildren" presStyleCnt="0"/>
      <dgm:spPr/>
    </dgm:pt>
    <dgm:pt modelId="{1301A42B-609F-4DE1-A6C8-7848200DB1E4}" type="pres">
      <dgm:prSet presAssocID="{B4DB056B-CD64-4BDE-B060-9067A186CD6D}" presName="parentTextArrow" presStyleLbl="node1" presStyleIdx="1" presStyleCnt="3"/>
      <dgm:spPr/>
      <dgm:t>
        <a:bodyPr/>
        <a:lstStyle/>
        <a:p>
          <a:endParaRPr lang="en-IN"/>
        </a:p>
      </dgm:t>
    </dgm:pt>
    <dgm:pt modelId="{DC681515-9147-4DF7-86E0-97025DB01688}" type="pres">
      <dgm:prSet presAssocID="{B4DB056B-CD64-4BDE-B060-9067A186CD6D}" presName="arrow" presStyleLbl="node1" presStyleIdx="2" presStyleCnt="3"/>
      <dgm:spPr/>
      <dgm:t>
        <a:bodyPr/>
        <a:lstStyle/>
        <a:p>
          <a:endParaRPr lang="en-IN"/>
        </a:p>
      </dgm:t>
    </dgm:pt>
    <dgm:pt modelId="{EBC95C53-0A14-498B-BCBA-D106ED052666}" type="pres">
      <dgm:prSet presAssocID="{B4DB056B-CD64-4BDE-B060-9067A186CD6D}" presName="descendantArrow" presStyleCnt="0"/>
      <dgm:spPr/>
    </dgm:pt>
    <dgm:pt modelId="{AA607A2A-801A-4758-8BB0-8B52DCF9B7CE}" type="pres">
      <dgm:prSet presAssocID="{B304B0FE-65E2-438C-B891-7F9494044638}" presName="childTextArrow" presStyleLbl="fgAccFollowNode1" presStyleIdx="4" presStyleCnt="6">
        <dgm:presLayoutVars>
          <dgm:bulletEnabled val="1"/>
        </dgm:presLayoutVars>
      </dgm:prSet>
      <dgm:spPr/>
      <dgm:t>
        <a:bodyPr/>
        <a:lstStyle/>
        <a:p>
          <a:endParaRPr lang="en-IN"/>
        </a:p>
      </dgm:t>
    </dgm:pt>
    <dgm:pt modelId="{ADC01CAA-6FBC-415C-B6C8-1CAAF6155E4E}" type="pres">
      <dgm:prSet presAssocID="{F24FE01B-9EA2-4066-BA4A-6E1D4ED21B03}" presName="childTextArrow" presStyleLbl="fgAccFollowNode1" presStyleIdx="5" presStyleCnt="6">
        <dgm:presLayoutVars>
          <dgm:bulletEnabled val="1"/>
        </dgm:presLayoutVars>
      </dgm:prSet>
      <dgm:spPr/>
      <dgm:t>
        <a:bodyPr/>
        <a:lstStyle/>
        <a:p>
          <a:endParaRPr lang="en-IN"/>
        </a:p>
      </dgm:t>
    </dgm:pt>
  </dgm:ptLst>
  <dgm:cxnLst>
    <dgm:cxn modelId="{5847218E-959E-47C0-AF53-0B49258F4FA3}" type="presOf" srcId="{9C90C076-066E-4E2F-ADC2-64A7371FC14B}" destId="{5B370AB1-A154-4A10-B1C2-049760CD09E0}" srcOrd="0" destOrd="0" presId="urn:microsoft.com/office/officeart/2005/8/layout/process4"/>
    <dgm:cxn modelId="{ADE0DAED-F839-4EE0-8802-72B911917B68}" type="presOf" srcId="{B4DB056B-CD64-4BDE-B060-9067A186CD6D}" destId="{1301A42B-609F-4DE1-A6C8-7848200DB1E4}" srcOrd="0" destOrd="0" presId="urn:microsoft.com/office/officeart/2005/8/layout/process4"/>
    <dgm:cxn modelId="{9724F8BC-74A8-4749-88D6-2B91A0FF81F4}" srcId="{3F2EA7EF-F3AC-4C76-A8AA-490AE40DA2A4}" destId="{C25A571D-36DB-443A-B8ED-C051D81E0916}" srcOrd="2" destOrd="0" parTransId="{710D0E3D-DCEB-4A33-A68C-0E94E096A490}" sibTransId="{E78AA877-9520-40CD-950E-1F79C82C50FF}"/>
    <dgm:cxn modelId="{486A625F-AD96-48EA-BB80-5ED861950FDD}" type="presOf" srcId="{B304B0FE-65E2-438C-B891-7F9494044638}" destId="{AA607A2A-801A-4758-8BB0-8B52DCF9B7CE}" srcOrd="0" destOrd="0" presId="urn:microsoft.com/office/officeart/2005/8/layout/process4"/>
    <dgm:cxn modelId="{657E31C2-D9D7-4BDD-8608-492AF638BC5E}" type="presOf" srcId="{194241E0-8E48-4F1B-81B5-E189195542D7}" destId="{28F8A1DB-8EC6-43CF-B7A5-7DB7E061C4C3}" srcOrd="1" destOrd="0" presId="urn:microsoft.com/office/officeart/2005/8/layout/process4"/>
    <dgm:cxn modelId="{86AD104E-446B-40F4-B8F5-D8DB49ADFB18}" srcId="{C25A571D-36DB-443A-B8ED-C051D81E0916}" destId="{9C90C076-066E-4E2F-ADC2-64A7371FC14B}" srcOrd="1" destOrd="0" parTransId="{CE01B681-B4C5-4B07-8AF5-762D601DB33C}" sibTransId="{AAF04590-6927-4F36-857B-1C7EBCCD28AB}"/>
    <dgm:cxn modelId="{C4C14F3F-4C6E-440A-AED3-16E940F13E96}" srcId="{3F2EA7EF-F3AC-4C76-A8AA-490AE40DA2A4}" destId="{194241E0-8E48-4F1B-81B5-E189195542D7}" srcOrd="1" destOrd="0" parTransId="{50B09667-6C30-4B94-ACFC-8D8CB97BDA27}" sibTransId="{3C317A0E-86AA-482B-9E54-88346571F3DB}"/>
    <dgm:cxn modelId="{35F6D7E5-53C9-4246-B18E-5629F8B6E053}" type="presOf" srcId="{194241E0-8E48-4F1B-81B5-E189195542D7}" destId="{6F503272-8480-424C-A220-F8DB8CCC72BA}" srcOrd="0" destOrd="0" presId="urn:microsoft.com/office/officeart/2005/8/layout/process4"/>
    <dgm:cxn modelId="{B16547E3-7123-43B5-8E65-9319801FCF00}" srcId="{3F2EA7EF-F3AC-4C76-A8AA-490AE40DA2A4}" destId="{B4DB056B-CD64-4BDE-B060-9067A186CD6D}" srcOrd="0" destOrd="0" parTransId="{C4485620-9EF1-4779-84BF-C3B51E619EEF}" sibTransId="{99ACDE44-C7BC-447C-8C2F-23D9196CA493}"/>
    <dgm:cxn modelId="{19848B63-5D36-42D3-B01C-60E02893A0AB}" type="presOf" srcId="{B4DB056B-CD64-4BDE-B060-9067A186CD6D}" destId="{DC681515-9147-4DF7-86E0-97025DB01688}" srcOrd="1" destOrd="0" presId="urn:microsoft.com/office/officeart/2005/8/layout/process4"/>
    <dgm:cxn modelId="{5367FBD8-E862-404D-BFAA-D9ACB8B7BB36}" srcId="{B4DB056B-CD64-4BDE-B060-9067A186CD6D}" destId="{B304B0FE-65E2-438C-B891-7F9494044638}" srcOrd="0" destOrd="0" parTransId="{8982AE40-1260-4A3A-A327-5C3E05473517}" sibTransId="{665A871E-B28F-463F-B62D-6E49250F154C}"/>
    <dgm:cxn modelId="{7E2145DC-06FF-436F-A33A-933BFAEB533E}" srcId="{194241E0-8E48-4F1B-81B5-E189195542D7}" destId="{AC728E75-CFF9-4CFC-911E-D199CF0E2617}" srcOrd="1" destOrd="0" parTransId="{FF6E750B-79B6-451B-BEB6-C30BE0CD7675}" sibTransId="{EC273702-FEE3-4C5E-BBA8-7F9CF9798018}"/>
    <dgm:cxn modelId="{39FE0BAD-3278-4F3A-9C0F-561F7DE3F0B9}" type="presOf" srcId="{8F1E2D54-561E-4DB0-BE15-4EE6786F2677}" destId="{7F220460-D973-4B88-9E23-727B9856AA8B}" srcOrd="0" destOrd="0" presId="urn:microsoft.com/office/officeart/2005/8/layout/process4"/>
    <dgm:cxn modelId="{3F15B3F2-1A9E-4089-8F16-40536556A762}" srcId="{194241E0-8E48-4F1B-81B5-E189195542D7}" destId="{8F1E2D54-561E-4DB0-BE15-4EE6786F2677}" srcOrd="0" destOrd="0" parTransId="{37ED4223-B9BA-4527-B339-DF092F996662}" sibTransId="{F3A2338E-F37D-496A-8E8A-572151E5E3AF}"/>
    <dgm:cxn modelId="{CB4527A1-E436-44EA-A3C9-C9C5EBB2AAC5}" srcId="{B4DB056B-CD64-4BDE-B060-9067A186CD6D}" destId="{F24FE01B-9EA2-4066-BA4A-6E1D4ED21B03}" srcOrd="1" destOrd="0" parTransId="{A397465E-A971-4888-904B-BA553EECCB12}" sibTransId="{D62BC6D3-7031-4A01-84B5-B911163BEE8C}"/>
    <dgm:cxn modelId="{516A5953-9DF1-4136-B86E-20145DAEC213}" type="presOf" srcId="{AC728E75-CFF9-4CFC-911E-D199CF0E2617}" destId="{BBF2A5A0-BB4E-4EA2-AB85-D7282B3D912B}" srcOrd="0" destOrd="0" presId="urn:microsoft.com/office/officeart/2005/8/layout/process4"/>
    <dgm:cxn modelId="{D04974D5-4F0C-4DDF-8951-0114596D83CC}" srcId="{C25A571D-36DB-443A-B8ED-C051D81E0916}" destId="{852EF3D7-A171-491B-A0F4-D3537ABCDCD6}" srcOrd="0" destOrd="0" parTransId="{DA20C6F9-5E7A-4853-B796-C760EF42CC59}" sibTransId="{6A38958D-E284-446F-9B76-2274296F17B7}"/>
    <dgm:cxn modelId="{E3A42BF4-2C9C-4142-A612-4BE82B5CEAD5}" type="presOf" srcId="{3F2EA7EF-F3AC-4C76-A8AA-490AE40DA2A4}" destId="{0E05BCD1-CB1E-4B32-8C0E-47A37551F196}" srcOrd="0" destOrd="0" presId="urn:microsoft.com/office/officeart/2005/8/layout/process4"/>
    <dgm:cxn modelId="{14998165-A7CB-4B2A-A365-F06C5D5B78E5}" type="presOf" srcId="{C25A571D-36DB-443A-B8ED-C051D81E0916}" destId="{D5368D36-5B39-459E-B519-3E1F1196874B}" srcOrd="0" destOrd="0" presId="urn:microsoft.com/office/officeart/2005/8/layout/process4"/>
    <dgm:cxn modelId="{A5DBC8C1-68E5-40B0-9EED-6699C2A09378}" type="presOf" srcId="{F24FE01B-9EA2-4066-BA4A-6E1D4ED21B03}" destId="{ADC01CAA-6FBC-415C-B6C8-1CAAF6155E4E}" srcOrd="0" destOrd="0" presId="urn:microsoft.com/office/officeart/2005/8/layout/process4"/>
    <dgm:cxn modelId="{DDA3B7E7-37F8-4749-B900-626C6FEC6FB6}" type="presOf" srcId="{C25A571D-36DB-443A-B8ED-C051D81E0916}" destId="{ECBCA255-178E-41C3-AD5B-9DDA27233E8C}" srcOrd="1" destOrd="0" presId="urn:microsoft.com/office/officeart/2005/8/layout/process4"/>
    <dgm:cxn modelId="{7AD0265A-D620-4895-BE8E-51FB90347821}" type="presOf" srcId="{852EF3D7-A171-491B-A0F4-D3537ABCDCD6}" destId="{BDEA924C-42D1-47DB-BDF6-676F68CF0351}" srcOrd="0" destOrd="0" presId="urn:microsoft.com/office/officeart/2005/8/layout/process4"/>
    <dgm:cxn modelId="{FDB49970-4DCA-4F10-B567-20859FE34059}" type="presParOf" srcId="{0E05BCD1-CB1E-4B32-8C0E-47A37551F196}" destId="{D2BD0339-C75D-4750-A5A1-F0360E3A312D}" srcOrd="0" destOrd="0" presId="urn:microsoft.com/office/officeart/2005/8/layout/process4"/>
    <dgm:cxn modelId="{8F902EA7-997E-40F3-9244-12F6F61A9303}" type="presParOf" srcId="{D2BD0339-C75D-4750-A5A1-F0360E3A312D}" destId="{D5368D36-5B39-459E-B519-3E1F1196874B}" srcOrd="0" destOrd="0" presId="urn:microsoft.com/office/officeart/2005/8/layout/process4"/>
    <dgm:cxn modelId="{50A8CF78-EAD0-47F5-9F1B-CB808062BCAE}" type="presParOf" srcId="{D2BD0339-C75D-4750-A5A1-F0360E3A312D}" destId="{ECBCA255-178E-41C3-AD5B-9DDA27233E8C}" srcOrd="1" destOrd="0" presId="urn:microsoft.com/office/officeart/2005/8/layout/process4"/>
    <dgm:cxn modelId="{B3FF9575-1D61-4D3A-B56E-45DBDB660A9A}" type="presParOf" srcId="{D2BD0339-C75D-4750-A5A1-F0360E3A312D}" destId="{6A4F69C4-B32D-4987-B979-D5EEF98888A1}" srcOrd="2" destOrd="0" presId="urn:microsoft.com/office/officeart/2005/8/layout/process4"/>
    <dgm:cxn modelId="{E8CDCFB4-D532-42E1-8E4C-6D3C79D65270}" type="presParOf" srcId="{6A4F69C4-B32D-4987-B979-D5EEF98888A1}" destId="{BDEA924C-42D1-47DB-BDF6-676F68CF0351}" srcOrd="0" destOrd="0" presId="urn:microsoft.com/office/officeart/2005/8/layout/process4"/>
    <dgm:cxn modelId="{939BAB31-52D0-4D73-A008-E84234BD8685}" type="presParOf" srcId="{6A4F69C4-B32D-4987-B979-D5EEF98888A1}" destId="{5B370AB1-A154-4A10-B1C2-049760CD09E0}" srcOrd="1" destOrd="0" presId="urn:microsoft.com/office/officeart/2005/8/layout/process4"/>
    <dgm:cxn modelId="{0B659399-9783-452E-B09C-CC2597DC5991}" type="presParOf" srcId="{0E05BCD1-CB1E-4B32-8C0E-47A37551F196}" destId="{B78927D3-8DDF-46C0-A62E-D193452FD1FA}" srcOrd="1" destOrd="0" presId="urn:microsoft.com/office/officeart/2005/8/layout/process4"/>
    <dgm:cxn modelId="{06C73014-E4F5-4FCA-8011-00FE017942DA}" type="presParOf" srcId="{0E05BCD1-CB1E-4B32-8C0E-47A37551F196}" destId="{7FC902AC-613D-4096-AD66-70C38ACE0386}" srcOrd="2" destOrd="0" presId="urn:microsoft.com/office/officeart/2005/8/layout/process4"/>
    <dgm:cxn modelId="{D8F5A6DF-905A-4EBA-B9EF-AAC6C216F802}" type="presParOf" srcId="{7FC902AC-613D-4096-AD66-70C38ACE0386}" destId="{6F503272-8480-424C-A220-F8DB8CCC72BA}" srcOrd="0" destOrd="0" presId="urn:microsoft.com/office/officeart/2005/8/layout/process4"/>
    <dgm:cxn modelId="{8DAE431F-83C9-484C-B295-7AC40C483119}" type="presParOf" srcId="{7FC902AC-613D-4096-AD66-70C38ACE0386}" destId="{28F8A1DB-8EC6-43CF-B7A5-7DB7E061C4C3}" srcOrd="1" destOrd="0" presId="urn:microsoft.com/office/officeart/2005/8/layout/process4"/>
    <dgm:cxn modelId="{95F615D7-A6D4-4A33-B2AF-A448AB849F40}" type="presParOf" srcId="{7FC902AC-613D-4096-AD66-70C38ACE0386}" destId="{E8BC3F76-B697-443B-BD57-8C6868FD2EF8}" srcOrd="2" destOrd="0" presId="urn:microsoft.com/office/officeart/2005/8/layout/process4"/>
    <dgm:cxn modelId="{310F05E2-9480-42AF-9E95-BCE432D5CA6A}" type="presParOf" srcId="{E8BC3F76-B697-443B-BD57-8C6868FD2EF8}" destId="{7F220460-D973-4B88-9E23-727B9856AA8B}" srcOrd="0" destOrd="0" presId="urn:microsoft.com/office/officeart/2005/8/layout/process4"/>
    <dgm:cxn modelId="{4FADEF66-04BD-4F31-A16E-446440F36151}" type="presParOf" srcId="{E8BC3F76-B697-443B-BD57-8C6868FD2EF8}" destId="{BBF2A5A0-BB4E-4EA2-AB85-D7282B3D912B}" srcOrd="1" destOrd="0" presId="urn:microsoft.com/office/officeart/2005/8/layout/process4"/>
    <dgm:cxn modelId="{9366BBE6-A156-426B-9898-A20FEEDB68E2}" type="presParOf" srcId="{0E05BCD1-CB1E-4B32-8C0E-47A37551F196}" destId="{696B0FBC-2015-4CB4-8D9F-79FE62B8A0FE}" srcOrd="3" destOrd="0" presId="urn:microsoft.com/office/officeart/2005/8/layout/process4"/>
    <dgm:cxn modelId="{AFC44C24-3447-44F7-A439-2328A237F828}" type="presParOf" srcId="{0E05BCD1-CB1E-4B32-8C0E-47A37551F196}" destId="{11A98C07-1E6C-4872-886F-725D1B25C396}" srcOrd="4" destOrd="0" presId="urn:microsoft.com/office/officeart/2005/8/layout/process4"/>
    <dgm:cxn modelId="{5EF90034-ACF3-497A-B431-DB337A4299A0}" type="presParOf" srcId="{11A98C07-1E6C-4872-886F-725D1B25C396}" destId="{1301A42B-609F-4DE1-A6C8-7848200DB1E4}" srcOrd="0" destOrd="0" presId="urn:microsoft.com/office/officeart/2005/8/layout/process4"/>
    <dgm:cxn modelId="{8F210883-3F98-41C8-BA5F-60870009058F}" type="presParOf" srcId="{11A98C07-1E6C-4872-886F-725D1B25C396}" destId="{DC681515-9147-4DF7-86E0-97025DB01688}" srcOrd="1" destOrd="0" presId="urn:microsoft.com/office/officeart/2005/8/layout/process4"/>
    <dgm:cxn modelId="{A3F5A05C-6FCD-43CB-B35D-BE74D329EECE}" type="presParOf" srcId="{11A98C07-1E6C-4872-886F-725D1B25C396}" destId="{EBC95C53-0A14-498B-BCBA-D106ED052666}" srcOrd="2" destOrd="0" presId="urn:microsoft.com/office/officeart/2005/8/layout/process4"/>
    <dgm:cxn modelId="{D321093B-2445-4C0D-BCEB-AB7605C25AC3}" type="presParOf" srcId="{EBC95C53-0A14-498B-BCBA-D106ED052666}" destId="{AA607A2A-801A-4758-8BB0-8B52DCF9B7CE}" srcOrd="0" destOrd="0" presId="urn:microsoft.com/office/officeart/2005/8/layout/process4"/>
    <dgm:cxn modelId="{3FFAB7CB-E4A7-455C-A082-F82486D1CE09}" type="presParOf" srcId="{EBC95C53-0A14-498B-BCBA-D106ED052666}" destId="{ADC01CAA-6FBC-415C-B6C8-1CAAF6155E4E}"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1F21DC-BDC0-47C9-ADFC-E9CE129F6F6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7FA4512-9F4F-4724-9862-43EA8EA7899E}">
      <dgm:prSet phldrT="[Text]"/>
      <dgm:spPr/>
      <dgm:t>
        <a:bodyPr/>
        <a:lstStyle/>
        <a:p>
          <a:r>
            <a:rPr lang="en-US" dirty="0"/>
            <a:t>AGENT</a:t>
          </a:r>
        </a:p>
      </dgm:t>
    </dgm:pt>
    <dgm:pt modelId="{BBA77646-3FE4-4BBB-8854-1193499B2DCE}" type="parTrans" cxnId="{5D58B6AD-B12C-493A-86BD-902AD4A85CF3}">
      <dgm:prSet/>
      <dgm:spPr/>
      <dgm:t>
        <a:bodyPr/>
        <a:lstStyle/>
        <a:p>
          <a:endParaRPr lang="en-US"/>
        </a:p>
      </dgm:t>
    </dgm:pt>
    <dgm:pt modelId="{F45287BD-AAC4-408B-B99E-885B4FDAF87C}" type="sibTrans" cxnId="{5D58B6AD-B12C-493A-86BD-902AD4A85CF3}">
      <dgm:prSet/>
      <dgm:spPr/>
      <dgm:t>
        <a:bodyPr/>
        <a:lstStyle/>
        <a:p>
          <a:endParaRPr lang="en-US"/>
        </a:p>
      </dgm:t>
    </dgm:pt>
    <dgm:pt modelId="{BFCAC603-2B80-44AD-A640-6CB1A1E95F72}">
      <dgm:prSet phldrT="[Text]"/>
      <dgm:spPr/>
      <dgm:t>
        <a:bodyPr/>
        <a:lstStyle/>
        <a:p>
          <a:r>
            <a:rPr lang="en-US" dirty="0"/>
            <a:t>M. Tuberculosis</a:t>
          </a:r>
        </a:p>
      </dgm:t>
    </dgm:pt>
    <dgm:pt modelId="{3DD39C3C-68FC-49C9-985C-580578403758}" type="parTrans" cxnId="{E3E29A5C-FAFA-483B-BB27-BCC7CD3B9E1E}">
      <dgm:prSet/>
      <dgm:spPr/>
      <dgm:t>
        <a:bodyPr/>
        <a:lstStyle/>
        <a:p>
          <a:endParaRPr lang="en-US"/>
        </a:p>
      </dgm:t>
    </dgm:pt>
    <dgm:pt modelId="{0752F691-B4A8-4821-8BBF-86729CD2F602}" type="sibTrans" cxnId="{E3E29A5C-FAFA-483B-BB27-BCC7CD3B9E1E}">
      <dgm:prSet/>
      <dgm:spPr/>
      <dgm:t>
        <a:bodyPr/>
        <a:lstStyle/>
        <a:p>
          <a:endParaRPr lang="en-US"/>
        </a:p>
      </dgm:t>
    </dgm:pt>
    <dgm:pt modelId="{71E0C122-A80B-4A22-80DB-3645C231B71C}">
      <dgm:prSet phldrT="[Text]"/>
      <dgm:spPr/>
      <dgm:t>
        <a:bodyPr/>
        <a:lstStyle/>
        <a:p>
          <a:r>
            <a:rPr lang="en-US" dirty="0"/>
            <a:t>Intracellular parasite</a:t>
          </a:r>
        </a:p>
      </dgm:t>
    </dgm:pt>
    <dgm:pt modelId="{2843FAB4-F916-4DE5-867A-A64E6F2B3F19}" type="parTrans" cxnId="{AC803CBD-643D-4812-9644-EEC0A161307A}">
      <dgm:prSet/>
      <dgm:spPr/>
      <dgm:t>
        <a:bodyPr/>
        <a:lstStyle/>
        <a:p>
          <a:endParaRPr lang="en-US"/>
        </a:p>
      </dgm:t>
    </dgm:pt>
    <dgm:pt modelId="{258EF76C-5DB6-4DBC-93D0-1F4F25BAD89E}" type="sibTrans" cxnId="{AC803CBD-643D-4812-9644-EEC0A161307A}">
      <dgm:prSet/>
      <dgm:spPr/>
      <dgm:t>
        <a:bodyPr/>
        <a:lstStyle/>
        <a:p>
          <a:endParaRPr lang="en-US"/>
        </a:p>
      </dgm:t>
    </dgm:pt>
    <dgm:pt modelId="{3CCFFD6B-CBFD-4FA9-8A2D-65244585135E}">
      <dgm:prSet phldrT="[Text]"/>
      <dgm:spPr/>
      <dgm:t>
        <a:bodyPr/>
        <a:lstStyle/>
        <a:p>
          <a:r>
            <a:rPr lang="en-US" dirty="0"/>
            <a:t>SOURCE OF INFECTION</a:t>
          </a:r>
        </a:p>
      </dgm:t>
    </dgm:pt>
    <dgm:pt modelId="{3A36E7DC-A4FC-4A82-8551-4AC750228EB9}" type="parTrans" cxnId="{127D2AF5-DCAD-40C6-A0AD-2D334301D1F5}">
      <dgm:prSet/>
      <dgm:spPr/>
      <dgm:t>
        <a:bodyPr/>
        <a:lstStyle/>
        <a:p>
          <a:endParaRPr lang="en-US"/>
        </a:p>
      </dgm:t>
    </dgm:pt>
    <dgm:pt modelId="{8BD23EC1-9C61-4832-BBD5-483D8BC11F7C}" type="sibTrans" cxnId="{127D2AF5-DCAD-40C6-A0AD-2D334301D1F5}">
      <dgm:prSet/>
      <dgm:spPr/>
      <dgm:t>
        <a:bodyPr/>
        <a:lstStyle/>
        <a:p>
          <a:endParaRPr lang="en-US"/>
        </a:p>
      </dgm:t>
    </dgm:pt>
    <dgm:pt modelId="{7DB7A173-21EF-4707-99E3-6187016D3C65}">
      <dgm:prSet phldrT="[Text]"/>
      <dgm:spPr/>
      <dgm:t>
        <a:bodyPr/>
        <a:lstStyle/>
        <a:p>
          <a:r>
            <a:rPr lang="en-US" dirty="0"/>
            <a:t>Human source (sputum of infected person)</a:t>
          </a:r>
        </a:p>
      </dgm:t>
    </dgm:pt>
    <dgm:pt modelId="{80425CCA-8538-4D88-9196-204DDE6AE941}" type="parTrans" cxnId="{4229E6E7-3475-459C-8E09-7A1BE3DDCCB1}">
      <dgm:prSet/>
      <dgm:spPr/>
      <dgm:t>
        <a:bodyPr/>
        <a:lstStyle/>
        <a:p>
          <a:endParaRPr lang="en-US"/>
        </a:p>
      </dgm:t>
    </dgm:pt>
    <dgm:pt modelId="{BB0ECCED-EC7C-4410-A4F0-650801E1E2D4}" type="sibTrans" cxnId="{4229E6E7-3475-459C-8E09-7A1BE3DDCCB1}">
      <dgm:prSet/>
      <dgm:spPr/>
      <dgm:t>
        <a:bodyPr/>
        <a:lstStyle/>
        <a:p>
          <a:endParaRPr lang="en-US"/>
        </a:p>
      </dgm:t>
    </dgm:pt>
    <dgm:pt modelId="{AC666BBA-B977-4C1D-9172-3F2BD6ED7B38}">
      <dgm:prSet phldrT="[Text]"/>
      <dgm:spPr/>
      <dgm:t>
        <a:bodyPr/>
        <a:lstStyle/>
        <a:p>
          <a:r>
            <a:rPr lang="en-US" dirty="0"/>
            <a:t>Bovine source (usually infected by the milk using without boiling)</a:t>
          </a:r>
        </a:p>
      </dgm:t>
    </dgm:pt>
    <dgm:pt modelId="{57040206-9A69-46D9-93DE-FB030D028198}" type="parTrans" cxnId="{E6E0AF47-2AB9-45B5-9901-7DA340ADD82F}">
      <dgm:prSet/>
      <dgm:spPr/>
      <dgm:t>
        <a:bodyPr/>
        <a:lstStyle/>
        <a:p>
          <a:endParaRPr lang="en-US"/>
        </a:p>
      </dgm:t>
    </dgm:pt>
    <dgm:pt modelId="{BC16E904-FD74-4F44-8E54-3AE4DD4739E7}" type="sibTrans" cxnId="{E6E0AF47-2AB9-45B5-9901-7DA340ADD82F}">
      <dgm:prSet/>
      <dgm:spPr/>
      <dgm:t>
        <a:bodyPr/>
        <a:lstStyle/>
        <a:p>
          <a:endParaRPr lang="en-US"/>
        </a:p>
      </dgm:t>
    </dgm:pt>
    <dgm:pt modelId="{05C45953-7FE1-4998-9A50-2EC594894E32}">
      <dgm:prSet phldrT="[Text]"/>
      <dgm:spPr/>
      <dgm:t>
        <a:bodyPr/>
        <a:lstStyle/>
        <a:p>
          <a:r>
            <a:rPr lang="en-US" dirty="0"/>
            <a:t>HOST FACTORS</a:t>
          </a:r>
        </a:p>
      </dgm:t>
    </dgm:pt>
    <dgm:pt modelId="{AFDD91BA-84EF-400D-B423-66A158972142}" type="parTrans" cxnId="{2634BA7D-D47C-4740-A9AE-B887555591EF}">
      <dgm:prSet/>
      <dgm:spPr/>
      <dgm:t>
        <a:bodyPr/>
        <a:lstStyle/>
        <a:p>
          <a:endParaRPr lang="en-US"/>
        </a:p>
      </dgm:t>
    </dgm:pt>
    <dgm:pt modelId="{E2741214-045E-4B3F-A66B-4EEE4EC22C7D}" type="sibTrans" cxnId="{2634BA7D-D47C-4740-A9AE-B887555591EF}">
      <dgm:prSet/>
      <dgm:spPr/>
      <dgm:t>
        <a:bodyPr/>
        <a:lstStyle/>
        <a:p>
          <a:endParaRPr lang="en-US"/>
        </a:p>
      </dgm:t>
    </dgm:pt>
    <dgm:pt modelId="{599D6CC7-E125-4AFC-9274-3E4ED5831A28}">
      <dgm:prSet phldrT="[Text]"/>
      <dgm:spPr/>
      <dgm:t>
        <a:bodyPr/>
        <a:lstStyle/>
        <a:p>
          <a:r>
            <a:rPr lang="en-US" dirty="0"/>
            <a:t>Age ( 0-14 years, in India vulnerable chance to affect TB)</a:t>
          </a:r>
        </a:p>
      </dgm:t>
    </dgm:pt>
    <dgm:pt modelId="{33B2E712-DA27-4C86-AA92-A9BD6C1A888C}" type="parTrans" cxnId="{148D6F57-77D6-419E-8073-28DF79152B2D}">
      <dgm:prSet/>
      <dgm:spPr/>
      <dgm:t>
        <a:bodyPr/>
        <a:lstStyle/>
        <a:p>
          <a:endParaRPr lang="en-US"/>
        </a:p>
      </dgm:t>
    </dgm:pt>
    <dgm:pt modelId="{93726BB7-608C-4B7F-8B4A-3EB7FF34122C}" type="sibTrans" cxnId="{148D6F57-77D6-419E-8073-28DF79152B2D}">
      <dgm:prSet/>
      <dgm:spPr/>
      <dgm:t>
        <a:bodyPr/>
        <a:lstStyle/>
        <a:p>
          <a:endParaRPr lang="en-US"/>
        </a:p>
      </dgm:t>
    </dgm:pt>
    <dgm:pt modelId="{F5A9E7B0-7156-4AF6-9F59-008AD8D33ACF}">
      <dgm:prSet phldrT="[Text]"/>
      <dgm:spPr/>
      <dgm:t>
        <a:bodyPr/>
        <a:lstStyle/>
        <a:p>
          <a:r>
            <a:rPr lang="en-US" dirty="0"/>
            <a:t>Sex  ( more prevalent in men)</a:t>
          </a:r>
        </a:p>
      </dgm:t>
    </dgm:pt>
    <dgm:pt modelId="{8464B1D0-D1AA-421D-9CAE-2F4ABB27084A}" type="parTrans" cxnId="{DE8CE9D2-D1F2-4F2C-9142-53D09F0AF917}">
      <dgm:prSet/>
      <dgm:spPr/>
      <dgm:t>
        <a:bodyPr/>
        <a:lstStyle/>
        <a:p>
          <a:endParaRPr lang="en-US"/>
        </a:p>
      </dgm:t>
    </dgm:pt>
    <dgm:pt modelId="{29D29B7B-7A21-46CC-AD48-59119C6D5AF7}" type="sibTrans" cxnId="{DE8CE9D2-D1F2-4F2C-9142-53D09F0AF917}">
      <dgm:prSet/>
      <dgm:spPr/>
      <dgm:t>
        <a:bodyPr/>
        <a:lstStyle/>
        <a:p>
          <a:endParaRPr lang="en-US"/>
        </a:p>
      </dgm:t>
    </dgm:pt>
    <dgm:pt modelId="{52A2D13A-58CE-4CBD-B802-F120FC300EC1}">
      <dgm:prSet phldrT="[Text]"/>
      <dgm:spPr/>
      <dgm:t>
        <a:bodyPr/>
        <a:lstStyle/>
        <a:p>
          <a:r>
            <a:rPr lang="en-US" dirty="0"/>
            <a:t>Malnutrition </a:t>
          </a:r>
        </a:p>
      </dgm:t>
    </dgm:pt>
    <dgm:pt modelId="{85E6674E-6CBA-4750-8512-FA3935F8B98B}" type="parTrans" cxnId="{647CF29F-E9BB-45AD-98C5-B7F7D3F3A47A}">
      <dgm:prSet/>
      <dgm:spPr/>
    </dgm:pt>
    <dgm:pt modelId="{4E965916-741C-4080-8A62-ACC8FE51F8E9}" type="sibTrans" cxnId="{647CF29F-E9BB-45AD-98C5-B7F7D3F3A47A}">
      <dgm:prSet/>
      <dgm:spPr/>
    </dgm:pt>
    <dgm:pt modelId="{50A3B2FA-79C6-4E3A-8466-D5BFD41D2047}" type="pres">
      <dgm:prSet presAssocID="{591F21DC-BDC0-47C9-ADFC-E9CE129F6F65}" presName="Name0" presStyleCnt="0">
        <dgm:presLayoutVars>
          <dgm:dir/>
          <dgm:resizeHandles val="exact"/>
        </dgm:presLayoutVars>
      </dgm:prSet>
      <dgm:spPr/>
      <dgm:t>
        <a:bodyPr/>
        <a:lstStyle/>
        <a:p>
          <a:endParaRPr lang="en-IN"/>
        </a:p>
      </dgm:t>
    </dgm:pt>
    <dgm:pt modelId="{4964FD55-55D9-45B3-A43C-4192524E7BA2}" type="pres">
      <dgm:prSet presAssocID="{77FA4512-9F4F-4724-9862-43EA8EA7899E}" presName="node" presStyleLbl="node1" presStyleIdx="0" presStyleCnt="3">
        <dgm:presLayoutVars>
          <dgm:bulletEnabled val="1"/>
        </dgm:presLayoutVars>
      </dgm:prSet>
      <dgm:spPr/>
      <dgm:t>
        <a:bodyPr/>
        <a:lstStyle/>
        <a:p>
          <a:endParaRPr lang="en-IN"/>
        </a:p>
      </dgm:t>
    </dgm:pt>
    <dgm:pt modelId="{1644392A-3B2F-4172-A653-9F1D394F5A36}" type="pres">
      <dgm:prSet presAssocID="{F45287BD-AAC4-408B-B99E-885B4FDAF87C}" presName="sibTrans" presStyleCnt="0"/>
      <dgm:spPr/>
    </dgm:pt>
    <dgm:pt modelId="{D155F9A5-000D-4F33-A5EC-8143211EB0EC}" type="pres">
      <dgm:prSet presAssocID="{3CCFFD6B-CBFD-4FA9-8A2D-65244585135E}" presName="node" presStyleLbl="node1" presStyleIdx="1" presStyleCnt="3">
        <dgm:presLayoutVars>
          <dgm:bulletEnabled val="1"/>
        </dgm:presLayoutVars>
      </dgm:prSet>
      <dgm:spPr/>
      <dgm:t>
        <a:bodyPr/>
        <a:lstStyle/>
        <a:p>
          <a:endParaRPr lang="en-IN"/>
        </a:p>
      </dgm:t>
    </dgm:pt>
    <dgm:pt modelId="{9DEE7664-89D6-45E5-9BDB-C86993FFFB55}" type="pres">
      <dgm:prSet presAssocID="{8BD23EC1-9C61-4832-BBD5-483D8BC11F7C}" presName="sibTrans" presStyleCnt="0"/>
      <dgm:spPr/>
    </dgm:pt>
    <dgm:pt modelId="{EAA71FDD-171C-4331-BA49-922DDA4FF03C}" type="pres">
      <dgm:prSet presAssocID="{05C45953-7FE1-4998-9A50-2EC594894E32}" presName="node" presStyleLbl="node1" presStyleIdx="2" presStyleCnt="3">
        <dgm:presLayoutVars>
          <dgm:bulletEnabled val="1"/>
        </dgm:presLayoutVars>
      </dgm:prSet>
      <dgm:spPr/>
      <dgm:t>
        <a:bodyPr/>
        <a:lstStyle/>
        <a:p>
          <a:endParaRPr lang="en-IN"/>
        </a:p>
      </dgm:t>
    </dgm:pt>
  </dgm:ptLst>
  <dgm:cxnLst>
    <dgm:cxn modelId="{2634BA7D-D47C-4740-A9AE-B887555591EF}" srcId="{591F21DC-BDC0-47C9-ADFC-E9CE129F6F65}" destId="{05C45953-7FE1-4998-9A50-2EC594894E32}" srcOrd="2" destOrd="0" parTransId="{AFDD91BA-84EF-400D-B423-66A158972142}" sibTransId="{E2741214-045E-4B3F-A66B-4EEE4EC22C7D}"/>
    <dgm:cxn modelId="{127D2AF5-DCAD-40C6-A0AD-2D334301D1F5}" srcId="{591F21DC-BDC0-47C9-ADFC-E9CE129F6F65}" destId="{3CCFFD6B-CBFD-4FA9-8A2D-65244585135E}" srcOrd="1" destOrd="0" parTransId="{3A36E7DC-A4FC-4A82-8551-4AC750228EB9}" sibTransId="{8BD23EC1-9C61-4832-BBD5-483D8BC11F7C}"/>
    <dgm:cxn modelId="{9EFA0AF6-3B7F-4B07-99B8-543B7E4E3796}" type="presOf" srcId="{591F21DC-BDC0-47C9-ADFC-E9CE129F6F65}" destId="{50A3B2FA-79C6-4E3A-8466-D5BFD41D2047}" srcOrd="0" destOrd="0" presId="urn:microsoft.com/office/officeart/2005/8/layout/hList6"/>
    <dgm:cxn modelId="{4229E6E7-3475-459C-8E09-7A1BE3DDCCB1}" srcId="{3CCFFD6B-CBFD-4FA9-8A2D-65244585135E}" destId="{7DB7A173-21EF-4707-99E3-6187016D3C65}" srcOrd="0" destOrd="0" parTransId="{80425CCA-8538-4D88-9196-204DDE6AE941}" sibTransId="{BB0ECCED-EC7C-4410-A4F0-650801E1E2D4}"/>
    <dgm:cxn modelId="{148D6F57-77D6-419E-8073-28DF79152B2D}" srcId="{05C45953-7FE1-4998-9A50-2EC594894E32}" destId="{599D6CC7-E125-4AFC-9274-3E4ED5831A28}" srcOrd="0" destOrd="0" parTransId="{33B2E712-DA27-4C86-AA92-A9BD6C1A888C}" sibTransId="{93726BB7-608C-4B7F-8B4A-3EB7FF34122C}"/>
    <dgm:cxn modelId="{A75101D1-E5D5-46E7-BBF4-28CF2997E9EF}" type="presOf" srcId="{7DB7A173-21EF-4707-99E3-6187016D3C65}" destId="{D155F9A5-000D-4F33-A5EC-8143211EB0EC}" srcOrd="0" destOrd="1" presId="urn:microsoft.com/office/officeart/2005/8/layout/hList6"/>
    <dgm:cxn modelId="{15629581-2F3C-4F5C-B0EC-B5628B539D7D}" type="presOf" srcId="{F5A9E7B0-7156-4AF6-9F59-008AD8D33ACF}" destId="{EAA71FDD-171C-4331-BA49-922DDA4FF03C}" srcOrd="0" destOrd="2" presId="urn:microsoft.com/office/officeart/2005/8/layout/hList6"/>
    <dgm:cxn modelId="{3259B6F9-8995-42E8-9E84-3973D3F7DAA6}" type="presOf" srcId="{05C45953-7FE1-4998-9A50-2EC594894E32}" destId="{EAA71FDD-171C-4331-BA49-922DDA4FF03C}" srcOrd="0" destOrd="0" presId="urn:microsoft.com/office/officeart/2005/8/layout/hList6"/>
    <dgm:cxn modelId="{5EE3CF64-524A-432D-8585-226CF6A63EC2}" type="presOf" srcId="{77FA4512-9F4F-4724-9862-43EA8EA7899E}" destId="{4964FD55-55D9-45B3-A43C-4192524E7BA2}" srcOrd="0" destOrd="0" presId="urn:microsoft.com/office/officeart/2005/8/layout/hList6"/>
    <dgm:cxn modelId="{5694556C-E0B9-4F82-8D51-269955FCEE3F}" type="presOf" srcId="{3CCFFD6B-CBFD-4FA9-8A2D-65244585135E}" destId="{D155F9A5-000D-4F33-A5EC-8143211EB0EC}" srcOrd="0" destOrd="0" presId="urn:microsoft.com/office/officeart/2005/8/layout/hList6"/>
    <dgm:cxn modelId="{5B13A58A-BCFA-45F0-810B-726A0020A2B9}" type="presOf" srcId="{599D6CC7-E125-4AFC-9274-3E4ED5831A28}" destId="{EAA71FDD-171C-4331-BA49-922DDA4FF03C}" srcOrd="0" destOrd="1" presId="urn:microsoft.com/office/officeart/2005/8/layout/hList6"/>
    <dgm:cxn modelId="{647CF29F-E9BB-45AD-98C5-B7F7D3F3A47A}" srcId="{05C45953-7FE1-4998-9A50-2EC594894E32}" destId="{52A2D13A-58CE-4CBD-B802-F120FC300EC1}" srcOrd="2" destOrd="0" parTransId="{85E6674E-6CBA-4750-8512-FA3935F8B98B}" sibTransId="{4E965916-741C-4080-8A62-ACC8FE51F8E9}"/>
    <dgm:cxn modelId="{61E737ED-0B1F-48C2-ADE4-5059CAF223B8}" type="presOf" srcId="{71E0C122-A80B-4A22-80DB-3645C231B71C}" destId="{4964FD55-55D9-45B3-A43C-4192524E7BA2}" srcOrd="0" destOrd="2" presId="urn:microsoft.com/office/officeart/2005/8/layout/hList6"/>
    <dgm:cxn modelId="{5D58B6AD-B12C-493A-86BD-902AD4A85CF3}" srcId="{591F21DC-BDC0-47C9-ADFC-E9CE129F6F65}" destId="{77FA4512-9F4F-4724-9862-43EA8EA7899E}" srcOrd="0" destOrd="0" parTransId="{BBA77646-3FE4-4BBB-8854-1193499B2DCE}" sibTransId="{F45287BD-AAC4-408B-B99E-885B4FDAF87C}"/>
    <dgm:cxn modelId="{AC803CBD-643D-4812-9644-EEC0A161307A}" srcId="{77FA4512-9F4F-4724-9862-43EA8EA7899E}" destId="{71E0C122-A80B-4A22-80DB-3645C231B71C}" srcOrd="1" destOrd="0" parTransId="{2843FAB4-F916-4DE5-867A-A64E6F2B3F19}" sibTransId="{258EF76C-5DB6-4DBC-93D0-1F4F25BAD89E}"/>
    <dgm:cxn modelId="{E6E0AF47-2AB9-45B5-9901-7DA340ADD82F}" srcId="{3CCFFD6B-CBFD-4FA9-8A2D-65244585135E}" destId="{AC666BBA-B977-4C1D-9172-3F2BD6ED7B38}" srcOrd="1" destOrd="0" parTransId="{57040206-9A69-46D9-93DE-FB030D028198}" sibTransId="{BC16E904-FD74-4F44-8E54-3AE4DD4739E7}"/>
    <dgm:cxn modelId="{F94288DC-F44A-4120-8BE2-5050B2A3945A}" type="presOf" srcId="{52A2D13A-58CE-4CBD-B802-F120FC300EC1}" destId="{EAA71FDD-171C-4331-BA49-922DDA4FF03C}" srcOrd="0" destOrd="3" presId="urn:microsoft.com/office/officeart/2005/8/layout/hList6"/>
    <dgm:cxn modelId="{E3E29A5C-FAFA-483B-BB27-BCC7CD3B9E1E}" srcId="{77FA4512-9F4F-4724-9862-43EA8EA7899E}" destId="{BFCAC603-2B80-44AD-A640-6CB1A1E95F72}" srcOrd="0" destOrd="0" parTransId="{3DD39C3C-68FC-49C9-985C-580578403758}" sibTransId="{0752F691-B4A8-4821-8BBF-86729CD2F602}"/>
    <dgm:cxn modelId="{DE8CE9D2-D1F2-4F2C-9142-53D09F0AF917}" srcId="{05C45953-7FE1-4998-9A50-2EC594894E32}" destId="{F5A9E7B0-7156-4AF6-9F59-008AD8D33ACF}" srcOrd="1" destOrd="0" parTransId="{8464B1D0-D1AA-421D-9CAE-2F4ABB27084A}" sibTransId="{29D29B7B-7A21-46CC-AD48-59119C6D5AF7}"/>
    <dgm:cxn modelId="{C18ABF7D-17A0-4929-90B3-0AACE2E347E7}" type="presOf" srcId="{AC666BBA-B977-4C1D-9172-3F2BD6ED7B38}" destId="{D155F9A5-000D-4F33-A5EC-8143211EB0EC}" srcOrd="0" destOrd="2" presId="urn:microsoft.com/office/officeart/2005/8/layout/hList6"/>
    <dgm:cxn modelId="{93EC617C-1B21-4122-8542-CC09CA2529F9}" type="presOf" srcId="{BFCAC603-2B80-44AD-A640-6CB1A1E95F72}" destId="{4964FD55-55D9-45B3-A43C-4192524E7BA2}" srcOrd="0" destOrd="1" presId="urn:microsoft.com/office/officeart/2005/8/layout/hList6"/>
    <dgm:cxn modelId="{0BE43E78-3E8F-4DEF-BA51-C1588FB650BC}" type="presParOf" srcId="{50A3B2FA-79C6-4E3A-8466-D5BFD41D2047}" destId="{4964FD55-55D9-45B3-A43C-4192524E7BA2}" srcOrd="0" destOrd="0" presId="urn:microsoft.com/office/officeart/2005/8/layout/hList6"/>
    <dgm:cxn modelId="{0F91A583-03AA-47B0-BEB4-9714A3EE3FF4}" type="presParOf" srcId="{50A3B2FA-79C6-4E3A-8466-D5BFD41D2047}" destId="{1644392A-3B2F-4172-A653-9F1D394F5A36}" srcOrd="1" destOrd="0" presId="urn:microsoft.com/office/officeart/2005/8/layout/hList6"/>
    <dgm:cxn modelId="{A0BAD51F-F263-4A1B-881B-056B968CE23D}" type="presParOf" srcId="{50A3B2FA-79C6-4E3A-8466-D5BFD41D2047}" destId="{D155F9A5-000D-4F33-A5EC-8143211EB0EC}" srcOrd="2" destOrd="0" presId="urn:microsoft.com/office/officeart/2005/8/layout/hList6"/>
    <dgm:cxn modelId="{C2201CC8-B618-47EC-9F55-6D00A4222327}" type="presParOf" srcId="{50A3B2FA-79C6-4E3A-8466-D5BFD41D2047}" destId="{9DEE7664-89D6-45E5-9BDB-C86993FFFB55}" srcOrd="3" destOrd="0" presId="urn:microsoft.com/office/officeart/2005/8/layout/hList6"/>
    <dgm:cxn modelId="{0CE6D388-B9C3-4506-891B-9F0871F27D2A}" type="presParOf" srcId="{50A3B2FA-79C6-4E3A-8466-D5BFD41D2047}" destId="{EAA71FDD-171C-4331-BA49-922DDA4FF03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F34FDF-07A4-442A-9359-F8EECCE3BC6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DAA970A-8641-4DB3-B33D-8C49FE289F0A}">
      <dgm:prSet phldrT="[Text]"/>
      <dgm:spPr/>
      <dgm:t>
        <a:bodyPr/>
        <a:lstStyle/>
        <a:p>
          <a:r>
            <a:rPr lang="en-US" dirty="0"/>
            <a:t>MODE OF TRANSMISSION</a:t>
          </a:r>
        </a:p>
      </dgm:t>
    </dgm:pt>
    <dgm:pt modelId="{BE106FFB-F9B9-48F5-B2A4-F52EA8B024CD}" type="parTrans" cxnId="{E764E7FE-209C-4AC9-9D2D-DD3D1C71F975}">
      <dgm:prSet/>
      <dgm:spPr/>
      <dgm:t>
        <a:bodyPr/>
        <a:lstStyle/>
        <a:p>
          <a:endParaRPr lang="en-US"/>
        </a:p>
      </dgm:t>
    </dgm:pt>
    <dgm:pt modelId="{A3608642-33AB-480A-B582-B0B5306CF848}" type="sibTrans" cxnId="{E764E7FE-209C-4AC9-9D2D-DD3D1C71F975}">
      <dgm:prSet/>
      <dgm:spPr/>
      <dgm:t>
        <a:bodyPr/>
        <a:lstStyle/>
        <a:p>
          <a:endParaRPr lang="en-US"/>
        </a:p>
      </dgm:t>
    </dgm:pt>
    <dgm:pt modelId="{22F2FD52-B978-4E77-B326-D19B617AF372}">
      <dgm:prSet phldrT="[Text]"/>
      <dgm:spPr/>
      <dgm:t>
        <a:bodyPr/>
        <a:lstStyle/>
        <a:p>
          <a:r>
            <a:rPr lang="en-US" dirty="0"/>
            <a:t>Droplet infection</a:t>
          </a:r>
        </a:p>
      </dgm:t>
    </dgm:pt>
    <dgm:pt modelId="{68A83A1A-0074-4BB3-9CEC-631132A4FAD5}" type="parTrans" cxnId="{9459D40A-5D63-4665-BB3E-B8BB86D9B04B}">
      <dgm:prSet/>
      <dgm:spPr/>
      <dgm:t>
        <a:bodyPr/>
        <a:lstStyle/>
        <a:p>
          <a:endParaRPr lang="en-US"/>
        </a:p>
      </dgm:t>
    </dgm:pt>
    <dgm:pt modelId="{BB7CCFA5-DF56-4DD3-954D-0988A7DAD188}" type="sibTrans" cxnId="{9459D40A-5D63-4665-BB3E-B8BB86D9B04B}">
      <dgm:prSet/>
      <dgm:spPr/>
      <dgm:t>
        <a:bodyPr/>
        <a:lstStyle/>
        <a:p>
          <a:endParaRPr lang="en-US"/>
        </a:p>
      </dgm:t>
    </dgm:pt>
    <dgm:pt modelId="{8F17C1B0-21A5-40D4-84AB-8A875E158FE7}">
      <dgm:prSet phldrT="[Text]"/>
      <dgm:spPr/>
      <dgm:t>
        <a:bodyPr/>
        <a:lstStyle/>
        <a:p>
          <a:r>
            <a:rPr lang="en-US" dirty="0"/>
            <a:t>Droplet nuclei is generated by sputum positive patient</a:t>
          </a:r>
        </a:p>
      </dgm:t>
    </dgm:pt>
    <dgm:pt modelId="{9D9309CB-8179-4F7C-987B-219A19871A3F}" type="parTrans" cxnId="{7F5229EA-F9DC-4010-BFF0-1A7078B2F6C3}">
      <dgm:prSet/>
      <dgm:spPr/>
      <dgm:t>
        <a:bodyPr/>
        <a:lstStyle/>
        <a:p>
          <a:endParaRPr lang="en-US"/>
        </a:p>
      </dgm:t>
    </dgm:pt>
    <dgm:pt modelId="{2CFFAD8A-8502-47CD-8152-CD8425A73757}" type="sibTrans" cxnId="{7F5229EA-F9DC-4010-BFF0-1A7078B2F6C3}">
      <dgm:prSet/>
      <dgm:spPr/>
      <dgm:t>
        <a:bodyPr/>
        <a:lstStyle/>
        <a:p>
          <a:endParaRPr lang="en-US"/>
        </a:p>
      </dgm:t>
    </dgm:pt>
    <dgm:pt modelId="{2D5B3FF3-01A5-4B4D-9D32-25196B482F97}">
      <dgm:prSet phldrT="[Text]"/>
      <dgm:spPr/>
      <dgm:t>
        <a:bodyPr/>
        <a:lstStyle/>
        <a:p>
          <a:r>
            <a:rPr lang="en-US" dirty="0"/>
            <a:t>INCUBATION PERIOD</a:t>
          </a:r>
        </a:p>
      </dgm:t>
    </dgm:pt>
    <dgm:pt modelId="{7F6A5843-F716-4713-B810-9C580AB51355}" type="parTrans" cxnId="{BB05349C-FA1C-47C8-8D70-115A3C91B87E}">
      <dgm:prSet/>
      <dgm:spPr/>
      <dgm:t>
        <a:bodyPr/>
        <a:lstStyle/>
        <a:p>
          <a:endParaRPr lang="en-US"/>
        </a:p>
      </dgm:t>
    </dgm:pt>
    <dgm:pt modelId="{A6410AEF-1512-4DF3-B298-A4049690DEDC}" type="sibTrans" cxnId="{BB05349C-FA1C-47C8-8D70-115A3C91B87E}">
      <dgm:prSet/>
      <dgm:spPr/>
      <dgm:t>
        <a:bodyPr/>
        <a:lstStyle/>
        <a:p>
          <a:endParaRPr lang="en-US"/>
        </a:p>
      </dgm:t>
    </dgm:pt>
    <dgm:pt modelId="{DE0A69AE-026B-4D65-8E21-0FC3DF7E0894}">
      <dgm:prSet phldrT="[Text]"/>
      <dgm:spPr/>
      <dgm:t>
        <a:bodyPr/>
        <a:lstStyle/>
        <a:p>
          <a:pPr algn="just"/>
          <a:r>
            <a:rPr lang="en-US" dirty="0"/>
            <a:t>3 to 6 weeks</a:t>
          </a:r>
        </a:p>
      </dgm:t>
    </dgm:pt>
    <dgm:pt modelId="{D2996484-F9FD-4560-8A5A-3177A853083C}" type="parTrans" cxnId="{0FAA0AE6-FE83-4F26-ACD5-9A693109D569}">
      <dgm:prSet/>
      <dgm:spPr/>
      <dgm:t>
        <a:bodyPr/>
        <a:lstStyle/>
        <a:p>
          <a:endParaRPr lang="en-US"/>
        </a:p>
      </dgm:t>
    </dgm:pt>
    <dgm:pt modelId="{B8875C99-F8C0-4FF1-96AF-1F115654E78B}" type="sibTrans" cxnId="{0FAA0AE6-FE83-4F26-ACD5-9A693109D569}">
      <dgm:prSet/>
      <dgm:spPr/>
      <dgm:t>
        <a:bodyPr/>
        <a:lstStyle/>
        <a:p>
          <a:endParaRPr lang="en-US"/>
        </a:p>
      </dgm:t>
    </dgm:pt>
    <dgm:pt modelId="{8C72C8D8-62C6-4825-BA2C-6B107EBEBFB2}">
      <dgm:prSet phldrT="[Text]"/>
      <dgm:spPr/>
      <dgm:t>
        <a:bodyPr/>
        <a:lstStyle/>
        <a:p>
          <a:pPr algn="just"/>
          <a:r>
            <a:rPr lang="en-US" dirty="0"/>
            <a:t>Development of disease depends upon close contact and host parasite relationship it may be weeks, months or years </a:t>
          </a:r>
        </a:p>
      </dgm:t>
    </dgm:pt>
    <dgm:pt modelId="{02E0D730-18D8-42EC-817A-EC91E816C56A}" type="parTrans" cxnId="{FED627D1-CE0F-4D6C-A267-C6F7C884063F}">
      <dgm:prSet/>
      <dgm:spPr/>
      <dgm:t>
        <a:bodyPr/>
        <a:lstStyle/>
        <a:p>
          <a:endParaRPr lang="en-US"/>
        </a:p>
      </dgm:t>
    </dgm:pt>
    <dgm:pt modelId="{9D22D348-B380-4D7E-8D02-44F357228B66}" type="sibTrans" cxnId="{FED627D1-CE0F-4D6C-A267-C6F7C884063F}">
      <dgm:prSet/>
      <dgm:spPr/>
      <dgm:t>
        <a:bodyPr/>
        <a:lstStyle/>
        <a:p>
          <a:endParaRPr lang="en-US"/>
        </a:p>
      </dgm:t>
    </dgm:pt>
    <dgm:pt modelId="{0C549D48-AC80-445F-BA5F-8663F2677061}" type="pres">
      <dgm:prSet presAssocID="{5BF34FDF-07A4-442A-9359-F8EECCE3BC68}" presName="Name0" presStyleCnt="0">
        <dgm:presLayoutVars>
          <dgm:dir/>
          <dgm:animLvl val="lvl"/>
          <dgm:resizeHandles val="exact"/>
        </dgm:presLayoutVars>
      </dgm:prSet>
      <dgm:spPr/>
      <dgm:t>
        <a:bodyPr/>
        <a:lstStyle/>
        <a:p>
          <a:endParaRPr lang="en-IN"/>
        </a:p>
      </dgm:t>
    </dgm:pt>
    <dgm:pt modelId="{D78FC92D-F10D-4FFD-B296-A6A5D1C7A1D7}" type="pres">
      <dgm:prSet presAssocID="{5DAA970A-8641-4DB3-B33D-8C49FE289F0A}" presName="composite" presStyleCnt="0"/>
      <dgm:spPr/>
    </dgm:pt>
    <dgm:pt modelId="{D9960BE5-44B3-47C5-AF48-FAC5A997E67A}" type="pres">
      <dgm:prSet presAssocID="{5DAA970A-8641-4DB3-B33D-8C49FE289F0A}" presName="parTx" presStyleLbl="alignNode1" presStyleIdx="0" presStyleCnt="2">
        <dgm:presLayoutVars>
          <dgm:chMax val="0"/>
          <dgm:chPref val="0"/>
          <dgm:bulletEnabled val="1"/>
        </dgm:presLayoutVars>
      </dgm:prSet>
      <dgm:spPr/>
      <dgm:t>
        <a:bodyPr/>
        <a:lstStyle/>
        <a:p>
          <a:endParaRPr lang="en-IN"/>
        </a:p>
      </dgm:t>
    </dgm:pt>
    <dgm:pt modelId="{3C08DC82-AF70-445D-A387-B68C6F044655}" type="pres">
      <dgm:prSet presAssocID="{5DAA970A-8641-4DB3-B33D-8C49FE289F0A}" presName="desTx" presStyleLbl="alignAccFollowNode1" presStyleIdx="0" presStyleCnt="2">
        <dgm:presLayoutVars>
          <dgm:bulletEnabled val="1"/>
        </dgm:presLayoutVars>
      </dgm:prSet>
      <dgm:spPr/>
      <dgm:t>
        <a:bodyPr/>
        <a:lstStyle/>
        <a:p>
          <a:endParaRPr lang="en-IN"/>
        </a:p>
      </dgm:t>
    </dgm:pt>
    <dgm:pt modelId="{733F9317-CC94-40AF-B937-94DA41D7BF90}" type="pres">
      <dgm:prSet presAssocID="{A3608642-33AB-480A-B582-B0B5306CF848}" presName="space" presStyleCnt="0"/>
      <dgm:spPr/>
    </dgm:pt>
    <dgm:pt modelId="{844778BF-48BB-4E31-A592-AFD8F461B94F}" type="pres">
      <dgm:prSet presAssocID="{2D5B3FF3-01A5-4B4D-9D32-25196B482F97}" presName="composite" presStyleCnt="0"/>
      <dgm:spPr/>
    </dgm:pt>
    <dgm:pt modelId="{52FACA5F-01C8-47C5-8D2A-04D7C9657C62}" type="pres">
      <dgm:prSet presAssocID="{2D5B3FF3-01A5-4B4D-9D32-25196B482F97}" presName="parTx" presStyleLbl="alignNode1" presStyleIdx="1" presStyleCnt="2">
        <dgm:presLayoutVars>
          <dgm:chMax val="0"/>
          <dgm:chPref val="0"/>
          <dgm:bulletEnabled val="1"/>
        </dgm:presLayoutVars>
      </dgm:prSet>
      <dgm:spPr/>
      <dgm:t>
        <a:bodyPr/>
        <a:lstStyle/>
        <a:p>
          <a:endParaRPr lang="en-IN"/>
        </a:p>
      </dgm:t>
    </dgm:pt>
    <dgm:pt modelId="{D19D524C-D9F2-47C4-836C-41A7BA6D4023}" type="pres">
      <dgm:prSet presAssocID="{2D5B3FF3-01A5-4B4D-9D32-25196B482F97}" presName="desTx" presStyleLbl="alignAccFollowNode1" presStyleIdx="1" presStyleCnt="2">
        <dgm:presLayoutVars>
          <dgm:bulletEnabled val="1"/>
        </dgm:presLayoutVars>
      </dgm:prSet>
      <dgm:spPr/>
      <dgm:t>
        <a:bodyPr/>
        <a:lstStyle/>
        <a:p>
          <a:endParaRPr lang="en-IN"/>
        </a:p>
      </dgm:t>
    </dgm:pt>
  </dgm:ptLst>
  <dgm:cxnLst>
    <dgm:cxn modelId="{9459D40A-5D63-4665-BB3E-B8BB86D9B04B}" srcId="{5DAA970A-8641-4DB3-B33D-8C49FE289F0A}" destId="{22F2FD52-B978-4E77-B326-D19B617AF372}" srcOrd="0" destOrd="0" parTransId="{68A83A1A-0074-4BB3-9CEC-631132A4FAD5}" sibTransId="{BB7CCFA5-DF56-4DD3-954D-0988A7DAD188}"/>
    <dgm:cxn modelId="{D73CA339-B92E-4353-B546-C9302A2B015B}" type="presOf" srcId="{5BF34FDF-07A4-442A-9359-F8EECCE3BC68}" destId="{0C549D48-AC80-445F-BA5F-8663F2677061}" srcOrd="0" destOrd="0" presId="urn:microsoft.com/office/officeart/2005/8/layout/hList1"/>
    <dgm:cxn modelId="{CF71D1B4-13A2-4D22-A85A-13F2B1BC761B}" type="presOf" srcId="{22F2FD52-B978-4E77-B326-D19B617AF372}" destId="{3C08DC82-AF70-445D-A387-B68C6F044655}" srcOrd="0" destOrd="0" presId="urn:microsoft.com/office/officeart/2005/8/layout/hList1"/>
    <dgm:cxn modelId="{E764E7FE-209C-4AC9-9D2D-DD3D1C71F975}" srcId="{5BF34FDF-07A4-442A-9359-F8EECCE3BC68}" destId="{5DAA970A-8641-4DB3-B33D-8C49FE289F0A}" srcOrd="0" destOrd="0" parTransId="{BE106FFB-F9B9-48F5-B2A4-F52EA8B024CD}" sibTransId="{A3608642-33AB-480A-B582-B0B5306CF848}"/>
    <dgm:cxn modelId="{1B561138-ECF5-4FF5-9E4B-E38D67102213}" type="presOf" srcId="{5DAA970A-8641-4DB3-B33D-8C49FE289F0A}" destId="{D9960BE5-44B3-47C5-AF48-FAC5A997E67A}" srcOrd="0" destOrd="0" presId="urn:microsoft.com/office/officeart/2005/8/layout/hList1"/>
    <dgm:cxn modelId="{7F5229EA-F9DC-4010-BFF0-1A7078B2F6C3}" srcId="{5DAA970A-8641-4DB3-B33D-8C49FE289F0A}" destId="{8F17C1B0-21A5-40D4-84AB-8A875E158FE7}" srcOrd="1" destOrd="0" parTransId="{9D9309CB-8179-4F7C-987B-219A19871A3F}" sibTransId="{2CFFAD8A-8502-47CD-8152-CD8425A73757}"/>
    <dgm:cxn modelId="{FED627D1-CE0F-4D6C-A267-C6F7C884063F}" srcId="{2D5B3FF3-01A5-4B4D-9D32-25196B482F97}" destId="{8C72C8D8-62C6-4825-BA2C-6B107EBEBFB2}" srcOrd="1" destOrd="0" parTransId="{02E0D730-18D8-42EC-817A-EC91E816C56A}" sibTransId="{9D22D348-B380-4D7E-8D02-44F357228B66}"/>
    <dgm:cxn modelId="{209FB791-2C28-4A24-976F-F32297EF7EC8}" type="presOf" srcId="{8C72C8D8-62C6-4825-BA2C-6B107EBEBFB2}" destId="{D19D524C-D9F2-47C4-836C-41A7BA6D4023}" srcOrd="0" destOrd="1" presId="urn:microsoft.com/office/officeart/2005/8/layout/hList1"/>
    <dgm:cxn modelId="{1C892526-7C32-4D4A-8637-6C29961EFDFC}" type="presOf" srcId="{2D5B3FF3-01A5-4B4D-9D32-25196B482F97}" destId="{52FACA5F-01C8-47C5-8D2A-04D7C9657C62}" srcOrd="0" destOrd="0" presId="urn:microsoft.com/office/officeart/2005/8/layout/hList1"/>
    <dgm:cxn modelId="{FD376BFA-C355-4223-BBA4-305FBB30893B}" type="presOf" srcId="{DE0A69AE-026B-4D65-8E21-0FC3DF7E0894}" destId="{D19D524C-D9F2-47C4-836C-41A7BA6D4023}" srcOrd="0" destOrd="0" presId="urn:microsoft.com/office/officeart/2005/8/layout/hList1"/>
    <dgm:cxn modelId="{BB05349C-FA1C-47C8-8D70-115A3C91B87E}" srcId="{5BF34FDF-07A4-442A-9359-F8EECCE3BC68}" destId="{2D5B3FF3-01A5-4B4D-9D32-25196B482F97}" srcOrd="1" destOrd="0" parTransId="{7F6A5843-F716-4713-B810-9C580AB51355}" sibTransId="{A6410AEF-1512-4DF3-B298-A4049690DEDC}"/>
    <dgm:cxn modelId="{0FAA0AE6-FE83-4F26-ACD5-9A693109D569}" srcId="{2D5B3FF3-01A5-4B4D-9D32-25196B482F97}" destId="{DE0A69AE-026B-4D65-8E21-0FC3DF7E0894}" srcOrd="0" destOrd="0" parTransId="{D2996484-F9FD-4560-8A5A-3177A853083C}" sibTransId="{B8875C99-F8C0-4FF1-96AF-1F115654E78B}"/>
    <dgm:cxn modelId="{B8AC8BF2-E4FC-40C5-B9C5-24F1125220CF}" type="presOf" srcId="{8F17C1B0-21A5-40D4-84AB-8A875E158FE7}" destId="{3C08DC82-AF70-445D-A387-B68C6F044655}" srcOrd="0" destOrd="1" presId="urn:microsoft.com/office/officeart/2005/8/layout/hList1"/>
    <dgm:cxn modelId="{762E86C8-1B56-4580-BFA3-0C15B2163374}" type="presParOf" srcId="{0C549D48-AC80-445F-BA5F-8663F2677061}" destId="{D78FC92D-F10D-4FFD-B296-A6A5D1C7A1D7}" srcOrd="0" destOrd="0" presId="urn:microsoft.com/office/officeart/2005/8/layout/hList1"/>
    <dgm:cxn modelId="{E5E0AC70-6CC3-4A4F-A143-A8779885829D}" type="presParOf" srcId="{D78FC92D-F10D-4FFD-B296-A6A5D1C7A1D7}" destId="{D9960BE5-44B3-47C5-AF48-FAC5A997E67A}" srcOrd="0" destOrd="0" presId="urn:microsoft.com/office/officeart/2005/8/layout/hList1"/>
    <dgm:cxn modelId="{CD226519-3D91-4905-B86C-B5FD1E7D0AEE}" type="presParOf" srcId="{D78FC92D-F10D-4FFD-B296-A6A5D1C7A1D7}" destId="{3C08DC82-AF70-445D-A387-B68C6F044655}" srcOrd="1" destOrd="0" presId="urn:microsoft.com/office/officeart/2005/8/layout/hList1"/>
    <dgm:cxn modelId="{052060BD-EEF1-48A2-B793-A5E29BFB5FD6}" type="presParOf" srcId="{0C549D48-AC80-445F-BA5F-8663F2677061}" destId="{733F9317-CC94-40AF-B937-94DA41D7BF90}" srcOrd="1" destOrd="0" presId="urn:microsoft.com/office/officeart/2005/8/layout/hList1"/>
    <dgm:cxn modelId="{CB625A62-8AFF-428D-8F00-A355F2003509}" type="presParOf" srcId="{0C549D48-AC80-445F-BA5F-8663F2677061}" destId="{844778BF-48BB-4E31-A592-AFD8F461B94F}" srcOrd="2" destOrd="0" presId="urn:microsoft.com/office/officeart/2005/8/layout/hList1"/>
    <dgm:cxn modelId="{91654E51-4021-4EFF-A916-D053725190B9}" type="presParOf" srcId="{844778BF-48BB-4E31-A592-AFD8F461B94F}" destId="{52FACA5F-01C8-47C5-8D2A-04D7C9657C62}" srcOrd="0" destOrd="0" presId="urn:microsoft.com/office/officeart/2005/8/layout/hList1"/>
    <dgm:cxn modelId="{8AFFB99E-E691-4F30-AED6-1565709C6C28}" type="presParOf" srcId="{844778BF-48BB-4E31-A592-AFD8F461B94F}" destId="{D19D524C-D9F2-47C4-836C-41A7BA6D402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06C238-DD8F-4E95-B6FC-B6513620ACA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3B69E44-BA36-4BF7-A888-0915DE6EBCE1}">
      <dgm:prSet phldrT="[Text]"/>
      <dgm:spPr/>
      <dgm:t>
        <a:bodyPr/>
        <a:lstStyle/>
        <a:p>
          <a:r>
            <a:rPr lang="en-US" dirty="0"/>
            <a:t>Case</a:t>
          </a:r>
        </a:p>
      </dgm:t>
    </dgm:pt>
    <dgm:pt modelId="{228A8C63-1903-4A4E-9B8B-16DD7F93188C}" type="parTrans" cxnId="{87CC7508-09B0-48F5-8BA2-8EAED2228D68}">
      <dgm:prSet/>
      <dgm:spPr/>
      <dgm:t>
        <a:bodyPr/>
        <a:lstStyle/>
        <a:p>
          <a:endParaRPr lang="en-US"/>
        </a:p>
      </dgm:t>
    </dgm:pt>
    <dgm:pt modelId="{1FD7376B-7AF8-47E9-9812-1509AAE20258}" type="sibTrans" cxnId="{87CC7508-09B0-48F5-8BA2-8EAED2228D68}">
      <dgm:prSet/>
      <dgm:spPr/>
      <dgm:t>
        <a:bodyPr/>
        <a:lstStyle/>
        <a:p>
          <a:endParaRPr lang="en-US"/>
        </a:p>
      </dgm:t>
    </dgm:pt>
    <dgm:pt modelId="{3E466CE9-817B-40F4-B6ED-B57BB2661BD9}">
      <dgm:prSet phldrT="[Text]"/>
      <dgm:spPr/>
      <dgm:t>
        <a:bodyPr/>
        <a:lstStyle/>
        <a:p>
          <a:r>
            <a:rPr lang="en-US" dirty="0"/>
            <a:t>Early detection</a:t>
          </a:r>
        </a:p>
      </dgm:t>
    </dgm:pt>
    <dgm:pt modelId="{030E5297-DFA3-4919-8FD5-271BC08D901E}" type="parTrans" cxnId="{E4E33B03-E587-4C18-BA3C-8A72B6B6D811}">
      <dgm:prSet/>
      <dgm:spPr/>
      <dgm:t>
        <a:bodyPr/>
        <a:lstStyle/>
        <a:p>
          <a:endParaRPr lang="en-US"/>
        </a:p>
      </dgm:t>
    </dgm:pt>
    <dgm:pt modelId="{1913D583-0BF8-41A7-9A28-27DE35A0165F}" type="sibTrans" cxnId="{E4E33B03-E587-4C18-BA3C-8A72B6B6D811}">
      <dgm:prSet/>
      <dgm:spPr/>
      <dgm:t>
        <a:bodyPr/>
        <a:lstStyle/>
        <a:p>
          <a:endParaRPr lang="en-US"/>
        </a:p>
      </dgm:t>
    </dgm:pt>
    <dgm:pt modelId="{AF4EED9D-78C8-4096-8F20-3851F64E9B52}">
      <dgm:prSet phldrT="[Text]"/>
      <dgm:spPr/>
      <dgm:t>
        <a:bodyPr/>
        <a:lstStyle/>
        <a:p>
          <a:r>
            <a:rPr lang="en-US" dirty="0"/>
            <a:t>Testing of sputum samples</a:t>
          </a:r>
        </a:p>
      </dgm:t>
    </dgm:pt>
    <dgm:pt modelId="{3F289A99-A2E1-4F8E-B207-7B7815442A8E}" type="parTrans" cxnId="{156E96C8-17BB-4320-98D3-84807AED71FD}">
      <dgm:prSet/>
      <dgm:spPr/>
      <dgm:t>
        <a:bodyPr/>
        <a:lstStyle/>
        <a:p>
          <a:endParaRPr lang="en-US"/>
        </a:p>
      </dgm:t>
    </dgm:pt>
    <dgm:pt modelId="{162F9379-E07E-47A3-B811-64A3C1CF6DEA}" type="sibTrans" cxnId="{156E96C8-17BB-4320-98D3-84807AED71FD}">
      <dgm:prSet/>
      <dgm:spPr/>
      <dgm:t>
        <a:bodyPr/>
        <a:lstStyle/>
        <a:p>
          <a:endParaRPr lang="en-US"/>
        </a:p>
      </dgm:t>
    </dgm:pt>
    <dgm:pt modelId="{733ECFC2-BAEF-417A-BBE0-F3654B5CFD85}">
      <dgm:prSet phldrT="[Text]"/>
      <dgm:spPr/>
      <dgm:t>
        <a:bodyPr/>
        <a:lstStyle/>
        <a:p>
          <a:r>
            <a:rPr lang="en-US" dirty="0"/>
            <a:t>Target group</a:t>
          </a:r>
        </a:p>
      </dgm:t>
    </dgm:pt>
    <dgm:pt modelId="{3FD82C6B-94C3-477D-B7CF-AAAAF2BC88BE}" type="parTrans" cxnId="{CBAF1A37-7431-4E04-9FB3-318472F10B8C}">
      <dgm:prSet/>
      <dgm:spPr/>
      <dgm:t>
        <a:bodyPr/>
        <a:lstStyle/>
        <a:p>
          <a:endParaRPr lang="en-US"/>
        </a:p>
      </dgm:t>
    </dgm:pt>
    <dgm:pt modelId="{9489517C-0A60-48D1-BD90-52D77D0C6F31}" type="sibTrans" cxnId="{CBAF1A37-7431-4E04-9FB3-318472F10B8C}">
      <dgm:prSet/>
      <dgm:spPr/>
      <dgm:t>
        <a:bodyPr/>
        <a:lstStyle/>
        <a:p>
          <a:endParaRPr lang="en-US"/>
        </a:p>
      </dgm:t>
    </dgm:pt>
    <dgm:pt modelId="{40A4CDCF-B803-4B08-81E9-F5DC2689C965}">
      <dgm:prSet phldrT="[Text]"/>
      <dgm:spPr/>
      <dgm:t>
        <a:bodyPr/>
        <a:lstStyle/>
        <a:p>
          <a:r>
            <a:rPr lang="en-US" dirty="0"/>
            <a:t>Priority given for pulmonary symptomatic patients</a:t>
          </a:r>
        </a:p>
      </dgm:t>
    </dgm:pt>
    <dgm:pt modelId="{C774DD22-DD49-4911-AD00-E8C66F02BD25}" type="parTrans" cxnId="{12BBBA09-458F-4215-A8D7-088E55120D49}">
      <dgm:prSet/>
      <dgm:spPr/>
      <dgm:t>
        <a:bodyPr/>
        <a:lstStyle/>
        <a:p>
          <a:endParaRPr lang="en-US"/>
        </a:p>
      </dgm:t>
    </dgm:pt>
    <dgm:pt modelId="{FCB8121E-8D68-4B1F-B9B0-E05E7010AD98}" type="sibTrans" cxnId="{12BBBA09-458F-4215-A8D7-088E55120D49}">
      <dgm:prSet/>
      <dgm:spPr/>
      <dgm:t>
        <a:bodyPr/>
        <a:lstStyle/>
        <a:p>
          <a:endParaRPr lang="en-US"/>
        </a:p>
      </dgm:t>
    </dgm:pt>
    <dgm:pt modelId="{D95676FF-1818-4986-8FAE-D35F23B9C1C0}">
      <dgm:prSet phldrT="[Text]"/>
      <dgm:spPr/>
      <dgm:t>
        <a:bodyPr/>
        <a:lstStyle/>
        <a:p>
          <a:r>
            <a:rPr lang="en-US" dirty="0"/>
            <a:t>Persistent cough and fever</a:t>
          </a:r>
        </a:p>
      </dgm:t>
    </dgm:pt>
    <dgm:pt modelId="{963E8F2E-FA1E-4B66-82A4-FD3D82A46BF3}" type="parTrans" cxnId="{410FB959-000F-42FF-8F04-6716A544C0BE}">
      <dgm:prSet/>
      <dgm:spPr/>
      <dgm:t>
        <a:bodyPr/>
        <a:lstStyle/>
        <a:p>
          <a:endParaRPr lang="en-US"/>
        </a:p>
      </dgm:t>
    </dgm:pt>
    <dgm:pt modelId="{6E3DB9C4-3E77-4F3D-852F-623BD045A02E}" type="sibTrans" cxnId="{410FB959-000F-42FF-8F04-6716A544C0BE}">
      <dgm:prSet/>
      <dgm:spPr/>
      <dgm:t>
        <a:bodyPr/>
        <a:lstStyle/>
        <a:p>
          <a:endParaRPr lang="en-US"/>
        </a:p>
      </dgm:t>
    </dgm:pt>
    <dgm:pt modelId="{8DCA12AE-634B-44BF-92F3-9BCE81A40B36}">
      <dgm:prSet phldrT="[Text]"/>
      <dgm:spPr/>
      <dgm:t>
        <a:bodyPr/>
        <a:lstStyle/>
        <a:p>
          <a:r>
            <a:rPr lang="en-US" dirty="0"/>
            <a:t>Case finding tools</a:t>
          </a:r>
        </a:p>
      </dgm:t>
    </dgm:pt>
    <dgm:pt modelId="{55D70984-BE80-4042-847C-86915E8FC356}" type="parTrans" cxnId="{DD5DDCCE-CD51-4FA6-9357-943E806FFC17}">
      <dgm:prSet/>
      <dgm:spPr/>
      <dgm:t>
        <a:bodyPr/>
        <a:lstStyle/>
        <a:p>
          <a:endParaRPr lang="en-US"/>
        </a:p>
      </dgm:t>
    </dgm:pt>
    <dgm:pt modelId="{F157C901-BB9D-4F30-9022-FDEDF07ECCD7}" type="sibTrans" cxnId="{DD5DDCCE-CD51-4FA6-9357-943E806FFC17}">
      <dgm:prSet/>
      <dgm:spPr/>
      <dgm:t>
        <a:bodyPr/>
        <a:lstStyle/>
        <a:p>
          <a:endParaRPr lang="en-US"/>
        </a:p>
      </dgm:t>
    </dgm:pt>
    <dgm:pt modelId="{F84BF590-EE9A-4003-B3FB-E6A867BDC4B0}">
      <dgm:prSet phldrT="[Text]"/>
      <dgm:spPr/>
      <dgm:t>
        <a:bodyPr/>
        <a:lstStyle/>
        <a:p>
          <a:r>
            <a:rPr lang="en-US" dirty="0"/>
            <a:t>Sputum examination</a:t>
          </a:r>
        </a:p>
      </dgm:t>
    </dgm:pt>
    <dgm:pt modelId="{FF82EF2C-6A16-4144-9F42-211C7EE488EE}" type="parTrans" cxnId="{9414E9EF-42A2-407C-8BCC-536F2D8C98A6}">
      <dgm:prSet/>
      <dgm:spPr/>
      <dgm:t>
        <a:bodyPr/>
        <a:lstStyle/>
        <a:p>
          <a:endParaRPr lang="en-US"/>
        </a:p>
      </dgm:t>
    </dgm:pt>
    <dgm:pt modelId="{6D244E7C-53F2-4CCB-8275-127C5739BDEF}" type="sibTrans" cxnId="{9414E9EF-42A2-407C-8BCC-536F2D8C98A6}">
      <dgm:prSet/>
      <dgm:spPr/>
      <dgm:t>
        <a:bodyPr/>
        <a:lstStyle/>
        <a:p>
          <a:endParaRPr lang="en-US"/>
        </a:p>
      </dgm:t>
    </dgm:pt>
    <dgm:pt modelId="{2632305C-048A-4FC7-A199-81E8D2E3DD87}">
      <dgm:prSet phldrT="[Text]"/>
      <dgm:spPr/>
      <dgm:t>
        <a:bodyPr/>
        <a:lstStyle/>
        <a:p>
          <a:r>
            <a:rPr lang="en-US" dirty="0"/>
            <a:t>Slide reporting</a:t>
          </a:r>
        </a:p>
      </dgm:t>
    </dgm:pt>
    <dgm:pt modelId="{24F5A364-0E31-4672-9030-38EBCC464757}" type="parTrans" cxnId="{22C69A9B-D018-4FD2-9C1F-8F06099F9FC9}">
      <dgm:prSet/>
      <dgm:spPr/>
      <dgm:t>
        <a:bodyPr/>
        <a:lstStyle/>
        <a:p>
          <a:endParaRPr lang="en-US"/>
        </a:p>
      </dgm:t>
    </dgm:pt>
    <dgm:pt modelId="{DCBC2C6D-A959-49D3-AA9C-AB24AAF74983}" type="sibTrans" cxnId="{22C69A9B-D018-4FD2-9C1F-8F06099F9FC9}">
      <dgm:prSet/>
      <dgm:spPr/>
      <dgm:t>
        <a:bodyPr/>
        <a:lstStyle/>
        <a:p>
          <a:endParaRPr lang="en-US"/>
        </a:p>
      </dgm:t>
    </dgm:pt>
    <dgm:pt modelId="{B01F1319-3574-412D-A7C5-42F24E7AA8C3}">
      <dgm:prSet phldrT="[Text]"/>
      <dgm:spPr/>
      <dgm:t>
        <a:bodyPr/>
        <a:lstStyle/>
        <a:p>
          <a:r>
            <a:rPr lang="en-US" dirty="0"/>
            <a:t>Radiography (chest X-ray)</a:t>
          </a:r>
        </a:p>
      </dgm:t>
    </dgm:pt>
    <dgm:pt modelId="{9EB69859-6419-42B8-90AD-909CB69725E8}" type="parTrans" cxnId="{603DA24B-6421-4C78-92DE-DF9487D3734A}">
      <dgm:prSet/>
      <dgm:spPr/>
    </dgm:pt>
    <dgm:pt modelId="{1BC781B0-C5FE-447C-A998-C4FAA5789BB8}" type="sibTrans" cxnId="{603DA24B-6421-4C78-92DE-DF9487D3734A}">
      <dgm:prSet/>
      <dgm:spPr/>
    </dgm:pt>
    <dgm:pt modelId="{87C0B8C7-287C-4A23-8006-8C41459234BF}" type="pres">
      <dgm:prSet presAssocID="{6206C238-DD8F-4E95-B6FC-B6513620ACAE}" presName="Name0" presStyleCnt="0">
        <dgm:presLayoutVars>
          <dgm:dir/>
          <dgm:resizeHandles val="exact"/>
        </dgm:presLayoutVars>
      </dgm:prSet>
      <dgm:spPr/>
      <dgm:t>
        <a:bodyPr/>
        <a:lstStyle/>
        <a:p>
          <a:endParaRPr lang="en-IN"/>
        </a:p>
      </dgm:t>
    </dgm:pt>
    <dgm:pt modelId="{684280B7-684D-4C35-AC9E-335DA88CB2F3}" type="pres">
      <dgm:prSet presAssocID="{F3B69E44-BA36-4BF7-A888-0915DE6EBCE1}" presName="node" presStyleLbl="node1" presStyleIdx="0" presStyleCnt="3">
        <dgm:presLayoutVars>
          <dgm:bulletEnabled val="1"/>
        </dgm:presLayoutVars>
      </dgm:prSet>
      <dgm:spPr/>
      <dgm:t>
        <a:bodyPr/>
        <a:lstStyle/>
        <a:p>
          <a:endParaRPr lang="en-IN"/>
        </a:p>
      </dgm:t>
    </dgm:pt>
    <dgm:pt modelId="{31A276B3-D23E-43DD-B895-47DD1F1D23B2}" type="pres">
      <dgm:prSet presAssocID="{1FD7376B-7AF8-47E9-9812-1509AAE20258}" presName="sibTrans" presStyleCnt="0"/>
      <dgm:spPr/>
    </dgm:pt>
    <dgm:pt modelId="{87C7D5AE-CE22-4D2A-91C0-054238457C9F}" type="pres">
      <dgm:prSet presAssocID="{733ECFC2-BAEF-417A-BBE0-F3654B5CFD85}" presName="node" presStyleLbl="node1" presStyleIdx="1" presStyleCnt="3">
        <dgm:presLayoutVars>
          <dgm:bulletEnabled val="1"/>
        </dgm:presLayoutVars>
      </dgm:prSet>
      <dgm:spPr/>
      <dgm:t>
        <a:bodyPr/>
        <a:lstStyle/>
        <a:p>
          <a:endParaRPr lang="en-IN"/>
        </a:p>
      </dgm:t>
    </dgm:pt>
    <dgm:pt modelId="{713ED2C2-3BDC-48E0-ADA6-D241050CB73C}" type="pres">
      <dgm:prSet presAssocID="{9489517C-0A60-48D1-BD90-52D77D0C6F31}" presName="sibTrans" presStyleCnt="0"/>
      <dgm:spPr/>
    </dgm:pt>
    <dgm:pt modelId="{91968AB3-EDD4-4405-B29F-D1D2DB8B3070}" type="pres">
      <dgm:prSet presAssocID="{8DCA12AE-634B-44BF-92F3-9BCE81A40B36}" presName="node" presStyleLbl="node1" presStyleIdx="2" presStyleCnt="3">
        <dgm:presLayoutVars>
          <dgm:bulletEnabled val="1"/>
        </dgm:presLayoutVars>
      </dgm:prSet>
      <dgm:spPr/>
      <dgm:t>
        <a:bodyPr/>
        <a:lstStyle/>
        <a:p>
          <a:endParaRPr lang="en-IN"/>
        </a:p>
      </dgm:t>
    </dgm:pt>
  </dgm:ptLst>
  <dgm:cxnLst>
    <dgm:cxn modelId="{156E96C8-17BB-4320-98D3-84807AED71FD}" srcId="{F3B69E44-BA36-4BF7-A888-0915DE6EBCE1}" destId="{AF4EED9D-78C8-4096-8F20-3851F64E9B52}" srcOrd="1" destOrd="0" parTransId="{3F289A99-A2E1-4F8E-B207-7B7815442A8E}" sibTransId="{162F9379-E07E-47A3-B811-64A3C1CF6DEA}"/>
    <dgm:cxn modelId="{603DA24B-6421-4C78-92DE-DF9487D3734A}" srcId="{8DCA12AE-634B-44BF-92F3-9BCE81A40B36}" destId="{B01F1319-3574-412D-A7C5-42F24E7AA8C3}" srcOrd="2" destOrd="0" parTransId="{9EB69859-6419-42B8-90AD-909CB69725E8}" sibTransId="{1BC781B0-C5FE-447C-A998-C4FAA5789BB8}"/>
    <dgm:cxn modelId="{E4E33B03-E587-4C18-BA3C-8A72B6B6D811}" srcId="{F3B69E44-BA36-4BF7-A888-0915DE6EBCE1}" destId="{3E466CE9-817B-40F4-B6ED-B57BB2661BD9}" srcOrd="0" destOrd="0" parTransId="{030E5297-DFA3-4919-8FD5-271BC08D901E}" sibTransId="{1913D583-0BF8-41A7-9A28-27DE35A0165F}"/>
    <dgm:cxn modelId="{9414E9EF-42A2-407C-8BCC-536F2D8C98A6}" srcId="{8DCA12AE-634B-44BF-92F3-9BCE81A40B36}" destId="{F84BF590-EE9A-4003-B3FB-E6A867BDC4B0}" srcOrd="0" destOrd="0" parTransId="{FF82EF2C-6A16-4144-9F42-211C7EE488EE}" sibTransId="{6D244E7C-53F2-4CCB-8275-127C5739BDEF}"/>
    <dgm:cxn modelId="{14E40DDE-FA70-40B9-AFFF-817A65D5A83E}" type="presOf" srcId="{AF4EED9D-78C8-4096-8F20-3851F64E9B52}" destId="{684280B7-684D-4C35-AC9E-335DA88CB2F3}" srcOrd="0" destOrd="2" presId="urn:microsoft.com/office/officeart/2005/8/layout/hList6"/>
    <dgm:cxn modelId="{93A57494-162C-466B-8658-53FEE07E901D}" type="presOf" srcId="{6206C238-DD8F-4E95-B6FC-B6513620ACAE}" destId="{87C0B8C7-287C-4A23-8006-8C41459234BF}" srcOrd="0" destOrd="0" presId="urn:microsoft.com/office/officeart/2005/8/layout/hList6"/>
    <dgm:cxn modelId="{DD5DDCCE-CD51-4FA6-9357-943E806FFC17}" srcId="{6206C238-DD8F-4E95-B6FC-B6513620ACAE}" destId="{8DCA12AE-634B-44BF-92F3-9BCE81A40B36}" srcOrd="2" destOrd="0" parTransId="{55D70984-BE80-4042-847C-86915E8FC356}" sibTransId="{F157C901-BB9D-4F30-9022-FDEDF07ECCD7}"/>
    <dgm:cxn modelId="{29784D88-216A-47BD-B3AF-950B65D7350B}" type="presOf" srcId="{3E466CE9-817B-40F4-B6ED-B57BB2661BD9}" destId="{684280B7-684D-4C35-AC9E-335DA88CB2F3}" srcOrd="0" destOrd="1" presId="urn:microsoft.com/office/officeart/2005/8/layout/hList6"/>
    <dgm:cxn modelId="{58435E49-FB5C-47A0-BBC6-CDF7C283E365}" type="presOf" srcId="{733ECFC2-BAEF-417A-BBE0-F3654B5CFD85}" destId="{87C7D5AE-CE22-4D2A-91C0-054238457C9F}" srcOrd="0" destOrd="0" presId="urn:microsoft.com/office/officeart/2005/8/layout/hList6"/>
    <dgm:cxn modelId="{12D80FB4-AE48-4439-9682-DA815FC02B4C}" type="presOf" srcId="{8DCA12AE-634B-44BF-92F3-9BCE81A40B36}" destId="{91968AB3-EDD4-4405-B29F-D1D2DB8B3070}" srcOrd="0" destOrd="0" presId="urn:microsoft.com/office/officeart/2005/8/layout/hList6"/>
    <dgm:cxn modelId="{02D05D1A-4C77-4C8E-BD3B-267256B21422}" type="presOf" srcId="{B01F1319-3574-412D-A7C5-42F24E7AA8C3}" destId="{91968AB3-EDD4-4405-B29F-D1D2DB8B3070}" srcOrd="0" destOrd="3" presId="urn:microsoft.com/office/officeart/2005/8/layout/hList6"/>
    <dgm:cxn modelId="{494C39BE-C93A-47C2-9B8C-16300725DE75}" type="presOf" srcId="{F3B69E44-BA36-4BF7-A888-0915DE6EBCE1}" destId="{684280B7-684D-4C35-AC9E-335DA88CB2F3}" srcOrd="0" destOrd="0" presId="urn:microsoft.com/office/officeart/2005/8/layout/hList6"/>
    <dgm:cxn modelId="{22C69A9B-D018-4FD2-9C1F-8F06099F9FC9}" srcId="{8DCA12AE-634B-44BF-92F3-9BCE81A40B36}" destId="{2632305C-048A-4FC7-A199-81E8D2E3DD87}" srcOrd="1" destOrd="0" parTransId="{24F5A364-0E31-4672-9030-38EBCC464757}" sibTransId="{DCBC2C6D-A959-49D3-AA9C-AB24AAF74983}"/>
    <dgm:cxn modelId="{CBAF1A37-7431-4E04-9FB3-318472F10B8C}" srcId="{6206C238-DD8F-4E95-B6FC-B6513620ACAE}" destId="{733ECFC2-BAEF-417A-BBE0-F3654B5CFD85}" srcOrd="1" destOrd="0" parTransId="{3FD82C6B-94C3-477D-B7CF-AAAAF2BC88BE}" sibTransId="{9489517C-0A60-48D1-BD90-52D77D0C6F31}"/>
    <dgm:cxn modelId="{87CC7508-09B0-48F5-8BA2-8EAED2228D68}" srcId="{6206C238-DD8F-4E95-B6FC-B6513620ACAE}" destId="{F3B69E44-BA36-4BF7-A888-0915DE6EBCE1}" srcOrd="0" destOrd="0" parTransId="{228A8C63-1903-4A4E-9B8B-16DD7F93188C}" sibTransId="{1FD7376B-7AF8-47E9-9812-1509AAE20258}"/>
    <dgm:cxn modelId="{12BBBA09-458F-4215-A8D7-088E55120D49}" srcId="{733ECFC2-BAEF-417A-BBE0-F3654B5CFD85}" destId="{40A4CDCF-B803-4B08-81E9-F5DC2689C965}" srcOrd="0" destOrd="0" parTransId="{C774DD22-DD49-4911-AD00-E8C66F02BD25}" sibTransId="{FCB8121E-8D68-4B1F-B9B0-E05E7010AD98}"/>
    <dgm:cxn modelId="{AE299634-DFC3-45F9-8412-F34B8687E6D3}" type="presOf" srcId="{2632305C-048A-4FC7-A199-81E8D2E3DD87}" destId="{91968AB3-EDD4-4405-B29F-D1D2DB8B3070}" srcOrd="0" destOrd="2" presId="urn:microsoft.com/office/officeart/2005/8/layout/hList6"/>
    <dgm:cxn modelId="{410FB959-000F-42FF-8F04-6716A544C0BE}" srcId="{733ECFC2-BAEF-417A-BBE0-F3654B5CFD85}" destId="{D95676FF-1818-4986-8FAE-D35F23B9C1C0}" srcOrd="1" destOrd="0" parTransId="{963E8F2E-FA1E-4B66-82A4-FD3D82A46BF3}" sibTransId="{6E3DB9C4-3E77-4F3D-852F-623BD045A02E}"/>
    <dgm:cxn modelId="{E0AC2305-F74D-4D48-ACB4-51729DC6C529}" type="presOf" srcId="{40A4CDCF-B803-4B08-81E9-F5DC2689C965}" destId="{87C7D5AE-CE22-4D2A-91C0-054238457C9F}" srcOrd="0" destOrd="1" presId="urn:microsoft.com/office/officeart/2005/8/layout/hList6"/>
    <dgm:cxn modelId="{6DD4DFF8-4CA5-43C9-A147-C6AA0F7D130A}" type="presOf" srcId="{D95676FF-1818-4986-8FAE-D35F23B9C1C0}" destId="{87C7D5AE-CE22-4D2A-91C0-054238457C9F}" srcOrd="0" destOrd="2" presId="urn:microsoft.com/office/officeart/2005/8/layout/hList6"/>
    <dgm:cxn modelId="{1F93ACFF-4099-4C4F-A651-6C6FD908907C}" type="presOf" srcId="{F84BF590-EE9A-4003-B3FB-E6A867BDC4B0}" destId="{91968AB3-EDD4-4405-B29F-D1D2DB8B3070}" srcOrd="0" destOrd="1" presId="urn:microsoft.com/office/officeart/2005/8/layout/hList6"/>
    <dgm:cxn modelId="{121460C3-6475-4849-B3BA-D81EDDBE0AE1}" type="presParOf" srcId="{87C0B8C7-287C-4A23-8006-8C41459234BF}" destId="{684280B7-684D-4C35-AC9E-335DA88CB2F3}" srcOrd="0" destOrd="0" presId="urn:microsoft.com/office/officeart/2005/8/layout/hList6"/>
    <dgm:cxn modelId="{124B2F98-CB1C-4DF4-875B-0BA5691E2E32}" type="presParOf" srcId="{87C0B8C7-287C-4A23-8006-8C41459234BF}" destId="{31A276B3-D23E-43DD-B895-47DD1F1D23B2}" srcOrd="1" destOrd="0" presId="urn:microsoft.com/office/officeart/2005/8/layout/hList6"/>
    <dgm:cxn modelId="{CB02742B-0B39-44A2-B49B-AB8FE2D8D146}" type="presParOf" srcId="{87C0B8C7-287C-4A23-8006-8C41459234BF}" destId="{87C7D5AE-CE22-4D2A-91C0-054238457C9F}" srcOrd="2" destOrd="0" presId="urn:microsoft.com/office/officeart/2005/8/layout/hList6"/>
    <dgm:cxn modelId="{98529A51-F6E6-44F4-ABD3-F5B59C9E0193}" type="presParOf" srcId="{87C0B8C7-287C-4A23-8006-8C41459234BF}" destId="{713ED2C2-3BDC-48E0-ADA6-D241050CB73C}" srcOrd="3" destOrd="0" presId="urn:microsoft.com/office/officeart/2005/8/layout/hList6"/>
    <dgm:cxn modelId="{ABD36CEB-86F4-401A-BA75-44D81828D4EA}" type="presParOf" srcId="{87C0B8C7-287C-4A23-8006-8C41459234BF}" destId="{91968AB3-EDD4-4405-B29F-D1D2DB8B3070}"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1A1102-BF88-4967-BAAA-B67F248975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1F79C2B-55C4-41E6-9B2E-BECB6CC61322}">
      <dgm:prSet phldrT="[Text]"/>
      <dgm:spPr/>
      <dgm:t>
        <a:bodyPr/>
        <a:lstStyle/>
        <a:p>
          <a:r>
            <a:rPr lang="en-US" dirty="0"/>
            <a:t>TUBERCULIN</a:t>
          </a:r>
        </a:p>
      </dgm:t>
    </dgm:pt>
    <dgm:pt modelId="{C79AF0CD-DA4D-4ABF-B245-F88300FB41DE}" type="parTrans" cxnId="{441ED3C9-433C-4026-9E57-1E6CEC1ADDBC}">
      <dgm:prSet/>
      <dgm:spPr/>
      <dgm:t>
        <a:bodyPr/>
        <a:lstStyle/>
        <a:p>
          <a:endParaRPr lang="en-US"/>
        </a:p>
      </dgm:t>
    </dgm:pt>
    <dgm:pt modelId="{91DB2159-663E-4609-AF4B-E35CEFD5667E}" type="sibTrans" cxnId="{441ED3C9-433C-4026-9E57-1E6CEC1ADDBC}">
      <dgm:prSet/>
      <dgm:spPr/>
      <dgm:t>
        <a:bodyPr/>
        <a:lstStyle/>
        <a:p>
          <a:endParaRPr lang="en-US"/>
        </a:p>
      </dgm:t>
    </dgm:pt>
    <dgm:pt modelId="{D91F4855-D45A-4917-B69A-300C7F2ED637}">
      <dgm:prSet phldrT="[Text]"/>
      <dgm:spPr/>
      <dgm:t>
        <a:bodyPr/>
        <a:lstStyle/>
        <a:p>
          <a:r>
            <a:rPr lang="en-US" dirty="0"/>
            <a:t>MANTOUX</a:t>
          </a:r>
        </a:p>
      </dgm:t>
    </dgm:pt>
    <dgm:pt modelId="{8ED165F6-F642-4A74-887F-C57194EC7BA7}" type="parTrans" cxnId="{BE682C07-0D6D-4170-9F78-3173C6E9EC92}">
      <dgm:prSet/>
      <dgm:spPr/>
      <dgm:t>
        <a:bodyPr/>
        <a:lstStyle/>
        <a:p>
          <a:endParaRPr lang="en-US"/>
        </a:p>
      </dgm:t>
    </dgm:pt>
    <dgm:pt modelId="{956F330A-E2DE-442E-BFD4-F93799E9DAEC}" type="sibTrans" cxnId="{BE682C07-0D6D-4170-9F78-3173C6E9EC92}">
      <dgm:prSet/>
      <dgm:spPr/>
      <dgm:t>
        <a:bodyPr/>
        <a:lstStyle/>
        <a:p>
          <a:endParaRPr lang="en-US"/>
        </a:p>
      </dgm:t>
    </dgm:pt>
    <dgm:pt modelId="{06C100F0-E0AF-4647-8E0C-DCD460805C2D}">
      <dgm:prSet phldrT="[Text]"/>
      <dgm:spPr/>
      <dgm:t>
        <a:bodyPr/>
        <a:lstStyle/>
        <a:p>
          <a:r>
            <a:rPr lang="en-US" dirty="0"/>
            <a:t>INSTA TEST</a:t>
          </a:r>
        </a:p>
      </dgm:t>
    </dgm:pt>
    <dgm:pt modelId="{1BB5D16A-6640-4430-A905-971681FF1C10}" type="parTrans" cxnId="{B975541E-E110-43A4-9306-BFB7B34CAC1A}">
      <dgm:prSet/>
      <dgm:spPr/>
      <dgm:t>
        <a:bodyPr/>
        <a:lstStyle/>
        <a:p>
          <a:endParaRPr lang="en-US"/>
        </a:p>
      </dgm:t>
    </dgm:pt>
    <dgm:pt modelId="{9AC3B69C-19CA-4FB2-B3F2-555DBE7ABF99}" type="sibTrans" cxnId="{B975541E-E110-43A4-9306-BFB7B34CAC1A}">
      <dgm:prSet/>
      <dgm:spPr/>
      <dgm:t>
        <a:bodyPr/>
        <a:lstStyle/>
        <a:p>
          <a:endParaRPr lang="en-US"/>
        </a:p>
      </dgm:t>
    </dgm:pt>
    <dgm:pt modelId="{408072A2-81ED-4DD2-9647-46BE15393E30}">
      <dgm:prSet phldrT="[Text]"/>
      <dgm:spPr/>
      <dgm:t>
        <a:bodyPr/>
        <a:lstStyle/>
        <a:p>
          <a:r>
            <a:rPr lang="en-US" dirty="0"/>
            <a:t>RADIOMETRIC BACTEC</a:t>
          </a:r>
        </a:p>
      </dgm:t>
    </dgm:pt>
    <dgm:pt modelId="{4CB85B00-1BAB-4409-B5A7-08DE7F574B4A}" type="parTrans" cxnId="{E602D121-89AB-4C22-A4DB-F4EA7BDDE054}">
      <dgm:prSet/>
      <dgm:spPr/>
      <dgm:t>
        <a:bodyPr/>
        <a:lstStyle/>
        <a:p>
          <a:endParaRPr lang="en-US"/>
        </a:p>
      </dgm:t>
    </dgm:pt>
    <dgm:pt modelId="{9F607028-F592-4795-AF70-95CEA177F4D2}" type="sibTrans" cxnId="{E602D121-89AB-4C22-A4DB-F4EA7BDDE054}">
      <dgm:prSet/>
      <dgm:spPr/>
      <dgm:t>
        <a:bodyPr/>
        <a:lstStyle/>
        <a:p>
          <a:endParaRPr lang="en-US"/>
        </a:p>
      </dgm:t>
    </dgm:pt>
    <dgm:pt modelId="{63BFF157-3959-497A-A521-03637BD98AAF}">
      <dgm:prSet phldrT="[Text]"/>
      <dgm:spPr/>
      <dgm:t>
        <a:bodyPr/>
        <a:lstStyle/>
        <a:p>
          <a:r>
            <a:rPr lang="en-US" dirty="0"/>
            <a:t>SPUTUM CULTURE TEST</a:t>
          </a:r>
        </a:p>
      </dgm:t>
    </dgm:pt>
    <dgm:pt modelId="{F019CD7D-8969-41AE-A2CC-2EA3334C77FA}" type="parTrans" cxnId="{AE131B83-120F-4E84-A309-4BC35A06CC59}">
      <dgm:prSet/>
      <dgm:spPr/>
      <dgm:t>
        <a:bodyPr/>
        <a:lstStyle/>
        <a:p>
          <a:endParaRPr lang="en-US"/>
        </a:p>
      </dgm:t>
    </dgm:pt>
    <dgm:pt modelId="{D1E96266-F944-447D-9BC3-71030F49859F}" type="sibTrans" cxnId="{AE131B83-120F-4E84-A309-4BC35A06CC59}">
      <dgm:prSet/>
      <dgm:spPr/>
      <dgm:t>
        <a:bodyPr/>
        <a:lstStyle/>
        <a:p>
          <a:endParaRPr lang="en-US"/>
        </a:p>
      </dgm:t>
    </dgm:pt>
    <dgm:pt modelId="{6DD5907E-31A9-4C70-AF9B-29AB1AE76413}" type="pres">
      <dgm:prSet presAssocID="{1C1A1102-BF88-4967-BAAA-B67F248975B0}" presName="diagram" presStyleCnt="0">
        <dgm:presLayoutVars>
          <dgm:dir/>
          <dgm:resizeHandles val="exact"/>
        </dgm:presLayoutVars>
      </dgm:prSet>
      <dgm:spPr/>
      <dgm:t>
        <a:bodyPr/>
        <a:lstStyle/>
        <a:p>
          <a:endParaRPr lang="en-IN"/>
        </a:p>
      </dgm:t>
    </dgm:pt>
    <dgm:pt modelId="{4DAD3846-DCA4-4BE4-A92A-2A4783D8B6AD}" type="pres">
      <dgm:prSet presAssocID="{71F79C2B-55C4-41E6-9B2E-BECB6CC61322}" presName="node" presStyleLbl="node1" presStyleIdx="0" presStyleCnt="5">
        <dgm:presLayoutVars>
          <dgm:bulletEnabled val="1"/>
        </dgm:presLayoutVars>
      </dgm:prSet>
      <dgm:spPr/>
      <dgm:t>
        <a:bodyPr/>
        <a:lstStyle/>
        <a:p>
          <a:endParaRPr lang="en-IN"/>
        </a:p>
      </dgm:t>
    </dgm:pt>
    <dgm:pt modelId="{0BDAC8A2-EAA4-496A-AE2A-40B8170F7096}" type="pres">
      <dgm:prSet presAssocID="{91DB2159-663E-4609-AF4B-E35CEFD5667E}" presName="sibTrans" presStyleCnt="0"/>
      <dgm:spPr/>
    </dgm:pt>
    <dgm:pt modelId="{F0449B85-B33D-4161-8342-29095122C6DC}" type="pres">
      <dgm:prSet presAssocID="{D91F4855-D45A-4917-B69A-300C7F2ED637}" presName="node" presStyleLbl="node1" presStyleIdx="1" presStyleCnt="5">
        <dgm:presLayoutVars>
          <dgm:bulletEnabled val="1"/>
        </dgm:presLayoutVars>
      </dgm:prSet>
      <dgm:spPr/>
      <dgm:t>
        <a:bodyPr/>
        <a:lstStyle/>
        <a:p>
          <a:endParaRPr lang="en-IN"/>
        </a:p>
      </dgm:t>
    </dgm:pt>
    <dgm:pt modelId="{C4112EA9-6319-4B90-845D-4AAD0B019867}" type="pres">
      <dgm:prSet presAssocID="{956F330A-E2DE-442E-BFD4-F93799E9DAEC}" presName="sibTrans" presStyleCnt="0"/>
      <dgm:spPr/>
    </dgm:pt>
    <dgm:pt modelId="{A4566A8F-461E-4502-9C87-AA968E4ED352}" type="pres">
      <dgm:prSet presAssocID="{06C100F0-E0AF-4647-8E0C-DCD460805C2D}" presName="node" presStyleLbl="node1" presStyleIdx="2" presStyleCnt="5">
        <dgm:presLayoutVars>
          <dgm:bulletEnabled val="1"/>
        </dgm:presLayoutVars>
      </dgm:prSet>
      <dgm:spPr/>
      <dgm:t>
        <a:bodyPr/>
        <a:lstStyle/>
        <a:p>
          <a:endParaRPr lang="en-IN"/>
        </a:p>
      </dgm:t>
    </dgm:pt>
    <dgm:pt modelId="{D1D98492-CEF5-4383-8C03-CD5D74C89B58}" type="pres">
      <dgm:prSet presAssocID="{9AC3B69C-19CA-4FB2-B3F2-555DBE7ABF99}" presName="sibTrans" presStyleCnt="0"/>
      <dgm:spPr/>
    </dgm:pt>
    <dgm:pt modelId="{E6AC18FC-6881-44ED-9EC6-DA0221CD2F05}" type="pres">
      <dgm:prSet presAssocID="{408072A2-81ED-4DD2-9647-46BE15393E30}" presName="node" presStyleLbl="node1" presStyleIdx="3" presStyleCnt="5">
        <dgm:presLayoutVars>
          <dgm:bulletEnabled val="1"/>
        </dgm:presLayoutVars>
      </dgm:prSet>
      <dgm:spPr/>
      <dgm:t>
        <a:bodyPr/>
        <a:lstStyle/>
        <a:p>
          <a:endParaRPr lang="en-IN"/>
        </a:p>
      </dgm:t>
    </dgm:pt>
    <dgm:pt modelId="{6AC3C250-8B2A-4AEB-93FB-BEBFB776BC5C}" type="pres">
      <dgm:prSet presAssocID="{9F607028-F592-4795-AF70-95CEA177F4D2}" presName="sibTrans" presStyleCnt="0"/>
      <dgm:spPr/>
    </dgm:pt>
    <dgm:pt modelId="{7B549FC3-2834-4606-A19C-A5EDD0A3E58D}" type="pres">
      <dgm:prSet presAssocID="{63BFF157-3959-497A-A521-03637BD98AAF}" presName="node" presStyleLbl="node1" presStyleIdx="4" presStyleCnt="5">
        <dgm:presLayoutVars>
          <dgm:bulletEnabled val="1"/>
        </dgm:presLayoutVars>
      </dgm:prSet>
      <dgm:spPr/>
      <dgm:t>
        <a:bodyPr/>
        <a:lstStyle/>
        <a:p>
          <a:endParaRPr lang="en-IN"/>
        </a:p>
      </dgm:t>
    </dgm:pt>
  </dgm:ptLst>
  <dgm:cxnLst>
    <dgm:cxn modelId="{441ED3C9-433C-4026-9E57-1E6CEC1ADDBC}" srcId="{1C1A1102-BF88-4967-BAAA-B67F248975B0}" destId="{71F79C2B-55C4-41E6-9B2E-BECB6CC61322}" srcOrd="0" destOrd="0" parTransId="{C79AF0CD-DA4D-4ABF-B245-F88300FB41DE}" sibTransId="{91DB2159-663E-4609-AF4B-E35CEFD5667E}"/>
    <dgm:cxn modelId="{AE131B83-120F-4E84-A309-4BC35A06CC59}" srcId="{1C1A1102-BF88-4967-BAAA-B67F248975B0}" destId="{63BFF157-3959-497A-A521-03637BD98AAF}" srcOrd="4" destOrd="0" parTransId="{F019CD7D-8969-41AE-A2CC-2EA3334C77FA}" sibTransId="{D1E96266-F944-447D-9BC3-71030F49859F}"/>
    <dgm:cxn modelId="{9A39D696-5F02-4CAB-86D6-1683C0334B00}" type="presOf" srcId="{408072A2-81ED-4DD2-9647-46BE15393E30}" destId="{E6AC18FC-6881-44ED-9EC6-DA0221CD2F05}" srcOrd="0" destOrd="0" presId="urn:microsoft.com/office/officeart/2005/8/layout/default"/>
    <dgm:cxn modelId="{B975541E-E110-43A4-9306-BFB7B34CAC1A}" srcId="{1C1A1102-BF88-4967-BAAA-B67F248975B0}" destId="{06C100F0-E0AF-4647-8E0C-DCD460805C2D}" srcOrd="2" destOrd="0" parTransId="{1BB5D16A-6640-4430-A905-971681FF1C10}" sibTransId="{9AC3B69C-19CA-4FB2-B3F2-555DBE7ABF99}"/>
    <dgm:cxn modelId="{C57A2A19-5E14-4C56-A900-ECEEC978A8B0}" type="presOf" srcId="{06C100F0-E0AF-4647-8E0C-DCD460805C2D}" destId="{A4566A8F-461E-4502-9C87-AA968E4ED352}" srcOrd="0" destOrd="0" presId="urn:microsoft.com/office/officeart/2005/8/layout/default"/>
    <dgm:cxn modelId="{BE682C07-0D6D-4170-9F78-3173C6E9EC92}" srcId="{1C1A1102-BF88-4967-BAAA-B67F248975B0}" destId="{D91F4855-D45A-4917-B69A-300C7F2ED637}" srcOrd="1" destOrd="0" parTransId="{8ED165F6-F642-4A74-887F-C57194EC7BA7}" sibTransId="{956F330A-E2DE-442E-BFD4-F93799E9DAEC}"/>
    <dgm:cxn modelId="{E602D121-89AB-4C22-A4DB-F4EA7BDDE054}" srcId="{1C1A1102-BF88-4967-BAAA-B67F248975B0}" destId="{408072A2-81ED-4DD2-9647-46BE15393E30}" srcOrd="3" destOrd="0" parTransId="{4CB85B00-1BAB-4409-B5A7-08DE7F574B4A}" sibTransId="{9F607028-F592-4795-AF70-95CEA177F4D2}"/>
    <dgm:cxn modelId="{04DD53A4-D742-4C83-98BB-695068B9D560}" type="presOf" srcId="{71F79C2B-55C4-41E6-9B2E-BECB6CC61322}" destId="{4DAD3846-DCA4-4BE4-A92A-2A4783D8B6AD}" srcOrd="0" destOrd="0" presId="urn:microsoft.com/office/officeart/2005/8/layout/default"/>
    <dgm:cxn modelId="{DEFA94A3-B7DB-4F26-8E1A-BC125AB973A4}" type="presOf" srcId="{D91F4855-D45A-4917-B69A-300C7F2ED637}" destId="{F0449B85-B33D-4161-8342-29095122C6DC}" srcOrd="0" destOrd="0" presId="urn:microsoft.com/office/officeart/2005/8/layout/default"/>
    <dgm:cxn modelId="{1B01D096-D563-4A4F-873E-36D99CAC7069}" type="presOf" srcId="{1C1A1102-BF88-4967-BAAA-B67F248975B0}" destId="{6DD5907E-31A9-4C70-AF9B-29AB1AE76413}" srcOrd="0" destOrd="0" presId="urn:microsoft.com/office/officeart/2005/8/layout/default"/>
    <dgm:cxn modelId="{F0D71EAD-C207-4B2C-9098-6E3EA6E81D06}" type="presOf" srcId="{63BFF157-3959-497A-A521-03637BD98AAF}" destId="{7B549FC3-2834-4606-A19C-A5EDD0A3E58D}" srcOrd="0" destOrd="0" presId="urn:microsoft.com/office/officeart/2005/8/layout/default"/>
    <dgm:cxn modelId="{2B7436A7-05C6-4975-ABCA-720ED97E2A34}" type="presParOf" srcId="{6DD5907E-31A9-4C70-AF9B-29AB1AE76413}" destId="{4DAD3846-DCA4-4BE4-A92A-2A4783D8B6AD}" srcOrd="0" destOrd="0" presId="urn:microsoft.com/office/officeart/2005/8/layout/default"/>
    <dgm:cxn modelId="{4C820856-44AC-46A2-BE76-DA4F8BD966ED}" type="presParOf" srcId="{6DD5907E-31A9-4C70-AF9B-29AB1AE76413}" destId="{0BDAC8A2-EAA4-496A-AE2A-40B8170F7096}" srcOrd="1" destOrd="0" presId="urn:microsoft.com/office/officeart/2005/8/layout/default"/>
    <dgm:cxn modelId="{149159C7-D93D-4C1F-8570-73C3F8F7376E}" type="presParOf" srcId="{6DD5907E-31A9-4C70-AF9B-29AB1AE76413}" destId="{F0449B85-B33D-4161-8342-29095122C6DC}" srcOrd="2" destOrd="0" presId="urn:microsoft.com/office/officeart/2005/8/layout/default"/>
    <dgm:cxn modelId="{FEDF50F8-6642-4B19-B4ED-C7933FFB9CFE}" type="presParOf" srcId="{6DD5907E-31A9-4C70-AF9B-29AB1AE76413}" destId="{C4112EA9-6319-4B90-845D-4AAD0B019867}" srcOrd="3" destOrd="0" presId="urn:microsoft.com/office/officeart/2005/8/layout/default"/>
    <dgm:cxn modelId="{1804AFA5-0F53-4DF4-B512-BC32BCB9AD8E}" type="presParOf" srcId="{6DD5907E-31A9-4C70-AF9B-29AB1AE76413}" destId="{A4566A8F-461E-4502-9C87-AA968E4ED352}" srcOrd="4" destOrd="0" presId="urn:microsoft.com/office/officeart/2005/8/layout/default"/>
    <dgm:cxn modelId="{24105F42-C8A9-4596-B940-3C454E611FB7}" type="presParOf" srcId="{6DD5907E-31A9-4C70-AF9B-29AB1AE76413}" destId="{D1D98492-CEF5-4383-8C03-CD5D74C89B58}" srcOrd="5" destOrd="0" presId="urn:microsoft.com/office/officeart/2005/8/layout/default"/>
    <dgm:cxn modelId="{C9AC9EAB-5F5D-4407-912A-9435B572B3B9}" type="presParOf" srcId="{6DD5907E-31A9-4C70-AF9B-29AB1AE76413}" destId="{E6AC18FC-6881-44ED-9EC6-DA0221CD2F05}" srcOrd="6" destOrd="0" presId="urn:microsoft.com/office/officeart/2005/8/layout/default"/>
    <dgm:cxn modelId="{CFE174F9-C1E7-421A-8ACA-F4FADB5B6034}" type="presParOf" srcId="{6DD5907E-31A9-4C70-AF9B-29AB1AE76413}" destId="{6AC3C250-8B2A-4AEB-93FB-BEBFB776BC5C}" srcOrd="7" destOrd="0" presId="urn:microsoft.com/office/officeart/2005/8/layout/default"/>
    <dgm:cxn modelId="{F8821AFB-9F79-4ACE-9457-D7BCB9BDADE1}" type="presParOf" srcId="{6DD5907E-31A9-4C70-AF9B-29AB1AE76413}" destId="{7B549FC3-2834-4606-A19C-A5EDD0A3E58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D01849-4DF2-4BED-8EAC-221487CEAF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BD53BE9-FD5F-42B4-93C4-074D6F33FF4A}">
      <dgm:prSet phldrT="[Text]"/>
      <dgm:spPr/>
      <dgm:t>
        <a:bodyPr/>
        <a:lstStyle/>
        <a:p>
          <a:r>
            <a:rPr lang="en-US" dirty="0"/>
            <a:t>M. Tuberculosis</a:t>
          </a:r>
        </a:p>
      </dgm:t>
    </dgm:pt>
    <dgm:pt modelId="{0216C39B-12EE-47BB-8229-E212DD322135}" type="parTrans" cxnId="{5549ECB0-18B3-4CDE-A730-51C1A88C372C}">
      <dgm:prSet/>
      <dgm:spPr/>
      <dgm:t>
        <a:bodyPr/>
        <a:lstStyle/>
        <a:p>
          <a:endParaRPr lang="en-US"/>
        </a:p>
      </dgm:t>
    </dgm:pt>
    <dgm:pt modelId="{BFD4EC1F-3161-48EC-86D1-001F8C418AD0}" type="sibTrans" cxnId="{5549ECB0-18B3-4CDE-A730-51C1A88C372C}">
      <dgm:prSet/>
      <dgm:spPr/>
      <dgm:t>
        <a:bodyPr/>
        <a:lstStyle/>
        <a:p>
          <a:endParaRPr lang="en-US"/>
        </a:p>
      </dgm:t>
    </dgm:pt>
    <dgm:pt modelId="{F5262DAB-2841-4471-AE43-92E68DBD8BD7}">
      <dgm:prSet phldrT="[Text]"/>
      <dgm:spPr/>
      <dgm:t>
        <a:bodyPr/>
        <a:lstStyle/>
        <a:p>
          <a:r>
            <a:rPr lang="en-US" dirty="0" err="1"/>
            <a:t>Rifamicin</a:t>
          </a:r>
          <a:r>
            <a:rPr lang="en-US" dirty="0"/>
            <a:t> </a:t>
          </a:r>
        </a:p>
      </dgm:t>
    </dgm:pt>
    <dgm:pt modelId="{3F93B217-D60E-442A-92F6-D1A39E0F7CE4}" type="parTrans" cxnId="{34791A9D-44E6-47F2-ABA3-1038A3353D7E}">
      <dgm:prSet/>
      <dgm:spPr/>
      <dgm:t>
        <a:bodyPr/>
        <a:lstStyle/>
        <a:p>
          <a:endParaRPr lang="en-US"/>
        </a:p>
      </dgm:t>
    </dgm:pt>
    <dgm:pt modelId="{494DBC47-7D53-4E44-BEC2-41125C9CC870}" type="sibTrans" cxnId="{34791A9D-44E6-47F2-ABA3-1038A3353D7E}">
      <dgm:prSet/>
      <dgm:spPr/>
      <dgm:t>
        <a:bodyPr/>
        <a:lstStyle/>
        <a:p>
          <a:endParaRPr lang="en-US"/>
        </a:p>
      </dgm:t>
    </dgm:pt>
    <dgm:pt modelId="{2D47EDBF-BB06-452F-9CE7-03556D35D27C}">
      <dgm:prSet phldrT="[Text]"/>
      <dgm:spPr/>
      <dgm:t>
        <a:bodyPr/>
        <a:lstStyle/>
        <a:p>
          <a:r>
            <a:rPr lang="en-US" dirty="0"/>
            <a:t>INH</a:t>
          </a:r>
        </a:p>
      </dgm:t>
    </dgm:pt>
    <dgm:pt modelId="{1826201C-461C-4905-84D2-9AF4731D9A37}" type="parTrans" cxnId="{F54A7889-F26B-4CE4-8C73-57C382C7F7F0}">
      <dgm:prSet/>
      <dgm:spPr/>
      <dgm:t>
        <a:bodyPr/>
        <a:lstStyle/>
        <a:p>
          <a:endParaRPr lang="en-US"/>
        </a:p>
      </dgm:t>
    </dgm:pt>
    <dgm:pt modelId="{8F556AFA-A133-4625-8E5D-CAC554475059}" type="sibTrans" cxnId="{F54A7889-F26B-4CE4-8C73-57C382C7F7F0}">
      <dgm:prSet/>
      <dgm:spPr/>
      <dgm:t>
        <a:bodyPr/>
        <a:lstStyle/>
        <a:p>
          <a:endParaRPr lang="en-US"/>
        </a:p>
      </dgm:t>
    </dgm:pt>
    <dgm:pt modelId="{23E553C9-4F9B-4B12-83D8-B41B6AD828DC}">
      <dgm:prSet phldrT="[Text]"/>
      <dgm:spPr/>
      <dgm:t>
        <a:bodyPr/>
        <a:lstStyle/>
        <a:p>
          <a:r>
            <a:rPr lang="en-US" dirty="0"/>
            <a:t>Streptomycin</a:t>
          </a:r>
        </a:p>
      </dgm:t>
    </dgm:pt>
    <dgm:pt modelId="{4A986FB9-80A2-418D-8B18-10B49A608E15}" type="parTrans" cxnId="{AAA0CAA3-5561-4F66-8CA6-0E84F84CEA0C}">
      <dgm:prSet/>
      <dgm:spPr/>
      <dgm:t>
        <a:bodyPr/>
        <a:lstStyle/>
        <a:p>
          <a:endParaRPr lang="en-US"/>
        </a:p>
      </dgm:t>
    </dgm:pt>
    <dgm:pt modelId="{602F6ED0-2BB4-43CD-B34A-3A4A32A7608A}" type="sibTrans" cxnId="{AAA0CAA3-5561-4F66-8CA6-0E84F84CEA0C}">
      <dgm:prSet/>
      <dgm:spPr/>
      <dgm:t>
        <a:bodyPr/>
        <a:lstStyle/>
        <a:p>
          <a:endParaRPr lang="en-US"/>
        </a:p>
      </dgm:t>
    </dgm:pt>
    <dgm:pt modelId="{3CCC8D98-A521-4A9E-9ADB-8240AEAA7D0A}">
      <dgm:prSet phldrT="[Text]"/>
      <dgm:spPr/>
      <dgm:t>
        <a:bodyPr/>
        <a:lstStyle/>
        <a:p>
          <a:r>
            <a:rPr lang="en-US" dirty="0" err="1"/>
            <a:t>pyrazinamide</a:t>
          </a:r>
          <a:endParaRPr lang="en-US" dirty="0"/>
        </a:p>
      </dgm:t>
    </dgm:pt>
    <dgm:pt modelId="{D8703D1B-82C1-4BE8-BAFC-7C05F409DD62}" type="parTrans" cxnId="{E9929F66-B570-45F5-915C-18853F7CAC66}">
      <dgm:prSet/>
      <dgm:spPr/>
      <dgm:t>
        <a:bodyPr/>
        <a:lstStyle/>
        <a:p>
          <a:endParaRPr lang="en-US"/>
        </a:p>
      </dgm:t>
    </dgm:pt>
    <dgm:pt modelId="{295CDD47-7D41-472E-8C26-EF359F3906DF}" type="sibTrans" cxnId="{E9929F66-B570-45F5-915C-18853F7CAC66}">
      <dgm:prSet/>
      <dgm:spPr/>
      <dgm:t>
        <a:bodyPr/>
        <a:lstStyle/>
        <a:p>
          <a:endParaRPr lang="en-US"/>
        </a:p>
      </dgm:t>
    </dgm:pt>
    <dgm:pt modelId="{DE02D851-172F-4DE9-8FFE-48E9281E191B}" type="pres">
      <dgm:prSet presAssocID="{1CD01849-4DF2-4BED-8EAC-221487CEAFD1}" presName="diagram" presStyleCnt="0">
        <dgm:presLayoutVars>
          <dgm:dir/>
          <dgm:resizeHandles val="exact"/>
        </dgm:presLayoutVars>
      </dgm:prSet>
      <dgm:spPr/>
      <dgm:t>
        <a:bodyPr/>
        <a:lstStyle/>
        <a:p>
          <a:endParaRPr lang="en-IN"/>
        </a:p>
      </dgm:t>
    </dgm:pt>
    <dgm:pt modelId="{6E686BB5-5F55-4C14-9C20-7813CF209455}" type="pres">
      <dgm:prSet presAssocID="{1BD53BE9-FD5F-42B4-93C4-074D6F33FF4A}" presName="node" presStyleLbl="node1" presStyleIdx="0" presStyleCnt="5">
        <dgm:presLayoutVars>
          <dgm:bulletEnabled val="1"/>
        </dgm:presLayoutVars>
      </dgm:prSet>
      <dgm:spPr/>
      <dgm:t>
        <a:bodyPr/>
        <a:lstStyle/>
        <a:p>
          <a:endParaRPr lang="en-IN"/>
        </a:p>
      </dgm:t>
    </dgm:pt>
    <dgm:pt modelId="{F2702687-B578-4106-ACA0-E2478E838171}" type="pres">
      <dgm:prSet presAssocID="{BFD4EC1F-3161-48EC-86D1-001F8C418AD0}" presName="sibTrans" presStyleCnt="0"/>
      <dgm:spPr/>
    </dgm:pt>
    <dgm:pt modelId="{D81596E1-5AAD-4C75-8B89-AB45406E4497}" type="pres">
      <dgm:prSet presAssocID="{F5262DAB-2841-4471-AE43-92E68DBD8BD7}" presName="node" presStyleLbl="node1" presStyleIdx="1" presStyleCnt="5">
        <dgm:presLayoutVars>
          <dgm:bulletEnabled val="1"/>
        </dgm:presLayoutVars>
      </dgm:prSet>
      <dgm:spPr/>
      <dgm:t>
        <a:bodyPr/>
        <a:lstStyle/>
        <a:p>
          <a:endParaRPr lang="en-IN"/>
        </a:p>
      </dgm:t>
    </dgm:pt>
    <dgm:pt modelId="{7EBA670E-8ACD-45AE-AD6B-FE09E9F7E1F4}" type="pres">
      <dgm:prSet presAssocID="{494DBC47-7D53-4E44-BEC2-41125C9CC870}" presName="sibTrans" presStyleCnt="0"/>
      <dgm:spPr/>
    </dgm:pt>
    <dgm:pt modelId="{40170F37-FFB8-4DF6-8585-13E17B23570A}" type="pres">
      <dgm:prSet presAssocID="{2D47EDBF-BB06-452F-9CE7-03556D35D27C}" presName="node" presStyleLbl="node1" presStyleIdx="2" presStyleCnt="5">
        <dgm:presLayoutVars>
          <dgm:bulletEnabled val="1"/>
        </dgm:presLayoutVars>
      </dgm:prSet>
      <dgm:spPr/>
      <dgm:t>
        <a:bodyPr/>
        <a:lstStyle/>
        <a:p>
          <a:endParaRPr lang="en-IN"/>
        </a:p>
      </dgm:t>
    </dgm:pt>
    <dgm:pt modelId="{7AAB44E4-5C57-48CC-97DA-23F7E42385B2}" type="pres">
      <dgm:prSet presAssocID="{8F556AFA-A133-4625-8E5D-CAC554475059}" presName="sibTrans" presStyleCnt="0"/>
      <dgm:spPr/>
    </dgm:pt>
    <dgm:pt modelId="{B9BC7C25-4432-4114-9FB1-F36DE556A83B}" type="pres">
      <dgm:prSet presAssocID="{23E553C9-4F9B-4B12-83D8-B41B6AD828DC}" presName="node" presStyleLbl="node1" presStyleIdx="3" presStyleCnt="5">
        <dgm:presLayoutVars>
          <dgm:bulletEnabled val="1"/>
        </dgm:presLayoutVars>
      </dgm:prSet>
      <dgm:spPr/>
      <dgm:t>
        <a:bodyPr/>
        <a:lstStyle/>
        <a:p>
          <a:endParaRPr lang="en-IN"/>
        </a:p>
      </dgm:t>
    </dgm:pt>
    <dgm:pt modelId="{020D8621-0F83-4D82-8D50-84DCF02F725C}" type="pres">
      <dgm:prSet presAssocID="{602F6ED0-2BB4-43CD-B34A-3A4A32A7608A}" presName="sibTrans" presStyleCnt="0"/>
      <dgm:spPr/>
    </dgm:pt>
    <dgm:pt modelId="{AF640567-4B3F-4C12-A86D-10839C1F423D}" type="pres">
      <dgm:prSet presAssocID="{3CCC8D98-A521-4A9E-9ADB-8240AEAA7D0A}" presName="node" presStyleLbl="node1" presStyleIdx="4" presStyleCnt="5">
        <dgm:presLayoutVars>
          <dgm:bulletEnabled val="1"/>
        </dgm:presLayoutVars>
      </dgm:prSet>
      <dgm:spPr/>
      <dgm:t>
        <a:bodyPr/>
        <a:lstStyle/>
        <a:p>
          <a:endParaRPr lang="en-IN"/>
        </a:p>
      </dgm:t>
    </dgm:pt>
  </dgm:ptLst>
  <dgm:cxnLst>
    <dgm:cxn modelId="{34791A9D-44E6-47F2-ABA3-1038A3353D7E}" srcId="{1CD01849-4DF2-4BED-8EAC-221487CEAFD1}" destId="{F5262DAB-2841-4471-AE43-92E68DBD8BD7}" srcOrd="1" destOrd="0" parTransId="{3F93B217-D60E-442A-92F6-D1A39E0F7CE4}" sibTransId="{494DBC47-7D53-4E44-BEC2-41125C9CC870}"/>
    <dgm:cxn modelId="{A90C87F2-D3B0-4566-A9FB-7A99D6BFAED0}" type="presOf" srcId="{2D47EDBF-BB06-452F-9CE7-03556D35D27C}" destId="{40170F37-FFB8-4DF6-8585-13E17B23570A}" srcOrd="0" destOrd="0" presId="urn:microsoft.com/office/officeart/2005/8/layout/default"/>
    <dgm:cxn modelId="{5549ECB0-18B3-4CDE-A730-51C1A88C372C}" srcId="{1CD01849-4DF2-4BED-8EAC-221487CEAFD1}" destId="{1BD53BE9-FD5F-42B4-93C4-074D6F33FF4A}" srcOrd="0" destOrd="0" parTransId="{0216C39B-12EE-47BB-8229-E212DD322135}" sibTransId="{BFD4EC1F-3161-48EC-86D1-001F8C418AD0}"/>
    <dgm:cxn modelId="{E9929F66-B570-45F5-915C-18853F7CAC66}" srcId="{1CD01849-4DF2-4BED-8EAC-221487CEAFD1}" destId="{3CCC8D98-A521-4A9E-9ADB-8240AEAA7D0A}" srcOrd="4" destOrd="0" parTransId="{D8703D1B-82C1-4BE8-BAFC-7C05F409DD62}" sibTransId="{295CDD47-7D41-472E-8C26-EF359F3906DF}"/>
    <dgm:cxn modelId="{216F80DA-3846-4E7C-8542-AA2E7F5A8882}" type="presOf" srcId="{1BD53BE9-FD5F-42B4-93C4-074D6F33FF4A}" destId="{6E686BB5-5F55-4C14-9C20-7813CF209455}" srcOrd="0" destOrd="0" presId="urn:microsoft.com/office/officeart/2005/8/layout/default"/>
    <dgm:cxn modelId="{3B0E4661-E33F-4E14-B8F7-0043FAD4463B}" type="presOf" srcId="{F5262DAB-2841-4471-AE43-92E68DBD8BD7}" destId="{D81596E1-5AAD-4C75-8B89-AB45406E4497}" srcOrd="0" destOrd="0" presId="urn:microsoft.com/office/officeart/2005/8/layout/default"/>
    <dgm:cxn modelId="{BAA4EB77-F412-4F20-B292-8C3D13A8B87B}" type="presOf" srcId="{3CCC8D98-A521-4A9E-9ADB-8240AEAA7D0A}" destId="{AF640567-4B3F-4C12-A86D-10839C1F423D}" srcOrd="0" destOrd="0" presId="urn:microsoft.com/office/officeart/2005/8/layout/default"/>
    <dgm:cxn modelId="{AAA0CAA3-5561-4F66-8CA6-0E84F84CEA0C}" srcId="{1CD01849-4DF2-4BED-8EAC-221487CEAFD1}" destId="{23E553C9-4F9B-4B12-83D8-B41B6AD828DC}" srcOrd="3" destOrd="0" parTransId="{4A986FB9-80A2-418D-8B18-10B49A608E15}" sibTransId="{602F6ED0-2BB4-43CD-B34A-3A4A32A7608A}"/>
    <dgm:cxn modelId="{FA080721-8824-49CC-A645-12C6C5E8182F}" type="presOf" srcId="{1CD01849-4DF2-4BED-8EAC-221487CEAFD1}" destId="{DE02D851-172F-4DE9-8FFE-48E9281E191B}" srcOrd="0" destOrd="0" presId="urn:microsoft.com/office/officeart/2005/8/layout/default"/>
    <dgm:cxn modelId="{F54A7889-F26B-4CE4-8C73-57C382C7F7F0}" srcId="{1CD01849-4DF2-4BED-8EAC-221487CEAFD1}" destId="{2D47EDBF-BB06-452F-9CE7-03556D35D27C}" srcOrd="2" destOrd="0" parTransId="{1826201C-461C-4905-84D2-9AF4731D9A37}" sibTransId="{8F556AFA-A133-4625-8E5D-CAC554475059}"/>
    <dgm:cxn modelId="{1D538FB8-CBF1-494A-B42B-D1100E644561}" type="presOf" srcId="{23E553C9-4F9B-4B12-83D8-B41B6AD828DC}" destId="{B9BC7C25-4432-4114-9FB1-F36DE556A83B}" srcOrd="0" destOrd="0" presId="urn:microsoft.com/office/officeart/2005/8/layout/default"/>
    <dgm:cxn modelId="{BAA060DB-28F9-45BA-8AEA-4D78101683E0}" type="presParOf" srcId="{DE02D851-172F-4DE9-8FFE-48E9281E191B}" destId="{6E686BB5-5F55-4C14-9C20-7813CF209455}" srcOrd="0" destOrd="0" presId="urn:microsoft.com/office/officeart/2005/8/layout/default"/>
    <dgm:cxn modelId="{E98F6AE4-DC55-42FE-9607-FAA6E1A1C812}" type="presParOf" srcId="{DE02D851-172F-4DE9-8FFE-48E9281E191B}" destId="{F2702687-B578-4106-ACA0-E2478E838171}" srcOrd="1" destOrd="0" presId="urn:microsoft.com/office/officeart/2005/8/layout/default"/>
    <dgm:cxn modelId="{B0E51636-CBF2-4C98-979A-DCC94AC490C5}" type="presParOf" srcId="{DE02D851-172F-4DE9-8FFE-48E9281E191B}" destId="{D81596E1-5AAD-4C75-8B89-AB45406E4497}" srcOrd="2" destOrd="0" presId="urn:microsoft.com/office/officeart/2005/8/layout/default"/>
    <dgm:cxn modelId="{737518A5-4593-41F8-9530-5ECC145F09B5}" type="presParOf" srcId="{DE02D851-172F-4DE9-8FFE-48E9281E191B}" destId="{7EBA670E-8ACD-45AE-AD6B-FE09E9F7E1F4}" srcOrd="3" destOrd="0" presId="urn:microsoft.com/office/officeart/2005/8/layout/default"/>
    <dgm:cxn modelId="{2BA59685-C491-42FB-A0A6-D4E20FEBE4E5}" type="presParOf" srcId="{DE02D851-172F-4DE9-8FFE-48E9281E191B}" destId="{40170F37-FFB8-4DF6-8585-13E17B23570A}" srcOrd="4" destOrd="0" presId="urn:microsoft.com/office/officeart/2005/8/layout/default"/>
    <dgm:cxn modelId="{B31D59FE-3A99-4B17-953E-DF25D79DA801}" type="presParOf" srcId="{DE02D851-172F-4DE9-8FFE-48E9281E191B}" destId="{7AAB44E4-5C57-48CC-97DA-23F7E42385B2}" srcOrd="5" destOrd="0" presId="urn:microsoft.com/office/officeart/2005/8/layout/default"/>
    <dgm:cxn modelId="{1769CA55-67C2-4ACA-ADE9-DEB58CF32304}" type="presParOf" srcId="{DE02D851-172F-4DE9-8FFE-48E9281E191B}" destId="{B9BC7C25-4432-4114-9FB1-F36DE556A83B}" srcOrd="6" destOrd="0" presId="urn:microsoft.com/office/officeart/2005/8/layout/default"/>
    <dgm:cxn modelId="{6EC78DB6-575C-4454-BD09-0BF2A11A0DDD}" type="presParOf" srcId="{DE02D851-172F-4DE9-8FFE-48E9281E191B}" destId="{020D8621-0F83-4D82-8D50-84DCF02F725C}" srcOrd="7" destOrd="0" presId="urn:microsoft.com/office/officeart/2005/8/layout/default"/>
    <dgm:cxn modelId="{3BECC557-C8D6-4D3C-99CD-F701B292F18E}" type="presParOf" srcId="{DE02D851-172F-4DE9-8FFE-48E9281E191B}" destId="{AF640567-4B3F-4C12-A86D-10839C1F423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4224E-1E08-457A-ACCC-2E246B512A0F}" type="datetimeFigureOut">
              <a:rPr lang="en-IN" smtClean="0"/>
              <a:t>06-07-2023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5A186-FDDB-4CEF-A430-BBAEB635F156}" type="slidenum">
              <a:rPr lang="en-IN" smtClean="0"/>
              <a:t>‹#›</a:t>
            </a:fld>
            <a:endParaRPr lang="en-IN"/>
          </a:p>
        </p:txBody>
      </p:sp>
    </p:spTree>
    <p:extLst>
      <p:ext uri="{BB962C8B-B14F-4D97-AF65-F5344CB8AC3E}">
        <p14:creationId xmlns:p14="http://schemas.microsoft.com/office/powerpoint/2010/main" val="91320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defTabSz="914400" fontAlgn="base">
              <a:spcBef>
                <a:spcPct val="0"/>
              </a:spcBef>
              <a:spcAft>
                <a:spcPct val="0"/>
              </a:spcAft>
            </a:pPr>
            <a:fld id="{1131C9A1-8D9C-42BE-9E8E-44B2169118AC}" type="slidenum">
              <a:rPr lang="en-US" altLang="en-US" smtClean="0">
                <a:solidFill>
                  <a:prstClr val="black"/>
                </a:solidFill>
              </a:rPr>
              <a:pPr algn="r" defTabSz="914400" fontAlgn="base">
                <a:spcBef>
                  <a:spcPct val="0"/>
                </a:spcBef>
                <a:spcAft>
                  <a:spcPct val="0"/>
                </a:spcAft>
              </a:pPr>
              <a:t>80</a:t>
            </a:fld>
            <a:endParaRPr lang="en-US" altLang="en-US" smtClean="0">
              <a:solidFill>
                <a:prstClr val="black"/>
              </a:solidFill>
            </a:endParaRPr>
          </a:p>
        </p:txBody>
      </p:sp>
      <p:sp>
        <p:nvSpPr>
          <p:cNvPr id="7171" name="Rectangle 2"/>
          <p:cNvSpPr>
            <a:spLocks noGrp="1" noRot="1" noChangeAspect="1" noChangeArrowheads="1" noTextEdit="1"/>
          </p:cNvSpPr>
          <p:nvPr>
            <p:ph type="sldImg"/>
          </p:nvPr>
        </p:nvSpPr>
        <p:spPr>
          <a:xfrm>
            <a:off x="381000" y="685800"/>
            <a:ext cx="6096000" cy="3429000"/>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xfrm>
            <a:off x="381000" y="685800"/>
            <a:ext cx="6096000" cy="3429000"/>
          </a:xfrm>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DAA105F1-4266-4E3E-856F-8E4DC5C6E754}" type="slidenum">
              <a:rPr lang="en-US" altLang="en-US">
                <a:solidFill>
                  <a:prstClr val="black"/>
                </a:solidFill>
              </a:rPr>
              <a:pPr/>
              <a:t>124</a:t>
            </a:fld>
            <a:endParaRPr lang="en-US"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xfrm>
            <a:off x="381000" y="685800"/>
            <a:ext cx="6096000" cy="3429000"/>
          </a:xfrm>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B842509E-7677-4814-97AF-5C326BF7CED3}" type="slidenum">
              <a:rPr lang="en-US" altLang="en-US">
                <a:solidFill>
                  <a:prstClr val="black"/>
                </a:solidFill>
              </a:rPr>
              <a:pPr/>
              <a:t>125</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xfrm>
            <a:off x="381000" y="685800"/>
            <a:ext cx="6096000" cy="3429000"/>
          </a:xfrm>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1512C01D-6B6D-48F4-B07D-B755D733ADA7}" type="slidenum">
              <a:rPr lang="en-US" altLang="en-US">
                <a:solidFill>
                  <a:prstClr val="black"/>
                </a:solidFill>
              </a:rPr>
              <a:pPr/>
              <a:t>126</a:t>
            </a:fld>
            <a:endParaRPr lang="en-US"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xfrm>
            <a:off x="381000" y="685800"/>
            <a:ext cx="6096000" cy="3429000"/>
          </a:xfrm>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0DEAF56E-9760-4B30-937C-9A4F48929D3C}" type="slidenum">
              <a:rPr lang="en-US" altLang="en-US">
                <a:solidFill>
                  <a:prstClr val="black"/>
                </a:solidFill>
              </a:rPr>
              <a:pPr/>
              <a:t>127</a:t>
            </a:fld>
            <a:endParaRPr lang="en-US"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xfrm>
            <a:off x="381000" y="685800"/>
            <a:ext cx="6096000" cy="3429000"/>
          </a:xfrm>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5133981F-E53E-4170-AF86-BF18562A4CBC}" type="slidenum">
              <a:rPr lang="en-US" altLang="en-US">
                <a:solidFill>
                  <a:prstClr val="black"/>
                </a:solidFill>
              </a:rPr>
              <a:pPr/>
              <a:t>128</a:t>
            </a:fld>
            <a:endParaRPr lang="en-US"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xfrm>
            <a:off x="381000" y="685800"/>
            <a:ext cx="6096000" cy="3429000"/>
          </a:xfrm>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Diabetes screening is recommended for: Overweight children who have other risk factors for diabetes, starting at age 10 and repeated every 2 years, Overweight adults BMI  greater than 25 who have other risk factors and Adults over ager 45 every 3 years.</a:t>
            </a:r>
          </a:p>
          <a:p>
            <a:endParaRPr lang="en-US" altLang="en-US" smtClean="0"/>
          </a:p>
          <a:p>
            <a:r>
              <a:rPr lang="en-US" altLang="en-US" smtClean="0"/>
              <a:t>See your health care provider every three months.  Have BP checked, skin and bones on your feet and legs, assess for numbness and tingling, examine the eyes, have A1C done every 6 months if your diabetes is well controlled otherwise every 3 months, Lipids done yearly (aim for LDL levels below 70-100).  Yet yearly tests on microalbuninuria and serum creatine.  Eye exam yearly, Dental yearly.  </a:t>
            </a:r>
          </a:p>
          <a:p>
            <a:r>
              <a:rPr lang="en-US" altLang="en-US" smtClean="0"/>
              <a:t>Main Tx:  Diet and Exercise</a:t>
            </a:r>
          </a:p>
          <a:p>
            <a:r>
              <a:rPr lang="en-US" altLang="en-US" smtClean="0"/>
              <a:t>Teach Blood glucose monitoring, what to eat, portion size, when to eat, how to take meds, how to recognize and treat low and high blood sugars, how to handle sick days, and keep up to date on new research and treatment options. Most people who have good blood sugar control check the blood sugar a few times a week.  Daily if they are not controlled, in the am fasting, before meals, and at bedtime.  Increased monitoring of blood sugars with sickness or stress.  </a:t>
            </a:r>
          </a:p>
          <a:p>
            <a:r>
              <a:rPr lang="en-US" altLang="en-US" smtClean="0"/>
              <a:t>Diet and weight control :  Gastric bypass surgery and laparoscopic gastric banding.</a:t>
            </a: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978CBB5F-C177-45E5-B4E2-BD8F75A1A84D}" type="slidenum">
              <a:rPr lang="en-US" altLang="en-US">
                <a:solidFill>
                  <a:prstClr val="black"/>
                </a:solidFill>
              </a:rPr>
              <a:pPr/>
              <a:t>129</a:t>
            </a:fld>
            <a:endParaRPr lang="en-US"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C945F97D-3D3A-4132-BBA8-3CC61B3A0A7C}" type="slidenum">
              <a:rPr lang="en-US" altLang="en-US">
                <a:solidFill>
                  <a:prstClr val="black"/>
                </a:solidFill>
              </a:rPr>
              <a:pPr/>
              <a:t>130</a:t>
            </a:fld>
            <a:endParaRPr lang="en-US" altLang="en-US">
              <a:solidFill>
                <a:prstClr val="black"/>
              </a:solidFill>
            </a:endParaRPr>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xfrm>
            <a:off x="533801" y="4267928"/>
            <a:ext cx="5790399" cy="4189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a:solidFill>
                  <a:srgbClr val="000000"/>
                </a:solidFill>
              </a:rPr>
              <a:t>KEY MESSAGE: Over time, high blood glucose can lead to serious medical problems. </a:t>
            </a:r>
          </a:p>
          <a:p>
            <a:pPr eaLnBrk="1" hangingPunct="1"/>
            <a:r>
              <a:rPr lang="en-US" altLang="en-US" sz="1100" b="1">
                <a:solidFill>
                  <a:srgbClr val="000000"/>
                </a:solidFill>
              </a:rPr>
              <a:t>In 2004 68% of diabetes-related deaths were among people aged 65 years and older.</a:t>
            </a:r>
          </a:p>
          <a:p>
            <a:pPr eaLnBrk="1" hangingPunct="1"/>
            <a:r>
              <a:rPr lang="en-US" altLang="en-US" sz="1100" b="1">
                <a:solidFill>
                  <a:srgbClr val="000000"/>
                </a:solidFill>
              </a:rPr>
              <a:t>Stroke was noted on 16% of diabetes-related death certificates among people aged 65 and older.  </a:t>
            </a:r>
          </a:p>
          <a:p>
            <a:pPr eaLnBrk="1" hangingPunct="1"/>
            <a:endParaRPr lang="en-US" altLang="en-US" sz="1100" b="1">
              <a:solidFill>
                <a:srgbClr val="000000"/>
              </a:solidFill>
            </a:endParaRPr>
          </a:p>
          <a:p>
            <a:pPr eaLnBrk="1" hangingPunct="1"/>
            <a:r>
              <a:rPr lang="en-US" altLang="en-US" sz="1100" b="1">
                <a:solidFill>
                  <a:srgbClr val="000000"/>
                </a:solidFill>
              </a:rPr>
              <a:t>Hypertension 2008:  Adults aged 20 year or older with self-reported diabetes, 67% had blood pressures greater than or equal to 140/90 or used prescription meds.</a:t>
            </a:r>
          </a:p>
          <a:p>
            <a:pPr eaLnBrk="1" hangingPunct="1"/>
            <a:r>
              <a:rPr lang="en-US" altLang="en-US" sz="1100" b="1">
                <a:solidFill>
                  <a:srgbClr val="000000"/>
                </a:solidFill>
              </a:rPr>
              <a:t>Blindness:  Diabetes is the leading cause of new cases of blindness among adults aged 20-74 years.  4.2 million (28.5%)  of the people with diabetes  40 years or older had diabetic retinopathy, and of these, 4.4% had advanced retinopathy that leads to sever vision loss.  </a:t>
            </a:r>
          </a:p>
          <a:p>
            <a:pPr eaLnBrk="1" hangingPunct="1"/>
            <a:endParaRPr lang="en-US" altLang="en-US" sz="1100" b="1">
              <a:solidFill>
                <a:srgbClr val="000000"/>
              </a:solidFill>
            </a:endParaRPr>
          </a:p>
          <a:p>
            <a:pPr eaLnBrk="1" hangingPunct="1"/>
            <a:r>
              <a:rPr lang="en-US" altLang="en-US" sz="1100" b="1">
                <a:solidFill>
                  <a:srgbClr val="000000"/>
                </a:solidFill>
              </a:rPr>
              <a:t>Kidney disease:  Diabetes is the leading cause of kidney failure, accounting for 44% of new cases in 2008. 48,374 people with diabetes began treatment for end-stage kidney disease in the US.  A total of 202,290 people with end-stage kidney disease were living on dialysis or with a kidney transplant in the US.  </a:t>
            </a:r>
          </a:p>
          <a:p>
            <a:pPr eaLnBrk="1" hangingPunct="1"/>
            <a:endParaRPr lang="en-US" altLang="en-US" sz="1100" b="1">
              <a:solidFill>
                <a:srgbClr val="000000"/>
              </a:solidFill>
            </a:endParaRPr>
          </a:p>
          <a:p>
            <a:pPr eaLnBrk="1" hangingPunct="1"/>
            <a:r>
              <a:rPr lang="en-US" altLang="en-US" sz="1100" b="1">
                <a:solidFill>
                  <a:srgbClr val="000000"/>
                </a:solidFill>
              </a:rPr>
              <a:t>Nerve Damage:  About 60-70% of the people with diabetes have mild to sever forms of nervous system damage.  </a:t>
            </a:r>
          </a:p>
          <a:p>
            <a:pPr eaLnBrk="1" hangingPunct="1"/>
            <a:r>
              <a:rPr lang="en-US" altLang="en-US" sz="1100" b="1">
                <a:solidFill>
                  <a:srgbClr val="000000"/>
                </a:solidFill>
              </a:rPr>
              <a:t>Amputation:  Diabetes for 10 years or more increases this risk and neuropathy or a previous ulcer is the most significant risk factor of developing lower extremity disease.  Callouses can cause up to 30% more pressure on the feet and should be followed up by a professional.  More than 60% of non-traumatic lower-limb amputation were performed in people with diabetes. </a:t>
            </a:r>
          </a:p>
          <a:p>
            <a:pPr eaLnBrk="1" hangingPunct="1"/>
            <a:endParaRPr lang="en-US" altLang="en-US" sz="1100" b="1">
              <a:solidFill>
                <a:srgbClr val="000000"/>
              </a:solidFill>
            </a:endParaRPr>
          </a:p>
          <a:p>
            <a:pPr eaLnBrk="1" hangingPunct="1"/>
            <a:r>
              <a:rPr lang="en-US" altLang="en-US" sz="1100" b="1">
                <a:solidFill>
                  <a:srgbClr val="000000"/>
                </a:solidFill>
              </a:rPr>
              <a:t>Cost of Diabetes Care:  in 2007 $218 billion dollars in the US: 18 billion for undiagnosed diabetes, 25 billion for adults with prediabetes, and 623 million for gestational diabetes.  National Diabetes Fact Sheet, 2011 the most recent comprehensive assessment of the impact of diabetes. </a:t>
            </a:r>
          </a:p>
          <a:p>
            <a:pPr eaLnBrk="1" hangingPunct="1"/>
            <a:r>
              <a:rPr lang="en-US" altLang="en-US" sz="1100" b="1">
                <a:solidFill>
                  <a:srgbClr val="000000"/>
                </a:solidFill>
              </a:rPr>
              <a:t> </a:t>
            </a:r>
          </a:p>
          <a:p>
            <a:pPr eaLnBrk="1" hangingPunct="1"/>
            <a:endParaRPr lang="en-US" altLang="en-US" sz="1100" b="1">
              <a:solidFill>
                <a:srgbClr val="000000"/>
              </a:solidFill>
            </a:endParaRPr>
          </a:p>
          <a:p>
            <a:pPr eaLnBrk="1" hangingPunct="1"/>
            <a:endParaRPr lang="en-US" altLang="en-US" sz="1100" b="1">
              <a:solidFill>
                <a:srgbClr val="000000"/>
              </a:solidFill>
            </a:endParaRPr>
          </a:p>
          <a:p>
            <a:pPr eaLnBrk="1" hangingPunct="1"/>
            <a:endParaRPr lang="en-US" altLang="en-US" sz="1100" b="1">
              <a:solidFill>
                <a:srgbClr val="000000"/>
              </a:solidFill>
            </a:endParaRPr>
          </a:p>
          <a:p>
            <a:pPr eaLnBrk="1" hangingPunct="1"/>
            <a:r>
              <a:rPr lang="en-US" altLang="en-US" sz="1100" b="1" i="1">
                <a:solidFill>
                  <a:srgbClr val="000000"/>
                </a:solidFill>
              </a:rPr>
              <a:t>Supporting Points</a:t>
            </a:r>
            <a:endParaRPr lang="en-US" altLang="en-US" sz="1100">
              <a:solidFill>
                <a:srgbClr val="000000"/>
              </a:solidFill>
            </a:endParaRPr>
          </a:p>
          <a:p>
            <a:pPr eaLnBrk="1" hangingPunct="1">
              <a:buFontTx/>
              <a:buChar char="•"/>
            </a:pPr>
            <a:r>
              <a:rPr lang="en-US" altLang="en-US" sz="1100" b="1">
                <a:solidFill>
                  <a:srgbClr val="000000"/>
                </a:solidFill>
              </a:rPr>
              <a:t> Over time, hyperglycemia can damage large blood vessels, leading to stroke, heart attack, and loss of circulation in the arms and legs. </a:t>
            </a:r>
            <a:r>
              <a:rPr lang="en-US" altLang="en-US" sz="1100">
                <a:solidFill>
                  <a:srgbClr val="000000"/>
                </a:solidFill>
              </a:rPr>
              <a:t>According to the ADA, heart disease is the leading cause of diabetes-related deaths. People with diabetes are two to four times more likely to die of heart disease than those without diabetes. </a:t>
            </a:r>
          </a:p>
          <a:p>
            <a:pPr eaLnBrk="1" hangingPunct="1">
              <a:buFontTx/>
              <a:buChar char="•"/>
            </a:pPr>
            <a:r>
              <a:rPr lang="en-US" altLang="en-US" sz="1100" b="1">
                <a:solidFill>
                  <a:srgbClr val="000000"/>
                </a:solidFill>
              </a:rPr>
              <a:t> Hyperglycemia also can damage small blood vessels and nerves, causing blindness, kidney disease, and other problems.</a:t>
            </a:r>
            <a:r>
              <a:rPr lang="en-US" altLang="en-US" sz="1100">
                <a:solidFill>
                  <a:srgbClr val="000000"/>
                </a:solidFill>
              </a:rPr>
              <a:t> Diabetes is the leading cause of kidney disease (nephropathy) and blindness (retinopathy) in adults under age 75. Diabetes also is a major cause of lower limb amputation. Other complications (not shown) include dental disease, complications of pregnancy, and sexual dysfunction.</a:t>
            </a:r>
          </a:p>
          <a:p>
            <a:pPr eaLnBrk="1" hangingPunct="1">
              <a:buFontTx/>
              <a:buChar char="•"/>
            </a:pPr>
            <a:r>
              <a:rPr lang="en-US" altLang="en-US" sz="1100" b="1">
                <a:solidFill>
                  <a:srgbClr val="000000"/>
                </a:solidFill>
              </a:rPr>
              <a:t> Untreated diabetes can cause serious complications even if a person feels fine.</a:t>
            </a:r>
            <a:r>
              <a:rPr lang="en-US" altLang="en-US" sz="1100">
                <a:solidFill>
                  <a:srgbClr val="000000"/>
                </a:solidFill>
              </a:rPr>
              <a:t> Type 2 diabetes has been called a “silent killer” because many people are not aware they have the disease until they develop serious complications.</a:t>
            </a:r>
          </a:p>
          <a:p>
            <a:pPr eaLnBrk="1" hangingPunct="1">
              <a:buFontTx/>
              <a:buChar char="•"/>
            </a:pPr>
            <a:r>
              <a:rPr lang="en-US" altLang="en-US" sz="1100">
                <a:solidFill>
                  <a:srgbClr val="000000"/>
                </a:solidFill>
              </a:rPr>
              <a:t> </a:t>
            </a:r>
            <a:r>
              <a:rPr lang="en-US" altLang="en-US" sz="1100" b="1">
                <a:solidFill>
                  <a:srgbClr val="000000"/>
                </a:solidFill>
              </a:rPr>
              <a:t>People with diabetes can reduce the risk of long-term complications by following their recommended diabetes care plans.</a:t>
            </a:r>
            <a:r>
              <a:rPr lang="en-US" altLang="en-US" sz="1100">
                <a:solidFill>
                  <a:srgbClr val="000000"/>
                </a:solidFill>
              </a:rPr>
              <a:t> For both type 1 and type 2 diabetes, major studies have shown that people who maintain their blood glucose as close to normal as possible reduce their risk of serious long-term complications.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xfrm>
            <a:off x="381000" y="685800"/>
            <a:ext cx="6096000" cy="3429000"/>
          </a:xfrm>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14EFDD7F-4ABE-4514-B84B-9BEAF65D94FE}" type="slidenum">
              <a:rPr lang="en-US" altLang="en-US">
                <a:solidFill>
                  <a:prstClr val="black"/>
                </a:solidFill>
              </a:rPr>
              <a:pPr/>
              <a:t>131</a:t>
            </a:fld>
            <a:endParaRPr lang="en-US"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xfrm>
            <a:off x="381000" y="685800"/>
            <a:ext cx="6096000" cy="3429000"/>
          </a:xfrm>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22E1D8F3-6F6D-4F0E-B591-4BA90FBE71F1}" type="slidenum">
              <a:rPr lang="en-US" altLang="en-US">
                <a:solidFill>
                  <a:prstClr val="black"/>
                </a:solidFill>
              </a:rPr>
              <a:pPr/>
              <a:t>132</a:t>
            </a:fld>
            <a:endParaRPr lang="en-US"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xfrm>
            <a:off x="381000" y="685800"/>
            <a:ext cx="6096000" cy="3429000"/>
          </a:xfrm>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C8EA40E4-C318-4ADA-8A96-C300A6412206}" type="slidenum">
              <a:rPr lang="en-US" altLang="en-US">
                <a:solidFill>
                  <a:prstClr val="black"/>
                </a:solidFill>
              </a:rPr>
              <a:pPr/>
              <a:t>133</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defTabSz="914400" fontAlgn="base">
              <a:spcBef>
                <a:spcPct val="0"/>
              </a:spcBef>
              <a:spcAft>
                <a:spcPct val="0"/>
              </a:spcAft>
            </a:pPr>
            <a:fld id="{2AF17D60-ADF4-4C4B-B3C3-B926134765BF}" type="slidenum">
              <a:rPr lang="en-US" altLang="en-US" smtClean="0">
                <a:solidFill>
                  <a:prstClr val="black"/>
                </a:solidFill>
              </a:rPr>
              <a:pPr algn="r" defTabSz="914400" fontAlgn="base">
                <a:spcBef>
                  <a:spcPct val="0"/>
                </a:spcBef>
                <a:spcAft>
                  <a:spcPct val="0"/>
                </a:spcAft>
              </a:pPr>
              <a:t>86</a:t>
            </a:fld>
            <a:endParaRPr lang="en-US" altLang="en-US" smtClean="0">
              <a:solidFill>
                <a:prstClr val="black"/>
              </a:solidFill>
            </a:endParaRPr>
          </a:p>
        </p:txBody>
      </p:sp>
      <p:sp>
        <p:nvSpPr>
          <p:cNvPr id="14339" name="Rectangle 2"/>
          <p:cNvSpPr>
            <a:spLocks noGrp="1" noRot="1" noChangeAspect="1" noChangeArrowheads="1" noTextEdit="1"/>
          </p:cNvSpPr>
          <p:nvPr>
            <p:ph type="sldImg"/>
          </p:nvPr>
        </p:nvSpPr>
        <p:spPr>
          <a:xfrm>
            <a:off x="381000" y="685800"/>
            <a:ext cx="6096000" cy="3429000"/>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xfrm>
            <a:off x="381000" y="685800"/>
            <a:ext cx="6096000" cy="3429000"/>
          </a:xfrm>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30316FFC-3F4F-4351-93E7-79AF82D17888}" type="slidenum">
              <a:rPr lang="en-US" altLang="en-US">
                <a:solidFill>
                  <a:prstClr val="black"/>
                </a:solidFill>
              </a:rPr>
              <a:pPr/>
              <a:t>134</a:t>
            </a:fld>
            <a:endParaRPr lang="en-US"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xfrm>
            <a:off x="381000" y="685800"/>
            <a:ext cx="6096000" cy="3429000"/>
          </a:xfrm>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29F3F9A7-DEB7-48F4-AFD9-1FA044DCE861}" type="slidenum">
              <a:rPr lang="en-US" altLang="en-US">
                <a:solidFill>
                  <a:prstClr val="black"/>
                </a:solidFill>
              </a:rPr>
              <a:pPr/>
              <a:t>135</a:t>
            </a:fld>
            <a:endParaRPr lang="en-US"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xfrm>
            <a:off x="381000" y="685800"/>
            <a:ext cx="6096000" cy="342900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ADA Recommended Targets for blood glucose control in non-pregnant individuals with diabetes: Plasma glucose before eating: normal &lt; 110 , Target 90-130, When to take action if, 90 or greater than 150.  2 hours after eating: less than 130, Target , 180, When to take action If , &lt;80 or &gt;200.  Bedtime:  Less than 120, Target 110-150, When to take action if &lt;110 or&gt; 180.</a:t>
            </a:r>
          </a:p>
          <a:p>
            <a:endParaRPr lang="en-US" altLang="en-US" smtClean="0"/>
          </a:p>
          <a:p>
            <a:r>
              <a:rPr lang="en-US" altLang="en-US" smtClean="0"/>
              <a:t>Monitoring blood sugars depends on your treatment plan.  Type II insulin injections 2-3 times usually before giving an injection and always at bedtime.  Pump therapy 4-8 times a day usually before meals and after meals and always at bedtime.  Changing tx or routine:  3 or more times a day</a:t>
            </a: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80CF9B23-F896-4514-BA15-B6A844BFF406}" type="slidenum">
              <a:rPr lang="en-US" altLang="en-US">
                <a:solidFill>
                  <a:prstClr val="black"/>
                </a:solidFill>
              </a:rPr>
              <a:pPr/>
              <a:t>136</a:t>
            </a:fld>
            <a:endParaRPr lang="en-US"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xfrm>
            <a:off x="381000" y="685800"/>
            <a:ext cx="6096000" cy="3429000"/>
          </a:xfrm>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4D8C9413-A131-415B-8CAA-21878BA40798}" type="slidenum">
              <a:rPr lang="en-US" altLang="en-US">
                <a:solidFill>
                  <a:prstClr val="black"/>
                </a:solidFill>
              </a:rPr>
              <a:pPr/>
              <a:t>137</a:t>
            </a:fld>
            <a:endParaRPr lang="en-US"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xfrm>
            <a:off x="381000" y="685800"/>
            <a:ext cx="6096000" cy="3429000"/>
          </a:xfrm>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279D3FE1-C5FC-4F64-A3DB-9CAC784DA205}" type="slidenum">
              <a:rPr lang="en-US" altLang="en-US">
                <a:solidFill>
                  <a:prstClr val="black"/>
                </a:solidFill>
              </a:rPr>
              <a:pPr/>
              <a:t>138</a:t>
            </a:fld>
            <a:endParaRPr lang="en-US"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xfrm>
            <a:off x="381000" y="685800"/>
            <a:ext cx="6096000" cy="3429000"/>
          </a:xfrm>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FE2629FB-4DBE-4869-87AB-49777EBE50D1}" type="slidenum">
              <a:rPr lang="en-US" altLang="en-US">
                <a:solidFill>
                  <a:prstClr val="black"/>
                </a:solidFill>
              </a:rPr>
              <a:pPr/>
              <a:t>139</a:t>
            </a:fld>
            <a:endParaRPr lang="en-US"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a:xfrm>
            <a:off x="381000" y="685800"/>
            <a:ext cx="6096000" cy="3429000"/>
          </a:xfrm>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3BBC4C94-7E7E-4DC1-AAAB-E80AB930D441}" type="slidenum">
              <a:rPr lang="en-US" altLang="en-US">
                <a:solidFill>
                  <a:prstClr val="black"/>
                </a:solidFill>
              </a:rPr>
              <a:pPr/>
              <a:t>140</a:t>
            </a:fld>
            <a:endParaRPr lang="en-US"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a:xfrm>
            <a:off x="381000" y="685800"/>
            <a:ext cx="6096000" cy="3429000"/>
          </a:xfrm>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B0C27FF7-BCFA-4967-8FB6-CD9295B71071}" type="slidenum">
              <a:rPr lang="en-US" altLang="en-US">
                <a:solidFill>
                  <a:prstClr val="black"/>
                </a:solidFill>
              </a:rPr>
              <a:pPr/>
              <a:t>141</a:t>
            </a:fld>
            <a:endParaRPr lang="en-US"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xfrm>
            <a:off x="381000" y="685800"/>
            <a:ext cx="6096000" cy="3429000"/>
          </a:xfrm>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1C2C77AC-5DBD-4057-B7B5-C21601615872}" type="slidenum">
              <a:rPr lang="en-US" altLang="en-US">
                <a:solidFill>
                  <a:prstClr val="black"/>
                </a:solidFill>
              </a:rPr>
              <a:pPr/>
              <a:t>142</a:t>
            </a:fld>
            <a:endParaRPr lang="en-US"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CF0E4A2C-FED5-41AB-A332-C6FE4B5DC2AA}" type="slidenum">
              <a:rPr lang="en-US" altLang="en-US">
                <a:solidFill>
                  <a:prstClr val="black"/>
                </a:solidFill>
              </a:rPr>
              <a:pPr/>
              <a:t>143</a:t>
            </a:fld>
            <a:endParaRPr lang="en-US" altLang="en-US">
              <a:solidFill>
                <a:prstClr val="black"/>
              </a:solidFill>
            </a:endParaRPr>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xfrm>
            <a:off x="457096" y="4342777"/>
            <a:ext cx="5867104" cy="4420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124"/>
            <a:r>
              <a:rPr lang="en-US" altLang="en-US" sz="1100" b="1">
                <a:solidFill>
                  <a:srgbClr val="000000"/>
                </a:solidFill>
              </a:rPr>
              <a:t>KEY MESSAGE: Regular physical activity provides numerous physical and psychological benefits for people with diabetes.</a:t>
            </a:r>
          </a:p>
          <a:p>
            <a:pPr indent="3124"/>
            <a:endParaRPr lang="en-US" altLang="en-US" sz="1100" b="1">
              <a:solidFill>
                <a:srgbClr val="000000"/>
              </a:solidFill>
            </a:endParaRPr>
          </a:p>
          <a:p>
            <a:pPr indent="3124"/>
            <a:r>
              <a:rPr lang="en-US" altLang="en-US" sz="1100" b="1" i="1">
                <a:solidFill>
                  <a:srgbClr val="000000"/>
                </a:solidFill>
              </a:rPr>
              <a:t>Supporting Points</a:t>
            </a:r>
          </a:p>
          <a:p>
            <a:pPr indent="3124"/>
            <a:r>
              <a:rPr lang="en-US" altLang="en-US" sz="1100">
                <a:solidFill>
                  <a:srgbClr val="000000"/>
                </a:solidFill>
              </a:rPr>
              <a:t>An individualized plan of regular physical activity can help people with diabetes to:</a:t>
            </a:r>
          </a:p>
          <a:p>
            <a:pPr indent="3124">
              <a:buFontTx/>
              <a:buChar char="•"/>
            </a:pPr>
            <a:r>
              <a:rPr lang="en-US" altLang="en-US" sz="1100" b="1">
                <a:solidFill>
                  <a:srgbClr val="000000"/>
                </a:solidFill>
              </a:rPr>
              <a:t> Lose weight or maintain a stable body weight.</a:t>
            </a:r>
            <a:r>
              <a:rPr lang="en-US" altLang="en-US" sz="1100">
                <a:solidFill>
                  <a:srgbClr val="000000"/>
                </a:solidFill>
              </a:rPr>
              <a:t> Regular physical activity can enhance weight loss or aid in weight maintenance, especially when combined with an appropriate calorie-controlled nutrition plan. Physical activity helps the body burn more calories and may increase metabolism by building muscle mass.</a:t>
            </a:r>
          </a:p>
          <a:p>
            <a:pPr indent="3124">
              <a:buFontTx/>
              <a:buChar char="•"/>
            </a:pPr>
            <a:r>
              <a:rPr lang="en-US" altLang="en-US" sz="1100" b="1">
                <a:solidFill>
                  <a:srgbClr val="000000"/>
                </a:solidFill>
              </a:rPr>
              <a:t> Reduce the risk of cardiovascular disease.</a:t>
            </a:r>
            <a:r>
              <a:rPr lang="en-US" altLang="en-US" sz="1100">
                <a:solidFill>
                  <a:srgbClr val="000000"/>
                </a:solidFill>
              </a:rPr>
              <a:t> Regular physical activity strengthens the heart and blood vessels helping to lower blood pressure and heart rate, provides more oxygen to the blood, and improves blood lipids, especially high-density lipoprotein (HDL) cholesterol. These and other favorable effects of physical activity reduce the risk of heart attack and stroke.</a:t>
            </a:r>
          </a:p>
          <a:p>
            <a:pPr indent="3124">
              <a:buFontTx/>
              <a:buChar char="•"/>
            </a:pPr>
            <a:r>
              <a:rPr lang="en-US" altLang="en-US" sz="1100" b="1">
                <a:solidFill>
                  <a:srgbClr val="000000"/>
                </a:solidFill>
              </a:rPr>
              <a:t> Achieve better blood glucose control.</a:t>
            </a:r>
            <a:r>
              <a:rPr lang="en-US" altLang="en-US" sz="1100">
                <a:solidFill>
                  <a:srgbClr val="000000"/>
                </a:solidFill>
              </a:rPr>
              <a:t> During and after physical activity, glucose is removed from the blood for energy, which lowers blood glucose levels. Regular physical activity also can increase insulin sensitivity in target tissues, which may reduce or eliminate the need for diabetes medications in some people.</a:t>
            </a:r>
          </a:p>
          <a:p>
            <a:pPr indent="3124">
              <a:buFontTx/>
              <a:buChar char="•"/>
            </a:pPr>
            <a:r>
              <a:rPr lang="en-US" altLang="en-US" sz="1100" b="1">
                <a:solidFill>
                  <a:srgbClr val="000000"/>
                </a:solidFill>
              </a:rPr>
              <a:t> Improve physical and mental well-being.</a:t>
            </a:r>
            <a:r>
              <a:rPr lang="en-US" altLang="en-US" sz="1100">
                <a:solidFill>
                  <a:srgbClr val="000000"/>
                </a:solidFill>
              </a:rPr>
              <a:t> Patients who are physically active gain energy, strength, and stamina. Regular physical activity can boost self-esteem and reduce stress, encouraging people to take further positive steps toward diabetes self-management.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defTabSz="914400" fontAlgn="base">
              <a:spcBef>
                <a:spcPct val="0"/>
              </a:spcBef>
              <a:spcAft>
                <a:spcPct val="0"/>
              </a:spcAft>
            </a:pPr>
            <a:fld id="{882C7448-C3EA-4EE3-994F-FC240419C413}" type="slidenum">
              <a:rPr lang="en-US" altLang="en-US" smtClean="0">
                <a:solidFill>
                  <a:prstClr val="black"/>
                </a:solidFill>
              </a:rPr>
              <a:pPr algn="r" defTabSz="914400" fontAlgn="base">
                <a:spcBef>
                  <a:spcPct val="0"/>
                </a:spcBef>
                <a:spcAft>
                  <a:spcPct val="0"/>
                </a:spcAft>
              </a:pPr>
              <a:t>88</a:t>
            </a:fld>
            <a:endParaRPr lang="en-US" altLang="en-US" smtClean="0">
              <a:solidFill>
                <a:prstClr val="black"/>
              </a:solidFill>
            </a:endParaRPr>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xfrm>
            <a:off x="381000" y="685800"/>
            <a:ext cx="6096000" cy="3429000"/>
          </a:xfrm>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3429AA74-209F-4BE5-8CD1-BBB0B1F640E2}" type="slidenum">
              <a:rPr lang="en-US" altLang="en-US">
                <a:solidFill>
                  <a:prstClr val="black"/>
                </a:solidFill>
              </a:rPr>
              <a:pPr/>
              <a:t>144</a:t>
            </a:fld>
            <a:endParaRPr lang="en-US"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xfrm>
            <a:off x="381000" y="685800"/>
            <a:ext cx="6096000" cy="3429000"/>
          </a:xfrm>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524CE7FB-AE36-47EE-A239-4D2237D1538A}" type="slidenum">
              <a:rPr lang="en-US" altLang="en-US">
                <a:solidFill>
                  <a:prstClr val="black"/>
                </a:solidFill>
              </a:rPr>
              <a:pPr/>
              <a:t>145</a:t>
            </a:fld>
            <a:endParaRPr lang="en-US"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1C195BB2-6524-4E82-A06B-BA01ACC38C24}" type="slidenum">
              <a:rPr lang="en-US" altLang="en-US">
                <a:solidFill>
                  <a:prstClr val="black"/>
                </a:solidFill>
              </a:rPr>
              <a:pPr/>
              <a:t>146</a:t>
            </a:fld>
            <a:endParaRPr lang="en-US" altLang="en-US">
              <a:solidFill>
                <a:prstClr val="black"/>
              </a:solidFill>
            </a:endParaRPr>
          </a:p>
        </p:txBody>
      </p:sp>
      <p:sp>
        <p:nvSpPr>
          <p:cNvPr id="68611" name="Rectangle 2"/>
          <p:cNvSpPr>
            <a:spLocks noGrp="1" noRot="1" noChangeAspect="1" noChangeArrowheads="1" noTextEdit="1"/>
          </p:cNvSpPr>
          <p:nvPr>
            <p:ph type="sldImg"/>
          </p:nvPr>
        </p:nvSpPr>
        <p:spPr>
          <a:xfrm>
            <a:off x="381000" y="685800"/>
            <a:ext cx="6096000" cy="3429000"/>
          </a:xfrm>
          <a:ln/>
        </p:spPr>
      </p:sp>
      <p:sp>
        <p:nvSpPr>
          <p:cNvPr id="68612" name="Rectangle 3"/>
          <p:cNvSpPr>
            <a:spLocks noGrp="1" noChangeArrowheads="1"/>
          </p:cNvSpPr>
          <p:nvPr>
            <p:ph type="body" idx="1"/>
          </p:nvPr>
        </p:nvSpPr>
        <p:spPr>
          <a:xfrm>
            <a:off x="457096" y="4342777"/>
            <a:ext cx="5943809" cy="44971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a:solidFill>
                  <a:srgbClr val="000000"/>
                </a:solidFill>
              </a:rPr>
              <a:t>KEY MESSAGE: To prevent injuries and complications, people with diabetes need to take </a:t>
            </a:r>
            <a:r>
              <a:rPr lang="en-US" altLang="en-US" sz="1100" b="1"/>
              <a:t>precautions to ensure safe physical activity.</a:t>
            </a:r>
            <a:r>
              <a:rPr lang="en-US" altLang="en-US" sz="1100"/>
              <a:t> </a:t>
            </a:r>
          </a:p>
          <a:p>
            <a:pPr eaLnBrk="1" hangingPunct="1"/>
            <a:endParaRPr lang="en-US" altLang="en-US" sz="1100"/>
          </a:p>
          <a:p>
            <a:pPr eaLnBrk="1" hangingPunct="1"/>
            <a:r>
              <a:rPr lang="en-US" altLang="en-US" sz="1100" b="1" i="1">
                <a:solidFill>
                  <a:srgbClr val="000000"/>
                </a:solidFill>
              </a:rPr>
              <a:t>Supporting Points</a:t>
            </a:r>
            <a:endParaRPr lang="en-US" altLang="en-US" sz="1100"/>
          </a:p>
          <a:p>
            <a:pPr eaLnBrk="1" hangingPunct="1"/>
            <a:r>
              <a:rPr lang="en-US" altLang="en-US" sz="1100"/>
              <a:t>To ensure safe physical activity, remind people to:</a:t>
            </a:r>
          </a:p>
          <a:p>
            <a:pPr eaLnBrk="1" hangingPunct="1">
              <a:buFontTx/>
              <a:buChar char="•"/>
            </a:pPr>
            <a:r>
              <a:rPr lang="en-US" altLang="en-US" sz="1100" b="1"/>
              <a:t> Test blood glucose before and after physical activity.</a:t>
            </a:r>
            <a:r>
              <a:rPr lang="en-US" altLang="en-US" sz="1100"/>
              <a:t> Exercising while blood glucose is outside the target range (too high or too low) increases the risk of acute complications. In people with type 1 diabetes, exercise can lead to hyperglycemia and ketoacidosis, especially if the blood insulin level is low. Exercise also increases the risk of hypoglycemia, especially in people who use insulin or some oral diabetes medications (sulfonylureas or meglitinides).</a:t>
            </a:r>
          </a:p>
          <a:p>
            <a:pPr eaLnBrk="1" hangingPunct="1">
              <a:buFontTx/>
              <a:buChar char="•"/>
            </a:pPr>
            <a:r>
              <a:rPr lang="en-US" altLang="en-US" sz="1100" b="1"/>
              <a:t> Always warm up and cool down.</a:t>
            </a:r>
            <a:r>
              <a:rPr lang="en-US" altLang="en-US" sz="1100"/>
              <a:t> Before physical activity, people should warm up with easy, low-intensity movements. Once muscles are warm, gentle stretching is recommended. When ready to cool down, the activity should not be stopped abruptly. Rather, advise people to slow down the activity, then stretch their muscles again while they are still warm. </a:t>
            </a:r>
          </a:p>
          <a:p>
            <a:pPr eaLnBrk="1" hangingPunct="1">
              <a:buFontTx/>
              <a:buChar char="•"/>
            </a:pPr>
            <a:r>
              <a:rPr lang="en-US" altLang="en-US" sz="1100" b="1"/>
              <a:t> Reduce the risk of injury with appropriate clothing and equipment,</a:t>
            </a:r>
            <a:r>
              <a:rPr lang="en-US" altLang="en-US" sz="1100"/>
              <a:t> including well-fitting athletic shoes and absorbent socks. People with diabetes should examine their feet daily and after physical activity to check for redness, blisters, cuts, and sores. Advise them to check inside their shoes before wearing and remove any foreign objects, such as a pebble.</a:t>
            </a:r>
          </a:p>
          <a:p>
            <a:pPr eaLnBrk="1" hangingPunct="1">
              <a:buFontTx/>
              <a:buChar char="•"/>
            </a:pPr>
            <a:r>
              <a:rPr lang="en-US" altLang="en-US" sz="1100" b="1"/>
              <a:t> Prevent dehydration.</a:t>
            </a:r>
            <a:r>
              <a:rPr lang="en-US" altLang="en-US" sz="1100"/>
              <a:t> People should begin physical activity well hydrated, and replace body fluids during activity. Water is the best fluid replacement. Adequate hydration helps to prevent muscle cramping and maintain body temperature and blood volume.</a:t>
            </a:r>
          </a:p>
          <a:p>
            <a:pPr eaLnBrk="1" hangingPunct="1">
              <a:buFontTx/>
              <a:buChar char="•"/>
            </a:pPr>
            <a:r>
              <a:rPr lang="en-US" altLang="en-US" sz="1100" b="1"/>
              <a:t> Wear or carry diabetes identification,</a:t>
            </a:r>
            <a:r>
              <a:rPr lang="en-US" altLang="en-US" sz="1100"/>
              <a:t> such as a Medic Alert bracelet or an information card that can assist with treatment should an emergency occur. Also, advise people to bring money for a phone call or consider carrying a cell phone during physical activity.</a:t>
            </a:r>
          </a:p>
          <a:p>
            <a:pPr eaLnBrk="1" hangingPunct="1"/>
            <a:endParaRPr lang="en-US" altLang="en-US" sz="1100" b="1" i="1"/>
          </a:p>
          <a:p>
            <a:pPr eaLnBrk="1" hangingPunct="1"/>
            <a:r>
              <a:rPr lang="en-US" altLang="en-US" sz="1100" b="1" i="1"/>
              <a:t>Tip:</a:t>
            </a:r>
            <a:r>
              <a:rPr lang="en-US" altLang="en-US" sz="1100"/>
              <a:t> During physical activity, a person should be able to sing or carry on a conversation with a partner. If a person is too short of breath to talk during the activity, he or she may be overdoing it and should slow down or rest briefly.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82014EB7-D355-4D85-A0A1-C788C25CD581}" type="slidenum">
              <a:rPr lang="en-US" altLang="en-US">
                <a:solidFill>
                  <a:prstClr val="black"/>
                </a:solidFill>
              </a:rPr>
              <a:pPr/>
              <a:t>147</a:t>
            </a:fld>
            <a:endParaRPr lang="en-US" altLang="en-US">
              <a:solidFill>
                <a:prstClr val="black"/>
              </a:solidFill>
            </a:endParaRPr>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xfrm>
            <a:off x="533801" y="4132265"/>
            <a:ext cx="5790399" cy="46733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b="1">
                <a:solidFill>
                  <a:srgbClr val="000000"/>
                </a:solidFill>
              </a:rPr>
              <a:t>Overview of Long-Term Complications Section</a:t>
            </a:r>
          </a:p>
          <a:p>
            <a:pPr eaLnBrk="1" hangingPunct="1">
              <a:lnSpc>
                <a:spcPct val="90000"/>
              </a:lnSpc>
            </a:pPr>
            <a:endParaRPr lang="en-US" altLang="en-US" sz="1400" b="1">
              <a:solidFill>
                <a:srgbClr val="000000"/>
              </a:solidFill>
            </a:endParaRPr>
          </a:p>
          <a:p>
            <a:pPr eaLnBrk="1" hangingPunct="1">
              <a:lnSpc>
                <a:spcPct val="90000"/>
              </a:lnSpc>
              <a:buFontTx/>
              <a:buChar char="•"/>
            </a:pPr>
            <a:r>
              <a:rPr lang="en-US" altLang="en-US" sz="1400" b="1">
                <a:solidFill>
                  <a:srgbClr val="000000"/>
                </a:solidFill>
              </a:rPr>
              <a:t> Over time, hyperglycemia can damage blood vessels and nerves, leading to serious medical problems.</a:t>
            </a:r>
            <a:r>
              <a:rPr lang="en-US" altLang="en-US" sz="1400">
                <a:solidFill>
                  <a:srgbClr val="000000"/>
                </a:solidFill>
              </a:rPr>
              <a:t> However, the Diabetes Control and Complications Trial (DCCT) and the United Kingdom Prospective Diabetes Study (UKPDS) showed that the risk of most complications can be reduced by achieving tight glycemic control and controlling other risk factors, such as hypertension, dyslipidemia, and smoking. </a:t>
            </a:r>
          </a:p>
          <a:p>
            <a:pPr eaLnBrk="1" hangingPunct="1">
              <a:lnSpc>
                <a:spcPct val="90000"/>
              </a:lnSpc>
              <a:buFontTx/>
              <a:buChar char="•"/>
            </a:pPr>
            <a:r>
              <a:rPr lang="en-US" altLang="en-US" sz="1400" b="1">
                <a:solidFill>
                  <a:srgbClr val="000000"/>
                </a:solidFill>
              </a:rPr>
              <a:t> Although hyperglycemia plays an important role in the etiology of all complications, other risk factors also are important.</a:t>
            </a:r>
            <a:r>
              <a:rPr lang="en-US" altLang="en-US" sz="1400">
                <a:solidFill>
                  <a:srgbClr val="000000"/>
                </a:solidFill>
              </a:rPr>
              <a:t> For this reason, people with diabetes need to be educated about steps to reduce </a:t>
            </a:r>
            <a:r>
              <a:rPr lang="en-US" altLang="en-US" sz="1400" i="1">
                <a:solidFill>
                  <a:srgbClr val="000000"/>
                </a:solidFill>
              </a:rPr>
              <a:t>all</a:t>
            </a:r>
            <a:r>
              <a:rPr lang="en-US" altLang="en-US" sz="1400">
                <a:solidFill>
                  <a:srgbClr val="000000"/>
                </a:solidFill>
              </a:rPr>
              <a:t> modifiable risk factors, including high blood pressure, smoking, dyslipidemia, and obesity.</a:t>
            </a:r>
          </a:p>
          <a:p>
            <a:pPr eaLnBrk="1" hangingPunct="1">
              <a:lnSpc>
                <a:spcPct val="90000"/>
              </a:lnSpc>
              <a:buFontTx/>
              <a:buChar char="•"/>
            </a:pPr>
            <a:r>
              <a:rPr lang="en-US" altLang="en-US" sz="1400" b="1">
                <a:solidFill>
                  <a:srgbClr val="000000"/>
                </a:solidFill>
              </a:rPr>
              <a:t> Early detection and prompt treatment of complications are crucial to reduce such adverse outcomes as blindness, kidney failure, and amputation.</a:t>
            </a:r>
            <a:r>
              <a:rPr lang="en-US" altLang="en-US" sz="1400">
                <a:solidFill>
                  <a:srgbClr val="000000"/>
                </a:solidFill>
              </a:rPr>
              <a:t> Encourage people to see their diabetes care team for regular follow-up visits to assess their diabetes management skills, evaluate their overall health, and check for the presence of complications.</a:t>
            </a:r>
          </a:p>
          <a:p>
            <a:pPr eaLnBrk="1" hangingPunct="1">
              <a:lnSpc>
                <a:spcPct val="90000"/>
              </a:lnSpc>
              <a:buFontTx/>
              <a:buChar char="•"/>
            </a:pPr>
            <a:endParaRPr lang="en-US" altLang="en-US" sz="1400">
              <a:solidFill>
                <a:srgbClr val="000000"/>
              </a:solidFill>
            </a:endParaRPr>
          </a:p>
          <a:p>
            <a:pPr eaLnBrk="1" hangingPunct="1">
              <a:lnSpc>
                <a:spcPct val="90000"/>
              </a:lnSpc>
            </a:pPr>
            <a:r>
              <a:rPr lang="en-US" altLang="en-US" sz="1400" b="1">
                <a:solidFill>
                  <a:srgbClr val="000000"/>
                </a:solidFill>
              </a:rPr>
              <a:t>Further Readings </a:t>
            </a:r>
            <a:endParaRPr lang="en-US" altLang="en-US" sz="1400">
              <a:solidFill>
                <a:srgbClr val="000000"/>
              </a:solidFill>
            </a:endParaRPr>
          </a:p>
          <a:p>
            <a:pPr eaLnBrk="1" hangingPunct="1">
              <a:lnSpc>
                <a:spcPct val="80000"/>
              </a:lnSpc>
            </a:pPr>
            <a:r>
              <a:rPr lang="en-US" altLang="en-US" sz="800">
                <a:solidFill>
                  <a:srgbClr val="000000"/>
                </a:solidFill>
              </a:rPr>
              <a:t>American Diabetes Association. Position statement. Diabetic nephropathy. </a:t>
            </a:r>
            <a:r>
              <a:rPr lang="en-US" altLang="en-US" sz="800" i="1">
                <a:solidFill>
                  <a:srgbClr val="000000"/>
                </a:solidFill>
              </a:rPr>
              <a:t>Diabetes Care</a:t>
            </a:r>
            <a:r>
              <a:rPr lang="en-US" altLang="en-US" sz="800">
                <a:solidFill>
                  <a:srgbClr val="000000"/>
                </a:solidFill>
              </a:rPr>
              <a:t>. 2002;25(suppl 1):S85–S89.</a:t>
            </a:r>
          </a:p>
          <a:p>
            <a:pPr eaLnBrk="1" hangingPunct="1">
              <a:lnSpc>
                <a:spcPct val="80000"/>
              </a:lnSpc>
            </a:pPr>
            <a:r>
              <a:rPr lang="en-US" altLang="en-US" sz="800">
                <a:solidFill>
                  <a:srgbClr val="000000"/>
                </a:solidFill>
              </a:rPr>
              <a:t>American Diabetes Association. Position statement. Implications of the Diabetes Control and Complications Trial Study. </a:t>
            </a:r>
            <a:r>
              <a:rPr lang="en-US" altLang="en-US" sz="800" i="1">
                <a:solidFill>
                  <a:srgbClr val="000000"/>
                </a:solidFill>
              </a:rPr>
              <a:t>Diabetes Care</a:t>
            </a:r>
            <a:r>
              <a:rPr lang="en-US" altLang="en-US" sz="800">
                <a:solidFill>
                  <a:srgbClr val="000000"/>
                </a:solidFill>
              </a:rPr>
              <a:t>. 2002;25(suppl 1):S25–S27</a:t>
            </a:r>
          </a:p>
          <a:p>
            <a:pPr eaLnBrk="1" hangingPunct="1">
              <a:lnSpc>
                <a:spcPct val="80000"/>
              </a:lnSpc>
            </a:pPr>
            <a:r>
              <a:rPr lang="en-US" altLang="en-US" sz="800">
                <a:solidFill>
                  <a:srgbClr val="000000"/>
                </a:solidFill>
              </a:rPr>
              <a:t>American Diabetes Association. Position statement. Implications of the United Kingdom Prospective Diabetes Study. </a:t>
            </a:r>
            <a:r>
              <a:rPr lang="en-US" altLang="en-US" sz="800" i="1">
                <a:solidFill>
                  <a:srgbClr val="000000"/>
                </a:solidFill>
              </a:rPr>
              <a:t>Diabetes Care</a:t>
            </a:r>
            <a:r>
              <a:rPr lang="en-US" altLang="en-US" sz="800">
                <a:solidFill>
                  <a:srgbClr val="000000"/>
                </a:solidFill>
              </a:rPr>
              <a:t>. 2002;25(suppl 1):S28–S32.</a:t>
            </a:r>
          </a:p>
          <a:p>
            <a:pPr eaLnBrk="1" hangingPunct="1">
              <a:lnSpc>
                <a:spcPct val="80000"/>
              </a:lnSpc>
            </a:pPr>
            <a:r>
              <a:rPr lang="en-US" altLang="en-US" sz="800">
                <a:solidFill>
                  <a:srgbClr val="000000"/>
                </a:solidFill>
              </a:rPr>
              <a:t>American Diabetes Association. Position statement. Screening for diabetic retinopathy. </a:t>
            </a:r>
            <a:r>
              <a:rPr lang="en-US" altLang="en-US" sz="800" i="1">
                <a:solidFill>
                  <a:srgbClr val="000000"/>
                </a:solidFill>
              </a:rPr>
              <a:t>Diabetes Care</a:t>
            </a:r>
            <a:r>
              <a:rPr lang="en-US" altLang="en-US" sz="800">
                <a:solidFill>
                  <a:srgbClr val="000000"/>
                </a:solidFill>
              </a:rPr>
              <a:t>. 2002;25(suppl 1):S90–S93.</a:t>
            </a:r>
          </a:p>
          <a:p>
            <a:pPr eaLnBrk="1" hangingPunct="1">
              <a:lnSpc>
                <a:spcPct val="80000"/>
              </a:lnSpc>
            </a:pPr>
            <a:r>
              <a:rPr lang="en-US" altLang="en-US" sz="800">
                <a:solidFill>
                  <a:srgbClr val="000000"/>
                </a:solidFill>
              </a:rPr>
              <a:t>American Diabetes Association. Position statement. </a:t>
            </a:r>
            <a:r>
              <a:rPr lang="en-US" altLang="en-US" sz="800"/>
              <a:t>Standards of medical care for patients with diabetes mellitus. </a:t>
            </a:r>
            <a:r>
              <a:rPr lang="en-US" altLang="en-US" sz="800" i="1">
                <a:solidFill>
                  <a:srgbClr val="000000"/>
                </a:solidFill>
              </a:rPr>
              <a:t>Diabetes Care</a:t>
            </a:r>
            <a:r>
              <a:rPr lang="en-US" altLang="en-US" sz="800">
                <a:solidFill>
                  <a:srgbClr val="000000"/>
                </a:solidFill>
              </a:rPr>
              <a:t>. 2002;25(suppl 1):S33–S49.</a:t>
            </a:r>
          </a:p>
          <a:p>
            <a:pPr eaLnBrk="1" hangingPunct="1">
              <a:lnSpc>
                <a:spcPct val="80000"/>
              </a:lnSpc>
            </a:pPr>
            <a:r>
              <a:rPr lang="en-US" altLang="en-US" sz="800">
                <a:solidFill>
                  <a:srgbClr val="000000"/>
                </a:solidFill>
              </a:rPr>
              <a:t>American Diabetes Association. Position statement. Treatment of hypertension in adults with diabetes. </a:t>
            </a:r>
            <a:r>
              <a:rPr lang="en-US" altLang="en-US" sz="800" i="1">
                <a:solidFill>
                  <a:srgbClr val="000000"/>
                </a:solidFill>
              </a:rPr>
              <a:t>Diabetes Care</a:t>
            </a:r>
            <a:r>
              <a:rPr lang="en-US" altLang="en-US" sz="800">
                <a:solidFill>
                  <a:srgbClr val="000000"/>
                </a:solidFill>
              </a:rPr>
              <a:t>. 2002;25(suppl 1):S71–S73.</a:t>
            </a:r>
          </a:p>
          <a:p>
            <a:pPr eaLnBrk="1" hangingPunct="1">
              <a:lnSpc>
                <a:spcPct val="80000"/>
              </a:lnSpc>
            </a:pPr>
            <a:r>
              <a:rPr lang="en-US" altLang="en-US" sz="800">
                <a:solidFill>
                  <a:srgbClr val="000000"/>
                </a:solidFill>
              </a:rPr>
              <a:t>Diabetes Control and Complications Trial Research Group. The effect of intensive treatment of diabetes on the development and progression of long-term complications in insulin-dependent diabetes mellitus. </a:t>
            </a:r>
            <a:r>
              <a:rPr lang="en-US" altLang="en-US" sz="800" i="1">
                <a:solidFill>
                  <a:srgbClr val="000000"/>
                </a:solidFill>
              </a:rPr>
              <a:t>N Engl J Med</a:t>
            </a:r>
            <a:r>
              <a:rPr lang="en-US" altLang="en-US" sz="800">
                <a:solidFill>
                  <a:srgbClr val="000000"/>
                </a:solidFill>
              </a:rPr>
              <a:t>. 1993;329:977–986.</a:t>
            </a:r>
          </a:p>
          <a:p>
            <a:pPr eaLnBrk="1" hangingPunct="1">
              <a:lnSpc>
                <a:spcPct val="80000"/>
              </a:lnSpc>
            </a:pPr>
            <a:r>
              <a:rPr lang="en-US" altLang="en-US" sz="800">
                <a:solidFill>
                  <a:srgbClr val="000000"/>
                </a:solidFill>
              </a:rPr>
              <a:t>Franz MJ, ed. </a:t>
            </a:r>
            <a:r>
              <a:rPr lang="en-US" altLang="en-US" sz="800" i="1">
                <a:solidFill>
                  <a:srgbClr val="000000"/>
                </a:solidFill>
              </a:rPr>
              <a:t>Diabetes and Complications. A CORE Curriculum for Diabetes Educators. Vol. 1. 4th ed</a:t>
            </a:r>
            <a:r>
              <a:rPr lang="en-US" altLang="en-US" sz="800">
                <a:solidFill>
                  <a:srgbClr val="000000"/>
                </a:solidFill>
              </a:rPr>
              <a:t>. Chicago, Ill.: American Association of Diabetes Educators; 2001.</a:t>
            </a:r>
          </a:p>
          <a:p>
            <a:pPr eaLnBrk="1" hangingPunct="1">
              <a:lnSpc>
                <a:spcPct val="80000"/>
              </a:lnSpc>
            </a:pPr>
            <a:r>
              <a:rPr lang="en-US" altLang="en-US" sz="800">
                <a:solidFill>
                  <a:srgbClr val="000000"/>
                </a:solidFill>
              </a:rPr>
              <a:t>United Kingdom Prospective Diabetes Study Group. Intensive blood glucose control with sulphonylureas or insulin compared with conventional treatment and risk of complications in patients with type 2 diabetes (UKPDS 33). </a:t>
            </a:r>
            <a:r>
              <a:rPr lang="en-US" altLang="en-US" sz="800" i="1">
                <a:solidFill>
                  <a:srgbClr val="000000"/>
                </a:solidFill>
              </a:rPr>
              <a:t>Lancet</a:t>
            </a:r>
            <a:r>
              <a:rPr lang="en-US" altLang="en-US" sz="800">
                <a:solidFill>
                  <a:srgbClr val="000000"/>
                </a:solidFill>
              </a:rPr>
              <a:t>. 1998;352:837–853. </a:t>
            </a:r>
          </a:p>
          <a:p>
            <a:pPr eaLnBrk="1" hangingPunct="1">
              <a:lnSpc>
                <a:spcPct val="80000"/>
              </a:lnSpc>
            </a:pPr>
            <a:r>
              <a:rPr lang="en-US" altLang="en-US" sz="800">
                <a:solidFill>
                  <a:srgbClr val="000000"/>
                </a:solidFill>
              </a:rPr>
              <a:t>United Kingdom Prospective Diabetes Study Group. Tight blood pressure control and risk of macrovascular and microvascular complications in type 2 diabetes (UKPDS 38). </a:t>
            </a:r>
            <a:r>
              <a:rPr lang="en-US" altLang="en-US" sz="800" i="1">
                <a:solidFill>
                  <a:srgbClr val="000000"/>
                </a:solidFill>
              </a:rPr>
              <a:t>BMJ</a:t>
            </a:r>
            <a:r>
              <a:rPr lang="en-US" altLang="en-US" sz="800">
                <a:solidFill>
                  <a:srgbClr val="000000"/>
                </a:solidFill>
              </a:rPr>
              <a:t>. 1998;317:703–713.</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315EE96C-25E0-4F21-A0CA-453F712A5F65}" type="slidenum">
              <a:rPr lang="en-US" altLang="en-US">
                <a:solidFill>
                  <a:prstClr val="black"/>
                </a:solidFill>
              </a:rPr>
              <a:pPr/>
              <a:t>148</a:t>
            </a:fld>
            <a:endParaRPr lang="en-US" altLang="en-US">
              <a:solidFill>
                <a:prstClr val="black"/>
              </a:solidFill>
            </a:endParaRPr>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xfrm>
            <a:off x="533801" y="4267928"/>
            <a:ext cx="5790399" cy="4189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a:solidFill>
                  <a:srgbClr val="000000"/>
                </a:solidFill>
              </a:rPr>
              <a:t>KEY MESSAGE: Over time, high blood glucose can lead to serious medical problems. </a:t>
            </a:r>
          </a:p>
          <a:p>
            <a:pPr eaLnBrk="1" hangingPunct="1"/>
            <a:r>
              <a:rPr lang="en-US" altLang="en-US" sz="1100" b="1">
                <a:solidFill>
                  <a:srgbClr val="000000"/>
                </a:solidFill>
              </a:rPr>
              <a:t>Foot care from NIH 2011: </a:t>
            </a:r>
          </a:p>
          <a:p>
            <a:pPr eaLnBrk="1" hangingPunct="1"/>
            <a:endParaRPr lang="en-US" altLang="en-US" sz="1100" b="1">
              <a:solidFill>
                <a:srgbClr val="000000"/>
              </a:solidFill>
            </a:endParaRPr>
          </a:p>
          <a:p>
            <a:pPr eaLnBrk="1" hangingPunct="1"/>
            <a:r>
              <a:rPr lang="en-US" altLang="en-US" sz="1100" b="1">
                <a:solidFill>
                  <a:srgbClr val="000000"/>
                </a:solidFill>
              </a:rPr>
              <a:t>NIH Clinical Management of HTN:  </a:t>
            </a:r>
          </a:p>
          <a:p>
            <a:pPr eaLnBrk="1" hangingPunct="1"/>
            <a:r>
              <a:rPr lang="en-US" altLang="en-US" sz="1100" b="1" i="1">
                <a:solidFill>
                  <a:srgbClr val="000000"/>
                </a:solidFill>
              </a:rPr>
              <a:t>Supporting Points</a:t>
            </a:r>
            <a:endParaRPr lang="en-US" altLang="en-US" sz="1100">
              <a:solidFill>
                <a:srgbClr val="000000"/>
              </a:solidFill>
            </a:endParaRPr>
          </a:p>
          <a:p>
            <a:pPr eaLnBrk="1" hangingPunct="1">
              <a:buFontTx/>
              <a:buChar char="•"/>
            </a:pPr>
            <a:r>
              <a:rPr lang="en-US" altLang="en-US" sz="1100" b="1">
                <a:solidFill>
                  <a:srgbClr val="000000"/>
                </a:solidFill>
              </a:rPr>
              <a:t> Over time, hyperglycemia can damage large blood vessels, leading to stroke, heart attack, and loss of circulation in the arms and legs. </a:t>
            </a:r>
            <a:r>
              <a:rPr lang="en-US" altLang="en-US" sz="1100">
                <a:solidFill>
                  <a:srgbClr val="000000"/>
                </a:solidFill>
              </a:rPr>
              <a:t>According to the ADA, heart disease is the leading cause of diabetes-related deaths. People with diabetes are two to four times more likely to die of heart disease than those without diabetes. </a:t>
            </a:r>
          </a:p>
          <a:p>
            <a:pPr eaLnBrk="1" hangingPunct="1">
              <a:buFontTx/>
              <a:buChar char="•"/>
            </a:pPr>
            <a:r>
              <a:rPr lang="en-US" altLang="en-US" sz="1100" b="1">
                <a:solidFill>
                  <a:srgbClr val="000000"/>
                </a:solidFill>
              </a:rPr>
              <a:t> Hyperglycemia also can damage small blood vessels and nerves, causing blindness, kidney disease, and other problems.</a:t>
            </a:r>
            <a:r>
              <a:rPr lang="en-US" altLang="en-US" sz="1100">
                <a:solidFill>
                  <a:srgbClr val="000000"/>
                </a:solidFill>
              </a:rPr>
              <a:t> Diabetes is the leading cause of kidney disease (nephropathy) and blindness (retinopathy) in adults under age 75. Diabetes also is a major cause of lower limb amputation. Other complications (not shown) include dental disease, complications of pregnancy, and sexual dysfunction.</a:t>
            </a:r>
          </a:p>
          <a:p>
            <a:pPr eaLnBrk="1" hangingPunct="1">
              <a:buFontTx/>
              <a:buChar char="•"/>
            </a:pPr>
            <a:r>
              <a:rPr lang="en-US" altLang="en-US" sz="1100" b="1">
                <a:solidFill>
                  <a:srgbClr val="000000"/>
                </a:solidFill>
              </a:rPr>
              <a:t> Untreated diabetes can cause serious complications even if a person feels fine.</a:t>
            </a:r>
            <a:r>
              <a:rPr lang="en-US" altLang="en-US" sz="1100">
                <a:solidFill>
                  <a:srgbClr val="000000"/>
                </a:solidFill>
              </a:rPr>
              <a:t> Type 2 diabetes has been called a “silent killer” because many people are not aware they have the disease until they develop serious complications.</a:t>
            </a:r>
          </a:p>
          <a:p>
            <a:pPr eaLnBrk="1" hangingPunct="1">
              <a:buFontTx/>
              <a:buChar char="•"/>
            </a:pPr>
            <a:r>
              <a:rPr lang="en-US" altLang="en-US" sz="1100">
                <a:solidFill>
                  <a:srgbClr val="000000"/>
                </a:solidFill>
              </a:rPr>
              <a:t> </a:t>
            </a:r>
            <a:r>
              <a:rPr lang="en-US" altLang="en-US" sz="1100" b="1">
                <a:solidFill>
                  <a:srgbClr val="000000"/>
                </a:solidFill>
              </a:rPr>
              <a:t>People with diabetes can reduce the risk of long-term complications by following their recommended diabetes care plans.</a:t>
            </a:r>
            <a:r>
              <a:rPr lang="en-US" altLang="en-US" sz="1100">
                <a:solidFill>
                  <a:srgbClr val="000000"/>
                </a:solidFill>
              </a:rPr>
              <a:t> For both type 1 and type 2 diabetes, major studies have shown that people who maintain their blood glucose as close to normal as possible reduce their risk of serious long-term complications.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xfrm>
            <a:off x="381000" y="685800"/>
            <a:ext cx="6096000" cy="3429000"/>
          </a:xfrm>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7DA08C59-6E43-4AD6-948E-886C137B4988}" type="slidenum">
              <a:rPr lang="en-US" altLang="en-US">
                <a:solidFill>
                  <a:prstClr val="black"/>
                </a:solidFill>
              </a:rPr>
              <a:pPr/>
              <a:t>149</a:t>
            </a:fld>
            <a:endParaRPr lang="en-US"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a:xfrm>
            <a:off x="381000" y="685800"/>
            <a:ext cx="6096000" cy="342900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167F769B-37ED-4B17-B106-DE080865E8DD}" type="slidenum">
              <a:rPr lang="en-US" altLang="en-US">
                <a:solidFill>
                  <a:prstClr val="black"/>
                </a:solidFill>
              </a:rPr>
              <a:pPr/>
              <a:t>150</a:t>
            </a:fld>
            <a:endParaRPr lang="en-US"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08E002A1-7DD9-41BE-ABF7-9C375BCCCA02}" type="slidenum">
              <a:rPr lang="en-US" altLang="en-US">
                <a:solidFill>
                  <a:prstClr val="black"/>
                </a:solidFill>
              </a:rPr>
              <a:pPr/>
              <a:t>151</a:t>
            </a:fld>
            <a:endParaRPr lang="en-US" altLang="en-US">
              <a:solidFill>
                <a:prstClr val="black"/>
              </a:solidFill>
            </a:endParaRPr>
          </a:p>
        </p:txBody>
      </p:sp>
      <p:sp>
        <p:nvSpPr>
          <p:cNvPr id="78851" name="Rectangle 2"/>
          <p:cNvSpPr>
            <a:spLocks noGrp="1" noRot="1" noChangeAspect="1" noChangeArrowheads="1" noTextEdit="1"/>
          </p:cNvSpPr>
          <p:nvPr>
            <p:ph type="sldImg"/>
          </p:nvPr>
        </p:nvSpPr>
        <p:spPr>
          <a:xfrm>
            <a:off x="381000" y="685800"/>
            <a:ext cx="6096000" cy="3429000"/>
          </a:xfrm>
          <a:ln/>
        </p:spPr>
      </p:sp>
      <p:sp>
        <p:nvSpPr>
          <p:cNvPr id="78852" name="Rectangle 3"/>
          <p:cNvSpPr>
            <a:spLocks noGrp="1" noChangeArrowheads="1"/>
          </p:cNvSpPr>
          <p:nvPr>
            <p:ph type="body" idx="1"/>
          </p:nvPr>
        </p:nvSpPr>
        <p:spPr>
          <a:xfrm>
            <a:off x="533801" y="4267928"/>
            <a:ext cx="5790399" cy="4189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a:solidFill>
                  <a:srgbClr val="000000"/>
                </a:solidFill>
              </a:rPr>
              <a:t>KEY MESSAGE: The DCCT showed that people with type 1 diabetes who followed an intensive therapy regimen that lowered their A1c values had fewer long-term complications.</a:t>
            </a:r>
          </a:p>
          <a:p>
            <a:pPr eaLnBrk="1" hangingPunct="1"/>
            <a:endParaRPr lang="en-US" altLang="en-US" sz="1100">
              <a:solidFill>
                <a:srgbClr val="000000"/>
              </a:solidFill>
            </a:endParaRPr>
          </a:p>
          <a:p>
            <a:pPr eaLnBrk="1" hangingPunct="1"/>
            <a:r>
              <a:rPr lang="en-US" altLang="en-US" sz="1100" b="1" i="1">
                <a:solidFill>
                  <a:srgbClr val="000000"/>
                </a:solidFill>
              </a:rPr>
              <a:t>Supporting Points</a:t>
            </a:r>
            <a:endParaRPr lang="en-US" altLang="en-US" sz="1100" b="1">
              <a:solidFill>
                <a:srgbClr val="000000"/>
              </a:solidFill>
            </a:endParaRPr>
          </a:p>
          <a:p>
            <a:pPr eaLnBrk="1" hangingPunct="1">
              <a:buFontTx/>
              <a:buChar char="•"/>
            </a:pPr>
            <a:r>
              <a:rPr lang="en-US" altLang="en-US" sz="1100" b="1">
                <a:solidFill>
                  <a:srgbClr val="000000"/>
                </a:solidFill>
              </a:rPr>
              <a:t> The DCCT is the longest and largest study to show that lowering blood glucose to improve A1c results slows or prevents the development of complications in type 1 diabetes. </a:t>
            </a:r>
            <a:r>
              <a:rPr lang="en-US" altLang="en-US" sz="1100">
                <a:solidFill>
                  <a:srgbClr val="000000"/>
                </a:solidFill>
              </a:rPr>
              <a:t>The DCCT examined more than 1,400 people with type 1 diabetes for 10 years. Two groups of patients were followed: one treated conventionally and another treated intensively. The volunteers in the intensive treatment group tested their blood more often and followed a more stringent schedule for insulin injection (multiple daily insulin injections or treatment with an insulin pump). Compared with people who had conventional therapy, the intensive treatment group had 35% to 56% less kidney damage (decreases in microalbuminuria and albuminuria, respectively), 60% less nerve damage (clinical neuropathy), and 76% less eye disease (retinopathy).</a:t>
            </a:r>
          </a:p>
          <a:p>
            <a:pPr eaLnBrk="1" hangingPunct="1">
              <a:buFontTx/>
              <a:buChar char="•"/>
            </a:pPr>
            <a:r>
              <a:rPr lang="en-US" altLang="en-US" sz="1100" b="1">
                <a:solidFill>
                  <a:srgbClr val="000000"/>
                </a:solidFill>
              </a:rPr>
              <a:t> Improved glycemic control also was associated with fewer cardiovascular events in the DCCT.</a:t>
            </a:r>
            <a:r>
              <a:rPr lang="en-US" altLang="en-US" sz="1100">
                <a:solidFill>
                  <a:srgbClr val="000000"/>
                </a:solidFill>
              </a:rPr>
              <a:t> However, this finding was not statistically significant, perhaps because the study volunteers were young adults in whom the incidence of heart disease would be expected to be low.</a:t>
            </a:r>
          </a:p>
          <a:p>
            <a:pPr eaLnBrk="1" hangingPunct="1"/>
            <a:endParaRPr lang="en-US" altLang="en-US" sz="11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6031CD3A-F303-4179-9EDE-CD087EE25052}" type="slidenum">
              <a:rPr lang="en-US" altLang="en-US">
                <a:solidFill>
                  <a:prstClr val="black"/>
                </a:solidFill>
              </a:rPr>
              <a:pPr/>
              <a:t>152</a:t>
            </a:fld>
            <a:endParaRPr lang="en-US" altLang="en-US">
              <a:solidFill>
                <a:prstClr val="black"/>
              </a:solidFill>
            </a:endParaRPr>
          </a:p>
        </p:txBody>
      </p:sp>
      <p:sp>
        <p:nvSpPr>
          <p:cNvPr id="80899" name="Rectangle 2"/>
          <p:cNvSpPr>
            <a:spLocks noGrp="1" noRot="1" noChangeAspect="1" noChangeArrowheads="1" noTextEdit="1"/>
          </p:cNvSpPr>
          <p:nvPr>
            <p:ph type="sldImg"/>
          </p:nvPr>
        </p:nvSpPr>
        <p:spPr>
          <a:xfrm>
            <a:off x="381000" y="685800"/>
            <a:ext cx="6096000" cy="3429000"/>
          </a:xfrm>
          <a:ln/>
        </p:spPr>
      </p:sp>
      <p:sp>
        <p:nvSpPr>
          <p:cNvPr id="80900" name="Rectangle 3"/>
          <p:cNvSpPr>
            <a:spLocks noGrp="1" noChangeArrowheads="1"/>
          </p:cNvSpPr>
          <p:nvPr>
            <p:ph type="body" idx="1"/>
          </p:nvPr>
        </p:nvSpPr>
        <p:spPr>
          <a:xfrm>
            <a:off x="533801" y="4267928"/>
            <a:ext cx="5790399" cy="4189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a:solidFill>
                  <a:srgbClr val="000000"/>
                </a:solidFill>
              </a:rPr>
              <a:t>KEY MESSAGE: The UKPDS showed that tight control of blood glucose reduces long-term complications in people with type 2 diabetes.</a:t>
            </a:r>
          </a:p>
          <a:p>
            <a:pPr eaLnBrk="1" hangingPunct="1"/>
            <a:endParaRPr lang="en-US" altLang="en-US" sz="1100">
              <a:solidFill>
                <a:srgbClr val="000000"/>
              </a:solidFill>
            </a:endParaRPr>
          </a:p>
          <a:p>
            <a:pPr eaLnBrk="1" hangingPunct="1"/>
            <a:r>
              <a:rPr lang="en-US" altLang="en-US" sz="1100" b="1" i="1">
                <a:solidFill>
                  <a:srgbClr val="000000"/>
                </a:solidFill>
              </a:rPr>
              <a:t>Supporting Points</a:t>
            </a:r>
            <a:endParaRPr lang="en-US" altLang="en-US" sz="1100" b="1">
              <a:solidFill>
                <a:srgbClr val="000000"/>
              </a:solidFill>
            </a:endParaRPr>
          </a:p>
          <a:p>
            <a:pPr eaLnBrk="1" hangingPunct="1">
              <a:buFontTx/>
              <a:buChar char="•"/>
            </a:pPr>
            <a:r>
              <a:rPr lang="en-US" altLang="en-US" sz="1100" b="1">
                <a:solidFill>
                  <a:srgbClr val="000000"/>
                </a:solidFill>
              </a:rPr>
              <a:t> The UKPDS showed that long-term complications in type 2 diabetes are not inevitable.</a:t>
            </a:r>
            <a:r>
              <a:rPr lang="en-US" altLang="en-US" sz="1100">
                <a:solidFill>
                  <a:srgbClr val="000000"/>
                </a:solidFill>
              </a:rPr>
              <a:t> The UKPDS studied more than 5,000 people with type 2 diabetes for an average of 10 years to learn if intensive management would help delay or prevent complications. Those people who kept their blood glucose levels as close to normal as possible (A1c at 7% or less) had less eye disease, kidney disease, and nerve damage.</a:t>
            </a:r>
          </a:p>
          <a:p>
            <a:pPr eaLnBrk="1" hangingPunct="1">
              <a:buFontTx/>
              <a:buChar char="•"/>
            </a:pPr>
            <a:r>
              <a:rPr lang="en-US" altLang="en-US" sz="1100" b="1">
                <a:solidFill>
                  <a:srgbClr val="000000"/>
                </a:solidFill>
              </a:rPr>
              <a:t> The UKPDS also showed the importance of blood pressure management in reducing cardiovascular complications.</a:t>
            </a:r>
            <a:r>
              <a:rPr lang="en-US" altLang="en-US" sz="1100">
                <a:solidFill>
                  <a:srgbClr val="000000"/>
                </a:solidFill>
              </a:rPr>
              <a:t> People with type 2 diabetes who followed an intensive regimen to manage blood glucose </a:t>
            </a:r>
            <a:r>
              <a:rPr lang="en-US" altLang="en-US" sz="1100" i="1">
                <a:solidFill>
                  <a:srgbClr val="000000"/>
                </a:solidFill>
              </a:rPr>
              <a:t>and blood pressure</a:t>
            </a:r>
            <a:r>
              <a:rPr lang="en-US" altLang="en-US" sz="1100">
                <a:solidFill>
                  <a:srgbClr val="000000"/>
                </a:solidFill>
              </a:rPr>
              <a:t> significantly reduced their risk of macrovascular disease (heart attack and stroke). Controlling high blood pressure further reduced the risk of microvascular complications, such as eye and kidney disease.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BA74D616-37AD-4017-AA2F-4864F9FBD833}" type="slidenum">
              <a:rPr lang="en-US" altLang="en-US">
                <a:solidFill>
                  <a:prstClr val="black"/>
                </a:solidFill>
              </a:rPr>
              <a:pPr/>
              <a:t>153</a:t>
            </a:fld>
            <a:endParaRPr lang="en-US" altLang="en-US">
              <a:solidFill>
                <a:prstClr val="black"/>
              </a:solidFill>
            </a:endParaRPr>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xfrm>
            <a:off x="533801" y="4267928"/>
            <a:ext cx="5790399" cy="4189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a:t>KEY MESSAGE: By recognizing and reducing modifiable risk factors for heart disease, people with diabetes can prevent or delay the onset of complications.</a:t>
            </a:r>
          </a:p>
          <a:p>
            <a:pPr eaLnBrk="1" hangingPunct="1"/>
            <a:endParaRPr lang="en-US" altLang="en-US" sz="1100"/>
          </a:p>
          <a:p>
            <a:pPr eaLnBrk="1" hangingPunct="1"/>
            <a:r>
              <a:rPr lang="en-US" altLang="en-US" sz="1100" b="1" i="1"/>
              <a:t>Supporting Points</a:t>
            </a:r>
            <a:endParaRPr lang="en-US" altLang="en-US" sz="1100" b="1"/>
          </a:p>
          <a:p>
            <a:pPr eaLnBrk="1" hangingPunct="1">
              <a:buFontTx/>
              <a:buChar char="•"/>
            </a:pPr>
            <a:r>
              <a:rPr lang="en-US" altLang="en-US" sz="1100" b="1"/>
              <a:t> Most risk factors for heart disease can be modified through lifestyle changes and, often, use of medications.</a:t>
            </a:r>
            <a:r>
              <a:rPr lang="en-US" altLang="en-US" sz="1100"/>
              <a:t> Modifiable risk factors for heart disease include hyperglycemia, hypertension, high cholesterol, high triglycerides, physical inactivity, obesity, and smoking. Only a few risk factors, such as a family history of heart disease, cannot be changed. </a:t>
            </a:r>
          </a:p>
          <a:p>
            <a:pPr eaLnBrk="1" hangingPunct="1">
              <a:buFontTx/>
              <a:buChar char="•"/>
            </a:pPr>
            <a:r>
              <a:rPr lang="en-US" altLang="en-US" sz="1100" b="1"/>
              <a:t> Help people with diabetes identify their modifiable risk factors and take steps to reduce them.</a:t>
            </a:r>
            <a:r>
              <a:rPr lang="en-US" altLang="en-US" sz="1100"/>
              <a:t> By working with their diabetes educators, people can choose targeted interventions to improve their individual risk profiles.</a:t>
            </a:r>
          </a:p>
          <a:p>
            <a:pPr eaLnBrk="1" hangingPunct="1"/>
            <a:endParaRPr lang="en-US" altLang="en-US" sz="1100" b="1"/>
          </a:p>
          <a:p>
            <a:pPr eaLnBrk="1" hangingPunct="1"/>
            <a:r>
              <a:rPr lang="en-US" altLang="en-US" sz="1100" b="1" i="1"/>
              <a:t>Tip:</a:t>
            </a:r>
            <a:r>
              <a:rPr lang="en-US" altLang="en-US" sz="1100"/>
              <a:t> The American Diabetes Association and the American College of Cardiology have recently begun a public education campaign to increase awareness of the link between diabetes and heart disease. The Make the Link campaign provides a number of useful educational resources, available by calling the American Diabetes Association at 800-DIABETES (800-342-2383) or using the Internet site www.diabetes.org/makethelink.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defTabSz="914400" fontAlgn="base">
              <a:spcBef>
                <a:spcPct val="0"/>
              </a:spcBef>
              <a:spcAft>
                <a:spcPct val="0"/>
              </a:spcAft>
            </a:pPr>
            <a:fld id="{94B6069D-E496-406C-84A3-41A638E32E78}" type="slidenum">
              <a:rPr lang="en-US" altLang="en-US" smtClean="0">
                <a:solidFill>
                  <a:prstClr val="black"/>
                </a:solidFill>
              </a:rPr>
              <a:pPr algn="r" defTabSz="914400" fontAlgn="base">
                <a:spcBef>
                  <a:spcPct val="0"/>
                </a:spcBef>
                <a:spcAft>
                  <a:spcPct val="0"/>
                </a:spcAft>
              </a:pPr>
              <a:t>92</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ChangeArrowheads="1" noTextEdit="1"/>
          </p:cNvSpPr>
          <p:nvPr>
            <p:ph type="sldImg"/>
          </p:nvPr>
        </p:nvSpPr>
        <p:spPr>
          <a:xfrm>
            <a:off x="381000" y="685800"/>
            <a:ext cx="6096000" cy="3429000"/>
          </a:xfrm>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5B99B5E3-D7AF-431C-A226-9F76D16E7055}" type="slidenum">
              <a:rPr lang="en-US" altLang="en-US">
                <a:solidFill>
                  <a:prstClr val="black"/>
                </a:solidFill>
              </a:rPr>
              <a:pPr/>
              <a:t>154</a:t>
            </a:fld>
            <a:endParaRPr lang="en-US"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82FA6A28-E7EE-4CD8-9747-0CD4C00A0DD2}" type="slidenum">
              <a:rPr lang="en-US" altLang="en-US">
                <a:solidFill>
                  <a:prstClr val="black"/>
                </a:solidFill>
              </a:rPr>
              <a:pPr/>
              <a:t>155</a:t>
            </a:fld>
            <a:endParaRPr lang="en-US" altLang="en-US">
              <a:solidFill>
                <a:prstClr val="black"/>
              </a:solidFill>
            </a:endParaRPr>
          </a:p>
        </p:txBody>
      </p:sp>
      <p:sp>
        <p:nvSpPr>
          <p:cNvPr id="87043" name="Rectangle 2"/>
          <p:cNvSpPr>
            <a:spLocks noGrp="1" noRot="1" noChangeAspect="1" noChangeArrowheads="1" noTextEdit="1"/>
          </p:cNvSpPr>
          <p:nvPr>
            <p:ph type="sldImg"/>
          </p:nvPr>
        </p:nvSpPr>
        <p:spPr>
          <a:xfrm>
            <a:off x="381000" y="685800"/>
            <a:ext cx="6096000" cy="3429000"/>
          </a:xfrm>
          <a:ln/>
        </p:spPr>
      </p:sp>
      <p:sp>
        <p:nvSpPr>
          <p:cNvPr id="87044" name="Rectangle 3"/>
          <p:cNvSpPr>
            <a:spLocks noGrp="1" noChangeArrowheads="1"/>
          </p:cNvSpPr>
          <p:nvPr>
            <p:ph type="body" idx="1"/>
          </p:nvPr>
        </p:nvSpPr>
        <p:spPr>
          <a:xfrm>
            <a:off x="533801" y="4267928"/>
            <a:ext cx="5790399" cy="4189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a:solidFill>
                  <a:srgbClr val="000000"/>
                </a:solidFill>
              </a:rPr>
              <a:t>KEY MESSAGE: In people with diabetes, damage to small blood vessels (microvascular complications) and nerves (neuropathy) can occur, increasing the risk of eye disease, kidney disease, sexual dysfunction, and other serious medical problems.</a:t>
            </a:r>
          </a:p>
          <a:p>
            <a:pPr eaLnBrk="1" hangingPunct="1"/>
            <a:endParaRPr lang="en-US" altLang="en-US" sz="1100">
              <a:solidFill>
                <a:srgbClr val="000000"/>
              </a:solidFill>
            </a:endParaRPr>
          </a:p>
          <a:p>
            <a:pPr eaLnBrk="1" hangingPunct="1"/>
            <a:r>
              <a:rPr lang="en-US" altLang="en-US" sz="1100" b="1" i="1">
                <a:solidFill>
                  <a:srgbClr val="000000"/>
                </a:solidFill>
              </a:rPr>
              <a:t>Supporting Points</a:t>
            </a:r>
            <a:endParaRPr lang="en-US" altLang="en-US" sz="1100" b="1">
              <a:solidFill>
                <a:srgbClr val="000000"/>
              </a:solidFill>
            </a:endParaRPr>
          </a:p>
          <a:p>
            <a:pPr eaLnBrk="1" hangingPunct="1">
              <a:buFontTx/>
              <a:buChar char="•"/>
            </a:pPr>
            <a:r>
              <a:rPr lang="en-US" altLang="en-US" sz="1100">
                <a:solidFill>
                  <a:srgbClr val="000000"/>
                </a:solidFill>
              </a:rPr>
              <a:t> </a:t>
            </a:r>
            <a:r>
              <a:rPr lang="en-US" altLang="en-US" sz="1100" b="1">
                <a:solidFill>
                  <a:srgbClr val="000000"/>
                </a:solidFill>
              </a:rPr>
              <a:t>Hyperglycemia, often acting in concert with hypertension, can lead to small blood vessel damage.</a:t>
            </a:r>
            <a:r>
              <a:rPr lang="en-US" altLang="en-US" sz="1100">
                <a:solidFill>
                  <a:srgbClr val="000000"/>
                </a:solidFill>
              </a:rPr>
              <a:t> Microvascular complications include:</a:t>
            </a:r>
          </a:p>
          <a:p>
            <a:pPr lvl="1" eaLnBrk="1" hangingPunct="1">
              <a:buFontTx/>
              <a:buChar char="—"/>
            </a:pPr>
            <a:r>
              <a:rPr lang="en-US" altLang="en-US" sz="1100" b="1">
                <a:solidFill>
                  <a:srgbClr val="000000"/>
                </a:solidFill>
              </a:rPr>
              <a:t> Eye disease.</a:t>
            </a:r>
            <a:r>
              <a:rPr lang="en-US" altLang="en-US" sz="1100">
                <a:solidFill>
                  <a:srgbClr val="000000"/>
                </a:solidFill>
              </a:rPr>
              <a:t> Eye disease is 25 times more common in people with diabetes than in the general population. Diabetic retinopathy (a term for disorders of the retina associated with diabetes) is the leading cause of blindness in the United States for people between 20 and 74. In addition, people with diabetes are twice as likely to develop glaucoma and cataracts as those without diabetes.</a:t>
            </a:r>
          </a:p>
          <a:p>
            <a:pPr lvl="1" eaLnBrk="1" hangingPunct="1">
              <a:buFontTx/>
              <a:buChar char="—"/>
            </a:pPr>
            <a:r>
              <a:rPr lang="en-US" altLang="en-US" sz="1100" b="1">
                <a:solidFill>
                  <a:srgbClr val="000000"/>
                </a:solidFill>
              </a:rPr>
              <a:t> Kidney disease.</a:t>
            </a:r>
            <a:r>
              <a:rPr lang="en-US" altLang="en-US" sz="1100">
                <a:solidFill>
                  <a:srgbClr val="000000"/>
                </a:solidFill>
              </a:rPr>
              <a:t> About 20% to 30% of people with diabetes develop nephropathy (kidney damage), and diabetes is the leading cause of end-stage renal disease. </a:t>
            </a:r>
          </a:p>
          <a:p>
            <a:pPr eaLnBrk="1" hangingPunct="1">
              <a:buFontTx/>
              <a:buChar char="•"/>
            </a:pPr>
            <a:r>
              <a:rPr lang="en-US" altLang="en-US" sz="1100" b="1">
                <a:solidFill>
                  <a:srgbClr val="000000"/>
                </a:solidFill>
              </a:rPr>
              <a:t> Hyperglycemia can lead to nerve damage.</a:t>
            </a:r>
            <a:r>
              <a:rPr lang="en-US" altLang="en-US" sz="1100">
                <a:solidFill>
                  <a:srgbClr val="000000"/>
                </a:solidFill>
              </a:rPr>
              <a:t> Diabetes is the most common cause of peripheral neuropathy. Peripheral neuropathy of the sensory nerves contributes to the development of foot ulcers, which can lead to amputation. Lower extremities tend to be more seriously affected than upper extremities, but neuropathy also can affect the hands and arms. Diabetes-related damage to nerves that supply internal body organs (autonomic neuropathy) also may occur. Autonomic neuropathy can lead to problems with regulation of blood pressure, heart rate, bladder emptying, and digestion. Sexual dysfunction, including erectile dysfunction in men and a number of female sexual problems, is another common long-term complication of diabetes.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a:xfrm>
            <a:off x="381000" y="685800"/>
            <a:ext cx="6096000" cy="3429000"/>
          </a:xfrm>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10897890-DDFE-4913-B812-CE3EAB33BEBA}" type="slidenum">
              <a:rPr lang="en-US" altLang="en-US">
                <a:solidFill>
                  <a:prstClr val="black"/>
                </a:solidFill>
              </a:rPr>
              <a:pPr/>
              <a:t>156</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defTabSz="914400" fontAlgn="base">
              <a:spcBef>
                <a:spcPct val="0"/>
              </a:spcBef>
              <a:spcAft>
                <a:spcPct val="0"/>
              </a:spcAft>
            </a:pPr>
            <a:fld id="{238D3516-0D4C-4A0C-A901-FE9A85E50545}" type="slidenum">
              <a:rPr lang="en-US" altLang="en-US" smtClean="0">
                <a:solidFill>
                  <a:prstClr val="black"/>
                </a:solidFill>
              </a:rPr>
              <a:pPr algn="r" defTabSz="914400" fontAlgn="base">
                <a:spcBef>
                  <a:spcPct val="0"/>
                </a:spcBef>
                <a:spcAft>
                  <a:spcPct val="0"/>
                </a:spcAft>
              </a:pPr>
              <a:t>94</a:t>
            </a:fld>
            <a:endParaRPr lang="en-US" altLang="en-US" smtClean="0">
              <a:solidFill>
                <a:prstClr val="black"/>
              </a:solidFill>
            </a:endParaRPr>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1CED8B5A-8DA5-48B7-AA79-D794F040ED25}" type="slidenum">
              <a:rPr lang="en-US" altLang="en-US">
                <a:solidFill>
                  <a:prstClr val="black"/>
                </a:solidFill>
              </a:rPr>
              <a:pPr/>
              <a:t>120</a:t>
            </a:fld>
            <a:endParaRPr lang="en-US" altLang="en-US">
              <a:solidFill>
                <a:prstClr val="black"/>
              </a:solidFill>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xfrm>
            <a:off x="381000" y="685800"/>
            <a:ext cx="6096000" cy="3429000"/>
          </a:xfrm>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Data from 2011 National Diabetes Fact Sheet</a:t>
            </a:r>
          </a:p>
          <a:p>
            <a:r>
              <a:rPr lang="en-US" altLang="en-US" smtClean="0"/>
              <a:t>Diagnosed 18.8 million, Undiagnosed 7.0 million, Prediabeteic 79 million.  Race and ethnic differences:  After adjusting for pop age differences 2007-20097.1% non-Hispanic Whites, 8.4% Asian Americans, 12.6% Non-Hispanic blacks, 11.8% Hispanics.  1-2 Kids of Latino may develop Diabetes. </a:t>
            </a:r>
          </a:p>
          <a:p>
            <a:endParaRPr lang="en-US" altLang="en-US" smtClean="0"/>
          </a:p>
          <a:p>
            <a:r>
              <a:rPr lang="en-US" altLang="en-US" smtClean="0"/>
              <a:t>Metabolic Syndrome:  Syndrome X or Insulin resistance:  It is a name for a group of risk factors that occur together and increase the risk for coronary artery disease, stroke, and type 2 diabetes. BP130/85 or higher, FBS 100 or greater, Large waist circumference Men 40 or more, Women 35 or more.  Low HDL m under 40, W under 50, Trig 150 or higher.  </a:t>
            </a:r>
          </a:p>
          <a:p>
            <a:endParaRPr lang="en-US" altLang="en-US" smtClean="0"/>
          </a:p>
          <a:p>
            <a:r>
              <a:rPr lang="en-US" altLang="en-US" smtClean="0"/>
              <a:t>Type I:  Is a lifelong chronic disease in which there are high levels of sugar in the blood. Most common in children, adolescents, or young.  Symptoms: Polyuria, Polyphagia, Polydypsia, having blurry eyesight, feeling tired or fatigued, losing the feeling in your feet, losing weight without trying, urinating often.   Diabetic Ketoacidosis:  deep rapid breathing, dry skin and mouth, flushed face fruity breath odor, nausea or vomiting, stomach pain.  </a:t>
            </a:r>
          </a:p>
          <a:p>
            <a:endParaRPr lang="en-US" altLang="en-US" smtClean="0"/>
          </a:p>
          <a:p>
            <a:r>
              <a:rPr lang="en-US" altLang="en-US" smtClean="0"/>
              <a:t>Type II: More common form 85-90% of diabetes is this type.  Caused by the way your body make or uses insulin.  Insulin is needed to move blood glucose into cells, where it is stored and later used for energy.  No symptoms at first, early symptoms may include:  bladder, kidney, skin or other infections that heal slowly.  Fatigue, Hunger, Increased thirst, increased urination, blurred vision, erectile dysfunction, pain or numbness in feet or hands.  Fasting blood glucose of 126 two times, A1C Normal 5.7%. Pre-Diabetes 5.7%-6.4%, Diabetes 6.5% or higher.  Oral glucose tolerance test 200 after two hours of ingestion.</a:t>
            </a:r>
          </a:p>
          <a:p>
            <a:endParaRPr lang="en-US" altLang="en-US" smtClean="0"/>
          </a:p>
          <a:p>
            <a:r>
              <a:rPr lang="en-US" altLang="en-US" smtClean="0"/>
              <a:t>Gestational Diabetes: It usually starts halfway through the pregnancy.  Women in the 24</a:t>
            </a:r>
            <a:r>
              <a:rPr lang="en-US" altLang="en-US" baseline="30000" smtClean="0"/>
              <a:t>th</a:t>
            </a:r>
            <a:r>
              <a:rPr lang="en-US" altLang="en-US" smtClean="0"/>
              <a:t>-28</a:t>
            </a:r>
            <a:r>
              <a:rPr lang="en-US" altLang="en-US" baseline="30000" smtClean="0"/>
              <a:t>th</a:t>
            </a:r>
            <a:r>
              <a:rPr lang="en-US" altLang="en-US" smtClean="0"/>
              <a:t> week of pregnancy go through a glucose tolerance test.</a:t>
            </a:r>
          </a:p>
          <a:p>
            <a:r>
              <a:rPr lang="en-US" altLang="en-US" smtClean="0"/>
              <a:t>   </a:t>
            </a:r>
          </a:p>
          <a:p>
            <a:endParaRPr lang="en-US" altLang="en-US" smtClean="0"/>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F9BDE7A1-4036-4866-B1D7-6C499B9827F2}" type="slidenum">
              <a:rPr lang="en-US" altLang="en-US">
                <a:solidFill>
                  <a:prstClr val="black"/>
                </a:solidFill>
              </a:rPr>
              <a:pPr/>
              <a:t>121</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22F869AC-E375-477C-813B-2139A4C30C6D}" type="slidenum">
              <a:rPr lang="en-US" altLang="en-US">
                <a:solidFill>
                  <a:prstClr val="black"/>
                </a:solidFill>
              </a:rPr>
              <a:pPr/>
              <a:t>122</a:t>
            </a:fld>
            <a:endParaRPr lang="en-US" altLang="en-US">
              <a:solidFill>
                <a:prstClr val="black"/>
              </a:solidFill>
            </a:endParaRPr>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xfrm>
            <a:off x="381000" y="685800"/>
            <a:ext cx="6096000" cy="3429000"/>
          </a:xfrm>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0914" indent="-281121">
              <a:defRPr sz="1200">
                <a:solidFill>
                  <a:schemeClr val="tx1"/>
                </a:solidFill>
                <a:latin typeface="Times New Roman" pitchFamily="18" charset="0"/>
              </a:defRPr>
            </a:lvl2pPr>
            <a:lvl3pPr marL="1124483" indent="-224897">
              <a:defRPr sz="1200">
                <a:solidFill>
                  <a:schemeClr val="tx1"/>
                </a:solidFill>
                <a:latin typeface="Times New Roman" pitchFamily="18" charset="0"/>
              </a:defRPr>
            </a:lvl3pPr>
            <a:lvl4pPr marL="1574277" indent="-224897">
              <a:defRPr sz="1200">
                <a:solidFill>
                  <a:schemeClr val="tx1"/>
                </a:solidFill>
                <a:latin typeface="Times New Roman" pitchFamily="18" charset="0"/>
              </a:defRPr>
            </a:lvl4pPr>
            <a:lvl5pPr marL="2024070" indent="-224897">
              <a:defRPr sz="1200">
                <a:solidFill>
                  <a:schemeClr val="tx1"/>
                </a:solidFill>
                <a:latin typeface="Times New Roman" pitchFamily="18" charset="0"/>
              </a:defRPr>
            </a:lvl5pPr>
            <a:lvl6pPr marL="2473863" indent="-224897" eaLnBrk="0" fontAlgn="base" hangingPunct="0">
              <a:spcBef>
                <a:spcPct val="30000"/>
              </a:spcBef>
              <a:spcAft>
                <a:spcPct val="0"/>
              </a:spcAft>
              <a:defRPr sz="1200">
                <a:solidFill>
                  <a:schemeClr val="tx1"/>
                </a:solidFill>
                <a:latin typeface="Times New Roman" pitchFamily="18" charset="0"/>
              </a:defRPr>
            </a:lvl6pPr>
            <a:lvl7pPr marL="2923657" indent="-224897" eaLnBrk="0" fontAlgn="base" hangingPunct="0">
              <a:spcBef>
                <a:spcPct val="30000"/>
              </a:spcBef>
              <a:spcAft>
                <a:spcPct val="0"/>
              </a:spcAft>
              <a:defRPr sz="1200">
                <a:solidFill>
                  <a:schemeClr val="tx1"/>
                </a:solidFill>
                <a:latin typeface="Times New Roman" pitchFamily="18" charset="0"/>
              </a:defRPr>
            </a:lvl7pPr>
            <a:lvl8pPr marL="3373450" indent="-224897" eaLnBrk="0" fontAlgn="base" hangingPunct="0">
              <a:spcBef>
                <a:spcPct val="30000"/>
              </a:spcBef>
              <a:spcAft>
                <a:spcPct val="0"/>
              </a:spcAft>
              <a:defRPr sz="1200">
                <a:solidFill>
                  <a:schemeClr val="tx1"/>
                </a:solidFill>
                <a:latin typeface="Times New Roman" pitchFamily="18" charset="0"/>
              </a:defRPr>
            </a:lvl8pPr>
            <a:lvl9pPr marL="3823244" indent="-224897" eaLnBrk="0" fontAlgn="base" hangingPunct="0">
              <a:spcBef>
                <a:spcPct val="30000"/>
              </a:spcBef>
              <a:spcAft>
                <a:spcPct val="0"/>
              </a:spcAft>
              <a:defRPr sz="1200">
                <a:solidFill>
                  <a:schemeClr val="tx1"/>
                </a:solidFill>
                <a:latin typeface="Times New Roman" pitchFamily="18" charset="0"/>
              </a:defRPr>
            </a:lvl9pPr>
          </a:lstStyle>
          <a:p>
            <a:fld id="{540F0C7A-3401-4FFC-B95B-89B153154F1D}" type="slidenum">
              <a:rPr lang="en-US" altLang="en-US">
                <a:solidFill>
                  <a:prstClr val="black"/>
                </a:solidFill>
              </a:rPr>
              <a:pPr/>
              <a:t>123</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6.xml"/><Relationship Id="rId1" Type="http://schemas.openxmlformats.org/officeDocument/2006/relationships/themeOverride" Target="../theme/themeOverride4.xml"/><Relationship Id="rId4" Type="http://schemas.openxmlformats.org/officeDocument/2006/relationships/image" Target="../media/image4.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028647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27182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7/6/2023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20604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9051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1425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84856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4752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891286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56289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83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851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792074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3509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9578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249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49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085EBA-71AD-4AB2-AD32-F0FA2905328D}"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85FBAD-ED44-49EF-8921-B31E49161F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002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85EBA-71AD-4AB2-AD32-F0FA2905328D}"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85FBAD-ED44-49EF-8921-B31E49161F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08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85EBA-71AD-4AB2-AD32-F0FA2905328D}"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85FBAD-ED44-49EF-8921-B31E49161F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428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085EBA-71AD-4AB2-AD32-F0FA2905328D}"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85FBAD-ED44-49EF-8921-B31E49161F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514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085EBA-71AD-4AB2-AD32-F0FA2905328D}"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85FBAD-ED44-49EF-8921-B31E49161F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610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085EBA-71AD-4AB2-AD32-F0FA2905328D}"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85FBAD-ED44-49EF-8921-B31E49161F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851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85EBA-71AD-4AB2-AD32-F0FA2905328D}"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85FBAD-ED44-49EF-8921-B31E49161F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75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085EBA-71AD-4AB2-AD32-F0FA2905328D}"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85FBAD-ED44-49EF-8921-B31E49161F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71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085EBA-71AD-4AB2-AD32-F0FA2905328D}"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85FBAD-ED44-49EF-8921-B31E49161F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0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85EBA-71AD-4AB2-AD32-F0FA2905328D}"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85FBAD-ED44-49EF-8921-B31E49161F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731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85EBA-71AD-4AB2-AD32-F0FA2905328D}"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85FBAD-ED44-49EF-8921-B31E49161F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038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B78216-1B75-425A-BFDA-CB01AFF61007}"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96F1C-6B60-437F-AD76-883A9E682B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604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B78216-1B75-425A-BFDA-CB01AFF61007}"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96F1C-6B60-437F-AD76-883A9E682B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001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B78216-1B75-425A-BFDA-CB01AFF61007}"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96F1C-6B60-437F-AD76-883A9E682B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129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B78216-1B75-425A-BFDA-CB01AFF61007}"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796F1C-6B60-437F-AD76-883A9E682B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B78216-1B75-425A-BFDA-CB01AFF61007}"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796F1C-6B60-437F-AD76-883A9E682B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884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B78216-1B75-425A-BFDA-CB01AFF61007}"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796F1C-6B60-437F-AD76-883A9E682B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627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78216-1B75-425A-BFDA-CB01AFF61007}"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796F1C-6B60-437F-AD76-883A9E682B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22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B78216-1B75-425A-BFDA-CB01AFF61007}"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796F1C-6B60-437F-AD76-883A9E682B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531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B78216-1B75-425A-BFDA-CB01AFF61007}"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796F1C-6B60-437F-AD76-883A9E682B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883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B78216-1B75-425A-BFDA-CB01AFF61007}"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96F1C-6B60-437F-AD76-883A9E682B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052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B78216-1B75-425A-BFDA-CB01AFF61007}"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96F1C-6B60-437F-AD76-883A9E682B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982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1869A4-D03F-434B-B6AB-27B14316BC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9011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6A4D634-BFE9-4159-BFBB-1F2D43277B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2471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7"/>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1" y="4589472"/>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6564DBF-75BE-4667-8115-5C4A3CE74F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7256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914400" y="2209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2209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E258F50-C128-4D59-84D5-69EC30AA5B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757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C95C33F-E451-41B6-9B10-A55F840AC0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9896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4A1D129-506C-4AA7-8429-8B9A833239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729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005D88F-5D59-44A5-8C47-0C1B77997F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0715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3" y="457200"/>
            <a:ext cx="393276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717"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4032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560FFB8-0DCA-49A7-8BAD-FBB059C407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948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3" y="457200"/>
            <a:ext cx="393276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717" y="98743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84032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84EC1DD-9D57-4F59-94F7-A70DC27F4C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4651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F3C8BA-5AAC-4BAD-8341-79477DF451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4721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914400"/>
            <a:ext cx="2590800" cy="54102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914400" y="9144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E335F21-2120-4AB9-A2CA-1F57604187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6049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0643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5602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146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7/6/2023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4740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78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2069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4499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7/6/2023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1401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303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7/6/2023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5959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8056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endParaRPr>
          </a:p>
        </p:txBody>
      </p:sp>
      <p:grpSp>
        <p:nvGrpSpPr>
          <p:cNvPr id="5" name="Group 22"/>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a:solidFill>
                  <a:prstClr val="black"/>
                </a:solidFill>
                <a:latin typeface="Times New Roman" pitchFamily="18" charset="0"/>
              </a:endParaRPr>
            </a:p>
          </p:txBody>
        </p:sp>
        <p:sp>
          <p:nvSpPr>
            <p:cNvPr id="7" name="Freeform 24"/>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10"/>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72419D2A-05C3-400B-B319-E883D0598E3E}" type="datetimeFigureOut">
              <a:rPr lang="en-US"/>
              <a:pPr>
                <a:defRPr/>
              </a:pPr>
              <a:t>7/6/2023</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73DB15E2-FBCD-4F33-A47D-774522F0242D}" type="slidenum">
              <a:rPr lang="en-US" altLang="en-US"/>
              <a:pPr/>
              <a:t>‹#›</a:t>
            </a:fld>
            <a:endParaRPr lang="en-US" altLang="en-US"/>
          </a:p>
        </p:txBody>
      </p:sp>
    </p:spTree>
    <p:extLst>
      <p:ext uri="{BB962C8B-B14F-4D97-AF65-F5344CB8AC3E}">
        <p14:creationId xmlns:p14="http://schemas.microsoft.com/office/powerpoint/2010/main" val="3050532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D56ACBE2-9F57-4608-8187-69D53ADF62B4}" type="datetimeFigureOut">
              <a:rPr lang="en-US">
                <a:solidFill>
                  <a:prstClr val="black"/>
                </a:solidFill>
              </a:rPr>
              <a:pPr>
                <a:defRPr/>
              </a:pPr>
              <a:t>7/6/2023</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C9484684-0AAD-4E2B-8BC8-4C6181FE4C2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18472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defTabSz="914400" fontAlgn="base">
              <a:spcBef>
                <a:spcPct val="0"/>
              </a:spcBef>
              <a:spcAft>
                <a:spcPct val="0"/>
              </a:spcAft>
              <a:defRPr/>
            </a:pPr>
            <a:endParaRPr lang="en-US" sz="2400">
              <a:solidFill>
                <a:prstClr val="white"/>
              </a:solidFill>
            </a:endParaRPr>
          </a:p>
        </p:txBody>
      </p:sp>
      <p:sp>
        <p:nvSpPr>
          <p:cNvPr id="5" name="Chevron 4"/>
          <p:cNvSpPr/>
          <p:nvPr/>
        </p:nvSpPr>
        <p:spPr>
          <a:xfrm>
            <a:off x="4599520"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defTabSz="914400" fontAlgn="base">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63F89218-F386-4264-B7D7-B0C2D9874AF4}" type="datetimeFigureOut">
              <a:rPr lang="en-US">
                <a:solidFill>
                  <a:prstClr val="white"/>
                </a:solidFill>
              </a:rPr>
              <a:pPr>
                <a:defRPr/>
              </a:pPr>
              <a:t>7/6/2023</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lstStyle>
          <a:p>
            <a:fld id="{1B67EA00-AAB1-4711-89D2-EE58C2D9C48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15188207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B7D830A8-AC07-4C1F-8325-AB884E63A6A7}" type="datetimeFigureOut">
              <a:rPr lang="en-US">
                <a:solidFill>
                  <a:prstClr val="white"/>
                </a:solidFill>
              </a:rPr>
              <a:pPr>
                <a:defRPr/>
              </a:pPr>
              <a:t>7/6/2023</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B63B4A48-D305-410A-BD14-3A86B66663C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31515026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74"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303"/>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73" y="1444303"/>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CCC60F4F-662E-423B-9B2B-FDC4A421D8EA}" type="datetimeFigureOut">
              <a:rPr lang="en-US">
                <a:solidFill>
                  <a:prstClr val="black"/>
                </a:solidFill>
              </a:rPr>
              <a:pPr>
                <a:defRPr/>
              </a:pPr>
              <a:t>7/6/2023</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CE2B2D76-DE81-49E9-BAA0-772217FDCB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60697583"/>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E19E3C4-93D2-4DAF-B662-9C9197BFD829}" type="datetimeFigureOut">
              <a:rPr lang="en-US">
                <a:solidFill>
                  <a:prstClr val="white"/>
                </a:solidFill>
              </a:rPr>
              <a:pPr>
                <a:defRPr/>
              </a:pPr>
              <a:t>7/6/2023</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24F05583-28A1-4B5A-8C0D-5BFB9FD82BE8}"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6324212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BAF326F-216A-4BC3-86C2-4EB5C9EE0C9A}" type="datetimeFigureOut">
              <a:rPr lang="en-US">
                <a:solidFill>
                  <a:prstClr val="black"/>
                </a:solidFill>
              </a:rPr>
              <a:pPr>
                <a:defRPr/>
              </a:pPr>
              <a:t>7/6/2023</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fld id="{E8515924-BACB-4171-A422-B36D97695B6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887876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B7473543-C3AC-4E41-A3D4-8D8D190610A3}" type="datetimeFigureOut">
              <a:rPr lang="en-US">
                <a:solidFill>
                  <a:prstClr val="black"/>
                </a:solidFill>
              </a:rPr>
              <a:pPr>
                <a:defRPr/>
              </a:pPr>
              <a:t>7/6/2023</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0D92DCDE-32CF-4378-9C2B-3939935915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0835049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954617" y="5002222"/>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a:solidFill>
                <a:prstClr val="white"/>
              </a:solidFill>
              <a:latin typeface="Times New Roman" pitchFamily="18" charset="0"/>
            </a:endParaRPr>
          </a:p>
        </p:txBody>
      </p:sp>
      <p:sp>
        <p:nvSpPr>
          <p:cNvPr id="6" name="Freeform 22"/>
          <p:cNvSpPr>
            <a:spLocks/>
          </p:cNvSpPr>
          <p:nvPr/>
        </p:nvSpPr>
        <p:spPr bwMode="auto">
          <a:xfrm>
            <a:off x="-71965" y="5784850"/>
            <a:ext cx="506941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7" name="Right Triangle 6"/>
          <p:cNvSpPr>
            <a:spLocks/>
          </p:cNvSpPr>
          <p:nvPr/>
        </p:nvSpPr>
        <p:spPr bwMode="auto">
          <a:xfrm>
            <a:off x="-8056" y="5791253"/>
            <a:ext cx="4536419"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endParaRPr>
          </a:p>
        </p:txBody>
      </p:sp>
      <p:cxnSp>
        <p:nvCxnSpPr>
          <p:cNvPr id="8" name="Straight Connector 7"/>
          <p:cNvCxnSpPr/>
          <p:nvPr/>
        </p:nvCxnSpPr>
        <p:spPr>
          <a:xfrm>
            <a:off x="-12316" y="5787747"/>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73"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defTabSz="914400" fontAlgn="base">
              <a:spcBef>
                <a:spcPct val="0"/>
              </a:spcBef>
              <a:spcAft>
                <a:spcPct val="0"/>
              </a:spcAft>
              <a:defRPr/>
            </a:pPr>
            <a:endParaRPr lang="en-US" sz="2400">
              <a:solidFill>
                <a:prstClr val="white"/>
              </a:solidFill>
            </a:endParaRPr>
          </a:p>
        </p:txBody>
      </p:sp>
      <p:sp>
        <p:nvSpPr>
          <p:cNvPr id="10" name="Chevron 9"/>
          <p:cNvSpPr/>
          <p:nvPr/>
        </p:nvSpPr>
        <p:spPr>
          <a:xfrm>
            <a:off x="11303006"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defTabSz="914400" fontAlgn="base">
              <a:spcBef>
                <a:spcPct val="0"/>
              </a:spcBef>
              <a:spcAft>
                <a:spcPct val="0"/>
              </a:spcAft>
              <a:defRPr/>
            </a:pPr>
            <a:endParaRPr lang="en-US" sz="2400">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A4BD1042-D37D-44CB-9A6B-55BC121D2E13}" type="datetimeFigureOut">
              <a:rPr lang="en-US">
                <a:solidFill>
                  <a:prstClr val="white"/>
                </a:solidFill>
              </a:rPr>
              <a:pPr>
                <a:defRPr/>
              </a:pPr>
              <a:t>7/6/2023</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fld id="{30A876FA-7F80-4DB6-8DAB-2C69341B59F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524215760"/>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7D96639-6BEC-40A0-8862-5268837000AE}" type="datetimeFigureOut">
              <a:rPr lang="en-US">
                <a:solidFill>
                  <a:prstClr val="black"/>
                </a:solidFill>
              </a:rPr>
              <a:pPr>
                <a:defRPr/>
              </a:pPr>
              <a:t>7/6/2023</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C21DCF94-4806-4406-9711-DD03E1A9878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544124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9"/>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AB45738-4396-4879-B6F1-FC8FC8439187}" type="datetimeFigureOut">
              <a:rPr lang="en-US">
                <a:solidFill>
                  <a:prstClr val="black"/>
                </a:solidFill>
              </a:rPr>
              <a:pPr>
                <a:defRPr/>
              </a:pPr>
              <a:t>7/6/2023</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80ADC390-CA47-425F-849C-62D545B3914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790196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906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normAutofit/>
          </a:bodyPr>
          <a:lstStyle/>
          <a:p>
            <a:pPr lvl="0"/>
            <a:endParaRPr lang="en-US" noProof="0"/>
          </a:p>
        </p:txBody>
      </p:sp>
    </p:spTree>
    <p:extLst>
      <p:ext uri="{BB962C8B-B14F-4D97-AF65-F5344CB8AC3E}">
        <p14:creationId xmlns:p14="http://schemas.microsoft.com/office/powerpoint/2010/main" val="2447509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906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normAutofit/>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3697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906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normAutofit/>
          </a:bodyPr>
          <a:lstStyle/>
          <a:p>
            <a:pPr lvl="0"/>
            <a:endParaRPr lang="en-US" noProof="0"/>
          </a:p>
        </p:txBody>
      </p:sp>
    </p:spTree>
    <p:extLst>
      <p:ext uri="{BB962C8B-B14F-4D97-AF65-F5344CB8AC3E}">
        <p14:creationId xmlns:p14="http://schemas.microsoft.com/office/powerpoint/2010/main" val="341460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906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27029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5"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400" y="1871139"/>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400"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6"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66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431674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9" y="3846059"/>
            <a:ext cx="8158691"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2140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7/6/2023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7272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70"/>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70"/>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2540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7458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83308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7"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9" y="982136"/>
            <a:ext cx="5469467"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7"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3243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3"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937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407"/>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807860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71"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71" y="4343407"/>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8469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8" y="982132"/>
            <a:ext cx="9296399"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3" y="3352800"/>
            <a:ext cx="8839203"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407"/>
            <a:ext cx="9609667"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5510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3"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80091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8" y="982132"/>
            <a:ext cx="9296399"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3"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3"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9580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3"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4" y="4470407"/>
            <a:ext cx="9609671"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47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996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62" y="982136"/>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4"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9977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FB7CFE-4003-4379-9286-1F990BD8D07A}"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218C5A-40A2-4FA3-BE2D-B420E698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080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B7CFE-4003-4379-9286-1F990BD8D07A}"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218C5A-40A2-4FA3-BE2D-B420E698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80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4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B7CFE-4003-4379-9286-1F990BD8D07A}"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218C5A-40A2-4FA3-BE2D-B420E698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5449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FB7CFE-4003-4379-9286-1F990BD8D07A}"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218C5A-40A2-4FA3-BE2D-B420E698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5155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FB7CFE-4003-4379-9286-1F990BD8D07A}"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218C5A-40A2-4FA3-BE2D-B420E698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453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FB7CFE-4003-4379-9286-1F990BD8D07A}"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218C5A-40A2-4FA3-BE2D-B420E698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3528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B7CFE-4003-4379-9286-1F990BD8D07A}"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218C5A-40A2-4FA3-BE2D-B420E698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3726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B7CFE-4003-4379-9286-1F990BD8D07A}"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218C5A-40A2-4FA3-BE2D-B420E698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918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B7CFE-4003-4379-9286-1F990BD8D07A}"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218C5A-40A2-4FA3-BE2D-B420E698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1873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B7CFE-4003-4379-9286-1F990BD8D07A}"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218C5A-40A2-4FA3-BE2D-B420E698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5417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B7CFE-4003-4379-9286-1F990BD8D07A}"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218C5A-40A2-4FA3-BE2D-B420E698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6894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2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jpeg"/><Relationship Id="rId2" Type="http://schemas.openxmlformats.org/officeDocument/2006/relationships/slideLayout" Target="../slideLayouts/slideLayout57.xml"/><Relationship Id="rId16" Type="http://schemas.openxmlformats.org/officeDocument/2006/relationships/theme" Target="../theme/theme6.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10.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image" Target="../media/image9.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3.jpe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image" Target="../media/image16.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image" Target="../media/image15.png"/><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7/6/2023</a:t>
            </a:fld>
            <a:endParaRPr lang="en-US" dirty="0"/>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8085EBA-71AD-4AB2-AD32-F0FA2905328D}" type="datetimeFigureOut">
              <a:rPr lang="en-US" smtClean="0">
                <a:solidFill>
                  <a:prstClr val="black">
                    <a:tint val="75000"/>
                  </a:prstClr>
                </a:solidFill>
              </a:rPr>
              <a:pPr defTabSz="914400"/>
              <a:t>7/6/2023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485FBAD-ED44-49EF-8921-B31E49161FD5}"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98731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1B78216-1B75-425A-BFDA-CB01AFF61007}" type="datetimeFigureOut">
              <a:rPr lang="en-US" smtClean="0">
                <a:solidFill>
                  <a:prstClr val="black">
                    <a:tint val="75000"/>
                  </a:prstClr>
                </a:solidFill>
              </a:rPr>
              <a:pPr defTabSz="914400"/>
              <a:t>7/6/2023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5796F1C-6B60-437F-AD76-883A9E682B7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45584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9144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2098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828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defTabSz="914400" fontAlgn="base">
              <a:spcBef>
                <a:spcPct val="0"/>
              </a:spcBef>
              <a:spcAft>
                <a:spcPct val="0"/>
              </a:spcAft>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5080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defTabSz="914400"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96520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pPr>
            <a:fld id="{B9A91D2A-3B58-41BF-8539-DD94C88849C4}" type="slidenum">
              <a:rPr lang="en-US" altLang="en-US" smtClean="0">
                <a:solidFill>
                  <a:srgbClr val="000000"/>
                </a:solidFill>
                <a:latin typeface="Times New Roman" pitchFamily="18" charset="0"/>
              </a:rPr>
              <a:pPr defTabSz="914400" fontAlgn="base">
                <a:spcBef>
                  <a:spcPct val="0"/>
                </a:spcBef>
                <a:spcAft>
                  <a:spcPct val="0"/>
                </a:spcAft>
              </a:pPr>
              <a:t>‹#›</a:t>
            </a:fld>
            <a:endParaRPr lang="en-US" altLang="en-US" smtClean="0">
              <a:solidFill>
                <a:srgbClr val="000000"/>
              </a:solidFill>
              <a:latin typeface="Times New Roman" pitchFamily="18" charset="0"/>
            </a:endParaRPr>
          </a:p>
        </p:txBody>
      </p:sp>
    </p:spTree>
    <p:extLst>
      <p:ext uri="{BB962C8B-B14F-4D97-AF65-F5344CB8AC3E}">
        <p14:creationId xmlns:p14="http://schemas.microsoft.com/office/powerpoint/2010/main" val="20496254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panose="020B0604020202020204" pitchFamily="34" charset="0"/>
        </a:defRPr>
      </a:lvl2pPr>
      <a:lvl3pPr algn="ctr" rtl="0" eaLnBrk="0" fontAlgn="base" hangingPunct="0">
        <a:spcBef>
          <a:spcPct val="0"/>
        </a:spcBef>
        <a:spcAft>
          <a:spcPct val="0"/>
        </a:spcAft>
        <a:defRPr sz="3600">
          <a:solidFill>
            <a:schemeClr val="tx1"/>
          </a:solidFill>
          <a:latin typeface="Arial" panose="020B0604020202020204" pitchFamily="34" charset="0"/>
        </a:defRPr>
      </a:lvl3pPr>
      <a:lvl4pPr algn="ctr" rtl="0" eaLnBrk="0" fontAlgn="base" hangingPunct="0">
        <a:spcBef>
          <a:spcPct val="0"/>
        </a:spcBef>
        <a:spcAft>
          <a:spcPct val="0"/>
        </a:spcAft>
        <a:defRPr sz="3600">
          <a:solidFill>
            <a:schemeClr val="tx1"/>
          </a:solidFill>
          <a:latin typeface="Arial" panose="020B0604020202020204" pitchFamily="34" charset="0"/>
        </a:defRPr>
      </a:lvl4pPr>
      <a:lvl5pPr algn="ctr" rtl="0" eaLnBrk="0" fontAlgn="base" hangingPunct="0">
        <a:spcBef>
          <a:spcPct val="0"/>
        </a:spcBef>
        <a:spcAft>
          <a:spcPct val="0"/>
        </a:spcAft>
        <a:defRPr sz="3600">
          <a:solidFill>
            <a:schemeClr val="tx1"/>
          </a:solidFill>
          <a:latin typeface="Arial" panose="020B0604020202020204" pitchFamily="34" charset="0"/>
        </a:defRPr>
      </a:lvl5pPr>
      <a:lvl6pPr marL="457200" algn="ctr" rtl="0" eaLnBrk="0" fontAlgn="base" hangingPunct="0">
        <a:spcBef>
          <a:spcPct val="0"/>
        </a:spcBef>
        <a:spcAft>
          <a:spcPct val="0"/>
        </a:spcAft>
        <a:defRPr sz="3600">
          <a:solidFill>
            <a:schemeClr val="tx1"/>
          </a:solidFill>
          <a:latin typeface="Arial" panose="020B0604020202020204" pitchFamily="34" charset="0"/>
        </a:defRPr>
      </a:lvl6pPr>
      <a:lvl7pPr marL="914400" algn="ctr" rtl="0" eaLnBrk="0" fontAlgn="base" hangingPunct="0">
        <a:spcBef>
          <a:spcPct val="0"/>
        </a:spcBef>
        <a:spcAft>
          <a:spcPct val="0"/>
        </a:spcAft>
        <a:defRPr sz="3600">
          <a:solidFill>
            <a:schemeClr val="tx1"/>
          </a:solidFill>
          <a:latin typeface="Arial" panose="020B0604020202020204" pitchFamily="34" charset="0"/>
        </a:defRPr>
      </a:lvl7pPr>
      <a:lvl8pPr marL="1371600" algn="ctr" rtl="0" eaLnBrk="0" fontAlgn="base" hangingPunct="0">
        <a:spcBef>
          <a:spcPct val="0"/>
        </a:spcBef>
        <a:spcAft>
          <a:spcPct val="0"/>
        </a:spcAft>
        <a:defRPr sz="3600">
          <a:solidFill>
            <a:schemeClr val="tx1"/>
          </a:solidFill>
          <a:latin typeface="Arial" panose="020B0604020202020204" pitchFamily="34" charset="0"/>
        </a:defRPr>
      </a:lvl8pPr>
      <a:lvl9pPr marL="1828800" algn="ctr" rtl="0" eaLnBrk="0" fontAlgn="base" hangingPunct="0">
        <a:spcBef>
          <a:spcPct val="0"/>
        </a:spcBef>
        <a:spcAft>
          <a:spcPct val="0"/>
        </a:spcAft>
        <a:defRPr sz="36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solidFill>
                  <a:prstClr val="black">
                    <a:tint val="75000"/>
                  </a:prstClr>
                </a:solidFill>
              </a:rPr>
              <a:pPr/>
              <a:t>7/6/2023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2937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4617" y="5002222"/>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a:solidFill>
                <a:prstClr val="black"/>
              </a:solidFill>
              <a:latin typeface="Times New Roman" pitchFamily="18" charset="0"/>
            </a:endParaRPr>
          </a:p>
        </p:txBody>
      </p:sp>
      <p:sp>
        <p:nvSpPr>
          <p:cNvPr id="1027" name="Freeform 11"/>
          <p:cNvSpPr>
            <a:spLocks/>
          </p:cNvSpPr>
          <p:nvPr/>
        </p:nvSpPr>
        <p:spPr bwMode="auto">
          <a:xfrm>
            <a:off x="-71965" y="5784850"/>
            <a:ext cx="506941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14" name="Right Triangle 13"/>
          <p:cNvSpPr>
            <a:spLocks/>
          </p:cNvSpPr>
          <p:nvPr/>
        </p:nvSpPr>
        <p:spPr bwMode="auto">
          <a:xfrm>
            <a:off x="-8056" y="5791253"/>
            <a:ext cx="4536419"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endParaRPr>
          </a:p>
        </p:txBody>
      </p:sp>
      <p:cxnSp>
        <p:nvCxnSpPr>
          <p:cNvPr id="15" name="Straight Connector 14"/>
          <p:cNvCxnSpPr/>
          <p:nvPr/>
        </p:nvCxnSpPr>
        <p:spPr>
          <a:xfrm>
            <a:off x="-12316" y="5787747"/>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47"/>
            <a:ext cx="2559051" cy="365125"/>
          </a:xfrm>
          <a:prstGeom prst="rect">
            <a:avLst/>
          </a:prstGeom>
        </p:spPr>
        <p:txBody>
          <a:bodyPr vert="horz" anchor="b"/>
          <a:lstStyle>
            <a:lvl1pPr algn="l" eaLnBrk="1" latinLnBrk="0" hangingPunct="1">
              <a:defRPr kumimoji="0" sz="1000">
                <a:solidFill>
                  <a:schemeClr val="tx1"/>
                </a:solidFill>
              </a:defRPr>
            </a:lvl1pPr>
            <a:extLst/>
          </a:lstStyle>
          <a:p>
            <a:pPr defTabSz="914400" fontAlgn="base">
              <a:spcBef>
                <a:spcPct val="0"/>
              </a:spcBef>
              <a:spcAft>
                <a:spcPct val="0"/>
              </a:spcAft>
              <a:defRPr/>
            </a:pPr>
            <a:fld id="{A93369FB-4C69-4A26-AB0C-E2C2F7F93491}" type="datetimeFigureOut">
              <a:rPr lang="en-US">
                <a:solidFill>
                  <a:prstClr val="black"/>
                </a:solidFill>
                <a:latin typeface="Times New Roman" pitchFamily="18" charset="0"/>
              </a:rPr>
              <a:pPr defTabSz="914400" fontAlgn="base">
                <a:spcBef>
                  <a:spcPct val="0"/>
                </a:spcBef>
                <a:spcAft>
                  <a:spcPct val="0"/>
                </a:spcAft>
                <a:defRPr/>
              </a:pPr>
              <a:t>7/6/2023</a:t>
            </a:fld>
            <a:endParaRPr lang="en-US" dirty="0">
              <a:solidFill>
                <a:prstClr val="black"/>
              </a:solidFill>
              <a:latin typeface="Times New Roman" pitchFamily="18" charset="0"/>
            </a:endParaRPr>
          </a:p>
        </p:txBody>
      </p:sp>
      <p:sp>
        <p:nvSpPr>
          <p:cNvPr id="22" name="Footer Placeholder 21"/>
          <p:cNvSpPr>
            <a:spLocks noGrp="1"/>
          </p:cNvSpPr>
          <p:nvPr>
            <p:ph type="ftr" sz="quarter" idx="3"/>
          </p:nvPr>
        </p:nvSpPr>
        <p:spPr>
          <a:xfrm>
            <a:off x="5839884" y="6408747"/>
            <a:ext cx="3134783" cy="365125"/>
          </a:xfrm>
          <a:prstGeom prst="rect">
            <a:avLst/>
          </a:prstGeom>
        </p:spPr>
        <p:txBody>
          <a:bodyPr vert="horz" anchor="b"/>
          <a:lstStyle>
            <a:lvl1pPr algn="r" eaLnBrk="1" latinLnBrk="0" hangingPunct="1">
              <a:defRPr kumimoji="0" sz="1000">
                <a:solidFill>
                  <a:schemeClr val="tx1"/>
                </a:solidFill>
              </a:defRPr>
            </a:lvl1pPr>
            <a:extLst/>
          </a:lstStyle>
          <a:p>
            <a:pPr defTabSz="914400" fontAlgn="base">
              <a:spcBef>
                <a:spcPct val="0"/>
              </a:spcBef>
              <a:spcAft>
                <a:spcPct val="0"/>
              </a:spcAft>
              <a:defRPr/>
            </a:pPr>
            <a:endParaRPr lang="en-US">
              <a:solidFill>
                <a:prstClr val="black"/>
              </a:solidFill>
              <a:latin typeface="Times New Roman" pitchFamily="18" charset="0"/>
            </a:endParaRPr>
          </a:p>
        </p:txBody>
      </p:sp>
      <p:sp>
        <p:nvSpPr>
          <p:cNvPr id="18" name="Slide Number Placeholder 17"/>
          <p:cNvSpPr>
            <a:spLocks noGrp="1"/>
          </p:cNvSpPr>
          <p:nvPr>
            <p:ph type="sldNum" sz="quarter" idx="4"/>
          </p:nvPr>
        </p:nvSpPr>
        <p:spPr>
          <a:xfrm>
            <a:off x="11529484" y="6408747"/>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defTabSz="914400" fontAlgn="base">
              <a:spcBef>
                <a:spcPct val="0"/>
              </a:spcBef>
              <a:spcAft>
                <a:spcPct val="0"/>
              </a:spcAft>
            </a:pPr>
            <a:fld id="{309488F6-8107-4A7B-8D26-3632DDE3EB2D}" type="slidenum">
              <a:rPr lang="en-US" altLang="en-US" smtClean="0">
                <a:solidFill>
                  <a:prstClr val="black"/>
                </a:solidFill>
                <a:latin typeface="Times New Roman" pitchFamily="18" charset="0"/>
              </a:rPr>
              <a:pPr defTabSz="914400" fontAlgn="base">
                <a:spcBef>
                  <a:spcPct val="0"/>
                </a:spcBef>
                <a:spcAft>
                  <a:spcPct val="0"/>
                </a:spcAft>
              </a:pPr>
              <a:t>‹#›</a:t>
            </a:fld>
            <a:endParaRPr lang="en-US" altLang="en-US" smtClean="0">
              <a:solidFill>
                <a:prstClr val="black"/>
              </a:solidFill>
              <a:latin typeface="Times New Roman" pitchFamily="18" charset="0"/>
            </a:endParaRPr>
          </a:p>
        </p:txBody>
      </p:sp>
      <p:sp>
        <p:nvSpPr>
          <p:cNvPr id="11" name="Rectangle 7"/>
          <p:cNvSpPr>
            <a:spLocks noChangeArrowheads="1"/>
          </p:cNvSpPr>
          <p:nvPr userDrawn="1"/>
        </p:nvSpPr>
        <p:spPr bwMode="auto">
          <a:xfrm>
            <a:off x="0" y="0"/>
            <a:ext cx="12192000" cy="6858000"/>
          </a:xfrm>
          <a:prstGeom prst="rect">
            <a:avLst/>
          </a:prstGeom>
          <a:gradFill rotWithShape="0">
            <a:gsLst>
              <a:gs pos="0">
                <a:schemeClr val="tx1"/>
              </a:gs>
              <a:gs pos="50000">
                <a:srgbClr val="462280"/>
              </a:gs>
              <a:gs pos="100000">
                <a:schemeClr val="tx1"/>
              </a:gs>
            </a:gsLst>
            <a:lin ang="18900000" scaled="1"/>
          </a:gradFill>
          <a:ln>
            <a:noFill/>
          </a:ln>
          <a:effectLst/>
        </p:spPr>
        <p:txBody>
          <a:bodyPr wrap="none" anchor="ctr"/>
          <a:lstStyle/>
          <a:p>
            <a:pPr defTabSz="914400" fontAlgn="base">
              <a:spcBef>
                <a:spcPct val="0"/>
              </a:spcBef>
              <a:spcAft>
                <a:spcPct val="0"/>
              </a:spcAft>
              <a:defRPr/>
            </a:pPr>
            <a:endParaRPr lang="en-US" sz="2400">
              <a:solidFill>
                <a:prstClr val="black"/>
              </a:solidFill>
              <a:latin typeface="Times New Roman" pitchFamily="18" charset="0"/>
            </a:endParaRPr>
          </a:p>
        </p:txBody>
      </p:sp>
      <p:sp>
        <p:nvSpPr>
          <p:cNvPr id="1038" name="Rectangle 9"/>
          <p:cNvSpPr>
            <a:spLocks noChangeArrowheads="1"/>
          </p:cNvSpPr>
          <p:nvPr userDrawn="1"/>
        </p:nvSpPr>
        <p:spPr bwMode="auto">
          <a:xfrm>
            <a:off x="0" y="1276350"/>
            <a:ext cx="12192000" cy="95250"/>
          </a:xfrm>
          <a:prstGeom prst="rect">
            <a:avLst/>
          </a:prstGeom>
          <a:solidFill>
            <a:srgbClr val="FEF7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smtClean="0">
              <a:solidFill>
                <a:prstClr val="black"/>
              </a:solidFill>
              <a:latin typeface="Times New Roman" pitchFamily="18" charset="0"/>
            </a:endParaRPr>
          </a:p>
        </p:txBody>
      </p:sp>
      <p:sp>
        <p:nvSpPr>
          <p:cNvPr id="1039" name="Line 10"/>
          <p:cNvSpPr>
            <a:spLocks noChangeShapeType="1"/>
          </p:cNvSpPr>
          <p:nvPr userDrawn="1"/>
        </p:nvSpPr>
        <p:spPr bwMode="auto">
          <a:xfrm>
            <a:off x="0" y="1219200"/>
            <a:ext cx="12192000" cy="0"/>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1040" name="Rectangle 11"/>
          <p:cNvSpPr>
            <a:spLocks noChangeArrowheads="1"/>
          </p:cNvSpPr>
          <p:nvPr userDrawn="1"/>
        </p:nvSpPr>
        <p:spPr bwMode="auto">
          <a:xfrm>
            <a:off x="406400" y="0"/>
            <a:ext cx="304800" cy="6858000"/>
          </a:xfrm>
          <a:prstGeom prst="rect">
            <a:avLst/>
          </a:prstGeom>
          <a:gradFill rotWithShape="0">
            <a:gsLst>
              <a:gs pos="0">
                <a:srgbClr val="462280"/>
              </a:gs>
              <a:gs pos="100000">
                <a:srgbClr val="4AB3C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smtClean="0">
              <a:solidFill>
                <a:prstClr val="black"/>
              </a:solidFill>
              <a:latin typeface="Times New Roman" pitchFamily="18" charset="0"/>
            </a:endParaRPr>
          </a:p>
        </p:txBody>
      </p:sp>
      <p:sp>
        <p:nvSpPr>
          <p:cNvPr id="1041" name="Rectangle 12"/>
          <p:cNvSpPr>
            <a:spLocks noChangeArrowheads="1"/>
          </p:cNvSpPr>
          <p:nvPr userDrawn="1"/>
        </p:nvSpPr>
        <p:spPr bwMode="auto">
          <a:xfrm>
            <a:off x="0" y="457200"/>
            <a:ext cx="1727200" cy="685800"/>
          </a:xfrm>
          <a:prstGeom prst="rect">
            <a:avLst/>
          </a:prstGeom>
          <a:gradFill rotWithShape="0">
            <a:gsLst>
              <a:gs pos="0">
                <a:srgbClr val="DEBDFF"/>
              </a:gs>
              <a:gs pos="100000">
                <a:srgbClr val="4622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smtClean="0">
              <a:solidFill>
                <a:prstClr val="black"/>
              </a:solidFill>
              <a:latin typeface="Times New Roman" pitchFamily="18" charset="0"/>
            </a:endParaRPr>
          </a:p>
        </p:txBody>
      </p:sp>
    </p:spTree>
    <p:extLst>
      <p:ext uri="{BB962C8B-B14F-4D97-AF65-F5344CB8AC3E}">
        <p14:creationId xmlns:p14="http://schemas.microsoft.com/office/powerpoint/2010/main" val="5861122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5" y="8"/>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3" y="982140"/>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3"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3"/>
          </p:nvPr>
        </p:nvSpPr>
        <p:spPr>
          <a:xfrm>
            <a:off x="1295403"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353906"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33323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BFB7CFE-4003-4379-9286-1F990BD8D07A}" type="datetimeFigureOut">
              <a:rPr lang="en-US" smtClean="0">
                <a:solidFill>
                  <a:prstClr val="black">
                    <a:tint val="75000"/>
                  </a:prstClr>
                </a:solidFill>
              </a:rPr>
              <a:pPr defTabSz="914400"/>
              <a:t>7/6/2023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A218C5A-40A2-4FA3-BE2D-B420E6985D8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9659080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solidFill>
                  <a:prstClr val="black"/>
                </a:solidFill>
              </a:rPr>
              <a:pPr/>
              <a:t>7/6/2023</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10365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7.xml"/><Relationship Id="rId5" Type="http://schemas.openxmlformats.org/officeDocument/2006/relationships/image" Target="../media/image23.jpeg"/><Relationship Id="rId4" Type="http://schemas.openxmlformats.org/officeDocument/2006/relationships/image" Target="../media/image22.jpeg"/></Relationships>
</file>

<file path=ppt/slides/_rels/slide1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57.xml"/><Relationship Id="rId5" Type="http://schemas.openxmlformats.org/officeDocument/2006/relationships/image" Target="../media/image23.jpeg"/><Relationship Id="rId4" Type="http://schemas.openxmlformats.org/officeDocument/2006/relationships/image" Target="../media/image25.jpeg"/></Relationships>
</file>

<file path=ppt/slides/_rels/slide1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7.xml"/><Relationship Id="rId5" Type="http://schemas.openxmlformats.org/officeDocument/2006/relationships/image" Target="../media/image23.jpeg"/><Relationship Id="rId4" Type="http://schemas.openxmlformats.org/officeDocument/2006/relationships/image" Target="../media/image27.jpeg"/></Relationships>
</file>

<file path=ppt/slides/_rels/slide1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image" Target="../media/image23.jpeg"/></Relationships>
</file>

<file path=ppt/slides/_rels/slide1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23.jpe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1.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embeddings/oleObject1.bin"/></Relationships>
</file>

<file path=ppt/slides/_rels/slide1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57.xml"/><Relationship Id="rId4" Type="http://schemas.openxmlformats.org/officeDocument/2006/relationships/image" Target="../media/image23.jpeg"/></Relationships>
</file>

<file path=ppt/slides/_rels/slide1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3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13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1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1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1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1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5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57.xml"/><Relationship Id="rId4" Type="http://schemas.openxmlformats.org/officeDocument/2006/relationships/image" Target="../media/image23.jpeg"/></Relationships>
</file>

<file path=ppt/slides/_rels/slide1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1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57.xml"/><Relationship Id="rId4" Type="http://schemas.openxmlformats.org/officeDocument/2006/relationships/image" Target="../media/image23.jpeg"/></Relationships>
</file>

<file path=ppt/slides/_rels/slide1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14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1.xml"/><Relationship Id="rId7" Type="http://schemas.openxmlformats.org/officeDocument/2006/relationships/image" Target="../media/image45.wmf"/><Relationship Id="rId2" Type="http://schemas.openxmlformats.org/officeDocument/2006/relationships/slideLayout" Target="../slideLayouts/slideLayout6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6.wmf"/></Relationships>
</file>

<file path=ppt/slides/_rels/slide1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1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1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1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1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1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56.xml"/></Relationships>
</file>

<file path=ppt/slides/_rels/slide15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40.xml"/><Relationship Id="rId1" Type="http://schemas.openxmlformats.org/officeDocument/2006/relationships/slideLayout" Target="../slideLayouts/slideLayout70.xml"/><Relationship Id="rId4" Type="http://schemas.openxmlformats.org/officeDocument/2006/relationships/image" Target="../media/image54.jpeg"/></Relationships>
</file>

<file path=ppt/slides/_rels/slide1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1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5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8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9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0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0.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s://www.webmd.com/skin-problems-and-treatments/what-is-an-ulcer"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www.beintheknow.org/sex-and-relationships/how-have-sex/how-have-anal-sex" TargetMode="External"/><Relationship Id="rId2" Type="http://schemas.openxmlformats.org/officeDocument/2006/relationships/hyperlink" Target="https://www.beintheknow.org/sex-and-relationships/how-have-sex/how-have-vaginal-sex" TargetMode="External"/><Relationship Id="rId1" Type="http://schemas.openxmlformats.org/officeDocument/2006/relationships/slideLayout" Target="../slideLayouts/slideLayout13.xml"/><Relationship Id="rId5" Type="http://schemas.openxmlformats.org/officeDocument/2006/relationships/hyperlink" Target="https://www.beintheknow.org/sex-and-relationships/how-have-sex/how-have-oral-sex" TargetMode="External"/><Relationship Id="rId4" Type="http://schemas.openxmlformats.org/officeDocument/2006/relationships/hyperlink" Target="https://www.webmd.com/sex/qa/what-is-anal-se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49337"/>
          </a:xfrm>
        </p:spPr>
        <p:txBody>
          <a:bodyPr/>
          <a:lstStyle/>
          <a:p>
            <a:r>
              <a:rPr lang="en-US" dirty="0">
                <a:latin typeface="Times New Roman" pitchFamily="18" charset="0"/>
                <a:cs typeface="Times New Roman" pitchFamily="18" charset="0"/>
              </a:rPr>
              <a:t>Diseases</a:t>
            </a:r>
            <a:endParaRPr lang="en-IN" dirty="0">
              <a:latin typeface="Times New Roman" pitchFamily="18" charset="0"/>
              <a:cs typeface="Times New Roman" pitchFamily="18" charset="0"/>
            </a:endParaRPr>
          </a:p>
        </p:txBody>
      </p:sp>
      <p:sp>
        <p:nvSpPr>
          <p:cNvPr id="3" name="Subtitle 2"/>
          <p:cNvSpPr>
            <a:spLocks noGrp="1"/>
          </p:cNvSpPr>
          <p:nvPr>
            <p:ph type="subTitle" idx="1"/>
          </p:nvPr>
        </p:nvSpPr>
        <p:spPr>
          <a:xfrm>
            <a:off x="1524000" y="2778369"/>
            <a:ext cx="9144000" cy="2479431"/>
          </a:xfrm>
        </p:spPr>
        <p:txBody>
          <a:bodyPr>
            <a:normAutofit fontScale="92500" lnSpcReduction="10000"/>
          </a:bodyPr>
          <a:lstStyle/>
          <a:p>
            <a:r>
              <a:rPr lang="en-US" dirty="0" smtClean="0">
                <a:latin typeface="Times New Roman" pitchFamily="18" charset="0"/>
                <a:cs typeface="Times New Roman" pitchFamily="18" charset="0"/>
              </a:rPr>
              <a:t>Compiled by</a:t>
            </a:r>
          </a:p>
          <a:p>
            <a:r>
              <a:rPr lang="en-US" dirty="0" err="1" smtClean="0">
                <a:latin typeface="Times New Roman" pitchFamily="18" charset="0"/>
                <a:cs typeface="Times New Roman" pitchFamily="18" charset="0"/>
              </a:rPr>
              <a:t>Dr.D.Nirmala</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Assistant Professor</a:t>
            </a:r>
          </a:p>
          <a:p>
            <a:r>
              <a:rPr lang="en-US" dirty="0" smtClean="0">
                <a:latin typeface="Times New Roman" pitchFamily="18" charset="0"/>
                <a:cs typeface="Times New Roman" pitchFamily="18" charset="0"/>
              </a:rPr>
              <a:t>Department of Social Work</a:t>
            </a:r>
          </a:p>
          <a:p>
            <a:r>
              <a:rPr lang="en-US" dirty="0" smtClean="0">
                <a:latin typeface="Times New Roman" pitchFamily="18" charset="0"/>
                <a:cs typeface="Times New Roman" pitchFamily="18" charset="0"/>
              </a:rPr>
              <a:t>Bharathidasan University</a:t>
            </a:r>
          </a:p>
          <a:p>
            <a:r>
              <a:rPr lang="en-US" dirty="0" err="1" smtClean="0">
                <a:latin typeface="Times New Roman" pitchFamily="18" charset="0"/>
                <a:cs typeface="Times New Roman" pitchFamily="18" charset="0"/>
              </a:rPr>
              <a:t>Tiruchirappalli</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57553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 MODIFIABLE RISK FACTORS</a:t>
            </a:r>
          </a:p>
        </p:txBody>
      </p:sp>
      <p:sp>
        <p:nvSpPr>
          <p:cNvPr id="3" name="Content Placeholder 2"/>
          <p:cNvSpPr>
            <a:spLocks noGrp="1"/>
          </p:cNvSpPr>
          <p:nvPr>
            <p:ph idx="1"/>
          </p:nvPr>
        </p:nvSpPr>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 Obesity</a:t>
            </a:r>
          </a:p>
          <a:p>
            <a:pPr algn="just"/>
            <a:r>
              <a:rPr lang="en-US" dirty="0">
                <a:latin typeface="Times New Roman" panose="02020603050405020304" pitchFamily="18" charset="0"/>
                <a:cs typeface="Times New Roman" panose="02020603050405020304" pitchFamily="18" charset="0"/>
              </a:rPr>
              <a:t> Salt Intake</a:t>
            </a:r>
          </a:p>
          <a:p>
            <a:pPr algn="just"/>
            <a:r>
              <a:rPr lang="en-US" dirty="0">
                <a:latin typeface="Times New Roman" panose="02020603050405020304" pitchFamily="18" charset="0"/>
                <a:cs typeface="Times New Roman" panose="02020603050405020304" pitchFamily="18" charset="0"/>
              </a:rPr>
              <a:t> Saturated Fat</a:t>
            </a:r>
          </a:p>
          <a:p>
            <a:pPr algn="just"/>
            <a:r>
              <a:rPr lang="en-US" dirty="0">
                <a:latin typeface="Times New Roman" panose="02020603050405020304" pitchFamily="18" charset="0"/>
                <a:cs typeface="Times New Roman" panose="02020603050405020304" pitchFamily="18" charset="0"/>
              </a:rPr>
              <a:t> Dietary Fiber</a:t>
            </a:r>
          </a:p>
          <a:p>
            <a:pPr algn="just"/>
            <a:r>
              <a:rPr lang="en-US" dirty="0">
                <a:latin typeface="Times New Roman" panose="02020603050405020304" pitchFamily="18" charset="0"/>
                <a:cs typeface="Times New Roman" panose="02020603050405020304" pitchFamily="18" charset="0"/>
              </a:rPr>
              <a:t> Alcohol</a:t>
            </a:r>
          </a:p>
          <a:p>
            <a:pPr algn="just"/>
            <a:r>
              <a:rPr lang="en-US" dirty="0">
                <a:latin typeface="Times New Roman" panose="02020603050405020304" pitchFamily="18" charset="0"/>
                <a:cs typeface="Times New Roman" panose="02020603050405020304" pitchFamily="18" charset="0"/>
              </a:rPr>
              <a:t> Heart Rate</a:t>
            </a:r>
          </a:p>
          <a:p>
            <a:pPr algn="just"/>
            <a:r>
              <a:rPr lang="en-US" dirty="0">
                <a:latin typeface="Times New Roman" panose="02020603050405020304" pitchFamily="18" charset="0"/>
                <a:cs typeface="Times New Roman" panose="02020603050405020304" pitchFamily="18" charset="0"/>
              </a:rPr>
              <a:t>  Physical Activity</a:t>
            </a:r>
          </a:p>
          <a:p>
            <a:pPr algn="just"/>
            <a:r>
              <a:rPr lang="en-US" dirty="0">
                <a:latin typeface="Times New Roman" panose="02020603050405020304" pitchFamily="18" charset="0"/>
                <a:cs typeface="Times New Roman" panose="02020603050405020304" pitchFamily="18" charset="0"/>
              </a:rPr>
              <a:t> Environmental Stress</a:t>
            </a:r>
          </a:p>
          <a:p>
            <a:pPr algn="just"/>
            <a:r>
              <a:rPr lang="en-US" dirty="0">
                <a:latin typeface="Times New Roman" panose="02020603050405020304" pitchFamily="18" charset="0"/>
                <a:cs typeface="Times New Roman" panose="02020603050405020304" pitchFamily="18" charset="0"/>
              </a:rPr>
              <a:t> Socio-economic status</a:t>
            </a:r>
          </a:p>
          <a:p>
            <a:pPr algn="just"/>
            <a:r>
              <a:rPr lang="en-US" dirty="0">
                <a:latin typeface="Times New Roman" panose="02020603050405020304" pitchFamily="18" charset="0"/>
                <a:cs typeface="Times New Roman" panose="02020603050405020304" pitchFamily="18" charset="0"/>
              </a:rPr>
              <a:t> Other factors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8895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INDIA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 Cholera E1 Tor biotype in 1964</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West Bengal – “ Home”of cholera</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bacteriology of cholera also presents a changed picture</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reasons that are not known, there has been no large scale epidemic of classical  1964</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E1 Tor biotype of V. cholerae O1  has rapidly replaced the classical biotype in all parts of the country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Most of the E1 Tor biotype isolated today belong to the serotype Ogawa.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3546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INDIA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 During 2018,about 651 cholera cases were reported in India with 6 deaths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Majority of the cases were reported from Uttar Pradesh (153)</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Delhi -134</a:t>
            </a:r>
          </a:p>
          <a:p>
            <a:pPr algn="just"/>
            <a:r>
              <a:rPr lang="en-US" dirty="0" smtClean="0">
                <a:latin typeface="Times New Roman" panose="02020603050405020304" pitchFamily="18" charset="0"/>
                <a:cs typeface="Times New Roman" panose="02020603050405020304" pitchFamily="18" charset="0"/>
              </a:rPr>
              <a:t> West Bengal -126</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Gujarat- 106</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665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Epidemiological Features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 Epidemic and endemic disease</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epidemicity and endemicity of a disease will depend on the characteristics of the agent and the system</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Characteristics of the agent which influence its distribution include its ability to survive in a given environment</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Virulence</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Average number of organisms required to cause infection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Cholera creates problem only in the areas where sanitation is defective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60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Epidemiological features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 Epidemics of cholera are characteristically abrupt and often create an acute public health problem</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High potential to spread fast and cause deaths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epidemic reaches a peak and subsides gradually as the “ force infection”  declines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Cholera epidemic in a community is self- limiting</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 attributed to the acquisition of temporary immunity</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As well as due to the occurrence of a large number of subclinical cases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1020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Epidemiological features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Force of infection is composed of 2 components</a:t>
            </a:r>
          </a:p>
          <a:p>
            <a:pPr algn="just"/>
            <a:r>
              <a:rPr lang="en-US" dirty="0" smtClean="0">
                <a:latin typeface="Times New Roman" panose="02020603050405020304" pitchFamily="18" charset="0"/>
                <a:cs typeface="Times New Roman" panose="02020603050405020304" pitchFamily="18" charset="0"/>
              </a:rPr>
              <a:t> Force of infection through water</a:t>
            </a: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force of infection through contacts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Elimination of contaminated water does not immediately bring an outbreak to an end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But a so called “tail” of the epidemic in produced</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 is  due to the continuation of transmission through contacts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4726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Epidemiological features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gn="just"/>
            <a:r>
              <a:rPr lang="en-US" dirty="0" smtClean="0"/>
              <a:t> </a:t>
            </a:r>
            <a:r>
              <a:rPr lang="en-US" dirty="0" smtClean="0">
                <a:latin typeface="Times New Roman" panose="02020603050405020304" pitchFamily="18" charset="0"/>
                <a:cs typeface="Times New Roman" panose="02020603050405020304" pitchFamily="18" charset="0"/>
              </a:rPr>
              <a:t>In areas where cholera is endemic, it does not show a stable endemicity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It undergoes seasonal fluctuations as well as epidemic outbreaks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seasonal variation differs between countries and even between regions of the same countries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seasonal incidence is also subject to change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example:- The disease common in summer- Kolkata</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Winter- Bangladesh</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 both places is most frequent in autumn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some parts of India, the peak incidence is in August</a:t>
            </a:r>
            <a:endParaRPr lang="en-US" dirty="0"/>
          </a:p>
        </p:txBody>
      </p:sp>
    </p:spTree>
    <p:extLst>
      <p:ext uri="{BB962C8B-B14F-4D97-AF65-F5344CB8AC3E}">
        <p14:creationId xmlns:p14="http://schemas.microsoft.com/office/powerpoint/2010/main" val="1564245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Epidemiological Determinants</a:t>
            </a:r>
            <a:endParaRPr lang="en-US" dirty="0"/>
          </a:p>
        </p:txBody>
      </p:sp>
      <p:sp>
        <p:nvSpPr>
          <p:cNvPr id="3" name="Content Placeholder 2"/>
          <p:cNvSpPr>
            <a:spLocks noGrp="1"/>
          </p:cNvSpPr>
          <p:nvPr>
            <p:ph idx="1"/>
          </p:nvPr>
        </p:nvSpPr>
        <p:spPr>
          <a:xfrm>
            <a:off x="670775" y="1690688"/>
            <a:ext cx="10515600" cy="4351338"/>
          </a:xfrm>
        </p:spPr>
        <p:txBody>
          <a:bodyPr>
            <a:normAutofit fontScale="85000" lnSpcReduction="20000"/>
          </a:bodyPr>
          <a:lstStyle/>
          <a:p>
            <a:pPr marL="0" indent="0" algn="ctr">
              <a:buNone/>
            </a:pPr>
            <a:r>
              <a:rPr lang="en-US" dirty="0" smtClean="0">
                <a:latin typeface="Times New Roman" panose="02020603050405020304" pitchFamily="18" charset="0"/>
                <a:cs typeface="Times New Roman" panose="02020603050405020304" pitchFamily="18" charset="0"/>
              </a:rPr>
              <a:t>AGENT</a:t>
            </a:r>
          </a:p>
          <a:p>
            <a:pPr algn="just"/>
            <a:r>
              <a:rPr lang="en-US" dirty="0" smtClean="0">
                <a:latin typeface="Times New Roman" panose="02020603050405020304" pitchFamily="18" charset="0"/>
                <a:cs typeface="Times New Roman" panose="02020603050405020304" pitchFamily="18" charset="0"/>
              </a:rPr>
              <a:t> The organism that causes cholera is labelled as V. Cholerae O Group 1 or Vibrio cholerae O1 and O139</a:t>
            </a:r>
          </a:p>
          <a:p>
            <a:pPr algn="just"/>
            <a:r>
              <a:rPr lang="en-US" dirty="0" smtClean="0">
                <a:latin typeface="Times New Roman" panose="02020603050405020304" pitchFamily="18" charset="0"/>
                <a:cs typeface="Times New Roman" panose="02020603050405020304" pitchFamily="18" charset="0"/>
              </a:rPr>
              <a:t>Endemic strain used for these vibrios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Vibrios that are biochemically similar to the epidemic strains but do not agglutinate in V. cholerae O1and O139 antiserum have been referred to n the past as non-agglutinating vibrios or as non-cholera vibirios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E1  Tor biotype was first isolated at the E1 Tor quarantine station in Egypt in 1905</a:t>
            </a:r>
          </a:p>
          <a:p>
            <a:pPr algn="just"/>
            <a:r>
              <a:rPr lang="en-US" dirty="0" smtClean="0">
                <a:latin typeface="Times New Roman" panose="02020603050405020304" pitchFamily="18" charset="0"/>
                <a:cs typeface="Times New Roman" panose="02020603050405020304" pitchFamily="18" charset="0"/>
              </a:rPr>
              <a:t>Cholera is mostly by the E1 Tor biotype and O139</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Classical and E1 Tor vibrios further divided each into three serological types namely Inaba, Ogawa and  Hikojima</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E1 Tor vibrios isolated in  India- Ogawa serotype  </a:t>
            </a:r>
          </a:p>
        </p:txBody>
      </p:sp>
    </p:spTree>
    <p:extLst>
      <p:ext uri="{BB962C8B-B14F-4D97-AF65-F5344CB8AC3E}">
        <p14:creationId xmlns:p14="http://schemas.microsoft.com/office/powerpoint/2010/main" val="8736018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Epidemiological Determinants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t> </a:t>
            </a:r>
            <a:r>
              <a:rPr lang="en-US" dirty="0" smtClean="0">
                <a:latin typeface="Times New Roman" panose="02020603050405020304" pitchFamily="18" charset="0"/>
                <a:cs typeface="Times New Roman" panose="02020603050405020304" pitchFamily="18" charset="0"/>
              </a:rPr>
              <a:t>The E1 Tor biotype which are known for their haemolytic property</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lost this property as the pandemic progressed</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They may be distinguished from classical vibrios by the following tests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E1 Tor vibrios agglutinate chicken and sheep erythrocytes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Resistant to classical phage IV</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Resistant to polymyxin B-50-unit disc and</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VP reaction and haemolytic test do not give consistent results </a:t>
            </a:r>
            <a:endParaRPr lang="en-US" dirty="0"/>
          </a:p>
        </p:txBody>
      </p:sp>
    </p:spTree>
    <p:extLst>
      <p:ext uri="{BB962C8B-B14F-4D97-AF65-F5344CB8AC3E}">
        <p14:creationId xmlns:p14="http://schemas.microsoft.com/office/powerpoint/2010/main" val="8086489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latin typeface="Times New Roman" panose="02020603050405020304" pitchFamily="18" charset="0"/>
                <a:cs typeface="Times New Roman" panose="02020603050405020304" pitchFamily="18" charset="0"/>
              </a:rPr>
              <a:t>Resistance</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 </a:t>
            </a:r>
            <a:r>
              <a:rPr lang="en-US" dirty="0" smtClean="0">
                <a:latin typeface="Times New Roman" panose="02020603050405020304" pitchFamily="18" charset="0"/>
                <a:cs typeface="Times New Roman" panose="02020603050405020304" pitchFamily="18" charset="0"/>
              </a:rPr>
              <a:t>V.Cholerae are killed within 30 minutes by heating at 56 deg. C</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Few seconds by boiling</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They remain in ice for 4-6 weeks or longer</a:t>
            </a:r>
          </a:p>
          <a:p>
            <a:pPr algn="just"/>
            <a:r>
              <a:rPr lang="en-US" dirty="0" smtClean="0">
                <a:latin typeface="Times New Roman" panose="02020603050405020304" pitchFamily="18" charset="0"/>
                <a:cs typeface="Times New Roman" panose="02020603050405020304" pitchFamily="18" charset="0"/>
              </a:rPr>
              <a:t>Drying and sunshine will kill them in a few hours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They are easily destroyed by coal tar disinfectants such as cresol, bleaching powder  </a:t>
            </a:r>
          </a:p>
          <a:p>
            <a:pPr marL="0" indent="0" algn="ctr">
              <a:buNone/>
            </a:pPr>
            <a:r>
              <a:rPr lang="en-US" b="1" dirty="0" smtClean="0">
                <a:latin typeface="Times New Roman" panose="02020603050405020304" pitchFamily="18" charset="0"/>
                <a:cs typeface="Times New Roman" panose="02020603050405020304" pitchFamily="18" charset="0"/>
              </a:rPr>
              <a:t>Toxin Production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vibrios multiply in the lumen of the small intestine</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Produce an exotoxin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Exotoxin has no effect on any other tissue except the intestinal epithelial cells</a:t>
            </a:r>
          </a:p>
          <a:p>
            <a:pPr marL="0" indent="0" algn="just">
              <a:buNone/>
            </a:pPr>
            <a:r>
              <a:rPr lang="en-US" dirty="0"/>
              <a:t> </a:t>
            </a:r>
            <a:r>
              <a:rPr lang="en-US" dirty="0" smtClean="0"/>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2301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Reservoir of Infection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r>
              <a:rPr lang="en-US" dirty="0" smtClean="0"/>
              <a:t> </a:t>
            </a:r>
            <a:r>
              <a:rPr lang="en-US" dirty="0" smtClean="0">
                <a:latin typeface="Times New Roman" panose="02020603050405020304" pitchFamily="18" charset="0"/>
                <a:cs typeface="Times New Roman" panose="02020603050405020304" pitchFamily="18" charset="0"/>
              </a:rPr>
              <a:t>Human being is the only known reservoir of cholera infection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Case or carrier</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Cases range from inapparent infections to severe ones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75% of the people infected with V.cholera do not develop any symptoms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20% develop acute watery diarrhoea with severe dehydration.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Carriers are usually  temporary, rarely chronic</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Carriers are best detected by bacteriological examination of the purged stool induced by the administration of 30-60 gram of magnesium sulphates in 100 ml of water by mouth</a:t>
            </a:r>
          </a:p>
          <a:p>
            <a:pPr algn="just"/>
            <a:endParaRPr lang="en-US" dirty="0"/>
          </a:p>
        </p:txBody>
      </p:sp>
    </p:spTree>
    <p:extLst>
      <p:ext uri="{BB962C8B-B14F-4D97-AF65-F5344CB8AC3E}">
        <p14:creationId xmlns:p14="http://schemas.microsoft.com/office/powerpoint/2010/main" val="38387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PREVENTION</a:t>
            </a:r>
          </a:p>
        </p:txBody>
      </p:sp>
      <p:sp>
        <p:nvSpPr>
          <p:cNvPr id="3" name="Content Placeholder 2"/>
          <p:cNvSpPr>
            <a:spLocks noGrp="1"/>
          </p:cNvSpPr>
          <p:nvPr>
            <p:ph idx="1"/>
          </p:nvPr>
        </p:nvSpPr>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 Primary Prevention- Population Strategy</a:t>
            </a:r>
          </a:p>
          <a:p>
            <a:pPr algn="just"/>
            <a:r>
              <a:rPr lang="en-US" dirty="0">
                <a:latin typeface="Times New Roman" panose="02020603050405020304" pitchFamily="18" charset="0"/>
                <a:cs typeface="Times New Roman" panose="02020603050405020304" pitchFamily="18" charset="0"/>
              </a:rPr>
              <a:t> The population strategy approach is directed at the whole population, irrespective of individual risk levels</a:t>
            </a:r>
          </a:p>
          <a:p>
            <a:pPr algn="just"/>
            <a:r>
              <a:rPr lang="en-US" dirty="0">
                <a:latin typeface="Times New Roman" panose="02020603050405020304" pitchFamily="18" charset="0"/>
                <a:cs typeface="Times New Roman" panose="02020603050405020304" pitchFamily="18" charset="0"/>
              </a:rPr>
              <a:t> The concept of population approach is based on the fact that even a small reduction in the average blood pressure of a population would produce a large reduction in the incidence of cardiovascular complications such as stroke and CHD</a:t>
            </a:r>
          </a:p>
          <a:p>
            <a:pPr algn="just"/>
            <a:r>
              <a:rPr lang="en-US" dirty="0">
                <a:latin typeface="Times New Roman" panose="02020603050405020304" pitchFamily="18" charset="0"/>
                <a:cs typeface="Times New Roman" panose="02020603050405020304" pitchFamily="18" charset="0"/>
              </a:rPr>
              <a:t> Goal- Shift the community distribution of blood pressure towards lower levels or biological normality</a:t>
            </a:r>
          </a:p>
          <a:p>
            <a:pPr algn="just"/>
            <a:r>
              <a:rPr lang="en-US" dirty="0">
                <a:latin typeface="Times New Roman" panose="02020603050405020304" pitchFamily="18" charset="0"/>
                <a:cs typeface="Times New Roman" panose="02020603050405020304" pitchFamily="18" charset="0"/>
              </a:rPr>
              <a:t> This involves multifactorial approach ,based on the following non-</a:t>
            </a:r>
            <a:r>
              <a:rPr lang="en-US" dirty="0" err="1">
                <a:latin typeface="Times New Roman" panose="02020603050405020304" pitchFamily="18" charset="0"/>
                <a:cs typeface="Times New Roman" panose="02020603050405020304" pitchFamily="18" charset="0"/>
              </a:rPr>
              <a:t>pharmacotherapeutic</a:t>
            </a:r>
            <a:r>
              <a:rPr lang="en-US" dirty="0">
                <a:latin typeface="Times New Roman" panose="02020603050405020304" pitchFamily="18" charset="0"/>
                <a:cs typeface="Times New Roman" panose="02020603050405020304" pitchFamily="18" charset="0"/>
              </a:rPr>
              <a:t> intervention </a:t>
            </a:r>
          </a:p>
          <a:p>
            <a:pPr marL="0" indent="0" algn="just">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051713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Infective Material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algn="just"/>
            <a:r>
              <a:rPr lang="en-US" dirty="0" smtClean="0"/>
              <a:t> </a:t>
            </a:r>
            <a:r>
              <a:rPr lang="en-US" dirty="0" smtClean="0">
                <a:latin typeface="Times New Roman" panose="02020603050405020304" pitchFamily="18" charset="0"/>
                <a:cs typeface="Times New Roman" panose="02020603050405020304" pitchFamily="18" charset="0"/>
              </a:rPr>
              <a:t>The immediate source of infection are the stools and vomit of cases and carriers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Large numbers of vibrios  are present in the watery stools of cholera patients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Average patients excretes 10-20 liters of fluid</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Carriers excrete fewer vibrios than cases</a:t>
            </a:r>
          </a:p>
          <a:p>
            <a:pPr marL="0" indent="0" algn="ctr">
              <a:buNone/>
            </a:pPr>
            <a:r>
              <a:rPr lang="en-US" b="1" dirty="0" smtClean="0">
                <a:latin typeface="Times New Roman" panose="02020603050405020304" pitchFamily="18" charset="0"/>
                <a:cs typeface="Times New Roman" panose="02020603050405020304" pitchFamily="18" charset="0"/>
              </a:rPr>
              <a:t>Infective Dose</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Cholera is dose related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Infection occurs- Number of vibrios ingested exceeds the dose that is infective for the individual</a:t>
            </a:r>
          </a:p>
          <a:p>
            <a:pPr marL="0" indent="0" algn="ctr">
              <a:buNone/>
            </a:pP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Period of Communicability</a:t>
            </a:r>
          </a:p>
          <a:p>
            <a:pPr algn="just"/>
            <a:r>
              <a:rPr lang="en-US" b="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case of cholera is infectious for a period of 7-10 days</a:t>
            </a:r>
          </a:p>
          <a:p>
            <a:pPr algn="just"/>
            <a:r>
              <a:rPr lang="en-US" b="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Convalescent carriers are infectious for 2-3 weeks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chronic carrier state may last from a  month up to 10 years</a:t>
            </a:r>
            <a:endParaRPr lang="en-US" dirty="0"/>
          </a:p>
        </p:txBody>
      </p:sp>
    </p:spTree>
    <p:extLst>
      <p:ext uri="{BB962C8B-B14F-4D97-AF65-F5344CB8AC3E}">
        <p14:creationId xmlns:p14="http://schemas.microsoft.com/office/powerpoint/2010/main" val="41617298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Carriers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t> </a:t>
            </a:r>
            <a:r>
              <a:rPr lang="en-US" dirty="0" smtClean="0">
                <a:latin typeface="Times New Roman" panose="02020603050405020304" pitchFamily="18" charset="0"/>
                <a:cs typeface="Times New Roman" panose="02020603050405020304" pitchFamily="18" charset="0"/>
              </a:rPr>
              <a:t>Preclinical or Incubatory Carriers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Convalescent Carrier</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Contact or Healthy Carrier</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Chronic Carrier</a:t>
            </a:r>
            <a:endParaRPr lang="en-US" dirty="0"/>
          </a:p>
        </p:txBody>
      </p:sp>
    </p:spTree>
    <p:extLst>
      <p:ext uri="{BB962C8B-B14F-4D97-AF65-F5344CB8AC3E}">
        <p14:creationId xmlns:p14="http://schemas.microsoft.com/office/powerpoint/2010/main" val="29176742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Host Factors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US" dirty="0" smtClean="0"/>
              <a:t> </a:t>
            </a:r>
            <a:r>
              <a:rPr lang="en-US" dirty="0" smtClean="0">
                <a:latin typeface="Times New Roman" panose="02020603050405020304" pitchFamily="18" charset="0"/>
                <a:cs typeface="Times New Roman" panose="02020603050405020304" pitchFamily="18" charset="0"/>
              </a:rPr>
              <a:t>Age &amp; Sex:- All ages and both sexes, attack rate highest in children.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Gastric Acidity:- An effective barrier. The vibrio is destroyed in an acidity of Ph 5 or lower.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Population Mobility:- Movement of population results in increased risk of exposure to infection.</a:t>
            </a:r>
          </a:p>
          <a:p>
            <a:pPr algn="just"/>
            <a:r>
              <a:rPr lang="en-US" dirty="0" smtClean="0">
                <a:latin typeface="Times New Roman" panose="02020603050405020304" pitchFamily="18" charset="0"/>
                <a:cs typeface="Times New Roman" panose="02020603050405020304" pitchFamily="18" charset="0"/>
              </a:rPr>
              <a:t>Economic Status:- The incidence of cholera tends to be the highest in the lower socio-economic groups, and this is attributable mainly to poor hygiene</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Immunity:- An attack of cholera is followed by immunity to reinfection, but the duration and degree of immunity are not known.</a:t>
            </a:r>
          </a:p>
          <a:p>
            <a:pPr algn="just"/>
            <a:r>
              <a:rPr lang="en-US" dirty="0" smtClean="0">
                <a:latin typeface="Times New Roman" panose="02020603050405020304" pitchFamily="18" charset="0"/>
                <a:cs typeface="Times New Roman" panose="02020603050405020304" pitchFamily="18" charset="0"/>
              </a:rPr>
              <a:t>Vaccination gives only temporary , partial immunity for 3-6 months  </a:t>
            </a:r>
            <a:endParaRPr lang="en-US" dirty="0"/>
          </a:p>
        </p:txBody>
      </p:sp>
    </p:spTree>
    <p:extLst>
      <p:ext uri="{BB962C8B-B14F-4D97-AF65-F5344CB8AC3E}">
        <p14:creationId xmlns:p14="http://schemas.microsoft.com/office/powerpoint/2010/main" val="30907472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Mode of Transmission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 Faecally contaminated water</a:t>
            </a:r>
          </a:p>
          <a:p>
            <a:pPr marL="0" indent="0" algn="just">
              <a:buNone/>
            </a:pP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Contaminated Food and Drinks</a:t>
            </a:r>
          </a:p>
          <a:p>
            <a:pPr marL="0" indent="0" algn="just">
              <a:buNone/>
            </a:pP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Direct Contact(Person to person through contaminated fingers, carelessly handling excreta and vomit of patients and contaminated linen and fomites)</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5131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Clinical Features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t> </a:t>
            </a:r>
            <a:r>
              <a:rPr lang="en-US" dirty="0" smtClean="0">
                <a:latin typeface="Times New Roman" panose="02020603050405020304" pitchFamily="18" charset="0"/>
                <a:cs typeface="Times New Roman" panose="02020603050405020304" pitchFamily="18" charset="0"/>
              </a:rPr>
              <a:t>Stage of Education :- The onset is abrupt with profuse, painless, watery diarrhoea followed by vomiting. The patient may pass as many 40 stools in a day</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Stage of Collapse:- The patient soon passes into a stage of collapse because of dehydration. Signs are: sunken eyes, hollow cheeks,  scaphoid abdomen, abnormal temperature</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Stage of Recovery:- If death does not occur, the patient begins to show signs of clinical improvement. </a:t>
            </a:r>
          </a:p>
          <a:p>
            <a:pPr algn="just"/>
            <a:r>
              <a:rPr lang="en-US" dirty="0" smtClean="0">
                <a:latin typeface="Times New Roman" panose="02020603050405020304" pitchFamily="18" charset="0"/>
                <a:cs typeface="Times New Roman" panose="02020603050405020304" pitchFamily="18" charset="0"/>
              </a:rPr>
              <a:t>The blood pressure begins to rise, the temperature returns to normal, and urine secretion is re-established</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If anuria persists the patient may die of renal failure</a:t>
            </a:r>
          </a:p>
          <a:p>
            <a:pPr marL="0" indent="0" algn="just">
              <a:buNone/>
            </a:pPr>
            <a:r>
              <a:rPr lang="en-US" dirty="0" smtClean="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4774733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Laboratory Diagnosis of Cholera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latin typeface="Times New Roman" panose="02020603050405020304" pitchFamily="18" charset="0"/>
                <a:cs typeface="Times New Roman" panose="02020603050405020304" pitchFamily="18" charset="0"/>
              </a:rPr>
              <a:t> Collection of stools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Vomitus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Water</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Food samples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Transportation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Direct Examination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Culture Methods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Characterization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Biochemical Tests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Further Characterization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21157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Control of Cholera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Verification of the diagnosis</a:t>
            </a:r>
          </a:p>
          <a:p>
            <a:pPr algn="just"/>
            <a:r>
              <a:rPr lang="en-US" dirty="0" smtClean="0">
                <a:latin typeface="Times New Roman" panose="02020603050405020304" pitchFamily="18" charset="0"/>
                <a:cs typeface="Times New Roman" panose="02020603050405020304" pitchFamily="18" charset="0"/>
              </a:rPr>
              <a:t>Its is important to have confirmation of the outbreak as quickly as possible</a:t>
            </a:r>
          </a:p>
          <a:p>
            <a:pPr algn="just"/>
            <a:r>
              <a:rPr lang="en-US" dirty="0" smtClean="0">
                <a:latin typeface="Times New Roman" panose="02020603050405020304" pitchFamily="18" charset="0"/>
                <a:cs typeface="Times New Roman" panose="02020603050405020304" pitchFamily="18" charset="0"/>
              </a:rPr>
              <a:t>All cases of diarrhoea should be investigated even on the slightest suspicion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Once the presence of cholera has been proved, not necessary to culture stools of all cases or contacts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Bacteriological diagnosis of cholera envisages a well organized system of laboratory services in the community</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9006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 Notification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t> </a:t>
            </a:r>
            <a:r>
              <a:rPr lang="en-US" dirty="0" smtClean="0">
                <a:latin typeface="Times New Roman" panose="02020603050405020304" pitchFamily="18" charset="0"/>
                <a:cs typeface="Times New Roman" panose="02020603050405020304" pitchFamily="18" charset="0"/>
              </a:rPr>
              <a:t>Notifiable disease locally and nationally</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International Health Regulations, cholera is notifiable to the WHO within 24 hours</a:t>
            </a:r>
            <a:r>
              <a:rPr lang="en-US" dirty="0" smtClean="0"/>
              <a:t> </a:t>
            </a:r>
            <a:r>
              <a:rPr lang="en-US" dirty="0" smtClean="0">
                <a:latin typeface="Times New Roman" panose="02020603050405020304" pitchFamily="18" charset="0"/>
                <a:cs typeface="Times New Roman" panose="02020603050405020304" pitchFamily="18" charset="0"/>
              </a:rPr>
              <a:t>of its occurrence by the National Government</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number of cases and deaths are also to be reported daily and weekly till the area is declared free of cholera</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It is declared when twice the incubation period (10 days) has elapsed since the death,  recovery or isolation of the last case</a:t>
            </a:r>
          </a:p>
          <a:p>
            <a:pPr marL="0" indent="0" algn="just">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4664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Prevention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r>
              <a:rPr lang="en-US" dirty="0" smtClean="0">
                <a:latin typeface="Times New Roman" panose="02020603050405020304" pitchFamily="18" charset="0"/>
                <a:cs typeface="Times New Roman" panose="02020603050405020304" pitchFamily="18" charset="0"/>
              </a:rPr>
              <a:t>Early case finding</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Establishment of treatment centers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Rehydration therapy</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Adjuncts therapy</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Epidemiological investigations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Sanitation measures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Chemoprophylaxis</a:t>
            </a:r>
          </a:p>
          <a:p>
            <a:pPr algn="just"/>
            <a:r>
              <a:rPr lang="en-US" dirty="0" smtClean="0">
                <a:latin typeface="Times New Roman" panose="02020603050405020304" pitchFamily="18" charset="0"/>
                <a:cs typeface="Times New Roman" panose="02020603050405020304" pitchFamily="18" charset="0"/>
              </a:rPr>
              <a:t>Vaccination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Health education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7647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Diarrhoeal Diseases Control Programme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t> </a:t>
            </a:r>
            <a:r>
              <a:rPr lang="en-US" dirty="0" smtClean="0">
                <a:latin typeface="Times New Roman" panose="02020603050405020304" pitchFamily="18" charset="0"/>
                <a:cs typeface="Times New Roman" panose="02020603050405020304" pitchFamily="18" charset="0"/>
              </a:rPr>
              <a:t>National Cholera Control Programme 1980-81</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Oral Rehydration Therapy Programme -1986-87</a:t>
            </a:r>
          </a:p>
          <a:p>
            <a:pPr marL="0" indent="0" algn="just">
              <a:buNone/>
            </a:pPr>
            <a:endParaRPr lang="en-US" dirty="0"/>
          </a:p>
        </p:txBody>
      </p:sp>
    </p:spTree>
    <p:extLst>
      <p:ext uri="{BB962C8B-B14F-4D97-AF65-F5344CB8AC3E}">
        <p14:creationId xmlns:p14="http://schemas.microsoft.com/office/powerpoint/2010/main" val="224693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POPULATION STRATEGY</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Nutrition</a:t>
            </a:r>
          </a:p>
          <a:p>
            <a:pPr algn="just"/>
            <a:r>
              <a:rPr lang="en-US" dirty="0">
                <a:latin typeface="Times New Roman" panose="02020603050405020304" pitchFamily="18" charset="0"/>
                <a:cs typeface="Times New Roman" panose="02020603050405020304" pitchFamily="18" charset="0"/>
              </a:rPr>
              <a:t> Weight Reduction</a:t>
            </a:r>
          </a:p>
          <a:p>
            <a:pPr algn="just"/>
            <a:r>
              <a:rPr lang="en-US" dirty="0">
                <a:latin typeface="Times New Roman" panose="02020603050405020304" pitchFamily="18" charset="0"/>
                <a:cs typeface="Times New Roman" panose="02020603050405020304" pitchFamily="18" charset="0"/>
              </a:rPr>
              <a:t> Exercise promotion </a:t>
            </a:r>
          </a:p>
          <a:p>
            <a:pPr algn="just"/>
            <a:r>
              <a:rPr lang="en-US" dirty="0">
                <a:latin typeface="Times New Roman" panose="02020603050405020304" pitchFamily="18" charset="0"/>
                <a:cs typeface="Times New Roman" panose="02020603050405020304" pitchFamily="18" charset="0"/>
              </a:rPr>
              <a:t> Behavioural Changes</a:t>
            </a:r>
          </a:p>
          <a:p>
            <a:pPr algn="just"/>
            <a:r>
              <a:rPr lang="en-US" dirty="0">
                <a:latin typeface="Times New Roman" panose="02020603050405020304" pitchFamily="18" charset="0"/>
                <a:cs typeface="Times New Roman" panose="02020603050405020304" pitchFamily="18" charset="0"/>
              </a:rPr>
              <a:t> Health Education</a:t>
            </a:r>
          </a:p>
          <a:p>
            <a:pPr algn="just"/>
            <a:r>
              <a:rPr lang="en-US" dirty="0">
                <a:latin typeface="Times New Roman" panose="02020603050405020304" pitchFamily="18" charset="0"/>
                <a:cs typeface="Times New Roman" panose="02020603050405020304" pitchFamily="18" charset="0"/>
              </a:rPr>
              <a:t> Self-Care</a:t>
            </a:r>
          </a:p>
        </p:txBody>
      </p:sp>
    </p:spTree>
    <p:extLst>
      <p:ext uri="{BB962C8B-B14F-4D97-AF65-F5344CB8AC3E}">
        <p14:creationId xmlns:p14="http://schemas.microsoft.com/office/powerpoint/2010/main" val="38778202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14400" y="2438400"/>
            <a:ext cx="10363200" cy="1143000"/>
          </a:xfrm>
        </p:spPr>
        <p:txBody>
          <a:bodyPr>
            <a:normAutofit fontScale="90000"/>
          </a:bodyPr>
          <a:lstStyle/>
          <a:p>
            <a:pPr eaLnBrk="1" fontAlgn="auto" hangingPunct="1">
              <a:spcAft>
                <a:spcPts val="0"/>
              </a:spcAft>
              <a:defRPr/>
            </a:pPr>
            <a:r>
              <a:rPr lang="en-US" sz="7200">
                <a:solidFill>
                  <a:srgbClr val="FF0000"/>
                </a:solidFill>
                <a:latin typeface="Tahoma" pitchFamily="34" charset="0"/>
              </a:rPr>
              <a:t>Diabetes</a:t>
            </a:r>
            <a:endParaRPr lang="en-US"/>
          </a:p>
        </p:txBody>
      </p:sp>
    </p:spTree>
    <p:extLst>
      <p:ext uri="{BB962C8B-B14F-4D97-AF65-F5344CB8AC3E}">
        <p14:creationId xmlns:p14="http://schemas.microsoft.com/office/powerpoint/2010/main" val="114257988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914400" y="1524000"/>
            <a:ext cx="10363200" cy="5334000"/>
          </a:xfrm>
        </p:spPr>
        <p:txBody>
          <a:bodyPr/>
          <a:lstStyle/>
          <a:p>
            <a:pPr eaLnBrk="1" hangingPunct="1"/>
            <a:r>
              <a:rPr lang="en-US" altLang="en-US" dirty="0" smtClean="0">
                <a:solidFill>
                  <a:schemeClr val="bg1"/>
                </a:solidFill>
              </a:rPr>
              <a:t>Prevalence of Diabetes:  25.8 million adults in the US – 8.3%. UK rates are around 3.5-5.0%</a:t>
            </a:r>
          </a:p>
          <a:p>
            <a:pPr eaLnBrk="1" hangingPunct="1"/>
            <a:r>
              <a:rPr lang="en-US" altLang="en-US" dirty="0" smtClean="0">
                <a:solidFill>
                  <a:schemeClr val="bg1"/>
                </a:solidFill>
              </a:rPr>
              <a:t>Metabolic Syndrome:  Risk factors related to obesity.</a:t>
            </a:r>
          </a:p>
          <a:p>
            <a:pPr eaLnBrk="1" hangingPunct="1"/>
            <a:r>
              <a:rPr lang="en-US" altLang="en-US" dirty="0" smtClean="0">
                <a:solidFill>
                  <a:schemeClr val="bg1"/>
                </a:solidFill>
              </a:rPr>
              <a:t>Type I: Beta cells produce little or no insulin.</a:t>
            </a:r>
          </a:p>
          <a:p>
            <a:pPr eaLnBrk="1" hangingPunct="1"/>
            <a:r>
              <a:rPr lang="en-US" altLang="en-US" dirty="0" smtClean="0">
                <a:solidFill>
                  <a:schemeClr val="bg1"/>
                </a:solidFill>
              </a:rPr>
              <a:t>Type II: Fat, Liver, and muscle cells do not respond to insulin (insulin resistance) </a:t>
            </a:r>
          </a:p>
          <a:p>
            <a:pPr eaLnBrk="1" hangingPunct="1"/>
            <a:r>
              <a:rPr lang="en-US" altLang="en-US" dirty="0" smtClean="0">
                <a:solidFill>
                  <a:schemeClr val="bg1"/>
                </a:solidFill>
              </a:rPr>
              <a:t>Gestational Diabetes: High sugars in </a:t>
            </a:r>
            <a:r>
              <a:rPr lang="en-US" altLang="en-US" dirty="0" err="1" smtClean="0">
                <a:solidFill>
                  <a:schemeClr val="bg1"/>
                </a:solidFill>
              </a:rPr>
              <a:t>Preg</a:t>
            </a:r>
            <a:r>
              <a:rPr lang="en-US" altLang="en-US" dirty="0" smtClean="0">
                <a:solidFill>
                  <a:schemeClr val="bg1"/>
                </a:solidFill>
              </a:rPr>
              <a:t>.</a:t>
            </a:r>
          </a:p>
        </p:txBody>
      </p:sp>
      <p:sp>
        <p:nvSpPr>
          <p:cNvPr id="3074" name="Title 1"/>
          <p:cNvSpPr>
            <a:spLocks noGrp="1"/>
          </p:cNvSpPr>
          <p:nvPr>
            <p:ph type="title"/>
          </p:nvPr>
        </p:nvSpPr>
        <p:spPr/>
        <p:txBody>
          <a:bodyPr/>
          <a:lstStyle/>
          <a:p>
            <a:pPr eaLnBrk="1" fontAlgn="auto" hangingPunct="1">
              <a:spcAft>
                <a:spcPts val="0"/>
              </a:spcAft>
              <a:defRPr/>
            </a:pPr>
            <a:r>
              <a:rPr lang="en-US" dirty="0">
                <a:solidFill>
                  <a:schemeClr val="bg1"/>
                </a:solidFill>
              </a:rPr>
              <a:t>Diabetes</a:t>
            </a:r>
          </a:p>
        </p:txBody>
      </p:sp>
    </p:spTree>
    <p:extLst>
      <p:ext uri="{BB962C8B-B14F-4D97-AF65-F5344CB8AC3E}">
        <p14:creationId xmlns:p14="http://schemas.microsoft.com/office/powerpoint/2010/main" val="40596025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a:t>Pathophysiology of Diabetes</a:t>
            </a:r>
          </a:p>
        </p:txBody>
      </p:sp>
      <p:pic>
        <p:nvPicPr>
          <p:cNvPr id="18435" name="Picture 3" descr="slide1"/>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51200" y="1870086"/>
            <a:ext cx="88392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1016000" y="2274894"/>
            <a:ext cx="5486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2300" b="1" smtClean="0">
                <a:solidFill>
                  <a:prstClr val="white"/>
                </a:solidFill>
                <a:latin typeface="Arial" charset="0"/>
              </a:rPr>
              <a:t>When you eat, your body breaks food down into glucose. </a:t>
            </a:r>
            <a:r>
              <a:rPr lang="en-US" altLang="en-US" sz="2300" b="1" smtClean="0">
                <a:solidFill>
                  <a:srgbClr val="FFFF99"/>
                </a:solidFill>
                <a:latin typeface="Arial" charset="0"/>
              </a:rPr>
              <a:t>Glucose</a:t>
            </a:r>
            <a:r>
              <a:rPr lang="en-US" altLang="en-US" sz="2300" b="1" smtClean="0">
                <a:solidFill>
                  <a:prstClr val="white"/>
                </a:solidFill>
                <a:latin typeface="Arial" charset="0"/>
              </a:rPr>
              <a:t> is a </a:t>
            </a:r>
            <a:br>
              <a:rPr lang="en-US" altLang="en-US" sz="2300" b="1" smtClean="0">
                <a:solidFill>
                  <a:prstClr val="white"/>
                </a:solidFill>
                <a:latin typeface="Arial" charset="0"/>
              </a:rPr>
            </a:br>
            <a:r>
              <a:rPr lang="en-US" altLang="en-US" sz="2300" b="1" smtClean="0">
                <a:solidFill>
                  <a:prstClr val="white"/>
                </a:solidFill>
                <a:latin typeface="Arial" charset="0"/>
              </a:rPr>
              <a:t>type of sugar that is </a:t>
            </a:r>
            <a:br>
              <a:rPr lang="en-US" altLang="en-US" sz="2300" b="1" smtClean="0">
                <a:solidFill>
                  <a:prstClr val="white"/>
                </a:solidFill>
                <a:latin typeface="Arial" charset="0"/>
              </a:rPr>
            </a:br>
            <a:r>
              <a:rPr lang="en-US" altLang="en-US" sz="2300" b="1" smtClean="0">
                <a:solidFill>
                  <a:prstClr val="white"/>
                </a:solidFill>
                <a:latin typeface="Arial" charset="0"/>
              </a:rPr>
              <a:t>your body’s </a:t>
            </a:r>
            <a:br>
              <a:rPr lang="en-US" altLang="en-US" sz="2300" b="1" smtClean="0">
                <a:solidFill>
                  <a:prstClr val="white"/>
                </a:solidFill>
                <a:latin typeface="Arial" charset="0"/>
              </a:rPr>
            </a:br>
            <a:r>
              <a:rPr lang="en-US" altLang="en-US" sz="2300" b="1" smtClean="0">
                <a:solidFill>
                  <a:prstClr val="white"/>
                </a:solidFill>
                <a:latin typeface="Arial" charset="0"/>
              </a:rPr>
              <a:t>main source </a:t>
            </a:r>
            <a:br>
              <a:rPr lang="en-US" altLang="en-US" sz="2300" b="1" smtClean="0">
                <a:solidFill>
                  <a:prstClr val="white"/>
                </a:solidFill>
                <a:latin typeface="Arial" charset="0"/>
              </a:rPr>
            </a:br>
            <a:r>
              <a:rPr lang="en-US" altLang="en-US" sz="2300" b="1" smtClean="0">
                <a:solidFill>
                  <a:prstClr val="white"/>
                </a:solidFill>
                <a:latin typeface="Arial" charset="0"/>
              </a:rPr>
              <a:t>of energy.</a:t>
            </a:r>
          </a:p>
        </p:txBody>
      </p:sp>
      <p:sp>
        <p:nvSpPr>
          <p:cNvPr id="18437" name="Line 5"/>
          <p:cNvSpPr>
            <a:spLocks noChangeShapeType="1"/>
          </p:cNvSpPr>
          <p:nvPr/>
        </p:nvSpPr>
        <p:spPr bwMode="auto">
          <a:xfrm>
            <a:off x="1117600" y="1981200"/>
            <a:ext cx="4775200" cy="0"/>
          </a:xfrm>
          <a:prstGeom prst="line">
            <a:avLst/>
          </a:prstGeom>
          <a:noFill/>
          <a:ln w="38100">
            <a:solidFill>
              <a:srgbClr val="41B9D5"/>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pic>
        <p:nvPicPr>
          <p:cNvPr id="18438" name="Picture 6" descr="dingbat1"/>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38500" y="1714500"/>
            <a:ext cx="711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p"/>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567" y="5727700"/>
            <a:ext cx="187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8"/>
          <p:cNvSpPr txBox="1">
            <a:spLocks noChangeArrowheads="1"/>
          </p:cNvSpPr>
          <p:nvPr/>
        </p:nvSpPr>
        <p:spPr bwMode="auto">
          <a:xfrm>
            <a:off x="1181100" y="5943600"/>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200" b="1" smtClean="0">
                <a:solidFill>
                  <a:prstClr val="black"/>
                </a:solidFill>
                <a:latin typeface="Arial" charset="0"/>
              </a:rPr>
              <a:t>6</a:t>
            </a:r>
          </a:p>
        </p:txBody>
      </p:sp>
    </p:spTree>
    <p:extLst>
      <p:ext uri="{BB962C8B-B14F-4D97-AF65-F5344CB8AC3E}">
        <p14:creationId xmlns:p14="http://schemas.microsoft.com/office/powerpoint/2010/main" val="172743625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a:t>Pathophysiology of Diabetes</a:t>
            </a:r>
          </a:p>
        </p:txBody>
      </p:sp>
      <p:sp>
        <p:nvSpPr>
          <p:cNvPr id="20483" name="Line 3"/>
          <p:cNvSpPr>
            <a:spLocks noChangeShapeType="1"/>
          </p:cNvSpPr>
          <p:nvPr/>
        </p:nvSpPr>
        <p:spPr bwMode="auto">
          <a:xfrm>
            <a:off x="1117600" y="2819400"/>
            <a:ext cx="4368800" cy="0"/>
          </a:xfrm>
          <a:prstGeom prst="line">
            <a:avLst/>
          </a:prstGeom>
          <a:noFill/>
          <a:ln w="38100">
            <a:solidFill>
              <a:srgbClr val="41B9D5"/>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20484" name="Text Box 4"/>
          <p:cNvSpPr txBox="1">
            <a:spLocks noChangeArrowheads="1"/>
          </p:cNvSpPr>
          <p:nvPr/>
        </p:nvSpPr>
        <p:spPr bwMode="auto">
          <a:xfrm>
            <a:off x="1016000" y="3048000"/>
            <a:ext cx="4368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b="1" smtClean="0">
                <a:solidFill>
                  <a:prstClr val="white"/>
                </a:solidFill>
                <a:latin typeface="Arial" charset="0"/>
              </a:rPr>
              <a:t>As blood glucose rises, the body sends a signal to </a:t>
            </a:r>
            <a:br>
              <a:rPr lang="en-US" altLang="en-US" b="1" smtClean="0">
                <a:solidFill>
                  <a:prstClr val="white"/>
                </a:solidFill>
                <a:latin typeface="Arial" charset="0"/>
              </a:rPr>
            </a:br>
            <a:r>
              <a:rPr lang="en-US" altLang="en-US" b="1" smtClean="0">
                <a:solidFill>
                  <a:prstClr val="white"/>
                </a:solidFill>
                <a:latin typeface="Arial" charset="0"/>
              </a:rPr>
              <a:t>the pancreas, which releases </a:t>
            </a:r>
            <a:r>
              <a:rPr lang="en-US" altLang="en-US" b="1" smtClean="0">
                <a:solidFill>
                  <a:srgbClr val="FFFF99"/>
                </a:solidFill>
                <a:latin typeface="Arial" charset="0"/>
              </a:rPr>
              <a:t>insulin</a:t>
            </a:r>
            <a:r>
              <a:rPr lang="en-US" altLang="en-US" b="1" smtClean="0">
                <a:solidFill>
                  <a:prstClr val="white"/>
                </a:solidFill>
                <a:latin typeface="Arial" charset="0"/>
              </a:rPr>
              <a:t>.</a:t>
            </a:r>
          </a:p>
          <a:p>
            <a:pPr defTabSz="914400" fontAlgn="base">
              <a:spcBef>
                <a:spcPct val="50000"/>
              </a:spcBef>
              <a:spcAft>
                <a:spcPct val="0"/>
              </a:spcAft>
            </a:pPr>
            <a:endParaRPr lang="en-US" altLang="en-US" b="1" smtClean="0">
              <a:solidFill>
                <a:prstClr val="white"/>
              </a:solidFill>
              <a:latin typeface="Arial" charset="0"/>
            </a:endParaRPr>
          </a:p>
        </p:txBody>
      </p:sp>
      <p:pic>
        <p:nvPicPr>
          <p:cNvPr id="20485" name="Picture 5" descr="dingbat3"/>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48000" y="2543186"/>
            <a:ext cx="711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slide3"/>
          <p:cNvPicPr>
            <a:picLocks noChangeAspect="1" noChangeArrowheads="1"/>
          </p:cNvPicPr>
          <p:nvPr/>
        </p:nvPicPr>
        <p:blipFill>
          <a:blip r:embed="rId4">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5791200" y="1905003"/>
            <a:ext cx="61976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p"/>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567" y="5727700"/>
            <a:ext cx="187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p:cNvSpPr txBox="1">
            <a:spLocks noChangeArrowheads="1"/>
          </p:cNvSpPr>
          <p:nvPr/>
        </p:nvSpPr>
        <p:spPr bwMode="auto">
          <a:xfrm>
            <a:off x="1206500" y="5943600"/>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200" b="1" smtClean="0">
                <a:solidFill>
                  <a:prstClr val="black"/>
                </a:solidFill>
                <a:latin typeface="Arial" charset="0"/>
              </a:rPr>
              <a:t>7</a:t>
            </a:r>
          </a:p>
        </p:txBody>
      </p:sp>
    </p:spTree>
    <p:extLst>
      <p:ext uri="{BB962C8B-B14F-4D97-AF65-F5344CB8AC3E}">
        <p14:creationId xmlns:p14="http://schemas.microsoft.com/office/powerpoint/2010/main" val="295097069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a:t>Pathophysiology of Diabetes</a:t>
            </a:r>
          </a:p>
        </p:txBody>
      </p:sp>
      <p:sp>
        <p:nvSpPr>
          <p:cNvPr id="22531" name="Line 3"/>
          <p:cNvSpPr>
            <a:spLocks noChangeShapeType="1"/>
          </p:cNvSpPr>
          <p:nvPr/>
        </p:nvSpPr>
        <p:spPr bwMode="auto">
          <a:xfrm>
            <a:off x="1117600" y="2009775"/>
            <a:ext cx="4368800" cy="0"/>
          </a:xfrm>
          <a:prstGeom prst="line">
            <a:avLst/>
          </a:prstGeom>
          <a:noFill/>
          <a:ln w="38100">
            <a:solidFill>
              <a:srgbClr val="41B9D5"/>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22532" name="Text Box 4"/>
          <p:cNvSpPr txBox="1">
            <a:spLocks noChangeArrowheads="1"/>
          </p:cNvSpPr>
          <p:nvPr/>
        </p:nvSpPr>
        <p:spPr bwMode="auto">
          <a:xfrm>
            <a:off x="1016000" y="2266951"/>
            <a:ext cx="4572000"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2300" b="1" smtClean="0">
                <a:solidFill>
                  <a:prstClr val="white"/>
                </a:solidFill>
                <a:latin typeface="Arial" charset="0"/>
              </a:rPr>
              <a:t>Acting as a key, insulin binds to a place on the cell wall (an </a:t>
            </a:r>
            <a:r>
              <a:rPr lang="en-US" altLang="en-US" sz="2300" b="1" smtClean="0">
                <a:solidFill>
                  <a:srgbClr val="FFFF99"/>
                </a:solidFill>
                <a:latin typeface="Arial" charset="0"/>
              </a:rPr>
              <a:t>insulin receptor</a:t>
            </a:r>
            <a:r>
              <a:rPr lang="en-US" altLang="en-US" sz="2300" b="1" smtClean="0">
                <a:solidFill>
                  <a:prstClr val="white"/>
                </a:solidFill>
                <a:latin typeface="Arial" charset="0"/>
              </a:rPr>
              <a:t>), unlocking the cell so glucose can pass into it. There, most of the glucose is used for energy right away.</a:t>
            </a:r>
          </a:p>
          <a:p>
            <a:pPr defTabSz="914400" fontAlgn="base">
              <a:spcBef>
                <a:spcPct val="50000"/>
              </a:spcBef>
              <a:spcAft>
                <a:spcPct val="0"/>
              </a:spcAft>
            </a:pPr>
            <a:endParaRPr lang="en-US" altLang="en-US" sz="2300" b="1" smtClean="0">
              <a:solidFill>
                <a:prstClr val="white"/>
              </a:solidFill>
              <a:latin typeface="Arial" charset="0"/>
            </a:endParaRPr>
          </a:p>
        </p:txBody>
      </p:sp>
      <p:pic>
        <p:nvPicPr>
          <p:cNvPr id="22533" name="Picture 5" descr="dingbat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70200" y="1704975"/>
            <a:ext cx="812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slide4"/>
          <p:cNvPicPr>
            <a:picLocks noChangeAspect="1" noChangeArrowheads="1"/>
          </p:cNvPicPr>
          <p:nvPr/>
        </p:nvPicPr>
        <p:blipFill>
          <a:blip r:embed="rId4">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5689600" y="1447800"/>
            <a:ext cx="625051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p"/>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567" y="5727700"/>
            <a:ext cx="187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8"/>
          <p:cNvSpPr txBox="1">
            <a:spLocks noChangeArrowheads="1"/>
          </p:cNvSpPr>
          <p:nvPr/>
        </p:nvSpPr>
        <p:spPr bwMode="auto">
          <a:xfrm>
            <a:off x="1206500" y="5943600"/>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200" b="1" smtClean="0">
                <a:solidFill>
                  <a:prstClr val="black"/>
                </a:solidFill>
                <a:latin typeface="Arial" charset="0"/>
              </a:rPr>
              <a:t>7</a:t>
            </a:r>
          </a:p>
        </p:txBody>
      </p:sp>
    </p:spTree>
    <p:extLst>
      <p:ext uri="{BB962C8B-B14F-4D97-AF65-F5344CB8AC3E}">
        <p14:creationId xmlns:p14="http://schemas.microsoft.com/office/powerpoint/2010/main" val="21174460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a:t>Blood glucose regulation</a:t>
            </a:r>
          </a:p>
        </p:txBody>
      </p:sp>
      <p:pic>
        <p:nvPicPr>
          <p:cNvPr id="24579" name="Picture 3" descr="slide6"/>
          <p:cNvPicPr>
            <a:picLocks noChangeAspect="1" noChangeArrowheads="1"/>
          </p:cNvPicPr>
          <p:nvPr/>
        </p:nvPicPr>
        <p:blipFill>
          <a:blip r:embed="rId3">
            <a:extLst>
              <a:ext uri="{28A0092B-C50C-407E-A947-70E740481C1C}">
                <a14:useLocalDpi xmlns:a14="http://schemas.microsoft.com/office/drawing/2010/main" val="0"/>
              </a:ext>
            </a:extLst>
          </a:blip>
          <a:srcRect b="3239"/>
          <a:stretch>
            <a:fillRect/>
          </a:stretch>
        </p:blipFill>
        <p:spPr bwMode="auto">
          <a:xfrm>
            <a:off x="1746252" y="1981200"/>
            <a:ext cx="536574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7378700" y="1905010"/>
            <a:ext cx="43688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2600" b="1" smtClean="0">
                <a:solidFill>
                  <a:prstClr val="white"/>
                </a:solidFill>
                <a:latin typeface="Arial" charset="0"/>
              </a:rPr>
              <a:t>Blood glucose goes up and down throughout the day:</a:t>
            </a:r>
          </a:p>
          <a:p>
            <a:pPr defTabSz="914400" fontAlgn="base">
              <a:spcBef>
                <a:spcPct val="0"/>
              </a:spcBef>
              <a:spcAft>
                <a:spcPct val="0"/>
              </a:spcAft>
            </a:pPr>
            <a:endParaRPr lang="en-US" altLang="en-US" sz="2600" smtClean="0">
              <a:solidFill>
                <a:prstClr val="black"/>
              </a:solidFill>
              <a:latin typeface="Arial" charset="0"/>
            </a:endParaRPr>
          </a:p>
        </p:txBody>
      </p:sp>
      <p:pic>
        <p:nvPicPr>
          <p:cNvPr id="24581" name="Picture 5" descr="p"/>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567" y="5727700"/>
            <a:ext cx="187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auto">
          <a:xfrm>
            <a:off x="1206500" y="5943600"/>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200" b="1" smtClean="0">
                <a:solidFill>
                  <a:prstClr val="black"/>
                </a:solidFill>
                <a:latin typeface="Arial" charset="0"/>
              </a:rPr>
              <a:t>8</a:t>
            </a:r>
          </a:p>
        </p:txBody>
      </p:sp>
      <p:sp>
        <p:nvSpPr>
          <p:cNvPr id="24583" name="Text Box 7"/>
          <p:cNvSpPr txBox="1">
            <a:spLocks noChangeArrowheads="1"/>
          </p:cNvSpPr>
          <p:nvPr/>
        </p:nvSpPr>
        <p:spPr bwMode="auto">
          <a:xfrm>
            <a:off x="7404100" y="3810005"/>
            <a:ext cx="4572000" cy="159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lnSpc>
                <a:spcPct val="80000"/>
              </a:lnSpc>
              <a:spcBef>
                <a:spcPct val="0"/>
              </a:spcBef>
              <a:spcAft>
                <a:spcPct val="0"/>
              </a:spcAft>
              <a:buClr>
                <a:srgbClr val="41B9D5"/>
              </a:buClr>
              <a:buFont typeface="Wingdings" pitchFamily="2" charset="2"/>
              <a:buChar char="§"/>
            </a:pPr>
            <a:r>
              <a:rPr lang="en-US" altLang="en-US" b="1" smtClean="0">
                <a:solidFill>
                  <a:prstClr val="white"/>
                </a:solidFill>
                <a:latin typeface="Arial" charset="0"/>
              </a:rPr>
              <a:t>As your blood glucose </a:t>
            </a:r>
            <a:r>
              <a:rPr lang="en-US" altLang="en-US" sz="3400" b="1" smtClean="0">
                <a:solidFill>
                  <a:srgbClr val="72EAFA"/>
                </a:solidFill>
                <a:latin typeface="Arial" charset="0"/>
              </a:rPr>
              <a:t>rises</a:t>
            </a:r>
          </a:p>
          <a:p>
            <a:pPr defTabSz="914400" fontAlgn="base">
              <a:lnSpc>
                <a:spcPct val="80000"/>
              </a:lnSpc>
              <a:spcBef>
                <a:spcPct val="0"/>
              </a:spcBef>
              <a:spcAft>
                <a:spcPct val="0"/>
              </a:spcAft>
              <a:buClr>
                <a:srgbClr val="41B9D5"/>
              </a:buClr>
              <a:buFont typeface="Wingdings" pitchFamily="2" charset="2"/>
              <a:buNone/>
            </a:pPr>
            <a:r>
              <a:rPr lang="en-US" altLang="en-US" sz="3400" b="1" smtClean="0">
                <a:solidFill>
                  <a:prstClr val="white"/>
                </a:solidFill>
                <a:latin typeface="Arial" charset="0"/>
              </a:rPr>
              <a:t> 	</a:t>
            </a:r>
            <a:r>
              <a:rPr lang="en-US" altLang="en-US" b="1" smtClean="0">
                <a:solidFill>
                  <a:prstClr val="white"/>
                </a:solidFill>
                <a:latin typeface="Arial" charset="0"/>
              </a:rPr>
              <a:t>(after a meal), the </a:t>
            </a:r>
          </a:p>
          <a:p>
            <a:pPr defTabSz="914400" fontAlgn="base">
              <a:spcBef>
                <a:spcPct val="0"/>
              </a:spcBef>
              <a:spcAft>
                <a:spcPct val="0"/>
              </a:spcAft>
              <a:buClr>
                <a:srgbClr val="41B9D5"/>
              </a:buClr>
              <a:buFont typeface="Wingdings" pitchFamily="2" charset="2"/>
              <a:buNone/>
            </a:pPr>
            <a:r>
              <a:rPr lang="en-US" altLang="en-US" b="1" smtClean="0">
                <a:solidFill>
                  <a:prstClr val="white"/>
                </a:solidFill>
                <a:latin typeface="Arial" charset="0"/>
              </a:rPr>
              <a:t>	pancreas releases insulin. </a:t>
            </a:r>
          </a:p>
        </p:txBody>
      </p:sp>
    </p:spTree>
    <p:extLst>
      <p:ext uri="{BB962C8B-B14F-4D97-AF65-F5344CB8AC3E}">
        <p14:creationId xmlns:p14="http://schemas.microsoft.com/office/powerpoint/2010/main" val="355306167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1026"/>
          <p:cNvSpPr>
            <a:spLocks noGrp="1" noChangeArrowheads="1"/>
          </p:cNvSpPr>
          <p:nvPr>
            <p:ph type="title"/>
          </p:nvPr>
        </p:nvSpPr>
        <p:spPr/>
        <p:txBody>
          <a:bodyPr/>
          <a:lstStyle/>
          <a:p>
            <a:pPr eaLnBrk="1" fontAlgn="auto" hangingPunct="1">
              <a:spcAft>
                <a:spcPts val="0"/>
              </a:spcAft>
              <a:defRPr/>
            </a:pPr>
            <a:r>
              <a:rPr lang="en-US"/>
              <a:t>Type 2 diabetes</a:t>
            </a:r>
          </a:p>
        </p:txBody>
      </p:sp>
      <p:pic>
        <p:nvPicPr>
          <p:cNvPr id="26627" name="Picture 1027" descr="slide12"/>
          <p:cNvPicPr>
            <a:picLocks noChangeAspect="1" noChangeArrowheads="1"/>
          </p:cNvPicPr>
          <p:nvPr/>
        </p:nvPicPr>
        <p:blipFill>
          <a:blip r:embed="rId3">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2540003" y="1409703"/>
            <a:ext cx="70231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028"/>
          <p:cNvSpPr txBox="1">
            <a:spLocks noChangeArrowheads="1"/>
          </p:cNvSpPr>
          <p:nvPr/>
        </p:nvSpPr>
        <p:spPr bwMode="auto">
          <a:xfrm>
            <a:off x="7518400" y="3962400"/>
            <a:ext cx="39624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2300" b="1" smtClean="0">
                <a:solidFill>
                  <a:prstClr val="white"/>
                </a:solidFill>
                <a:latin typeface="Arial" charset="0"/>
              </a:rPr>
              <a:t>Your cells don’t use insulin properly. The insulin can’t fully “unlock” the cells to allow glucose to enter </a:t>
            </a:r>
            <a:r>
              <a:rPr lang="en-US" altLang="en-US" sz="2300" b="1" smtClean="0">
                <a:solidFill>
                  <a:srgbClr val="FFFF99"/>
                </a:solidFill>
                <a:latin typeface="Arial" charset="0"/>
              </a:rPr>
              <a:t>(insulin resistance)</a:t>
            </a:r>
            <a:r>
              <a:rPr lang="en-US" altLang="en-US" sz="2300" b="1" smtClean="0">
                <a:solidFill>
                  <a:prstClr val="white"/>
                </a:solidFill>
                <a:latin typeface="Arial" charset="0"/>
              </a:rPr>
              <a:t>.</a:t>
            </a:r>
          </a:p>
        </p:txBody>
      </p:sp>
      <p:sp>
        <p:nvSpPr>
          <p:cNvPr id="26629" name="Text Box 1029"/>
          <p:cNvSpPr txBox="1">
            <a:spLocks noChangeArrowheads="1"/>
          </p:cNvSpPr>
          <p:nvPr/>
        </p:nvSpPr>
        <p:spPr bwMode="auto">
          <a:xfrm>
            <a:off x="1155700" y="1943100"/>
            <a:ext cx="4978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914400" fontAlgn="base">
              <a:spcBef>
                <a:spcPct val="50000"/>
              </a:spcBef>
              <a:spcAft>
                <a:spcPct val="0"/>
              </a:spcAft>
            </a:pPr>
            <a:r>
              <a:rPr lang="en-US" altLang="en-US" sz="2300" b="1" smtClean="0">
                <a:solidFill>
                  <a:prstClr val="white"/>
                </a:solidFill>
                <a:latin typeface="Arial" charset="0"/>
              </a:rPr>
              <a:t>Your pancreas may not produce enough insulin</a:t>
            </a:r>
            <a:r>
              <a:rPr lang="en-US" altLang="en-US" sz="2300" b="1" smtClean="0">
                <a:solidFill>
                  <a:srgbClr val="6D6E70"/>
                </a:solidFill>
                <a:latin typeface="Arial" charset="0"/>
              </a:rPr>
              <a:t> </a:t>
            </a:r>
            <a:r>
              <a:rPr lang="en-US" altLang="en-US" sz="2300" b="1" smtClean="0">
                <a:solidFill>
                  <a:srgbClr val="FFFF99"/>
                </a:solidFill>
                <a:latin typeface="Arial" charset="0"/>
              </a:rPr>
              <a:t>(insulin deficiency).</a:t>
            </a:r>
          </a:p>
        </p:txBody>
      </p:sp>
      <p:pic>
        <p:nvPicPr>
          <p:cNvPr id="26630" name="Picture 1030" descr="p"/>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567" y="5727700"/>
            <a:ext cx="187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1031"/>
          <p:cNvSpPr txBox="1">
            <a:spLocks noChangeArrowheads="1"/>
          </p:cNvSpPr>
          <p:nvPr/>
        </p:nvSpPr>
        <p:spPr bwMode="auto">
          <a:xfrm>
            <a:off x="1016003" y="5943600"/>
            <a:ext cx="92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200" b="1" smtClean="0">
                <a:solidFill>
                  <a:prstClr val="black"/>
                </a:solidFill>
                <a:latin typeface="Arial" charset="0"/>
              </a:rPr>
              <a:t>13</a:t>
            </a:r>
          </a:p>
        </p:txBody>
      </p:sp>
    </p:spTree>
    <p:extLst>
      <p:ext uri="{BB962C8B-B14F-4D97-AF65-F5344CB8AC3E}">
        <p14:creationId xmlns:p14="http://schemas.microsoft.com/office/powerpoint/2010/main" val="2156417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54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fontAlgn="auto" hangingPunct="1">
              <a:spcAft>
                <a:spcPts val="0"/>
              </a:spcAft>
              <a:defRPr/>
            </a:pPr>
            <a:r>
              <a:rPr lang="en-US"/>
              <a:t>Natural History of Diabetes</a:t>
            </a:r>
            <a:br>
              <a:rPr lang="en-US"/>
            </a:br>
            <a:endParaRPr lang="en-US"/>
          </a:p>
        </p:txBody>
      </p:sp>
      <p:graphicFrame>
        <p:nvGraphicFramePr>
          <p:cNvPr id="28675" name="Object 3"/>
          <p:cNvGraphicFramePr>
            <a:graphicFrameLocks noChangeAspect="1"/>
          </p:cNvGraphicFramePr>
          <p:nvPr/>
        </p:nvGraphicFramePr>
        <p:xfrm>
          <a:off x="0" y="0"/>
          <a:ext cx="12192000" cy="7258050"/>
        </p:xfrm>
        <a:graphic>
          <a:graphicData uri="http://schemas.openxmlformats.org/presentationml/2006/ole">
            <mc:AlternateContent xmlns:mc="http://schemas.openxmlformats.org/markup-compatibility/2006">
              <mc:Choice xmlns:v="urn:schemas-microsoft-com:vml" Requires="v">
                <p:oleObj spid="_x0000_s1035"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725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1392516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pPr eaLnBrk="1" fontAlgn="auto" hangingPunct="1">
              <a:spcAft>
                <a:spcPts val="0"/>
              </a:spcAft>
              <a:defRPr/>
            </a:pPr>
            <a:r>
              <a:rPr lang="en-US"/>
              <a:t>Diagnosing diabetes</a:t>
            </a:r>
          </a:p>
        </p:txBody>
      </p:sp>
      <p:pic>
        <p:nvPicPr>
          <p:cNvPr id="30723" name="Picture 1027" descr="slide14"/>
          <p:cNvPicPr>
            <a:picLocks noChangeAspect="1" noChangeArrowheads="1"/>
          </p:cNvPicPr>
          <p:nvPr/>
        </p:nvPicPr>
        <p:blipFill>
          <a:blip r:embed="rId3">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1727203" y="1600200"/>
            <a:ext cx="256328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Group 1028"/>
          <p:cNvGrpSpPr>
            <a:grpSpLocks/>
          </p:cNvGrpSpPr>
          <p:nvPr/>
        </p:nvGrpSpPr>
        <p:grpSpPr bwMode="auto">
          <a:xfrm>
            <a:off x="4368800" y="3505200"/>
            <a:ext cx="7213600" cy="2044700"/>
            <a:chOff x="1968" y="1872"/>
            <a:chExt cx="3408" cy="1288"/>
          </a:xfrm>
        </p:grpSpPr>
        <p:sp>
          <p:nvSpPr>
            <p:cNvPr id="30728" name="Rectangle 1029"/>
            <p:cNvSpPr>
              <a:spLocks noChangeArrowheads="1"/>
            </p:cNvSpPr>
            <p:nvPr/>
          </p:nvSpPr>
          <p:spPr bwMode="auto">
            <a:xfrm>
              <a:off x="3168" y="2728"/>
              <a:ext cx="2208" cy="432"/>
            </a:xfrm>
            <a:prstGeom prst="rect">
              <a:avLst/>
            </a:prstGeom>
            <a:solidFill>
              <a:srgbClr val="F0E5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lnSpc>
                  <a:spcPct val="130000"/>
                </a:lnSpc>
                <a:spcBef>
                  <a:spcPct val="20000"/>
                </a:spcBef>
                <a:spcAft>
                  <a:spcPct val="0"/>
                </a:spcAft>
                <a:buClr>
                  <a:srgbClr val="41B9D5"/>
                </a:buClr>
                <a:buFont typeface="Wingdings" pitchFamily="2" charset="2"/>
                <a:buNone/>
              </a:pPr>
              <a:r>
                <a:rPr lang="en-US" altLang="en-US" sz="2200" b="1" smtClean="0">
                  <a:solidFill>
                    <a:prstClr val="black"/>
                  </a:solidFill>
                  <a:latin typeface="Arial" charset="0"/>
                </a:rPr>
                <a:t>less than 100 mg/dL</a:t>
              </a:r>
            </a:p>
          </p:txBody>
        </p:sp>
        <p:sp>
          <p:nvSpPr>
            <p:cNvPr id="30729" name="Rectangle 1030"/>
            <p:cNvSpPr>
              <a:spLocks noChangeArrowheads="1"/>
            </p:cNvSpPr>
            <p:nvPr/>
          </p:nvSpPr>
          <p:spPr bwMode="auto">
            <a:xfrm>
              <a:off x="1968" y="2728"/>
              <a:ext cx="1200" cy="432"/>
            </a:xfrm>
            <a:prstGeom prst="rect">
              <a:avLst/>
            </a:prstGeom>
            <a:solidFill>
              <a:srgbClr val="F0E5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sz="2200" b="1" smtClean="0">
                  <a:solidFill>
                    <a:prstClr val="black"/>
                  </a:solidFill>
                  <a:latin typeface="Arial" charset="0"/>
                </a:rPr>
                <a:t>normal</a:t>
              </a:r>
            </a:p>
          </p:txBody>
        </p:sp>
        <p:sp>
          <p:nvSpPr>
            <p:cNvPr id="30730" name="Rectangle 1031"/>
            <p:cNvSpPr>
              <a:spLocks noChangeArrowheads="1"/>
            </p:cNvSpPr>
            <p:nvPr/>
          </p:nvSpPr>
          <p:spPr bwMode="auto">
            <a:xfrm>
              <a:off x="3168" y="2304"/>
              <a:ext cx="2208" cy="424"/>
            </a:xfrm>
            <a:prstGeom prst="rect">
              <a:avLst/>
            </a:prstGeom>
            <a:solidFill>
              <a:srgbClr val="E5D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lnSpc>
                  <a:spcPct val="110000"/>
                </a:lnSpc>
                <a:spcBef>
                  <a:spcPct val="50000"/>
                </a:spcBef>
                <a:spcAft>
                  <a:spcPct val="0"/>
                </a:spcAft>
              </a:pPr>
              <a:r>
                <a:rPr lang="en-US" altLang="en-US" sz="2200" b="1" smtClean="0">
                  <a:solidFill>
                    <a:prstClr val="black"/>
                  </a:solidFill>
                  <a:latin typeface="Arial" charset="0"/>
                </a:rPr>
                <a:t>125 mg/dL to 100 mg/dL</a:t>
              </a:r>
            </a:p>
          </p:txBody>
        </p:sp>
        <p:sp>
          <p:nvSpPr>
            <p:cNvPr id="30731" name="Rectangle 1032"/>
            <p:cNvSpPr>
              <a:spLocks noChangeArrowheads="1"/>
            </p:cNvSpPr>
            <p:nvPr/>
          </p:nvSpPr>
          <p:spPr bwMode="auto">
            <a:xfrm>
              <a:off x="1968" y="2304"/>
              <a:ext cx="1200" cy="424"/>
            </a:xfrm>
            <a:prstGeom prst="rect">
              <a:avLst/>
            </a:prstGeom>
            <a:solidFill>
              <a:srgbClr val="E5D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lnSpc>
                  <a:spcPct val="130000"/>
                </a:lnSpc>
                <a:spcBef>
                  <a:spcPct val="20000"/>
                </a:spcBef>
                <a:spcAft>
                  <a:spcPct val="0"/>
                </a:spcAft>
                <a:buClr>
                  <a:srgbClr val="41B9D5"/>
                </a:buClr>
                <a:buFont typeface="Wingdings" pitchFamily="2" charset="2"/>
                <a:buNone/>
              </a:pPr>
              <a:r>
                <a:rPr lang="en-US" altLang="en-US" sz="2200" b="1" smtClean="0">
                  <a:solidFill>
                    <a:prstClr val="black"/>
                  </a:solidFill>
                  <a:latin typeface="Arial" charset="0"/>
                </a:rPr>
                <a:t>pre-diabetes</a:t>
              </a:r>
            </a:p>
          </p:txBody>
        </p:sp>
        <p:sp>
          <p:nvSpPr>
            <p:cNvPr id="30732" name="Rectangle 1033"/>
            <p:cNvSpPr>
              <a:spLocks noChangeArrowheads="1"/>
            </p:cNvSpPr>
            <p:nvPr/>
          </p:nvSpPr>
          <p:spPr bwMode="auto">
            <a:xfrm>
              <a:off x="3168" y="1872"/>
              <a:ext cx="2208" cy="432"/>
            </a:xfrm>
            <a:prstGeom prst="rect">
              <a:avLst/>
            </a:prstGeom>
            <a:solidFill>
              <a:srgbClr val="D2AF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lnSpc>
                  <a:spcPct val="130000"/>
                </a:lnSpc>
                <a:spcBef>
                  <a:spcPct val="50000"/>
                </a:spcBef>
                <a:spcAft>
                  <a:spcPct val="0"/>
                </a:spcAft>
              </a:pPr>
              <a:r>
                <a:rPr lang="en-US" altLang="en-US" sz="2200" b="1" smtClean="0">
                  <a:solidFill>
                    <a:prstClr val="black"/>
                  </a:solidFill>
                  <a:latin typeface="Arial" charset="0"/>
                </a:rPr>
                <a:t>126 mg/dL or greater</a:t>
              </a:r>
            </a:p>
          </p:txBody>
        </p:sp>
        <p:sp>
          <p:nvSpPr>
            <p:cNvPr id="30733" name="Rectangle 1034"/>
            <p:cNvSpPr>
              <a:spLocks noChangeArrowheads="1"/>
            </p:cNvSpPr>
            <p:nvPr/>
          </p:nvSpPr>
          <p:spPr bwMode="auto">
            <a:xfrm>
              <a:off x="1968" y="1872"/>
              <a:ext cx="1200" cy="432"/>
            </a:xfrm>
            <a:prstGeom prst="rect">
              <a:avLst/>
            </a:prstGeom>
            <a:solidFill>
              <a:srgbClr val="D2AF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lnSpc>
                  <a:spcPct val="130000"/>
                </a:lnSpc>
                <a:spcBef>
                  <a:spcPct val="20000"/>
                </a:spcBef>
                <a:spcAft>
                  <a:spcPct val="0"/>
                </a:spcAft>
                <a:buClr>
                  <a:srgbClr val="41B9D5"/>
                </a:buClr>
                <a:buFont typeface="Wingdings" pitchFamily="2" charset="2"/>
                <a:buNone/>
              </a:pPr>
              <a:r>
                <a:rPr lang="en-US" altLang="en-US" sz="2200" b="1" smtClean="0">
                  <a:solidFill>
                    <a:prstClr val="black"/>
                  </a:solidFill>
                  <a:latin typeface="Arial" charset="0"/>
                </a:rPr>
                <a:t>diabetes</a:t>
              </a:r>
            </a:p>
          </p:txBody>
        </p:sp>
        <p:sp>
          <p:nvSpPr>
            <p:cNvPr id="30734" name="Line 1035"/>
            <p:cNvSpPr>
              <a:spLocks noChangeShapeType="1"/>
            </p:cNvSpPr>
            <p:nvPr/>
          </p:nvSpPr>
          <p:spPr bwMode="auto">
            <a:xfrm>
              <a:off x="1968" y="1872"/>
              <a:ext cx="340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30735" name="Line 1036"/>
            <p:cNvSpPr>
              <a:spLocks noChangeShapeType="1"/>
            </p:cNvSpPr>
            <p:nvPr/>
          </p:nvSpPr>
          <p:spPr bwMode="auto">
            <a:xfrm>
              <a:off x="1968" y="2304"/>
              <a:ext cx="34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30736" name="Line 1037"/>
            <p:cNvSpPr>
              <a:spLocks noChangeShapeType="1"/>
            </p:cNvSpPr>
            <p:nvPr/>
          </p:nvSpPr>
          <p:spPr bwMode="auto">
            <a:xfrm>
              <a:off x="1968" y="2728"/>
              <a:ext cx="34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30737" name="Line 1038"/>
            <p:cNvSpPr>
              <a:spLocks noChangeShapeType="1"/>
            </p:cNvSpPr>
            <p:nvPr/>
          </p:nvSpPr>
          <p:spPr bwMode="auto">
            <a:xfrm>
              <a:off x="1968" y="3160"/>
              <a:ext cx="340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30738" name="Line 1039"/>
            <p:cNvSpPr>
              <a:spLocks noChangeShapeType="1"/>
            </p:cNvSpPr>
            <p:nvPr/>
          </p:nvSpPr>
          <p:spPr bwMode="auto">
            <a:xfrm>
              <a:off x="1968" y="1872"/>
              <a:ext cx="0" cy="12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30739" name="Line 1040"/>
            <p:cNvSpPr>
              <a:spLocks noChangeShapeType="1"/>
            </p:cNvSpPr>
            <p:nvPr/>
          </p:nvSpPr>
          <p:spPr bwMode="auto">
            <a:xfrm>
              <a:off x="3168" y="1872"/>
              <a:ext cx="0" cy="1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30740" name="Line 1041"/>
            <p:cNvSpPr>
              <a:spLocks noChangeShapeType="1"/>
            </p:cNvSpPr>
            <p:nvPr/>
          </p:nvSpPr>
          <p:spPr bwMode="auto">
            <a:xfrm>
              <a:off x="5376" y="1872"/>
              <a:ext cx="0" cy="12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grpSp>
      <p:sp>
        <p:nvSpPr>
          <p:cNvPr id="30725" name="Text Box 1042"/>
          <p:cNvSpPr txBox="1">
            <a:spLocks noChangeArrowheads="1"/>
          </p:cNvSpPr>
          <p:nvPr/>
        </p:nvSpPr>
        <p:spPr bwMode="auto">
          <a:xfrm>
            <a:off x="4368800" y="2330450"/>
            <a:ext cx="711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2800" b="1" smtClean="0">
                <a:solidFill>
                  <a:prstClr val="white"/>
                </a:solidFill>
                <a:latin typeface="Arial" charset="0"/>
              </a:rPr>
              <a:t>Fasting plasma glucose test (FPG) results</a:t>
            </a:r>
          </a:p>
        </p:txBody>
      </p:sp>
      <p:pic>
        <p:nvPicPr>
          <p:cNvPr id="30726" name="Picture 1043" descr="p"/>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567" y="5727700"/>
            <a:ext cx="187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1044"/>
          <p:cNvSpPr txBox="1">
            <a:spLocks noChangeArrowheads="1"/>
          </p:cNvSpPr>
          <p:nvPr/>
        </p:nvSpPr>
        <p:spPr bwMode="auto">
          <a:xfrm>
            <a:off x="1028703" y="5943600"/>
            <a:ext cx="92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200" b="1" smtClean="0">
                <a:solidFill>
                  <a:prstClr val="black"/>
                </a:solidFill>
                <a:latin typeface="Arial" charset="0"/>
              </a:rPr>
              <a:t>28</a:t>
            </a:r>
          </a:p>
        </p:txBody>
      </p:sp>
    </p:spTree>
    <p:extLst>
      <p:ext uri="{BB962C8B-B14F-4D97-AF65-F5344CB8AC3E}">
        <p14:creationId xmlns:p14="http://schemas.microsoft.com/office/powerpoint/2010/main" val="19500086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a:t>Risk factors for type 2 diabetes</a:t>
            </a:r>
          </a:p>
        </p:txBody>
      </p:sp>
      <p:sp>
        <p:nvSpPr>
          <p:cNvPr id="32771" name="Text Box 3"/>
          <p:cNvSpPr txBox="1">
            <a:spLocks noChangeArrowheads="1"/>
          </p:cNvSpPr>
          <p:nvPr/>
        </p:nvSpPr>
        <p:spPr bwMode="auto">
          <a:xfrm>
            <a:off x="4267200" y="2286006"/>
            <a:ext cx="7416800" cy="396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lnSpc>
                <a:spcPct val="90000"/>
              </a:lnSpc>
              <a:spcBef>
                <a:spcPct val="35000"/>
              </a:spcBef>
              <a:spcAft>
                <a:spcPct val="0"/>
              </a:spcAft>
              <a:buClr>
                <a:srgbClr val="72EAFA"/>
              </a:buClr>
              <a:buFont typeface="Wingdings" pitchFamily="2" charset="2"/>
              <a:buChar char="§"/>
            </a:pPr>
            <a:r>
              <a:rPr lang="en-US" altLang="en-US" sz="2200" smtClean="0">
                <a:solidFill>
                  <a:prstClr val="white"/>
                </a:solidFill>
                <a:latin typeface="Arial" charset="0"/>
              </a:rPr>
              <a:t>Are overweight.</a:t>
            </a:r>
          </a:p>
          <a:p>
            <a:pPr defTabSz="914400" fontAlgn="base">
              <a:lnSpc>
                <a:spcPct val="90000"/>
              </a:lnSpc>
              <a:spcBef>
                <a:spcPct val="35000"/>
              </a:spcBef>
              <a:spcAft>
                <a:spcPct val="0"/>
              </a:spcAft>
              <a:buClr>
                <a:srgbClr val="72EAFA"/>
              </a:buClr>
              <a:buFont typeface="Wingdings" pitchFamily="2" charset="2"/>
              <a:buChar char="§"/>
            </a:pPr>
            <a:r>
              <a:rPr lang="en-US" altLang="en-US" sz="2200" smtClean="0">
                <a:solidFill>
                  <a:prstClr val="white"/>
                </a:solidFill>
                <a:latin typeface="Arial" charset="0"/>
              </a:rPr>
              <a:t>Are 45 or older.</a:t>
            </a:r>
          </a:p>
          <a:p>
            <a:pPr defTabSz="914400" fontAlgn="base">
              <a:lnSpc>
                <a:spcPct val="90000"/>
              </a:lnSpc>
              <a:spcBef>
                <a:spcPct val="35000"/>
              </a:spcBef>
              <a:spcAft>
                <a:spcPct val="0"/>
              </a:spcAft>
              <a:buClr>
                <a:srgbClr val="72EAFA"/>
              </a:buClr>
              <a:buFont typeface="Wingdings" pitchFamily="2" charset="2"/>
              <a:buChar char="§"/>
            </a:pPr>
            <a:r>
              <a:rPr lang="en-US" altLang="en-US" sz="2200" smtClean="0">
                <a:solidFill>
                  <a:prstClr val="white"/>
                </a:solidFill>
                <a:latin typeface="Arial" charset="0"/>
              </a:rPr>
              <a:t>Are physically inactive.</a:t>
            </a:r>
          </a:p>
          <a:p>
            <a:pPr defTabSz="914400" fontAlgn="base">
              <a:lnSpc>
                <a:spcPct val="90000"/>
              </a:lnSpc>
              <a:spcBef>
                <a:spcPct val="35000"/>
              </a:spcBef>
              <a:spcAft>
                <a:spcPct val="0"/>
              </a:spcAft>
              <a:buClr>
                <a:srgbClr val="72EAFA"/>
              </a:buClr>
              <a:buFont typeface="Wingdings" pitchFamily="2" charset="2"/>
              <a:buChar char="§"/>
            </a:pPr>
            <a:r>
              <a:rPr lang="en-US" altLang="en-US" sz="2200" smtClean="0">
                <a:solidFill>
                  <a:prstClr val="white"/>
                </a:solidFill>
                <a:latin typeface="Arial" charset="0"/>
              </a:rPr>
              <a:t>Have a parent or sibling with type 2 diabetes.</a:t>
            </a:r>
          </a:p>
          <a:p>
            <a:pPr defTabSz="914400" fontAlgn="base">
              <a:lnSpc>
                <a:spcPct val="90000"/>
              </a:lnSpc>
              <a:spcBef>
                <a:spcPct val="35000"/>
              </a:spcBef>
              <a:spcAft>
                <a:spcPct val="0"/>
              </a:spcAft>
              <a:buClr>
                <a:srgbClr val="72EAFA"/>
              </a:buClr>
              <a:buFont typeface="Wingdings" pitchFamily="2" charset="2"/>
              <a:buChar char="§"/>
            </a:pPr>
            <a:r>
              <a:rPr lang="en-US" altLang="en-US" sz="2200" smtClean="0">
                <a:solidFill>
                  <a:prstClr val="white"/>
                </a:solidFill>
                <a:latin typeface="Arial" charset="0"/>
              </a:rPr>
              <a:t>Are African American, Native American, Hispanic American, or Pacific Islander.</a:t>
            </a:r>
          </a:p>
          <a:p>
            <a:pPr defTabSz="914400" fontAlgn="base">
              <a:lnSpc>
                <a:spcPct val="90000"/>
              </a:lnSpc>
              <a:spcBef>
                <a:spcPct val="35000"/>
              </a:spcBef>
              <a:spcAft>
                <a:spcPct val="0"/>
              </a:spcAft>
              <a:buClr>
                <a:srgbClr val="72EAFA"/>
              </a:buClr>
              <a:buFont typeface="Wingdings" pitchFamily="2" charset="2"/>
              <a:buChar char="§"/>
            </a:pPr>
            <a:r>
              <a:rPr lang="en-US" altLang="en-US" sz="2200" smtClean="0">
                <a:solidFill>
                  <a:prstClr val="white"/>
                </a:solidFill>
                <a:latin typeface="Arial" charset="0"/>
              </a:rPr>
              <a:t>Have abnormal cholesterol levels.</a:t>
            </a:r>
          </a:p>
          <a:p>
            <a:pPr defTabSz="914400" fontAlgn="base">
              <a:lnSpc>
                <a:spcPct val="90000"/>
              </a:lnSpc>
              <a:spcBef>
                <a:spcPct val="35000"/>
              </a:spcBef>
              <a:spcAft>
                <a:spcPct val="0"/>
              </a:spcAft>
              <a:buClr>
                <a:srgbClr val="72EAFA"/>
              </a:buClr>
              <a:buFont typeface="Wingdings" pitchFamily="2" charset="2"/>
              <a:buChar char="§"/>
            </a:pPr>
            <a:r>
              <a:rPr lang="en-US" altLang="en-US" sz="2200" smtClean="0">
                <a:solidFill>
                  <a:prstClr val="white"/>
                </a:solidFill>
                <a:latin typeface="Arial" charset="0"/>
              </a:rPr>
              <a:t>Have had gestational diabetes, or given birth to a baby greater than 9 lbs.</a:t>
            </a:r>
          </a:p>
          <a:p>
            <a:pPr defTabSz="914400" fontAlgn="base">
              <a:lnSpc>
                <a:spcPct val="90000"/>
              </a:lnSpc>
              <a:spcBef>
                <a:spcPct val="35000"/>
              </a:spcBef>
              <a:spcAft>
                <a:spcPct val="0"/>
              </a:spcAft>
              <a:buClr>
                <a:srgbClr val="72EAFA"/>
              </a:buClr>
              <a:buFont typeface="Wingdings" pitchFamily="2" charset="2"/>
              <a:buChar char="§"/>
            </a:pPr>
            <a:r>
              <a:rPr lang="en-US" altLang="en-US" sz="2200" smtClean="0">
                <a:solidFill>
                  <a:prstClr val="white"/>
                </a:solidFill>
                <a:latin typeface="Arial" charset="0"/>
              </a:rPr>
              <a:t>Have high blood pressure.</a:t>
            </a:r>
          </a:p>
        </p:txBody>
      </p:sp>
      <p:sp>
        <p:nvSpPr>
          <p:cNvPr id="32772" name="Text Box 4"/>
          <p:cNvSpPr txBox="1">
            <a:spLocks noChangeArrowheads="1"/>
          </p:cNvSpPr>
          <p:nvPr/>
        </p:nvSpPr>
        <p:spPr bwMode="auto">
          <a:xfrm>
            <a:off x="1117603" y="1733551"/>
            <a:ext cx="9893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000" b="1" smtClean="0">
                <a:solidFill>
                  <a:prstClr val="white"/>
                </a:solidFill>
                <a:latin typeface="Arial" charset="0"/>
              </a:rPr>
              <a:t>Type 2 is more common in people who:</a:t>
            </a:r>
          </a:p>
        </p:txBody>
      </p:sp>
      <p:pic>
        <p:nvPicPr>
          <p:cNvPr id="32773" name="Picture 5" descr="slid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3" y="2438400"/>
            <a:ext cx="258868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p"/>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567" y="5727700"/>
            <a:ext cx="187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7"/>
          <p:cNvSpPr txBox="1">
            <a:spLocks noChangeArrowheads="1"/>
          </p:cNvSpPr>
          <p:nvPr/>
        </p:nvSpPr>
        <p:spPr bwMode="auto">
          <a:xfrm>
            <a:off x="1016003" y="5943600"/>
            <a:ext cx="92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200" b="1" smtClean="0">
                <a:solidFill>
                  <a:prstClr val="black"/>
                </a:solidFill>
                <a:latin typeface="Arial" charset="0"/>
              </a:rPr>
              <a:t>14</a:t>
            </a:r>
          </a:p>
        </p:txBody>
      </p:sp>
    </p:spTree>
    <p:extLst>
      <p:ext uri="{BB962C8B-B14F-4D97-AF65-F5344CB8AC3E}">
        <p14:creationId xmlns:p14="http://schemas.microsoft.com/office/powerpoint/2010/main" val="3631488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HIGH-RISK STRATEGY</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To prevent the attainment of levels of blood pressure at which the institution of treatment would be considered</a:t>
            </a:r>
          </a:p>
          <a:p>
            <a:pPr algn="just"/>
            <a:r>
              <a:rPr lang="en-US" dirty="0">
                <a:latin typeface="Times New Roman" panose="02020603050405020304" pitchFamily="18" charset="0"/>
                <a:cs typeface="Times New Roman" panose="02020603050405020304" pitchFamily="18" charset="0"/>
              </a:rPr>
              <a:t> This approach is appropriate if the risk factors occur with very low prevalence in the community</a:t>
            </a:r>
          </a:p>
          <a:p>
            <a:pPr algn="just"/>
            <a:r>
              <a:rPr lang="en-US" dirty="0">
                <a:latin typeface="Times New Roman" panose="02020603050405020304" pitchFamily="18" charset="0"/>
                <a:cs typeface="Times New Roman" panose="02020603050405020304" pitchFamily="18" charset="0"/>
              </a:rPr>
              <a:t> Detection of high risk subjects should be encouraged by the optimum use of clinical methods</a:t>
            </a:r>
          </a:p>
          <a:p>
            <a:pPr algn="just"/>
            <a:r>
              <a:rPr lang="en-US" dirty="0">
                <a:latin typeface="Times New Roman" panose="02020603050405020304" pitchFamily="18" charset="0"/>
                <a:cs typeface="Times New Roman" panose="02020603050405020304" pitchFamily="18" charset="0"/>
              </a:rPr>
              <a:t> Hypertension tends to cluster in families the family history of hypertension and “ tracking” of blood pressure from childhood may be used to identify individuals at risk  </a:t>
            </a:r>
          </a:p>
        </p:txBody>
      </p:sp>
    </p:spTree>
    <p:extLst>
      <p:ext uri="{BB962C8B-B14F-4D97-AF65-F5344CB8AC3E}">
        <p14:creationId xmlns:p14="http://schemas.microsoft.com/office/powerpoint/2010/main" val="37554262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fontAlgn="auto" hangingPunct="1">
              <a:spcAft>
                <a:spcPts val="0"/>
              </a:spcAft>
              <a:defRPr/>
            </a:pPr>
            <a:r>
              <a:rPr lang="en-US"/>
              <a:t>Hyperglycemia Can Cause Serious Long-Term Problems</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30452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000043"/>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76200"/>
            <a:ext cx="10363200" cy="990600"/>
          </a:xfrm>
        </p:spPr>
        <p:txBody>
          <a:bodyPr/>
          <a:lstStyle/>
          <a:p>
            <a:pPr eaLnBrk="1" fontAlgn="auto" hangingPunct="1">
              <a:spcAft>
                <a:spcPts val="0"/>
              </a:spcAft>
              <a:defRPr/>
            </a:pPr>
            <a:r>
              <a:rPr lang="en-US">
                <a:solidFill>
                  <a:srgbClr val="FFFFCC"/>
                </a:solidFill>
              </a:rPr>
              <a:t>Blood Glucose Targets for Adults</a:t>
            </a:r>
            <a:endParaRPr lang="en-US">
              <a:solidFill>
                <a:schemeClr val="bg1"/>
              </a:solidFill>
            </a:endParaRPr>
          </a:p>
        </p:txBody>
      </p:sp>
      <p:sp>
        <p:nvSpPr>
          <p:cNvPr id="36867" name="Rectangle 3"/>
          <p:cNvSpPr>
            <a:spLocks noGrp="1"/>
          </p:cNvSpPr>
          <p:nvPr>
            <p:ph type="body" sz="half" idx="1"/>
          </p:nvPr>
        </p:nvSpPr>
        <p:spPr/>
        <p:txBody>
          <a:bodyPr/>
          <a:lstStyle/>
          <a:p>
            <a:pPr eaLnBrk="1" hangingPunct="1">
              <a:lnSpc>
                <a:spcPct val="90000"/>
              </a:lnSpc>
            </a:pPr>
            <a:r>
              <a:rPr lang="en-US" altLang="en-US" b="1" smtClean="0"/>
              <a:t>Pre-meal or </a:t>
            </a:r>
            <a:r>
              <a:rPr lang="en-US" altLang="en-US" b="1" smtClean="0">
                <a:latin typeface="Antique Olive" pitchFamily="34" charset="0"/>
              </a:rPr>
              <a:t>fasting</a:t>
            </a:r>
            <a:r>
              <a:rPr lang="en-US" altLang="en-US" b="1" smtClean="0"/>
              <a:t>:   80-120</a:t>
            </a:r>
          </a:p>
          <a:p>
            <a:pPr eaLnBrk="1" hangingPunct="1">
              <a:lnSpc>
                <a:spcPct val="90000"/>
              </a:lnSpc>
            </a:pPr>
            <a:endParaRPr lang="en-US" altLang="en-US" b="1" smtClean="0"/>
          </a:p>
          <a:p>
            <a:pPr eaLnBrk="1" hangingPunct="1">
              <a:lnSpc>
                <a:spcPct val="90000"/>
              </a:lnSpc>
            </a:pPr>
            <a:r>
              <a:rPr lang="en-US" altLang="en-US" b="1" smtClean="0"/>
              <a:t>2 hours post-meal:  </a:t>
            </a:r>
          </a:p>
          <a:p>
            <a:pPr eaLnBrk="1" hangingPunct="1">
              <a:lnSpc>
                <a:spcPct val="90000"/>
              </a:lnSpc>
              <a:buFont typeface="Wingdings" pitchFamily="2" charset="2"/>
              <a:buNone/>
            </a:pPr>
            <a:r>
              <a:rPr lang="en-US" altLang="en-US" b="1" smtClean="0"/>
              <a:t>   80-140</a:t>
            </a:r>
          </a:p>
          <a:p>
            <a:pPr eaLnBrk="1" hangingPunct="1">
              <a:lnSpc>
                <a:spcPct val="90000"/>
              </a:lnSpc>
            </a:pPr>
            <a:endParaRPr lang="en-US" altLang="en-US" b="1" smtClean="0"/>
          </a:p>
          <a:p>
            <a:pPr eaLnBrk="1" hangingPunct="1">
              <a:lnSpc>
                <a:spcPct val="90000"/>
              </a:lnSpc>
            </a:pPr>
            <a:r>
              <a:rPr lang="en-US" altLang="en-US" b="1" smtClean="0"/>
              <a:t>Bedtime:  80-140 or 100-140</a:t>
            </a:r>
          </a:p>
          <a:p>
            <a:pPr eaLnBrk="1" hangingPunct="1">
              <a:lnSpc>
                <a:spcPct val="90000"/>
              </a:lnSpc>
            </a:pPr>
            <a:endParaRPr lang="en-US" altLang="en-US" b="1" smtClean="0"/>
          </a:p>
          <a:p>
            <a:pPr eaLnBrk="1" hangingPunct="1">
              <a:lnSpc>
                <a:spcPct val="90000"/>
              </a:lnSpc>
            </a:pPr>
            <a:endParaRPr lang="en-US" altLang="en-US" b="1" smtClean="0"/>
          </a:p>
          <a:p>
            <a:pPr eaLnBrk="1" hangingPunct="1">
              <a:lnSpc>
                <a:spcPct val="90000"/>
              </a:lnSpc>
            </a:pPr>
            <a:endParaRPr lang="en-US" altLang="en-US" sz="2800" smtClean="0"/>
          </a:p>
          <a:p>
            <a:pPr eaLnBrk="1" hangingPunct="1">
              <a:lnSpc>
                <a:spcPct val="90000"/>
              </a:lnSpc>
            </a:pPr>
            <a:endParaRPr lang="en-US" altLang="en-US" sz="2800" smtClean="0"/>
          </a:p>
        </p:txBody>
      </p:sp>
      <p:pic>
        <p:nvPicPr>
          <p:cNvPr id="36868" name="Picture 4" descr="pe01496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788151" y="2303467"/>
            <a:ext cx="3898900" cy="3470275"/>
          </a:xfrm>
        </p:spPr>
      </p:pic>
    </p:spTree>
    <p:extLst>
      <p:ext uri="{BB962C8B-B14F-4D97-AF65-F5344CB8AC3E}">
        <p14:creationId xmlns:p14="http://schemas.microsoft.com/office/powerpoint/2010/main" val="303148491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16000" y="152400"/>
            <a:ext cx="10363200" cy="990600"/>
          </a:xfrm>
        </p:spPr>
        <p:txBody>
          <a:bodyPr>
            <a:normAutofit fontScale="90000"/>
          </a:bodyPr>
          <a:lstStyle/>
          <a:p>
            <a:pPr eaLnBrk="1" fontAlgn="auto" hangingPunct="1">
              <a:spcAft>
                <a:spcPts val="0"/>
              </a:spcAft>
              <a:defRPr/>
            </a:pPr>
            <a:r>
              <a:rPr lang="en-US">
                <a:solidFill>
                  <a:srgbClr val="FFFFCC"/>
                </a:solidFill>
              </a:rPr>
              <a:t>When &amp; How Often </a:t>
            </a:r>
            <a:br>
              <a:rPr lang="en-US">
                <a:solidFill>
                  <a:srgbClr val="FFFFCC"/>
                </a:solidFill>
              </a:rPr>
            </a:br>
            <a:r>
              <a:rPr lang="en-US">
                <a:solidFill>
                  <a:srgbClr val="FFFFCC"/>
                </a:solidFill>
              </a:rPr>
              <a:t>Should I Be Testing?</a:t>
            </a:r>
            <a:endParaRPr lang="en-US">
              <a:solidFill>
                <a:srgbClr val="FFFF66"/>
              </a:solidFill>
            </a:endParaRPr>
          </a:p>
        </p:txBody>
      </p:sp>
      <p:pic>
        <p:nvPicPr>
          <p:cNvPr id="38915" name="Picture 4" descr="bs00559_"/>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14400" y="2959100"/>
            <a:ext cx="5080000" cy="2159000"/>
          </a:xfrm>
        </p:spPr>
      </p:pic>
      <p:sp>
        <p:nvSpPr>
          <p:cNvPr id="38916" name="Rectangle 3"/>
          <p:cNvSpPr>
            <a:spLocks noGrp="1"/>
          </p:cNvSpPr>
          <p:nvPr>
            <p:ph type="body" sz="half" idx="2"/>
          </p:nvPr>
        </p:nvSpPr>
        <p:spPr/>
        <p:txBody>
          <a:bodyPr/>
          <a:lstStyle/>
          <a:p>
            <a:pPr eaLnBrk="1" hangingPunct="1"/>
            <a:endParaRPr lang="en-US" altLang="en-US" sz="2800" smtClean="0">
              <a:solidFill>
                <a:srgbClr val="FFFFCC"/>
              </a:solidFill>
            </a:endParaRPr>
          </a:p>
          <a:p>
            <a:pPr eaLnBrk="1" hangingPunct="1"/>
            <a:r>
              <a:rPr lang="en-US" altLang="en-US" sz="3600" b="1" smtClean="0">
                <a:solidFill>
                  <a:srgbClr val="FFFFCC"/>
                </a:solidFill>
              </a:rPr>
              <a:t>On insulin:  4 times per day.</a:t>
            </a:r>
          </a:p>
          <a:p>
            <a:pPr eaLnBrk="1" hangingPunct="1"/>
            <a:endParaRPr lang="en-US" altLang="en-US" sz="3600" b="1" smtClean="0">
              <a:solidFill>
                <a:srgbClr val="FFFFCC"/>
              </a:solidFill>
            </a:endParaRPr>
          </a:p>
          <a:p>
            <a:pPr eaLnBrk="1" hangingPunct="1"/>
            <a:r>
              <a:rPr lang="en-US" altLang="en-US" sz="3600" b="1" smtClean="0">
                <a:solidFill>
                  <a:srgbClr val="FFFFCC"/>
                </a:solidFill>
              </a:rPr>
              <a:t>Not on insulin:  2 times per day.</a:t>
            </a:r>
          </a:p>
          <a:p>
            <a:pPr eaLnBrk="1" hangingPunct="1">
              <a:buFont typeface="Wingdings" pitchFamily="2" charset="2"/>
              <a:buNone/>
            </a:pPr>
            <a:endParaRPr lang="en-US" altLang="en-US" sz="3600" b="1" smtClean="0">
              <a:solidFill>
                <a:srgbClr val="FFFFCC"/>
              </a:solidFill>
            </a:endParaRPr>
          </a:p>
          <a:p>
            <a:pPr eaLnBrk="1" hangingPunct="1"/>
            <a:endParaRPr lang="en-US" altLang="en-US" sz="2800" smtClean="0">
              <a:solidFill>
                <a:srgbClr val="FFFFCC"/>
              </a:solidFill>
            </a:endParaRPr>
          </a:p>
          <a:p>
            <a:pPr eaLnBrk="1" hangingPunct="1"/>
            <a:endParaRPr lang="en-US" altLang="en-US" sz="2800" smtClean="0">
              <a:solidFill>
                <a:srgbClr val="FFFFCC"/>
              </a:solidFill>
            </a:endParaRPr>
          </a:p>
          <a:p>
            <a:pPr eaLnBrk="1" hangingPunct="1"/>
            <a:endParaRPr lang="en-US" altLang="en-US" sz="2800" smtClean="0">
              <a:solidFill>
                <a:srgbClr val="FFFFCC"/>
              </a:solidFill>
            </a:endParaRPr>
          </a:p>
          <a:p>
            <a:pPr eaLnBrk="1" hangingPunct="1"/>
            <a:endParaRPr lang="en-US" altLang="en-US" sz="2800" smtClean="0">
              <a:solidFill>
                <a:srgbClr val="FFFFCC"/>
              </a:solidFill>
            </a:endParaRPr>
          </a:p>
          <a:p>
            <a:pPr eaLnBrk="1" hangingPunct="1"/>
            <a:endParaRPr lang="en-US" altLang="en-US" sz="2800" smtClean="0">
              <a:solidFill>
                <a:srgbClr val="FFFFCC"/>
              </a:solidFill>
            </a:endParaRPr>
          </a:p>
        </p:txBody>
      </p:sp>
    </p:spTree>
    <p:extLst>
      <p:ext uri="{BB962C8B-B14F-4D97-AF65-F5344CB8AC3E}">
        <p14:creationId xmlns:p14="http://schemas.microsoft.com/office/powerpoint/2010/main" val="217097830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457200"/>
            <a:ext cx="10363200" cy="990600"/>
          </a:xfrm>
        </p:spPr>
        <p:txBody>
          <a:bodyPr>
            <a:normAutofit fontScale="90000"/>
          </a:bodyPr>
          <a:lstStyle/>
          <a:p>
            <a:pPr eaLnBrk="1" fontAlgn="auto" hangingPunct="1">
              <a:spcAft>
                <a:spcPts val="0"/>
              </a:spcAft>
              <a:defRPr/>
            </a:pPr>
            <a:r>
              <a:rPr lang="en-US">
                <a:solidFill>
                  <a:srgbClr val="FFFFCC"/>
                </a:solidFill>
              </a:rPr>
              <a:t>Test at Alternating Times </a:t>
            </a:r>
            <a:br>
              <a:rPr lang="en-US">
                <a:solidFill>
                  <a:srgbClr val="FFFFCC"/>
                </a:solidFill>
              </a:rPr>
            </a:br>
            <a:r>
              <a:rPr lang="en-US">
                <a:solidFill>
                  <a:srgbClr val="FFFFCC"/>
                </a:solidFill>
              </a:rPr>
              <a:t>of the Day </a:t>
            </a:r>
            <a:br>
              <a:rPr lang="en-US">
                <a:solidFill>
                  <a:srgbClr val="FFFFCC"/>
                </a:solidFill>
              </a:rPr>
            </a:br>
            <a:r>
              <a:rPr lang="en-US">
                <a:solidFill>
                  <a:srgbClr val="FFFFCC"/>
                </a:solidFill>
              </a:rPr>
              <a:t>Before or 2 Hours After Eating</a:t>
            </a:r>
          </a:p>
        </p:txBody>
      </p:sp>
      <p:grpSp>
        <p:nvGrpSpPr>
          <p:cNvPr id="40963" name="Group 3"/>
          <p:cNvGrpSpPr>
            <a:grpSpLocks noRot="1"/>
          </p:cNvGrpSpPr>
          <p:nvPr/>
        </p:nvGrpSpPr>
        <p:grpSpPr bwMode="auto">
          <a:xfrm>
            <a:off x="609600" y="1981200"/>
            <a:ext cx="11277600" cy="4648200"/>
            <a:chOff x="192" y="1488"/>
            <a:chExt cx="5568" cy="2640"/>
          </a:xfrm>
        </p:grpSpPr>
        <p:sp>
          <p:nvSpPr>
            <p:cNvPr id="40964" name="Rectangle 4"/>
            <p:cNvSpPr>
              <a:spLocks noChangeArrowheads="1"/>
            </p:cNvSpPr>
            <p:nvPr/>
          </p:nvSpPr>
          <p:spPr bwMode="auto">
            <a:xfrm>
              <a:off x="4628" y="3481"/>
              <a:ext cx="1132" cy="647"/>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endParaRPr lang="en-US" altLang="en-US" sz="2800" b="1" smtClean="0">
                <a:solidFill>
                  <a:srgbClr val="FFFFCC"/>
                </a:solidFill>
                <a:latin typeface="Times New Roman" pitchFamily="18" charset="0"/>
              </a:endParaRPr>
            </a:p>
          </p:txBody>
        </p:sp>
        <p:sp>
          <p:nvSpPr>
            <p:cNvPr id="40965" name="Rectangle 5"/>
            <p:cNvSpPr>
              <a:spLocks noChangeArrowheads="1"/>
            </p:cNvSpPr>
            <p:nvPr/>
          </p:nvSpPr>
          <p:spPr bwMode="auto">
            <a:xfrm>
              <a:off x="3515" y="3481"/>
              <a:ext cx="1113" cy="647"/>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      X</a:t>
              </a:r>
            </a:p>
          </p:txBody>
        </p:sp>
        <p:sp>
          <p:nvSpPr>
            <p:cNvPr id="40966" name="Rectangle 6"/>
            <p:cNvSpPr>
              <a:spLocks noChangeArrowheads="1"/>
            </p:cNvSpPr>
            <p:nvPr/>
          </p:nvSpPr>
          <p:spPr bwMode="auto">
            <a:xfrm>
              <a:off x="2412" y="3481"/>
              <a:ext cx="1103" cy="647"/>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endParaRPr lang="en-US" altLang="en-US" sz="2800" b="1" smtClean="0">
                <a:solidFill>
                  <a:srgbClr val="FFFFCC"/>
                </a:solidFill>
                <a:latin typeface="Times New Roman" pitchFamily="18" charset="0"/>
              </a:endParaRPr>
            </a:p>
          </p:txBody>
        </p:sp>
        <p:sp>
          <p:nvSpPr>
            <p:cNvPr id="40967" name="Rectangle 7"/>
            <p:cNvSpPr>
              <a:spLocks noChangeArrowheads="1"/>
            </p:cNvSpPr>
            <p:nvPr/>
          </p:nvSpPr>
          <p:spPr bwMode="auto">
            <a:xfrm>
              <a:off x="1305" y="3481"/>
              <a:ext cx="1107" cy="647"/>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      X</a:t>
              </a:r>
            </a:p>
          </p:txBody>
        </p:sp>
        <p:sp>
          <p:nvSpPr>
            <p:cNvPr id="40968" name="Rectangle 8"/>
            <p:cNvSpPr>
              <a:spLocks noChangeArrowheads="1"/>
            </p:cNvSpPr>
            <p:nvPr/>
          </p:nvSpPr>
          <p:spPr bwMode="auto">
            <a:xfrm>
              <a:off x="192" y="3481"/>
              <a:ext cx="1113" cy="647"/>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Wed.</a:t>
              </a:r>
            </a:p>
          </p:txBody>
        </p:sp>
        <p:sp>
          <p:nvSpPr>
            <p:cNvPr id="40969" name="Rectangle 9"/>
            <p:cNvSpPr>
              <a:spLocks noChangeArrowheads="1"/>
            </p:cNvSpPr>
            <p:nvPr/>
          </p:nvSpPr>
          <p:spPr bwMode="auto">
            <a:xfrm>
              <a:off x="4628" y="2832"/>
              <a:ext cx="1132" cy="649"/>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      X</a:t>
              </a:r>
            </a:p>
          </p:txBody>
        </p:sp>
        <p:sp>
          <p:nvSpPr>
            <p:cNvPr id="40970" name="Rectangle 10"/>
            <p:cNvSpPr>
              <a:spLocks noChangeArrowheads="1"/>
            </p:cNvSpPr>
            <p:nvPr/>
          </p:nvSpPr>
          <p:spPr bwMode="auto">
            <a:xfrm>
              <a:off x="3515" y="2832"/>
              <a:ext cx="1113" cy="649"/>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endParaRPr lang="en-US" altLang="en-US" sz="2800" b="1" smtClean="0">
                <a:solidFill>
                  <a:srgbClr val="FFFFCC"/>
                </a:solidFill>
                <a:latin typeface="Times New Roman" pitchFamily="18" charset="0"/>
              </a:endParaRPr>
            </a:p>
          </p:txBody>
        </p:sp>
        <p:sp>
          <p:nvSpPr>
            <p:cNvPr id="40971" name="Rectangle 11"/>
            <p:cNvSpPr>
              <a:spLocks noChangeArrowheads="1"/>
            </p:cNvSpPr>
            <p:nvPr/>
          </p:nvSpPr>
          <p:spPr bwMode="auto">
            <a:xfrm>
              <a:off x="2412" y="2832"/>
              <a:ext cx="1103" cy="649"/>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       X</a:t>
              </a:r>
            </a:p>
            <a:p>
              <a:pPr defTabSz="914400" fontAlgn="base">
                <a:spcBef>
                  <a:spcPct val="20000"/>
                </a:spcBef>
                <a:spcAft>
                  <a:spcPct val="0"/>
                </a:spcAft>
                <a:buClr>
                  <a:srgbClr val="41B9D5"/>
                </a:buClr>
                <a:buFont typeface="Wingdings" pitchFamily="2" charset="2"/>
                <a:buNone/>
              </a:pPr>
              <a:endParaRPr lang="en-US" altLang="en-US" sz="2800" b="1" smtClean="0">
                <a:solidFill>
                  <a:srgbClr val="FFFFCC"/>
                </a:solidFill>
                <a:latin typeface="Times New Roman" pitchFamily="18" charset="0"/>
              </a:endParaRPr>
            </a:p>
          </p:txBody>
        </p:sp>
        <p:sp>
          <p:nvSpPr>
            <p:cNvPr id="40972" name="Rectangle 12"/>
            <p:cNvSpPr>
              <a:spLocks noChangeArrowheads="1"/>
            </p:cNvSpPr>
            <p:nvPr/>
          </p:nvSpPr>
          <p:spPr bwMode="auto">
            <a:xfrm>
              <a:off x="1305" y="2832"/>
              <a:ext cx="1107" cy="649"/>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endParaRPr lang="en-US" altLang="en-US" sz="2800" b="1" smtClean="0">
                <a:solidFill>
                  <a:srgbClr val="FFFFCC"/>
                </a:solidFill>
                <a:latin typeface="Times New Roman" pitchFamily="18" charset="0"/>
              </a:endParaRPr>
            </a:p>
          </p:txBody>
        </p:sp>
        <p:sp>
          <p:nvSpPr>
            <p:cNvPr id="40973" name="Rectangle 13"/>
            <p:cNvSpPr>
              <a:spLocks noChangeArrowheads="1"/>
            </p:cNvSpPr>
            <p:nvPr/>
          </p:nvSpPr>
          <p:spPr bwMode="auto">
            <a:xfrm>
              <a:off x="192" y="2832"/>
              <a:ext cx="1113" cy="649"/>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Tues.</a:t>
              </a:r>
            </a:p>
          </p:txBody>
        </p:sp>
        <p:sp>
          <p:nvSpPr>
            <p:cNvPr id="40974" name="Rectangle 14"/>
            <p:cNvSpPr>
              <a:spLocks noChangeArrowheads="1"/>
            </p:cNvSpPr>
            <p:nvPr/>
          </p:nvSpPr>
          <p:spPr bwMode="auto">
            <a:xfrm>
              <a:off x="4628" y="2136"/>
              <a:ext cx="1132" cy="696"/>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endParaRPr lang="en-US" altLang="en-US" sz="2800" b="1" smtClean="0">
                <a:solidFill>
                  <a:srgbClr val="FFFFCC"/>
                </a:solidFill>
                <a:latin typeface="Times New Roman" pitchFamily="18" charset="0"/>
              </a:endParaRPr>
            </a:p>
          </p:txBody>
        </p:sp>
        <p:sp>
          <p:nvSpPr>
            <p:cNvPr id="40975" name="Rectangle 15"/>
            <p:cNvSpPr>
              <a:spLocks noChangeArrowheads="1"/>
            </p:cNvSpPr>
            <p:nvPr/>
          </p:nvSpPr>
          <p:spPr bwMode="auto">
            <a:xfrm>
              <a:off x="3515" y="2136"/>
              <a:ext cx="1113" cy="696"/>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    X</a:t>
              </a:r>
            </a:p>
          </p:txBody>
        </p:sp>
        <p:sp>
          <p:nvSpPr>
            <p:cNvPr id="40976" name="Rectangle 16"/>
            <p:cNvSpPr>
              <a:spLocks noChangeArrowheads="1"/>
            </p:cNvSpPr>
            <p:nvPr/>
          </p:nvSpPr>
          <p:spPr bwMode="auto">
            <a:xfrm>
              <a:off x="2412" y="2136"/>
              <a:ext cx="1103" cy="696"/>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endParaRPr lang="en-US" altLang="en-US" sz="2800" b="1" smtClean="0">
                <a:solidFill>
                  <a:srgbClr val="FFFFCC"/>
                </a:solidFill>
                <a:latin typeface="Times New Roman" pitchFamily="18" charset="0"/>
              </a:endParaRPr>
            </a:p>
          </p:txBody>
        </p:sp>
        <p:sp>
          <p:nvSpPr>
            <p:cNvPr id="40977" name="Rectangle 17"/>
            <p:cNvSpPr>
              <a:spLocks noChangeArrowheads="1"/>
            </p:cNvSpPr>
            <p:nvPr/>
          </p:nvSpPr>
          <p:spPr bwMode="auto">
            <a:xfrm>
              <a:off x="1305" y="2136"/>
              <a:ext cx="1107" cy="696"/>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      X</a:t>
              </a:r>
            </a:p>
          </p:txBody>
        </p:sp>
        <p:sp>
          <p:nvSpPr>
            <p:cNvPr id="40978" name="Rectangle 18"/>
            <p:cNvSpPr>
              <a:spLocks noChangeArrowheads="1"/>
            </p:cNvSpPr>
            <p:nvPr/>
          </p:nvSpPr>
          <p:spPr bwMode="auto">
            <a:xfrm>
              <a:off x="192" y="2136"/>
              <a:ext cx="1113" cy="696"/>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Mon.</a:t>
              </a:r>
            </a:p>
          </p:txBody>
        </p:sp>
        <p:sp>
          <p:nvSpPr>
            <p:cNvPr id="40979" name="Rectangle 19"/>
            <p:cNvSpPr>
              <a:spLocks noChangeArrowheads="1"/>
            </p:cNvSpPr>
            <p:nvPr/>
          </p:nvSpPr>
          <p:spPr bwMode="auto">
            <a:xfrm>
              <a:off x="4628" y="1488"/>
              <a:ext cx="1132" cy="648"/>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Bedtime</a:t>
              </a:r>
            </a:p>
          </p:txBody>
        </p:sp>
        <p:sp>
          <p:nvSpPr>
            <p:cNvPr id="40980" name="Rectangle 20"/>
            <p:cNvSpPr>
              <a:spLocks noChangeArrowheads="1"/>
            </p:cNvSpPr>
            <p:nvPr/>
          </p:nvSpPr>
          <p:spPr bwMode="auto">
            <a:xfrm>
              <a:off x="3515" y="1488"/>
              <a:ext cx="1113" cy="648"/>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Dinner</a:t>
              </a:r>
            </a:p>
          </p:txBody>
        </p:sp>
        <p:sp>
          <p:nvSpPr>
            <p:cNvPr id="40981" name="Rectangle 21"/>
            <p:cNvSpPr>
              <a:spLocks noChangeArrowheads="1"/>
            </p:cNvSpPr>
            <p:nvPr/>
          </p:nvSpPr>
          <p:spPr bwMode="auto">
            <a:xfrm>
              <a:off x="2412" y="1488"/>
              <a:ext cx="1103" cy="648"/>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Lunch</a:t>
              </a:r>
            </a:p>
          </p:txBody>
        </p:sp>
        <p:sp>
          <p:nvSpPr>
            <p:cNvPr id="40982" name="Rectangle 22"/>
            <p:cNvSpPr>
              <a:spLocks noChangeArrowheads="1"/>
            </p:cNvSpPr>
            <p:nvPr/>
          </p:nvSpPr>
          <p:spPr bwMode="auto">
            <a:xfrm>
              <a:off x="1305" y="1488"/>
              <a:ext cx="1107" cy="648"/>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Breakfast</a:t>
              </a:r>
            </a:p>
          </p:txBody>
        </p:sp>
        <p:sp>
          <p:nvSpPr>
            <p:cNvPr id="40983" name="Rectangle 23"/>
            <p:cNvSpPr>
              <a:spLocks noChangeArrowheads="1"/>
            </p:cNvSpPr>
            <p:nvPr/>
          </p:nvSpPr>
          <p:spPr bwMode="auto">
            <a:xfrm>
              <a:off x="192" y="1488"/>
              <a:ext cx="1113" cy="648"/>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20000"/>
                </a:spcBef>
                <a:spcAft>
                  <a:spcPct val="0"/>
                </a:spcAft>
                <a:buClr>
                  <a:srgbClr val="41B9D5"/>
                </a:buClr>
                <a:buFont typeface="Wingdings" pitchFamily="2" charset="2"/>
                <a:buNone/>
              </a:pPr>
              <a:r>
                <a:rPr lang="en-US" altLang="en-US" sz="2800" b="1" smtClean="0">
                  <a:solidFill>
                    <a:srgbClr val="FFFFCC"/>
                  </a:solidFill>
                  <a:latin typeface="Times New Roman" pitchFamily="18" charset="0"/>
                </a:rPr>
                <a:t>Day of the week</a:t>
              </a:r>
            </a:p>
          </p:txBody>
        </p:sp>
        <p:sp>
          <p:nvSpPr>
            <p:cNvPr id="40984" name="Line 24"/>
            <p:cNvSpPr>
              <a:spLocks noChangeShapeType="1"/>
            </p:cNvSpPr>
            <p:nvPr/>
          </p:nvSpPr>
          <p:spPr bwMode="auto">
            <a:xfrm>
              <a:off x="192" y="1488"/>
              <a:ext cx="5568" cy="0"/>
            </a:xfrm>
            <a:prstGeom prst="line">
              <a:avLst/>
            </a:prstGeom>
            <a:noFill/>
            <a:ln w="28575" cap="sq">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40985" name="Line 25"/>
            <p:cNvSpPr>
              <a:spLocks noChangeShapeType="1"/>
            </p:cNvSpPr>
            <p:nvPr/>
          </p:nvSpPr>
          <p:spPr bwMode="auto">
            <a:xfrm>
              <a:off x="192" y="2136"/>
              <a:ext cx="5568"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40986" name="Line 26"/>
            <p:cNvSpPr>
              <a:spLocks noChangeShapeType="1"/>
            </p:cNvSpPr>
            <p:nvPr/>
          </p:nvSpPr>
          <p:spPr bwMode="auto">
            <a:xfrm>
              <a:off x="192" y="2832"/>
              <a:ext cx="5568"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40987" name="Line 27"/>
            <p:cNvSpPr>
              <a:spLocks noChangeShapeType="1"/>
            </p:cNvSpPr>
            <p:nvPr/>
          </p:nvSpPr>
          <p:spPr bwMode="auto">
            <a:xfrm>
              <a:off x="192" y="3481"/>
              <a:ext cx="5568"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40988" name="Line 28"/>
            <p:cNvSpPr>
              <a:spLocks noChangeShapeType="1"/>
            </p:cNvSpPr>
            <p:nvPr/>
          </p:nvSpPr>
          <p:spPr bwMode="auto">
            <a:xfrm>
              <a:off x="192" y="4128"/>
              <a:ext cx="5568" cy="0"/>
            </a:xfrm>
            <a:prstGeom prst="line">
              <a:avLst/>
            </a:prstGeom>
            <a:noFill/>
            <a:ln w="28575" cap="sq">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40989" name="Line 29"/>
            <p:cNvSpPr>
              <a:spLocks noChangeShapeType="1"/>
            </p:cNvSpPr>
            <p:nvPr/>
          </p:nvSpPr>
          <p:spPr bwMode="auto">
            <a:xfrm>
              <a:off x="192" y="1488"/>
              <a:ext cx="0" cy="2640"/>
            </a:xfrm>
            <a:prstGeom prst="line">
              <a:avLst/>
            </a:prstGeom>
            <a:noFill/>
            <a:ln w="28575" cap="sq">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40990" name="Line 30"/>
            <p:cNvSpPr>
              <a:spLocks noChangeShapeType="1"/>
            </p:cNvSpPr>
            <p:nvPr/>
          </p:nvSpPr>
          <p:spPr bwMode="auto">
            <a:xfrm>
              <a:off x="1305" y="1488"/>
              <a:ext cx="0" cy="264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40991" name="Line 31"/>
            <p:cNvSpPr>
              <a:spLocks noChangeShapeType="1"/>
            </p:cNvSpPr>
            <p:nvPr/>
          </p:nvSpPr>
          <p:spPr bwMode="auto">
            <a:xfrm>
              <a:off x="2412" y="1488"/>
              <a:ext cx="0" cy="264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40992" name="Line 32"/>
            <p:cNvSpPr>
              <a:spLocks noChangeShapeType="1"/>
            </p:cNvSpPr>
            <p:nvPr/>
          </p:nvSpPr>
          <p:spPr bwMode="auto">
            <a:xfrm>
              <a:off x="3515" y="1488"/>
              <a:ext cx="0" cy="264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40993" name="Line 33"/>
            <p:cNvSpPr>
              <a:spLocks noChangeShapeType="1"/>
            </p:cNvSpPr>
            <p:nvPr/>
          </p:nvSpPr>
          <p:spPr bwMode="auto">
            <a:xfrm>
              <a:off x="4628" y="1488"/>
              <a:ext cx="0" cy="264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40994" name="Line 34"/>
            <p:cNvSpPr>
              <a:spLocks noChangeShapeType="1"/>
            </p:cNvSpPr>
            <p:nvPr/>
          </p:nvSpPr>
          <p:spPr bwMode="auto">
            <a:xfrm>
              <a:off x="5760" y="1488"/>
              <a:ext cx="0" cy="2640"/>
            </a:xfrm>
            <a:prstGeom prst="line">
              <a:avLst/>
            </a:prstGeom>
            <a:noFill/>
            <a:ln w="28575" cap="sq">
              <a:solidFill>
                <a:srgbClr val="FFFF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grpSp>
    </p:spTree>
    <p:extLst>
      <p:ext uri="{BB962C8B-B14F-4D97-AF65-F5344CB8AC3E}">
        <p14:creationId xmlns:p14="http://schemas.microsoft.com/office/powerpoint/2010/main" val="283374044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fontAlgn="auto" hangingPunct="1">
              <a:spcAft>
                <a:spcPts val="0"/>
              </a:spcAft>
              <a:defRPr/>
            </a:pPr>
            <a:r>
              <a:rPr lang="en-US"/>
              <a:t>Meal plan works like this</a:t>
            </a:r>
          </a:p>
        </p:txBody>
      </p:sp>
      <p:sp>
        <p:nvSpPr>
          <p:cNvPr id="358403" name="Freeform 1027"/>
          <p:cNvSpPr>
            <a:spLocks/>
          </p:cNvSpPr>
          <p:nvPr/>
        </p:nvSpPr>
        <p:spPr bwMode="auto">
          <a:xfrm>
            <a:off x="1727200" y="3886200"/>
            <a:ext cx="1930400" cy="1308100"/>
          </a:xfrm>
          <a:custGeom>
            <a:avLst/>
            <a:gdLst>
              <a:gd name="T0" fmla="*/ 0 w 912"/>
              <a:gd name="T1" fmla="*/ 2147483646 h 824"/>
              <a:gd name="T2" fmla="*/ 2147483646 w 912"/>
              <a:gd name="T3" fmla="*/ 2147483646 h 824"/>
              <a:gd name="T4" fmla="*/ 2147483646 w 912"/>
              <a:gd name="T5" fmla="*/ 2147483646 h 824"/>
              <a:gd name="T6" fmla="*/ 0 60000 65536"/>
              <a:gd name="T7" fmla="*/ 0 60000 65536"/>
              <a:gd name="T8" fmla="*/ 0 60000 65536"/>
              <a:gd name="T9" fmla="*/ 0 w 912"/>
              <a:gd name="T10" fmla="*/ 0 h 824"/>
              <a:gd name="T11" fmla="*/ 912 w 912"/>
              <a:gd name="T12" fmla="*/ 824 h 824"/>
            </a:gdLst>
            <a:ahLst/>
            <a:cxnLst>
              <a:cxn ang="T6">
                <a:pos x="T0" y="T1"/>
              </a:cxn>
              <a:cxn ang="T7">
                <a:pos x="T2" y="T3"/>
              </a:cxn>
              <a:cxn ang="T8">
                <a:pos x="T4" y="T5"/>
              </a:cxn>
            </a:cxnLst>
            <a:rect l="T9" t="T10" r="T11" b="T12"/>
            <a:pathLst>
              <a:path w="912" h="824">
                <a:moveTo>
                  <a:pt x="0" y="824"/>
                </a:moveTo>
                <a:cubicBezTo>
                  <a:pt x="140" y="420"/>
                  <a:pt x="280" y="16"/>
                  <a:pt x="432" y="8"/>
                </a:cubicBezTo>
                <a:cubicBezTo>
                  <a:pt x="584" y="0"/>
                  <a:pt x="748" y="388"/>
                  <a:pt x="912" y="776"/>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358404" name="Freeform 1028"/>
          <p:cNvSpPr>
            <a:spLocks/>
          </p:cNvSpPr>
          <p:nvPr/>
        </p:nvSpPr>
        <p:spPr bwMode="auto">
          <a:xfrm>
            <a:off x="8839200" y="3886200"/>
            <a:ext cx="1930400" cy="1308100"/>
          </a:xfrm>
          <a:custGeom>
            <a:avLst/>
            <a:gdLst>
              <a:gd name="T0" fmla="*/ 0 w 912"/>
              <a:gd name="T1" fmla="*/ 2147483646 h 824"/>
              <a:gd name="T2" fmla="*/ 2147483646 w 912"/>
              <a:gd name="T3" fmla="*/ 2147483646 h 824"/>
              <a:gd name="T4" fmla="*/ 2147483646 w 912"/>
              <a:gd name="T5" fmla="*/ 2147483646 h 824"/>
              <a:gd name="T6" fmla="*/ 0 60000 65536"/>
              <a:gd name="T7" fmla="*/ 0 60000 65536"/>
              <a:gd name="T8" fmla="*/ 0 60000 65536"/>
              <a:gd name="T9" fmla="*/ 0 w 912"/>
              <a:gd name="T10" fmla="*/ 0 h 824"/>
              <a:gd name="T11" fmla="*/ 912 w 912"/>
              <a:gd name="T12" fmla="*/ 824 h 824"/>
            </a:gdLst>
            <a:ahLst/>
            <a:cxnLst>
              <a:cxn ang="T6">
                <a:pos x="T0" y="T1"/>
              </a:cxn>
              <a:cxn ang="T7">
                <a:pos x="T2" y="T3"/>
              </a:cxn>
              <a:cxn ang="T8">
                <a:pos x="T4" y="T5"/>
              </a:cxn>
            </a:cxnLst>
            <a:rect l="T9" t="T10" r="T11" b="T12"/>
            <a:pathLst>
              <a:path w="912" h="824">
                <a:moveTo>
                  <a:pt x="0" y="824"/>
                </a:moveTo>
                <a:cubicBezTo>
                  <a:pt x="140" y="420"/>
                  <a:pt x="280" y="16"/>
                  <a:pt x="432" y="8"/>
                </a:cubicBezTo>
                <a:cubicBezTo>
                  <a:pt x="584" y="0"/>
                  <a:pt x="748" y="388"/>
                  <a:pt x="912" y="776"/>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358405" name="Freeform 1029"/>
          <p:cNvSpPr>
            <a:spLocks/>
          </p:cNvSpPr>
          <p:nvPr/>
        </p:nvSpPr>
        <p:spPr bwMode="auto">
          <a:xfrm>
            <a:off x="5283200" y="3886200"/>
            <a:ext cx="1930400" cy="1308100"/>
          </a:xfrm>
          <a:custGeom>
            <a:avLst/>
            <a:gdLst>
              <a:gd name="T0" fmla="*/ 0 w 912"/>
              <a:gd name="T1" fmla="*/ 2147483646 h 824"/>
              <a:gd name="T2" fmla="*/ 2147483646 w 912"/>
              <a:gd name="T3" fmla="*/ 2147483646 h 824"/>
              <a:gd name="T4" fmla="*/ 2147483646 w 912"/>
              <a:gd name="T5" fmla="*/ 2147483646 h 824"/>
              <a:gd name="T6" fmla="*/ 0 60000 65536"/>
              <a:gd name="T7" fmla="*/ 0 60000 65536"/>
              <a:gd name="T8" fmla="*/ 0 60000 65536"/>
              <a:gd name="T9" fmla="*/ 0 w 912"/>
              <a:gd name="T10" fmla="*/ 0 h 824"/>
              <a:gd name="T11" fmla="*/ 912 w 912"/>
              <a:gd name="T12" fmla="*/ 824 h 824"/>
            </a:gdLst>
            <a:ahLst/>
            <a:cxnLst>
              <a:cxn ang="T6">
                <a:pos x="T0" y="T1"/>
              </a:cxn>
              <a:cxn ang="T7">
                <a:pos x="T2" y="T3"/>
              </a:cxn>
              <a:cxn ang="T8">
                <a:pos x="T4" y="T5"/>
              </a:cxn>
            </a:cxnLst>
            <a:rect l="T9" t="T10" r="T11" b="T12"/>
            <a:pathLst>
              <a:path w="912" h="824">
                <a:moveTo>
                  <a:pt x="0" y="824"/>
                </a:moveTo>
                <a:cubicBezTo>
                  <a:pt x="140" y="420"/>
                  <a:pt x="280" y="16"/>
                  <a:pt x="432" y="8"/>
                </a:cubicBezTo>
                <a:cubicBezTo>
                  <a:pt x="584" y="0"/>
                  <a:pt x="748" y="388"/>
                  <a:pt x="912" y="776"/>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43014" name="Text Box 1030"/>
          <p:cNvSpPr txBox="1">
            <a:spLocks noChangeArrowheads="1"/>
          </p:cNvSpPr>
          <p:nvPr/>
        </p:nvSpPr>
        <p:spPr bwMode="auto">
          <a:xfrm>
            <a:off x="1524000" y="5514985"/>
            <a:ext cx="1839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sz="3200" b="1" smtClean="0">
                <a:solidFill>
                  <a:srgbClr val="33CC33"/>
                </a:solidFill>
                <a:latin typeface="Garamond" pitchFamily="18" charset="0"/>
              </a:rPr>
              <a:t>Breakfast</a:t>
            </a:r>
          </a:p>
        </p:txBody>
      </p:sp>
      <p:sp>
        <p:nvSpPr>
          <p:cNvPr id="43015" name="Text Box 1031"/>
          <p:cNvSpPr txBox="1">
            <a:spLocks noChangeArrowheads="1"/>
          </p:cNvSpPr>
          <p:nvPr/>
        </p:nvSpPr>
        <p:spPr bwMode="auto">
          <a:xfrm>
            <a:off x="5454651" y="5514985"/>
            <a:ext cx="13163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sz="3200" b="1" smtClean="0">
                <a:solidFill>
                  <a:srgbClr val="33CC33"/>
                </a:solidFill>
                <a:latin typeface="Garamond" pitchFamily="18" charset="0"/>
              </a:rPr>
              <a:t>Lunch</a:t>
            </a:r>
          </a:p>
        </p:txBody>
      </p:sp>
      <p:sp>
        <p:nvSpPr>
          <p:cNvPr id="43016" name="Text Box 1032"/>
          <p:cNvSpPr txBox="1">
            <a:spLocks noChangeArrowheads="1"/>
          </p:cNvSpPr>
          <p:nvPr/>
        </p:nvSpPr>
        <p:spPr bwMode="auto">
          <a:xfrm>
            <a:off x="8906933" y="5514985"/>
            <a:ext cx="14061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sz="3200" b="1" smtClean="0">
                <a:solidFill>
                  <a:srgbClr val="33CC33"/>
                </a:solidFill>
                <a:latin typeface="Garamond" pitchFamily="18" charset="0"/>
              </a:rPr>
              <a:t>Dinner</a:t>
            </a:r>
          </a:p>
        </p:txBody>
      </p:sp>
      <p:sp>
        <p:nvSpPr>
          <p:cNvPr id="358409" name="Freeform 1033"/>
          <p:cNvSpPr>
            <a:spLocks/>
          </p:cNvSpPr>
          <p:nvPr/>
        </p:nvSpPr>
        <p:spPr bwMode="auto">
          <a:xfrm>
            <a:off x="1727200" y="3035300"/>
            <a:ext cx="1930400" cy="2146300"/>
          </a:xfrm>
          <a:custGeom>
            <a:avLst/>
            <a:gdLst>
              <a:gd name="T0" fmla="*/ 0 w 912"/>
              <a:gd name="T1" fmla="*/ 2147483646 h 824"/>
              <a:gd name="T2" fmla="*/ 2147483646 w 912"/>
              <a:gd name="T3" fmla="*/ 2147483646 h 824"/>
              <a:gd name="T4" fmla="*/ 2147483646 w 912"/>
              <a:gd name="T5" fmla="*/ 2147483646 h 824"/>
              <a:gd name="T6" fmla="*/ 0 60000 65536"/>
              <a:gd name="T7" fmla="*/ 0 60000 65536"/>
              <a:gd name="T8" fmla="*/ 0 60000 65536"/>
              <a:gd name="T9" fmla="*/ 0 w 912"/>
              <a:gd name="T10" fmla="*/ 0 h 824"/>
              <a:gd name="T11" fmla="*/ 912 w 912"/>
              <a:gd name="T12" fmla="*/ 824 h 824"/>
            </a:gdLst>
            <a:ahLst/>
            <a:cxnLst>
              <a:cxn ang="T6">
                <a:pos x="T0" y="T1"/>
              </a:cxn>
              <a:cxn ang="T7">
                <a:pos x="T2" y="T3"/>
              </a:cxn>
              <a:cxn ang="T8">
                <a:pos x="T4" y="T5"/>
              </a:cxn>
            </a:cxnLst>
            <a:rect l="T9" t="T10" r="T11" b="T12"/>
            <a:pathLst>
              <a:path w="912" h="824">
                <a:moveTo>
                  <a:pt x="0" y="824"/>
                </a:moveTo>
                <a:cubicBezTo>
                  <a:pt x="140" y="420"/>
                  <a:pt x="280" y="16"/>
                  <a:pt x="432" y="8"/>
                </a:cubicBezTo>
                <a:cubicBezTo>
                  <a:pt x="584" y="0"/>
                  <a:pt x="748" y="388"/>
                  <a:pt x="912" y="776"/>
                </a:cubicBezTo>
              </a:path>
            </a:pathLst>
          </a:custGeom>
          <a:noFill/>
          <a:ln w="53975">
            <a:solidFill>
              <a:srgbClr val="99CC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358410" name="Line 1034"/>
          <p:cNvSpPr>
            <a:spLocks noChangeShapeType="1"/>
          </p:cNvSpPr>
          <p:nvPr/>
        </p:nvSpPr>
        <p:spPr bwMode="auto">
          <a:xfrm>
            <a:off x="1016000" y="3886200"/>
            <a:ext cx="104648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358411" name="Text Box 1035"/>
          <p:cNvSpPr txBox="1">
            <a:spLocks noChangeArrowheads="1"/>
          </p:cNvSpPr>
          <p:nvPr/>
        </p:nvSpPr>
        <p:spPr bwMode="auto">
          <a:xfrm>
            <a:off x="2112441" y="4689485"/>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b="1" smtClean="0">
                <a:solidFill>
                  <a:srgbClr val="33CC33"/>
                </a:solidFill>
              </a:rPr>
              <a:t>CHO</a:t>
            </a:r>
          </a:p>
        </p:txBody>
      </p:sp>
      <p:sp>
        <p:nvSpPr>
          <p:cNvPr id="358412" name="Text Box 1036"/>
          <p:cNvSpPr txBox="1">
            <a:spLocks noChangeArrowheads="1"/>
          </p:cNvSpPr>
          <p:nvPr/>
        </p:nvSpPr>
        <p:spPr bwMode="auto">
          <a:xfrm>
            <a:off x="5173133" y="3429003"/>
            <a:ext cx="1552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b="1" smtClean="0">
                <a:solidFill>
                  <a:srgbClr val="FFE9E7"/>
                </a:solidFill>
              </a:rPr>
              <a:t>Maximum</a:t>
            </a:r>
          </a:p>
        </p:txBody>
      </p:sp>
    </p:spTree>
    <p:extLst>
      <p:ext uri="{BB962C8B-B14F-4D97-AF65-F5344CB8AC3E}">
        <p14:creationId xmlns:p14="http://schemas.microsoft.com/office/powerpoint/2010/main" val="1348590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58403"/>
                                        </p:tgtEl>
                                        <p:attrNameLst>
                                          <p:attrName>style.visibility</p:attrName>
                                        </p:attrNameLst>
                                      </p:cBhvr>
                                      <p:to>
                                        <p:strVal val="visible"/>
                                      </p:to>
                                    </p:set>
                                    <p:animEffect transition="in" filter="dissolve">
                                      <p:cBhvr>
                                        <p:cTn id="7" dur="500"/>
                                        <p:tgtEl>
                                          <p:spTgt spid="358403"/>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358405"/>
                                        </p:tgtEl>
                                        <p:attrNameLst>
                                          <p:attrName>style.visibility</p:attrName>
                                        </p:attrNameLst>
                                      </p:cBhvr>
                                      <p:to>
                                        <p:strVal val="visible"/>
                                      </p:to>
                                    </p:set>
                                    <p:animEffect transition="in" filter="dissolve">
                                      <p:cBhvr>
                                        <p:cTn id="11" dur="500"/>
                                        <p:tgtEl>
                                          <p:spTgt spid="358405"/>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358404"/>
                                        </p:tgtEl>
                                        <p:attrNameLst>
                                          <p:attrName>style.visibility</p:attrName>
                                        </p:attrNameLst>
                                      </p:cBhvr>
                                      <p:to>
                                        <p:strVal val="visible"/>
                                      </p:to>
                                    </p:set>
                                    <p:animEffect transition="in" filter="dissolve">
                                      <p:cBhvr>
                                        <p:cTn id="15" dur="500"/>
                                        <p:tgtEl>
                                          <p:spTgt spid="3584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58410"/>
                                        </p:tgtEl>
                                        <p:attrNameLst>
                                          <p:attrName>style.visibility</p:attrName>
                                        </p:attrNameLst>
                                      </p:cBhvr>
                                      <p:to>
                                        <p:strVal val="visible"/>
                                      </p:to>
                                    </p:set>
                                    <p:animEffect transition="in" filter="dissolve">
                                      <p:cBhvr>
                                        <p:cTn id="20" dur="500"/>
                                        <p:tgtEl>
                                          <p:spTgt spid="358410"/>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358412"/>
                                        </p:tgtEl>
                                        <p:attrNameLst>
                                          <p:attrName>style.visibility</p:attrName>
                                        </p:attrNameLst>
                                      </p:cBhvr>
                                      <p:to>
                                        <p:strVal val="visible"/>
                                      </p:to>
                                    </p:set>
                                    <p:animEffect transition="in" filter="dissolve">
                                      <p:cBhvr>
                                        <p:cTn id="24" dur="500"/>
                                        <p:tgtEl>
                                          <p:spTgt spid="3584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58409"/>
                                        </p:tgtEl>
                                        <p:attrNameLst>
                                          <p:attrName>style.visibility</p:attrName>
                                        </p:attrNameLst>
                                      </p:cBhvr>
                                      <p:to>
                                        <p:strVal val="visible"/>
                                      </p:to>
                                    </p:set>
                                  </p:childTnLst>
                                </p:cTn>
                              </p:par>
                            </p:childTnLst>
                          </p:cTn>
                        </p:par>
                        <p:par>
                          <p:cTn id="29" fill="hold" nodeType="afterGroup">
                            <p:stCondLst>
                              <p:cond delay="500"/>
                            </p:stCondLst>
                            <p:childTnLst>
                              <p:par>
                                <p:cTn id="30" presetID="1" presetClass="entr" presetSubtype="0" fill="hold" grpId="0" nodeType="afterEffect">
                                  <p:stCondLst>
                                    <p:cond delay="500"/>
                                  </p:stCondLst>
                                  <p:iterate type="lt">
                                    <p:tmAbs val="75"/>
                                  </p:iterate>
                                  <p:childTnLst>
                                    <p:set>
                                      <p:cBhvr>
                                        <p:cTn id="31" dur="1" fill="hold">
                                          <p:stCondLst>
                                            <p:cond delay="74"/>
                                          </p:stCondLst>
                                        </p:cTn>
                                        <p:tgtEl>
                                          <p:spTgt spid="358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animBg="1"/>
      <p:bldP spid="358404" grpId="0" animBg="1"/>
      <p:bldP spid="358405" grpId="0" animBg="1"/>
      <p:bldP spid="358409" grpId="0" animBg="1"/>
      <p:bldP spid="358410" grpId="0" animBg="1"/>
      <p:bldP spid="358411" grpId="0" autoUpdateAnimBg="0"/>
      <p:bldP spid="358412"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fontAlgn="auto" hangingPunct="1">
              <a:spcAft>
                <a:spcPts val="0"/>
              </a:spcAft>
              <a:defRPr/>
            </a:pPr>
            <a:r>
              <a:rPr lang="en-US"/>
              <a:t>Meal plan works like this</a:t>
            </a:r>
          </a:p>
        </p:txBody>
      </p:sp>
      <p:sp>
        <p:nvSpPr>
          <p:cNvPr id="45059" name="Freeform 1027"/>
          <p:cNvSpPr>
            <a:spLocks/>
          </p:cNvSpPr>
          <p:nvPr/>
        </p:nvSpPr>
        <p:spPr bwMode="auto">
          <a:xfrm>
            <a:off x="1727200" y="3873500"/>
            <a:ext cx="1930400" cy="1308100"/>
          </a:xfrm>
          <a:custGeom>
            <a:avLst/>
            <a:gdLst>
              <a:gd name="T0" fmla="*/ 0 w 912"/>
              <a:gd name="T1" fmla="*/ 2147483646 h 824"/>
              <a:gd name="T2" fmla="*/ 2147483646 w 912"/>
              <a:gd name="T3" fmla="*/ 2147483646 h 824"/>
              <a:gd name="T4" fmla="*/ 2147483646 w 912"/>
              <a:gd name="T5" fmla="*/ 2147483646 h 824"/>
              <a:gd name="T6" fmla="*/ 0 60000 65536"/>
              <a:gd name="T7" fmla="*/ 0 60000 65536"/>
              <a:gd name="T8" fmla="*/ 0 60000 65536"/>
              <a:gd name="T9" fmla="*/ 0 w 912"/>
              <a:gd name="T10" fmla="*/ 0 h 824"/>
              <a:gd name="T11" fmla="*/ 912 w 912"/>
              <a:gd name="T12" fmla="*/ 824 h 824"/>
            </a:gdLst>
            <a:ahLst/>
            <a:cxnLst>
              <a:cxn ang="T6">
                <a:pos x="T0" y="T1"/>
              </a:cxn>
              <a:cxn ang="T7">
                <a:pos x="T2" y="T3"/>
              </a:cxn>
              <a:cxn ang="T8">
                <a:pos x="T4" y="T5"/>
              </a:cxn>
            </a:cxnLst>
            <a:rect l="T9" t="T10" r="T11" b="T12"/>
            <a:pathLst>
              <a:path w="912" h="824">
                <a:moveTo>
                  <a:pt x="0" y="824"/>
                </a:moveTo>
                <a:cubicBezTo>
                  <a:pt x="140" y="420"/>
                  <a:pt x="280" y="16"/>
                  <a:pt x="432" y="8"/>
                </a:cubicBezTo>
                <a:cubicBezTo>
                  <a:pt x="584" y="0"/>
                  <a:pt x="748" y="388"/>
                  <a:pt x="912" y="776"/>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45060" name="Freeform 1028"/>
          <p:cNvSpPr>
            <a:spLocks/>
          </p:cNvSpPr>
          <p:nvPr/>
        </p:nvSpPr>
        <p:spPr bwMode="auto">
          <a:xfrm>
            <a:off x="8839200" y="3886200"/>
            <a:ext cx="1930400" cy="1308100"/>
          </a:xfrm>
          <a:custGeom>
            <a:avLst/>
            <a:gdLst>
              <a:gd name="T0" fmla="*/ 0 w 912"/>
              <a:gd name="T1" fmla="*/ 2147483646 h 824"/>
              <a:gd name="T2" fmla="*/ 2147483646 w 912"/>
              <a:gd name="T3" fmla="*/ 2147483646 h 824"/>
              <a:gd name="T4" fmla="*/ 2147483646 w 912"/>
              <a:gd name="T5" fmla="*/ 2147483646 h 824"/>
              <a:gd name="T6" fmla="*/ 0 60000 65536"/>
              <a:gd name="T7" fmla="*/ 0 60000 65536"/>
              <a:gd name="T8" fmla="*/ 0 60000 65536"/>
              <a:gd name="T9" fmla="*/ 0 w 912"/>
              <a:gd name="T10" fmla="*/ 0 h 824"/>
              <a:gd name="T11" fmla="*/ 912 w 912"/>
              <a:gd name="T12" fmla="*/ 824 h 824"/>
            </a:gdLst>
            <a:ahLst/>
            <a:cxnLst>
              <a:cxn ang="T6">
                <a:pos x="T0" y="T1"/>
              </a:cxn>
              <a:cxn ang="T7">
                <a:pos x="T2" y="T3"/>
              </a:cxn>
              <a:cxn ang="T8">
                <a:pos x="T4" y="T5"/>
              </a:cxn>
            </a:cxnLst>
            <a:rect l="T9" t="T10" r="T11" b="T12"/>
            <a:pathLst>
              <a:path w="912" h="824">
                <a:moveTo>
                  <a:pt x="0" y="824"/>
                </a:moveTo>
                <a:cubicBezTo>
                  <a:pt x="140" y="420"/>
                  <a:pt x="280" y="16"/>
                  <a:pt x="432" y="8"/>
                </a:cubicBezTo>
                <a:cubicBezTo>
                  <a:pt x="584" y="0"/>
                  <a:pt x="748" y="388"/>
                  <a:pt x="912" y="776"/>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45061" name="Freeform 1029"/>
          <p:cNvSpPr>
            <a:spLocks/>
          </p:cNvSpPr>
          <p:nvPr/>
        </p:nvSpPr>
        <p:spPr bwMode="auto">
          <a:xfrm>
            <a:off x="5283200" y="3886200"/>
            <a:ext cx="1930400" cy="1308100"/>
          </a:xfrm>
          <a:custGeom>
            <a:avLst/>
            <a:gdLst>
              <a:gd name="T0" fmla="*/ 0 w 912"/>
              <a:gd name="T1" fmla="*/ 2147483646 h 824"/>
              <a:gd name="T2" fmla="*/ 2147483646 w 912"/>
              <a:gd name="T3" fmla="*/ 2147483646 h 824"/>
              <a:gd name="T4" fmla="*/ 2147483646 w 912"/>
              <a:gd name="T5" fmla="*/ 2147483646 h 824"/>
              <a:gd name="T6" fmla="*/ 0 60000 65536"/>
              <a:gd name="T7" fmla="*/ 0 60000 65536"/>
              <a:gd name="T8" fmla="*/ 0 60000 65536"/>
              <a:gd name="T9" fmla="*/ 0 w 912"/>
              <a:gd name="T10" fmla="*/ 0 h 824"/>
              <a:gd name="T11" fmla="*/ 912 w 912"/>
              <a:gd name="T12" fmla="*/ 824 h 824"/>
            </a:gdLst>
            <a:ahLst/>
            <a:cxnLst>
              <a:cxn ang="T6">
                <a:pos x="T0" y="T1"/>
              </a:cxn>
              <a:cxn ang="T7">
                <a:pos x="T2" y="T3"/>
              </a:cxn>
              <a:cxn ang="T8">
                <a:pos x="T4" y="T5"/>
              </a:cxn>
            </a:cxnLst>
            <a:rect l="T9" t="T10" r="T11" b="T12"/>
            <a:pathLst>
              <a:path w="912" h="824">
                <a:moveTo>
                  <a:pt x="0" y="824"/>
                </a:moveTo>
                <a:cubicBezTo>
                  <a:pt x="140" y="420"/>
                  <a:pt x="280" y="16"/>
                  <a:pt x="432" y="8"/>
                </a:cubicBezTo>
                <a:cubicBezTo>
                  <a:pt x="584" y="0"/>
                  <a:pt x="748" y="388"/>
                  <a:pt x="912" y="776"/>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45062" name="Text Box 1030"/>
          <p:cNvSpPr txBox="1">
            <a:spLocks noChangeArrowheads="1"/>
          </p:cNvSpPr>
          <p:nvPr/>
        </p:nvSpPr>
        <p:spPr bwMode="auto">
          <a:xfrm>
            <a:off x="1524000" y="5514985"/>
            <a:ext cx="1839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sz="3200" b="1" smtClean="0">
                <a:solidFill>
                  <a:srgbClr val="33CC33"/>
                </a:solidFill>
                <a:latin typeface="Garamond" pitchFamily="18" charset="0"/>
              </a:rPr>
              <a:t>Breakfast</a:t>
            </a:r>
          </a:p>
        </p:txBody>
      </p:sp>
      <p:sp>
        <p:nvSpPr>
          <p:cNvPr id="45063" name="Text Box 1031"/>
          <p:cNvSpPr txBox="1">
            <a:spLocks noChangeArrowheads="1"/>
          </p:cNvSpPr>
          <p:nvPr/>
        </p:nvSpPr>
        <p:spPr bwMode="auto">
          <a:xfrm>
            <a:off x="5454651" y="5514985"/>
            <a:ext cx="13163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sz="3200" b="1" smtClean="0">
                <a:solidFill>
                  <a:srgbClr val="33CC33"/>
                </a:solidFill>
                <a:latin typeface="Garamond" pitchFamily="18" charset="0"/>
              </a:rPr>
              <a:t>Lunch</a:t>
            </a:r>
          </a:p>
        </p:txBody>
      </p:sp>
      <p:sp>
        <p:nvSpPr>
          <p:cNvPr id="45064" name="Text Box 1032"/>
          <p:cNvSpPr txBox="1">
            <a:spLocks noChangeArrowheads="1"/>
          </p:cNvSpPr>
          <p:nvPr/>
        </p:nvSpPr>
        <p:spPr bwMode="auto">
          <a:xfrm>
            <a:off x="8906933" y="5514985"/>
            <a:ext cx="14061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sz="3200" b="1" smtClean="0">
                <a:solidFill>
                  <a:srgbClr val="33CC33"/>
                </a:solidFill>
                <a:latin typeface="Garamond" pitchFamily="18" charset="0"/>
              </a:rPr>
              <a:t>Dinner</a:t>
            </a:r>
          </a:p>
        </p:txBody>
      </p:sp>
      <p:sp>
        <p:nvSpPr>
          <p:cNvPr id="359433" name="Freeform 1033"/>
          <p:cNvSpPr>
            <a:spLocks/>
          </p:cNvSpPr>
          <p:nvPr/>
        </p:nvSpPr>
        <p:spPr bwMode="auto">
          <a:xfrm>
            <a:off x="1727200" y="3962400"/>
            <a:ext cx="1930400" cy="1219200"/>
          </a:xfrm>
          <a:custGeom>
            <a:avLst/>
            <a:gdLst>
              <a:gd name="T0" fmla="*/ 0 w 912"/>
              <a:gd name="T1" fmla="*/ 2147483646 h 824"/>
              <a:gd name="T2" fmla="*/ 2147483646 w 912"/>
              <a:gd name="T3" fmla="*/ 2147483646 h 824"/>
              <a:gd name="T4" fmla="*/ 2147483646 w 912"/>
              <a:gd name="T5" fmla="*/ 2147483646 h 824"/>
              <a:gd name="T6" fmla="*/ 0 60000 65536"/>
              <a:gd name="T7" fmla="*/ 0 60000 65536"/>
              <a:gd name="T8" fmla="*/ 0 60000 65536"/>
              <a:gd name="T9" fmla="*/ 0 w 912"/>
              <a:gd name="T10" fmla="*/ 0 h 824"/>
              <a:gd name="T11" fmla="*/ 912 w 912"/>
              <a:gd name="T12" fmla="*/ 824 h 824"/>
            </a:gdLst>
            <a:ahLst/>
            <a:cxnLst>
              <a:cxn ang="T6">
                <a:pos x="T0" y="T1"/>
              </a:cxn>
              <a:cxn ang="T7">
                <a:pos x="T2" y="T3"/>
              </a:cxn>
              <a:cxn ang="T8">
                <a:pos x="T4" y="T5"/>
              </a:cxn>
            </a:cxnLst>
            <a:rect l="T9" t="T10" r="T11" b="T12"/>
            <a:pathLst>
              <a:path w="912" h="824">
                <a:moveTo>
                  <a:pt x="0" y="824"/>
                </a:moveTo>
                <a:cubicBezTo>
                  <a:pt x="140" y="420"/>
                  <a:pt x="280" y="16"/>
                  <a:pt x="432" y="8"/>
                </a:cubicBezTo>
                <a:cubicBezTo>
                  <a:pt x="584" y="0"/>
                  <a:pt x="748" y="388"/>
                  <a:pt x="912" y="776"/>
                </a:cubicBezTo>
              </a:path>
            </a:pathLst>
          </a:custGeom>
          <a:noFill/>
          <a:ln w="53975">
            <a:solidFill>
              <a:srgbClr val="99CC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359434" name="Freeform 1034"/>
          <p:cNvSpPr>
            <a:spLocks/>
          </p:cNvSpPr>
          <p:nvPr/>
        </p:nvSpPr>
        <p:spPr bwMode="auto">
          <a:xfrm>
            <a:off x="5283200" y="3962400"/>
            <a:ext cx="1930400" cy="1295400"/>
          </a:xfrm>
          <a:custGeom>
            <a:avLst/>
            <a:gdLst>
              <a:gd name="T0" fmla="*/ 0 w 912"/>
              <a:gd name="T1" fmla="*/ 2147483646 h 824"/>
              <a:gd name="T2" fmla="*/ 2147483646 w 912"/>
              <a:gd name="T3" fmla="*/ 2147483646 h 824"/>
              <a:gd name="T4" fmla="*/ 2147483646 w 912"/>
              <a:gd name="T5" fmla="*/ 2147483646 h 824"/>
              <a:gd name="T6" fmla="*/ 0 60000 65536"/>
              <a:gd name="T7" fmla="*/ 0 60000 65536"/>
              <a:gd name="T8" fmla="*/ 0 60000 65536"/>
              <a:gd name="T9" fmla="*/ 0 w 912"/>
              <a:gd name="T10" fmla="*/ 0 h 824"/>
              <a:gd name="T11" fmla="*/ 912 w 912"/>
              <a:gd name="T12" fmla="*/ 824 h 824"/>
            </a:gdLst>
            <a:ahLst/>
            <a:cxnLst>
              <a:cxn ang="T6">
                <a:pos x="T0" y="T1"/>
              </a:cxn>
              <a:cxn ang="T7">
                <a:pos x="T2" y="T3"/>
              </a:cxn>
              <a:cxn ang="T8">
                <a:pos x="T4" y="T5"/>
              </a:cxn>
            </a:cxnLst>
            <a:rect l="T9" t="T10" r="T11" b="T12"/>
            <a:pathLst>
              <a:path w="912" h="824">
                <a:moveTo>
                  <a:pt x="0" y="824"/>
                </a:moveTo>
                <a:cubicBezTo>
                  <a:pt x="140" y="420"/>
                  <a:pt x="280" y="16"/>
                  <a:pt x="432" y="8"/>
                </a:cubicBezTo>
                <a:cubicBezTo>
                  <a:pt x="584" y="0"/>
                  <a:pt x="748" y="388"/>
                  <a:pt x="912" y="776"/>
                </a:cubicBezTo>
              </a:path>
            </a:pathLst>
          </a:custGeom>
          <a:noFill/>
          <a:ln w="53975">
            <a:solidFill>
              <a:srgbClr val="99CC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359435" name="Freeform 1035"/>
          <p:cNvSpPr>
            <a:spLocks/>
          </p:cNvSpPr>
          <p:nvPr/>
        </p:nvSpPr>
        <p:spPr bwMode="auto">
          <a:xfrm>
            <a:off x="8839200" y="3962400"/>
            <a:ext cx="1930400" cy="1295400"/>
          </a:xfrm>
          <a:custGeom>
            <a:avLst/>
            <a:gdLst>
              <a:gd name="T0" fmla="*/ 0 w 912"/>
              <a:gd name="T1" fmla="*/ 2147483646 h 824"/>
              <a:gd name="T2" fmla="*/ 2147483646 w 912"/>
              <a:gd name="T3" fmla="*/ 2147483646 h 824"/>
              <a:gd name="T4" fmla="*/ 2147483646 w 912"/>
              <a:gd name="T5" fmla="*/ 2147483646 h 824"/>
              <a:gd name="T6" fmla="*/ 0 60000 65536"/>
              <a:gd name="T7" fmla="*/ 0 60000 65536"/>
              <a:gd name="T8" fmla="*/ 0 60000 65536"/>
              <a:gd name="T9" fmla="*/ 0 w 912"/>
              <a:gd name="T10" fmla="*/ 0 h 824"/>
              <a:gd name="T11" fmla="*/ 912 w 912"/>
              <a:gd name="T12" fmla="*/ 824 h 824"/>
            </a:gdLst>
            <a:ahLst/>
            <a:cxnLst>
              <a:cxn ang="T6">
                <a:pos x="T0" y="T1"/>
              </a:cxn>
              <a:cxn ang="T7">
                <a:pos x="T2" y="T3"/>
              </a:cxn>
              <a:cxn ang="T8">
                <a:pos x="T4" y="T5"/>
              </a:cxn>
            </a:cxnLst>
            <a:rect l="T9" t="T10" r="T11" b="T12"/>
            <a:pathLst>
              <a:path w="912" h="824">
                <a:moveTo>
                  <a:pt x="0" y="824"/>
                </a:moveTo>
                <a:cubicBezTo>
                  <a:pt x="140" y="420"/>
                  <a:pt x="280" y="16"/>
                  <a:pt x="432" y="8"/>
                </a:cubicBezTo>
                <a:cubicBezTo>
                  <a:pt x="584" y="0"/>
                  <a:pt x="748" y="388"/>
                  <a:pt x="912" y="776"/>
                </a:cubicBezTo>
              </a:path>
            </a:pathLst>
          </a:custGeom>
          <a:noFill/>
          <a:ln w="53975">
            <a:solidFill>
              <a:srgbClr val="99CC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45068" name="Line 1036"/>
          <p:cNvSpPr>
            <a:spLocks noChangeShapeType="1"/>
          </p:cNvSpPr>
          <p:nvPr/>
        </p:nvSpPr>
        <p:spPr bwMode="auto">
          <a:xfrm>
            <a:off x="1016000" y="3886200"/>
            <a:ext cx="104648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IN" sz="2400" smtClean="0">
              <a:solidFill>
                <a:prstClr val="white"/>
              </a:solidFill>
              <a:latin typeface="Times New Roman" pitchFamily="18" charset="0"/>
            </a:endParaRPr>
          </a:p>
        </p:txBody>
      </p:sp>
      <p:sp>
        <p:nvSpPr>
          <p:cNvPr id="45069" name="Text Box 1037"/>
          <p:cNvSpPr txBox="1">
            <a:spLocks noChangeArrowheads="1"/>
          </p:cNvSpPr>
          <p:nvPr/>
        </p:nvSpPr>
        <p:spPr bwMode="auto">
          <a:xfrm>
            <a:off x="2112441" y="4689485"/>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b="1" smtClean="0">
                <a:solidFill>
                  <a:srgbClr val="33CC33"/>
                </a:solidFill>
              </a:rPr>
              <a:t>CHO</a:t>
            </a:r>
          </a:p>
        </p:txBody>
      </p:sp>
      <p:sp>
        <p:nvSpPr>
          <p:cNvPr id="359438" name="Text Box 1038"/>
          <p:cNvSpPr txBox="1">
            <a:spLocks noChangeArrowheads="1"/>
          </p:cNvSpPr>
          <p:nvPr/>
        </p:nvSpPr>
        <p:spPr bwMode="auto">
          <a:xfrm>
            <a:off x="5689607" y="4724410"/>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b="1" smtClean="0">
                <a:solidFill>
                  <a:srgbClr val="33CC33"/>
                </a:solidFill>
              </a:rPr>
              <a:t>CHO</a:t>
            </a:r>
          </a:p>
        </p:txBody>
      </p:sp>
      <p:sp>
        <p:nvSpPr>
          <p:cNvPr id="359439" name="Text Box 1039"/>
          <p:cNvSpPr txBox="1">
            <a:spLocks noChangeArrowheads="1"/>
          </p:cNvSpPr>
          <p:nvPr/>
        </p:nvSpPr>
        <p:spPr bwMode="auto">
          <a:xfrm>
            <a:off x="9192691" y="4724410"/>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b="1" smtClean="0">
                <a:solidFill>
                  <a:srgbClr val="33CC33"/>
                </a:solidFill>
              </a:rPr>
              <a:t>CHO</a:t>
            </a:r>
          </a:p>
        </p:txBody>
      </p:sp>
    </p:spTree>
    <p:extLst>
      <p:ext uri="{BB962C8B-B14F-4D97-AF65-F5344CB8AC3E}">
        <p14:creationId xmlns:p14="http://schemas.microsoft.com/office/powerpoint/2010/main" val="7296033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9433"/>
                                        </p:tgtEl>
                                        <p:attrNameLst>
                                          <p:attrName>style.visibility</p:attrName>
                                        </p:attrNameLst>
                                      </p:cBhvr>
                                      <p:to>
                                        <p:strVal val="visible"/>
                                      </p:to>
                                    </p:set>
                                    <p:animEffect transition="in" filter="dissolve">
                                      <p:cBhvr>
                                        <p:cTn id="7" dur="500"/>
                                        <p:tgtEl>
                                          <p:spTgt spid="35943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9434"/>
                                        </p:tgtEl>
                                        <p:attrNameLst>
                                          <p:attrName>style.visibility</p:attrName>
                                        </p:attrNameLst>
                                      </p:cBhvr>
                                      <p:to>
                                        <p:strVal val="visible"/>
                                      </p:to>
                                    </p:set>
                                    <p:animEffect transition="in" filter="dissolve">
                                      <p:cBhvr>
                                        <p:cTn id="11" dur="500"/>
                                        <p:tgtEl>
                                          <p:spTgt spid="359434"/>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iterate type="lt">
                                    <p:tmAbs val="75"/>
                                  </p:iterate>
                                  <p:childTnLst>
                                    <p:set>
                                      <p:cBhvr>
                                        <p:cTn id="14" dur="1" fill="hold">
                                          <p:stCondLst>
                                            <p:cond delay="74"/>
                                          </p:stCondLst>
                                        </p:cTn>
                                        <p:tgtEl>
                                          <p:spTgt spid="359438"/>
                                        </p:tgtEl>
                                        <p:attrNameLst>
                                          <p:attrName>style.visibility</p:attrName>
                                        </p:attrNameLst>
                                      </p:cBhvr>
                                      <p:to>
                                        <p:strVal val="visible"/>
                                      </p:to>
                                    </p:set>
                                  </p:childTnLst>
                                </p:cTn>
                              </p:par>
                            </p:childTnLst>
                          </p:cTn>
                        </p:par>
                        <p:par>
                          <p:cTn id="15" fill="hold" nodeType="afterGroup">
                            <p:stCondLst>
                              <p:cond delay="1225"/>
                            </p:stCondLst>
                            <p:childTnLst>
                              <p:par>
                                <p:cTn id="16" presetID="9" presetClass="entr" presetSubtype="0" fill="hold" grpId="0" nodeType="afterEffect">
                                  <p:stCondLst>
                                    <p:cond delay="0"/>
                                  </p:stCondLst>
                                  <p:childTnLst>
                                    <p:set>
                                      <p:cBhvr>
                                        <p:cTn id="17" dur="1" fill="hold">
                                          <p:stCondLst>
                                            <p:cond delay="0"/>
                                          </p:stCondLst>
                                        </p:cTn>
                                        <p:tgtEl>
                                          <p:spTgt spid="359435"/>
                                        </p:tgtEl>
                                        <p:attrNameLst>
                                          <p:attrName>style.visibility</p:attrName>
                                        </p:attrNameLst>
                                      </p:cBhvr>
                                      <p:to>
                                        <p:strVal val="visible"/>
                                      </p:to>
                                    </p:set>
                                    <p:animEffect transition="in" filter="dissolve">
                                      <p:cBhvr>
                                        <p:cTn id="18" dur="500"/>
                                        <p:tgtEl>
                                          <p:spTgt spid="359435"/>
                                        </p:tgtEl>
                                      </p:cBhvr>
                                    </p:animEffect>
                                  </p:childTnLst>
                                </p:cTn>
                              </p:par>
                            </p:childTnLst>
                          </p:cTn>
                        </p:par>
                        <p:par>
                          <p:cTn id="19" fill="hold" nodeType="afterGroup">
                            <p:stCondLst>
                              <p:cond delay="1725"/>
                            </p:stCondLst>
                            <p:childTnLst>
                              <p:par>
                                <p:cTn id="20" presetID="1" presetClass="entr" presetSubtype="0" fill="hold" grpId="0" nodeType="afterEffect">
                                  <p:stCondLst>
                                    <p:cond delay="0"/>
                                  </p:stCondLst>
                                  <p:iterate type="lt">
                                    <p:tmAbs val="75"/>
                                  </p:iterate>
                                  <p:childTnLst>
                                    <p:set>
                                      <p:cBhvr>
                                        <p:cTn id="21" dur="1" fill="hold">
                                          <p:stCondLst>
                                            <p:cond delay="74"/>
                                          </p:stCondLst>
                                        </p:cTn>
                                        <p:tgtEl>
                                          <p:spTgt spid="359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33" grpId="0" animBg="1"/>
      <p:bldP spid="359434" grpId="0" animBg="1"/>
      <p:bldP spid="359435" grpId="0" animBg="1"/>
      <p:bldP spid="359438" grpId="0" autoUpdateAnimBg="0"/>
      <p:bldP spid="359439"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
          <p:cNvSpPr>
            <a:spLocks noChangeArrowheads="1"/>
          </p:cNvSpPr>
          <p:nvPr/>
        </p:nvSpPr>
        <p:spPr bwMode="auto">
          <a:xfrm>
            <a:off x="8940800" y="1524000"/>
            <a:ext cx="609600" cy="5334000"/>
          </a:xfrm>
          <a:prstGeom prst="rect">
            <a:avLst/>
          </a:prstGeom>
          <a:solidFill>
            <a:schemeClr val="bg1"/>
          </a:solidFill>
          <a:ln w="9525">
            <a:solidFill>
              <a:schemeClr val="tx1"/>
            </a:solidFill>
            <a:miter lim="800000"/>
            <a:headEnd/>
            <a:tailEnd/>
          </a:ln>
        </p:spPr>
        <p:txBody>
          <a:bodyPr wrap="none" anchor="ctr"/>
          <a:lstStyle/>
          <a:p>
            <a:pPr defTabSz="914400" fontAlgn="base">
              <a:spcBef>
                <a:spcPct val="0"/>
              </a:spcBef>
              <a:spcAft>
                <a:spcPct val="0"/>
              </a:spcAft>
            </a:pPr>
            <a:endParaRPr lang="en-US" altLang="en-US" sz="2400" smtClean="0">
              <a:solidFill>
                <a:prstClr val="black"/>
              </a:solidFill>
              <a:latin typeface="Times New Roman" pitchFamily="18" charset="0"/>
            </a:endParaRPr>
          </a:p>
        </p:txBody>
      </p:sp>
      <p:sp>
        <p:nvSpPr>
          <p:cNvPr id="47107" name="Rectangle 4"/>
          <p:cNvSpPr>
            <a:spLocks noGrp="1"/>
          </p:cNvSpPr>
          <p:nvPr>
            <p:ph idx="1"/>
          </p:nvPr>
        </p:nvSpPr>
        <p:spPr>
          <a:xfrm>
            <a:off x="914400" y="1981200"/>
            <a:ext cx="203200" cy="76200"/>
          </a:xfrm>
        </p:spPr>
        <p:txBody>
          <a:bodyPr/>
          <a:lstStyle/>
          <a:p>
            <a:pPr eaLnBrk="1" hangingPunct="1"/>
            <a:endParaRPr lang="en-US" altLang="en-US" smtClean="0"/>
          </a:p>
        </p:txBody>
      </p:sp>
      <p:sp>
        <p:nvSpPr>
          <p:cNvPr id="18435" name="Rectangle 2"/>
          <p:cNvSpPr>
            <a:spLocks noGrp="1" noChangeArrowheads="1"/>
          </p:cNvSpPr>
          <p:nvPr>
            <p:ph type="title"/>
          </p:nvPr>
        </p:nvSpPr>
        <p:spPr>
          <a:xfrm>
            <a:off x="1016000" y="76200"/>
            <a:ext cx="10363200" cy="990600"/>
          </a:xfrm>
        </p:spPr>
        <p:txBody>
          <a:bodyPr/>
          <a:lstStyle/>
          <a:p>
            <a:pPr eaLnBrk="1" fontAlgn="auto" hangingPunct="1">
              <a:spcAft>
                <a:spcPts val="0"/>
              </a:spcAft>
              <a:defRPr/>
            </a:pPr>
            <a:r>
              <a:rPr lang="en-US" sz="4400"/>
              <a:t>Hypoglycemic Symptoms</a:t>
            </a:r>
          </a:p>
        </p:txBody>
      </p:sp>
      <p:pic>
        <p:nvPicPr>
          <p:cNvPr id="471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3" y="1524000"/>
            <a:ext cx="5778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Line 10"/>
          <p:cNvSpPr>
            <a:spLocks noChangeShapeType="1"/>
          </p:cNvSpPr>
          <p:nvPr/>
        </p:nvSpPr>
        <p:spPr bwMode="auto">
          <a:xfrm>
            <a:off x="9042400" y="2743200"/>
            <a:ext cx="0" cy="381000"/>
          </a:xfrm>
          <a:prstGeom prst="line">
            <a:avLst/>
          </a:prstGeom>
          <a:noFill/>
          <a:ln w="38100">
            <a:solidFill>
              <a:srgbClr val="D9C98D"/>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Tree>
    <p:extLst>
      <p:ext uri="{BB962C8B-B14F-4D97-AF65-F5344CB8AC3E}">
        <p14:creationId xmlns:p14="http://schemas.microsoft.com/office/powerpoint/2010/main" val="106531960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 y="11"/>
            <a:ext cx="1218776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82555"/>
      </p:ext>
    </p:extLst>
  </p:cSld>
  <p:clrMapOvr>
    <a:masterClrMapping/>
  </p:clrMapOvr>
  <p:transition>
    <p:randomBa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 y="11"/>
            <a:ext cx="1218776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094654"/>
      </p:ext>
    </p:extLst>
  </p:cSld>
  <p:clrMapOvr>
    <a:masterClrMapping/>
  </p:clrMapOvr>
  <p:transition>
    <p:randomBa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06400" y="304800"/>
            <a:ext cx="11582400" cy="990600"/>
          </a:xfrm>
        </p:spPr>
        <p:txBody>
          <a:bodyPr/>
          <a:lstStyle/>
          <a:p>
            <a:pPr eaLnBrk="1" fontAlgn="auto" hangingPunct="1">
              <a:lnSpc>
                <a:spcPct val="90000"/>
              </a:lnSpc>
              <a:spcAft>
                <a:spcPts val="0"/>
              </a:spcAft>
              <a:defRPr/>
            </a:pPr>
            <a:r>
              <a:rPr lang="en-US" sz="2800"/>
              <a:t>How to care for yourself when </a:t>
            </a:r>
            <a:br>
              <a:rPr lang="en-US" sz="2800"/>
            </a:br>
            <a:r>
              <a:rPr lang="en-US" sz="2800"/>
              <a:t>you’re hypoglycemic</a:t>
            </a:r>
          </a:p>
        </p:txBody>
      </p:sp>
      <p:sp>
        <p:nvSpPr>
          <p:cNvPr id="53251" name="Text Box 3"/>
          <p:cNvSpPr txBox="1">
            <a:spLocks noChangeArrowheads="1"/>
          </p:cNvSpPr>
          <p:nvPr/>
        </p:nvSpPr>
        <p:spPr bwMode="auto">
          <a:xfrm>
            <a:off x="1320800" y="1676411"/>
            <a:ext cx="10058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70000"/>
              </a:spcBef>
              <a:spcAft>
                <a:spcPct val="0"/>
              </a:spcAft>
              <a:buFont typeface="Wingdings" pitchFamily="2" charset="2"/>
              <a:buChar char="þ"/>
            </a:pPr>
            <a:r>
              <a:rPr lang="en-US" altLang="en-US" sz="2600" b="1" smtClean="0">
                <a:solidFill>
                  <a:prstClr val="white"/>
                </a:solidFill>
                <a:latin typeface="Arial" charset="0"/>
              </a:rPr>
              <a:t>Eat or drink 15 grams of fast-acting, </a:t>
            </a:r>
            <a:br>
              <a:rPr lang="en-US" altLang="en-US" sz="2600" b="1" smtClean="0">
                <a:solidFill>
                  <a:prstClr val="white"/>
                </a:solidFill>
                <a:latin typeface="Arial" charset="0"/>
              </a:rPr>
            </a:br>
            <a:r>
              <a:rPr lang="en-US" altLang="en-US" sz="2600" b="1" smtClean="0">
                <a:solidFill>
                  <a:prstClr val="white"/>
                </a:solidFill>
                <a:latin typeface="Arial" charset="0"/>
              </a:rPr>
              <a:t>low-fat carbohydrate right away. </a:t>
            </a:r>
          </a:p>
        </p:txBody>
      </p:sp>
      <p:sp>
        <p:nvSpPr>
          <p:cNvPr id="53252" name="Text Box 4"/>
          <p:cNvSpPr txBox="1">
            <a:spLocks noChangeArrowheads="1"/>
          </p:cNvSpPr>
          <p:nvPr/>
        </p:nvSpPr>
        <p:spPr bwMode="auto">
          <a:xfrm>
            <a:off x="2032000" y="2667000"/>
            <a:ext cx="87376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1600" b="1" smtClean="0">
                <a:solidFill>
                  <a:srgbClr val="FFFF99"/>
                </a:solidFill>
                <a:latin typeface="Arial" charset="0"/>
              </a:rPr>
              <a:t>Quick energy sources</a:t>
            </a:r>
          </a:p>
          <a:p>
            <a:pPr defTabSz="914400" fontAlgn="base">
              <a:spcBef>
                <a:spcPct val="50000"/>
              </a:spcBef>
              <a:spcAft>
                <a:spcPct val="0"/>
              </a:spcAft>
            </a:pPr>
            <a:r>
              <a:rPr lang="en-US" altLang="en-US" sz="1600" b="1" smtClean="0">
                <a:solidFill>
                  <a:prstClr val="white"/>
                </a:solidFill>
                <a:latin typeface="Arial" charset="0"/>
              </a:rPr>
              <a:t>The following items are quick energy sources that contain about 15 grams of carbohydrate:</a:t>
            </a:r>
          </a:p>
        </p:txBody>
      </p:sp>
      <p:sp>
        <p:nvSpPr>
          <p:cNvPr id="53253" name="Text Box 5"/>
          <p:cNvSpPr txBox="1">
            <a:spLocks noChangeArrowheads="1"/>
          </p:cNvSpPr>
          <p:nvPr/>
        </p:nvSpPr>
        <p:spPr bwMode="auto">
          <a:xfrm>
            <a:off x="2057400" y="3733811"/>
            <a:ext cx="75184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23838">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lnSpc>
                <a:spcPct val="70000"/>
              </a:lnSpc>
              <a:spcBef>
                <a:spcPct val="50000"/>
              </a:spcBef>
              <a:spcAft>
                <a:spcPct val="0"/>
              </a:spcAft>
              <a:buClr>
                <a:srgbClr val="50C7EC"/>
              </a:buClr>
              <a:buFont typeface="Wingdings" pitchFamily="2" charset="2"/>
              <a:buChar char="§"/>
            </a:pPr>
            <a:r>
              <a:rPr lang="en-US" altLang="en-US" sz="1600" b="1" smtClean="0">
                <a:solidFill>
                  <a:prstClr val="white"/>
                </a:solidFill>
                <a:latin typeface="Arial" charset="0"/>
              </a:rPr>
              <a:t>½ cup fruit of orange, apple, or grapefruit juice</a:t>
            </a:r>
          </a:p>
          <a:p>
            <a:pPr defTabSz="914400" fontAlgn="base">
              <a:lnSpc>
                <a:spcPct val="70000"/>
              </a:lnSpc>
              <a:spcBef>
                <a:spcPct val="50000"/>
              </a:spcBef>
              <a:spcAft>
                <a:spcPct val="0"/>
              </a:spcAft>
              <a:buClr>
                <a:srgbClr val="50C7EC"/>
              </a:buClr>
              <a:buFont typeface="Wingdings" pitchFamily="2" charset="2"/>
              <a:buChar char="§"/>
            </a:pPr>
            <a:r>
              <a:rPr lang="en-US" altLang="en-US" sz="1600" b="1" smtClean="0">
                <a:solidFill>
                  <a:prstClr val="white"/>
                </a:solidFill>
                <a:latin typeface="Arial" charset="0"/>
              </a:rPr>
              <a:t>1/3 cup grape, prune, or cranberry juice</a:t>
            </a:r>
          </a:p>
          <a:p>
            <a:pPr defTabSz="914400" fontAlgn="base">
              <a:lnSpc>
                <a:spcPct val="70000"/>
              </a:lnSpc>
              <a:spcBef>
                <a:spcPct val="50000"/>
              </a:spcBef>
              <a:spcAft>
                <a:spcPct val="0"/>
              </a:spcAft>
              <a:buClr>
                <a:srgbClr val="50C7EC"/>
              </a:buClr>
              <a:buFont typeface="Wingdings" pitchFamily="2" charset="2"/>
              <a:buChar char="§"/>
            </a:pPr>
            <a:r>
              <a:rPr lang="en-US" altLang="en-US" sz="1600" b="1" smtClean="0">
                <a:solidFill>
                  <a:prstClr val="white"/>
                </a:solidFill>
                <a:latin typeface="Arial" charset="0"/>
              </a:rPr>
              <a:t>2 tbsp raisins</a:t>
            </a:r>
          </a:p>
          <a:p>
            <a:pPr defTabSz="914400" fontAlgn="base">
              <a:lnSpc>
                <a:spcPct val="70000"/>
              </a:lnSpc>
              <a:spcBef>
                <a:spcPct val="50000"/>
              </a:spcBef>
              <a:spcAft>
                <a:spcPct val="0"/>
              </a:spcAft>
              <a:buClr>
                <a:srgbClr val="50C7EC"/>
              </a:buClr>
              <a:buFont typeface="Wingdings" pitchFamily="2" charset="2"/>
              <a:buChar char="§"/>
            </a:pPr>
            <a:r>
              <a:rPr lang="en-US" altLang="en-US" sz="1600" b="1" smtClean="0">
                <a:solidFill>
                  <a:prstClr val="white"/>
                </a:solidFill>
                <a:latin typeface="Arial" charset="0"/>
              </a:rPr>
              <a:t>6 crackers</a:t>
            </a:r>
          </a:p>
          <a:p>
            <a:pPr defTabSz="914400" fontAlgn="base">
              <a:lnSpc>
                <a:spcPct val="70000"/>
              </a:lnSpc>
              <a:spcBef>
                <a:spcPct val="50000"/>
              </a:spcBef>
              <a:spcAft>
                <a:spcPct val="0"/>
              </a:spcAft>
              <a:buClr>
                <a:srgbClr val="50C7EC"/>
              </a:buClr>
              <a:buFont typeface="Wingdings" pitchFamily="2" charset="2"/>
              <a:buChar char="§"/>
            </a:pPr>
            <a:r>
              <a:rPr lang="en-US" altLang="en-US" sz="1600" b="1" smtClean="0">
                <a:solidFill>
                  <a:prstClr val="white"/>
                </a:solidFill>
                <a:latin typeface="Arial" charset="0"/>
              </a:rPr>
              <a:t>3-5 pieces hard candy</a:t>
            </a:r>
          </a:p>
          <a:p>
            <a:pPr defTabSz="914400" fontAlgn="base">
              <a:lnSpc>
                <a:spcPct val="70000"/>
              </a:lnSpc>
              <a:spcBef>
                <a:spcPct val="50000"/>
              </a:spcBef>
              <a:spcAft>
                <a:spcPct val="0"/>
              </a:spcAft>
              <a:buClr>
                <a:srgbClr val="50C7EC"/>
              </a:buClr>
              <a:buFont typeface="Wingdings" pitchFamily="2" charset="2"/>
              <a:buChar char="§"/>
            </a:pPr>
            <a:r>
              <a:rPr lang="en-US" altLang="en-US" sz="1600" b="1" smtClean="0">
                <a:solidFill>
                  <a:prstClr val="white"/>
                </a:solidFill>
                <a:latin typeface="Arial" charset="0"/>
              </a:rPr>
              <a:t>1 cup skim milk</a:t>
            </a:r>
          </a:p>
          <a:p>
            <a:pPr defTabSz="914400" fontAlgn="base">
              <a:lnSpc>
                <a:spcPct val="70000"/>
              </a:lnSpc>
              <a:spcBef>
                <a:spcPct val="50000"/>
              </a:spcBef>
              <a:spcAft>
                <a:spcPct val="0"/>
              </a:spcAft>
              <a:buClr>
                <a:srgbClr val="50C7EC"/>
              </a:buClr>
              <a:buFont typeface="Wingdings" pitchFamily="2" charset="2"/>
              <a:buChar char="§"/>
            </a:pPr>
            <a:r>
              <a:rPr lang="en-US" altLang="en-US" sz="1600" b="1" smtClean="0">
                <a:solidFill>
                  <a:prstClr val="white"/>
                </a:solidFill>
                <a:latin typeface="Arial" charset="0"/>
              </a:rPr>
              <a:t>1 piece bread</a:t>
            </a:r>
          </a:p>
          <a:p>
            <a:pPr defTabSz="914400" fontAlgn="base">
              <a:lnSpc>
                <a:spcPct val="70000"/>
              </a:lnSpc>
              <a:spcBef>
                <a:spcPct val="50000"/>
              </a:spcBef>
              <a:spcAft>
                <a:spcPct val="0"/>
              </a:spcAft>
              <a:buClr>
                <a:srgbClr val="50C7EC"/>
              </a:buClr>
              <a:buFont typeface="Wingdings" pitchFamily="2" charset="2"/>
              <a:buChar char="§"/>
            </a:pPr>
            <a:r>
              <a:rPr lang="en-US" altLang="en-US" sz="1600" b="1" smtClean="0">
                <a:solidFill>
                  <a:prstClr val="white"/>
                </a:solidFill>
                <a:latin typeface="Arial" charset="0"/>
              </a:rPr>
              <a:t>3-4 glucose tablets, or 1 tube glucose gel</a:t>
            </a:r>
          </a:p>
          <a:p>
            <a:pPr defTabSz="914400" fontAlgn="base">
              <a:lnSpc>
                <a:spcPct val="70000"/>
              </a:lnSpc>
              <a:spcBef>
                <a:spcPct val="50000"/>
              </a:spcBef>
              <a:spcAft>
                <a:spcPct val="0"/>
              </a:spcAft>
              <a:buClr>
                <a:srgbClr val="50C7EC"/>
              </a:buClr>
              <a:buFont typeface="Wingdings" pitchFamily="2" charset="2"/>
              <a:buChar char="§"/>
            </a:pPr>
            <a:r>
              <a:rPr lang="en-US" altLang="en-US" sz="1600" b="1" smtClean="0">
                <a:solidFill>
                  <a:prstClr val="white"/>
                </a:solidFill>
                <a:latin typeface="Arial" charset="0"/>
              </a:rPr>
              <a:t>½ cup regular soft drink (not diet)</a:t>
            </a:r>
          </a:p>
          <a:p>
            <a:pPr defTabSz="914400" fontAlgn="base">
              <a:lnSpc>
                <a:spcPct val="70000"/>
              </a:lnSpc>
              <a:spcBef>
                <a:spcPct val="50000"/>
              </a:spcBef>
              <a:spcAft>
                <a:spcPct val="0"/>
              </a:spcAft>
              <a:buClr>
                <a:srgbClr val="50C7EC"/>
              </a:buClr>
              <a:buFont typeface="Wingdings" pitchFamily="2" charset="2"/>
              <a:buChar char="§"/>
            </a:pPr>
            <a:r>
              <a:rPr lang="en-US" altLang="en-US" sz="1600" b="1" smtClean="0">
                <a:solidFill>
                  <a:prstClr val="white"/>
                </a:solidFill>
                <a:latin typeface="Arial" charset="0"/>
              </a:rPr>
              <a:t>11 jellybeans</a:t>
            </a:r>
            <a:endParaRPr lang="en-US" altLang="en-US" smtClean="0">
              <a:solidFill>
                <a:prstClr val="black"/>
              </a:solidFill>
            </a:endParaRPr>
          </a:p>
        </p:txBody>
      </p:sp>
      <p:pic>
        <p:nvPicPr>
          <p:cNvPr id="53254" name="Picture 6" descr="jellyb"/>
          <p:cNvPicPr>
            <a:picLocks noChangeAspect="1" noChangeArrowheads="1"/>
          </p:cNvPicPr>
          <p:nvPr/>
        </p:nvPicPr>
        <p:blipFill>
          <a:blip r:embed="rId3">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8331200" y="4114811"/>
            <a:ext cx="34544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descr="p"/>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567" y="5727700"/>
            <a:ext cx="187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 Box 8"/>
          <p:cNvSpPr txBox="1">
            <a:spLocks noChangeArrowheads="1"/>
          </p:cNvSpPr>
          <p:nvPr/>
        </p:nvSpPr>
        <p:spPr bwMode="auto">
          <a:xfrm>
            <a:off x="1028703" y="5943600"/>
            <a:ext cx="92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200" b="1" smtClean="0">
                <a:solidFill>
                  <a:prstClr val="black"/>
                </a:solidFill>
                <a:latin typeface="Arial" charset="0"/>
              </a:rPr>
              <a:t>96</a:t>
            </a:r>
          </a:p>
        </p:txBody>
      </p:sp>
    </p:spTree>
    <p:extLst>
      <p:ext uri="{BB962C8B-B14F-4D97-AF65-F5344CB8AC3E}">
        <p14:creationId xmlns:p14="http://schemas.microsoft.com/office/powerpoint/2010/main" val="4251837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SECONDARY PREVENTION</a:t>
            </a:r>
          </a:p>
        </p:txBody>
      </p:sp>
      <p:sp>
        <p:nvSpPr>
          <p:cNvPr id="3" name="Content Placeholder 2"/>
          <p:cNvSpPr>
            <a:spLocks noGrp="1"/>
          </p:cNvSpPr>
          <p:nvPr>
            <p:ph idx="1"/>
          </p:nvPr>
        </p:nvSpPr>
        <p:spPr/>
        <p:txBody>
          <a:bodyPr/>
          <a:lstStyle/>
          <a:p>
            <a:pPr algn="just"/>
            <a:r>
              <a:rPr lang="en-US" dirty="0"/>
              <a:t> </a:t>
            </a:r>
            <a:r>
              <a:rPr lang="en-US" dirty="0">
                <a:latin typeface="Times New Roman" panose="02020603050405020304" pitchFamily="18" charset="0"/>
                <a:cs typeface="Times New Roman" panose="02020603050405020304" pitchFamily="18" charset="0"/>
              </a:rPr>
              <a:t>Detect and control high blood pressure in affected individuals</a:t>
            </a:r>
          </a:p>
          <a:p>
            <a:pPr algn="just"/>
            <a:r>
              <a:rPr lang="en-US" dirty="0">
                <a:latin typeface="Times New Roman" panose="02020603050405020304" pitchFamily="18" charset="0"/>
                <a:cs typeface="Times New Roman" panose="02020603050405020304" pitchFamily="18" charset="0"/>
              </a:rPr>
              <a:t> Modern anti-hypertensive drug therapy can effectively reduce high blood pressure and consequently the excess risk of morbidity and mortality from coronary </a:t>
            </a:r>
          </a:p>
          <a:p>
            <a:pPr algn="just"/>
            <a:r>
              <a:rPr lang="en-US" dirty="0">
                <a:latin typeface="Times New Roman" panose="02020603050405020304" pitchFamily="18" charset="0"/>
                <a:cs typeface="Times New Roman" panose="02020603050405020304" pitchFamily="18" charset="0"/>
              </a:rPr>
              <a:t> Cerebrovascular and kidney disease</a:t>
            </a:r>
          </a:p>
          <a:p>
            <a:pPr marL="0" indent="0" algn="just">
              <a:buNone/>
            </a:pPr>
            <a:endParaRPr lang="en-US" dirty="0"/>
          </a:p>
        </p:txBody>
      </p:sp>
    </p:spTree>
    <p:extLst>
      <p:ext uri="{BB962C8B-B14F-4D97-AF65-F5344CB8AC3E}">
        <p14:creationId xmlns:p14="http://schemas.microsoft.com/office/powerpoint/2010/main" val="225361872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06400" y="304800"/>
            <a:ext cx="11379200" cy="990600"/>
          </a:xfrm>
        </p:spPr>
        <p:txBody>
          <a:bodyPr/>
          <a:lstStyle/>
          <a:p>
            <a:pPr eaLnBrk="1" fontAlgn="auto" hangingPunct="1">
              <a:spcAft>
                <a:spcPts val="0"/>
              </a:spcAft>
              <a:defRPr/>
            </a:pPr>
            <a:r>
              <a:rPr lang="en-US" sz="3600"/>
              <a:t>HbA1c: the blood test with a memory</a:t>
            </a:r>
          </a:p>
        </p:txBody>
      </p:sp>
      <p:sp>
        <p:nvSpPr>
          <p:cNvPr id="55299" name="Text Box 3"/>
          <p:cNvSpPr txBox="1">
            <a:spLocks noChangeArrowheads="1"/>
          </p:cNvSpPr>
          <p:nvPr/>
        </p:nvSpPr>
        <p:spPr bwMode="auto">
          <a:xfrm>
            <a:off x="5689600" y="1790704"/>
            <a:ext cx="6197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2800" b="1" smtClean="0">
                <a:solidFill>
                  <a:prstClr val="white"/>
                </a:solidFill>
                <a:latin typeface="Arial" charset="0"/>
              </a:rPr>
              <a:t>What is HbA1c?</a:t>
            </a:r>
          </a:p>
          <a:p>
            <a:pPr defTabSz="914400" fontAlgn="base">
              <a:spcBef>
                <a:spcPct val="70000"/>
              </a:spcBef>
              <a:spcAft>
                <a:spcPct val="0"/>
              </a:spcAft>
            </a:pPr>
            <a:r>
              <a:rPr lang="en-US" altLang="en-US" sz="2000" b="1" smtClean="0">
                <a:solidFill>
                  <a:prstClr val="white"/>
                </a:solidFill>
                <a:latin typeface="Arial" charset="0"/>
              </a:rPr>
              <a:t>Hemoglobin</a:t>
            </a:r>
            <a:r>
              <a:rPr lang="en-US" altLang="en-US" sz="2000" smtClean="0">
                <a:solidFill>
                  <a:prstClr val="white"/>
                </a:solidFill>
                <a:latin typeface="Arial" charset="0"/>
              </a:rPr>
              <a:t> is a protein that makes your red blood cells red-colored.</a:t>
            </a:r>
          </a:p>
          <a:p>
            <a:pPr defTabSz="914400" fontAlgn="base">
              <a:spcBef>
                <a:spcPct val="70000"/>
              </a:spcBef>
              <a:spcAft>
                <a:spcPct val="0"/>
              </a:spcAft>
            </a:pPr>
            <a:r>
              <a:rPr lang="en-US" altLang="en-US" sz="2000" smtClean="0">
                <a:solidFill>
                  <a:prstClr val="white"/>
                </a:solidFill>
                <a:latin typeface="Arial" charset="0"/>
              </a:rPr>
              <a:t>When hemoglobin picks up glucose from your bloodstream, the hemoglobin becomes </a:t>
            </a:r>
            <a:r>
              <a:rPr lang="en-US" altLang="en-US" sz="2000" b="1" smtClean="0">
                <a:solidFill>
                  <a:srgbClr val="FFFF99"/>
                </a:solidFill>
                <a:latin typeface="Arial" charset="0"/>
              </a:rPr>
              <a:t>glycosylated.</a:t>
            </a:r>
            <a:r>
              <a:rPr lang="en-US" altLang="en-US" sz="2000" smtClean="0">
                <a:solidFill>
                  <a:prstClr val="white"/>
                </a:solidFill>
                <a:latin typeface="Arial" charset="0"/>
              </a:rPr>
              <a:t>  </a:t>
            </a:r>
          </a:p>
          <a:p>
            <a:pPr defTabSz="914400" fontAlgn="base">
              <a:spcBef>
                <a:spcPct val="70000"/>
              </a:spcBef>
              <a:spcAft>
                <a:spcPct val="0"/>
              </a:spcAft>
            </a:pPr>
            <a:r>
              <a:rPr lang="en-US" altLang="en-US" sz="2000" b="1" smtClean="0">
                <a:solidFill>
                  <a:srgbClr val="FFFF99"/>
                </a:solidFill>
                <a:latin typeface="Arial" charset="0"/>
              </a:rPr>
              <a:t>Glycosylated hemoglobin</a:t>
            </a:r>
            <a:r>
              <a:rPr lang="en-US" altLang="en-US" sz="2000" smtClean="0">
                <a:solidFill>
                  <a:prstClr val="white"/>
                </a:solidFill>
                <a:latin typeface="Arial" charset="0"/>
              </a:rPr>
              <a:t> is HbA1c. The HbA1c test measures the percentage of HbA1c in your blood—</a:t>
            </a:r>
            <a:br>
              <a:rPr lang="en-US" altLang="en-US" sz="2000" smtClean="0">
                <a:solidFill>
                  <a:prstClr val="white"/>
                </a:solidFill>
                <a:latin typeface="Arial" charset="0"/>
              </a:rPr>
            </a:br>
            <a:r>
              <a:rPr lang="en-US" altLang="en-US" sz="2000" smtClean="0">
                <a:solidFill>
                  <a:prstClr val="white"/>
                </a:solidFill>
                <a:latin typeface="Arial" charset="0"/>
              </a:rPr>
              <a:t>a number that corresponds to your average blood glucose for the previous 3 months.</a:t>
            </a:r>
          </a:p>
        </p:txBody>
      </p:sp>
      <p:sp>
        <p:nvSpPr>
          <p:cNvPr id="55300" name="Text Box 4"/>
          <p:cNvSpPr txBox="1">
            <a:spLocks noChangeArrowheads="1"/>
          </p:cNvSpPr>
          <p:nvPr/>
        </p:nvSpPr>
        <p:spPr bwMode="auto">
          <a:xfrm>
            <a:off x="977900" y="5295911"/>
            <a:ext cx="436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1800" i="1" smtClean="0">
                <a:solidFill>
                  <a:prstClr val="white"/>
                </a:solidFill>
                <a:latin typeface="Arial" charset="0"/>
              </a:rPr>
              <a:t>HbA1c in your bloodstream.</a:t>
            </a:r>
          </a:p>
        </p:txBody>
      </p:sp>
      <p:pic>
        <p:nvPicPr>
          <p:cNvPr id="55301" name="Picture 5" descr="hba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7" y="1905007"/>
            <a:ext cx="4375151"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p"/>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567" y="5727700"/>
            <a:ext cx="187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7"/>
          <p:cNvSpPr txBox="1">
            <a:spLocks noChangeArrowheads="1"/>
          </p:cNvSpPr>
          <p:nvPr/>
        </p:nvSpPr>
        <p:spPr bwMode="auto">
          <a:xfrm>
            <a:off x="1016003" y="5943600"/>
            <a:ext cx="92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200" b="1" smtClean="0">
                <a:solidFill>
                  <a:prstClr val="black"/>
                </a:solidFill>
                <a:latin typeface="Arial" charset="0"/>
              </a:rPr>
              <a:t>45</a:t>
            </a:r>
          </a:p>
        </p:txBody>
      </p:sp>
    </p:spTree>
    <p:extLst>
      <p:ext uri="{BB962C8B-B14F-4D97-AF65-F5344CB8AC3E}">
        <p14:creationId xmlns:p14="http://schemas.microsoft.com/office/powerpoint/2010/main" val="394224767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 y="11"/>
            <a:ext cx="1218776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517017"/>
      </p:ext>
    </p:extLst>
  </p:cSld>
  <p:clrMapOvr>
    <a:masterClrMapping/>
  </p:clrMapOvr>
  <p:transition spd="slow">
    <p:wip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ChangeArrowheads="1"/>
          </p:cNvSpPr>
          <p:nvPr/>
        </p:nvSpPr>
        <p:spPr bwMode="auto">
          <a:xfrm>
            <a:off x="8839200" y="4038600"/>
            <a:ext cx="3048000" cy="1600200"/>
          </a:xfrm>
          <a:prstGeom prst="rect">
            <a:avLst/>
          </a:prstGeom>
          <a:solidFill>
            <a:srgbClr val="339966"/>
          </a:solidFill>
          <a:ln w="9525">
            <a:solidFill>
              <a:srgbClr val="FFCC99"/>
            </a:solidFill>
            <a:miter lim="800000"/>
            <a:headEnd/>
            <a:tailEnd/>
          </a:ln>
        </p:spPr>
        <p:txBody>
          <a:bodyPr wrap="none" anchor="ctr"/>
          <a:lstStyle/>
          <a:p>
            <a:pPr defTabSz="914400" fontAlgn="base">
              <a:spcBef>
                <a:spcPct val="0"/>
              </a:spcBef>
              <a:spcAft>
                <a:spcPct val="0"/>
              </a:spcAft>
            </a:pPr>
            <a:endParaRPr lang="en-US" altLang="en-US" sz="2400" smtClean="0">
              <a:solidFill>
                <a:prstClr val="black"/>
              </a:solidFill>
              <a:latin typeface="Times New Roman" pitchFamily="18" charset="0"/>
            </a:endParaRPr>
          </a:p>
        </p:txBody>
      </p:sp>
      <p:sp>
        <p:nvSpPr>
          <p:cNvPr id="24579" name="Rectangle 3"/>
          <p:cNvSpPr>
            <a:spLocks noGrp="1" noChangeArrowheads="1"/>
          </p:cNvSpPr>
          <p:nvPr>
            <p:ph type="title"/>
          </p:nvPr>
        </p:nvSpPr>
        <p:spPr/>
        <p:txBody>
          <a:bodyPr/>
          <a:lstStyle/>
          <a:p>
            <a:pPr eaLnBrk="1" fontAlgn="auto" hangingPunct="1">
              <a:spcAft>
                <a:spcPts val="0"/>
              </a:spcAft>
              <a:defRPr/>
            </a:pPr>
            <a:r>
              <a:rPr lang="en-US" sz="3600"/>
              <a:t>Introduction to self-management</a:t>
            </a:r>
          </a:p>
        </p:txBody>
      </p:sp>
      <p:sp>
        <p:nvSpPr>
          <p:cNvPr id="59396" name="Text Box 4"/>
          <p:cNvSpPr txBox="1">
            <a:spLocks noChangeArrowheads="1"/>
          </p:cNvSpPr>
          <p:nvPr/>
        </p:nvSpPr>
        <p:spPr bwMode="auto">
          <a:xfrm>
            <a:off x="1549400" y="1676401"/>
            <a:ext cx="993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2800" b="1" smtClean="0">
                <a:solidFill>
                  <a:prstClr val="white"/>
                </a:solidFill>
                <a:latin typeface="Arial" charset="0"/>
              </a:rPr>
              <a:t>Key pieces of diabetes self-management:</a:t>
            </a:r>
          </a:p>
        </p:txBody>
      </p:sp>
      <p:sp>
        <p:nvSpPr>
          <p:cNvPr id="59397" name="Text Box 5"/>
          <p:cNvSpPr txBox="1">
            <a:spLocks noChangeArrowheads="1"/>
          </p:cNvSpPr>
          <p:nvPr/>
        </p:nvSpPr>
        <p:spPr bwMode="auto">
          <a:xfrm>
            <a:off x="1219200" y="2819411"/>
            <a:ext cx="294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2000" b="1" smtClean="0">
                <a:solidFill>
                  <a:prstClr val="white"/>
                </a:solidFill>
                <a:latin typeface="Arial" charset="0"/>
              </a:rPr>
              <a:t>Monitoring blood glucose</a:t>
            </a:r>
          </a:p>
        </p:txBody>
      </p:sp>
      <p:sp>
        <p:nvSpPr>
          <p:cNvPr id="59398" name="Text Box 6"/>
          <p:cNvSpPr txBox="1">
            <a:spLocks noChangeArrowheads="1"/>
          </p:cNvSpPr>
          <p:nvPr/>
        </p:nvSpPr>
        <p:spPr bwMode="auto">
          <a:xfrm>
            <a:off x="1625600" y="4724401"/>
            <a:ext cx="2946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2000" b="1" smtClean="0">
                <a:solidFill>
                  <a:prstClr val="white"/>
                </a:solidFill>
                <a:latin typeface="Arial" charset="0"/>
              </a:rPr>
              <a:t>Taking medication</a:t>
            </a:r>
          </a:p>
        </p:txBody>
      </p:sp>
      <p:sp>
        <p:nvSpPr>
          <p:cNvPr id="59399" name="Text Box 7"/>
          <p:cNvSpPr txBox="1">
            <a:spLocks noChangeArrowheads="1"/>
          </p:cNvSpPr>
          <p:nvPr/>
        </p:nvSpPr>
        <p:spPr bwMode="auto">
          <a:xfrm>
            <a:off x="8737600" y="2590801"/>
            <a:ext cx="2946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2000" b="1" smtClean="0">
                <a:solidFill>
                  <a:prstClr val="white"/>
                </a:solidFill>
                <a:latin typeface="Arial" charset="0"/>
              </a:rPr>
              <a:t>Following a meal plan</a:t>
            </a:r>
          </a:p>
        </p:txBody>
      </p:sp>
      <p:sp>
        <p:nvSpPr>
          <p:cNvPr id="59400" name="Text Box 8"/>
          <p:cNvSpPr txBox="1">
            <a:spLocks noChangeArrowheads="1"/>
          </p:cNvSpPr>
          <p:nvPr/>
        </p:nvSpPr>
        <p:spPr bwMode="auto">
          <a:xfrm>
            <a:off x="9042400" y="4419601"/>
            <a:ext cx="314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2000" b="1" smtClean="0">
                <a:solidFill>
                  <a:prstClr val="white"/>
                </a:solidFill>
                <a:latin typeface="Arial" charset="0"/>
              </a:rPr>
              <a:t>Getting regular exercise</a:t>
            </a:r>
          </a:p>
        </p:txBody>
      </p:sp>
      <p:pic>
        <p:nvPicPr>
          <p:cNvPr id="59401" name="Picture 9" descr="good control"/>
          <p:cNvPicPr>
            <a:picLocks noChangeAspect="1" noChangeArrowheads="1"/>
          </p:cNvPicPr>
          <p:nvPr/>
        </p:nvPicPr>
        <p:blipFill>
          <a:blip r:embed="rId3">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3352800" y="2336800"/>
            <a:ext cx="58928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0" descr="p"/>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567" y="5727700"/>
            <a:ext cx="187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Text Box 11"/>
          <p:cNvSpPr txBox="1">
            <a:spLocks noChangeArrowheads="1"/>
          </p:cNvSpPr>
          <p:nvPr/>
        </p:nvSpPr>
        <p:spPr bwMode="auto">
          <a:xfrm>
            <a:off x="1016003" y="5943600"/>
            <a:ext cx="92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200" b="1" smtClean="0">
                <a:solidFill>
                  <a:prstClr val="black"/>
                </a:solidFill>
                <a:latin typeface="Arial" charset="0"/>
              </a:rPr>
              <a:t>34</a:t>
            </a:r>
          </a:p>
        </p:txBody>
      </p:sp>
    </p:spTree>
    <p:extLst>
      <p:ext uri="{BB962C8B-B14F-4D97-AF65-F5344CB8AC3E}">
        <p14:creationId xmlns:p14="http://schemas.microsoft.com/office/powerpoint/2010/main" val="4084663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9906"/>
                                        </p:tgtEl>
                                        <p:attrNameLst>
                                          <p:attrName>style.visibility</p:attrName>
                                        </p:attrNameLst>
                                      </p:cBhvr>
                                      <p:to>
                                        <p:strVal val="visible"/>
                                      </p:to>
                                    </p:set>
                                    <p:animEffect transition="in" filter="dissolve">
                                      <p:cBhvr>
                                        <p:cTn id="7" dur="500"/>
                                        <p:tgtEl>
                                          <p:spTgt spid="379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sz="3600"/>
              <a:t>Good News About Physical Activity</a:t>
            </a:r>
            <a:endParaRPr lang="en-US"/>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04680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7"/>
          <p:cNvSpPr>
            <a:spLocks noGrp="1"/>
          </p:cNvSpPr>
          <p:nvPr>
            <p:ph idx="1"/>
          </p:nvPr>
        </p:nvSpPr>
        <p:spPr>
          <a:xfrm>
            <a:off x="711200" y="1295400"/>
            <a:ext cx="11480800" cy="2819400"/>
          </a:xfrm>
        </p:spPr>
        <p:txBody>
          <a:bodyPr/>
          <a:lstStyle/>
          <a:p>
            <a:pPr eaLnBrk="1" hangingPunct="1"/>
            <a:r>
              <a:rPr lang="en-US" altLang="en-US" smtClean="0">
                <a:solidFill>
                  <a:srgbClr val="9999FF"/>
                </a:solidFill>
              </a:rPr>
              <a:t>Pools</a:t>
            </a:r>
          </a:p>
          <a:p>
            <a:pPr eaLnBrk="1" hangingPunct="1"/>
            <a:r>
              <a:rPr lang="en-US" altLang="en-US" smtClean="0">
                <a:solidFill>
                  <a:srgbClr val="FFFFCC"/>
                </a:solidFill>
              </a:rPr>
              <a:t>Exercise balls or exercise bands</a:t>
            </a:r>
          </a:p>
          <a:p>
            <a:pPr eaLnBrk="1" hangingPunct="1"/>
            <a:r>
              <a:rPr lang="en-US" altLang="en-US" smtClean="0">
                <a:solidFill>
                  <a:srgbClr val="CCCC00"/>
                </a:solidFill>
              </a:rPr>
              <a:t>Walking tape</a:t>
            </a:r>
            <a:endParaRPr lang="en-US" altLang="en-US" smtClean="0">
              <a:solidFill>
                <a:srgbClr val="FF0000"/>
              </a:solidFill>
            </a:endParaRPr>
          </a:p>
          <a:p>
            <a:pPr eaLnBrk="1" hangingPunct="1"/>
            <a:r>
              <a:rPr lang="en-US" altLang="en-US" smtClean="0">
                <a:solidFill>
                  <a:srgbClr val="00FFCC"/>
                </a:solidFill>
              </a:rPr>
              <a:t>Stationary bikes</a:t>
            </a:r>
            <a:endParaRPr lang="en-US" altLang="en-US" smtClean="0">
              <a:solidFill>
                <a:srgbClr val="FF9966"/>
              </a:solidFill>
            </a:endParaRPr>
          </a:p>
          <a:p>
            <a:pPr eaLnBrk="1" hangingPunct="1"/>
            <a:r>
              <a:rPr lang="en-US" altLang="en-US" smtClean="0">
                <a:solidFill>
                  <a:srgbClr val="FF0000"/>
                </a:solidFill>
              </a:rPr>
              <a:t>Exercise videos</a:t>
            </a:r>
          </a:p>
          <a:p>
            <a:pPr eaLnBrk="1" hangingPunct="1">
              <a:lnSpc>
                <a:spcPct val="80000"/>
              </a:lnSpc>
              <a:spcBef>
                <a:spcPct val="50000"/>
              </a:spcBef>
            </a:pPr>
            <a:r>
              <a:rPr lang="en-US" altLang="en-US" smtClean="0">
                <a:solidFill>
                  <a:schemeClr val="hlink"/>
                </a:solidFill>
              </a:rPr>
              <a:t>Yoga</a:t>
            </a:r>
          </a:p>
          <a:p>
            <a:pPr eaLnBrk="1" hangingPunct="1">
              <a:lnSpc>
                <a:spcPct val="80000"/>
              </a:lnSpc>
              <a:spcBef>
                <a:spcPct val="50000"/>
              </a:spcBef>
            </a:pPr>
            <a:r>
              <a:rPr lang="en-US" altLang="en-US" smtClean="0">
                <a:solidFill>
                  <a:srgbClr val="FF9966"/>
                </a:solidFill>
              </a:rPr>
              <a:t>Local Recreation Centers or school facilities</a:t>
            </a:r>
          </a:p>
          <a:p>
            <a:pPr eaLnBrk="1" hangingPunct="1"/>
            <a:r>
              <a:rPr lang="en-US" altLang="en-US" smtClean="0"/>
              <a:t>TV Programs like:                                            </a:t>
            </a:r>
            <a:r>
              <a:rPr lang="en-US" altLang="en-US" smtClean="0">
                <a:solidFill>
                  <a:srgbClr val="33CC33"/>
                </a:solidFill>
              </a:rPr>
              <a:t>“</a:t>
            </a:r>
            <a:r>
              <a:rPr lang="en-US" altLang="en-US" u="sng" smtClean="0">
                <a:solidFill>
                  <a:srgbClr val="33CC33"/>
                </a:solidFill>
              </a:rPr>
              <a:t>Sit and Be Fit</a:t>
            </a:r>
            <a:r>
              <a:rPr lang="en-US" altLang="en-US" smtClean="0">
                <a:solidFill>
                  <a:srgbClr val="33CC33"/>
                </a:solidFill>
              </a:rPr>
              <a:t>” M,W, F at 8:30AM on channel 9</a:t>
            </a:r>
          </a:p>
        </p:txBody>
      </p:sp>
      <p:sp>
        <p:nvSpPr>
          <p:cNvPr id="26626" name="Rectangle 1026"/>
          <p:cNvSpPr>
            <a:spLocks noGrp="1" noChangeArrowheads="1"/>
          </p:cNvSpPr>
          <p:nvPr>
            <p:ph type="title"/>
          </p:nvPr>
        </p:nvSpPr>
        <p:spPr/>
        <p:txBody>
          <a:bodyPr/>
          <a:lstStyle/>
          <a:p>
            <a:pPr eaLnBrk="1" fontAlgn="auto" hangingPunct="1">
              <a:spcAft>
                <a:spcPts val="0"/>
              </a:spcAft>
              <a:defRPr/>
            </a:pPr>
            <a:r>
              <a:rPr lang="en-US">
                <a:solidFill>
                  <a:srgbClr val="FFFF00"/>
                </a:solidFill>
              </a:rPr>
              <a:t>Can’t exercise?</a:t>
            </a:r>
          </a:p>
        </p:txBody>
      </p:sp>
    </p:spTree>
    <p:extLst>
      <p:ext uri="{BB962C8B-B14F-4D97-AF65-F5344CB8AC3E}">
        <p14:creationId xmlns:p14="http://schemas.microsoft.com/office/powerpoint/2010/main" val="169678597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a:solidFill>
                  <a:srgbClr val="FFFF00"/>
                </a:solidFill>
              </a:rPr>
              <a:t>Exercise is boring.</a:t>
            </a:r>
          </a:p>
        </p:txBody>
      </p:sp>
      <p:sp>
        <p:nvSpPr>
          <p:cNvPr id="65539" name="Rectangle 3"/>
          <p:cNvSpPr>
            <a:spLocks noGrp="1"/>
          </p:cNvSpPr>
          <p:nvPr>
            <p:ph type="body" sz="half" idx="1"/>
          </p:nvPr>
        </p:nvSpPr>
        <p:spPr/>
        <p:txBody>
          <a:bodyPr/>
          <a:lstStyle/>
          <a:p>
            <a:pPr eaLnBrk="1" hangingPunct="1"/>
            <a:r>
              <a:rPr lang="en-US" altLang="en-US" sz="2800" smtClean="0">
                <a:solidFill>
                  <a:srgbClr val="FFFF00"/>
                </a:solidFill>
              </a:rPr>
              <a:t>Vary your routine and don’t be afraid to try something new.</a:t>
            </a:r>
          </a:p>
          <a:p>
            <a:pPr eaLnBrk="1" hangingPunct="1"/>
            <a:r>
              <a:rPr lang="en-US" altLang="en-US" sz="2800" smtClean="0">
                <a:solidFill>
                  <a:srgbClr val="FFFF00"/>
                </a:solidFill>
              </a:rPr>
              <a:t>Participate in things you like to do.</a:t>
            </a:r>
          </a:p>
          <a:p>
            <a:pPr eaLnBrk="1" hangingPunct="1"/>
            <a:r>
              <a:rPr lang="en-US" altLang="en-US" sz="2800" smtClean="0">
                <a:solidFill>
                  <a:srgbClr val="FFFF00"/>
                </a:solidFill>
              </a:rPr>
              <a:t>Exercise with a friend</a:t>
            </a:r>
          </a:p>
          <a:p>
            <a:pPr eaLnBrk="1" hangingPunct="1"/>
            <a:r>
              <a:rPr lang="en-US" altLang="en-US" sz="2800" smtClean="0">
                <a:solidFill>
                  <a:srgbClr val="FFFF00"/>
                </a:solidFill>
              </a:rPr>
              <a:t>Use music or books on tape to make the time pass more quickly.</a:t>
            </a:r>
          </a:p>
        </p:txBody>
      </p:sp>
      <p:graphicFrame>
        <p:nvGraphicFramePr>
          <p:cNvPr id="65540" name="Object 4"/>
          <p:cNvGraphicFramePr>
            <a:graphicFrameLocks noChangeAspect="1"/>
          </p:cNvGraphicFramePr>
          <p:nvPr/>
        </p:nvGraphicFramePr>
        <p:xfrm>
          <a:off x="8839200" y="2286000"/>
          <a:ext cx="2988733" cy="2533650"/>
        </p:xfrm>
        <a:graphic>
          <a:graphicData uri="http://schemas.openxmlformats.org/presentationml/2006/ole">
            <mc:AlternateContent xmlns:mc="http://schemas.openxmlformats.org/markup-compatibility/2006">
              <mc:Choice xmlns:v="urn:schemas-microsoft-com:vml" Requires="v">
                <p:oleObj spid="_x0000_s2086" name="Clip" r:id="rId4" imgW="2242109" imgH="2533802" progId="MS_ClipArt_Gallery.2">
                  <p:embed/>
                </p:oleObj>
              </mc:Choice>
              <mc:Fallback>
                <p:oleObj name="Clip" r:id="rId4" imgW="2242109" imgH="253380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2286000"/>
                        <a:ext cx="2988733"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6502403" y="1981200"/>
          <a:ext cx="1623484" cy="1741488"/>
        </p:xfrm>
        <a:graphic>
          <a:graphicData uri="http://schemas.openxmlformats.org/presentationml/2006/ole">
            <mc:AlternateContent xmlns:mc="http://schemas.openxmlformats.org/markup-compatibility/2006">
              <mc:Choice xmlns:v="urn:schemas-microsoft-com:vml" Requires="v">
                <p:oleObj spid="_x0000_s2087" name="Clip" r:id="rId6" imgW="1218895" imgH="1741932" progId="MS_ClipArt_Gallery.2">
                  <p:embed/>
                </p:oleObj>
              </mc:Choice>
              <mc:Fallback>
                <p:oleObj name="Clip" r:id="rId6" imgW="1218895" imgH="1741932"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2403" y="1981200"/>
                        <a:ext cx="1623484" cy="174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9245600" y="5334011"/>
          <a:ext cx="2946400" cy="1179513"/>
        </p:xfrm>
        <a:graphic>
          <a:graphicData uri="http://schemas.openxmlformats.org/presentationml/2006/ole">
            <mc:AlternateContent xmlns:mc="http://schemas.openxmlformats.org/markup-compatibility/2006">
              <mc:Choice xmlns:v="urn:schemas-microsoft-com:vml" Requires="v">
                <p:oleObj spid="_x0000_s2088" name="Clip" r:id="rId8" imgW="2557577" imgH="1180490" progId="MS_ClipArt_Gallery.2">
                  <p:embed/>
                </p:oleObj>
              </mc:Choice>
              <mc:Fallback>
                <p:oleObj name="Clip" r:id="rId8" imgW="2557577" imgH="118049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5600" y="5334011"/>
                        <a:ext cx="2946400" cy="117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6908803" y="5037138"/>
          <a:ext cx="1750484" cy="1820862"/>
        </p:xfrm>
        <a:graphic>
          <a:graphicData uri="http://schemas.openxmlformats.org/presentationml/2006/ole">
            <mc:AlternateContent xmlns:mc="http://schemas.openxmlformats.org/markup-compatibility/2006">
              <mc:Choice xmlns:v="urn:schemas-microsoft-com:vml" Requires="v">
                <p:oleObj spid="_x0000_s2089" name="Clip" r:id="rId10" imgW="1313078" imgH="1820570" progId="MS_ClipArt_Gallery.2">
                  <p:embed/>
                </p:oleObj>
              </mc:Choice>
              <mc:Fallback>
                <p:oleObj name="Clip" r:id="rId10" imgW="1313078" imgH="1820570"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8803" y="5037138"/>
                        <a:ext cx="1750484" cy="182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8951982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a:t>Tips for Safe Physical Activity</a:t>
            </a:r>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3571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14400" y="2286000"/>
            <a:ext cx="10363200" cy="1143000"/>
          </a:xfrm>
        </p:spPr>
        <p:txBody>
          <a:bodyPr/>
          <a:lstStyle/>
          <a:p>
            <a:pPr eaLnBrk="1" fontAlgn="auto" hangingPunct="1">
              <a:spcAft>
                <a:spcPts val="0"/>
              </a:spcAft>
              <a:defRPr/>
            </a:pPr>
            <a:r>
              <a:rPr lang="en-US"/>
              <a:t>Long-Term Complications</a:t>
            </a:r>
          </a:p>
        </p:txBody>
      </p:sp>
      <p:sp>
        <p:nvSpPr>
          <p:cNvPr id="69635" name="Rectangle 3"/>
          <p:cNvSpPr>
            <a:spLocks noGrp="1"/>
          </p:cNvSpPr>
          <p:nvPr>
            <p:ph type="subTitle" idx="1"/>
          </p:nvPr>
        </p:nvSpPr>
        <p:spPr>
          <a:xfrm>
            <a:off x="914400" y="3611563"/>
            <a:ext cx="10363200" cy="1200150"/>
          </a:xfrm>
        </p:spPr>
        <p:txBody>
          <a:bodyPr/>
          <a:lstStyle/>
          <a:p>
            <a:pPr marR="0" eaLnBrk="1" hangingPunct="1"/>
            <a:endParaRPr lang="en-US" altLang="en-US" smtClean="0"/>
          </a:p>
        </p:txBody>
      </p:sp>
      <p:pic>
        <p:nvPicPr>
          <p:cNvPr id="69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86964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fontAlgn="auto" hangingPunct="1">
              <a:spcAft>
                <a:spcPts val="0"/>
              </a:spcAft>
              <a:defRPr/>
            </a:pPr>
            <a:r>
              <a:rPr lang="en-US"/>
              <a:t>Hyperglycemia Can Cause Serious Long-Term Problems</a:t>
            </a:r>
          </a:p>
        </p:txBody>
      </p:sp>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77692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7"/>
          <p:cNvSpPr>
            <a:spLocks noGrp="1"/>
          </p:cNvSpPr>
          <p:nvPr>
            <p:ph idx="1"/>
          </p:nvPr>
        </p:nvSpPr>
        <p:spPr>
          <a:xfrm>
            <a:off x="1016000" y="2209800"/>
            <a:ext cx="10363200" cy="4114800"/>
          </a:xfrm>
        </p:spPr>
        <p:txBody>
          <a:bodyPr/>
          <a:lstStyle/>
          <a:p>
            <a:pPr eaLnBrk="1" hangingPunct="1">
              <a:lnSpc>
                <a:spcPct val="90000"/>
              </a:lnSpc>
            </a:pPr>
            <a:r>
              <a:rPr lang="en-US" altLang="en-US" sz="3600" smtClean="0"/>
              <a:t>Nearly all adults with diabetes have one or more cholesterol problems, such as:</a:t>
            </a:r>
          </a:p>
          <a:p>
            <a:pPr lvl="1" eaLnBrk="1" hangingPunct="1">
              <a:lnSpc>
                <a:spcPct val="90000"/>
              </a:lnSpc>
            </a:pPr>
            <a:r>
              <a:rPr lang="en-US" altLang="en-US" sz="3600" smtClean="0"/>
              <a:t>high triglycerides</a:t>
            </a:r>
          </a:p>
          <a:p>
            <a:pPr lvl="1" eaLnBrk="1" hangingPunct="1">
              <a:lnSpc>
                <a:spcPct val="90000"/>
              </a:lnSpc>
            </a:pPr>
            <a:r>
              <a:rPr lang="en-US" altLang="en-US" sz="3600" smtClean="0"/>
              <a:t>low HDL (“good”) cholesterol</a:t>
            </a:r>
          </a:p>
          <a:p>
            <a:pPr lvl="1" eaLnBrk="1" hangingPunct="1">
              <a:lnSpc>
                <a:spcPct val="90000"/>
              </a:lnSpc>
            </a:pPr>
            <a:r>
              <a:rPr lang="en-US" altLang="en-US" sz="3600" smtClean="0"/>
              <a:t>high LDL (“bad”) cholesterol</a:t>
            </a:r>
            <a:r>
              <a:rPr lang="en-US" altLang="en-US" sz="3800" smtClean="0"/>
              <a:t> </a:t>
            </a:r>
          </a:p>
        </p:txBody>
      </p:sp>
      <p:sp>
        <p:nvSpPr>
          <p:cNvPr id="31746" name="Rectangle 1026"/>
          <p:cNvSpPr>
            <a:spLocks noGrp="1" noChangeArrowheads="1"/>
          </p:cNvSpPr>
          <p:nvPr>
            <p:ph type="title"/>
          </p:nvPr>
        </p:nvSpPr>
        <p:spPr/>
        <p:txBody>
          <a:bodyPr/>
          <a:lstStyle/>
          <a:p>
            <a:pPr eaLnBrk="1" fontAlgn="auto" hangingPunct="1">
              <a:spcAft>
                <a:spcPts val="0"/>
              </a:spcAft>
              <a:defRPr/>
            </a:pPr>
            <a:r>
              <a:rPr lang="en-US" sz="4400"/>
              <a:t>Diabetes-CVD Facts</a:t>
            </a:r>
          </a:p>
        </p:txBody>
      </p:sp>
      <p:sp>
        <p:nvSpPr>
          <p:cNvPr id="73732" name="Text Box 1028"/>
          <p:cNvSpPr txBox="1">
            <a:spLocks noChangeArrowheads="1"/>
          </p:cNvSpPr>
          <p:nvPr/>
        </p:nvSpPr>
        <p:spPr bwMode="auto">
          <a:xfrm>
            <a:off x="508000" y="65532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fontAlgn="base">
              <a:spcBef>
                <a:spcPct val="50000"/>
              </a:spcBef>
              <a:spcAft>
                <a:spcPct val="0"/>
              </a:spcAft>
            </a:pPr>
            <a:r>
              <a:rPr lang="en-US" altLang="en-US" sz="1600" smtClean="0">
                <a:solidFill>
                  <a:prstClr val="black"/>
                </a:solidFill>
              </a:rPr>
              <a:t>4</a:t>
            </a:r>
          </a:p>
        </p:txBody>
      </p:sp>
    </p:spTree>
    <p:extLst>
      <p:ext uri="{BB962C8B-B14F-4D97-AF65-F5344CB8AC3E}">
        <p14:creationId xmlns:p14="http://schemas.microsoft.com/office/powerpoint/2010/main" val="3110035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 Continues…</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Early case detection</a:t>
            </a:r>
          </a:p>
          <a:p>
            <a:pPr algn="just"/>
            <a:r>
              <a:rPr lang="en-US" dirty="0">
                <a:latin typeface="Times New Roman" panose="02020603050405020304" pitchFamily="18" charset="0"/>
                <a:cs typeface="Times New Roman" panose="02020603050405020304" pitchFamily="18" charset="0"/>
              </a:rPr>
              <a:t> Treatment</a:t>
            </a:r>
          </a:p>
          <a:p>
            <a:pPr algn="just"/>
            <a:r>
              <a:rPr lang="en-US" dirty="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Patient Compliance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3280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p:cNvSpPr>
          <p:nvPr>
            <p:ph idx="1"/>
          </p:nvPr>
        </p:nvSpPr>
        <p:spPr>
          <a:xfrm>
            <a:off x="914400" y="1600200"/>
            <a:ext cx="10363200" cy="4876800"/>
          </a:xfrm>
        </p:spPr>
        <p:txBody>
          <a:bodyPr/>
          <a:lstStyle/>
          <a:p>
            <a:pPr eaLnBrk="1" hangingPunct="1">
              <a:spcBef>
                <a:spcPts val="500"/>
              </a:spcBef>
              <a:spcAft>
                <a:spcPts val="500"/>
              </a:spcAft>
            </a:pPr>
            <a:r>
              <a:rPr lang="en-US" altLang="en-US" b="1" smtClean="0">
                <a:solidFill>
                  <a:srgbClr val="FF9933"/>
                </a:solidFill>
              </a:rPr>
              <a:t>A – A1c, or hemoglobin A1c test.</a:t>
            </a:r>
            <a:r>
              <a:rPr lang="en-US" altLang="en-US" smtClean="0">
                <a:solidFill>
                  <a:srgbClr val="FF9933"/>
                </a:solidFill>
              </a:rPr>
              <a:t> </a:t>
            </a:r>
          </a:p>
          <a:p>
            <a:pPr lvl="3" eaLnBrk="1" hangingPunct="1">
              <a:spcBef>
                <a:spcPts val="500"/>
              </a:spcBef>
              <a:spcAft>
                <a:spcPts val="500"/>
              </a:spcAft>
              <a:buFont typeface="Symbol" pitchFamily="18" charset="2"/>
              <a:buChar char="·"/>
            </a:pPr>
            <a:r>
              <a:rPr lang="en-US" altLang="en-US" b="1" smtClean="0">
                <a:solidFill>
                  <a:srgbClr val="FFFFD7"/>
                </a:solidFill>
              </a:rPr>
              <a:t>ADA goal is 7% or less. </a:t>
            </a:r>
          </a:p>
          <a:p>
            <a:pPr lvl="3" eaLnBrk="1" hangingPunct="1">
              <a:spcBef>
                <a:spcPts val="500"/>
              </a:spcBef>
              <a:spcAft>
                <a:spcPts val="500"/>
              </a:spcAft>
              <a:buFont typeface="Symbol" pitchFamily="18" charset="2"/>
              <a:buChar char="·"/>
            </a:pPr>
            <a:r>
              <a:rPr lang="en-US" altLang="en-US" b="1" smtClean="0">
                <a:solidFill>
                  <a:srgbClr val="FFFFD7"/>
                </a:solidFill>
              </a:rPr>
              <a:t>AACE goal is 6.5% or less.</a:t>
            </a:r>
          </a:p>
          <a:p>
            <a:pPr eaLnBrk="1" hangingPunct="1">
              <a:spcBef>
                <a:spcPts val="500"/>
              </a:spcBef>
              <a:spcAft>
                <a:spcPts val="500"/>
              </a:spcAft>
            </a:pPr>
            <a:r>
              <a:rPr lang="en-US" altLang="en-US" b="1" smtClean="0">
                <a:solidFill>
                  <a:srgbClr val="FF9933"/>
                </a:solidFill>
              </a:rPr>
              <a:t>B – Blood pressure</a:t>
            </a:r>
            <a:endParaRPr lang="en-US" altLang="en-US" smtClean="0">
              <a:solidFill>
                <a:srgbClr val="FF9933"/>
              </a:solidFill>
            </a:endParaRPr>
          </a:p>
          <a:p>
            <a:pPr lvl="3" eaLnBrk="1" hangingPunct="1">
              <a:spcBef>
                <a:spcPts val="500"/>
              </a:spcBef>
              <a:spcAft>
                <a:spcPts val="500"/>
              </a:spcAft>
              <a:buFont typeface="Symbol" pitchFamily="18" charset="2"/>
              <a:buChar char="·"/>
            </a:pPr>
            <a:r>
              <a:rPr lang="en-US" altLang="en-US" b="1" smtClean="0">
                <a:solidFill>
                  <a:srgbClr val="FFFFD7"/>
                </a:solidFill>
              </a:rPr>
              <a:t>&lt; 130/80 mmHg for non-pregnant adults.</a:t>
            </a:r>
          </a:p>
          <a:p>
            <a:pPr eaLnBrk="1" hangingPunct="1">
              <a:spcBef>
                <a:spcPts val="500"/>
              </a:spcBef>
              <a:spcAft>
                <a:spcPts val="500"/>
              </a:spcAft>
            </a:pPr>
            <a:r>
              <a:rPr lang="en-US" altLang="en-US" b="1" smtClean="0">
                <a:solidFill>
                  <a:srgbClr val="FF9933"/>
                </a:solidFill>
              </a:rPr>
              <a:t>C – Cholesterol</a:t>
            </a:r>
            <a:endParaRPr lang="en-US" altLang="en-US" smtClean="0">
              <a:solidFill>
                <a:srgbClr val="FF9933"/>
              </a:solidFill>
            </a:endParaRPr>
          </a:p>
          <a:p>
            <a:pPr lvl="3" eaLnBrk="1" hangingPunct="1">
              <a:spcBef>
                <a:spcPts val="500"/>
              </a:spcBef>
              <a:spcAft>
                <a:spcPts val="500"/>
              </a:spcAft>
              <a:buFont typeface="Symbol" pitchFamily="18" charset="2"/>
              <a:buChar char="·"/>
            </a:pPr>
            <a:r>
              <a:rPr lang="en-US" altLang="en-US" b="1" smtClean="0">
                <a:solidFill>
                  <a:srgbClr val="FFFFD7"/>
                </a:solidFill>
              </a:rPr>
              <a:t>HDL (good) cholesterol – &gt;40 mg/dl (men); &gt;50 mg/dl (women) </a:t>
            </a:r>
          </a:p>
          <a:p>
            <a:pPr lvl="3" eaLnBrk="1" hangingPunct="1">
              <a:spcBef>
                <a:spcPts val="500"/>
              </a:spcBef>
              <a:spcAft>
                <a:spcPts val="500"/>
              </a:spcAft>
              <a:buFont typeface="Symbol" pitchFamily="18" charset="2"/>
              <a:buChar char="·"/>
            </a:pPr>
            <a:r>
              <a:rPr lang="en-US" altLang="en-US" b="1" smtClean="0">
                <a:solidFill>
                  <a:srgbClr val="FFFFD7"/>
                </a:solidFill>
              </a:rPr>
              <a:t>LDL (bad) cholesterol – &lt;100 mg/dl </a:t>
            </a:r>
          </a:p>
          <a:p>
            <a:pPr lvl="3" eaLnBrk="1" hangingPunct="1">
              <a:spcBef>
                <a:spcPts val="500"/>
              </a:spcBef>
              <a:spcAft>
                <a:spcPts val="500"/>
              </a:spcAft>
              <a:buFont typeface="Symbol" pitchFamily="18" charset="2"/>
              <a:buChar char="·"/>
            </a:pPr>
            <a:r>
              <a:rPr lang="en-US" altLang="en-US" b="1" smtClean="0">
                <a:solidFill>
                  <a:srgbClr val="FFFFD7"/>
                </a:solidFill>
              </a:rPr>
              <a:t>Triglycerides – &lt;150 mg/dl</a:t>
            </a:r>
          </a:p>
        </p:txBody>
      </p:sp>
      <p:sp>
        <p:nvSpPr>
          <p:cNvPr id="32770" name="Rectangle 2"/>
          <p:cNvSpPr>
            <a:spLocks noGrp="1" noChangeArrowheads="1"/>
          </p:cNvSpPr>
          <p:nvPr>
            <p:ph type="title"/>
          </p:nvPr>
        </p:nvSpPr>
        <p:spPr/>
        <p:txBody>
          <a:bodyPr/>
          <a:lstStyle/>
          <a:p>
            <a:pPr eaLnBrk="1" fontAlgn="auto" hangingPunct="1">
              <a:spcAft>
                <a:spcPts val="0"/>
              </a:spcAft>
              <a:defRPr/>
            </a:pPr>
            <a:r>
              <a:rPr lang="en-US" u="sng">
                <a:solidFill>
                  <a:srgbClr val="FF9933"/>
                </a:solidFill>
                <a:latin typeface="Times New Roman" pitchFamily="18" charset="0"/>
              </a:rPr>
              <a:t>ABC’s</a:t>
            </a:r>
          </a:p>
        </p:txBody>
      </p:sp>
    </p:spTree>
    <p:extLst>
      <p:ext uri="{BB962C8B-B14F-4D97-AF65-F5344CB8AC3E}">
        <p14:creationId xmlns:p14="http://schemas.microsoft.com/office/powerpoint/2010/main" val="3936517596"/>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914400" y="2286000"/>
            <a:ext cx="10363200" cy="1143000"/>
          </a:xfrm>
        </p:spPr>
        <p:txBody>
          <a:bodyPr/>
          <a:lstStyle/>
          <a:p>
            <a:pPr eaLnBrk="1" fontAlgn="auto" hangingPunct="1">
              <a:spcAft>
                <a:spcPts val="0"/>
              </a:spcAft>
              <a:defRPr/>
            </a:pPr>
            <a:r>
              <a:rPr lang="en-US"/>
              <a:t>Good News for Type 1 Diabetes</a:t>
            </a:r>
          </a:p>
        </p:txBody>
      </p:sp>
      <p:sp>
        <p:nvSpPr>
          <p:cNvPr id="77827" name="Rectangle 3"/>
          <p:cNvSpPr>
            <a:spLocks noGrp="1"/>
          </p:cNvSpPr>
          <p:nvPr>
            <p:ph type="subTitle" idx="1"/>
          </p:nvPr>
        </p:nvSpPr>
        <p:spPr>
          <a:xfrm>
            <a:off x="914400" y="3611563"/>
            <a:ext cx="10363200" cy="1200150"/>
          </a:xfrm>
        </p:spPr>
        <p:txBody>
          <a:bodyPr/>
          <a:lstStyle/>
          <a:p>
            <a:pPr marR="0" eaLnBrk="1" hangingPunct="1"/>
            <a:endParaRPr lang="en-US" altLang="en-US" smtClean="0"/>
          </a:p>
        </p:txBody>
      </p:sp>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0744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2286000"/>
            <a:ext cx="10363200" cy="1143000"/>
          </a:xfrm>
        </p:spPr>
        <p:txBody>
          <a:bodyPr/>
          <a:lstStyle/>
          <a:p>
            <a:pPr eaLnBrk="1" fontAlgn="auto" hangingPunct="1">
              <a:spcAft>
                <a:spcPts val="0"/>
              </a:spcAft>
              <a:defRPr/>
            </a:pPr>
            <a:r>
              <a:rPr lang="en-US"/>
              <a:t>Good News for Type 2 Diabetes</a:t>
            </a:r>
          </a:p>
        </p:txBody>
      </p:sp>
      <p:sp>
        <p:nvSpPr>
          <p:cNvPr id="79875" name="Rectangle 3"/>
          <p:cNvSpPr>
            <a:spLocks noGrp="1"/>
          </p:cNvSpPr>
          <p:nvPr>
            <p:ph type="subTitle" idx="1"/>
          </p:nvPr>
        </p:nvSpPr>
        <p:spPr>
          <a:xfrm>
            <a:off x="914400" y="3611563"/>
            <a:ext cx="10363200" cy="1200150"/>
          </a:xfrm>
        </p:spPr>
        <p:txBody>
          <a:bodyPr/>
          <a:lstStyle/>
          <a:p>
            <a:pPr marR="0" eaLnBrk="1" hangingPunct="1"/>
            <a:endParaRPr lang="en-US" altLang="en-US" smtClean="0"/>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04223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14400" y="2286000"/>
            <a:ext cx="10363200" cy="1143000"/>
          </a:xfrm>
        </p:spPr>
        <p:txBody>
          <a:bodyPr>
            <a:normAutofit fontScale="90000"/>
          </a:bodyPr>
          <a:lstStyle/>
          <a:p>
            <a:pPr eaLnBrk="1" fontAlgn="auto" hangingPunct="1">
              <a:spcAft>
                <a:spcPts val="0"/>
              </a:spcAft>
              <a:defRPr/>
            </a:pPr>
            <a:r>
              <a:rPr lang="en-US"/>
              <a:t>Take Steps to Reduce Risk Factors for Heart Disease</a:t>
            </a:r>
          </a:p>
        </p:txBody>
      </p:sp>
      <p:sp>
        <p:nvSpPr>
          <p:cNvPr id="81923" name="Rectangle 3"/>
          <p:cNvSpPr>
            <a:spLocks noGrp="1"/>
          </p:cNvSpPr>
          <p:nvPr>
            <p:ph type="subTitle" idx="1"/>
          </p:nvPr>
        </p:nvSpPr>
        <p:spPr>
          <a:xfrm>
            <a:off x="914400" y="3611563"/>
            <a:ext cx="10363200" cy="1200150"/>
          </a:xfrm>
        </p:spPr>
        <p:txBody>
          <a:bodyPr/>
          <a:lstStyle/>
          <a:p>
            <a:pPr marR="0" eaLnBrk="1" hangingPunct="1"/>
            <a:endParaRPr lang="en-US" altLang="en-US" smtClean="0"/>
          </a:p>
        </p:txBody>
      </p:sp>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05909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a:solidFill>
                  <a:srgbClr val="FFFFCC"/>
                </a:solidFill>
              </a:rPr>
              <a:t>Aspirin Therapy</a:t>
            </a:r>
          </a:p>
        </p:txBody>
      </p:sp>
      <p:sp>
        <p:nvSpPr>
          <p:cNvPr id="83971" name="Rectangle 3"/>
          <p:cNvSpPr>
            <a:spLocks noGrp="1"/>
          </p:cNvSpPr>
          <p:nvPr>
            <p:ph type="body" sz="half" idx="1"/>
          </p:nvPr>
        </p:nvSpPr>
        <p:spPr>
          <a:xfrm>
            <a:off x="914407" y="1981200"/>
            <a:ext cx="5086351" cy="4114800"/>
          </a:xfrm>
        </p:spPr>
        <p:txBody>
          <a:bodyPr/>
          <a:lstStyle/>
          <a:p>
            <a:pPr marL="533400" indent="-533400" eaLnBrk="1" hangingPunct="1">
              <a:lnSpc>
                <a:spcPct val="90000"/>
              </a:lnSpc>
            </a:pPr>
            <a:r>
              <a:rPr lang="en-US" altLang="en-US" sz="2800" smtClean="0">
                <a:solidFill>
                  <a:srgbClr val="FFFFCC"/>
                </a:solidFill>
              </a:rPr>
              <a:t>Recommended dose:  81-325 mg /day</a:t>
            </a:r>
          </a:p>
          <a:p>
            <a:pPr marL="533400" indent="-533400" eaLnBrk="1" hangingPunct="1">
              <a:lnSpc>
                <a:spcPct val="90000"/>
              </a:lnSpc>
            </a:pPr>
            <a:endParaRPr lang="en-US" altLang="en-US" sz="2800" smtClean="0">
              <a:solidFill>
                <a:srgbClr val="FFFFCC"/>
              </a:solidFill>
            </a:endParaRPr>
          </a:p>
          <a:p>
            <a:pPr marL="533400" indent="-533400" eaLnBrk="1" hangingPunct="1">
              <a:lnSpc>
                <a:spcPct val="90000"/>
              </a:lnSpc>
            </a:pPr>
            <a:r>
              <a:rPr lang="en-US" altLang="en-US" sz="2800" smtClean="0">
                <a:solidFill>
                  <a:srgbClr val="FFFFCC"/>
                </a:solidFill>
              </a:rPr>
              <a:t>Should not be used in people with:  Aspirin allergies, a history of gastric bleeding, clotting disorders, or people already taking a blood-thinning agent. </a:t>
            </a:r>
          </a:p>
        </p:txBody>
      </p:sp>
      <p:pic>
        <p:nvPicPr>
          <p:cNvPr id="83972" name="Picture 4" descr="j0205388"/>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908800" y="0"/>
            <a:ext cx="1574800" cy="1181100"/>
          </a:xfrm>
          <a:noFill/>
        </p:spPr>
      </p:pic>
      <p:pic>
        <p:nvPicPr>
          <p:cNvPr id="83973" name="Picture 6" descr="j03372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200" y="3124200"/>
            <a:ext cx="4876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17030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914400" y="2286000"/>
            <a:ext cx="10363200" cy="1143000"/>
          </a:xfrm>
        </p:spPr>
        <p:txBody>
          <a:bodyPr>
            <a:normAutofit fontScale="90000"/>
          </a:bodyPr>
          <a:lstStyle/>
          <a:p>
            <a:pPr eaLnBrk="1" fontAlgn="auto" hangingPunct="1">
              <a:spcAft>
                <a:spcPts val="0"/>
              </a:spcAft>
              <a:defRPr/>
            </a:pPr>
            <a:r>
              <a:rPr lang="en-US"/>
              <a:t>Diabetes Can Lead to Nerve and Small Blood Vessel Damage</a:t>
            </a:r>
          </a:p>
        </p:txBody>
      </p:sp>
      <p:sp>
        <p:nvSpPr>
          <p:cNvPr id="86019" name="Rectangle 3"/>
          <p:cNvSpPr>
            <a:spLocks noGrp="1"/>
          </p:cNvSpPr>
          <p:nvPr>
            <p:ph type="subTitle" idx="1"/>
          </p:nvPr>
        </p:nvSpPr>
        <p:spPr>
          <a:xfrm>
            <a:off x="914400" y="3611563"/>
            <a:ext cx="10363200" cy="1200150"/>
          </a:xfrm>
        </p:spPr>
        <p:txBody>
          <a:bodyPr/>
          <a:lstStyle/>
          <a:p>
            <a:pPr marR="0" eaLnBrk="1" hangingPunct="1"/>
            <a:endParaRPr lang="en-US" altLang="en-US" smtClean="0"/>
          </a:p>
        </p:txBody>
      </p:sp>
      <p:pic>
        <p:nvPicPr>
          <p:cNvPr id="86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29783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06400" y="304800"/>
            <a:ext cx="11582400" cy="990600"/>
          </a:xfrm>
        </p:spPr>
        <p:txBody>
          <a:bodyPr/>
          <a:lstStyle/>
          <a:p>
            <a:pPr eaLnBrk="1" fontAlgn="auto" hangingPunct="1">
              <a:lnSpc>
                <a:spcPct val="90000"/>
              </a:lnSpc>
              <a:spcAft>
                <a:spcPts val="0"/>
              </a:spcAft>
              <a:defRPr/>
            </a:pPr>
            <a:r>
              <a:rPr lang="en-US" sz="3800"/>
              <a:t>Getting regular medical care</a:t>
            </a:r>
          </a:p>
        </p:txBody>
      </p:sp>
      <p:sp>
        <p:nvSpPr>
          <p:cNvPr id="88067" name="Text Box 3"/>
          <p:cNvSpPr txBox="1">
            <a:spLocks noChangeArrowheads="1"/>
          </p:cNvSpPr>
          <p:nvPr/>
        </p:nvSpPr>
        <p:spPr bwMode="auto">
          <a:xfrm>
            <a:off x="2946400" y="1600200"/>
            <a:ext cx="8128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buFont typeface="Wingdings" pitchFamily="2" charset="2"/>
              <a:buNone/>
            </a:pPr>
            <a:r>
              <a:rPr lang="en-US" altLang="en-US" sz="2600" b="1" smtClean="0">
                <a:solidFill>
                  <a:prstClr val="white"/>
                </a:solidFill>
                <a:latin typeface="Arial" charset="0"/>
              </a:rPr>
              <a:t> Schedule for </a:t>
            </a:r>
            <a:r>
              <a:rPr lang="en-US" altLang="en-US" sz="2600" b="1" i="1" smtClean="0">
                <a:solidFill>
                  <a:srgbClr val="FF9933"/>
                </a:solidFill>
                <a:latin typeface="Arial" charset="0"/>
              </a:rPr>
              <a:t>routine</a:t>
            </a:r>
            <a:r>
              <a:rPr lang="en-US" altLang="en-US" sz="2600" b="1" smtClean="0">
                <a:solidFill>
                  <a:prstClr val="white"/>
                </a:solidFill>
                <a:latin typeface="Arial" charset="0"/>
              </a:rPr>
              <a:t> medical care</a:t>
            </a:r>
          </a:p>
        </p:txBody>
      </p:sp>
      <p:grpSp>
        <p:nvGrpSpPr>
          <p:cNvPr id="88068" name="Group 4"/>
          <p:cNvGrpSpPr>
            <a:grpSpLocks/>
          </p:cNvGrpSpPr>
          <p:nvPr/>
        </p:nvGrpSpPr>
        <p:grpSpPr bwMode="auto">
          <a:xfrm>
            <a:off x="2438400" y="2286000"/>
            <a:ext cx="8839200" cy="4191000"/>
            <a:chOff x="1152" y="1392"/>
            <a:chExt cx="4176" cy="2640"/>
          </a:xfrm>
        </p:grpSpPr>
        <p:sp>
          <p:nvSpPr>
            <p:cNvPr id="88071" name="Rectangle 5"/>
            <p:cNvSpPr>
              <a:spLocks noChangeArrowheads="1"/>
            </p:cNvSpPr>
            <p:nvPr/>
          </p:nvSpPr>
          <p:spPr bwMode="auto">
            <a:xfrm>
              <a:off x="3120" y="3758"/>
              <a:ext cx="2208" cy="2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Once (repeat at age 65)</a:t>
              </a:r>
            </a:p>
          </p:txBody>
        </p:sp>
        <p:sp>
          <p:nvSpPr>
            <p:cNvPr id="88072" name="Rectangle 6"/>
            <p:cNvSpPr>
              <a:spLocks noChangeArrowheads="1"/>
            </p:cNvSpPr>
            <p:nvPr/>
          </p:nvSpPr>
          <p:spPr bwMode="auto">
            <a:xfrm>
              <a:off x="1152" y="3758"/>
              <a:ext cx="1968" cy="2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Pneumococcal vaccine</a:t>
              </a:r>
            </a:p>
          </p:txBody>
        </p:sp>
        <p:sp>
          <p:nvSpPr>
            <p:cNvPr id="88073" name="Rectangle 7"/>
            <p:cNvSpPr>
              <a:spLocks noChangeArrowheads="1"/>
            </p:cNvSpPr>
            <p:nvPr/>
          </p:nvSpPr>
          <p:spPr bwMode="auto">
            <a:xfrm>
              <a:off x="3120" y="3484"/>
              <a:ext cx="2208" cy="274"/>
            </a:xfrm>
            <a:prstGeom prst="rect">
              <a:avLst/>
            </a:prstGeom>
            <a:solidFill>
              <a:srgbClr val="F9D8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1 time/year</a:t>
              </a:r>
            </a:p>
          </p:txBody>
        </p:sp>
        <p:sp>
          <p:nvSpPr>
            <p:cNvPr id="88074" name="Rectangle 8"/>
            <p:cNvSpPr>
              <a:spLocks noChangeArrowheads="1"/>
            </p:cNvSpPr>
            <p:nvPr/>
          </p:nvSpPr>
          <p:spPr bwMode="auto">
            <a:xfrm>
              <a:off x="1152" y="3484"/>
              <a:ext cx="1968" cy="274"/>
            </a:xfrm>
            <a:prstGeom prst="rect">
              <a:avLst/>
            </a:prstGeom>
            <a:solidFill>
              <a:srgbClr val="F9D8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Flu shot</a:t>
              </a:r>
            </a:p>
          </p:txBody>
        </p:sp>
        <p:sp>
          <p:nvSpPr>
            <p:cNvPr id="88075" name="Rectangle 9"/>
            <p:cNvSpPr>
              <a:spLocks noChangeArrowheads="1"/>
            </p:cNvSpPr>
            <p:nvPr/>
          </p:nvSpPr>
          <p:spPr bwMode="auto">
            <a:xfrm>
              <a:off x="3120" y="3021"/>
              <a:ext cx="2208" cy="4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1 time/year</a:t>
              </a:r>
            </a:p>
          </p:txBody>
        </p:sp>
        <p:sp>
          <p:nvSpPr>
            <p:cNvPr id="88076" name="Rectangle 10"/>
            <p:cNvSpPr>
              <a:spLocks noChangeArrowheads="1"/>
            </p:cNvSpPr>
            <p:nvPr/>
          </p:nvSpPr>
          <p:spPr bwMode="auto">
            <a:xfrm>
              <a:off x="1152" y="3021"/>
              <a:ext cx="1968" cy="4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Urine microalbumin/</a:t>
              </a:r>
              <a:br>
                <a:rPr lang="en-US" altLang="en-US" b="1" smtClean="0">
                  <a:solidFill>
                    <a:prstClr val="black"/>
                  </a:solidFill>
                  <a:latin typeface="Arial" charset="0"/>
                </a:rPr>
              </a:br>
              <a:r>
                <a:rPr lang="en-US" altLang="en-US" b="1" smtClean="0">
                  <a:solidFill>
                    <a:prstClr val="black"/>
                  </a:solidFill>
                  <a:latin typeface="Arial" charset="0"/>
                </a:rPr>
                <a:t>creatinine ratio</a:t>
              </a:r>
            </a:p>
          </p:txBody>
        </p:sp>
        <p:sp>
          <p:nvSpPr>
            <p:cNvPr id="88077" name="Rectangle 11"/>
            <p:cNvSpPr>
              <a:spLocks noChangeArrowheads="1"/>
            </p:cNvSpPr>
            <p:nvPr/>
          </p:nvSpPr>
          <p:spPr bwMode="auto">
            <a:xfrm>
              <a:off x="3120" y="2747"/>
              <a:ext cx="2208" cy="274"/>
            </a:xfrm>
            <a:prstGeom prst="rect">
              <a:avLst/>
            </a:prstGeom>
            <a:solidFill>
              <a:srgbClr val="F9D8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2 times/year</a:t>
              </a:r>
            </a:p>
          </p:txBody>
        </p:sp>
        <p:sp>
          <p:nvSpPr>
            <p:cNvPr id="88078" name="Rectangle 12"/>
            <p:cNvSpPr>
              <a:spLocks noChangeArrowheads="1"/>
            </p:cNvSpPr>
            <p:nvPr/>
          </p:nvSpPr>
          <p:spPr bwMode="auto">
            <a:xfrm>
              <a:off x="1152" y="2747"/>
              <a:ext cx="1968" cy="274"/>
            </a:xfrm>
            <a:prstGeom prst="rect">
              <a:avLst/>
            </a:prstGeom>
            <a:solidFill>
              <a:srgbClr val="F9D8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Dental exam</a:t>
              </a:r>
            </a:p>
          </p:txBody>
        </p:sp>
        <p:sp>
          <p:nvSpPr>
            <p:cNvPr id="88079" name="Rectangle 13"/>
            <p:cNvSpPr>
              <a:spLocks noChangeArrowheads="1"/>
            </p:cNvSpPr>
            <p:nvPr/>
          </p:nvSpPr>
          <p:spPr bwMode="auto">
            <a:xfrm>
              <a:off x="3120" y="2473"/>
              <a:ext cx="2208" cy="2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At least 1 time/year</a:t>
              </a:r>
            </a:p>
          </p:txBody>
        </p:sp>
        <p:sp>
          <p:nvSpPr>
            <p:cNvPr id="88080" name="Rectangle 14"/>
            <p:cNvSpPr>
              <a:spLocks noChangeArrowheads="1"/>
            </p:cNvSpPr>
            <p:nvPr/>
          </p:nvSpPr>
          <p:spPr bwMode="auto">
            <a:xfrm>
              <a:off x="1152" y="2473"/>
              <a:ext cx="1968" cy="2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Foot exam</a:t>
              </a:r>
            </a:p>
          </p:txBody>
        </p:sp>
        <p:sp>
          <p:nvSpPr>
            <p:cNvPr id="88081" name="Rectangle 15"/>
            <p:cNvSpPr>
              <a:spLocks noChangeArrowheads="1"/>
            </p:cNvSpPr>
            <p:nvPr/>
          </p:nvSpPr>
          <p:spPr bwMode="auto">
            <a:xfrm>
              <a:off x="3120" y="2198"/>
              <a:ext cx="2208" cy="275"/>
            </a:xfrm>
            <a:prstGeom prst="rect">
              <a:avLst/>
            </a:prstGeom>
            <a:solidFill>
              <a:srgbClr val="F9D8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1 time/year</a:t>
              </a:r>
            </a:p>
          </p:txBody>
        </p:sp>
        <p:sp>
          <p:nvSpPr>
            <p:cNvPr id="88082" name="Rectangle 16"/>
            <p:cNvSpPr>
              <a:spLocks noChangeArrowheads="1"/>
            </p:cNvSpPr>
            <p:nvPr/>
          </p:nvSpPr>
          <p:spPr bwMode="auto">
            <a:xfrm>
              <a:off x="1152" y="2198"/>
              <a:ext cx="1968" cy="275"/>
            </a:xfrm>
            <a:prstGeom prst="rect">
              <a:avLst/>
            </a:prstGeom>
            <a:solidFill>
              <a:srgbClr val="F9D8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Dilated eye exam</a:t>
              </a:r>
            </a:p>
          </p:txBody>
        </p:sp>
        <p:sp>
          <p:nvSpPr>
            <p:cNvPr id="88083" name="Rectangle 17"/>
            <p:cNvSpPr>
              <a:spLocks noChangeArrowheads="1"/>
            </p:cNvSpPr>
            <p:nvPr/>
          </p:nvSpPr>
          <p:spPr bwMode="auto">
            <a:xfrm>
              <a:off x="3120" y="1925"/>
              <a:ext cx="2208" cy="27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At least every other year</a:t>
              </a:r>
            </a:p>
          </p:txBody>
        </p:sp>
        <p:sp>
          <p:nvSpPr>
            <p:cNvPr id="88084" name="Rectangle 18"/>
            <p:cNvSpPr>
              <a:spLocks noChangeArrowheads="1"/>
            </p:cNvSpPr>
            <p:nvPr/>
          </p:nvSpPr>
          <p:spPr bwMode="auto">
            <a:xfrm>
              <a:off x="1152" y="1925"/>
              <a:ext cx="1968" cy="27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Cholesterol</a:t>
              </a:r>
            </a:p>
          </p:txBody>
        </p:sp>
        <p:sp>
          <p:nvSpPr>
            <p:cNvPr id="88085" name="Rectangle 19"/>
            <p:cNvSpPr>
              <a:spLocks noChangeArrowheads="1"/>
            </p:cNvSpPr>
            <p:nvPr/>
          </p:nvSpPr>
          <p:spPr bwMode="auto">
            <a:xfrm>
              <a:off x="3120" y="1650"/>
              <a:ext cx="2208" cy="275"/>
            </a:xfrm>
            <a:prstGeom prst="rect">
              <a:avLst/>
            </a:prstGeom>
            <a:solidFill>
              <a:srgbClr val="F9D8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At least 2 times/year</a:t>
              </a:r>
            </a:p>
          </p:txBody>
        </p:sp>
        <p:sp>
          <p:nvSpPr>
            <p:cNvPr id="88086" name="Rectangle 20"/>
            <p:cNvSpPr>
              <a:spLocks noChangeArrowheads="1"/>
            </p:cNvSpPr>
            <p:nvPr/>
          </p:nvSpPr>
          <p:spPr bwMode="auto">
            <a:xfrm>
              <a:off x="1152" y="1650"/>
              <a:ext cx="1968" cy="275"/>
            </a:xfrm>
            <a:prstGeom prst="rect">
              <a:avLst/>
            </a:prstGeom>
            <a:solidFill>
              <a:srgbClr val="F9D8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Blood pressure</a:t>
              </a:r>
            </a:p>
          </p:txBody>
        </p:sp>
        <p:sp>
          <p:nvSpPr>
            <p:cNvPr id="88087" name="Rectangle 21"/>
            <p:cNvSpPr>
              <a:spLocks noChangeArrowheads="1"/>
            </p:cNvSpPr>
            <p:nvPr/>
          </p:nvSpPr>
          <p:spPr bwMode="auto">
            <a:xfrm>
              <a:off x="3120" y="1392"/>
              <a:ext cx="2208" cy="2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2-4 times/year</a:t>
              </a:r>
            </a:p>
          </p:txBody>
        </p:sp>
        <p:sp>
          <p:nvSpPr>
            <p:cNvPr id="88088" name="Rectangle 22"/>
            <p:cNvSpPr>
              <a:spLocks noChangeArrowheads="1"/>
            </p:cNvSpPr>
            <p:nvPr/>
          </p:nvSpPr>
          <p:spPr bwMode="auto">
            <a:xfrm>
              <a:off x="1152" y="1392"/>
              <a:ext cx="1968" cy="2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1B9D5"/>
                </a:buClr>
                <a:buFont typeface="Wingdings" pitchFamily="2" charset="2"/>
                <a:buNone/>
              </a:pPr>
              <a:r>
                <a:rPr lang="en-US" altLang="en-US" b="1" smtClean="0">
                  <a:solidFill>
                    <a:prstClr val="black"/>
                  </a:solidFill>
                  <a:latin typeface="Arial" charset="0"/>
                </a:rPr>
                <a:t>HbA1c</a:t>
              </a:r>
            </a:p>
          </p:txBody>
        </p:sp>
        <p:sp>
          <p:nvSpPr>
            <p:cNvPr id="88089" name="Line 23"/>
            <p:cNvSpPr>
              <a:spLocks noChangeShapeType="1"/>
            </p:cNvSpPr>
            <p:nvPr/>
          </p:nvSpPr>
          <p:spPr bwMode="auto">
            <a:xfrm>
              <a:off x="1152" y="1392"/>
              <a:ext cx="417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090" name="Line 24"/>
            <p:cNvSpPr>
              <a:spLocks noChangeShapeType="1"/>
            </p:cNvSpPr>
            <p:nvPr/>
          </p:nvSpPr>
          <p:spPr bwMode="auto">
            <a:xfrm>
              <a:off x="1152" y="1650"/>
              <a:ext cx="4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091" name="Line 25"/>
            <p:cNvSpPr>
              <a:spLocks noChangeShapeType="1"/>
            </p:cNvSpPr>
            <p:nvPr/>
          </p:nvSpPr>
          <p:spPr bwMode="auto">
            <a:xfrm>
              <a:off x="1152" y="1925"/>
              <a:ext cx="4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092" name="Line 26"/>
            <p:cNvSpPr>
              <a:spLocks noChangeShapeType="1"/>
            </p:cNvSpPr>
            <p:nvPr/>
          </p:nvSpPr>
          <p:spPr bwMode="auto">
            <a:xfrm>
              <a:off x="1152" y="2198"/>
              <a:ext cx="4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093" name="Line 27"/>
            <p:cNvSpPr>
              <a:spLocks noChangeShapeType="1"/>
            </p:cNvSpPr>
            <p:nvPr/>
          </p:nvSpPr>
          <p:spPr bwMode="auto">
            <a:xfrm>
              <a:off x="1152" y="2473"/>
              <a:ext cx="4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094" name="Line 28"/>
            <p:cNvSpPr>
              <a:spLocks noChangeShapeType="1"/>
            </p:cNvSpPr>
            <p:nvPr/>
          </p:nvSpPr>
          <p:spPr bwMode="auto">
            <a:xfrm>
              <a:off x="1152" y="2747"/>
              <a:ext cx="4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095" name="Line 29"/>
            <p:cNvSpPr>
              <a:spLocks noChangeShapeType="1"/>
            </p:cNvSpPr>
            <p:nvPr/>
          </p:nvSpPr>
          <p:spPr bwMode="auto">
            <a:xfrm>
              <a:off x="1152" y="3021"/>
              <a:ext cx="4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096" name="Line 30"/>
            <p:cNvSpPr>
              <a:spLocks noChangeShapeType="1"/>
            </p:cNvSpPr>
            <p:nvPr/>
          </p:nvSpPr>
          <p:spPr bwMode="auto">
            <a:xfrm>
              <a:off x="1152" y="3484"/>
              <a:ext cx="4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097" name="Line 31"/>
            <p:cNvSpPr>
              <a:spLocks noChangeShapeType="1"/>
            </p:cNvSpPr>
            <p:nvPr/>
          </p:nvSpPr>
          <p:spPr bwMode="auto">
            <a:xfrm>
              <a:off x="1152" y="3758"/>
              <a:ext cx="4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098" name="Line 32"/>
            <p:cNvSpPr>
              <a:spLocks noChangeShapeType="1"/>
            </p:cNvSpPr>
            <p:nvPr/>
          </p:nvSpPr>
          <p:spPr bwMode="auto">
            <a:xfrm>
              <a:off x="1152" y="4032"/>
              <a:ext cx="417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099" name="Line 33"/>
            <p:cNvSpPr>
              <a:spLocks noChangeShapeType="1"/>
            </p:cNvSpPr>
            <p:nvPr/>
          </p:nvSpPr>
          <p:spPr bwMode="auto">
            <a:xfrm>
              <a:off x="1152" y="1392"/>
              <a:ext cx="0" cy="264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100" name="Line 34"/>
            <p:cNvSpPr>
              <a:spLocks noChangeShapeType="1"/>
            </p:cNvSpPr>
            <p:nvPr/>
          </p:nvSpPr>
          <p:spPr bwMode="auto">
            <a:xfrm>
              <a:off x="3120" y="1392"/>
              <a:ext cx="0" cy="26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sp>
          <p:nvSpPr>
            <p:cNvPr id="88101" name="Line 35"/>
            <p:cNvSpPr>
              <a:spLocks noChangeShapeType="1"/>
            </p:cNvSpPr>
            <p:nvPr/>
          </p:nvSpPr>
          <p:spPr bwMode="auto">
            <a:xfrm>
              <a:off x="5328" y="1392"/>
              <a:ext cx="0" cy="264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N" sz="2400" smtClean="0">
                <a:solidFill>
                  <a:prstClr val="black"/>
                </a:solidFill>
                <a:latin typeface="Times New Roman" pitchFamily="18" charset="0"/>
              </a:endParaRPr>
            </a:p>
          </p:txBody>
        </p:sp>
      </p:grpSp>
      <p:pic>
        <p:nvPicPr>
          <p:cNvPr id="88069" name="Picture 36" descr="p"/>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567" y="5727700"/>
            <a:ext cx="187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37"/>
          <p:cNvSpPr txBox="1">
            <a:spLocks noChangeArrowheads="1"/>
          </p:cNvSpPr>
          <p:nvPr/>
        </p:nvSpPr>
        <p:spPr bwMode="auto">
          <a:xfrm>
            <a:off x="1028703" y="5943600"/>
            <a:ext cx="92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altLang="en-US" sz="3200" b="1" smtClean="0">
                <a:solidFill>
                  <a:prstClr val="black"/>
                </a:solidFill>
                <a:latin typeface="Arial" charset="0"/>
              </a:rPr>
              <a:t>76</a:t>
            </a:r>
          </a:p>
        </p:txBody>
      </p:sp>
    </p:spTree>
    <p:extLst>
      <p:ext uri="{BB962C8B-B14F-4D97-AF65-F5344CB8AC3E}">
        <p14:creationId xmlns:p14="http://schemas.microsoft.com/office/powerpoint/2010/main" val="71428609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Tuberculosis</a:t>
            </a:r>
          </a:p>
        </p:txBody>
      </p:sp>
    </p:spTree>
    <p:extLst>
      <p:ext uri="{BB962C8B-B14F-4D97-AF65-F5344CB8AC3E}">
        <p14:creationId xmlns:p14="http://schemas.microsoft.com/office/powerpoint/2010/main" val="154600639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Tuberculosis</a:t>
            </a:r>
          </a:p>
        </p:txBody>
      </p:sp>
      <p:sp>
        <p:nvSpPr>
          <p:cNvPr id="3" name="Content Placeholder 2"/>
          <p:cNvSpPr>
            <a:spLocks noGrp="1"/>
          </p:cNvSpPr>
          <p:nvPr>
            <p:ph idx="1"/>
          </p:nvPr>
        </p:nvSpPr>
        <p:spPr/>
        <p:txBody>
          <a:bodyPr>
            <a:normAutofit fontScale="92500"/>
          </a:bodyPr>
          <a:lstStyle/>
          <a:p>
            <a:r>
              <a:rPr lang="en-US" dirty="0"/>
              <a:t> Specific infectious disease caused by M. tuberculosis </a:t>
            </a:r>
          </a:p>
          <a:p>
            <a:r>
              <a:rPr lang="en-US" dirty="0"/>
              <a:t> It primarily affects the lungs and causes pulmonary tuberculosis (</a:t>
            </a:r>
            <a:r>
              <a:rPr lang="en-US" b="0" i="0" dirty="0">
                <a:solidFill>
                  <a:srgbClr val="202124"/>
                </a:solidFill>
                <a:effectLst/>
              </a:rPr>
              <a:t>Pulmonary tuberculosis (TB) is </a:t>
            </a:r>
            <a:r>
              <a:rPr lang="en-US" b="1" i="0" dirty="0">
                <a:solidFill>
                  <a:srgbClr val="202124"/>
                </a:solidFill>
                <a:effectLst/>
              </a:rPr>
              <a:t>a contagious bacterial infection that involves the lungs)</a:t>
            </a:r>
            <a:r>
              <a:rPr lang="en-US" b="0" i="0" dirty="0">
                <a:solidFill>
                  <a:srgbClr val="202124"/>
                </a:solidFill>
                <a:effectLst/>
              </a:rPr>
              <a:t>.</a:t>
            </a:r>
            <a:endParaRPr lang="en-US" dirty="0"/>
          </a:p>
          <a:p>
            <a:r>
              <a:rPr lang="en-US" dirty="0"/>
              <a:t> It also affects intestine, meninges (</a:t>
            </a:r>
            <a:r>
              <a:rPr lang="en-US" b="0" i="0" dirty="0">
                <a:solidFill>
                  <a:srgbClr val="202124"/>
                </a:solidFill>
                <a:effectLst/>
              </a:rPr>
              <a:t>Three layers of membranes known as meninges </a:t>
            </a:r>
            <a:r>
              <a:rPr lang="en-US" b="1" i="0" dirty="0">
                <a:solidFill>
                  <a:srgbClr val="202124"/>
                </a:solidFill>
                <a:effectLst/>
              </a:rPr>
              <a:t>protect the brain and spinal cord</a:t>
            </a:r>
            <a:r>
              <a:rPr lang="en-US" dirty="0">
                <a:solidFill>
                  <a:srgbClr val="202124"/>
                </a:solidFill>
                <a:latin typeface="arial" panose="020B0604020202020204" pitchFamily="34" charset="0"/>
              </a:rPr>
              <a:t>)</a:t>
            </a:r>
            <a:r>
              <a:rPr lang="en-US" dirty="0"/>
              <a:t>, bones and joints</a:t>
            </a:r>
          </a:p>
          <a:p>
            <a:r>
              <a:rPr lang="en-US" dirty="0"/>
              <a:t> The disease also affects animals like cattle is known as “ Bovine tuberculosis”</a:t>
            </a:r>
          </a:p>
          <a:p>
            <a:r>
              <a:rPr lang="en-US" dirty="0"/>
              <a:t> Sometimes it may communicated to man</a:t>
            </a:r>
          </a:p>
          <a:p>
            <a:pPr marL="0" indent="0">
              <a:buNone/>
            </a:pPr>
            <a:endParaRPr lang="en-US" dirty="0"/>
          </a:p>
        </p:txBody>
      </p:sp>
    </p:spTree>
    <p:extLst>
      <p:ext uri="{BB962C8B-B14F-4D97-AF65-F5344CB8AC3E}">
        <p14:creationId xmlns:p14="http://schemas.microsoft.com/office/powerpoint/2010/main" val="194853710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a:t>
            </a:r>
          </a:p>
        </p:txBody>
      </p:sp>
      <p:sp>
        <p:nvSpPr>
          <p:cNvPr id="3" name="Content Placeholder 2"/>
          <p:cNvSpPr>
            <a:spLocks noGrp="1"/>
          </p:cNvSpPr>
          <p:nvPr>
            <p:ph idx="1"/>
          </p:nvPr>
        </p:nvSpPr>
        <p:spPr/>
        <p:txBody>
          <a:bodyPr>
            <a:normAutofit fontScale="70000" lnSpcReduction="20000"/>
          </a:bodyPr>
          <a:lstStyle/>
          <a:p>
            <a:pPr>
              <a:buFont typeface="Arial" panose="020B0604020202020204" pitchFamily="34" charset="0"/>
              <a:buChar char="•"/>
            </a:pPr>
            <a:r>
              <a:rPr lang="en-US" dirty="0"/>
              <a:t> Coughing for three or more weeks</a:t>
            </a:r>
          </a:p>
          <a:p>
            <a:pPr>
              <a:buFont typeface="Arial" panose="020B0604020202020204" pitchFamily="34" charset="0"/>
              <a:buChar char="•"/>
            </a:pPr>
            <a:r>
              <a:rPr lang="en-US" dirty="0"/>
              <a:t> Coughing up blood or mucus (</a:t>
            </a:r>
            <a:r>
              <a:rPr lang="en-US" b="0" i="0" dirty="0">
                <a:solidFill>
                  <a:srgbClr val="202124"/>
                </a:solidFill>
                <a:effectLst/>
              </a:rPr>
              <a:t>Mucus is a </a:t>
            </a:r>
            <a:r>
              <a:rPr lang="en-US" b="1" i="0" dirty="0">
                <a:solidFill>
                  <a:srgbClr val="202124"/>
                </a:solidFill>
                <a:effectLst/>
              </a:rPr>
              <a:t>normal, slippery and stringy fluid substance</a:t>
            </a:r>
            <a:r>
              <a:rPr lang="en-US" b="0" i="0" dirty="0">
                <a:solidFill>
                  <a:srgbClr val="202124"/>
                </a:solidFill>
                <a:effectLst/>
              </a:rPr>
              <a:t> produced by many lining tissues in the body)</a:t>
            </a:r>
            <a:r>
              <a:rPr lang="en-US" b="0" i="0" dirty="0">
                <a:solidFill>
                  <a:srgbClr val="202124"/>
                </a:solidFill>
                <a:effectLst/>
                <a:latin typeface="arial" panose="020B0604020202020204" pitchFamily="34" charset="0"/>
              </a:rPr>
              <a:t>. </a:t>
            </a:r>
            <a:endParaRPr lang="en-US" dirty="0"/>
          </a:p>
          <a:p>
            <a:pPr>
              <a:buFont typeface="Arial" panose="020B0604020202020204" pitchFamily="34" charset="0"/>
              <a:buChar char="•"/>
            </a:pPr>
            <a:r>
              <a:rPr lang="en-US" dirty="0"/>
              <a:t> Chest pain, or pain with breathing or coughing</a:t>
            </a:r>
          </a:p>
          <a:p>
            <a:pPr>
              <a:buFont typeface="Arial" panose="020B0604020202020204" pitchFamily="34" charset="0"/>
              <a:buChar char="•"/>
            </a:pPr>
            <a:r>
              <a:rPr lang="en-US" dirty="0"/>
              <a:t>Unintentional weight loss</a:t>
            </a:r>
          </a:p>
          <a:p>
            <a:pPr>
              <a:buFont typeface="Arial" panose="020B0604020202020204" pitchFamily="34" charset="0"/>
              <a:buChar char="•"/>
            </a:pPr>
            <a:r>
              <a:rPr lang="en-US" dirty="0"/>
              <a:t> Fatigue</a:t>
            </a:r>
          </a:p>
          <a:p>
            <a:pPr>
              <a:buFont typeface="Arial" panose="020B0604020202020204" pitchFamily="34" charset="0"/>
              <a:buChar char="•"/>
            </a:pPr>
            <a:r>
              <a:rPr lang="en-US" dirty="0"/>
              <a:t>Fever</a:t>
            </a:r>
          </a:p>
          <a:p>
            <a:pPr>
              <a:buFont typeface="Arial" panose="020B0604020202020204" pitchFamily="34" charset="0"/>
              <a:buChar char="•"/>
            </a:pPr>
            <a:r>
              <a:rPr lang="en-US" dirty="0"/>
              <a:t>Night sweats</a:t>
            </a:r>
          </a:p>
          <a:p>
            <a:pPr>
              <a:buFont typeface="Arial" panose="020B0604020202020204" pitchFamily="34" charset="0"/>
              <a:buChar char="•"/>
            </a:pPr>
            <a:r>
              <a:rPr lang="en-US" dirty="0"/>
              <a:t> Chills</a:t>
            </a:r>
          </a:p>
          <a:p>
            <a:pPr>
              <a:buFont typeface="Arial" panose="020B0604020202020204" pitchFamily="34" charset="0"/>
              <a:buChar char="•"/>
            </a:pPr>
            <a:r>
              <a:rPr lang="en-US" dirty="0"/>
              <a:t>Loss of appetite </a:t>
            </a:r>
          </a:p>
        </p:txBody>
      </p:sp>
    </p:spTree>
    <p:extLst>
      <p:ext uri="{BB962C8B-B14F-4D97-AF65-F5344CB8AC3E}">
        <p14:creationId xmlns:p14="http://schemas.microsoft.com/office/powerpoint/2010/main" val="2330356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New Roman" pitchFamily="18" charset="0"/>
                <a:cs typeface="Times New Roman" pitchFamily="18" charset="0"/>
              </a:rPr>
              <a:t>SEXUALLY TRANSMITTED DISEASES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208696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Classification on the basis of Anatomical site of disease</a:t>
            </a:r>
          </a:p>
          <a:p>
            <a:pPr marL="0" indent="0">
              <a:buNone/>
            </a:pPr>
            <a:r>
              <a:rPr lang="en-US" dirty="0"/>
              <a:t>   I) Pulmonary tuberculosis : Any bacteriologically confirmed or clinically   	diagnosed 	case of TB involving the lung parenchyma (</a:t>
            </a:r>
            <a:r>
              <a:rPr lang="en-US" b="0" i="0" dirty="0">
                <a:solidFill>
                  <a:srgbClr val="202124"/>
                </a:solidFill>
                <a:effectLst/>
              </a:rPr>
              <a:t>The lung parenchyma is </a:t>
            </a:r>
            <a:r>
              <a:rPr lang="en-US" b="1" i="0" dirty="0">
                <a:solidFill>
                  <a:srgbClr val="202124"/>
                </a:solidFill>
                <a:effectLst/>
              </a:rPr>
              <a:t>that portion of the lungs involved in gas exchange</a:t>
            </a:r>
            <a:r>
              <a:rPr lang="en-US" dirty="0">
                <a:solidFill>
                  <a:srgbClr val="202124"/>
                </a:solidFill>
              </a:rPr>
              <a:t>)</a:t>
            </a:r>
            <a:endParaRPr lang="en-US" dirty="0"/>
          </a:p>
          <a:p>
            <a:pPr marL="0" indent="0">
              <a:buNone/>
            </a:pPr>
            <a:endParaRPr lang="en-US" dirty="0"/>
          </a:p>
          <a:p>
            <a:pPr marL="0" indent="0">
              <a:buNone/>
            </a:pPr>
            <a:r>
              <a:rPr lang="en-US" dirty="0"/>
              <a:t>   II) Extrapulmonary tuberculosis : Involved other than lungs e.g. lymph nodes (</a:t>
            </a:r>
            <a:r>
              <a:rPr lang="en-US" b="0" i="0" dirty="0">
                <a:solidFill>
                  <a:srgbClr val="202124"/>
                </a:solidFill>
                <a:effectLst/>
              </a:rPr>
              <a:t>A small bean-shaped structure that is </a:t>
            </a:r>
            <a:r>
              <a:rPr lang="en-US" b="1" i="0" dirty="0">
                <a:solidFill>
                  <a:srgbClr val="202124"/>
                </a:solidFill>
                <a:effectLst/>
              </a:rPr>
              <a:t>part of the body's immune system</a:t>
            </a:r>
            <a:r>
              <a:rPr lang="en-US" b="0" i="0" dirty="0">
                <a:solidFill>
                  <a:srgbClr val="202124"/>
                </a:solidFill>
                <a:effectLst/>
              </a:rPr>
              <a:t>. Lymph nodes filter substances that travel through the lymphatic fluid, and they contain lymphocytes (white blood cells) that help the body fight infection and disease. There are hundreds of lymph nodes found throughout the body)</a:t>
            </a:r>
            <a:r>
              <a:rPr lang="en-US" dirty="0"/>
              <a:t>, abdomen, skin, joints and bones.</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35937914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previous TB treatment</a:t>
            </a:r>
          </a:p>
        </p:txBody>
      </p:sp>
      <p:sp>
        <p:nvSpPr>
          <p:cNvPr id="3" name="Content Placeholder 2"/>
          <p:cNvSpPr>
            <a:spLocks noGrp="1"/>
          </p:cNvSpPr>
          <p:nvPr>
            <p:ph idx="1"/>
          </p:nvPr>
        </p:nvSpPr>
        <p:spPr/>
        <p:txBody>
          <a:bodyPr/>
          <a:lstStyle/>
          <a:p>
            <a:pPr marL="0" indent="0">
              <a:buNone/>
            </a:pPr>
            <a:r>
              <a:rPr lang="en-US" dirty="0"/>
              <a:t>I)  	New patients : Patients who have never been treated for TB or have taken 	anti-TB drugs for less than one month</a:t>
            </a:r>
          </a:p>
          <a:p>
            <a:pPr marL="0" indent="0">
              <a:buNone/>
            </a:pPr>
            <a:r>
              <a:rPr lang="en-US" dirty="0"/>
              <a:t>II)  Previously treated patients: Patients who have received  1 month or more 	of anti-TB drugs  in the past. </a:t>
            </a:r>
          </a:p>
        </p:txBody>
      </p:sp>
    </p:spTree>
    <p:extLst>
      <p:ext uri="{BB962C8B-B14F-4D97-AF65-F5344CB8AC3E}">
        <p14:creationId xmlns:p14="http://schemas.microsoft.com/office/powerpoint/2010/main" val="4168091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3" y="514905"/>
            <a:ext cx="9601196" cy="2157274"/>
          </a:xfrm>
        </p:spPr>
        <p:txBody>
          <a:bodyPr>
            <a:normAutofit fontScale="90000"/>
          </a:bodyPr>
          <a:lstStyle/>
          <a:p>
            <a:r>
              <a:rPr lang="en-US" dirty="0"/>
              <a:t>Classification on the basis of drug  resistance(</a:t>
            </a:r>
            <a:r>
              <a:rPr lang="en-US" sz="2700" b="1" i="0" dirty="0">
                <a:solidFill>
                  <a:srgbClr val="5F6368"/>
                </a:solidFill>
                <a:effectLst/>
                <a:latin typeface="+mn-lt"/>
              </a:rPr>
              <a:t>Drug resistance</a:t>
            </a:r>
            <a:r>
              <a:rPr lang="en-US" sz="2700" b="0" i="0" dirty="0">
                <a:solidFill>
                  <a:srgbClr val="4D5156"/>
                </a:solidFill>
                <a:effectLst/>
                <a:latin typeface="+mn-lt"/>
              </a:rPr>
              <a:t> is the reduction in effectiveness of a medication such as an antimicrobial (</a:t>
            </a:r>
            <a:r>
              <a:rPr lang="en-US" sz="2000" b="0" i="0" dirty="0">
                <a:solidFill>
                  <a:srgbClr val="202124"/>
                </a:solidFill>
                <a:effectLst/>
                <a:latin typeface="+mn-lt"/>
              </a:rPr>
              <a:t>antimicrobial is </a:t>
            </a:r>
            <a:r>
              <a:rPr lang="en-US" sz="2000" b="1" i="0" dirty="0">
                <a:solidFill>
                  <a:srgbClr val="202124"/>
                </a:solidFill>
                <a:effectLst/>
                <a:latin typeface="+mn-lt"/>
              </a:rPr>
              <a:t>an agent that kills microorganisms or stops their growth ) </a:t>
            </a:r>
            <a:r>
              <a:rPr lang="en-US" sz="2700" b="0" i="0" dirty="0">
                <a:solidFill>
                  <a:srgbClr val="4D5156"/>
                </a:solidFill>
                <a:effectLst/>
                <a:latin typeface="+mn-lt"/>
              </a:rPr>
              <a:t>or an antineoplastic in treating a disease or condition</a:t>
            </a:r>
            <a:r>
              <a:rPr lang="en-US" b="0" i="0" dirty="0">
                <a:solidFill>
                  <a:srgbClr val="4D5156"/>
                </a:solidFill>
                <a:effectLst/>
                <a:latin typeface="arial" panose="020B0604020202020204" pitchFamily="34" charset="0"/>
              </a:rPr>
              <a:t>.</a:t>
            </a:r>
            <a:endParaRPr lang="en-US" dirty="0"/>
          </a:p>
        </p:txBody>
      </p:sp>
      <p:sp>
        <p:nvSpPr>
          <p:cNvPr id="3" name="Content Placeholder 2"/>
          <p:cNvSpPr>
            <a:spLocks noGrp="1"/>
          </p:cNvSpPr>
          <p:nvPr>
            <p:ph idx="1"/>
          </p:nvPr>
        </p:nvSpPr>
        <p:spPr/>
        <p:txBody>
          <a:bodyPr/>
          <a:lstStyle/>
          <a:p>
            <a:pPr marL="514350" indent="-514350">
              <a:buAutoNum type="romanUcParenR"/>
            </a:pPr>
            <a:r>
              <a:rPr lang="en-US" dirty="0"/>
              <a:t>Monoresistance : Resistance to one first line anti TB drug only</a:t>
            </a:r>
          </a:p>
          <a:p>
            <a:pPr marL="514350" indent="-514350">
              <a:buAutoNum type="romanUcParenR"/>
            </a:pPr>
            <a:r>
              <a:rPr lang="en-US" dirty="0"/>
              <a:t> Polydrug resistance:  Resistance to more than one first line anti TB drug </a:t>
            </a:r>
          </a:p>
          <a:p>
            <a:pPr marL="514350" indent="-514350">
              <a:buAutoNum type="romanUcParenR"/>
            </a:pPr>
            <a:r>
              <a:rPr lang="en-US" dirty="0"/>
              <a:t> Multidrug resistance:  Resistance to at least both isoniazid and rifampicin</a:t>
            </a:r>
          </a:p>
          <a:p>
            <a:pPr marL="514350" indent="-514350">
              <a:buAutoNum type="romanUcParenR"/>
            </a:pPr>
            <a:r>
              <a:rPr lang="en-US" dirty="0"/>
              <a:t> Extensive drug resistance: Resistance to any fluoroquinolone and at least one of three second line injectable  drugs</a:t>
            </a:r>
          </a:p>
          <a:p>
            <a:pPr marL="514350" indent="-514350">
              <a:buAutoNum type="romanUcParenR"/>
            </a:pPr>
            <a:r>
              <a:rPr lang="en-US" dirty="0"/>
              <a:t> Rifampicin resistance : Resistance to rifampicin detected using phenotypic or genotypic methods with or without resistance to other anti-TB drugs</a:t>
            </a:r>
          </a:p>
        </p:txBody>
      </p:sp>
    </p:spTree>
    <p:extLst>
      <p:ext uri="{BB962C8B-B14F-4D97-AF65-F5344CB8AC3E}">
        <p14:creationId xmlns:p14="http://schemas.microsoft.com/office/powerpoint/2010/main" val="1627654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based on HIV Status </a:t>
            </a:r>
          </a:p>
        </p:txBody>
      </p:sp>
      <p:sp>
        <p:nvSpPr>
          <p:cNvPr id="3" name="Content Placeholder 2"/>
          <p:cNvSpPr>
            <a:spLocks noGrp="1"/>
          </p:cNvSpPr>
          <p:nvPr>
            <p:ph idx="1"/>
          </p:nvPr>
        </p:nvSpPr>
        <p:spPr/>
        <p:txBody>
          <a:bodyPr/>
          <a:lstStyle/>
          <a:p>
            <a:r>
              <a:rPr lang="en-US" dirty="0"/>
              <a:t> HIV positive TB patients : Bacteriologically confirmed or clinically diagnosed case of TB has positive result from HIV testing  at the time of TB diagnosis</a:t>
            </a:r>
          </a:p>
          <a:p>
            <a:r>
              <a:rPr lang="en-US" dirty="0"/>
              <a:t> HIV negative TB patients : Refers to any bacteriologically confirmed or clinically diagnosed case of TB who has a negative result from HIV testing at the time of TB diagnosis</a:t>
            </a:r>
          </a:p>
          <a:p>
            <a:r>
              <a:rPr lang="en-US" dirty="0"/>
              <a:t>HIV unknown TB patients: Bacteriologically confirmed or clinically diagnosed case of TB who has no result of HIV .</a:t>
            </a:r>
          </a:p>
        </p:txBody>
      </p:sp>
    </p:spTree>
    <p:extLst>
      <p:ext uri="{BB962C8B-B14F-4D97-AF65-F5344CB8AC3E}">
        <p14:creationId xmlns:p14="http://schemas.microsoft.com/office/powerpoint/2010/main" val="23355371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of Infection</a:t>
            </a:r>
          </a:p>
        </p:txBody>
      </p:sp>
      <p:sp>
        <p:nvSpPr>
          <p:cNvPr id="3" name="Content Placeholder 2"/>
          <p:cNvSpPr>
            <a:spLocks noGrp="1"/>
          </p:cNvSpPr>
          <p:nvPr>
            <p:ph idx="1"/>
          </p:nvPr>
        </p:nvSpPr>
        <p:spPr/>
        <p:txBody>
          <a:bodyPr/>
          <a:lstStyle/>
          <a:p>
            <a:r>
              <a:rPr lang="en-US" dirty="0"/>
              <a:t> Human  source</a:t>
            </a:r>
          </a:p>
          <a:p>
            <a:r>
              <a:rPr lang="en-US" dirty="0"/>
              <a:t> Bovine source </a:t>
            </a:r>
          </a:p>
          <a:p>
            <a:pPr marL="0" indent="0">
              <a:buNone/>
            </a:pPr>
            <a:r>
              <a:rPr lang="en-US" dirty="0"/>
              <a:t>     The bovine source of infection is usually infected milk</a:t>
            </a:r>
          </a:p>
          <a:p>
            <a:pPr marL="0" indent="0">
              <a:buNone/>
            </a:pPr>
            <a:endParaRPr lang="en-US" dirty="0"/>
          </a:p>
        </p:txBody>
      </p:sp>
    </p:spTree>
    <p:extLst>
      <p:ext uri="{BB962C8B-B14F-4D97-AF65-F5344CB8AC3E}">
        <p14:creationId xmlns:p14="http://schemas.microsoft.com/office/powerpoint/2010/main" val="274554298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 of transmission</a:t>
            </a:r>
          </a:p>
        </p:txBody>
      </p:sp>
      <p:sp>
        <p:nvSpPr>
          <p:cNvPr id="3" name="Content Placeholder 2"/>
          <p:cNvSpPr>
            <a:spLocks noGrp="1"/>
          </p:cNvSpPr>
          <p:nvPr>
            <p:ph idx="1"/>
          </p:nvPr>
        </p:nvSpPr>
        <p:spPr/>
        <p:txBody>
          <a:bodyPr/>
          <a:lstStyle/>
          <a:p>
            <a:r>
              <a:rPr lang="en-US" dirty="0"/>
              <a:t> Droplet infection and droplet nuclei </a:t>
            </a:r>
          </a:p>
          <a:p>
            <a:r>
              <a:rPr lang="en-US"/>
              <a:t> Coughing</a:t>
            </a:r>
            <a:endParaRPr lang="en-US" dirty="0"/>
          </a:p>
          <a:p>
            <a:r>
              <a:rPr lang="en-US" dirty="0"/>
              <a:t> Ventilation of the environment</a:t>
            </a:r>
          </a:p>
        </p:txBody>
      </p:sp>
    </p:spTree>
    <p:extLst>
      <p:ext uri="{BB962C8B-B14F-4D97-AF65-F5344CB8AC3E}">
        <p14:creationId xmlns:p14="http://schemas.microsoft.com/office/powerpoint/2010/main" val="14560261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normAutofit fontScale="92500" lnSpcReduction="20000"/>
          </a:bodyPr>
          <a:lstStyle/>
          <a:p>
            <a:r>
              <a:rPr lang="en-US" dirty="0"/>
              <a:t> Bacteriological test </a:t>
            </a:r>
          </a:p>
          <a:p>
            <a:pPr marL="0" indent="0">
              <a:buNone/>
            </a:pPr>
            <a:r>
              <a:rPr lang="en-US" dirty="0"/>
              <a:t>    Zeihl-Neelsen stain</a:t>
            </a:r>
          </a:p>
          <a:p>
            <a:pPr marL="0" indent="0">
              <a:buNone/>
            </a:pPr>
            <a:r>
              <a:rPr lang="en-US" dirty="0"/>
              <a:t>     Auramine stain</a:t>
            </a:r>
          </a:p>
          <a:p>
            <a:r>
              <a:rPr lang="en-US" dirty="0"/>
              <a:t> Sputum culture test</a:t>
            </a:r>
          </a:p>
          <a:p>
            <a:r>
              <a:rPr lang="en-US" dirty="0"/>
              <a:t> Radiography</a:t>
            </a:r>
          </a:p>
          <a:p>
            <a:r>
              <a:rPr lang="en-US" dirty="0"/>
              <a:t> Nucleic and amplification</a:t>
            </a:r>
          </a:p>
          <a:p>
            <a:r>
              <a:rPr lang="en-US" dirty="0"/>
              <a:t> Tuberculosis skin test </a:t>
            </a:r>
          </a:p>
          <a:p>
            <a:pPr marL="0" indent="0">
              <a:buNone/>
            </a:pPr>
            <a:r>
              <a:rPr lang="en-US" dirty="0"/>
              <a:t>     </a:t>
            </a:r>
          </a:p>
        </p:txBody>
      </p:sp>
    </p:spTree>
    <p:extLst>
      <p:ext uri="{BB962C8B-B14F-4D97-AF65-F5344CB8AC3E}">
        <p14:creationId xmlns:p14="http://schemas.microsoft.com/office/powerpoint/2010/main" val="315354016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BBDC3-400D-4A9A-9200-2A8CF6C5843E}"/>
              </a:ext>
            </a:extLst>
          </p:cNvPr>
          <p:cNvSpPr>
            <a:spLocks noGrp="1"/>
          </p:cNvSpPr>
          <p:nvPr>
            <p:ph type="title"/>
          </p:nvPr>
        </p:nvSpPr>
        <p:spPr/>
        <p:txBody>
          <a:bodyPr/>
          <a:lstStyle/>
          <a:p>
            <a:r>
              <a:rPr lang="en-US" dirty="0"/>
              <a:t>Bacteriological test</a:t>
            </a:r>
            <a:endParaRPr lang="en-IN" dirty="0"/>
          </a:p>
        </p:txBody>
      </p:sp>
      <p:sp>
        <p:nvSpPr>
          <p:cNvPr id="3" name="Content Placeholder 2">
            <a:extLst>
              <a:ext uri="{FF2B5EF4-FFF2-40B4-BE49-F238E27FC236}">
                <a16:creationId xmlns:a16="http://schemas.microsoft.com/office/drawing/2014/main" xmlns="" id="{2AC25632-49ED-4FE5-AE70-B0C18FF89786}"/>
              </a:ext>
            </a:extLst>
          </p:cNvPr>
          <p:cNvSpPr>
            <a:spLocks noGrp="1"/>
          </p:cNvSpPr>
          <p:nvPr>
            <p:ph idx="1"/>
          </p:nvPr>
        </p:nvSpPr>
        <p:spPr/>
        <p:txBody>
          <a:bodyPr/>
          <a:lstStyle/>
          <a:p>
            <a:pPr algn="just"/>
            <a:r>
              <a:rPr lang="en-US" b="0" i="0" dirty="0">
                <a:solidFill>
                  <a:srgbClr val="FF0000"/>
                </a:solidFill>
                <a:effectLst/>
                <a:latin typeface="arial" panose="020B0604020202020204" pitchFamily="34" charset="0"/>
              </a:rPr>
              <a:t>Microscopic examination and culture </a:t>
            </a:r>
            <a:r>
              <a:rPr lang="en-US" b="0" i="0" dirty="0">
                <a:solidFill>
                  <a:srgbClr val="202124"/>
                </a:solidFill>
                <a:effectLst/>
                <a:latin typeface="arial" panose="020B0604020202020204" pitchFamily="34" charset="0"/>
              </a:rPr>
              <a:t>are still today essential </a:t>
            </a:r>
            <a:r>
              <a:rPr lang="en-US" b="0" i="0" dirty="0">
                <a:solidFill>
                  <a:srgbClr val="FF0000"/>
                </a:solidFill>
                <a:effectLst/>
                <a:latin typeface="arial" panose="020B0604020202020204" pitchFamily="34" charset="0"/>
              </a:rPr>
              <a:t>elements of the bacteriological diagnosis </a:t>
            </a:r>
            <a:r>
              <a:rPr lang="en-US" b="0" i="0" dirty="0">
                <a:solidFill>
                  <a:srgbClr val="202124"/>
                </a:solidFill>
                <a:effectLst/>
                <a:latin typeface="arial" panose="020B0604020202020204" pitchFamily="34" charset="0"/>
              </a:rPr>
              <a:t>of tuberculosis.</a:t>
            </a:r>
          </a:p>
          <a:p>
            <a:pPr algn="just"/>
            <a:r>
              <a:rPr lang="en-US" b="0" i="0" dirty="0">
                <a:solidFill>
                  <a:srgbClr val="202124"/>
                </a:solidFill>
                <a:effectLst/>
                <a:latin typeface="arial" panose="020B0604020202020204" pitchFamily="34" charset="0"/>
              </a:rPr>
              <a:t> Microscopic examination of </a:t>
            </a:r>
            <a:r>
              <a:rPr lang="en-US" b="1" i="0" dirty="0">
                <a:solidFill>
                  <a:srgbClr val="202124"/>
                </a:solidFill>
                <a:effectLst/>
                <a:latin typeface="arial" panose="020B0604020202020204" pitchFamily="34" charset="0"/>
              </a:rPr>
              <a:t>a </a:t>
            </a:r>
            <a:r>
              <a:rPr lang="en-US" b="1" i="0" dirty="0" err="1">
                <a:solidFill>
                  <a:srgbClr val="FF0000"/>
                </a:solidFill>
                <a:effectLst/>
                <a:latin typeface="arial" panose="020B0604020202020204" pitchFamily="34" charset="0"/>
              </a:rPr>
              <a:t>Ziehl</a:t>
            </a:r>
            <a:r>
              <a:rPr lang="en-US" b="1" i="0" dirty="0">
                <a:solidFill>
                  <a:srgbClr val="FF0000"/>
                </a:solidFill>
                <a:effectLst/>
                <a:latin typeface="arial" panose="020B0604020202020204" pitchFamily="34" charset="0"/>
              </a:rPr>
              <a:t> fuchsin or auramine stained specimen</a:t>
            </a:r>
            <a:r>
              <a:rPr lang="en-US" b="0" i="0" dirty="0">
                <a:solidFill>
                  <a:srgbClr val="FF0000"/>
                </a:solidFill>
                <a:effectLst/>
                <a:latin typeface="arial" panose="020B0604020202020204" pitchFamily="34" charset="0"/>
              </a:rPr>
              <a:t> </a:t>
            </a:r>
            <a:r>
              <a:rPr lang="en-US" b="0" i="0" dirty="0">
                <a:solidFill>
                  <a:srgbClr val="202124"/>
                </a:solidFill>
                <a:effectLst/>
                <a:latin typeface="arial" panose="020B0604020202020204" pitchFamily="34" charset="0"/>
              </a:rPr>
              <a:t>allows </a:t>
            </a:r>
            <a:r>
              <a:rPr lang="en-US" b="0" i="0" dirty="0">
                <a:solidFill>
                  <a:srgbClr val="FF0000"/>
                </a:solidFill>
                <a:effectLst/>
                <a:latin typeface="arial" panose="020B0604020202020204" pitchFamily="34" charset="0"/>
              </a:rPr>
              <a:t>detection of most strains </a:t>
            </a:r>
            <a:r>
              <a:rPr lang="en-US" b="0" i="0" dirty="0">
                <a:solidFill>
                  <a:srgbClr val="202124"/>
                </a:solidFill>
                <a:effectLst/>
                <a:latin typeface="arial" panose="020B0604020202020204" pitchFamily="34" charset="0"/>
              </a:rPr>
              <a:t>in less than an hour.</a:t>
            </a:r>
            <a:endParaRPr lang="en-IN" dirty="0"/>
          </a:p>
        </p:txBody>
      </p:sp>
    </p:spTree>
    <p:extLst>
      <p:ext uri="{BB962C8B-B14F-4D97-AF65-F5344CB8AC3E}">
        <p14:creationId xmlns:p14="http://schemas.microsoft.com/office/powerpoint/2010/main" val="270594953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30B7A-E283-4119-ACF9-8BB03F911E4D}"/>
              </a:ext>
            </a:extLst>
          </p:cNvPr>
          <p:cNvSpPr>
            <a:spLocks noGrp="1"/>
          </p:cNvSpPr>
          <p:nvPr>
            <p:ph type="title"/>
          </p:nvPr>
        </p:nvSpPr>
        <p:spPr/>
        <p:txBody>
          <a:bodyPr/>
          <a:lstStyle/>
          <a:p>
            <a:r>
              <a:rPr lang="en-US" dirty="0"/>
              <a:t>Sputum culture test</a:t>
            </a:r>
            <a:endParaRPr lang="en-IN" dirty="0"/>
          </a:p>
        </p:txBody>
      </p:sp>
      <p:sp>
        <p:nvSpPr>
          <p:cNvPr id="3" name="Content Placeholder 2">
            <a:extLst>
              <a:ext uri="{FF2B5EF4-FFF2-40B4-BE49-F238E27FC236}">
                <a16:creationId xmlns:a16="http://schemas.microsoft.com/office/drawing/2014/main" xmlns="" id="{C43A9830-B2CD-4892-82F8-45AE71A0D5D6}"/>
              </a:ext>
            </a:extLst>
          </p:cNvPr>
          <p:cNvSpPr>
            <a:spLocks noGrp="1"/>
          </p:cNvSpPr>
          <p:nvPr>
            <p:ph idx="1"/>
          </p:nvPr>
        </p:nvSpPr>
        <p:spPr/>
        <p:txBody>
          <a:bodyPr/>
          <a:lstStyle/>
          <a:p>
            <a:pPr algn="just"/>
            <a:r>
              <a:rPr lang="en-US" b="0" i="0" dirty="0">
                <a:solidFill>
                  <a:srgbClr val="202124"/>
                </a:solidFill>
                <a:effectLst/>
                <a:latin typeface="arial" panose="020B0604020202020204" pitchFamily="34" charset="0"/>
              </a:rPr>
              <a:t>A </a:t>
            </a:r>
            <a:r>
              <a:rPr lang="en-US" b="0" i="0" dirty="0">
                <a:solidFill>
                  <a:srgbClr val="FF0000"/>
                </a:solidFill>
                <a:effectLst/>
                <a:latin typeface="arial" panose="020B0604020202020204" pitchFamily="34" charset="0"/>
              </a:rPr>
              <a:t>sputum culture </a:t>
            </a:r>
            <a:r>
              <a:rPr lang="en-US" b="0" i="0" dirty="0">
                <a:solidFill>
                  <a:srgbClr val="202124"/>
                </a:solidFill>
                <a:effectLst/>
                <a:latin typeface="arial" panose="020B0604020202020204" pitchFamily="34" charset="0"/>
              </a:rPr>
              <a:t>is a test that </a:t>
            </a:r>
            <a:r>
              <a:rPr lang="en-US" b="1" i="0" dirty="0">
                <a:solidFill>
                  <a:srgbClr val="202124"/>
                </a:solidFill>
                <a:effectLst/>
                <a:latin typeface="arial" panose="020B0604020202020204" pitchFamily="34" charset="0"/>
              </a:rPr>
              <a:t>checks for bacteria or another type of organism that may be causing an infection in your lungs or the airways leading to the lungs</a:t>
            </a:r>
            <a:r>
              <a:rPr lang="en-US" b="0" i="0" dirty="0">
                <a:solidFill>
                  <a:srgbClr val="202124"/>
                </a:solidFill>
                <a:effectLst/>
                <a:latin typeface="arial" panose="020B0604020202020204" pitchFamily="34" charset="0"/>
              </a:rPr>
              <a:t>. </a:t>
            </a:r>
          </a:p>
          <a:p>
            <a:pPr algn="just"/>
            <a:r>
              <a:rPr lang="en-US" b="0" i="0" dirty="0">
                <a:solidFill>
                  <a:srgbClr val="202124"/>
                </a:solidFill>
                <a:effectLst/>
                <a:latin typeface="arial" panose="020B0604020202020204" pitchFamily="34" charset="0"/>
              </a:rPr>
              <a:t>Sputum, also known as </a:t>
            </a:r>
            <a:r>
              <a:rPr lang="en-US" b="0" i="0" dirty="0">
                <a:solidFill>
                  <a:srgbClr val="FF0000"/>
                </a:solidFill>
                <a:effectLst/>
                <a:latin typeface="arial" panose="020B0604020202020204" pitchFamily="34" charset="0"/>
              </a:rPr>
              <a:t>phlegm</a:t>
            </a:r>
            <a:r>
              <a:rPr lang="en-US" b="0" i="0" dirty="0">
                <a:solidFill>
                  <a:srgbClr val="202124"/>
                </a:solidFill>
                <a:effectLst/>
                <a:latin typeface="arial" panose="020B0604020202020204" pitchFamily="34" charset="0"/>
              </a:rPr>
              <a:t>, is a </a:t>
            </a:r>
            <a:r>
              <a:rPr lang="en-US" b="0" i="0" u="sng" dirty="0">
                <a:solidFill>
                  <a:srgbClr val="202124"/>
                </a:solidFill>
                <a:effectLst/>
                <a:latin typeface="arial" panose="020B0604020202020204" pitchFamily="34" charset="0"/>
              </a:rPr>
              <a:t>thick type of mucus made in your lungs.</a:t>
            </a:r>
            <a:endParaRPr lang="en-IN" u="sng" dirty="0"/>
          </a:p>
        </p:txBody>
      </p:sp>
    </p:spTree>
    <p:extLst>
      <p:ext uri="{BB962C8B-B14F-4D97-AF65-F5344CB8AC3E}">
        <p14:creationId xmlns:p14="http://schemas.microsoft.com/office/powerpoint/2010/main" val="111676601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1B39-5940-44A4-B37A-09772CB13974}"/>
              </a:ext>
            </a:extLst>
          </p:cNvPr>
          <p:cNvSpPr>
            <a:spLocks noGrp="1"/>
          </p:cNvSpPr>
          <p:nvPr>
            <p:ph type="title"/>
          </p:nvPr>
        </p:nvSpPr>
        <p:spPr/>
        <p:txBody>
          <a:bodyPr>
            <a:normAutofit fontScale="90000"/>
          </a:bodyPr>
          <a:lstStyle/>
          <a:p>
            <a:r>
              <a:rPr lang="en-US" b="0" i="0" dirty="0">
                <a:solidFill>
                  <a:srgbClr val="202124"/>
                </a:solidFill>
                <a:effectLst/>
                <a:latin typeface="arial" panose="020B0604020202020204" pitchFamily="34" charset="0"/>
              </a:rPr>
              <a:t>How is sputum culture done?</a:t>
            </a:r>
            <a:br>
              <a:rPr lang="en-US" b="0" i="0" dirty="0">
                <a:solidFill>
                  <a:srgbClr val="202124"/>
                </a:solidFill>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xmlns="" id="{C10E5995-DCA0-4DCE-B4D6-B44B885E3FE2}"/>
              </a:ext>
            </a:extLst>
          </p:cNvPr>
          <p:cNvSpPr>
            <a:spLocks noGrp="1"/>
          </p:cNvSpPr>
          <p:nvPr>
            <p:ph idx="1"/>
          </p:nvPr>
        </p:nvSpPr>
        <p:spPr/>
        <p:txBody>
          <a:bodyPr/>
          <a:lstStyle/>
          <a:p>
            <a:pPr algn="just"/>
            <a:r>
              <a:rPr lang="en-US" b="0" i="0" dirty="0">
                <a:solidFill>
                  <a:srgbClr val="202124"/>
                </a:solidFill>
                <a:effectLst/>
                <a:latin typeface="arial" panose="020B0604020202020204" pitchFamily="34" charset="0"/>
              </a:rPr>
              <a:t>You will be asked </a:t>
            </a:r>
            <a:r>
              <a:rPr lang="en-US" b="1" i="0" dirty="0">
                <a:solidFill>
                  <a:srgbClr val="202124"/>
                </a:solidFill>
                <a:effectLst/>
                <a:latin typeface="arial" panose="020B0604020202020204" pitchFamily="34" charset="0"/>
              </a:rPr>
              <a:t>to cough deeply and spit any phlegm that comes up from your lungs into a special container</a:t>
            </a:r>
            <a:r>
              <a:rPr lang="en-US" b="0" i="0" dirty="0">
                <a:solidFill>
                  <a:srgbClr val="202124"/>
                </a:solidFill>
                <a:effectLst/>
                <a:latin typeface="arial" panose="020B0604020202020204" pitchFamily="34" charset="0"/>
              </a:rPr>
              <a:t>. </a:t>
            </a:r>
          </a:p>
          <a:p>
            <a:pPr algn="just"/>
            <a:r>
              <a:rPr lang="en-US" b="0" i="0" dirty="0">
                <a:solidFill>
                  <a:srgbClr val="202124"/>
                </a:solidFill>
                <a:effectLst/>
                <a:latin typeface="arial" panose="020B0604020202020204" pitchFamily="34" charset="0"/>
              </a:rPr>
              <a:t>The sample is sent to a lab. </a:t>
            </a:r>
          </a:p>
          <a:p>
            <a:pPr algn="just"/>
            <a:r>
              <a:rPr lang="en-US" b="0" i="0" dirty="0">
                <a:solidFill>
                  <a:srgbClr val="202124"/>
                </a:solidFill>
                <a:effectLst/>
                <a:latin typeface="arial" panose="020B0604020202020204" pitchFamily="34" charset="0"/>
              </a:rPr>
              <a:t>There, it is placed in a special dish (culture). </a:t>
            </a:r>
          </a:p>
          <a:p>
            <a:pPr algn="just"/>
            <a:r>
              <a:rPr lang="en-US" b="0" i="0" dirty="0">
                <a:solidFill>
                  <a:srgbClr val="202124"/>
                </a:solidFill>
                <a:effectLst/>
                <a:latin typeface="arial" panose="020B0604020202020204" pitchFamily="34" charset="0"/>
              </a:rPr>
              <a:t>It is then watched for two to three days or longer to see if bacteria or other disease-causing germs grow</a:t>
            </a:r>
          </a:p>
          <a:p>
            <a:endParaRPr lang="en-IN" dirty="0"/>
          </a:p>
        </p:txBody>
      </p:sp>
    </p:spTree>
    <p:extLst>
      <p:ext uri="{BB962C8B-B14F-4D97-AF65-F5344CB8AC3E}">
        <p14:creationId xmlns:p14="http://schemas.microsoft.com/office/powerpoint/2010/main" val="135160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STD</a:t>
            </a:r>
          </a:p>
        </p:txBody>
      </p:sp>
      <p:sp>
        <p:nvSpPr>
          <p:cNvPr id="3" name="Content Placeholder 2"/>
          <p:cNvSpPr>
            <a:spLocks noGrp="1"/>
          </p:cNvSpPr>
          <p:nvPr>
            <p:ph idx="1"/>
          </p:nvPr>
        </p:nvSpPr>
        <p:spPr/>
        <p:txBody>
          <a:bodyPr>
            <a:normAutofit/>
          </a:bodyPr>
          <a:lstStyle/>
          <a:p>
            <a:pPr algn="just"/>
            <a:r>
              <a:rPr lang="en-US" dirty="0"/>
              <a:t>Sexually transmitted diseases (STD) are </a:t>
            </a:r>
            <a:r>
              <a:rPr lang="en-US" u="sng" dirty="0"/>
              <a:t>a group of communicable diseases</a:t>
            </a:r>
            <a:r>
              <a:rPr lang="en-US" dirty="0">
                <a:solidFill>
                  <a:srgbClr val="C00000"/>
                </a:solidFill>
              </a:rPr>
              <a:t> </a:t>
            </a:r>
            <a:r>
              <a:rPr lang="en-US" dirty="0">
                <a:solidFill>
                  <a:srgbClr val="FF0000"/>
                </a:solidFill>
              </a:rPr>
              <a:t>t</a:t>
            </a:r>
            <a:r>
              <a:rPr lang="en-US" dirty="0"/>
              <a:t>hat are transmitted by </a:t>
            </a:r>
            <a:r>
              <a:rPr lang="en-US" u="sng" dirty="0"/>
              <a:t>sexual contact </a:t>
            </a:r>
            <a:r>
              <a:rPr lang="en-US" dirty="0"/>
              <a:t>and </a:t>
            </a:r>
            <a:r>
              <a:rPr lang="en-US" u="sng" dirty="0">
                <a:solidFill>
                  <a:srgbClr val="FF0066"/>
                </a:solidFill>
              </a:rPr>
              <a:t>caused</a:t>
            </a:r>
            <a:r>
              <a:rPr lang="en-US" dirty="0"/>
              <a:t> by a </a:t>
            </a:r>
            <a:r>
              <a:rPr lang="en-US" dirty="0">
                <a:solidFill>
                  <a:srgbClr val="C00000"/>
                </a:solidFill>
              </a:rPr>
              <a:t>wide range of bacterial, viral, protozoal, and fungal agents</a:t>
            </a:r>
          </a:p>
          <a:p>
            <a:pPr algn="just"/>
            <a:r>
              <a:rPr lang="en-US" dirty="0"/>
              <a:t>The contact is usually </a:t>
            </a:r>
            <a:r>
              <a:rPr lang="en-US" u="sng" dirty="0"/>
              <a:t>vaginal, oral, or anal sex</a:t>
            </a:r>
            <a:r>
              <a:rPr lang="en-US" dirty="0"/>
              <a:t>. But sometimes they can spread through </a:t>
            </a:r>
            <a:r>
              <a:rPr lang="en-US" u="sng" dirty="0"/>
              <a:t>another intimate physical contact</a:t>
            </a:r>
          </a:p>
          <a:p>
            <a:pPr algn="just"/>
            <a:r>
              <a:rPr lang="en-US" dirty="0"/>
              <a:t>This is because some STDs, like </a:t>
            </a:r>
            <a:r>
              <a:rPr lang="en-US" u="sng" dirty="0"/>
              <a:t>herpes and HPV, </a:t>
            </a:r>
            <a:r>
              <a:rPr lang="en-US" dirty="0"/>
              <a:t>are spread by </a:t>
            </a:r>
            <a:r>
              <a:rPr lang="en-US" u="sng" dirty="0"/>
              <a:t>skin-to-skin contact</a:t>
            </a:r>
            <a:r>
              <a:rPr lang="en-US" dirty="0"/>
              <a:t>.</a:t>
            </a:r>
          </a:p>
        </p:txBody>
      </p:sp>
    </p:spTree>
    <p:extLst>
      <p:ext uri="{BB962C8B-B14F-4D97-AF65-F5344CB8AC3E}">
        <p14:creationId xmlns:p14="http://schemas.microsoft.com/office/powerpoint/2010/main" val="375208586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D7FD0-0057-4B23-8E99-5ADD5D129812}"/>
              </a:ext>
            </a:extLst>
          </p:cNvPr>
          <p:cNvSpPr>
            <a:spLocks noGrp="1"/>
          </p:cNvSpPr>
          <p:nvPr>
            <p:ph type="title"/>
          </p:nvPr>
        </p:nvSpPr>
        <p:spPr/>
        <p:txBody>
          <a:bodyPr>
            <a:normAutofit fontScale="90000"/>
          </a:bodyPr>
          <a:lstStyle/>
          <a:p>
            <a:r>
              <a:rPr lang="en-US" b="0" i="0" dirty="0">
                <a:solidFill>
                  <a:srgbClr val="202124"/>
                </a:solidFill>
                <a:effectLst/>
                <a:latin typeface="arial" panose="020B0604020202020204" pitchFamily="34" charset="0"/>
              </a:rPr>
              <a:t>What does a positive sputum test mean?</a:t>
            </a:r>
            <a:br>
              <a:rPr lang="en-US" b="0" i="0" dirty="0">
                <a:solidFill>
                  <a:srgbClr val="202124"/>
                </a:solidFill>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xmlns="" id="{0B6AFBF9-475F-4FF7-810D-0D9F6022B7E7}"/>
              </a:ext>
            </a:extLst>
          </p:cNvPr>
          <p:cNvSpPr>
            <a:spLocks noGrp="1"/>
          </p:cNvSpPr>
          <p:nvPr>
            <p:ph idx="1"/>
          </p:nvPr>
        </p:nvSpPr>
        <p:spPr/>
        <p:txBody>
          <a:bodyPr/>
          <a:lstStyle/>
          <a:p>
            <a:pPr algn="just"/>
            <a:r>
              <a:rPr lang="en-US" b="0" i="0" dirty="0">
                <a:solidFill>
                  <a:srgbClr val="202124"/>
                </a:solidFill>
                <a:effectLst/>
                <a:latin typeface="arial" panose="020B0604020202020204" pitchFamily="34" charset="0"/>
              </a:rPr>
              <a:t>A sputum culture is a test to find germs (such as TB bacteria) that can cause an infection. </a:t>
            </a:r>
          </a:p>
          <a:p>
            <a:pPr algn="just"/>
            <a:r>
              <a:rPr lang="en-US" b="0" i="0" dirty="0">
                <a:solidFill>
                  <a:srgbClr val="202124"/>
                </a:solidFill>
                <a:effectLst/>
                <a:latin typeface="arial" panose="020B0604020202020204" pitchFamily="34" charset="0"/>
              </a:rPr>
              <a:t>A sample of sputum is added to a substance that promotes the growth of bacteria. If no bacteria grow, the culture is negative. </a:t>
            </a:r>
          </a:p>
          <a:p>
            <a:pPr algn="just"/>
            <a:r>
              <a:rPr lang="en-US" b="0" i="0" dirty="0">
                <a:solidFill>
                  <a:srgbClr val="202124"/>
                </a:solidFill>
                <a:effectLst/>
                <a:latin typeface="arial" panose="020B0604020202020204" pitchFamily="34" charset="0"/>
              </a:rPr>
              <a:t>If bacteria grow, </a:t>
            </a:r>
            <a:r>
              <a:rPr lang="en-US" b="1" i="0" dirty="0">
                <a:solidFill>
                  <a:srgbClr val="202124"/>
                </a:solidFill>
                <a:effectLst/>
                <a:latin typeface="arial" panose="020B0604020202020204" pitchFamily="34" charset="0"/>
              </a:rPr>
              <a:t>the culture is positive</a:t>
            </a:r>
            <a:r>
              <a:rPr lang="en-US" b="0" i="0" dirty="0">
                <a:solidFill>
                  <a:srgbClr val="202124"/>
                </a:solidFill>
                <a:effectLst/>
                <a:latin typeface="arial" panose="020B0604020202020204" pitchFamily="34" charset="0"/>
              </a:rPr>
              <a:t>.</a:t>
            </a:r>
          </a:p>
          <a:p>
            <a:pPr algn="just"/>
            <a:r>
              <a:rPr lang="en-US" b="0" i="0" dirty="0">
                <a:solidFill>
                  <a:srgbClr val="202124"/>
                </a:solidFill>
                <a:effectLst/>
                <a:latin typeface="arial" panose="020B0604020202020204" pitchFamily="34" charset="0"/>
              </a:rPr>
              <a:t> If TB bacteria grow, then the person has tuberculosis.</a:t>
            </a:r>
          </a:p>
          <a:p>
            <a:endParaRPr lang="en-IN" dirty="0"/>
          </a:p>
        </p:txBody>
      </p:sp>
    </p:spTree>
    <p:extLst>
      <p:ext uri="{BB962C8B-B14F-4D97-AF65-F5344CB8AC3E}">
        <p14:creationId xmlns:p14="http://schemas.microsoft.com/office/powerpoint/2010/main" val="68132821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65D85-7268-4144-9E3C-2191D9AD9B23}"/>
              </a:ext>
            </a:extLst>
          </p:cNvPr>
          <p:cNvSpPr>
            <a:spLocks noGrp="1"/>
          </p:cNvSpPr>
          <p:nvPr>
            <p:ph type="title"/>
          </p:nvPr>
        </p:nvSpPr>
        <p:spPr/>
        <p:txBody>
          <a:bodyPr>
            <a:normAutofit fontScale="90000"/>
          </a:bodyPr>
          <a:lstStyle/>
          <a:p>
            <a:r>
              <a:rPr lang="en-US" b="0" i="0" dirty="0">
                <a:solidFill>
                  <a:srgbClr val="202124"/>
                </a:solidFill>
                <a:effectLst/>
                <a:latin typeface="arial" panose="020B0604020202020204" pitchFamily="34" charset="0"/>
              </a:rPr>
              <a:t>What is a normal sputum culture?</a:t>
            </a:r>
            <a:br>
              <a:rPr lang="en-US" b="0" i="0" dirty="0">
                <a:solidFill>
                  <a:srgbClr val="202124"/>
                </a:solidFill>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xmlns="" id="{0065ABC5-4C68-4D13-9C9A-9CBEDF3CAE96}"/>
              </a:ext>
            </a:extLst>
          </p:cNvPr>
          <p:cNvSpPr>
            <a:spLocks noGrp="1"/>
          </p:cNvSpPr>
          <p:nvPr>
            <p:ph idx="1"/>
          </p:nvPr>
        </p:nvSpPr>
        <p:spPr/>
        <p:txBody>
          <a:bodyPr/>
          <a:lstStyle/>
          <a:p>
            <a:pPr algn="just"/>
            <a:r>
              <a:rPr lang="en-US" b="0" i="0" dirty="0">
                <a:solidFill>
                  <a:srgbClr val="202124"/>
                </a:solidFill>
                <a:effectLst/>
                <a:latin typeface="arial" panose="020B0604020202020204" pitchFamily="34" charset="0"/>
              </a:rPr>
              <a:t>Normal: Sputum that has passed through the mouth normally contains several types of harmless bacteria.</a:t>
            </a:r>
          </a:p>
          <a:p>
            <a:pPr algn="just"/>
            <a:r>
              <a:rPr lang="en-US" b="0" i="0" dirty="0">
                <a:solidFill>
                  <a:srgbClr val="202124"/>
                </a:solidFill>
                <a:effectLst/>
                <a:latin typeface="arial" panose="020B0604020202020204" pitchFamily="34" charset="0"/>
              </a:rPr>
              <a:t> These include some types of strep (Streptococcus) and staph (Staphylococcus). </a:t>
            </a:r>
          </a:p>
          <a:p>
            <a:pPr algn="just"/>
            <a:r>
              <a:rPr lang="en-US" b="0" i="0" dirty="0">
                <a:solidFill>
                  <a:srgbClr val="202124"/>
                </a:solidFill>
                <a:effectLst/>
                <a:latin typeface="arial" panose="020B0604020202020204" pitchFamily="34" charset="0"/>
              </a:rPr>
              <a:t>The culture should not show any harmful bacteria or fungi. </a:t>
            </a:r>
          </a:p>
          <a:p>
            <a:pPr algn="just"/>
            <a:r>
              <a:rPr lang="en-US" b="1" i="0" dirty="0">
                <a:solidFill>
                  <a:srgbClr val="202124"/>
                </a:solidFill>
                <a:effectLst/>
                <a:latin typeface="arial" panose="020B0604020202020204" pitchFamily="34" charset="0"/>
              </a:rPr>
              <a:t>Normal culture results are negative</a:t>
            </a:r>
            <a:r>
              <a:rPr lang="en-US" b="0" i="0" dirty="0">
                <a:solidFill>
                  <a:srgbClr val="202124"/>
                </a:solidFill>
                <a:effectLst/>
                <a:latin typeface="arial" panose="020B0604020202020204" pitchFamily="34" charset="0"/>
              </a:rPr>
              <a:t>.</a:t>
            </a:r>
          </a:p>
          <a:p>
            <a:endParaRPr lang="en-IN" dirty="0"/>
          </a:p>
        </p:txBody>
      </p:sp>
    </p:spTree>
    <p:extLst>
      <p:ext uri="{BB962C8B-B14F-4D97-AF65-F5344CB8AC3E}">
        <p14:creationId xmlns:p14="http://schemas.microsoft.com/office/powerpoint/2010/main" val="209639758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BDD8F-DC57-4EFC-A4AC-BF7CB395495E}"/>
              </a:ext>
            </a:extLst>
          </p:cNvPr>
          <p:cNvSpPr>
            <a:spLocks noGrp="1"/>
          </p:cNvSpPr>
          <p:nvPr>
            <p:ph type="title"/>
          </p:nvPr>
        </p:nvSpPr>
        <p:spPr/>
        <p:txBody>
          <a:bodyPr>
            <a:normAutofit fontScale="90000"/>
          </a:bodyPr>
          <a:lstStyle/>
          <a:p>
            <a:r>
              <a:rPr lang="en-US" b="0" i="0" dirty="0">
                <a:solidFill>
                  <a:srgbClr val="202124"/>
                </a:solidFill>
                <a:effectLst/>
                <a:latin typeface="arial" panose="020B0604020202020204" pitchFamily="34" charset="0"/>
              </a:rPr>
              <a:t>What color is sputum of tuberculosis?</a:t>
            </a:r>
            <a:br>
              <a:rPr lang="en-US" b="0" i="0" dirty="0">
                <a:solidFill>
                  <a:srgbClr val="202124"/>
                </a:solidFill>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xmlns="" id="{88ED8A15-869A-4C77-A0AD-88037BD68776}"/>
              </a:ext>
            </a:extLst>
          </p:cNvPr>
          <p:cNvSpPr>
            <a:spLocks noGrp="1"/>
          </p:cNvSpPr>
          <p:nvPr>
            <p:ph idx="1"/>
          </p:nvPr>
        </p:nvSpPr>
        <p:spPr/>
        <p:txBody>
          <a:bodyPr/>
          <a:lstStyle/>
          <a:p>
            <a:pPr algn="l"/>
            <a:r>
              <a:rPr lang="en-US" b="0" i="0" dirty="0">
                <a:solidFill>
                  <a:srgbClr val="202124"/>
                </a:solidFill>
                <a:effectLst/>
                <a:latin typeface="arial" panose="020B0604020202020204" pitchFamily="34" charset="0"/>
              </a:rPr>
              <a:t>Tuberculosis (TB)</a:t>
            </a:r>
            <a:br>
              <a:rPr lang="en-US" b="0" i="0" dirty="0">
                <a:solidFill>
                  <a:srgbClr val="202124"/>
                </a:solidFill>
                <a:effectLst/>
                <a:latin typeface="arial" panose="020B0604020202020204" pitchFamily="34" charset="0"/>
              </a:rPr>
            </a:br>
            <a:r>
              <a:rPr lang="en-US" b="0" i="0" dirty="0">
                <a:solidFill>
                  <a:srgbClr val="202124"/>
                </a:solidFill>
                <a:effectLst/>
                <a:latin typeface="arial" panose="020B0604020202020204" pitchFamily="34" charset="0"/>
              </a:rPr>
              <a:t/>
            </a:r>
            <a:br>
              <a:rPr lang="en-US" b="0" i="0" dirty="0">
                <a:solidFill>
                  <a:srgbClr val="202124"/>
                </a:solidFill>
                <a:effectLst/>
                <a:latin typeface="arial" panose="020B0604020202020204" pitchFamily="34" charset="0"/>
              </a:rPr>
            </a:br>
            <a:r>
              <a:rPr lang="en-US" b="0" i="0" dirty="0">
                <a:solidFill>
                  <a:srgbClr val="202124"/>
                </a:solidFill>
                <a:effectLst/>
                <a:latin typeface="arial" panose="020B0604020202020204" pitchFamily="34" charset="0"/>
              </a:rPr>
              <a:t>If someone has TB, they may cough up </a:t>
            </a:r>
            <a:r>
              <a:rPr lang="en-US" b="1" i="0" dirty="0">
                <a:solidFill>
                  <a:srgbClr val="202124"/>
                </a:solidFill>
                <a:effectLst/>
                <a:latin typeface="arial" panose="020B0604020202020204" pitchFamily="34" charset="0"/>
              </a:rPr>
              <a:t>green or bloody phlegm</a:t>
            </a:r>
            <a:r>
              <a:rPr lang="en-US" b="0" i="0" dirty="0">
                <a:solidFill>
                  <a:srgbClr val="202124"/>
                </a:solidFill>
                <a:effectLst/>
                <a:latin typeface="arial" panose="020B0604020202020204" pitchFamily="34" charset="0"/>
              </a:rPr>
              <a:t>.</a:t>
            </a:r>
          </a:p>
          <a:p>
            <a:pPr algn="l"/>
            <a:r>
              <a:rPr lang="en-US" b="0" i="0" dirty="0">
                <a:solidFill>
                  <a:srgbClr val="202124"/>
                </a:solidFill>
                <a:effectLst/>
                <a:latin typeface="arial" panose="020B0604020202020204" pitchFamily="34" charset="0"/>
              </a:rPr>
              <a:t> They will also experience </a:t>
            </a:r>
            <a:r>
              <a:rPr lang="en-US" b="0" i="0" dirty="0">
                <a:solidFill>
                  <a:srgbClr val="FF0000"/>
                </a:solidFill>
                <a:effectLst/>
                <a:latin typeface="arial" panose="020B0604020202020204" pitchFamily="34" charset="0"/>
              </a:rPr>
              <a:t>symptoms</a:t>
            </a:r>
            <a:r>
              <a:rPr lang="en-US" b="0" i="0" dirty="0">
                <a:solidFill>
                  <a:srgbClr val="202124"/>
                </a:solidFill>
                <a:effectLst/>
                <a:latin typeface="arial" panose="020B0604020202020204" pitchFamily="34" charset="0"/>
              </a:rPr>
              <a:t> that can include: weight loss. night sweats.</a:t>
            </a:r>
          </a:p>
          <a:p>
            <a:endParaRPr lang="en-IN" dirty="0"/>
          </a:p>
        </p:txBody>
      </p:sp>
    </p:spTree>
    <p:extLst>
      <p:ext uri="{BB962C8B-B14F-4D97-AF65-F5344CB8AC3E}">
        <p14:creationId xmlns:p14="http://schemas.microsoft.com/office/powerpoint/2010/main" val="20430176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D1AA58-E3E0-4228-93E8-1C688932D4BB}"/>
              </a:ext>
            </a:extLst>
          </p:cNvPr>
          <p:cNvSpPr>
            <a:spLocks noGrp="1"/>
          </p:cNvSpPr>
          <p:nvPr>
            <p:ph type="title"/>
          </p:nvPr>
        </p:nvSpPr>
        <p:spPr/>
        <p:txBody>
          <a:bodyPr>
            <a:normAutofit fontScale="90000"/>
          </a:bodyPr>
          <a:lstStyle/>
          <a:p>
            <a:r>
              <a:rPr lang="en-US" dirty="0"/>
              <a:t>Radiography</a:t>
            </a:r>
            <a:br>
              <a:rPr lang="en-US" dirty="0"/>
            </a:br>
            <a:endParaRPr lang="en-IN" dirty="0"/>
          </a:p>
        </p:txBody>
      </p:sp>
      <p:sp>
        <p:nvSpPr>
          <p:cNvPr id="3" name="Content Placeholder 2">
            <a:extLst>
              <a:ext uri="{FF2B5EF4-FFF2-40B4-BE49-F238E27FC236}">
                <a16:creationId xmlns:a16="http://schemas.microsoft.com/office/drawing/2014/main" xmlns="" id="{4C767B4B-5C18-4522-B2BE-BE40C2B0C22D}"/>
              </a:ext>
            </a:extLst>
          </p:cNvPr>
          <p:cNvSpPr>
            <a:spLocks noGrp="1"/>
          </p:cNvSpPr>
          <p:nvPr>
            <p:ph idx="1"/>
          </p:nvPr>
        </p:nvSpPr>
        <p:spPr/>
        <p:txBody>
          <a:bodyPr/>
          <a:lstStyle/>
          <a:p>
            <a:pPr algn="just"/>
            <a:r>
              <a:rPr lang="en-US" b="1" i="0" dirty="0">
                <a:solidFill>
                  <a:srgbClr val="202124"/>
                </a:solidFill>
                <a:effectLst/>
                <a:latin typeface="arial" panose="020B0604020202020204" pitchFamily="34" charset="0"/>
              </a:rPr>
              <a:t>Chest radiography</a:t>
            </a:r>
            <a:r>
              <a:rPr lang="en-US" b="0" i="0" dirty="0">
                <a:solidFill>
                  <a:srgbClr val="202124"/>
                </a:solidFill>
                <a:effectLst/>
                <a:latin typeface="arial" panose="020B0604020202020204" pitchFamily="34" charset="0"/>
              </a:rPr>
              <a:t>, or chest X-ray (CXR) is a </a:t>
            </a:r>
            <a:r>
              <a:rPr lang="en-US" b="0" i="0" u="sng" dirty="0">
                <a:solidFill>
                  <a:srgbClr val="202124"/>
                </a:solidFill>
                <a:effectLst/>
                <a:latin typeface="arial" panose="020B0604020202020204" pitchFamily="34" charset="0"/>
              </a:rPr>
              <a:t>rapid imaging tool </a:t>
            </a:r>
            <a:r>
              <a:rPr lang="en-US" b="0" i="0" dirty="0">
                <a:solidFill>
                  <a:srgbClr val="202124"/>
                </a:solidFill>
                <a:effectLst/>
                <a:latin typeface="arial" panose="020B0604020202020204" pitchFamily="34" charset="0"/>
              </a:rPr>
              <a:t>that </a:t>
            </a:r>
            <a:r>
              <a:rPr lang="en-US" b="0" i="0" u="sng" dirty="0">
                <a:solidFill>
                  <a:srgbClr val="202124"/>
                </a:solidFill>
                <a:effectLst/>
                <a:latin typeface="arial" panose="020B0604020202020204" pitchFamily="34" charset="0"/>
              </a:rPr>
              <a:t>allows for easy identification </a:t>
            </a:r>
            <a:r>
              <a:rPr lang="en-US" b="0" i="0" dirty="0">
                <a:solidFill>
                  <a:srgbClr val="202124"/>
                </a:solidFill>
                <a:effectLst/>
                <a:latin typeface="arial" panose="020B0604020202020204" pitchFamily="34" charset="0"/>
              </a:rPr>
              <a:t>of </a:t>
            </a:r>
            <a:r>
              <a:rPr lang="en-US" b="0" i="0" dirty="0">
                <a:solidFill>
                  <a:srgbClr val="FF0000"/>
                </a:solidFill>
                <a:effectLst/>
                <a:latin typeface="arial" panose="020B0604020202020204" pitchFamily="34" charset="0"/>
              </a:rPr>
              <a:t>lung abnormalities</a:t>
            </a:r>
            <a:r>
              <a:rPr lang="en-US" b="0" i="0" dirty="0">
                <a:solidFill>
                  <a:srgbClr val="202124"/>
                </a:solidFill>
                <a:effectLst/>
                <a:latin typeface="arial" panose="020B0604020202020204" pitchFamily="34" charset="0"/>
              </a:rPr>
              <a:t>. </a:t>
            </a:r>
          </a:p>
          <a:p>
            <a:pPr algn="just"/>
            <a:r>
              <a:rPr lang="en-US" b="0" i="0" dirty="0">
                <a:solidFill>
                  <a:srgbClr val="202124"/>
                </a:solidFill>
                <a:effectLst/>
                <a:latin typeface="arial" panose="020B0604020202020204" pitchFamily="34" charset="0"/>
              </a:rPr>
              <a:t>CXR is an </a:t>
            </a:r>
            <a:r>
              <a:rPr lang="en-US" b="0" i="0" u="sng" dirty="0">
                <a:solidFill>
                  <a:srgbClr val="202124"/>
                </a:solidFill>
                <a:effectLst/>
                <a:latin typeface="arial" panose="020B0604020202020204" pitchFamily="34" charset="0"/>
              </a:rPr>
              <a:t>essential tool </a:t>
            </a:r>
            <a:r>
              <a:rPr lang="en-US" b="0" i="0" dirty="0">
                <a:solidFill>
                  <a:srgbClr val="202124"/>
                </a:solidFill>
                <a:effectLst/>
                <a:latin typeface="arial" panose="020B0604020202020204" pitchFamily="34" charset="0"/>
              </a:rPr>
              <a:t>for </a:t>
            </a:r>
            <a:r>
              <a:rPr lang="en-US" b="0" i="0" u="sng" dirty="0">
                <a:solidFill>
                  <a:srgbClr val="202124"/>
                </a:solidFill>
                <a:effectLst/>
                <a:latin typeface="arial" panose="020B0604020202020204" pitchFamily="34" charset="0"/>
              </a:rPr>
              <a:t>early detection of tuberculosis </a:t>
            </a:r>
            <a:r>
              <a:rPr lang="en-US" b="0" i="0" dirty="0">
                <a:solidFill>
                  <a:srgbClr val="202124"/>
                </a:solidFill>
                <a:effectLst/>
                <a:latin typeface="arial" panose="020B0604020202020204" pitchFamily="34" charset="0"/>
              </a:rPr>
              <a:t>(TB).  </a:t>
            </a:r>
            <a:endParaRPr lang="en-IN" dirty="0"/>
          </a:p>
        </p:txBody>
      </p:sp>
    </p:spTree>
    <p:extLst>
      <p:ext uri="{BB962C8B-B14F-4D97-AF65-F5344CB8AC3E}">
        <p14:creationId xmlns:p14="http://schemas.microsoft.com/office/powerpoint/2010/main" val="23135681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92EBE-18C5-4F57-A178-F7540A3CC1D5}"/>
              </a:ext>
            </a:extLst>
          </p:cNvPr>
          <p:cNvSpPr>
            <a:spLocks noGrp="1"/>
          </p:cNvSpPr>
          <p:nvPr>
            <p:ph type="title"/>
          </p:nvPr>
        </p:nvSpPr>
        <p:spPr/>
        <p:txBody>
          <a:bodyPr/>
          <a:lstStyle/>
          <a:p>
            <a:r>
              <a:rPr lang="en-US" dirty="0"/>
              <a:t>WHAT IS A NAAT FOR TB?</a:t>
            </a:r>
            <a:endParaRPr lang="en-IN" dirty="0"/>
          </a:p>
        </p:txBody>
      </p:sp>
      <p:sp>
        <p:nvSpPr>
          <p:cNvPr id="3" name="Content Placeholder 2">
            <a:extLst>
              <a:ext uri="{FF2B5EF4-FFF2-40B4-BE49-F238E27FC236}">
                <a16:creationId xmlns:a16="http://schemas.microsoft.com/office/drawing/2014/main" xmlns="" id="{B781F8FA-0AA3-4108-9EF4-3617B5A3C0D7}"/>
              </a:ext>
            </a:extLst>
          </p:cNvPr>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A nucleic acid amplification test, or NAAT, for tuberculosis (TB) is a </a:t>
            </a:r>
            <a:r>
              <a:rPr lang="en-US" u="sng" dirty="0">
                <a:latin typeface="Times New Roman" panose="02020603050405020304" pitchFamily="18" charset="0"/>
                <a:cs typeface="Times New Roman" panose="02020603050405020304" pitchFamily="18" charset="0"/>
              </a:rPr>
              <a:t>molecular test </a:t>
            </a:r>
            <a:r>
              <a:rPr lang="en-US" dirty="0">
                <a:latin typeface="Times New Roman" panose="02020603050405020304" pitchFamily="18" charset="0"/>
                <a:cs typeface="Times New Roman" panose="02020603050405020304" pitchFamily="18" charset="0"/>
              </a:rPr>
              <a:t>used to </a:t>
            </a:r>
            <a:r>
              <a:rPr lang="en-US" u="sng" dirty="0">
                <a:latin typeface="Times New Roman" panose="02020603050405020304" pitchFamily="18" charset="0"/>
                <a:cs typeface="Times New Roman" panose="02020603050405020304" pitchFamily="18" charset="0"/>
              </a:rPr>
              <a:t>detect the DNA </a:t>
            </a:r>
            <a:r>
              <a:rPr lang="en-US" dirty="0">
                <a:latin typeface="Times New Roman" panose="02020603050405020304" pitchFamily="18" charset="0"/>
                <a:cs typeface="Times New Roman" panose="02020603050405020304" pitchFamily="18" charset="0"/>
              </a:rPr>
              <a:t>(deoxyribonucleic acid) of Mycobacterium tuberculosis complex (MTBC) in a sputum or other respiratory sample. </a:t>
            </a:r>
          </a:p>
          <a:p>
            <a:pPr algn="just"/>
            <a:r>
              <a:rPr lang="en-US" dirty="0">
                <a:latin typeface="Times New Roman" panose="02020603050405020304" pitchFamily="18" charset="0"/>
                <a:cs typeface="Times New Roman" panose="02020603050405020304" pitchFamily="18" charset="0"/>
              </a:rPr>
              <a:t>Because the amount of DNA in a sample is very small, NAA testing includes a step that amplifies (or copies) the genetic material. </a:t>
            </a:r>
          </a:p>
          <a:p>
            <a:pPr algn="just"/>
            <a:r>
              <a:rPr lang="en-US" dirty="0">
                <a:latin typeface="Times New Roman" panose="02020603050405020304" pitchFamily="18" charset="0"/>
                <a:cs typeface="Times New Roman" panose="02020603050405020304" pitchFamily="18" charset="0"/>
              </a:rPr>
              <a:t>Polymerase Chain Reaction (PCR) is a common form of NAAT used in laboratory diagnosis. </a:t>
            </a:r>
          </a:p>
          <a:p>
            <a:pPr algn="just"/>
            <a:r>
              <a:rPr lang="en-US" dirty="0">
                <a:latin typeface="Times New Roman" panose="02020603050405020304" pitchFamily="18" charset="0"/>
                <a:cs typeface="Times New Roman" panose="02020603050405020304" pitchFamily="18" charset="0"/>
              </a:rPr>
              <a:t>GeneXpert® MTB/RIF test is a PCR that simultaneously detects MTBC and the genetic mutation that confers rifampin (RIF) resistance.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383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FDA88-3D1C-4769-A80B-C41DF08E632B}"/>
              </a:ext>
            </a:extLst>
          </p:cNvPr>
          <p:cNvSpPr>
            <a:spLocks noGrp="1"/>
          </p:cNvSpPr>
          <p:nvPr>
            <p:ph type="title"/>
          </p:nvPr>
        </p:nvSpPr>
        <p:spPr/>
        <p:txBody>
          <a:bodyPr>
            <a:normAutofit fontScale="90000"/>
          </a:bodyPr>
          <a:lstStyle/>
          <a:p>
            <a:r>
              <a:rPr lang="en-US" b="1" i="0" dirty="0">
                <a:solidFill>
                  <a:srgbClr val="000000"/>
                </a:solidFill>
                <a:effectLst/>
                <a:latin typeface="Raleway" panose="020B0604020202020204" pitchFamily="2" charset="0"/>
              </a:rPr>
              <a:t>What is the tuberculosis skin test?</a:t>
            </a:r>
            <a:br>
              <a:rPr lang="en-US" b="1" i="0" dirty="0">
                <a:solidFill>
                  <a:srgbClr val="000000"/>
                </a:solidFill>
                <a:effectLst/>
                <a:latin typeface="Raleway" panose="020B0604020202020204" pitchFamily="2" charset="0"/>
              </a:rPr>
            </a:br>
            <a:endParaRPr lang="en-IN" dirty="0"/>
          </a:p>
        </p:txBody>
      </p:sp>
      <p:sp>
        <p:nvSpPr>
          <p:cNvPr id="3" name="Content Placeholder 2">
            <a:extLst>
              <a:ext uri="{FF2B5EF4-FFF2-40B4-BE49-F238E27FC236}">
                <a16:creationId xmlns:a16="http://schemas.microsoft.com/office/drawing/2014/main" xmlns="" id="{43998769-CD9B-46C9-87DB-0A32980255B5}"/>
              </a:ext>
            </a:extLst>
          </p:cNvPr>
          <p:cNvSpPr>
            <a:spLocks noGrp="1"/>
          </p:cNvSpPr>
          <p:nvPr>
            <p:ph idx="1"/>
          </p:nvPr>
        </p:nvSpPr>
        <p:spPr/>
        <p:txBody>
          <a:bodyPr>
            <a:normAutofit fontScale="92500" lnSpcReduction="10000"/>
          </a:bodyPr>
          <a:lstStyle/>
          <a:p>
            <a:pPr algn="just"/>
            <a:r>
              <a:rPr lang="en-US" b="0" i="0" dirty="0">
                <a:solidFill>
                  <a:srgbClr val="000000"/>
                </a:solidFill>
                <a:effectLst/>
                <a:latin typeface="Times New Roman" panose="02020603050405020304" pitchFamily="18" charset="0"/>
                <a:cs typeface="Times New Roman" panose="02020603050405020304" pitchFamily="18" charset="0"/>
              </a:rPr>
              <a:t>The tuberculosis skin test determines if someone has developed an immune response to the bacterium that causes tuberculosis (TB). </a:t>
            </a:r>
          </a:p>
          <a:p>
            <a:pPr algn="just"/>
            <a:r>
              <a:rPr lang="en-US" b="0" i="0" dirty="0">
                <a:solidFill>
                  <a:srgbClr val="000000"/>
                </a:solidFill>
                <a:effectLst/>
                <a:latin typeface="Times New Roman" panose="02020603050405020304" pitchFamily="18" charset="0"/>
                <a:cs typeface="Times New Roman" panose="02020603050405020304" pitchFamily="18" charset="0"/>
              </a:rPr>
              <a:t>This response can occur if someone currently has TB, if they were exposed to it in the past, or if they received the BCG vaccine against TB (which is not administered in the U.S.). </a:t>
            </a:r>
          </a:p>
          <a:p>
            <a:pPr algn="just"/>
            <a:r>
              <a:rPr lang="en-US" b="0" i="0" dirty="0">
                <a:solidFill>
                  <a:srgbClr val="000000"/>
                </a:solidFill>
                <a:effectLst/>
                <a:latin typeface="Times New Roman" panose="02020603050405020304" pitchFamily="18" charset="0"/>
                <a:cs typeface="Times New Roman" panose="02020603050405020304" pitchFamily="18" charset="0"/>
              </a:rPr>
              <a:t>Estimates indicate that one-third of the world's population has latent TB, and around 1.3 million people worldwide die of TB each year. </a:t>
            </a:r>
          </a:p>
          <a:p>
            <a:pPr algn="just"/>
            <a:r>
              <a:rPr lang="en-US" b="0" i="0" dirty="0">
                <a:solidFill>
                  <a:srgbClr val="000000"/>
                </a:solidFill>
                <a:effectLst/>
                <a:latin typeface="Times New Roman" panose="02020603050405020304" pitchFamily="18" charset="0"/>
                <a:cs typeface="Times New Roman" panose="02020603050405020304" pitchFamily="18" charset="0"/>
              </a:rPr>
              <a:t>The tuberculin test or PPD (purified protein derivative) test are other names for the tuberculosis skin test.</a:t>
            </a:r>
          </a:p>
          <a:p>
            <a:endParaRPr lang="en-IN" dirty="0"/>
          </a:p>
        </p:txBody>
      </p:sp>
    </p:spTree>
    <p:extLst>
      <p:ext uri="{BB962C8B-B14F-4D97-AF65-F5344CB8AC3E}">
        <p14:creationId xmlns:p14="http://schemas.microsoft.com/office/powerpoint/2010/main" val="344992343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and Treatment</a:t>
            </a:r>
          </a:p>
        </p:txBody>
      </p:sp>
      <p:sp>
        <p:nvSpPr>
          <p:cNvPr id="3" name="Content Placeholder 2"/>
          <p:cNvSpPr>
            <a:spLocks noGrp="1"/>
          </p:cNvSpPr>
          <p:nvPr>
            <p:ph idx="1"/>
          </p:nvPr>
        </p:nvSpPr>
        <p:spPr/>
        <p:txBody>
          <a:bodyPr>
            <a:normAutofit fontScale="92500" lnSpcReduction="10000"/>
          </a:bodyPr>
          <a:lstStyle/>
          <a:p>
            <a:r>
              <a:rPr lang="en-US" dirty="0"/>
              <a:t> Elimination of Reservoir </a:t>
            </a:r>
          </a:p>
          <a:p>
            <a:r>
              <a:rPr lang="en-US" dirty="0"/>
              <a:t> Breaking the chain of transmission</a:t>
            </a:r>
          </a:p>
          <a:p>
            <a:r>
              <a:rPr lang="en-US" dirty="0"/>
              <a:t> Protection of susceptible</a:t>
            </a:r>
          </a:p>
          <a:p>
            <a:r>
              <a:rPr lang="en-US" dirty="0"/>
              <a:t> Mask</a:t>
            </a:r>
          </a:p>
          <a:p>
            <a:r>
              <a:rPr lang="en-US" dirty="0"/>
              <a:t> BCG Vaccine</a:t>
            </a:r>
          </a:p>
          <a:p>
            <a:r>
              <a:rPr lang="en-US" dirty="0"/>
              <a:t> Regular medical check up</a:t>
            </a:r>
          </a:p>
          <a:p>
            <a:r>
              <a:rPr lang="en-US" dirty="0"/>
              <a:t> Ventilation </a:t>
            </a:r>
          </a:p>
          <a:p>
            <a:endParaRPr lang="en-US" dirty="0"/>
          </a:p>
        </p:txBody>
      </p:sp>
    </p:spTree>
    <p:extLst>
      <p:ext uri="{BB962C8B-B14F-4D97-AF65-F5344CB8AC3E}">
        <p14:creationId xmlns:p14="http://schemas.microsoft.com/office/powerpoint/2010/main" val="73149341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Continues…</a:t>
            </a:r>
          </a:p>
        </p:txBody>
      </p:sp>
      <p:sp>
        <p:nvSpPr>
          <p:cNvPr id="3" name="Content Placeholder 2"/>
          <p:cNvSpPr>
            <a:spLocks noGrp="1"/>
          </p:cNvSpPr>
          <p:nvPr>
            <p:ph idx="1"/>
          </p:nvPr>
        </p:nvSpPr>
        <p:spPr/>
        <p:txBody>
          <a:bodyPr/>
          <a:lstStyle/>
          <a:p>
            <a:r>
              <a:rPr lang="en-US" dirty="0"/>
              <a:t> Natural sunlight</a:t>
            </a:r>
          </a:p>
          <a:p>
            <a:r>
              <a:rPr lang="en-US" dirty="0"/>
              <a:t>Personal hygiene </a:t>
            </a:r>
          </a:p>
          <a:p>
            <a:r>
              <a:rPr lang="en-US" dirty="0"/>
              <a:t> Immunization</a:t>
            </a:r>
          </a:p>
          <a:p>
            <a:r>
              <a:rPr lang="en-US" dirty="0"/>
              <a:t> Healthy life style and environment</a:t>
            </a:r>
          </a:p>
          <a:p>
            <a:r>
              <a:rPr lang="en-US" dirty="0"/>
              <a:t> Immunization</a:t>
            </a:r>
          </a:p>
        </p:txBody>
      </p:sp>
    </p:spTree>
    <p:extLst>
      <p:ext uri="{BB962C8B-B14F-4D97-AF65-F5344CB8AC3E}">
        <p14:creationId xmlns:p14="http://schemas.microsoft.com/office/powerpoint/2010/main" val="38964213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t> For latent tuberculosis -   the standard treatment six to nine months of </a:t>
            </a:r>
            <a:r>
              <a:rPr lang="en-US" dirty="0">
                <a:solidFill>
                  <a:srgbClr val="FF0000"/>
                </a:solidFill>
              </a:rPr>
              <a:t>isoniazid </a:t>
            </a:r>
            <a:r>
              <a:rPr lang="en-US" dirty="0"/>
              <a:t>alone.</a:t>
            </a:r>
          </a:p>
          <a:p>
            <a:r>
              <a:rPr lang="en-US" dirty="0"/>
              <a:t> First line drugs – Ethambutol, isoniazid, pyrazinamide, rifampicin</a:t>
            </a:r>
          </a:p>
        </p:txBody>
      </p:sp>
    </p:spTree>
    <p:extLst>
      <p:ext uri="{BB962C8B-B14F-4D97-AF65-F5344CB8AC3E}">
        <p14:creationId xmlns:p14="http://schemas.microsoft.com/office/powerpoint/2010/main" val="27204146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POLIOMYELITIS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239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AGENTS OF STD</a:t>
            </a:r>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27362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POLIOMYELITIS</a:t>
            </a:r>
            <a:endParaRPr lang="en-US" dirty="0"/>
          </a:p>
        </p:txBody>
      </p:sp>
      <p:sp>
        <p:nvSpPr>
          <p:cNvPr id="3" name="Content Placeholder 2"/>
          <p:cNvSpPr>
            <a:spLocks noGrp="1"/>
          </p:cNvSpPr>
          <p:nvPr>
            <p:ph idx="1"/>
          </p:nvPr>
        </p:nvSpPr>
        <p:spPr/>
        <p:txBody>
          <a:bodyPr>
            <a:noAutofit/>
          </a:bodyPr>
          <a:lstStyle/>
          <a:p>
            <a:pPr algn="just"/>
            <a:r>
              <a:rPr lang="en-US" sz="2400" dirty="0" smtClean="0">
                <a:latin typeface="Times New Roman" pitchFamily="18" charset="0"/>
                <a:cs typeface="Times New Roman" pitchFamily="18" charset="0"/>
              </a:rPr>
              <a:t>Acute viral infection caused by an RNA virus</a:t>
            </a:r>
          </a:p>
          <a:p>
            <a:pPr algn="just"/>
            <a:r>
              <a:rPr lang="en-US" sz="2400" dirty="0" smtClean="0">
                <a:latin typeface="Times New Roman" pitchFamily="18" charset="0"/>
                <a:cs typeface="Times New Roman" pitchFamily="18" charset="0"/>
              </a:rPr>
              <a:t>Virus infect the central nervous system</a:t>
            </a:r>
          </a:p>
          <a:p>
            <a:pPr algn="just"/>
            <a:r>
              <a:rPr lang="en-US" sz="2400" dirty="0" smtClean="0">
                <a:latin typeface="Times New Roman" pitchFamily="18" charset="0"/>
                <a:cs typeface="Times New Roman" pitchFamily="18" charset="0"/>
              </a:rPr>
              <a:t>Primarily an infection of the human alimentary tract</a:t>
            </a:r>
          </a:p>
          <a:p>
            <a:pPr algn="just"/>
            <a:r>
              <a:rPr lang="en-US" sz="2400" dirty="0" smtClean="0">
                <a:latin typeface="Times New Roman" pitchFamily="18" charset="0"/>
                <a:cs typeface="Times New Roman" pitchFamily="18" charset="0"/>
              </a:rPr>
              <a:t> Polio, or poliomyelitis, is a disabling and life-threatening disease caused by the poliovirus. The virus spreads from person to person and can infect a person's spinal cord, causing paralysis</a:t>
            </a:r>
          </a:p>
          <a:p>
            <a:pPr algn="just"/>
            <a:r>
              <a:rPr lang="en-US" sz="2400" dirty="0" smtClean="0">
                <a:latin typeface="Times New Roman" pitchFamily="18" charset="0"/>
                <a:cs typeface="Times New Roman" pitchFamily="18" charset="0"/>
              </a:rPr>
              <a:t>During January 2020–April 30, 2022, a total of 1,856 paralytic </a:t>
            </a:r>
            <a:r>
              <a:rPr lang="en-US" sz="2400" dirty="0" err="1" smtClean="0">
                <a:latin typeface="Times New Roman" pitchFamily="18" charset="0"/>
                <a:cs typeface="Times New Roman" pitchFamily="18" charset="0"/>
              </a:rPr>
              <a:t>cVDPV</a:t>
            </a:r>
            <a:r>
              <a:rPr lang="en-US" sz="2400" dirty="0" smtClean="0">
                <a:latin typeface="Times New Roman" pitchFamily="18" charset="0"/>
                <a:cs typeface="Times New Roman" pitchFamily="18" charset="0"/>
              </a:rPr>
              <a:t> cases were reported globally: 1,113 in 2020 and 688 in 2021</a:t>
            </a:r>
          </a:p>
          <a:p>
            <a:pPr algn="just"/>
            <a:r>
              <a:rPr lang="en-US" sz="2400" dirty="0" smtClean="0">
                <a:latin typeface="Times New Roman" pitchFamily="18" charset="0"/>
                <a:cs typeface="Times New Roman" pitchFamily="18" charset="0"/>
              </a:rPr>
              <a:t>The last case of polio in India was reported in Howrah, West Bengal on 13 January 2011</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4769853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rmAutofit/>
          </a:bodyPr>
          <a:lstStyle/>
          <a:p>
            <a:pPr algn="just"/>
            <a:r>
              <a:rPr lang="en-US" sz="2800" dirty="0" smtClean="0">
                <a:latin typeface="Times New Roman" pitchFamily="18" charset="0"/>
                <a:cs typeface="Times New Roman" pitchFamily="18" charset="0"/>
              </a:rPr>
              <a:t>The extensive use of polio vaccine eliminated the disease in developed countries</a:t>
            </a:r>
          </a:p>
          <a:p>
            <a:pPr algn="just"/>
            <a:r>
              <a:rPr lang="en-US" sz="2800" dirty="0" smtClean="0">
                <a:latin typeface="Times New Roman" pitchFamily="18" charset="0"/>
                <a:cs typeface="Times New Roman" pitchFamily="18" charset="0"/>
              </a:rPr>
              <a:t>World Health Assembly resolved and eradicated the polio globally in 1988</a:t>
            </a:r>
          </a:p>
          <a:p>
            <a:pPr algn="just"/>
            <a:r>
              <a:rPr lang="en-US" sz="2800" dirty="0" smtClean="0">
                <a:latin typeface="Times New Roman" pitchFamily="18" charset="0"/>
                <a:cs typeface="Times New Roman" pitchFamily="18" charset="0"/>
              </a:rPr>
              <a:t>Total of 22 cases reported globally in 2017</a:t>
            </a:r>
          </a:p>
          <a:p>
            <a:pPr algn="just"/>
            <a:r>
              <a:rPr lang="en-US" sz="2800" dirty="0" smtClean="0">
                <a:latin typeface="Times New Roman" pitchFamily="18" charset="0"/>
                <a:cs typeface="Times New Roman" pitchFamily="18" charset="0"/>
              </a:rPr>
              <a:t>Polio eradication and endgame strategic plan 2013-2018 represents major mile stone in polio eradication</a:t>
            </a:r>
          </a:p>
          <a:p>
            <a:pPr algn="just"/>
            <a:r>
              <a:rPr lang="en-US" sz="2800" dirty="0" smtClean="0">
                <a:latin typeface="Times New Roman" pitchFamily="18" charset="0"/>
                <a:cs typeface="Times New Roman" pitchFamily="18" charset="0"/>
              </a:rPr>
              <a:t>Specifics steps and strategic plan of action successfully eradicated the polio</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5529165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EPIDEMIOLOGICAL DETERMINANTS</a:t>
            </a:r>
            <a:endParaRPr lang="en-US" dirty="0"/>
          </a:p>
        </p:txBody>
      </p:sp>
      <p:graphicFrame>
        <p:nvGraphicFramePr>
          <p:cNvPr id="5" name="Content Placeholder 4"/>
          <p:cNvGraphicFramePr>
            <a:graphicFrameLocks noGrp="1"/>
          </p:cNvGraphicFramePr>
          <p:nvPr>
            <p:ph idx="1"/>
          </p:nvPr>
        </p:nvGraphicFramePr>
        <p:xfrm>
          <a:off x="609600" y="1600203"/>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6824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09600" y="1600203"/>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88011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FACTORS</a:t>
            </a:r>
            <a:endParaRPr lang="en-US" dirty="0"/>
          </a:p>
        </p:txBody>
      </p:sp>
      <p:graphicFrame>
        <p:nvGraphicFramePr>
          <p:cNvPr id="4" name="Content Placeholder 3"/>
          <p:cNvGraphicFramePr>
            <a:graphicFrameLocks noGrp="1"/>
          </p:cNvGraphicFramePr>
          <p:nvPr>
            <p:ph idx="1"/>
          </p:nvPr>
        </p:nvGraphicFramePr>
        <p:xfrm>
          <a:off x="609600" y="1600203"/>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2756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Transmission</a:t>
            </a:r>
            <a:endParaRPr lang="en-US" dirty="0"/>
          </a:p>
        </p:txBody>
      </p:sp>
      <p:graphicFrame>
        <p:nvGraphicFramePr>
          <p:cNvPr id="4" name="Content Placeholder 3"/>
          <p:cNvGraphicFramePr>
            <a:graphicFrameLocks noGrp="1"/>
          </p:cNvGraphicFramePr>
          <p:nvPr>
            <p:ph idx="1"/>
          </p:nvPr>
        </p:nvGraphicFramePr>
        <p:xfrm>
          <a:off x="609600" y="1600203"/>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785119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Immunization is only effective means of prevention</a:t>
            </a:r>
          </a:p>
          <a:p>
            <a:pPr algn="just"/>
            <a:r>
              <a:rPr lang="en-US" sz="2400" dirty="0" smtClean="0">
                <a:latin typeface="Times New Roman" pitchFamily="18" charset="0"/>
                <a:cs typeface="Times New Roman" pitchFamily="18" charset="0"/>
              </a:rPr>
              <a:t>Preventive vaccine is available and useful to effective eradication of polio</a:t>
            </a:r>
          </a:p>
          <a:p>
            <a:pPr algn="just"/>
            <a:r>
              <a:rPr lang="en-US" sz="2400" dirty="0" smtClean="0">
                <a:latin typeface="Times New Roman" pitchFamily="18" charset="0"/>
                <a:cs typeface="Times New Roman" pitchFamily="18" charset="0"/>
              </a:rPr>
              <a:t>Essential to immunize all infants by 6 months of age to protect them from polio</a:t>
            </a:r>
          </a:p>
          <a:p>
            <a:pPr algn="just"/>
            <a:r>
              <a:rPr lang="en-US" sz="2400" dirty="0" smtClean="0">
                <a:latin typeface="Times New Roman" pitchFamily="18" charset="0"/>
                <a:cs typeface="Times New Roman" pitchFamily="18" charset="0"/>
              </a:rPr>
              <a:t>Two types of vaccines are available</a:t>
            </a:r>
          </a:p>
          <a:p>
            <a:pPr marL="514350" indent="-514350" algn="just">
              <a:buAutoNum type="arabicPeriod"/>
            </a:pPr>
            <a:r>
              <a:rPr lang="en-US" sz="2400" dirty="0" smtClean="0">
                <a:latin typeface="Times New Roman" pitchFamily="18" charset="0"/>
                <a:cs typeface="Times New Roman" pitchFamily="18" charset="0"/>
              </a:rPr>
              <a:t>Inactivate Polio Vaccine (IVP)</a:t>
            </a:r>
          </a:p>
          <a:p>
            <a:pPr marL="514350" indent="-514350" algn="just">
              <a:buAutoNum type="arabicPeriod"/>
            </a:pPr>
            <a:r>
              <a:rPr lang="en-US" sz="2400" dirty="0" smtClean="0">
                <a:latin typeface="Times New Roman" pitchFamily="18" charset="0"/>
                <a:cs typeface="Times New Roman" pitchFamily="18" charset="0"/>
              </a:rPr>
              <a:t>Oral Polio Vaccine (OPV)</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0453716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Inactivate Polio Vaccine (IVP)</a:t>
            </a:r>
            <a:br>
              <a:rPr lang="en-US" dirty="0" smtClean="0"/>
            </a:br>
            <a:endParaRPr lang="en-US" dirty="0"/>
          </a:p>
        </p:txBody>
      </p:sp>
      <p:sp>
        <p:nvSpPr>
          <p:cNvPr id="3" name="Content Placeholder 2"/>
          <p:cNvSpPr>
            <a:spLocks noGrp="1"/>
          </p:cNvSpPr>
          <p:nvPr>
            <p:ph idx="1"/>
          </p:nvPr>
        </p:nvSpPr>
        <p:spPr/>
        <p:txBody>
          <a:bodyPr>
            <a:normAutofit fontScale="92500"/>
          </a:bodyPr>
          <a:lstStyle/>
          <a:p>
            <a:pPr algn="just"/>
            <a:r>
              <a:rPr lang="en-US" dirty="0" smtClean="0">
                <a:latin typeface="Times New Roman" pitchFamily="18" charset="0"/>
                <a:cs typeface="Times New Roman" pitchFamily="18" charset="0"/>
              </a:rPr>
              <a:t>Intramuscular injection vaccine</a:t>
            </a:r>
          </a:p>
          <a:p>
            <a:pPr algn="just"/>
            <a:r>
              <a:rPr lang="en-US" dirty="0" smtClean="0">
                <a:latin typeface="Times New Roman" pitchFamily="18" charset="0"/>
                <a:cs typeface="Times New Roman" pitchFamily="18" charset="0"/>
              </a:rPr>
              <a:t>Primary or initial course of immunization consists of 4 inoculations</a:t>
            </a:r>
          </a:p>
          <a:p>
            <a:pPr algn="just"/>
            <a:r>
              <a:rPr lang="en-US" dirty="0" smtClean="0">
                <a:latin typeface="Times New Roman" pitchFamily="18" charset="0"/>
                <a:cs typeface="Times New Roman" pitchFamily="18" charset="0"/>
              </a:rPr>
              <a:t>First 3 doses are given at interval of 1-2 months</a:t>
            </a:r>
          </a:p>
          <a:p>
            <a:pPr algn="just"/>
            <a:r>
              <a:rPr lang="en-US" dirty="0" smtClean="0">
                <a:latin typeface="Times New Roman" pitchFamily="18" charset="0"/>
                <a:cs typeface="Times New Roman" pitchFamily="18" charset="0"/>
              </a:rPr>
              <a:t>4</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dose 6-12 month after the first dose</a:t>
            </a:r>
          </a:p>
          <a:p>
            <a:pPr algn="just"/>
            <a:r>
              <a:rPr lang="en-US" dirty="0" smtClean="0">
                <a:latin typeface="Times New Roman" pitchFamily="18" charset="0"/>
                <a:cs typeface="Times New Roman" pitchFamily="18" charset="0"/>
              </a:rPr>
              <a:t>First dose given the infant is 6 weeks old</a:t>
            </a:r>
          </a:p>
          <a:p>
            <a:pPr algn="just"/>
            <a:r>
              <a:rPr lang="en-US" dirty="0" smtClean="0">
                <a:latin typeface="Times New Roman" pitchFamily="18" charset="0"/>
                <a:cs typeface="Times New Roman" pitchFamily="18" charset="0"/>
              </a:rPr>
              <a:t>Additional dose are recommended prior to school entry and then every 5 years until the age of 18</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4400864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Oral Polio Vaccine (OPV)</a:t>
            </a:r>
            <a:br>
              <a:rPr lang="en-US" dirty="0" smtClean="0"/>
            </a:br>
            <a:endParaRPr lang="en-US" dirty="0"/>
          </a:p>
        </p:txBody>
      </p:sp>
      <p:sp>
        <p:nvSpPr>
          <p:cNvPr id="3" name="Content Placeholder 2"/>
          <p:cNvSpPr>
            <a:spLocks noGrp="1"/>
          </p:cNvSpPr>
          <p:nvPr>
            <p:ph idx="1"/>
          </p:nvPr>
        </p:nvSpPr>
        <p:spPr/>
        <p:txBody>
          <a:bodyPr>
            <a:noAutofit/>
          </a:bodyPr>
          <a:lstStyle/>
          <a:p>
            <a:pPr algn="just"/>
            <a:r>
              <a:rPr lang="en-US" sz="2400" dirty="0" smtClean="0">
                <a:latin typeface="Times New Roman" pitchFamily="18" charset="0"/>
                <a:cs typeface="Times New Roman" pitchFamily="18" charset="0"/>
              </a:rPr>
              <a:t>Described by Sabin in 1957</a:t>
            </a:r>
          </a:p>
          <a:p>
            <a:pPr algn="just"/>
            <a:r>
              <a:rPr lang="en-US" sz="2400" dirty="0" smtClean="0">
                <a:latin typeface="Times New Roman" pitchFamily="18" charset="0"/>
                <a:cs typeface="Times New Roman" pitchFamily="18" charset="0"/>
              </a:rPr>
              <a:t>Primary course of 3 dose vaccine are recommended</a:t>
            </a:r>
          </a:p>
          <a:p>
            <a:pPr algn="just"/>
            <a:r>
              <a:rPr lang="en-US" sz="2400" dirty="0" smtClean="0">
                <a:latin typeface="Times New Roman" pitchFamily="18" charset="0"/>
                <a:cs typeface="Times New Roman" pitchFamily="18" charset="0"/>
              </a:rPr>
              <a:t>One month interval respectively the infant is 6 week is old</a:t>
            </a:r>
          </a:p>
          <a:p>
            <a:pPr algn="just"/>
            <a:r>
              <a:rPr lang="en-US" sz="2400" dirty="0" smtClean="0">
                <a:latin typeface="Times New Roman" pitchFamily="18" charset="0"/>
                <a:cs typeface="Times New Roman" pitchFamily="18" charset="0"/>
              </a:rPr>
              <a:t>Recommended to give all the infants at the time of before they leave from the hospital after delivery</a:t>
            </a:r>
          </a:p>
          <a:p>
            <a:pPr algn="just"/>
            <a:r>
              <a:rPr lang="en-US" sz="2400" dirty="0" smtClean="0">
                <a:latin typeface="Times New Roman" pitchFamily="18" charset="0"/>
                <a:cs typeface="Times New Roman" pitchFamily="18" charset="0"/>
              </a:rPr>
              <a:t>The vaccine should be given in the maternity ward</a:t>
            </a:r>
          </a:p>
          <a:p>
            <a:pPr algn="just"/>
            <a:r>
              <a:rPr lang="en-US" sz="2400" dirty="0" smtClean="0">
                <a:latin typeface="Times New Roman" pitchFamily="18" charset="0"/>
                <a:cs typeface="Times New Roman" pitchFamily="18" charset="0"/>
              </a:rPr>
              <a:t>Newborn should take the vaccine to prevent and avoid the infection </a:t>
            </a:r>
          </a:p>
          <a:p>
            <a:pPr algn="just"/>
            <a:r>
              <a:rPr lang="en-US" sz="2400" dirty="0" smtClean="0">
                <a:latin typeface="Times New Roman" pitchFamily="18" charset="0"/>
                <a:cs typeface="Times New Roman" pitchFamily="18" charset="0"/>
              </a:rPr>
              <a:t>It is very important to complete vaccination of all infants before 6 months age</a:t>
            </a:r>
          </a:p>
          <a:p>
            <a:pPr algn="just"/>
            <a:r>
              <a:rPr lang="en-US" sz="2400" dirty="0" smtClean="0">
                <a:latin typeface="Times New Roman" pitchFamily="18" charset="0"/>
                <a:cs typeface="Times New Roman" pitchFamily="18" charset="0"/>
              </a:rPr>
              <a:t>Polio cases mostly reported in 6 months to 3 years.</a:t>
            </a:r>
          </a:p>
          <a:p>
            <a:pPr algn="just"/>
            <a:r>
              <a:rPr lang="en-US" sz="2400" dirty="0" smtClean="0">
                <a:latin typeface="Times New Roman" pitchFamily="18" charset="0"/>
                <a:cs typeface="Times New Roman" pitchFamily="18" charset="0"/>
              </a:rPr>
              <a:t>2 drop is given by orally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4819155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 OF OPV</a:t>
            </a:r>
            <a:endParaRPr lang="en-US" dirty="0"/>
          </a:p>
        </p:txBody>
      </p:sp>
      <p:sp>
        <p:nvSpPr>
          <p:cNvPr id="3" name="Content Placeholder 2"/>
          <p:cNvSpPr>
            <a:spLocks noGrp="1"/>
          </p:cNvSpPr>
          <p:nvPr>
            <p:ph idx="1"/>
          </p:nvPr>
        </p:nvSpPr>
        <p:spPr/>
        <p:txBody>
          <a:bodyPr/>
          <a:lstStyle/>
          <a:p>
            <a:r>
              <a:rPr lang="en-US" dirty="0" smtClean="0"/>
              <a:t>Development of immunity</a:t>
            </a:r>
          </a:p>
          <a:p>
            <a:r>
              <a:rPr lang="en-US" dirty="0" smtClean="0"/>
              <a:t>Easy to transmit into body by orally</a:t>
            </a:r>
          </a:p>
          <a:p>
            <a:r>
              <a:rPr lang="en-US" dirty="0" smtClean="0"/>
              <a:t>Induces both </a:t>
            </a:r>
            <a:r>
              <a:rPr lang="en-US" dirty="0" err="1" smtClean="0"/>
              <a:t>humoral</a:t>
            </a:r>
            <a:r>
              <a:rPr lang="en-US" dirty="0" smtClean="0"/>
              <a:t> and intestinal immunity</a:t>
            </a:r>
          </a:p>
          <a:p>
            <a:r>
              <a:rPr lang="en-US" dirty="0" smtClean="0"/>
              <a:t>Antibodies will produce large amount very quickly even in a single dose</a:t>
            </a:r>
          </a:p>
          <a:p>
            <a:r>
              <a:rPr lang="en-US" dirty="0" smtClean="0"/>
              <a:t>Useful in control epidemic</a:t>
            </a:r>
          </a:p>
          <a:p>
            <a:r>
              <a:rPr lang="en-US" dirty="0" smtClean="0"/>
              <a:t>Relatively inexpensive</a:t>
            </a:r>
            <a:endParaRPr lang="en-US" dirty="0"/>
          </a:p>
        </p:txBody>
      </p:sp>
    </p:spTree>
    <p:extLst>
      <p:ext uri="{BB962C8B-B14F-4D97-AF65-F5344CB8AC3E}">
        <p14:creationId xmlns:p14="http://schemas.microsoft.com/office/powerpoint/2010/main" val="1050769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RESPONSIBLE FOR STD</a:t>
            </a:r>
          </a:p>
        </p:txBody>
      </p:sp>
      <p:sp>
        <p:nvSpPr>
          <p:cNvPr id="3" name="Content Placeholder 2"/>
          <p:cNvSpPr>
            <a:spLocks noGrp="1"/>
          </p:cNvSpPr>
          <p:nvPr>
            <p:ph idx="1"/>
          </p:nvPr>
        </p:nvSpPr>
        <p:spPr/>
        <p:txBody>
          <a:bodyPr>
            <a:normAutofit fontScale="92500" lnSpcReduction="20000"/>
          </a:bodyPr>
          <a:lstStyle/>
          <a:p>
            <a:r>
              <a:rPr lang="en-US" dirty="0"/>
              <a:t>Prostitution</a:t>
            </a:r>
          </a:p>
          <a:p>
            <a:r>
              <a:rPr lang="en-US" dirty="0"/>
              <a:t>Broken homes</a:t>
            </a:r>
          </a:p>
          <a:p>
            <a:r>
              <a:rPr lang="en-US" dirty="0"/>
              <a:t>Sexual disharmony</a:t>
            </a:r>
          </a:p>
          <a:p>
            <a:r>
              <a:rPr lang="en-US" dirty="0"/>
              <a:t>Easy money</a:t>
            </a:r>
          </a:p>
          <a:p>
            <a:r>
              <a:rPr lang="en-US" dirty="0"/>
              <a:t>Emotional immaturity</a:t>
            </a:r>
          </a:p>
          <a:p>
            <a:r>
              <a:rPr lang="en-US" dirty="0"/>
              <a:t>Urbanization &amp; Industrialization</a:t>
            </a:r>
          </a:p>
          <a:p>
            <a:r>
              <a:rPr lang="en-US" dirty="0"/>
              <a:t>Social disruption</a:t>
            </a:r>
          </a:p>
          <a:p>
            <a:r>
              <a:rPr lang="en-US" dirty="0"/>
              <a:t>International travel</a:t>
            </a:r>
          </a:p>
          <a:p>
            <a:r>
              <a:rPr lang="en-US" dirty="0"/>
              <a:t>alcoholism</a:t>
            </a:r>
          </a:p>
          <a:p>
            <a:endParaRPr lang="en-US" dirty="0"/>
          </a:p>
        </p:txBody>
      </p:sp>
    </p:spTree>
    <p:extLst>
      <p:ext uri="{BB962C8B-B14F-4D97-AF65-F5344CB8AC3E}">
        <p14:creationId xmlns:p14="http://schemas.microsoft.com/office/powerpoint/2010/main" val="312234773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STRATEGIES OF POLIO ERADICATION IN INDIA</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Conduct pulse polio immunization day every year until polio is eradicated</a:t>
            </a:r>
          </a:p>
          <a:p>
            <a:pPr algn="just"/>
            <a:r>
              <a:rPr lang="en-US" dirty="0" smtClean="0"/>
              <a:t>Sustain high level of routine immunization coverage</a:t>
            </a:r>
          </a:p>
          <a:p>
            <a:pPr algn="just"/>
            <a:r>
              <a:rPr lang="en-US" dirty="0" smtClean="0"/>
              <a:t>Monitor OPV coverage at district level and below</a:t>
            </a:r>
          </a:p>
          <a:p>
            <a:pPr algn="just"/>
            <a:r>
              <a:rPr lang="en-US" dirty="0" smtClean="0"/>
              <a:t>Improve the surveillance</a:t>
            </a:r>
          </a:p>
          <a:p>
            <a:pPr algn="just"/>
            <a:r>
              <a:rPr lang="en-US" dirty="0" smtClean="0"/>
              <a:t>Ensure rapid case investigation</a:t>
            </a:r>
          </a:p>
          <a:p>
            <a:pPr algn="just"/>
            <a:r>
              <a:rPr lang="en-US" dirty="0" smtClean="0"/>
              <a:t>Arrange and maintain follow up cases</a:t>
            </a:r>
          </a:p>
          <a:p>
            <a:pPr algn="just">
              <a:buNone/>
            </a:pPr>
            <a:r>
              <a:rPr lang="en-US" dirty="0" smtClean="0"/>
              <a:t> </a:t>
            </a:r>
            <a:endParaRPr lang="en-US" dirty="0"/>
          </a:p>
        </p:txBody>
      </p:sp>
    </p:spTree>
    <p:extLst>
      <p:ext uri="{BB962C8B-B14F-4D97-AF65-F5344CB8AC3E}">
        <p14:creationId xmlns:p14="http://schemas.microsoft.com/office/powerpoint/2010/main" val="156318032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09600" y="1600203"/>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5244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PULSE POLIO IMMUNIZATION PROGRAM IN INDIA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pulse polio immunization program introduced in India 1995</a:t>
            </a:r>
          </a:p>
          <a:p>
            <a:r>
              <a:rPr lang="en-US" dirty="0" smtClean="0"/>
              <a:t>First PPI aims to find out the whole children under the age of 3 years in the country</a:t>
            </a:r>
          </a:p>
          <a:p>
            <a:r>
              <a:rPr lang="en-US" dirty="0" smtClean="0"/>
              <a:t>Later as per the recommendation of WHO it was decided to increase 3 to 5 years</a:t>
            </a:r>
          </a:p>
          <a:p>
            <a:r>
              <a:rPr lang="en-US" dirty="0" smtClean="0"/>
              <a:t>All states and UT in India developed a Rapid Response Team</a:t>
            </a:r>
          </a:p>
          <a:p>
            <a:r>
              <a:rPr lang="en-US" dirty="0" smtClean="0"/>
              <a:t>Conducted immunization campaign from the village level in the states</a:t>
            </a:r>
          </a:p>
          <a:p>
            <a:r>
              <a:rPr lang="en-US" dirty="0" smtClean="0"/>
              <a:t>Environmental surveillance has been started</a:t>
            </a:r>
          </a:p>
          <a:p>
            <a:r>
              <a:rPr lang="en-US" dirty="0" smtClean="0"/>
              <a:t>107 high risk polio blocks where found in different states of India</a:t>
            </a:r>
          </a:p>
          <a:p>
            <a:r>
              <a:rPr lang="en-US" dirty="0" smtClean="0"/>
              <a:t>Social mobilizing programs and activities are conducted with the support of social influencers and community, religious leaders</a:t>
            </a:r>
          </a:p>
          <a:p>
            <a:r>
              <a:rPr lang="en-US" dirty="0" smtClean="0"/>
              <a:t>As a result wide and strong campaign the polio has been eradicated in India in 2013</a:t>
            </a:r>
            <a:endParaRPr lang="en-US" dirty="0"/>
          </a:p>
        </p:txBody>
      </p:sp>
    </p:spTree>
    <p:extLst>
      <p:ext uri="{BB962C8B-B14F-4D97-AF65-F5344CB8AC3E}">
        <p14:creationId xmlns:p14="http://schemas.microsoft.com/office/powerpoint/2010/main" val="135553979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Leprosy</a:t>
            </a:r>
          </a:p>
        </p:txBody>
      </p:sp>
      <p:pic>
        <p:nvPicPr>
          <p:cNvPr id="4" name="Picture 3"/>
          <p:cNvPicPr>
            <a:picLocks noChangeAspect="1"/>
          </p:cNvPicPr>
          <p:nvPr/>
        </p:nvPicPr>
        <p:blipFill>
          <a:blip r:embed="rId2"/>
          <a:stretch>
            <a:fillRect/>
          </a:stretch>
        </p:blipFill>
        <p:spPr>
          <a:xfrm>
            <a:off x="7489049" y="1964375"/>
            <a:ext cx="1335140" cy="1329043"/>
          </a:xfrm>
          <a:prstGeom prst="rect">
            <a:avLst/>
          </a:prstGeom>
        </p:spPr>
      </p:pic>
    </p:spTree>
    <p:extLst>
      <p:ext uri="{BB962C8B-B14F-4D97-AF65-F5344CB8AC3E}">
        <p14:creationId xmlns:p14="http://schemas.microsoft.com/office/powerpoint/2010/main" val="56497986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Leprosy</a:t>
            </a:r>
          </a:p>
        </p:txBody>
      </p:sp>
      <p:sp>
        <p:nvSpPr>
          <p:cNvPr id="3" name="Content Placeholder 2"/>
          <p:cNvSpPr>
            <a:spLocks noGrp="1"/>
          </p:cNvSpPr>
          <p:nvPr>
            <p:ph idx="1"/>
          </p:nvPr>
        </p:nvSpPr>
        <p:spPr/>
        <p:txBody>
          <a:bodyPr/>
          <a:lstStyle/>
          <a:p>
            <a:r>
              <a:rPr lang="en-US" dirty="0"/>
              <a:t> Chronic infectious disease </a:t>
            </a:r>
          </a:p>
          <a:p>
            <a:r>
              <a:rPr lang="en-US" dirty="0"/>
              <a:t> Caused by M. leprae</a:t>
            </a:r>
          </a:p>
          <a:p>
            <a:r>
              <a:rPr lang="en-US" dirty="0"/>
              <a:t> It affects peripheral nerves</a:t>
            </a:r>
          </a:p>
          <a:p>
            <a:r>
              <a:rPr lang="en-US" dirty="0"/>
              <a:t> It also affects the skin, muscles, eyes, bones and internal organs</a:t>
            </a:r>
          </a:p>
          <a:p>
            <a:r>
              <a:rPr lang="en-US" dirty="0"/>
              <a:t> Leprosy is widely prevalent in India </a:t>
            </a:r>
          </a:p>
          <a:p>
            <a:pPr marL="0" indent="0">
              <a:buNone/>
            </a:pPr>
            <a:endParaRPr lang="en-US" dirty="0"/>
          </a:p>
        </p:txBody>
      </p:sp>
    </p:spTree>
    <p:extLst>
      <p:ext uri="{BB962C8B-B14F-4D97-AF65-F5344CB8AC3E}">
        <p14:creationId xmlns:p14="http://schemas.microsoft.com/office/powerpoint/2010/main" val="287625868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28" y="955144"/>
            <a:ext cx="9601196" cy="1303867"/>
          </a:xfrm>
        </p:spPr>
        <p:txBody>
          <a:bodyPr>
            <a:normAutofit fontScale="90000"/>
          </a:bodyPr>
          <a:lstStyle/>
          <a:p>
            <a:r>
              <a:rPr lang="en-US" dirty="0"/>
              <a:t>Agent factors </a:t>
            </a:r>
            <a:br>
              <a:rPr lang="en-US" dirty="0"/>
            </a:br>
            <a:r>
              <a:rPr lang="en-US" dirty="0"/>
              <a:t> </a:t>
            </a:r>
          </a:p>
        </p:txBody>
      </p:sp>
      <p:sp>
        <p:nvSpPr>
          <p:cNvPr id="3" name="Content Placeholder 2"/>
          <p:cNvSpPr>
            <a:spLocks noGrp="1"/>
          </p:cNvSpPr>
          <p:nvPr>
            <p:ph idx="1"/>
          </p:nvPr>
        </p:nvSpPr>
        <p:spPr/>
        <p:txBody>
          <a:bodyPr/>
          <a:lstStyle/>
          <a:p>
            <a:r>
              <a:rPr lang="en-US" dirty="0"/>
              <a:t>Leprosy is caused by M. leprae </a:t>
            </a:r>
          </a:p>
          <a:p>
            <a:r>
              <a:rPr lang="en-US" dirty="0"/>
              <a:t> Acid </a:t>
            </a:r>
          </a:p>
          <a:p>
            <a:r>
              <a:rPr lang="en-US" dirty="0"/>
              <a:t> Fast and occur in the human host both intracellularly and extracellularly</a:t>
            </a:r>
          </a:p>
          <a:p>
            <a:pPr marL="0" indent="0">
              <a:buNone/>
            </a:pP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182862312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Source of Infection</a:t>
            </a:r>
          </a:p>
        </p:txBody>
      </p:sp>
      <p:sp>
        <p:nvSpPr>
          <p:cNvPr id="3" name="Content Placeholder 2"/>
          <p:cNvSpPr>
            <a:spLocks noGrp="1"/>
          </p:cNvSpPr>
          <p:nvPr>
            <p:ph idx="1"/>
          </p:nvPr>
        </p:nvSpPr>
        <p:spPr/>
        <p:txBody>
          <a:bodyPr/>
          <a:lstStyle/>
          <a:p>
            <a:r>
              <a:rPr lang="en-US" dirty="0"/>
              <a:t> In lepromatous and borderline lepromatous cases   are the most important source of the infection in the community</a:t>
            </a:r>
          </a:p>
          <a:p>
            <a:r>
              <a:rPr lang="en-US" dirty="0"/>
              <a:t> The inapparent infections are also source of infection</a:t>
            </a:r>
          </a:p>
          <a:p>
            <a:r>
              <a:rPr lang="en-US" dirty="0"/>
              <a:t> The individuals with active leprosy  considered as infectious</a:t>
            </a:r>
          </a:p>
          <a:p>
            <a:pPr marL="0" indent="0">
              <a:buNone/>
            </a:pPr>
            <a:endParaRPr lang="en-US" dirty="0"/>
          </a:p>
        </p:txBody>
      </p:sp>
    </p:spTree>
    <p:extLst>
      <p:ext uri="{BB962C8B-B14F-4D97-AF65-F5344CB8AC3E}">
        <p14:creationId xmlns:p14="http://schemas.microsoft.com/office/powerpoint/2010/main" val="344957597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t>
            </a:r>
          </a:p>
        </p:txBody>
      </p:sp>
      <p:sp>
        <p:nvSpPr>
          <p:cNvPr id="3" name="Content Placeholder 2"/>
          <p:cNvSpPr>
            <a:spLocks noGrp="1"/>
          </p:cNvSpPr>
          <p:nvPr>
            <p:ph idx="1"/>
          </p:nvPr>
        </p:nvSpPr>
        <p:spPr/>
        <p:txBody>
          <a:bodyPr/>
          <a:lstStyle/>
          <a:p>
            <a:r>
              <a:rPr lang="en-US" dirty="0"/>
              <a:t> </a:t>
            </a:r>
          </a:p>
        </p:txBody>
      </p:sp>
      <p:graphicFrame>
        <p:nvGraphicFramePr>
          <p:cNvPr id="4" name="Diagram 3"/>
          <p:cNvGraphicFramePr/>
          <p:nvPr>
            <p:extLst>
              <p:ext uri="{D42A27DB-BD31-4B8C-83A1-F6EECF244321}">
                <p14:modId xmlns:p14="http://schemas.microsoft.com/office/powerpoint/2010/main" val="2648567814"/>
              </p:ext>
            </p:extLst>
          </p:nvPr>
        </p:nvGraphicFramePr>
        <p:xfrm>
          <a:off x="2032000" y="2285999"/>
          <a:ext cx="8128000" cy="3852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02276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3" name="Content Placeholder 2"/>
          <p:cNvSpPr>
            <a:spLocks noGrp="1"/>
          </p:cNvSpPr>
          <p:nvPr>
            <p:ph idx="1"/>
          </p:nvPr>
        </p:nvSpPr>
        <p:spPr/>
        <p:txBody>
          <a:bodyPr/>
          <a:lstStyle/>
          <a:p>
            <a:pPr marL="0" indent="0">
              <a:buNone/>
            </a:pPr>
            <a:r>
              <a:rPr lang="en-US" dirty="0"/>
              <a:t>Indeterminate type </a:t>
            </a:r>
          </a:p>
          <a:p>
            <a:r>
              <a:rPr lang="en-US" dirty="0"/>
              <a:t> Early cases</a:t>
            </a:r>
          </a:p>
          <a:p>
            <a:r>
              <a:rPr lang="en-US" dirty="0"/>
              <a:t> One or two vague hypo pigmented macules </a:t>
            </a:r>
          </a:p>
          <a:p>
            <a:r>
              <a:rPr lang="en-US" dirty="0"/>
              <a:t> definite sensory impairment </a:t>
            </a:r>
          </a:p>
          <a:p>
            <a:r>
              <a:rPr lang="en-US" dirty="0"/>
              <a:t> The lesions are bacteriologically negative</a:t>
            </a:r>
          </a:p>
        </p:txBody>
      </p:sp>
    </p:spTree>
    <p:extLst>
      <p:ext uri="{BB962C8B-B14F-4D97-AF65-F5344CB8AC3E}">
        <p14:creationId xmlns:p14="http://schemas.microsoft.com/office/powerpoint/2010/main" val="18858210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Tuberculoid type</a:t>
            </a:r>
            <a:br>
              <a:rPr lang="en-US" dirty="0"/>
            </a:br>
            <a:endParaRPr lang="en-US" dirty="0"/>
          </a:p>
        </p:txBody>
      </p:sp>
      <p:sp>
        <p:nvSpPr>
          <p:cNvPr id="3" name="Content Placeholder 2"/>
          <p:cNvSpPr>
            <a:spLocks noGrp="1"/>
          </p:cNvSpPr>
          <p:nvPr>
            <p:ph idx="1"/>
          </p:nvPr>
        </p:nvSpPr>
        <p:spPr/>
        <p:txBody>
          <a:bodyPr/>
          <a:lstStyle/>
          <a:p>
            <a:r>
              <a:rPr lang="en-US" dirty="0"/>
              <a:t> On or two defined  lesions </a:t>
            </a:r>
          </a:p>
          <a:p>
            <a:r>
              <a:rPr lang="en-US" dirty="0"/>
              <a:t> Flat or raised / hypo-pigmented</a:t>
            </a:r>
          </a:p>
          <a:p>
            <a:r>
              <a:rPr lang="en-US" dirty="0"/>
              <a:t> The lesions are bacteriologically negative</a:t>
            </a:r>
          </a:p>
          <a:p>
            <a:pPr marL="0" indent="0">
              <a:buNone/>
            </a:pPr>
            <a:endParaRPr lang="en-US" dirty="0"/>
          </a:p>
        </p:txBody>
      </p:sp>
    </p:spTree>
    <p:extLst>
      <p:ext uri="{BB962C8B-B14F-4D97-AF65-F5344CB8AC3E}">
        <p14:creationId xmlns:p14="http://schemas.microsoft.com/office/powerpoint/2010/main" val="363864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HYPERTENSION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0476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Gonorrhea</a:t>
            </a:r>
          </a:p>
        </p:txBody>
      </p:sp>
      <p:sp>
        <p:nvSpPr>
          <p:cNvPr id="3" name="Content Placeholder 2"/>
          <p:cNvSpPr>
            <a:spLocks noGrp="1"/>
          </p:cNvSpPr>
          <p:nvPr>
            <p:ph idx="1"/>
          </p:nvPr>
        </p:nvSpPr>
        <p:spPr/>
        <p:txBody>
          <a:bodyPr>
            <a:normAutofit lnSpcReduction="10000"/>
          </a:bodyPr>
          <a:lstStyle/>
          <a:p>
            <a:r>
              <a:rPr lang="en-US" b="1" dirty="0"/>
              <a:t>  An infection caused by a sexually transmitted bacterium that infects both males and females</a:t>
            </a:r>
            <a:r>
              <a:rPr lang="en-US" dirty="0"/>
              <a:t>.</a:t>
            </a:r>
          </a:p>
          <a:p>
            <a:r>
              <a:rPr lang="en-US" dirty="0"/>
              <a:t>Gonorrhea most often affects the urethra(urethra, duct that transmits urine from the bladder to the exterior of the body during urination.) , rectum or throat.</a:t>
            </a:r>
          </a:p>
          <a:p>
            <a:r>
              <a:rPr lang="en-US" dirty="0"/>
              <a:t>In females, gonorrhea can also infect the cervix. Gonorrhea is most commonly spread during vaginal, oral or anal sex.</a:t>
            </a:r>
          </a:p>
          <a:p>
            <a:r>
              <a:rPr lang="en-US" dirty="0"/>
              <a:t>babies of infected mothers can be infected during childbirth. In babies, gonorrhea most commonly affects the eyes.</a:t>
            </a:r>
            <a:endParaRPr lang="en-US" b="1" dirty="0"/>
          </a:p>
          <a:p>
            <a:pPr>
              <a:buNone/>
            </a:pPr>
            <a:endParaRPr lang="en-US" dirty="0"/>
          </a:p>
        </p:txBody>
      </p:sp>
    </p:spTree>
    <p:extLst>
      <p:ext uri="{BB962C8B-B14F-4D97-AF65-F5344CB8AC3E}">
        <p14:creationId xmlns:p14="http://schemas.microsoft.com/office/powerpoint/2010/main" val="32709686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Borderline type</a:t>
            </a:r>
          </a:p>
        </p:txBody>
      </p:sp>
      <p:sp>
        <p:nvSpPr>
          <p:cNvPr id="3" name="Content Placeholder 2"/>
          <p:cNvSpPr>
            <a:spLocks noGrp="1"/>
          </p:cNvSpPr>
          <p:nvPr>
            <p:ph idx="1"/>
          </p:nvPr>
        </p:nvSpPr>
        <p:spPr/>
        <p:txBody>
          <a:bodyPr/>
          <a:lstStyle/>
          <a:p>
            <a:r>
              <a:rPr lang="en-US" dirty="0"/>
              <a:t> Four or more lesions, which may be flat or raised</a:t>
            </a:r>
          </a:p>
          <a:p>
            <a:r>
              <a:rPr lang="en-US" dirty="0"/>
              <a:t> Well or ill defined</a:t>
            </a:r>
          </a:p>
          <a:p>
            <a:r>
              <a:rPr lang="en-US" dirty="0"/>
              <a:t> Hypo-pigmented</a:t>
            </a:r>
          </a:p>
          <a:p>
            <a:r>
              <a:rPr lang="en-US" dirty="0"/>
              <a:t> Sensory impairment or loss</a:t>
            </a:r>
          </a:p>
          <a:p>
            <a:r>
              <a:rPr lang="en-US" dirty="0"/>
              <a:t> The bacteriological positivity of these lesions variable</a:t>
            </a:r>
          </a:p>
        </p:txBody>
      </p:sp>
    </p:spTree>
    <p:extLst>
      <p:ext uri="{BB962C8B-B14F-4D97-AF65-F5344CB8AC3E}">
        <p14:creationId xmlns:p14="http://schemas.microsoft.com/office/powerpoint/2010/main" val="171974987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Lepromatous type</a:t>
            </a:r>
          </a:p>
        </p:txBody>
      </p:sp>
      <p:sp>
        <p:nvSpPr>
          <p:cNvPr id="3" name="Content Placeholder 2"/>
          <p:cNvSpPr>
            <a:spLocks noGrp="1"/>
          </p:cNvSpPr>
          <p:nvPr>
            <p:ph idx="1"/>
          </p:nvPr>
        </p:nvSpPr>
        <p:spPr/>
        <p:txBody>
          <a:bodyPr/>
          <a:lstStyle/>
          <a:p>
            <a:r>
              <a:rPr lang="en-US" dirty="0"/>
              <a:t> Diffuse infiltration  or numerous flat or raised </a:t>
            </a:r>
          </a:p>
          <a:p>
            <a:r>
              <a:rPr lang="en-US" dirty="0"/>
              <a:t> Poorly defined, shiny, smooth, symmetrically distributed lesions </a:t>
            </a:r>
          </a:p>
          <a:p>
            <a:r>
              <a:rPr lang="en-US" dirty="0"/>
              <a:t> Bacteriologically negative</a:t>
            </a:r>
          </a:p>
          <a:p>
            <a:pPr marL="0" indent="0">
              <a:buNone/>
            </a:pPr>
            <a:endParaRPr lang="en-US" dirty="0"/>
          </a:p>
        </p:txBody>
      </p:sp>
    </p:spTree>
    <p:extLst>
      <p:ext uri="{BB962C8B-B14F-4D97-AF65-F5344CB8AC3E}">
        <p14:creationId xmlns:p14="http://schemas.microsoft.com/office/powerpoint/2010/main" val="276225642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Pure neuritic type</a:t>
            </a:r>
            <a:br>
              <a:rPr lang="en-US" dirty="0"/>
            </a:br>
            <a:endParaRPr lang="en-US" dirty="0"/>
          </a:p>
        </p:txBody>
      </p:sp>
      <p:sp>
        <p:nvSpPr>
          <p:cNvPr id="3" name="Content Placeholder 2"/>
          <p:cNvSpPr>
            <a:spLocks noGrp="1"/>
          </p:cNvSpPr>
          <p:nvPr>
            <p:ph idx="1"/>
          </p:nvPr>
        </p:nvSpPr>
        <p:spPr/>
        <p:txBody>
          <a:bodyPr/>
          <a:lstStyle/>
          <a:p>
            <a:r>
              <a:rPr lang="en-US" dirty="0"/>
              <a:t> Those cases of leprosy shows nerve involvement</a:t>
            </a:r>
          </a:p>
          <a:p>
            <a:r>
              <a:rPr lang="en-US" dirty="0"/>
              <a:t> Do not have any lesion in the skin</a:t>
            </a:r>
          </a:p>
          <a:p>
            <a:r>
              <a:rPr lang="en-US" dirty="0"/>
              <a:t> Bacteriologically negative</a:t>
            </a:r>
          </a:p>
          <a:p>
            <a:pPr marL="0" indent="0">
              <a:buNone/>
            </a:pPr>
            <a:endParaRPr lang="en-US" dirty="0"/>
          </a:p>
        </p:txBody>
      </p:sp>
    </p:spTree>
    <p:extLst>
      <p:ext uri="{BB962C8B-B14F-4D97-AF65-F5344CB8AC3E}">
        <p14:creationId xmlns:p14="http://schemas.microsoft.com/office/powerpoint/2010/main" val="222095875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a:t>
            </a:r>
          </a:p>
        </p:txBody>
      </p:sp>
      <p:sp>
        <p:nvSpPr>
          <p:cNvPr id="3" name="Content Placeholder 2"/>
          <p:cNvSpPr>
            <a:spLocks noGrp="1"/>
          </p:cNvSpPr>
          <p:nvPr>
            <p:ph idx="1"/>
          </p:nvPr>
        </p:nvSpPr>
        <p:spPr/>
        <p:txBody>
          <a:bodyPr/>
          <a:lstStyle/>
          <a:p>
            <a:r>
              <a:rPr lang="en-US" dirty="0"/>
              <a:t> Disfiguring Skin Sores</a:t>
            </a:r>
          </a:p>
          <a:p>
            <a:r>
              <a:rPr lang="en-US" dirty="0"/>
              <a:t> Loss of Feeling</a:t>
            </a:r>
          </a:p>
          <a:p>
            <a:r>
              <a:rPr lang="en-US" dirty="0"/>
              <a:t>Lump and Bumps</a:t>
            </a:r>
          </a:p>
          <a:p>
            <a:r>
              <a:rPr lang="en-US" dirty="0"/>
              <a:t> Muscle Weakness</a:t>
            </a:r>
          </a:p>
        </p:txBody>
      </p:sp>
      <p:pic>
        <p:nvPicPr>
          <p:cNvPr id="4" name="Picture 3"/>
          <p:cNvPicPr>
            <a:picLocks noChangeAspect="1"/>
          </p:cNvPicPr>
          <p:nvPr/>
        </p:nvPicPr>
        <p:blipFill>
          <a:blip r:embed="rId2"/>
          <a:stretch>
            <a:fillRect/>
          </a:stretch>
        </p:blipFill>
        <p:spPr>
          <a:xfrm>
            <a:off x="6014434" y="2402386"/>
            <a:ext cx="4882163" cy="3473482"/>
          </a:xfrm>
          <a:prstGeom prst="rect">
            <a:avLst/>
          </a:prstGeom>
        </p:spPr>
      </p:pic>
    </p:spTree>
    <p:extLst>
      <p:ext uri="{BB962C8B-B14F-4D97-AF65-F5344CB8AC3E}">
        <p14:creationId xmlns:p14="http://schemas.microsoft.com/office/powerpoint/2010/main" val="97599083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 of Transmission</a:t>
            </a:r>
          </a:p>
        </p:txBody>
      </p:sp>
      <p:sp>
        <p:nvSpPr>
          <p:cNvPr id="3" name="Content Placeholder 2"/>
          <p:cNvSpPr>
            <a:spLocks noGrp="1"/>
          </p:cNvSpPr>
          <p:nvPr>
            <p:ph idx="1"/>
          </p:nvPr>
        </p:nvSpPr>
        <p:spPr/>
        <p:txBody>
          <a:bodyPr/>
          <a:lstStyle/>
          <a:p>
            <a:r>
              <a:rPr lang="en-US" dirty="0"/>
              <a:t>  Droplet Infection</a:t>
            </a:r>
          </a:p>
          <a:p>
            <a:r>
              <a:rPr lang="en-US" dirty="0"/>
              <a:t> Contact Transmission</a:t>
            </a:r>
          </a:p>
          <a:p>
            <a:r>
              <a:rPr lang="en-US" dirty="0"/>
              <a:t> Other Routes ( insect vectors, tattooing needles</a:t>
            </a:r>
          </a:p>
          <a:p>
            <a:pPr marL="0" indent="0">
              <a:buNone/>
            </a:pPr>
            <a:endParaRPr lang="en-US" dirty="0"/>
          </a:p>
        </p:txBody>
      </p:sp>
    </p:spTree>
    <p:extLst>
      <p:ext uri="{BB962C8B-B14F-4D97-AF65-F5344CB8AC3E}">
        <p14:creationId xmlns:p14="http://schemas.microsoft.com/office/powerpoint/2010/main" val="52933408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normAutofit fontScale="70000" lnSpcReduction="20000"/>
          </a:bodyPr>
          <a:lstStyle/>
          <a:p>
            <a:r>
              <a:rPr lang="en-US" dirty="0"/>
              <a:t> Clinical examinations </a:t>
            </a:r>
          </a:p>
          <a:p>
            <a:pPr marL="0" indent="0">
              <a:buNone/>
            </a:pPr>
            <a:r>
              <a:rPr lang="en-US" dirty="0"/>
              <a:t>     a) Interrogation b)Physical examinations </a:t>
            </a:r>
          </a:p>
          <a:p>
            <a:r>
              <a:rPr lang="en-US" dirty="0"/>
              <a:t>  Bacteriological examinations   </a:t>
            </a:r>
          </a:p>
          <a:p>
            <a:r>
              <a:rPr lang="en-US" dirty="0"/>
              <a:t>  Foot pad culture</a:t>
            </a:r>
          </a:p>
          <a:p>
            <a:r>
              <a:rPr lang="en-US" dirty="0"/>
              <a:t> Histamine Test</a:t>
            </a:r>
          </a:p>
          <a:p>
            <a:r>
              <a:rPr lang="en-US" dirty="0"/>
              <a:t> Biopsy</a:t>
            </a:r>
          </a:p>
          <a:p>
            <a:r>
              <a:rPr lang="en-US" dirty="0"/>
              <a:t> Immunological Test</a:t>
            </a:r>
          </a:p>
          <a:p>
            <a:pPr marL="0" indent="0">
              <a:buNone/>
            </a:pP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18951296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0C096-8234-3449-8497-A7330FE73DC9}"/>
              </a:ext>
            </a:extLst>
          </p:cNvPr>
          <p:cNvSpPr>
            <a:spLocks noGrp="1"/>
          </p:cNvSpPr>
          <p:nvPr>
            <p:ph type="title"/>
          </p:nvPr>
        </p:nvSpPr>
        <p:spPr/>
        <p:txBody>
          <a:bodyPr/>
          <a:lstStyle/>
          <a:p>
            <a:r>
              <a:rPr lang="en-IN"/>
              <a:t>Prevention</a:t>
            </a:r>
            <a:endParaRPr lang="en-US"/>
          </a:p>
        </p:txBody>
      </p:sp>
      <p:sp>
        <p:nvSpPr>
          <p:cNvPr id="3" name="Content Placeholder 2">
            <a:extLst>
              <a:ext uri="{FF2B5EF4-FFF2-40B4-BE49-F238E27FC236}">
                <a16:creationId xmlns:a16="http://schemas.microsoft.com/office/drawing/2014/main" xmlns="" id="{B6A24925-25B4-194D-8E50-ED20F6B6DC04}"/>
              </a:ext>
            </a:extLst>
          </p:cNvPr>
          <p:cNvSpPr>
            <a:spLocks noGrp="1"/>
          </p:cNvSpPr>
          <p:nvPr>
            <p:ph idx="1"/>
          </p:nvPr>
        </p:nvSpPr>
        <p:spPr/>
        <p:txBody>
          <a:bodyPr/>
          <a:lstStyle/>
          <a:p>
            <a:r>
              <a:rPr lang="en-IN"/>
              <a:t> Early detection and treatment of cases</a:t>
            </a:r>
          </a:p>
          <a:p>
            <a:r>
              <a:rPr lang="en-IN"/>
              <a:t> Health education and Counselling</a:t>
            </a:r>
          </a:p>
          <a:p>
            <a:r>
              <a:rPr lang="en-IN"/>
              <a:t> Control of patient, contacts and immediate environment</a:t>
            </a:r>
          </a:p>
          <a:p>
            <a:pPr marL="0" indent="0">
              <a:buNone/>
            </a:pPr>
            <a:endParaRPr lang="en-US"/>
          </a:p>
        </p:txBody>
      </p:sp>
    </p:spTree>
    <p:extLst>
      <p:ext uri="{BB962C8B-B14F-4D97-AF65-F5344CB8AC3E}">
        <p14:creationId xmlns:p14="http://schemas.microsoft.com/office/powerpoint/2010/main" val="3632065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AEA798-3AEE-D092-82A7-B80ADC0B1BBB}"/>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42964FC2-2651-6833-C7CA-D86D69CC7A3F}"/>
              </a:ext>
            </a:extLst>
          </p:cNvPr>
          <p:cNvPicPr>
            <a:picLocks noGrp="1" noChangeAspect="1"/>
          </p:cNvPicPr>
          <p:nvPr>
            <p:ph idx="1"/>
          </p:nvPr>
        </p:nvPicPr>
        <p:blipFill>
          <a:blip r:embed="rId2"/>
          <a:stretch>
            <a:fillRect/>
          </a:stretch>
        </p:blipFill>
        <p:spPr>
          <a:xfrm>
            <a:off x="3466948" y="1600206"/>
            <a:ext cx="5258104" cy="4525963"/>
          </a:xfrm>
          <a:prstGeom prst="rect">
            <a:avLst/>
          </a:prstGeom>
        </p:spPr>
      </p:pic>
    </p:spTree>
    <p:extLst>
      <p:ext uri="{BB962C8B-B14F-4D97-AF65-F5344CB8AC3E}">
        <p14:creationId xmlns:p14="http://schemas.microsoft.com/office/powerpoint/2010/main" val="402828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Signs and symptoms of gonorrhea infection</a:t>
            </a:r>
          </a:p>
        </p:txBody>
      </p:sp>
      <p:sp>
        <p:nvSpPr>
          <p:cNvPr id="3" name="Content Placeholder 2"/>
          <p:cNvSpPr>
            <a:spLocks noGrp="1"/>
          </p:cNvSpPr>
          <p:nvPr>
            <p:ph idx="1"/>
          </p:nvPr>
        </p:nvSpPr>
        <p:spPr/>
        <p:txBody>
          <a:bodyPr>
            <a:normAutofit fontScale="77500" lnSpcReduction="20000"/>
          </a:bodyPr>
          <a:lstStyle/>
          <a:p>
            <a:pPr>
              <a:buNone/>
            </a:pPr>
            <a:r>
              <a:rPr lang="en-US" dirty="0"/>
              <a:t>        MEN</a:t>
            </a:r>
          </a:p>
          <a:p>
            <a:r>
              <a:rPr lang="en-US" dirty="0"/>
              <a:t>Painful urination</a:t>
            </a:r>
          </a:p>
          <a:p>
            <a:r>
              <a:rPr lang="en-US" dirty="0"/>
              <a:t>Pus-like discharge from the tip of the penis</a:t>
            </a:r>
          </a:p>
          <a:p>
            <a:r>
              <a:rPr lang="en-US" dirty="0"/>
              <a:t>Pain or swelling in one testicle</a:t>
            </a:r>
          </a:p>
          <a:p>
            <a:pPr>
              <a:buNone/>
            </a:pPr>
            <a:r>
              <a:rPr lang="en-US" dirty="0"/>
              <a:t>       women</a:t>
            </a:r>
          </a:p>
          <a:p>
            <a:r>
              <a:rPr lang="en-US" dirty="0"/>
              <a:t>Increased vaginal discharge</a:t>
            </a:r>
          </a:p>
          <a:p>
            <a:r>
              <a:rPr lang="en-US" dirty="0"/>
              <a:t>Painful urination</a:t>
            </a:r>
          </a:p>
          <a:p>
            <a:r>
              <a:rPr lang="en-US" dirty="0"/>
              <a:t>Vaginal (The vagina is an elastic, muscular canal with a soft, flexible lining that provides lubrication and sensation. The vagina connects the uterus to the outside world.) bleeding between periods, such as after vaginal intercourse</a:t>
            </a:r>
          </a:p>
          <a:p>
            <a:r>
              <a:rPr lang="en-US" dirty="0"/>
              <a:t>Abdominal or pelvic pain</a:t>
            </a:r>
          </a:p>
          <a:p>
            <a:endParaRPr lang="en-US" dirty="0"/>
          </a:p>
        </p:txBody>
      </p:sp>
    </p:spTree>
    <p:extLst>
      <p:ext uri="{BB962C8B-B14F-4D97-AF65-F5344CB8AC3E}">
        <p14:creationId xmlns:p14="http://schemas.microsoft.com/office/powerpoint/2010/main" val="125082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Gonorrhea at other sites in the body</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u="sng" dirty="0"/>
              <a:t>Rectum.</a:t>
            </a:r>
            <a:r>
              <a:rPr lang="en-US" u="sng" dirty="0"/>
              <a:t> </a:t>
            </a:r>
          </a:p>
          <a:p>
            <a:pPr algn="just"/>
            <a:r>
              <a:rPr lang="en-US" dirty="0"/>
              <a:t>Signs and symptoms include </a:t>
            </a:r>
          </a:p>
          <a:p>
            <a:pPr algn="just"/>
            <a:r>
              <a:rPr lang="en-US" dirty="0"/>
              <a:t>anal itching, </a:t>
            </a:r>
          </a:p>
          <a:p>
            <a:pPr algn="just"/>
            <a:r>
              <a:rPr lang="en-US" dirty="0"/>
              <a:t>pus-like discharge from the rectum,</a:t>
            </a:r>
          </a:p>
          <a:p>
            <a:pPr algn="just"/>
            <a:r>
              <a:rPr lang="en-US" dirty="0"/>
              <a:t> spots of bright red blood on toilet tissue</a:t>
            </a:r>
          </a:p>
          <a:p>
            <a:pPr algn="just"/>
            <a:r>
              <a:rPr lang="en-US" dirty="0"/>
              <a:t> and having to strain during bowel movements.</a:t>
            </a:r>
          </a:p>
          <a:p>
            <a:pPr algn="just"/>
            <a:r>
              <a:rPr lang="en-US" b="1" u="sng" dirty="0"/>
              <a:t>Eyes.</a:t>
            </a:r>
            <a:r>
              <a:rPr lang="en-US" u="sng" dirty="0"/>
              <a:t> </a:t>
            </a:r>
          </a:p>
          <a:p>
            <a:pPr algn="just"/>
            <a:r>
              <a:rPr lang="en-US" dirty="0"/>
              <a:t>Gonorrhea that affects your eyes can cause</a:t>
            </a:r>
          </a:p>
          <a:p>
            <a:pPr algn="just"/>
            <a:r>
              <a:rPr lang="en-US" dirty="0"/>
              <a:t> eye pain, </a:t>
            </a:r>
          </a:p>
          <a:p>
            <a:pPr algn="just"/>
            <a:r>
              <a:rPr lang="en-US" dirty="0"/>
              <a:t>sensitivity to light, </a:t>
            </a:r>
          </a:p>
          <a:p>
            <a:pPr algn="just"/>
            <a:r>
              <a:rPr lang="en-US" dirty="0"/>
              <a:t>and pus-like discharge from one or both eyes.</a:t>
            </a:r>
          </a:p>
          <a:p>
            <a:endParaRPr lang="en-US" dirty="0"/>
          </a:p>
        </p:txBody>
      </p:sp>
    </p:spTree>
    <p:extLst>
      <p:ext uri="{BB962C8B-B14F-4D97-AF65-F5344CB8AC3E}">
        <p14:creationId xmlns:p14="http://schemas.microsoft.com/office/powerpoint/2010/main" val="427472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3D1B2-9253-5D23-4E35-7701BBF5A7EE}"/>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4165DAF3-9261-2CAF-6D14-9E3F0E8FEE00}"/>
              </a:ext>
            </a:extLst>
          </p:cNvPr>
          <p:cNvPicPr>
            <a:picLocks noGrp="1" noChangeAspect="1"/>
          </p:cNvPicPr>
          <p:nvPr>
            <p:ph idx="1"/>
          </p:nvPr>
        </p:nvPicPr>
        <p:blipFill>
          <a:blip r:embed="rId2"/>
          <a:stretch>
            <a:fillRect/>
          </a:stretch>
        </p:blipFill>
        <p:spPr>
          <a:xfrm>
            <a:off x="2894439" y="1600206"/>
            <a:ext cx="6403143" cy="4525963"/>
          </a:xfrm>
          <a:prstGeom prst="rect">
            <a:avLst/>
          </a:prstGeom>
        </p:spPr>
      </p:pic>
    </p:spTree>
    <p:extLst>
      <p:ext uri="{BB962C8B-B14F-4D97-AF65-F5344CB8AC3E}">
        <p14:creationId xmlns:p14="http://schemas.microsoft.com/office/powerpoint/2010/main" val="1218417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12407-61C9-B7AD-FA0B-1E8BF78A3F7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69A1AB9D-E9E9-2AA6-151B-EA599EC094B6}"/>
              </a:ext>
            </a:extLst>
          </p:cNvPr>
          <p:cNvSpPr>
            <a:spLocks noGrp="1"/>
          </p:cNvSpPr>
          <p:nvPr>
            <p:ph idx="1"/>
          </p:nvPr>
        </p:nvSpPr>
        <p:spPr/>
        <p:txBody>
          <a:bodyPr>
            <a:normAutofit fontScale="85000" lnSpcReduction="20000"/>
          </a:bodyPr>
          <a:lstStyle/>
          <a:p>
            <a:r>
              <a:rPr lang="en-US" b="1" u="sng" dirty="0"/>
              <a:t>Throat.</a:t>
            </a:r>
            <a:r>
              <a:rPr lang="en-US" u="sng" dirty="0"/>
              <a:t> </a:t>
            </a:r>
          </a:p>
          <a:p>
            <a:r>
              <a:rPr lang="en-US" dirty="0"/>
              <a:t>Signs and symptoms of a throat infection might include </a:t>
            </a:r>
          </a:p>
          <a:p>
            <a:r>
              <a:rPr lang="en-US" dirty="0"/>
              <a:t>a sore throat and </a:t>
            </a:r>
          </a:p>
          <a:p>
            <a:r>
              <a:rPr lang="en-US" dirty="0"/>
              <a:t>swollen lymph nodes in the neck.</a:t>
            </a:r>
          </a:p>
          <a:p>
            <a:r>
              <a:rPr lang="en-US" b="1" u="sng" dirty="0"/>
              <a:t>Joints.</a:t>
            </a:r>
          </a:p>
          <a:p>
            <a:r>
              <a:rPr lang="en-US" dirty="0"/>
              <a:t> If one or more joints become infected by bacteria (septic arthritis), the affected joints might be </a:t>
            </a:r>
          </a:p>
          <a:p>
            <a:r>
              <a:rPr lang="en-US" dirty="0"/>
              <a:t>warm, </a:t>
            </a:r>
          </a:p>
          <a:p>
            <a:r>
              <a:rPr lang="en-US" dirty="0"/>
              <a:t>red, </a:t>
            </a:r>
          </a:p>
          <a:p>
            <a:r>
              <a:rPr lang="en-US" dirty="0"/>
              <a:t>swollen, </a:t>
            </a:r>
          </a:p>
          <a:p>
            <a:r>
              <a:rPr lang="en-US" dirty="0"/>
              <a:t>and extremely painful, especially during movement.</a:t>
            </a:r>
          </a:p>
          <a:p>
            <a:endParaRPr lang="en-IN" dirty="0"/>
          </a:p>
        </p:txBody>
      </p:sp>
    </p:spTree>
    <p:extLst>
      <p:ext uri="{BB962C8B-B14F-4D97-AF65-F5344CB8AC3E}">
        <p14:creationId xmlns:p14="http://schemas.microsoft.com/office/powerpoint/2010/main" val="427314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Syphilis</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u="sng" dirty="0"/>
              <a:t>Syphilis</a:t>
            </a:r>
            <a:r>
              <a:rPr lang="en-US" dirty="0"/>
              <a:t> </a:t>
            </a:r>
          </a:p>
          <a:p>
            <a:pPr algn="just"/>
            <a:r>
              <a:rPr lang="en-US" dirty="0"/>
              <a:t>is a bacterial infection. </a:t>
            </a:r>
          </a:p>
          <a:p>
            <a:pPr algn="just"/>
            <a:r>
              <a:rPr lang="en-US" dirty="0"/>
              <a:t>It is easily spread through </a:t>
            </a:r>
          </a:p>
          <a:p>
            <a:pPr algn="just"/>
            <a:r>
              <a:rPr lang="en-US" dirty="0"/>
              <a:t>unprotected anal, vaginal and oral sex without a condom. </a:t>
            </a:r>
          </a:p>
          <a:p>
            <a:pPr algn="just"/>
            <a:r>
              <a:rPr lang="en-US" dirty="0"/>
              <a:t>It can also be passed on through </a:t>
            </a:r>
          </a:p>
          <a:p>
            <a:pPr algn="just"/>
            <a:r>
              <a:rPr lang="en-US" dirty="0"/>
              <a:t>sharing contaminated needles and injecting equipment.</a:t>
            </a:r>
          </a:p>
          <a:p>
            <a:pPr algn="just"/>
            <a:r>
              <a:rPr lang="en-US" dirty="0"/>
              <a:t> A mother can pass it on to her unborn baby during pregnancy. </a:t>
            </a:r>
          </a:p>
          <a:p>
            <a:pPr algn="just"/>
            <a:r>
              <a:rPr lang="en-US" dirty="0"/>
              <a:t>It’s not as common as some </a:t>
            </a:r>
            <a:r>
              <a:rPr lang="en-US" b="1" u="sng" dirty="0"/>
              <a:t>sexually transmitted infections</a:t>
            </a:r>
            <a:r>
              <a:rPr lang="en-US" dirty="0"/>
              <a:t> but if left untreated it can lead to serious health problems. </a:t>
            </a:r>
          </a:p>
        </p:txBody>
      </p:sp>
    </p:spTree>
    <p:extLst>
      <p:ext uri="{BB962C8B-B14F-4D97-AF65-F5344CB8AC3E}">
        <p14:creationId xmlns:p14="http://schemas.microsoft.com/office/powerpoint/2010/main" val="415782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infection can be passed on through: </a:t>
            </a:r>
          </a:p>
        </p:txBody>
      </p:sp>
      <p:sp>
        <p:nvSpPr>
          <p:cNvPr id="3" name="Content Placeholder 2"/>
          <p:cNvSpPr>
            <a:spLocks noGrp="1"/>
          </p:cNvSpPr>
          <p:nvPr>
            <p:ph idx="1"/>
          </p:nvPr>
        </p:nvSpPr>
        <p:spPr/>
        <p:txBody>
          <a:bodyPr>
            <a:normAutofit/>
          </a:bodyPr>
          <a:lstStyle/>
          <a:p>
            <a:r>
              <a:rPr lang="en-US" dirty="0"/>
              <a:t>vaginal, anal or oral sex without a condom or dental dam </a:t>
            </a:r>
          </a:p>
          <a:p>
            <a:r>
              <a:rPr lang="en-US" dirty="0"/>
              <a:t>genital contact </a:t>
            </a:r>
          </a:p>
          <a:p>
            <a:r>
              <a:rPr lang="en-US" dirty="0"/>
              <a:t>sharing sex toys with someone who has syphilis </a:t>
            </a:r>
          </a:p>
          <a:p>
            <a:r>
              <a:rPr lang="en-US" dirty="0"/>
              <a:t>sharing contaminated needles and injecting equipment </a:t>
            </a:r>
          </a:p>
          <a:p>
            <a:r>
              <a:rPr lang="en-US" dirty="0"/>
              <a:t>blood transfusions (this is very rare as most places test blood for infections).  </a:t>
            </a:r>
          </a:p>
          <a:p>
            <a:endParaRPr lang="en-US" dirty="0"/>
          </a:p>
        </p:txBody>
      </p:sp>
    </p:spTree>
    <p:extLst>
      <p:ext uri="{BB962C8B-B14F-4D97-AF65-F5344CB8AC3E}">
        <p14:creationId xmlns:p14="http://schemas.microsoft.com/office/powerpoint/2010/main" val="190243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a:t>
            </a:r>
          </a:p>
        </p:txBody>
      </p:sp>
      <p:sp>
        <p:nvSpPr>
          <p:cNvPr id="3" name="Content Placeholder 2"/>
          <p:cNvSpPr>
            <a:spLocks noGrp="1"/>
          </p:cNvSpPr>
          <p:nvPr>
            <p:ph idx="1"/>
          </p:nvPr>
        </p:nvSpPr>
        <p:spPr/>
        <p:txBody>
          <a:bodyPr>
            <a:normAutofit fontScale="70000" lnSpcReduction="20000"/>
          </a:bodyPr>
          <a:lstStyle/>
          <a:p>
            <a:pPr algn="just"/>
            <a:r>
              <a:rPr lang="en-US" dirty="0"/>
              <a:t>Chlamydia </a:t>
            </a:r>
          </a:p>
          <a:p>
            <a:pPr algn="just"/>
            <a:r>
              <a:rPr lang="en-US" dirty="0"/>
              <a:t>is a bacterial infection.</a:t>
            </a:r>
          </a:p>
          <a:p>
            <a:pPr algn="just"/>
            <a:r>
              <a:rPr lang="en-US" dirty="0"/>
              <a:t>The bacteria are usually spread through sex or contact with infected genital fluids (semen or vaginal fluid).</a:t>
            </a:r>
          </a:p>
          <a:p>
            <a:pPr algn="just">
              <a:buNone/>
            </a:pPr>
            <a:r>
              <a:rPr lang="en-US" dirty="0"/>
              <a:t>         IT PASSES THROUGH</a:t>
            </a:r>
          </a:p>
          <a:p>
            <a:pPr algn="just"/>
            <a:r>
              <a:rPr lang="en-US" dirty="0"/>
              <a:t>unprotected vaginal, anal, or oral sex</a:t>
            </a:r>
          </a:p>
          <a:p>
            <a:pPr algn="just"/>
            <a:r>
              <a:rPr lang="en-US" dirty="0"/>
              <a:t>sharing sex toys that are not washed or covered with a new condom each time they're used</a:t>
            </a:r>
          </a:p>
          <a:p>
            <a:pPr algn="just"/>
            <a:r>
              <a:rPr lang="en-US" dirty="0"/>
              <a:t>your genitals coming into contact with your partner's genitals – this means you can get </a:t>
            </a:r>
            <a:r>
              <a:rPr lang="en-US" dirty="0" err="1"/>
              <a:t>chlamydia</a:t>
            </a:r>
            <a:r>
              <a:rPr lang="en-US" dirty="0"/>
              <a:t> from someone even if there's no penetration, orgasm or ejaculation</a:t>
            </a:r>
          </a:p>
          <a:p>
            <a:pPr algn="just"/>
            <a:r>
              <a:rPr lang="en-US" dirty="0"/>
              <a:t>infected semen or vaginal fluid getting into your eye</a:t>
            </a:r>
          </a:p>
          <a:p>
            <a:pPr algn="just"/>
            <a:r>
              <a:rPr lang="en-US" dirty="0"/>
              <a:t>It can also be passed by a pregnant woman to her baby.</a:t>
            </a:r>
          </a:p>
          <a:p>
            <a:endParaRPr lang="en-US" dirty="0"/>
          </a:p>
        </p:txBody>
      </p:sp>
    </p:spTree>
    <p:extLst>
      <p:ext uri="{BB962C8B-B14F-4D97-AF65-F5344CB8AC3E}">
        <p14:creationId xmlns:p14="http://schemas.microsoft.com/office/powerpoint/2010/main" val="2013414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Trichomoniasis</a:t>
            </a:r>
            <a:endParaRPr lang="en-US" dirty="0"/>
          </a:p>
        </p:txBody>
      </p:sp>
      <p:sp>
        <p:nvSpPr>
          <p:cNvPr id="3" name="Content Placeholder 2"/>
          <p:cNvSpPr>
            <a:spLocks noGrp="1"/>
          </p:cNvSpPr>
          <p:nvPr>
            <p:ph idx="1"/>
          </p:nvPr>
        </p:nvSpPr>
        <p:spPr/>
        <p:txBody>
          <a:bodyPr/>
          <a:lstStyle/>
          <a:p>
            <a:pPr algn="just"/>
            <a:r>
              <a:rPr lang="en-US" dirty="0" err="1"/>
              <a:t>Trichomoniasis</a:t>
            </a:r>
            <a:r>
              <a:rPr lang="en-US" dirty="0"/>
              <a:t> is a common sexually transmitted infection caused by a parasite.</a:t>
            </a:r>
          </a:p>
          <a:p>
            <a:pPr algn="just"/>
            <a:r>
              <a:rPr lang="en-US" dirty="0"/>
              <a:t>Men who have </a:t>
            </a:r>
            <a:r>
              <a:rPr lang="en-US" dirty="0" err="1"/>
              <a:t>trichomoniasis</a:t>
            </a:r>
            <a:r>
              <a:rPr lang="en-US" dirty="0"/>
              <a:t> typically have no symptoms.</a:t>
            </a:r>
          </a:p>
          <a:p>
            <a:pPr algn="just"/>
            <a:r>
              <a:rPr lang="en-US" dirty="0"/>
              <a:t>In women, </a:t>
            </a:r>
            <a:r>
              <a:rPr lang="en-US" dirty="0" err="1"/>
              <a:t>trichomoniasis</a:t>
            </a:r>
            <a:r>
              <a:rPr lang="en-US" dirty="0"/>
              <a:t> can cause a foul-smelling vaginal discharge, genital itching and painful urination.</a:t>
            </a:r>
          </a:p>
        </p:txBody>
      </p:sp>
    </p:spTree>
    <p:extLst>
      <p:ext uri="{BB962C8B-B14F-4D97-AF65-F5344CB8AC3E}">
        <p14:creationId xmlns:p14="http://schemas.microsoft.com/office/powerpoint/2010/main" val="214779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Classification of blood pressure measurements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6572960"/>
              </p:ext>
            </p:extLst>
          </p:nvPr>
        </p:nvGraphicFramePr>
        <p:xfrm>
          <a:off x="838200" y="1825625"/>
          <a:ext cx="10515600" cy="2966720"/>
        </p:xfrm>
        <a:graphic>
          <a:graphicData uri="http://schemas.openxmlformats.org/drawingml/2006/table">
            <a:tbl>
              <a:tblPr firstRow="1" bandRow="1">
                <a:tableStyleId>{073A0DAA-6AF3-43AB-8588-CEC1D06C72B9}</a:tableStyleId>
              </a:tblPr>
              <a:tblGrid>
                <a:gridCol w="35052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370840">
                <a:tc>
                  <a:txBody>
                    <a:bodyPr/>
                    <a:lstStyle/>
                    <a:p>
                      <a:pPr algn="just"/>
                      <a:r>
                        <a:rPr lang="en-US" dirty="0"/>
                        <a:t>Category</a:t>
                      </a:r>
                    </a:p>
                  </a:txBody>
                  <a:tcPr/>
                </a:tc>
                <a:tc>
                  <a:txBody>
                    <a:bodyPr/>
                    <a:lstStyle/>
                    <a:p>
                      <a:pPr algn="just"/>
                      <a:r>
                        <a:rPr lang="en-US" dirty="0"/>
                        <a:t>Systolic(mm of Hg)</a:t>
                      </a:r>
                    </a:p>
                  </a:txBody>
                  <a:tcPr/>
                </a:tc>
                <a:tc>
                  <a:txBody>
                    <a:bodyPr/>
                    <a:lstStyle/>
                    <a:p>
                      <a:pPr algn="just"/>
                      <a:r>
                        <a:rPr lang="en-US" dirty="0"/>
                        <a:t>Diastolic</a:t>
                      </a:r>
                    </a:p>
                  </a:txBody>
                  <a:tcPr/>
                </a:tc>
                <a:extLst>
                  <a:ext uri="{0D108BD9-81ED-4DB2-BD59-A6C34878D82A}">
                    <a16:rowId xmlns:a16="http://schemas.microsoft.com/office/drawing/2014/main" xmlns="" val="10000"/>
                  </a:ext>
                </a:extLst>
              </a:tr>
              <a:tr h="370840">
                <a:tc>
                  <a:txBody>
                    <a:bodyPr/>
                    <a:lstStyle/>
                    <a:p>
                      <a:pPr algn="just"/>
                      <a:r>
                        <a:rPr lang="en-US" dirty="0"/>
                        <a:t>Optimal</a:t>
                      </a:r>
                    </a:p>
                  </a:txBody>
                  <a:tcPr/>
                </a:tc>
                <a:tc>
                  <a:txBody>
                    <a:bodyPr/>
                    <a:lstStyle/>
                    <a:p>
                      <a:pPr algn="just"/>
                      <a:r>
                        <a:rPr lang="en-US" dirty="0"/>
                        <a:t>&lt;120 </a:t>
                      </a:r>
                    </a:p>
                  </a:txBody>
                  <a:tcPr/>
                </a:tc>
                <a:tc>
                  <a:txBody>
                    <a:bodyPr/>
                    <a:lstStyle/>
                    <a:p>
                      <a:pPr algn="just"/>
                      <a:r>
                        <a:rPr lang="en-US" dirty="0"/>
                        <a:t>&lt;80</a:t>
                      </a:r>
                    </a:p>
                  </a:txBody>
                  <a:tcPr/>
                </a:tc>
                <a:extLst>
                  <a:ext uri="{0D108BD9-81ED-4DB2-BD59-A6C34878D82A}">
                    <a16:rowId xmlns:a16="http://schemas.microsoft.com/office/drawing/2014/main" xmlns="" val="10001"/>
                  </a:ext>
                </a:extLst>
              </a:tr>
              <a:tr h="370840">
                <a:tc>
                  <a:txBody>
                    <a:bodyPr/>
                    <a:lstStyle/>
                    <a:p>
                      <a:pPr algn="just"/>
                      <a:r>
                        <a:rPr lang="en-US" dirty="0"/>
                        <a:t>Normal</a:t>
                      </a:r>
                    </a:p>
                  </a:txBody>
                  <a:tcPr/>
                </a:tc>
                <a:tc>
                  <a:txBody>
                    <a:bodyPr/>
                    <a:lstStyle/>
                    <a:p>
                      <a:pPr algn="just"/>
                      <a:r>
                        <a:rPr lang="en-US" dirty="0"/>
                        <a:t>120-129</a:t>
                      </a:r>
                    </a:p>
                  </a:txBody>
                  <a:tcPr/>
                </a:tc>
                <a:tc>
                  <a:txBody>
                    <a:bodyPr/>
                    <a:lstStyle/>
                    <a:p>
                      <a:pPr algn="just"/>
                      <a:r>
                        <a:rPr lang="en-US" dirty="0"/>
                        <a:t>80-84</a:t>
                      </a:r>
                    </a:p>
                  </a:txBody>
                  <a:tcPr/>
                </a:tc>
                <a:extLst>
                  <a:ext uri="{0D108BD9-81ED-4DB2-BD59-A6C34878D82A}">
                    <a16:rowId xmlns:a16="http://schemas.microsoft.com/office/drawing/2014/main" xmlns="" val="10002"/>
                  </a:ext>
                </a:extLst>
              </a:tr>
              <a:tr h="370840">
                <a:tc>
                  <a:txBody>
                    <a:bodyPr/>
                    <a:lstStyle/>
                    <a:p>
                      <a:pPr algn="just"/>
                      <a:r>
                        <a:rPr lang="en-US" dirty="0"/>
                        <a:t>High normal</a:t>
                      </a:r>
                    </a:p>
                  </a:txBody>
                  <a:tcPr/>
                </a:tc>
                <a:tc>
                  <a:txBody>
                    <a:bodyPr/>
                    <a:lstStyle/>
                    <a:p>
                      <a:pPr algn="just"/>
                      <a:r>
                        <a:rPr lang="en-US" dirty="0"/>
                        <a:t>130-139</a:t>
                      </a:r>
                    </a:p>
                  </a:txBody>
                  <a:tcPr/>
                </a:tc>
                <a:tc>
                  <a:txBody>
                    <a:bodyPr/>
                    <a:lstStyle/>
                    <a:p>
                      <a:pPr algn="just"/>
                      <a:r>
                        <a:rPr lang="en-US" dirty="0"/>
                        <a:t>85-89</a:t>
                      </a:r>
                    </a:p>
                  </a:txBody>
                  <a:tcPr/>
                </a:tc>
                <a:extLst>
                  <a:ext uri="{0D108BD9-81ED-4DB2-BD59-A6C34878D82A}">
                    <a16:rowId xmlns:a16="http://schemas.microsoft.com/office/drawing/2014/main" xmlns="" val="10003"/>
                  </a:ext>
                </a:extLst>
              </a:tr>
              <a:tr h="370840">
                <a:tc>
                  <a:txBody>
                    <a:bodyPr/>
                    <a:lstStyle/>
                    <a:p>
                      <a:pPr algn="just"/>
                      <a:r>
                        <a:rPr lang="en-US" dirty="0"/>
                        <a:t>Grade 1 Hypertension</a:t>
                      </a:r>
                    </a:p>
                  </a:txBody>
                  <a:tcPr/>
                </a:tc>
                <a:tc>
                  <a:txBody>
                    <a:bodyPr/>
                    <a:lstStyle/>
                    <a:p>
                      <a:pPr algn="just"/>
                      <a:r>
                        <a:rPr lang="en-US" dirty="0"/>
                        <a:t>140-159</a:t>
                      </a:r>
                    </a:p>
                  </a:txBody>
                  <a:tcPr/>
                </a:tc>
                <a:tc>
                  <a:txBody>
                    <a:bodyPr/>
                    <a:lstStyle/>
                    <a:p>
                      <a:pPr algn="just"/>
                      <a:r>
                        <a:rPr lang="en-US" dirty="0"/>
                        <a:t>90-99</a:t>
                      </a:r>
                    </a:p>
                  </a:txBody>
                  <a:tcPr/>
                </a:tc>
                <a:extLst>
                  <a:ext uri="{0D108BD9-81ED-4DB2-BD59-A6C34878D82A}">
                    <a16:rowId xmlns:a16="http://schemas.microsoft.com/office/drawing/2014/main" xmlns="" val="10004"/>
                  </a:ext>
                </a:extLst>
              </a:tr>
              <a:tr h="370840">
                <a:tc>
                  <a:txBody>
                    <a:bodyPr/>
                    <a:lstStyle/>
                    <a:p>
                      <a:pPr algn="just"/>
                      <a:r>
                        <a:rPr lang="en-US" dirty="0"/>
                        <a:t>Grade 2 Hypertension</a:t>
                      </a:r>
                    </a:p>
                  </a:txBody>
                  <a:tcPr/>
                </a:tc>
                <a:tc>
                  <a:txBody>
                    <a:bodyPr/>
                    <a:lstStyle/>
                    <a:p>
                      <a:pPr algn="just"/>
                      <a:r>
                        <a:rPr lang="en-US" dirty="0"/>
                        <a:t>160-179</a:t>
                      </a:r>
                    </a:p>
                  </a:txBody>
                  <a:tcPr/>
                </a:tc>
                <a:tc>
                  <a:txBody>
                    <a:bodyPr/>
                    <a:lstStyle/>
                    <a:p>
                      <a:pPr algn="just"/>
                      <a:r>
                        <a:rPr lang="en-US" dirty="0"/>
                        <a:t>100-109</a:t>
                      </a:r>
                    </a:p>
                  </a:txBody>
                  <a:tcPr/>
                </a:tc>
                <a:extLst>
                  <a:ext uri="{0D108BD9-81ED-4DB2-BD59-A6C34878D82A}">
                    <a16:rowId xmlns:a16="http://schemas.microsoft.com/office/drawing/2014/main" xmlns="" val="10005"/>
                  </a:ext>
                </a:extLst>
              </a:tr>
              <a:tr h="370840">
                <a:tc>
                  <a:txBody>
                    <a:bodyPr/>
                    <a:lstStyle/>
                    <a:p>
                      <a:pPr algn="just"/>
                      <a:r>
                        <a:rPr lang="en-US" dirty="0"/>
                        <a:t>Grade 3 Hypertension</a:t>
                      </a:r>
                    </a:p>
                  </a:txBody>
                  <a:tcPr/>
                </a:tc>
                <a:tc>
                  <a:txBody>
                    <a:bodyPr/>
                    <a:lstStyle/>
                    <a:p>
                      <a:pPr algn="just"/>
                      <a:r>
                        <a:rPr lang="en-US" dirty="0"/>
                        <a:t>&gt;_180</a:t>
                      </a:r>
                    </a:p>
                  </a:txBody>
                  <a:tcPr/>
                </a:tc>
                <a:tc>
                  <a:txBody>
                    <a:bodyPr/>
                    <a:lstStyle/>
                    <a:p>
                      <a:pPr algn="just"/>
                      <a:r>
                        <a:rPr lang="en-US" dirty="0"/>
                        <a:t>&gt;110</a:t>
                      </a:r>
                    </a:p>
                  </a:txBody>
                  <a:tcPr/>
                </a:tc>
                <a:extLst>
                  <a:ext uri="{0D108BD9-81ED-4DB2-BD59-A6C34878D82A}">
                    <a16:rowId xmlns:a16="http://schemas.microsoft.com/office/drawing/2014/main" xmlns="" val="10006"/>
                  </a:ext>
                </a:extLst>
              </a:tr>
              <a:tr h="370840">
                <a:tc>
                  <a:txBody>
                    <a:bodyPr/>
                    <a:lstStyle/>
                    <a:p>
                      <a:pPr algn="just"/>
                      <a:r>
                        <a:rPr lang="en-US" dirty="0"/>
                        <a:t>Isolated systolic hypertension</a:t>
                      </a:r>
                    </a:p>
                  </a:txBody>
                  <a:tcPr/>
                </a:tc>
                <a:tc>
                  <a:txBody>
                    <a:bodyPr/>
                    <a:lstStyle/>
                    <a:p>
                      <a:pPr algn="just"/>
                      <a:r>
                        <a:rPr lang="en-US" dirty="0"/>
                        <a:t>&gt;_140</a:t>
                      </a:r>
                    </a:p>
                  </a:txBody>
                  <a:tcPr/>
                </a:tc>
                <a:tc>
                  <a:txBody>
                    <a:bodyPr/>
                    <a:lstStyle/>
                    <a:p>
                      <a:pPr algn="just"/>
                      <a:r>
                        <a:rPr lang="en-US" dirty="0"/>
                        <a:t>&lt;90</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857255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Symptoms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a:t>          In women</a:t>
            </a:r>
          </a:p>
          <a:p>
            <a:r>
              <a:rPr lang="en-US" dirty="0"/>
              <a:t>A large amount of a thin, often foul-smelling discharge from the vagina — which might be clear, white, gray, yellow or green</a:t>
            </a:r>
          </a:p>
          <a:p>
            <a:r>
              <a:rPr lang="en-US" dirty="0"/>
              <a:t>Genital redness, burning and itching</a:t>
            </a:r>
          </a:p>
          <a:p>
            <a:r>
              <a:rPr lang="en-US" dirty="0"/>
              <a:t>Pain with urination or sex</a:t>
            </a:r>
          </a:p>
          <a:p>
            <a:r>
              <a:rPr lang="en-US" dirty="0"/>
              <a:t>Discomfort over the lower stomach area</a:t>
            </a:r>
          </a:p>
          <a:p>
            <a:pPr>
              <a:buNone/>
            </a:pPr>
            <a:r>
              <a:rPr lang="en-US" dirty="0"/>
              <a:t>         In men</a:t>
            </a:r>
          </a:p>
          <a:p>
            <a:r>
              <a:rPr lang="en-US" dirty="0"/>
              <a:t>When men do have signs and symptoms, however, they might include:</a:t>
            </a:r>
          </a:p>
          <a:p>
            <a:r>
              <a:rPr lang="en-US" dirty="0"/>
              <a:t>Itching or irritation inside the penis</a:t>
            </a:r>
          </a:p>
          <a:p>
            <a:r>
              <a:rPr lang="en-US" dirty="0"/>
              <a:t>Burning with urination or after ejaculation</a:t>
            </a:r>
          </a:p>
          <a:p>
            <a:r>
              <a:rPr lang="en-US" dirty="0"/>
              <a:t>Discharge from the penis</a:t>
            </a:r>
          </a:p>
          <a:p>
            <a:endParaRPr lang="en-US" dirty="0"/>
          </a:p>
        </p:txBody>
      </p:sp>
    </p:spTree>
    <p:extLst>
      <p:ext uri="{BB962C8B-B14F-4D97-AF65-F5344CB8AC3E}">
        <p14:creationId xmlns:p14="http://schemas.microsoft.com/office/powerpoint/2010/main" val="3866214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Chancroid</a:t>
            </a:r>
            <a:r>
              <a:rPr lang="en-US" b="1" dirty="0"/>
              <a:t/>
            </a:r>
            <a:br>
              <a:rPr lang="en-US" b="1" dirty="0"/>
            </a:br>
            <a:endParaRPr lang="en-US" dirty="0"/>
          </a:p>
        </p:txBody>
      </p:sp>
      <p:sp>
        <p:nvSpPr>
          <p:cNvPr id="3" name="Content Placeholder 2"/>
          <p:cNvSpPr>
            <a:spLocks noGrp="1"/>
          </p:cNvSpPr>
          <p:nvPr>
            <p:ph idx="1"/>
          </p:nvPr>
        </p:nvSpPr>
        <p:spPr/>
        <p:txBody>
          <a:bodyPr>
            <a:normAutofit lnSpcReduction="10000"/>
          </a:bodyPr>
          <a:lstStyle/>
          <a:p>
            <a:pPr algn="just"/>
            <a:r>
              <a:rPr lang="en-US" dirty="0"/>
              <a:t>Chancroid </a:t>
            </a:r>
          </a:p>
          <a:p>
            <a:pPr algn="just"/>
            <a:r>
              <a:rPr lang="en-US" dirty="0"/>
              <a:t>is an STD caused by bacteria called </a:t>
            </a:r>
            <a:r>
              <a:rPr lang="en-US" i="1" dirty="0" err="1"/>
              <a:t>Haemophilus</a:t>
            </a:r>
            <a:r>
              <a:rPr lang="en-US" i="1" dirty="0"/>
              <a:t> </a:t>
            </a:r>
            <a:r>
              <a:rPr lang="en-US" i="1" dirty="0" err="1"/>
              <a:t>ducreyi</a:t>
            </a:r>
            <a:r>
              <a:rPr lang="en-US" dirty="0"/>
              <a:t>.</a:t>
            </a:r>
          </a:p>
          <a:p>
            <a:pPr algn="just"/>
            <a:r>
              <a:rPr lang="en-US" dirty="0"/>
              <a:t>It causes </a:t>
            </a:r>
          </a:p>
          <a:p>
            <a:pPr algn="just"/>
            <a:r>
              <a:rPr lang="en-US" dirty="0"/>
              <a:t>bumps that may feel tender when you touch them. </a:t>
            </a:r>
          </a:p>
          <a:p>
            <a:pPr algn="just"/>
            <a:r>
              <a:rPr lang="en-US" dirty="0"/>
              <a:t>The bumps fill with pus and may open up and become sores. </a:t>
            </a:r>
          </a:p>
          <a:p>
            <a:pPr algn="just"/>
            <a:r>
              <a:rPr lang="en-US" dirty="0"/>
              <a:t>These sores are most often on the genitals and are called </a:t>
            </a:r>
            <a:r>
              <a:rPr lang="en-US" dirty="0">
                <a:hlinkClick r:id="rId2"/>
              </a:rPr>
              <a:t>ulcers</a:t>
            </a:r>
            <a:r>
              <a:rPr lang="en-US" dirty="0"/>
              <a:t>.</a:t>
            </a:r>
          </a:p>
          <a:p>
            <a:pPr algn="just"/>
            <a:r>
              <a:rPr lang="en-US" dirty="0"/>
              <a:t> While chancroid is easily treatable, it also spreads very easily.</a:t>
            </a:r>
          </a:p>
        </p:txBody>
      </p:sp>
    </p:spTree>
    <p:extLst>
      <p:ext uri="{BB962C8B-B14F-4D97-AF65-F5344CB8AC3E}">
        <p14:creationId xmlns:p14="http://schemas.microsoft.com/office/powerpoint/2010/main" val="3858209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Chancroid</a:t>
            </a:r>
            <a:r>
              <a:rPr lang="en-US" b="1" dirty="0"/>
              <a:t> transmission. </a:t>
            </a:r>
            <a:endParaRPr lang="en-US" dirty="0"/>
          </a:p>
        </p:txBody>
      </p:sp>
      <p:sp>
        <p:nvSpPr>
          <p:cNvPr id="3" name="Content Placeholder 2"/>
          <p:cNvSpPr>
            <a:spLocks noGrp="1"/>
          </p:cNvSpPr>
          <p:nvPr>
            <p:ph idx="1"/>
          </p:nvPr>
        </p:nvSpPr>
        <p:spPr/>
        <p:txBody>
          <a:bodyPr>
            <a:normAutofit/>
          </a:bodyPr>
          <a:lstStyle/>
          <a:p>
            <a:pPr algn="just"/>
            <a:r>
              <a:rPr lang="en-US" dirty="0"/>
              <a:t>Chancroid </a:t>
            </a:r>
            <a:r>
              <a:rPr lang="en-US" u="sng" dirty="0"/>
              <a:t>is passed </a:t>
            </a:r>
            <a:r>
              <a:rPr lang="en-US" dirty="0"/>
              <a:t>from person to person in </a:t>
            </a:r>
            <a:r>
              <a:rPr lang="en-US" u="sng" dirty="0"/>
              <a:t>two ways. </a:t>
            </a:r>
          </a:p>
          <a:p>
            <a:pPr algn="just"/>
            <a:r>
              <a:rPr lang="en-US" dirty="0"/>
              <a:t>The first is sexual contact with a person who has open sores. </a:t>
            </a:r>
          </a:p>
          <a:p>
            <a:pPr algn="just"/>
            <a:r>
              <a:rPr lang="en-US" dirty="0"/>
              <a:t>The second is when the pus-like fluid from the sores is passed from person to person through another physical contact. If you have </a:t>
            </a:r>
            <a:r>
              <a:rPr lang="en-US" dirty="0" err="1"/>
              <a:t>chancroid</a:t>
            </a:r>
            <a:r>
              <a:rPr lang="en-US" dirty="0"/>
              <a:t> sores, touch one of them, and then touch another person, you may pass the infection to them.</a:t>
            </a:r>
          </a:p>
        </p:txBody>
      </p:sp>
    </p:spTree>
    <p:extLst>
      <p:ext uri="{BB962C8B-B14F-4D97-AF65-F5344CB8AC3E}">
        <p14:creationId xmlns:p14="http://schemas.microsoft.com/office/powerpoint/2010/main" val="1782095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Lymphogranuloma</a:t>
            </a:r>
            <a:r>
              <a:rPr lang="en-US" b="1" dirty="0"/>
              <a:t> </a:t>
            </a:r>
            <a:r>
              <a:rPr lang="en-US" b="1" dirty="0" err="1"/>
              <a:t>venereum</a:t>
            </a:r>
            <a:r>
              <a:rPr lang="en-US" b="1" dirty="0"/>
              <a:t/>
            </a:r>
            <a:br>
              <a:rPr lang="en-US" b="1" dirty="0"/>
            </a:br>
            <a:endParaRPr lang="en-US" b="1" dirty="0"/>
          </a:p>
        </p:txBody>
      </p:sp>
      <p:sp>
        <p:nvSpPr>
          <p:cNvPr id="3" name="Content Placeholder 2"/>
          <p:cNvSpPr>
            <a:spLocks noGrp="1"/>
          </p:cNvSpPr>
          <p:nvPr>
            <p:ph idx="1"/>
          </p:nvPr>
        </p:nvSpPr>
        <p:spPr/>
        <p:txBody>
          <a:bodyPr/>
          <a:lstStyle/>
          <a:p>
            <a:r>
              <a:rPr lang="en-US" dirty="0"/>
              <a:t>LGV is a long-term (chronic) infection of the lymphatic system.</a:t>
            </a:r>
          </a:p>
          <a:p>
            <a:r>
              <a:rPr lang="en-US" dirty="0"/>
              <a:t> It is caused by certain strains of the bacteria </a:t>
            </a:r>
            <a:r>
              <a:rPr lang="en-US" i="1" dirty="0"/>
              <a:t>Chlamydia </a:t>
            </a:r>
            <a:r>
              <a:rPr lang="en-US" i="1" dirty="0" err="1"/>
              <a:t>trachomatis</a:t>
            </a:r>
            <a:r>
              <a:rPr lang="en-US" dirty="0"/>
              <a:t>. </a:t>
            </a:r>
          </a:p>
          <a:p>
            <a:r>
              <a:rPr lang="en-US" dirty="0"/>
              <a:t>The bacteria are spread by sexual contact. </a:t>
            </a:r>
          </a:p>
          <a:p>
            <a:r>
              <a:rPr lang="en-US" dirty="0"/>
              <a:t>LGV is more common in Central and South America than in North America.</a:t>
            </a:r>
          </a:p>
        </p:txBody>
      </p:sp>
    </p:spTree>
    <p:extLst>
      <p:ext uri="{BB962C8B-B14F-4D97-AF65-F5344CB8AC3E}">
        <p14:creationId xmlns:p14="http://schemas.microsoft.com/office/powerpoint/2010/main" val="954461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a:t>
            </a:r>
          </a:p>
        </p:txBody>
      </p:sp>
      <p:sp>
        <p:nvSpPr>
          <p:cNvPr id="3" name="Content Placeholder 2"/>
          <p:cNvSpPr>
            <a:spLocks noGrp="1"/>
          </p:cNvSpPr>
          <p:nvPr>
            <p:ph idx="1"/>
          </p:nvPr>
        </p:nvSpPr>
        <p:spPr/>
        <p:txBody>
          <a:bodyPr>
            <a:normAutofit fontScale="85000" lnSpcReduction="10000"/>
          </a:bodyPr>
          <a:lstStyle/>
          <a:p>
            <a:pPr fontAlgn="base"/>
            <a:r>
              <a:rPr lang="en-US" dirty="0"/>
              <a:t>Drainage through the skin from lymph nodes in the groin</a:t>
            </a:r>
          </a:p>
          <a:p>
            <a:pPr fontAlgn="base"/>
            <a:r>
              <a:rPr lang="en-US" dirty="0"/>
              <a:t>Painful bowel movements</a:t>
            </a:r>
          </a:p>
          <a:p>
            <a:pPr fontAlgn="base"/>
            <a:r>
              <a:rPr lang="en-US" dirty="0"/>
              <a:t>Small painless sore on the male genitals or in the female genital tract</a:t>
            </a:r>
          </a:p>
          <a:p>
            <a:pPr fontAlgn="base"/>
            <a:r>
              <a:rPr lang="en-US" dirty="0"/>
              <a:t>Swelling and redness of the skin in the groin area</a:t>
            </a:r>
          </a:p>
          <a:p>
            <a:pPr fontAlgn="base"/>
            <a:r>
              <a:rPr lang="en-US" dirty="0"/>
              <a:t>Swelling of the labia (in women)</a:t>
            </a:r>
          </a:p>
          <a:p>
            <a:pPr fontAlgn="base"/>
            <a:r>
              <a:rPr lang="en-US" dirty="0"/>
              <a:t>Swollen groin lymph nodes on one or both sides; it may also affect lymph nodes around the rectum in people who have anal intercourse</a:t>
            </a:r>
          </a:p>
          <a:p>
            <a:pPr fontAlgn="base"/>
            <a:r>
              <a:rPr lang="en-US" dirty="0"/>
              <a:t>Blood or pus from the rectum (The rectum is a part of the lower gastrointestinal tract.) (The gastrointestinal tract is the tract or passageway of the digestive system  (blood in the stools)</a:t>
            </a:r>
          </a:p>
          <a:p>
            <a:endParaRPr lang="en-US" dirty="0"/>
          </a:p>
        </p:txBody>
      </p:sp>
    </p:spTree>
    <p:extLst>
      <p:ext uri="{BB962C8B-B14F-4D97-AF65-F5344CB8AC3E}">
        <p14:creationId xmlns:p14="http://schemas.microsoft.com/office/powerpoint/2010/main" val="937056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Donovanosis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Donovanosis </a:t>
            </a:r>
          </a:p>
          <a:p>
            <a:pPr algn="just"/>
            <a:r>
              <a:rPr lang="en-US" dirty="0"/>
              <a:t>is caused by the bacterium </a:t>
            </a:r>
            <a:r>
              <a:rPr lang="en-US" i="1" dirty="0"/>
              <a:t>Klebsiella </a:t>
            </a:r>
            <a:r>
              <a:rPr lang="en-US" i="1" dirty="0" err="1"/>
              <a:t>granulomatis</a:t>
            </a:r>
            <a:r>
              <a:rPr lang="en-US" dirty="0"/>
              <a:t>.</a:t>
            </a:r>
          </a:p>
          <a:p>
            <a:pPr algn="just"/>
            <a:r>
              <a:rPr lang="en-US" dirty="0"/>
              <a:t> The disease is commonly found in </a:t>
            </a:r>
          </a:p>
          <a:p>
            <a:pPr algn="just"/>
            <a:r>
              <a:rPr lang="en-US" dirty="0"/>
              <a:t>tropical and subtropical areas such as southeast India, Guyana, and New Guinea. </a:t>
            </a:r>
          </a:p>
          <a:p>
            <a:pPr algn="just"/>
            <a:r>
              <a:rPr lang="en-US" dirty="0"/>
              <a:t>There are about 100 cases reported per year in the United States. </a:t>
            </a:r>
          </a:p>
          <a:p>
            <a:pPr algn="just"/>
            <a:r>
              <a:rPr lang="en-US" dirty="0"/>
              <a:t>Most of these cases occur in </a:t>
            </a:r>
          </a:p>
          <a:p>
            <a:pPr algn="just"/>
            <a:r>
              <a:rPr lang="en-US" dirty="0"/>
              <a:t>people who have traveled to or are from places where the disease is common.</a:t>
            </a:r>
          </a:p>
        </p:txBody>
      </p:sp>
    </p:spTree>
    <p:extLst>
      <p:ext uri="{BB962C8B-B14F-4D97-AF65-F5344CB8AC3E}">
        <p14:creationId xmlns:p14="http://schemas.microsoft.com/office/powerpoint/2010/main" val="946954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Symptoms</a:t>
            </a:r>
            <a:br>
              <a:rPr lang="en-US" b="1" dirty="0"/>
            </a:br>
            <a:endParaRPr lang="en-US" dirty="0"/>
          </a:p>
        </p:txBody>
      </p:sp>
      <p:sp>
        <p:nvSpPr>
          <p:cNvPr id="3" name="Content Placeholder 2"/>
          <p:cNvSpPr>
            <a:spLocks noGrp="1"/>
          </p:cNvSpPr>
          <p:nvPr>
            <p:ph idx="1"/>
          </p:nvPr>
        </p:nvSpPr>
        <p:spPr/>
        <p:txBody>
          <a:bodyPr>
            <a:normAutofit lnSpcReduction="10000"/>
          </a:bodyPr>
          <a:lstStyle/>
          <a:p>
            <a:pPr fontAlgn="base">
              <a:buNone/>
            </a:pPr>
            <a:endParaRPr lang="en-US" b="1" dirty="0"/>
          </a:p>
          <a:p>
            <a:pPr algn="just" fontAlgn="base"/>
            <a:r>
              <a:rPr lang="en-US" dirty="0"/>
              <a:t>Symptoms can occur 1 to 12 weeks after coming in contact with the bacteria.</a:t>
            </a:r>
          </a:p>
          <a:p>
            <a:pPr algn="just" fontAlgn="base"/>
            <a:r>
              <a:rPr lang="en-US" dirty="0"/>
              <a:t>Symptoms may include:</a:t>
            </a:r>
          </a:p>
          <a:p>
            <a:pPr algn="just" fontAlgn="base"/>
            <a:r>
              <a:rPr lang="en-US" dirty="0"/>
              <a:t>Sores in the anal area (in about half of cases)</a:t>
            </a:r>
          </a:p>
          <a:p>
            <a:pPr algn="just" fontAlgn="base"/>
            <a:r>
              <a:rPr lang="en-US" dirty="0"/>
              <a:t>Small, </a:t>
            </a:r>
          </a:p>
          <a:p>
            <a:pPr algn="just" fontAlgn="base"/>
            <a:r>
              <a:rPr lang="en-US" dirty="0"/>
              <a:t>beefy-red bumps on the genitals or</a:t>
            </a:r>
          </a:p>
          <a:p>
            <a:pPr algn="just" fontAlgn="base"/>
            <a:r>
              <a:rPr lang="en-US" dirty="0"/>
              <a:t> around the anus</a:t>
            </a:r>
          </a:p>
          <a:p>
            <a:endParaRPr lang="en-US" dirty="0"/>
          </a:p>
        </p:txBody>
      </p:sp>
    </p:spTree>
    <p:extLst>
      <p:ext uri="{BB962C8B-B14F-4D97-AF65-F5344CB8AC3E}">
        <p14:creationId xmlns:p14="http://schemas.microsoft.com/office/powerpoint/2010/main" val="870005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Genital Herpes</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Genital herpes is a sexually transmitted infection (STI). I</a:t>
            </a:r>
          </a:p>
          <a:p>
            <a:pPr algn="just"/>
            <a:r>
              <a:rPr lang="en-US" dirty="0"/>
              <a:t>t causes herpetic sores, which are painful blisters (fluid-filled bumps) that can break open and ooze fluid.</a:t>
            </a:r>
          </a:p>
          <a:p>
            <a:pPr algn="just"/>
            <a:r>
              <a:rPr lang="en-US" dirty="0"/>
              <a:t>Two types of the herpes simplex virus (HSV) cause genital herpes:</a:t>
            </a:r>
          </a:p>
          <a:p>
            <a:pPr algn="just"/>
            <a:r>
              <a:rPr lang="en-US" b="1" dirty="0"/>
              <a:t>HSV-1.</a:t>
            </a:r>
            <a:r>
              <a:rPr lang="en-US" dirty="0"/>
              <a:t> This type usually causes cold sores, but it can also cause genital herpes.</a:t>
            </a:r>
          </a:p>
          <a:p>
            <a:pPr algn="just"/>
            <a:r>
              <a:rPr lang="en-US" b="1" dirty="0"/>
              <a:t>HSV-2.</a:t>
            </a:r>
            <a:r>
              <a:rPr lang="en-US" dirty="0"/>
              <a:t> This type usually causes genital herpes, but it can also cause cold sores.</a:t>
            </a:r>
          </a:p>
          <a:p>
            <a:pPr algn="just"/>
            <a:r>
              <a:rPr lang="en-US" dirty="0"/>
              <a:t>The World Health Organization stated that in 2016, about 3.7 </a:t>
            </a:r>
            <a:r>
              <a:rPr lang="en-US" dirty="0" err="1"/>
              <a:t>billionTrusted</a:t>
            </a:r>
            <a:r>
              <a:rPr lang="en-US" dirty="0"/>
              <a:t> Source people under age 50 years had contracted HSV-1. In the same year, around 491 million people ages 15 to 49 years had an HSV-2 infection.</a:t>
            </a:r>
          </a:p>
          <a:p>
            <a:endParaRPr lang="en-US" dirty="0"/>
          </a:p>
          <a:p>
            <a:endParaRPr lang="en-US" dirty="0"/>
          </a:p>
        </p:txBody>
      </p:sp>
    </p:spTree>
    <p:extLst>
      <p:ext uri="{BB962C8B-B14F-4D97-AF65-F5344CB8AC3E}">
        <p14:creationId xmlns:p14="http://schemas.microsoft.com/office/powerpoint/2010/main" val="4038382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a:t>The viruses enter the body through skin abrasions or mucous membranes. </a:t>
            </a:r>
          </a:p>
          <a:p>
            <a:pPr algn="just"/>
            <a:r>
              <a:rPr lang="en-US" dirty="0"/>
              <a:t>Mucous membranes are the thin layers of tissue that line the openings of your body. </a:t>
            </a:r>
          </a:p>
          <a:p>
            <a:pPr algn="just"/>
            <a:r>
              <a:rPr lang="en-US" dirty="0"/>
              <a:t>They can be found in your nose, mouth, and genitals.</a:t>
            </a:r>
          </a:p>
          <a:p>
            <a:pPr algn="just"/>
            <a:r>
              <a:rPr lang="en-US" dirty="0"/>
              <a:t>Once the viruses are inside the body, they incorporate themselves into the cells. </a:t>
            </a:r>
          </a:p>
          <a:p>
            <a:pPr algn="just"/>
            <a:r>
              <a:rPr lang="en-US" dirty="0"/>
              <a:t>Viruses tend to multiply or adapt to their environments very easily, which makes treating them difficult.</a:t>
            </a:r>
          </a:p>
        </p:txBody>
      </p:sp>
    </p:spTree>
    <p:extLst>
      <p:ext uri="{BB962C8B-B14F-4D97-AF65-F5344CB8AC3E}">
        <p14:creationId xmlns:p14="http://schemas.microsoft.com/office/powerpoint/2010/main" val="2132087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a:t>
            </a:r>
            <a:r>
              <a:rPr lang="en-US" dirty="0" err="1"/>
              <a:t>papilloma</a:t>
            </a:r>
            <a:r>
              <a:rPr lang="en-US" dirty="0"/>
              <a:t> virus (HPV) </a:t>
            </a:r>
          </a:p>
        </p:txBody>
      </p:sp>
      <p:sp>
        <p:nvSpPr>
          <p:cNvPr id="3" name="Content Placeholder 2"/>
          <p:cNvSpPr>
            <a:spLocks noGrp="1"/>
          </p:cNvSpPr>
          <p:nvPr>
            <p:ph idx="1"/>
          </p:nvPr>
        </p:nvSpPr>
        <p:spPr/>
        <p:txBody>
          <a:bodyPr>
            <a:normAutofit fontScale="85000" lnSpcReduction="20000"/>
          </a:bodyPr>
          <a:lstStyle/>
          <a:p>
            <a:r>
              <a:rPr lang="en-US" dirty="0"/>
              <a:t>Human </a:t>
            </a:r>
            <a:r>
              <a:rPr lang="en-US" dirty="0" err="1"/>
              <a:t>papilloma</a:t>
            </a:r>
            <a:r>
              <a:rPr lang="en-US" dirty="0"/>
              <a:t> virus (HPV) is a common viral infection that can affect your skin.</a:t>
            </a:r>
          </a:p>
          <a:p>
            <a:r>
              <a:rPr lang="en-US" dirty="0"/>
              <a:t>It is passed on through any skin-to-skin contact of the genital area; vaginal, anal or oral sex</a:t>
            </a:r>
          </a:p>
          <a:p>
            <a:r>
              <a:rPr lang="en-US" dirty="0"/>
              <a:t>There are a number of different strains of HPV. Most have no symptoms, go away by themselves and don’t cause any health problems. Some types can cause </a:t>
            </a:r>
          </a:p>
          <a:p>
            <a:r>
              <a:rPr lang="en-US" dirty="0"/>
              <a:t>genital warts or </a:t>
            </a:r>
          </a:p>
          <a:p>
            <a:r>
              <a:rPr lang="en-US" dirty="0"/>
              <a:t>lead to cervical, </a:t>
            </a:r>
          </a:p>
          <a:p>
            <a:r>
              <a:rPr lang="en-US" dirty="0"/>
              <a:t>anal and </a:t>
            </a:r>
          </a:p>
          <a:p>
            <a:r>
              <a:rPr lang="en-US" dirty="0"/>
              <a:t>other cancers.  </a:t>
            </a:r>
          </a:p>
        </p:txBody>
      </p:sp>
    </p:spTree>
    <p:extLst>
      <p:ext uri="{BB962C8B-B14F-4D97-AF65-F5344CB8AC3E}">
        <p14:creationId xmlns:p14="http://schemas.microsoft.com/office/powerpoint/2010/main" val="227836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Organ Damage</a:t>
            </a:r>
          </a:p>
        </p:txBody>
      </p:sp>
      <p:sp>
        <p:nvSpPr>
          <p:cNvPr id="3" name="Content Placeholder 2"/>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The extent of organ damage often correlates with the level of blood pressure</a:t>
            </a:r>
          </a:p>
          <a:p>
            <a:pPr algn="just"/>
            <a:r>
              <a:rPr lang="en-US" dirty="0">
                <a:latin typeface="Times New Roman" panose="02020603050405020304" pitchFamily="18" charset="0"/>
                <a:cs typeface="Times New Roman" panose="02020603050405020304" pitchFamily="18" charset="0"/>
              </a:rPr>
              <a:t> The rate of progression of organ damage varies from one individual to another depending on many influences</a:t>
            </a:r>
          </a:p>
          <a:p>
            <a:pPr algn="just"/>
            <a:r>
              <a:rPr lang="en-US" dirty="0">
                <a:latin typeface="Times New Roman" panose="02020603050405020304" pitchFamily="18" charset="0"/>
                <a:cs typeface="Times New Roman" panose="02020603050405020304" pitchFamily="18" charset="0"/>
              </a:rPr>
              <a:t> Blood pressure and organ impairment should be evaluate separately</a:t>
            </a:r>
          </a:p>
          <a:p>
            <a:pPr algn="just"/>
            <a:r>
              <a:rPr lang="en-US" dirty="0">
                <a:latin typeface="Times New Roman" panose="02020603050405020304" pitchFamily="18" charset="0"/>
                <a:cs typeface="Times New Roman" panose="02020603050405020304" pitchFamily="18" charset="0"/>
              </a:rPr>
              <a:t> High pressures may be present without organ damage</a:t>
            </a:r>
          </a:p>
          <a:p>
            <a:pPr algn="just"/>
            <a:r>
              <a:rPr lang="en-US" dirty="0">
                <a:latin typeface="Times New Roman" panose="02020603050405020304" pitchFamily="18" charset="0"/>
                <a:cs typeface="Times New Roman" panose="02020603050405020304" pitchFamily="18" charset="0"/>
              </a:rPr>
              <a:t> Organ damage may be present with only moderate signs elevation of blood pressure</a:t>
            </a:r>
          </a:p>
          <a:p>
            <a:pPr algn="just"/>
            <a:r>
              <a:rPr lang="en-US" dirty="0">
                <a:latin typeface="Times New Roman" panose="02020603050405020304" pitchFamily="18" charset="0"/>
                <a:cs typeface="Times New Roman" panose="02020603050405020304" pitchFamily="18" charset="0"/>
              </a:rPr>
              <a:t> The presence of signs of organ damage confers an increased cardiovascular risk to any level of blood pressure</a:t>
            </a:r>
          </a:p>
        </p:txBody>
      </p:sp>
    </p:spTree>
    <p:extLst>
      <p:ext uri="{BB962C8B-B14F-4D97-AF65-F5344CB8AC3E}">
        <p14:creationId xmlns:p14="http://schemas.microsoft.com/office/powerpoint/2010/main" val="582936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a:t>
            </a:r>
          </a:p>
        </p:txBody>
      </p:sp>
      <p:sp>
        <p:nvSpPr>
          <p:cNvPr id="3" name="Content Placeholder 2"/>
          <p:cNvSpPr>
            <a:spLocks noGrp="1"/>
          </p:cNvSpPr>
          <p:nvPr>
            <p:ph idx="1"/>
          </p:nvPr>
        </p:nvSpPr>
        <p:spPr/>
        <p:txBody>
          <a:bodyPr/>
          <a:lstStyle/>
          <a:p>
            <a:r>
              <a:rPr lang="en-US" dirty="0"/>
              <a:t>Symptoms of genital warts include: </a:t>
            </a:r>
          </a:p>
          <a:p>
            <a:r>
              <a:rPr lang="en-US" dirty="0"/>
              <a:t>one or more small, flesh-</a:t>
            </a:r>
            <a:r>
              <a:rPr lang="en-US" dirty="0" err="1"/>
              <a:t>coloured</a:t>
            </a:r>
            <a:r>
              <a:rPr lang="en-US" dirty="0"/>
              <a:t> or grey painless growths or lumps around your vagina, penis, anus or upper thighs </a:t>
            </a:r>
          </a:p>
          <a:p>
            <a:r>
              <a:rPr lang="en-US" dirty="0"/>
              <a:t>itching or bleeding from your genitals or anus </a:t>
            </a:r>
          </a:p>
          <a:p>
            <a:r>
              <a:rPr lang="en-US" dirty="0"/>
              <a:t>a change to your normal flow of pee (for example, sideways), that doesn't go away. </a:t>
            </a:r>
          </a:p>
          <a:p>
            <a:endParaRPr lang="en-US" dirty="0"/>
          </a:p>
        </p:txBody>
      </p:sp>
    </p:spTree>
    <p:extLst>
      <p:ext uri="{BB962C8B-B14F-4D97-AF65-F5344CB8AC3E}">
        <p14:creationId xmlns:p14="http://schemas.microsoft.com/office/powerpoint/2010/main" val="473838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a:t>
            </a:r>
          </a:p>
        </p:txBody>
      </p:sp>
      <p:sp>
        <p:nvSpPr>
          <p:cNvPr id="3" name="Content Placeholder 2"/>
          <p:cNvSpPr>
            <a:spLocks noGrp="1"/>
          </p:cNvSpPr>
          <p:nvPr>
            <p:ph idx="1"/>
          </p:nvPr>
        </p:nvSpPr>
        <p:spPr/>
        <p:txBody>
          <a:bodyPr>
            <a:normAutofit/>
          </a:bodyPr>
          <a:lstStyle/>
          <a:p>
            <a:r>
              <a:rPr lang="en-US" b="1" u="sng" dirty="0">
                <a:hlinkClick r:id="rId2" tooltip="How to have vaginal sex "/>
              </a:rPr>
              <a:t>vaginal</a:t>
            </a:r>
            <a:r>
              <a:rPr lang="en-US" dirty="0"/>
              <a:t>, </a:t>
            </a:r>
            <a:r>
              <a:rPr lang="en-US" b="1" u="sng" dirty="0">
                <a:hlinkClick r:id="rId3" tooltip="How to have anal sex "/>
              </a:rPr>
              <a:t>anal</a:t>
            </a:r>
            <a:r>
              <a:rPr lang="en-US" b="1" u="sng" dirty="0"/>
              <a:t>(</a:t>
            </a:r>
            <a:r>
              <a:rPr lang="en-US" i="0" u="sng" dirty="0">
                <a:effectLst/>
                <a:latin typeface="Source Sans Pro" panose="020B0503030403020204" pitchFamily="34" charset="0"/>
                <a:hlinkClick r:id="rId4">
                  <a:extLst>
                    <a:ext uri="{A12FA001-AC4F-418D-AE19-62706E023703}">
                      <ahyp:hlinkClr xmlns:ahyp="http://schemas.microsoft.com/office/drawing/2018/hyperlinkcolor" xmlns="" val="tx"/>
                    </a:ext>
                  </a:extLst>
                </a:hlinkClick>
              </a:rPr>
              <a:t>Anal sex</a:t>
            </a:r>
            <a:r>
              <a:rPr lang="en-US" i="0" dirty="0">
                <a:effectLst/>
                <a:latin typeface="Source Sans Pro" panose="020B0503030403020204" pitchFamily="34" charset="0"/>
              </a:rPr>
              <a:t> </a:t>
            </a:r>
            <a:r>
              <a:rPr lang="en-US" b="0" i="0" u="sng" dirty="0">
                <a:solidFill>
                  <a:srgbClr val="444444"/>
                </a:solidFill>
                <a:effectLst/>
                <a:latin typeface="Source Sans Pro" panose="020B0503030403020204" pitchFamily="34" charset="0"/>
              </a:rPr>
              <a:t>is any sexual activity that involves the anus )</a:t>
            </a:r>
            <a:r>
              <a:rPr lang="en-US" u="sng" dirty="0"/>
              <a:t> </a:t>
            </a:r>
            <a:r>
              <a:rPr lang="en-US" dirty="0"/>
              <a:t>or </a:t>
            </a:r>
            <a:r>
              <a:rPr lang="en-US" b="1" u="sng" dirty="0">
                <a:hlinkClick r:id="rId5" tooltip="How to have oral sex "/>
              </a:rPr>
              <a:t>oral</a:t>
            </a:r>
            <a:r>
              <a:rPr lang="en-US" dirty="0"/>
              <a:t> sex (</a:t>
            </a:r>
            <a:r>
              <a:rPr lang="en-US" u="sng" dirty="0"/>
              <a:t>sexual activity in which the genitals of one partner are stimulated by the mouth of the other</a:t>
            </a:r>
            <a:r>
              <a:rPr lang="en-US" dirty="0"/>
              <a:t>) without a condom or dental dam, with someone who has an HPV infection (even if they don’t have symptoms)  </a:t>
            </a:r>
          </a:p>
          <a:p>
            <a:r>
              <a:rPr lang="en-US" dirty="0"/>
              <a:t>close genital contact – this means HPV can be passed on even if there’s no penetration, orgasm or ejaculation. </a:t>
            </a:r>
          </a:p>
          <a:p>
            <a:endParaRPr lang="en-US" dirty="0"/>
          </a:p>
        </p:txBody>
      </p:sp>
    </p:spTree>
    <p:extLst>
      <p:ext uri="{BB962C8B-B14F-4D97-AF65-F5344CB8AC3E}">
        <p14:creationId xmlns:p14="http://schemas.microsoft.com/office/powerpoint/2010/main" val="3710879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STATUS (2020)</a:t>
            </a:r>
          </a:p>
        </p:txBody>
      </p:sp>
      <p:sp>
        <p:nvSpPr>
          <p:cNvPr id="3" name="Content Placeholder 2"/>
          <p:cNvSpPr>
            <a:spLocks noGrp="1"/>
          </p:cNvSpPr>
          <p:nvPr>
            <p:ph idx="1"/>
          </p:nvPr>
        </p:nvSpPr>
        <p:spPr/>
        <p:txBody>
          <a:bodyPr>
            <a:normAutofit fontScale="92500"/>
          </a:bodyPr>
          <a:lstStyle/>
          <a:p>
            <a:r>
              <a:rPr lang="en-US" b="1" dirty="0"/>
              <a:t>More than 1 million sexually transmitted infections (STIs) are acquired every day worldwide, the majority of which are asymptomatic.</a:t>
            </a:r>
          </a:p>
          <a:p>
            <a:r>
              <a:rPr lang="en-US" b="1" dirty="0"/>
              <a:t>Each year there are an estimated 374 million new infections with 1 of 4 STIs: </a:t>
            </a:r>
            <a:r>
              <a:rPr lang="en-US" b="1" dirty="0" err="1"/>
              <a:t>chlamydia</a:t>
            </a:r>
            <a:r>
              <a:rPr lang="en-US" b="1" dirty="0"/>
              <a:t>, </a:t>
            </a:r>
            <a:r>
              <a:rPr lang="en-US" b="1" dirty="0" err="1"/>
              <a:t>gonorrhoea</a:t>
            </a:r>
            <a:r>
              <a:rPr lang="en-US" b="1" dirty="0"/>
              <a:t>, syphilis and </a:t>
            </a:r>
            <a:r>
              <a:rPr lang="en-US" b="1" dirty="0" err="1"/>
              <a:t>trichomoniasis</a:t>
            </a:r>
            <a:r>
              <a:rPr lang="en-US" b="1" dirty="0"/>
              <a:t>.</a:t>
            </a:r>
          </a:p>
          <a:p>
            <a:r>
              <a:rPr lang="en-US" b="1" dirty="0"/>
              <a:t>More than 500 million people aged 15 to 49 years are estimated to have a genital infection with herpes simplex virus (HSV) (1).</a:t>
            </a:r>
          </a:p>
          <a:p>
            <a:r>
              <a:rPr lang="en-US" b="1" dirty="0"/>
              <a:t>HPV infection is associated with 570 000 cases of cervical cancer in 2018, and over 311 000 cervical cancer deaths each year (2).</a:t>
            </a:r>
          </a:p>
          <a:p>
            <a:endParaRPr lang="en-US" dirty="0"/>
          </a:p>
        </p:txBody>
      </p:sp>
    </p:spTree>
    <p:extLst>
      <p:ext uri="{BB962C8B-B14F-4D97-AF65-F5344CB8AC3E}">
        <p14:creationId xmlns:p14="http://schemas.microsoft.com/office/powerpoint/2010/main" val="3180817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27F68-E252-07A5-79B1-884D71BD7E1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E943E72B-AAA6-2F6D-48C2-F7AED66983BD}"/>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Almost 1 million pregnant women were estimated to be infected with syphilis in 2020, resulting in over 350 000 adverse birth outcomes including 200 000 stillbirths and newborn deaths (3).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STIs have direct impact on sexual and reproductive health through stigmatization, infertility, cancers and pregnancy complications and can increase the risk of HIV.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Drug resistance, especially for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gonorrhoea</a:t>
            </a:r>
            <a:r>
              <a:rPr kumimoji="0" lang="en-US" sz="2000" b="1" i="0" u="none" strike="noStrike" kern="1200" cap="none" spc="0" normalizeH="0" baseline="0" noProof="0" dirty="0">
                <a:ln>
                  <a:noFill/>
                </a:ln>
                <a:solidFill>
                  <a:prstClr val="black"/>
                </a:solidFill>
                <a:effectLst/>
                <a:uLnTx/>
                <a:uFillTx/>
                <a:latin typeface="Calibri"/>
                <a:ea typeface="+mn-ea"/>
                <a:cs typeface="+mn-cs"/>
              </a:rPr>
              <a:t>, is a major threat to reducing the burden of STIs worldwide.</a:t>
            </a:r>
          </a:p>
          <a:p>
            <a:endParaRPr lang="en-IN" dirty="0"/>
          </a:p>
        </p:txBody>
      </p:sp>
    </p:spTree>
    <p:extLst>
      <p:ext uri="{BB962C8B-B14F-4D97-AF65-F5344CB8AC3E}">
        <p14:creationId xmlns:p14="http://schemas.microsoft.com/office/powerpoint/2010/main" val="1965630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INDIA</a:t>
            </a:r>
          </a:p>
        </p:txBody>
      </p:sp>
      <p:sp>
        <p:nvSpPr>
          <p:cNvPr id="3" name="Content Placeholder 2"/>
          <p:cNvSpPr>
            <a:spLocks noGrp="1"/>
          </p:cNvSpPr>
          <p:nvPr>
            <p:ph idx="1"/>
          </p:nvPr>
        </p:nvSpPr>
        <p:spPr/>
        <p:txBody>
          <a:bodyPr>
            <a:normAutofit fontScale="77500" lnSpcReduction="20000"/>
          </a:bodyPr>
          <a:lstStyle/>
          <a:p>
            <a:pPr algn="just"/>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Every year, about 6 percent of the adult population in India are infected with sexually transmitted infections and reproductive tract infections </a:t>
            </a:r>
          </a:p>
          <a:p>
            <a:pPr algn="just"/>
            <a:r>
              <a:rPr lang="en-US" dirty="0">
                <a:latin typeface="Times New Roman" pitchFamily="18" charset="0"/>
                <a:cs typeface="Times New Roman" pitchFamily="18" charset="0"/>
              </a:rPr>
              <a:t>Every year in India, there are more than 1 million cases of </a:t>
            </a:r>
            <a:r>
              <a:rPr lang="en-US" dirty="0" err="1">
                <a:latin typeface="Times New Roman" pitchFamily="18" charset="0"/>
                <a:cs typeface="Times New Roman" pitchFamily="18" charset="0"/>
              </a:rPr>
              <a:t>chlamydia</a:t>
            </a:r>
            <a:r>
              <a:rPr lang="en-US" dirty="0">
                <a:latin typeface="Times New Roman" pitchFamily="18" charset="0"/>
                <a:cs typeface="Times New Roman" pitchFamily="18" charset="0"/>
              </a:rPr>
              <a:t> reported.</a:t>
            </a:r>
          </a:p>
          <a:p>
            <a:pPr algn="just"/>
            <a:r>
              <a:rPr lang="en-US" dirty="0">
                <a:latin typeface="Times New Roman" pitchFamily="18" charset="0"/>
                <a:cs typeface="Times New Roman" pitchFamily="18" charset="0"/>
              </a:rPr>
              <a:t>Syphilis is an STD that starts as a painless sore and spreads through contact via genitals, rectum or mouth. Yet in 2020, around 16,128 men and 13,878 women were reportedly infected with the STD in India. </a:t>
            </a:r>
          </a:p>
          <a:p>
            <a:pPr algn="just"/>
            <a:r>
              <a:rPr lang="en-US" dirty="0">
                <a:latin typeface="Times New Roman" pitchFamily="18" charset="0"/>
                <a:cs typeface="Times New Roman" pitchFamily="18" charset="0"/>
              </a:rPr>
              <a:t>In 2020, a total of </a:t>
            </a:r>
            <a:r>
              <a:rPr lang="en-US" b="1" dirty="0">
                <a:latin typeface="Times New Roman" pitchFamily="18" charset="0"/>
                <a:cs typeface="Times New Roman" pitchFamily="18" charset="0"/>
              </a:rPr>
              <a:t>677,769</a:t>
            </a:r>
            <a:r>
              <a:rPr lang="en-US" dirty="0">
                <a:latin typeface="Times New Roman" pitchFamily="18" charset="0"/>
                <a:cs typeface="Times New Roman" pitchFamily="18" charset="0"/>
              </a:rPr>
              <a:t> cases of gonorrhea were reported in India</a:t>
            </a:r>
          </a:p>
          <a:p>
            <a:pPr algn="just"/>
            <a:r>
              <a:rPr lang="en-US" dirty="0">
                <a:latin typeface="Times New Roman" pitchFamily="18" charset="0"/>
                <a:cs typeface="Times New Roman" pitchFamily="18" charset="0"/>
              </a:rPr>
              <a:t> estimates that there were </a:t>
            </a:r>
            <a:r>
              <a:rPr lang="en-US" b="1" dirty="0">
                <a:latin typeface="Times New Roman" pitchFamily="18" charset="0"/>
                <a:cs typeface="Times New Roman" pitchFamily="18" charset="0"/>
              </a:rPr>
              <a:t>more than one million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trichomoniasis</a:t>
            </a:r>
            <a:r>
              <a:rPr lang="en-US" dirty="0">
                <a:latin typeface="Times New Roman" pitchFamily="18" charset="0"/>
                <a:cs typeface="Times New Roman" pitchFamily="18" charset="0"/>
              </a:rPr>
              <a:t> infections in India in 2018 </a:t>
            </a:r>
          </a:p>
          <a:p>
            <a:pPr algn="just"/>
            <a:r>
              <a:rPr lang="en-US" b="1" dirty="0" err="1">
                <a:latin typeface="Times New Roman" pitchFamily="18" charset="0"/>
                <a:cs typeface="Times New Roman" pitchFamily="18" charset="0"/>
              </a:rPr>
              <a:t>Chancroid</a:t>
            </a:r>
            <a:r>
              <a:rPr lang="en-US" b="1" dirty="0">
                <a:latin typeface="Times New Roman" pitchFamily="18" charset="0"/>
                <a:cs typeface="Times New Roman" pitchFamily="18" charset="0"/>
              </a:rPr>
              <a:t> has been reported as one of the most common sexually transmitted infections in India</a:t>
            </a:r>
            <a:r>
              <a:rPr lang="en-US" dirty="0">
                <a:latin typeface="Times New Roman" pitchFamily="18" charset="0"/>
                <a:cs typeface="Times New Roman" pitchFamily="18" charset="0"/>
              </a:rPr>
              <a:t> — but these reports seem to be based on data from small-scale studies in the 1980s and 90s. The fact is, the exact and current population-wide prevalence of most STIs is unknown in India.</a:t>
            </a:r>
          </a:p>
          <a:p>
            <a:pPr algn="just">
              <a:buNone/>
            </a:pPr>
            <a:endParaRPr lang="en-US"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buNone/>
            </a:pPr>
            <a:endParaRPr lang="en-US" dirty="0"/>
          </a:p>
          <a:p>
            <a:pPr>
              <a:buNone/>
            </a:pPr>
            <a:endParaRPr lang="en-US" dirty="0"/>
          </a:p>
        </p:txBody>
      </p:sp>
    </p:spTree>
    <p:extLst>
      <p:ext uri="{BB962C8B-B14F-4D97-AF65-F5344CB8AC3E}">
        <p14:creationId xmlns:p14="http://schemas.microsoft.com/office/powerpoint/2010/main" val="892867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a:latin typeface="Times New Roman" pitchFamily="18" charset="0"/>
                <a:cs typeface="Times New Roman" pitchFamily="18" charset="0"/>
              </a:rPr>
              <a:t>in approximately 27%–43% of cases and may serve as ... the </a:t>
            </a:r>
            <a:r>
              <a:rPr lang="en-US" dirty="0" err="1">
                <a:latin typeface="Times New Roman" pitchFamily="18" charset="0"/>
                <a:cs typeface="Times New Roman" pitchFamily="18" charset="0"/>
              </a:rPr>
              <a:t>lymphogranuloma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venereum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serovars</a:t>
            </a:r>
            <a:r>
              <a:rPr lang="en-US" dirty="0">
                <a:latin typeface="Times New Roman" pitchFamily="18" charset="0"/>
                <a:cs typeface="Times New Roman" pitchFamily="18" charset="0"/>
              </a:rPr>
              <a:t> in the Indian population in 2019</a:t>
            </a:r>
          </a:p>
          <a:p>
            <a:pPr algn="just"/>
            <a:r>
              <a:rPr lang="en-US" dirty="0">
                <a:latin typeface="Times New Roman" pitchFamily="18" charset="0"/>
                <a:cs typeface="Times New Roman" pitchFamily="18" charset="0"/>
              </a:rPr>
              <a:t>We hereby report six cases of </a:t>
            </a:r>
            <a:r>
              <a:rPr lang="en-US" dirty="0" err="1">
                <a:latin typeface="Times New Roman" pitchFamily="18" charset="0"/>
                <a:cs typeface="Times New Roman" pitchFamily="18" charset="0"/>
              </a:rPr>
              <a:t>Donovanosis</a:t>
            </a:r>
            <a:r>
              <a:rPr lang="en-US" dirty="0">
                <a:latin typeface="Times New Roman" pitchFamily="18" charset="0"/>
                <a:cs typeface="Times New Roman" pitchFamily="18" charset="0"/>
              </a:rPr>
              <a:t> in Central. India registered in two years (2018-2019)</a:t>
            </a:r>
          </a:p>
          <a:p>
            <a:pPr algn="just"/>
            <a:r>
              <a:rPr lang="en-US" dirty="0">
                <a:latin typeface="Times New Roman" pitchFamily="18" charset="0"/>
                <a:cs typeface="Times New Roman" pitchFamily="18" charset="0"/>
              </a:rPr>
              <a:t>HSV-2 rates in the general adult population in India have been reported to range from 7.9 to 18.9% [4-6], translating into 100-200 million individuals who have acquired HSV-2 infection.(2020)</a:t>
            </a:r>
          </a:p>
          <a:p>
            <a:pPr algn="just"/>
            <a:r>
              <a:rPr lang="en-US" dirty="0">
                <a:latin typeface="Times New Roman" pitchFamily="18" charset="0"/>
                <a:cs typeface="Times New Roman" pitchFamily="18" charset="0"/>
              </a:rPr>
              <a:t>The current estimates indicate approximately 132,000 new HPV cases diagnosed and 74,000 deaths annually in India, accounting to nearly 1/3</a:t>
            </a:r>
            <a:r>
              <a:rPr lang="en-US" baseline="30000" dirty="0">
                <a:latin typeface="Times New Roman" pitchFamily="18" charset="0"/>
                <a:cs typeface="Times New Roman" pitchFamily="18" charset="0"/>
              </a:rPr>
              <a:t>rd</a:t>
            </a:r>
            <a:r>
              <a:rPr lang="en-US" dirty="0">
                <a:latin typeface="Times New Roman" pitchFamily="18" charset="0"/>
                <a:cs typeface="Times New Roman" pitchFamily="18" charset="0"/>
              </a:rPr>
              <a:t> of the global cervical cancer deaths.</a:t>
            </a:r>
          </a:p>
          <a:p>
            <a:endParaRPr lang="en-US" dirty="0"/>
          </a:p>
        </p:txBody>
      </p:sp>
    </p:spTree>
    <p:extLst>
      <p:ext uri="{BB962C8B-B14F-4D97-AF65-F5344CB8AC3E}">
        <p14:creationId xmlns:p14="http://schemas.microsoft.com/office/powerpoint/2010/main" val="2284277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STD</a:t>
            </a:r>
          </a:p>
        </p:txBody>
      </p:sp>
      <p:sp>
        <p:nvSpPr>
          <p:cNvPr id="3" name="Content Placeholder 2"/>
          <p:cNvSpPr>
            <a:spLocks noGrp="1"/>
          </p:cNvSpPr>
          <p:nvPr>
            <p:ph idx="1"/>
          </p:nvPr>
        </p:nvSpPr>
        <p:spPr/>
        <p:txBody>
          <a:bodyPr/>
          <a:lstStyle/>
          <a:p>
            <a:r>
              <a:rPr lang="en-US" dirty="0"/>
              <a:t>Initial planning</a:t>
            </a:r>
          </a:p>
          <a:p>
            <a:r>
              <a:rPr lang="en-US" dirty="0"/>
              <a:t>Intervention strategies</a:t>
            </a:r>
          </a:p>
          <a:p>
            <a:r>
              <a:rPr lang="en-US" dirty="0"/>
              <a:t>Support components</a:t>
            </a:r>
          </a:p>
          <a:p>
            <a:r>
              <a:rPr lang="en-US" dirty="0"/>
              <a:t>Monitoring and evaluation</a:t>
            </a:r>
          </a:p>
          <a:p>
            <a:endParaRPr lang="en-US" dirty="0"/>
          </a:p>
        </p:txBody>
      </p:sp>
    </p:spTree>
    <p:extLst>
      <p:ext uri="{BB962C8B-B14F-4D97-AF65-F5344CB8AC3E}">
        <p14:creationId xmlns:p14="http://schemas.microsoft.com/office/powerpoint/2010/main" val="2360942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Initial planning</a:t>
            </a:r>
            <a:br>
              <a:rPr lang="en-US" dirty="0"/>
            </a:br>
            <a:endParaRPr lang="en-US" dirty="0"/>
          </a:p>
        </p:txBody>
      </p:sp>
      <p:sp>
        <p:nvSpPr>
          <p:cNvPr id="3" name="Content Placeholder 2"/>
          <p:cNvSpPr>
            <a:spLocks noGrp="1"/>
          </p:cNvSpPr>
          <p:nvPr>
            <p:ph idx="1"/>
          </p:nvPr>
        </p:nvSpPr>
        <p:spPr/>
        <p:txBody>
          <a:bodyPr>
            <a:normAutofit/>
          </a:bodyPr>
          <a:lstStyle/>
          <a:p>
            <a:r>
              <a:rPr lang="en-US" dirty="0"/>
              <a:t>Problem definition : disease problem must be define in terms of prevalence, psychological consequences and other health effects</a:t>
            </a:r>
          </a:p>
          <a:p>
            <a:r>
              <a:rPr lang="en-US" dirty="0"/>
              <a:t>Establishing priorities : priority based on age, sex, place of residence, occupation, drug addiction etc</a:t>
            </a:r>
          </a:p>
          <a:p>
            <a:r>
              <a:rPr lang="en-US" dirty="0"/>
              <a:t>Setting objectives : objectives for the plan</a:t>
            </a:r>
          </a:p>
          <a:p>
            <a:r>
              <a:rPr lang="en-US" dirty="0"/>
              <a:t>Considering strategies : use appropriate strategies  </a:t>
            </a:r>
          </a:p>
          <a:p>
            <a:endParaRPr lang="en-US" dirty="0"/>
          </a:p>
        </p:txBody>
      </p:sp>
    </p:spTree>
    <p:extLst>
      <p:ext uri="{BB962C8B-B14F-4D97-AF65-F5344CB8AC3E}">
        <p14:creationId xmlns:p14="http://schemas.microsoft.com/office/powerpoint/2010/main" val="2702775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Intervention strategies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Case detection</a:t>
            </a:r>
          </a:p>
          <a:p>
            <a:r>
              <a:rPr lang="en-US" dirty="0"/>
              <a:t>Screening</a:t>
            </a:r>
          </a:p>
          <a:p>
            <a:r>
              <a:rPr lang="en-US" dirty="0"/>
              <a:t>Contact  tracing </a:t>
            </a:r>
          </a:p>
          <a:p>
            <a:r>
              <a:rPr lang="en-US" dirty="0"/>
              <a:t>Cluster testing</a:t>
            </a:r>
          </a:p>
          <a:p>
            <a:r>
              <a:rPr lang="en-US" dirty="0"/>
              <a:t>Case holding and treatment</a:t>
            </a:r>
          </a:p>
          <a:p>
            <a:r>
              <a:rPr lang="en-US" dirty="0"/>
              <a:t>Epidemiological treatment</a:t>
            </a:r>
          </a:p>
          <a:p>
            <a:r>
              <a:rPr lang="en-US" dirty="0"/>
              <a:t>Personal prophylaxis</a:t>
            </a:r>
          </a:p>
          <a:p>
            <a:r>
              <a:rPr lang="en-US" dirty="0"/>
              <a:t>Health education</a:t>
            </a:r>
          </a:p>
          <a:p>
            <a:endParaRPr lang="en-US" dirty="0"/>
          </a:p>
        </p:txBody>
      </p:sp>
    </p:spTree>
    <p:extLst>
      <p:ext uri="{BB962C8B-B14F-4D97-AF65-F5344CB8AC3E}">
        <p14:creationId xmlns:p14="http://schemas.microsoft.com/office/powerpoint/2010/main" val="3789994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COMPONENTS</a:t>
            </a:r>
          </a:p>
        </p:txBody>
      </p:sp>
      <p:sp>
        <p:nvSpPr>
          <p:cNvPr id="3" name="Content Placeholder 2"/>
          <p:cNvSpPr>
            <a:spLocks noGrp="1"/>
          </p:cNvSpPr>
          <p:nvPr>
            <p:ph idx="1"/>
          </p:nvPr>
        </p:nvSpPr>
        <p:spPr/>
        <p:txBody>
          <a:bodyPr/>
          <a:lstStyle/>
          <a:p>
            <a:pPr lvl="0"/>
            <a:r>
              <a:rPr lang="en-US" dirty="0"/>
              <a:t>LABORATORY SERVICES</a:t>
            </a:r>
          </a:p>
          <a:p>
            <a:pPr lvl="1"/>
            <a:r>
              <a:rPr lang="en-US" dirty="0"/>
              <a:t>STD CLINIC</a:t>
            </a:r>
          </a:p>
          <a:p>
            <a:pPr lvl="0"/>
            <a:r>
              <a:rPr lang="en-US" dirty="0"/>
              <a:t>LEGISLATION</a:t>
            </a:r>
          </a:p>
          <a:p>
            <a:pPr lvl="1"/>
            <a:r>
              <a:rPr lang="en-US" dirty="0"/>
              <a:t>PRIMARY HEALTH CARE</a:t>
            </a:r>
          </a:p>
          <a:p>
            <a:pPr lvl="0"/>
            <a:r>
              <a:rPr lang="en-US" dirty="0"/>
              <a:t>SOCIAL WELFARE  MEASURES</a:t>
            </a:r>
          </a:p>
          <a:p>
            <a:pPr lvl="1"/>
            <a:r>
              <a:rPr lang="en-US" dirty="0"/>
              <a:t>GOVERNMENT HOSPITALS</a:t>
            </a:r>
          </a:p>
          <a:p>
            <a:pPr lvl="0"/>
            <a:r>
              <a:rPr lang="en-US" dirty="0"/>
              <a:t>INFORMATION SYSTEM</a:t>
            </a:r>
          </a:p>
          <a:p>
            <a:pPr lvl="1"/>
            <a:r>
              <a:rPr lang="en-US" dirty="0"/>
              <a:t>ART CENTERS</a:t>
            </a:r>
          </a:p>
          <a:p>
            <a:endParaRPr lang="en-US" dirty="0"/>
          </a:p>
        </p:txBody>
      </p:sp>
    </p:spTree>
    <p:extLst>
      <p:ext uri="{BB962C8B-B14F-4D97-AF65-F5344CB8AC3E}">
        <p14:creationId xmlns:p14="http://schemas.microsoft.com/office/powerpoint/2010/main" val="184659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Classification</a:t>
            </a:r>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 Hypertension is divided into primary and secondary</a:t>
            </a:r>
          </a:p>
          <a:p>
            <a:pPr algn="just"/>
            <a:r>
              <a:rPr lang="en-US" dirty="0">
                <a:latin typeface="Times New Roman" panose="02020603050405020304" pitchFamily="18" charset="0"/>
                <a:cs typeface="Times New Roman" panose="02020603050405020304" pitchFamily="18" charset="0"/>
              </a:rPr>
              <a:t> Hypertension is classifies as “essential” when the cause are generally unknown</a:t>
            </a:r>
          </a:p>
          <a:p>
            <a:pPr algn="just"/>
            <a:r>
              <a:rPr lang="en-US" dirty="0">
                <a:latin typeface="Times New Roman" panose="02020603050405020304" pitchFamily="18" charset="0"/>
                <a:cs typeface="Times New Roman" panose="02020603050405020304" pitchFamily="18" charset="0"/>
              </a:rPr>
              <a:t> Essential hypertension is the most prevalent form of hypertension accounting for 90% of all cases of hypertension</a:t>
            </a:r>
          </a:p>
          <a:p>
            <a:pPr algn="just"/>
            <a:r>
              <a:rPr lang="en-US" dirty="0">
                <a:latin typeface="Times New Roman" panose="02020603050405020304" pitchFamily="18" charset="0"/>
                <a:cs typeface="Times New Roman" panose="02020603050405020304" pitchFamily="18" charset="0"/>
              </a:rPr>
              <a:t> Hypertension is classified as “ secondary” when some other disease process or abnormality is involved in its causation</a:t>
            </a:r>
          </a:p>
          <a:p>
            <a:pPr algn="just"/>
            <a:r>
              <a:rPr lang="en-US" dirty="0">
                <a:latin typeface="Times New Roman" panose="02020603050405020304" pitchFamily="18" charset="0"/>
                <a:cs typeface="Times New Roman" panose="02020603050405020304" pitchFamily="18" charset="0"/>
              </a:rPr>
              <a:t> Prominent among these are diseases of kidney ,tumors of the adrenal glands, congenital narrowing of the aorta and toxemias of pregnancy</a:t>
            </a:r>
          </a:p>
          <a:p>
            <a:pPr algn="just"/>
            <a:r>
              <a:rPr lang="en-US" dirty="0">
                <a:latin typeface="Times New Roman" panose="02020603050405020304" pitchFamily="18" charset="0"/>
                <a:cs typeface="Times New Roman" panose="02020603050405020304" pitchFamily="18" charset="0"/>
              </a:rPr>
              <a:t> These are estimated to account for about 10% or less the cases of hypertension</a:t>
            </a:r>
          </a:p>
        </p:txBody>
      </p:sp>
    </p:spTree>
    <p:extLst>
      <p:ext uri="{BB962C8B-B14F-4D97-AF65-F5344CB8AC3E}">
        <p14:creationId xmlns:p14="http://schemas.microsoft.com/office/powerpoint/2010/main" val="131306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 Factors</a:t>
            </a:r>
          </a:p>
        </p:txBody>
      </p:sp>
      <p:sp>
        <p:nvSpPr>
          <p:cNvPr id="3" name="Content Placeholder 2"/>
          <p:cNvSpPr>
            <a:spLocks noGrp="1"/>
          </p:cNvSpPr>
          <p:nvPr>
            <p:ph idx="1"/>
          </p:nvPr>
        </p:nvSpPr>
        <p:spPr/>
        <p:txBody>
          <a:bodyPr/>
          <a:lstStyle/>
          <a:p>
            <a:pPr algn="ctr">
              <a:buNone/>
            </a:pPr>
            <a:r>
              <a:rPr lang="en-US" b="1" dirty="0"/>
              <a:t> </a:t>
            </a:r>
            <a:r>
              <a:rPr lang="en-US" b="1" dirty="0">
                <a:latin typeface="Times New Roman" pitchFamily="18" charset="0"/>
                <a:cs typeface="Times New Roman" pitchFamily="18" charset="0"/>
              </a:rPr>
              <a:t>AGE </a:t>
            </a:r>
          </a:p>
          <a:p>
            <a:pPr algn="just"/>
            <a:r>
              <a:rPr lang="en-US" dirty="0">
                <a:latin typeface="Times New Roman" pitchFamily="18" charset="0"/>
                <a:cs typeface="Times New Roman" pitchFamily="18" charset="0"/>
              </a:rPr>
              <a:t>The highest rates of incidence are observed in 20-24 years</a:t>
            </a:r>
          </a:p>
          <a:p>
            <a:pPr algn="just"/>
            <a:r>
              <a:rPr lang="en-US" dirty="0">
                <a:latin typeface="Times New Roman" pitchFamily="18" charset="0"/>
                <a:cs typeface="Times New Roman" pitchFamily="18" charset="0"/>
              </a:rPr>
              <a:t> 15-19 years</a:t>
            </a:r>
          </a:p>
          <a:p>
            <a:pPr algn="just"/>
            <a:r>
              <a:rPr lang="en-US" dirty="0">
                <a:latin typeface="Times New Roman" pitchFamily="18" charset="0"/>
                <a:cs typeface="Times New Roman" pitchFamily="18" charset="0"/>
              </a:rPr>
              <a:t> The most serious morbidity is observed during the foetal development  and in the neonate.</a:t>
            </a:r>
          </a:p>
          <a:p>
            <a:pPr algn="just"/>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186587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SEX</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itchFamily="18" charset="0"/>
                <a:cs typeface="Times New Roman" pitchFamily="18" charset="0"/>
              </a:rPr>
              <a:t>Morbidity rate is higher in men than women</a:t>
            </a:r>
          </a:p>
          <a:p>
            <a:pPr algn="just"/>
            <a:r>
              <a:rPr lang="en-US" dirty="0">
                <a:latin typeface="Times New Roman" pitchFamily="18" charset="0"/>
                <a:cs typeface="Times New Roman" pitchFamily="18" charset="0"/>
              </a:rPr>
              <a:t> Morbidity caused by infection is generally severe in women, example pelvic inflammatory disease</a:t>
            </a:r>
          </a:p>
          <a:p>
            <a:pPr algn="ctr">
              <a:buNone/>
            </a:pPr>
            <a:r>
              <a:rPr lang="en-US" b="1" dirty="0">
                <a:latin typeface="Times New Roman" pitchFamily="18" charset="0"/>
                <a:cs typeface="Times New Roman" pitchFamily="18" charset="0"/>
              </a:rPr>
              <a:t>Marital Status</a:t>
            </a:r>
          </a:p>
          <a:p>
            <a:pPr algn="just"/>
            <a:r>
              <a:rPr lang="en-US" dirty="0">
                <a:latin typeface="Times New Roman" pitchFamily="18" charset="0"/>
                <a:cs typeface="Times New Roman" pitchFamily="18" charset="0"/>
              </a:rPr>
              <a:t> The frequency of STD infection is higher among single, divorced and separated persons</a:t>
            </a:r>
          </a:p>
          <a:p>
            <a:pPr algn="ctr">
              <a:buNone/>
            </a:pPr>
            <a:r>
              <a:rPr lang="en-US" b="1" dirty="0">
                <a:latin typeface="Times New Roman" pitchFamily="18" charset="0"/>
                <a:cs typeface="Times New Roman" pitchFamily="18" charset="0"/>
              </a:rPr>
              <a:t>Socio-Economic Status</a:t>
            </a:r>
          </a:p>
          <a:p>
            <a:pPr algn="just"/>
            <a:r>
              <a:rPr lang="en-US" dirty="0">
                <a:latin typeface="Times New Roman" pitchFamily="18" charset="0"/>
                <a:cs typeface="Times New Roman" pitchFamily="18" charset="0"/>
              </a:rPr>
              <a:t> Individuals from the lowest socio-economic groups have the highest morbidity rate</a:t>
            </a:r>
          </a:p>
          <a:p>
            <a:endParaRPr lang="en-US" dirty="0"/>
          </a:p>
        </p:txBody>
      </p:sp>
    </p:spTree>
    <p:extLst>
      <p:ext uri="{BB962C8B-B14F-4D97-AF65-F5344CB8AC3E}">
        <p14:creationId xmlns:p14="http://schemas.microsoft.com/office/powerpoint/2010/main" val="3869606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Demographic Features</a:t>
            </a:r>
            <a:endParaRPr lang="en-US" dirty="0"/>
          </a:p>
        </p:txBody>
      </p:sp>
      <p:sp>
        <p:nvSpPr>
          <p:cNvPr id="3" name="Content Placeholder 2"/>
          <p:cNvSpPr>
            <a:spLocks noGrp="1"/>
          </p:cNvSpPr>
          <p:nvPr>
            <p:ph idx="1"/>
          </p:nvPr>
        </p:nvSpPr>
        <p:spPr/>
        <p:txBody>
          <a:bodyPr/>
          <a:lstStyle/>
          <a:p>
            <a:pPr algn="just"/>
            <a:r>
              <a:rPr lang="en-US" dirty="0"/>
              <a:t> </a:t>
            </a:r>
            <a:r>
              <a:rPr lang="en-US" dirty="0">
                <a:latin typeface="Times New Roman" pitchFamily="18" charset="0"/>
                <a:cs typeface="Times New Roman" pitchFamily="18" charset="0"/>
              </a:rPr>
              <a:t>Certain demographic features contribute to increase STD </a:t>
            </a:r>
          </a:p>
          <a:p>
            <a:pPr algn="just"/>
            <a:r>
              <a:rPr lang="en-US" dirty="0">
                <a:latin typeface="Times New Roman" pitchFamily="18" charset="0"/>
                <a:cs typeface="Times New Roman" pitchFamily="18" charset="0"/>
              </a:rPr>
              <a:t> These includes population explosion and marked increase in the number of young people</a:t>
            </a:r>
          </a:p>
          <a:p>
            <a:pPr algn="just"/>
            <a:r>
              <a:rPr lang="en-US" dirty="0">
                <a:latin typeface="Times New Roman" pitchFamily="18" charset="0"/>
                <a:cs typeface="Times New Roman" pitchFamily="18" charset="0"/>
              </a:rPr>
              <a:t> The group at high risk for STD in the population</a:t>
            </a:r>
          </a:p>
          <a:p>
            <a:pPr algn="just"/>
            <a:r>
              <a:rPr lang="en-US" dirty="0">
                <a:latin typeface="Times New Roman" pitchFamily="18" charset="0"/>
                <a:cs typeface="Times New Roman" pitchFamily="18" charset="0"/>
              </a:rPr>
              <a:t> Rural to urban migration</a:t>
            </a:r>
          </a:p>
          <a:p>
            <a:pPr algn="just">
              <a:buNone/>
            </a:pPr>
            <a:endParaRPr lang="en-US" dirty="0"/>
          </a:p>
          <a:p>
            <a:endParaRPr lang="en-US" dirty="0"/>
          </a:p>
        </p:txBody>
      </p:sp>
    </p:spTree>
    <p:extLst>
      <p:ext uri="{BB962C8B-B14F-4D97-AF65-F5344CB8AC3E}">
        <p14:creationId xmlns:p14="http://schemas.microsoft.com/office/powerpoint/2010/main" val="1814632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Sexually Transmitted Diseases (STD) Control Program</a:t>
            </a:r>
          </a:p>
        </p:txBody>
      </p:sp>
      <p:sp>
        <p:nvSpPr>
          <p:cNvPr id="3" name="Content Placeholder 2"/>
          <p:cNvSpPr>
            <a:spLocks noGrp="1"/>
          </p:cNvSpPr>
          <p:nvPr>
            <p:ph idx="1"/>
          </p:nvPr>
        </p:nvSpPr>
        <p:spPr/>
        <p:txBody>
          <a:bodyPr>
            <a:normAutofit fontScale="70000" lnSpcReduction="20000"/>
          </a:bodyPr>
          <a:lstStyle/>
          <a:p>
            <a:r>
              <a:rPr lang="en-US" dirty="0"/>
              <a:t>The mission of the Sexually Transmitted Diseases (STD) Control Program is </a:t>
            </a:r>
            <a:r>
              <a:rPr lang="en-US" b="1" dirty="0"/>
              <a:t>to reduce the occurrence of STDs through disease surveillance, case and outbreak investigation, screening, preventive therapy, outreach, diagnosis, case management, and education</a:t>
            </a:r>
            <a:r>
              <a:rPr lang="en-US" dirty="0"/>
              <a:t>.</a:t>
            </a:r>
          </a:p>
          <a:p>
            <a:r>
              <a:rPr lang="en-US" dirty="0"/>
              <a:t>The annual incidence of STD in India as reported to the Central Bureau of Health Intelligence during 1989 was approximately 14 million. </a:t>
            </a:r>
          </a:p>
          <a:p>
            <a:r>
              <a:rPr lang="en-US" dirty="0"/>
              <a:t>A national STD control program has been in operation since the mid-1950s. </a:t>
            </a:r>
          </a:p>
          <a:p>
            <a:r>
              <a:rPr lang="en-US" dirty="0"/>
              <a:t>The program is clinic based, however, and covers only 5% of all STD patients in the country, with the majority of patients attending private health care providers, the informal sector, or resorting to self medication. </a:t>
            </a:r>
          </a:p>
          <a:p>
            <a:r>
              <a:rPr lang="en-US" dirty="0"/>
              <a:t>A phased approach to implementing the STD Control Program in the 32 states and union territories has been adopted. </a:t>
            </a:r>
          </a:p>
          <a:p>
            <a:r>
              <a:rPr lang="en-US" dirty="0"/>
              <a:t> Efforts to control STDs should focus upon increasing the availability and acceptance of curative and preventive measures by individual patients and the community.</a:t>
            </a:r>
          </a:p>
          <a:p>
            <a:endParaRPr lang="en-US" dirty="0"/>
          </a:p>
        </p:txBody>
      </p:sp>
    </p:spTree>
    <p:extLst>
      <p:ext uri="{BB962C8B-B14F-4D97-AF65-F5344CB8AC3E}">
        <p14:creationId xmlns:p14="http://schemas.microsoft.com/office/powerpoint/2010/main" val="2850773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Extension of National STD control </a:t>
            </a:r>
            <a:r>
              <a:rPr lang="en-US" b="1" dirty="0" err="1"/>
              <a:t>Programme</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The STD Control Component of National AIDS Control </a:t>
            </a:r>
            <a:r>
              <a:rPr lang="en-US" b="1" dirty="0" err="1"/>
              <a:t>Programme</a:t>
            </a:r>
            <a:r>
              <a:rPr lang="en-US" b="1" dirty="0"/>
              <a:t> has two major objectives.</a:t>
            </a:r>
            <a:endParaRPr lang="en-US" dirty="0"/>
          </a:p>
          <a:p>
            <a:r>
              <a:rPr lang="en-US" dirty="0"/>
              <a:t>Reduce STD cases and thereby control HIV Transmission by minimizing the risk factor and</a:t>
            </a:r>
          </a:p>
          <a:p>
            <a:r>
              <a:rPr lang="en-US" dirty="0"/>
              <a:t>Prevent short term as well as long term morbidity and mortality due to STDs</a:t>
            </a:r>
          </a:p>
          <a:p>
            <a:r>
              <a:rPr lang="en-US" dirty="0"/>
              <a:t>The national AIDS response was initiated by the Government of India in 1992 with the launch of the first phase of the National AIDS and STD Control </a:t>
            </a:r>
            <a:r>
              <a:rPr lang="en-US" dirty="0" err="1"/>
              <a:t>Programme</a:t>
            </a:r>
            <a:r>
              <a:rPr lang="en-US" dirty="0"/>
              <a:t>.</a:t>
            </a:r>
          </a:p>
          <a:p>
            <a:r>
              <a:rPr lang="en-US" dirty="0"/>
              <a:t>Since then, four phases of NACP have been successfully completed. The Phase-IV (Extension) of NACP concluded on 31st March 2021.</a:t>
            </a:r>
          </a:p>
          <a:p>
            <a:endParaRPr lang="en-US" dirty="0"/>
          </a:p>
        </p:txBody>
      </p:sp>
    </p:spTree>
    <p:extLst>
      <p:ext uri="{BB962C8B-B14F-4D97-AF65-F5344CB8AC3E}">
        <p14:creationId xmlns:p14="http://schemas.microsoft.com/office/powerpoint/2010/main" val="4116080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PHASE V</a:t>
            </a:r>
          </a:p>
        </p:txBody>
      </p:sp>
      <p:sp>
        <p:nvSpPr>
          <p:cNvPr id="3" name="Content Placeholder 2"/>
          <p:cNvSpPr>
            <a:spLocks noGrp="1"/>
          </p:cNvSpPr>
          <p:nvPr>
            <p:ph idx="1"/>
          </p:nvPr>
        </p:nvSpPr>
        <p:spPr/>
        <p:txBody>
          <a:bodyPr>
            <a:normAutofit fontScale="85000" lnSpcReduction="20000"/>
          </a:bodyPr>
          <a:lstStyle/>
          <a:p>
            <a:r>
              <a:rPr lang="en-US" dirty="0">
                <a:latin typeface="Times New Roman" pitchFamily="18" charset="0"/>
                <a:cs typeface="Times New Roman" pitchFamily="18" charset="0"/>
              </a:rPr>
              <a:t>The annual new HIV infections in India have declined by 48 per cent against the global average of 31 per cent (the baseline year of 2010)</a:t>
            </a:r>
          </a:p>
          <a:p>
            <a:r>
              <a:rPr lang="en-US" dirty="0">
                <a:latin typeface="Times New Roman" pitchFamily="18" charset="0"/>
                <a:cs typeface="Times New Roman" pitchFamily="18" charset="0"/>
              </a:rPr>
              <a:t>while the annual AIDS-related deaths have declined by 82 per cent against the global average of 42 per cent (the baseline year of 2010),</a:t>
            </a:r>
          </a:p>
          <a:p>
            <a:r>
              <a:rPr lang="en-US" dirty="0">
                <a:latin typeface="Times New Roman" pitchFamily="18" charset="0"/>
                <a:cs typeface="Times New Roman" pitchFamily="18" charset="0"/>
              </a:rPr>
              <a:t>The HIV prevalence in India continues to be low with an adult HIV prevalence of 0.22 per cent,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335417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TUBERCULOSIS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5508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TUBERCULOSIS</a:t>
            </a:r>
          </a:p>
        </p:txBody>
      </p:sp>
      <p:sp>
        <p:nvSpPr>
          <p:cNvPr id="3" name="Content Placeholder 2"/>
          <p:cNvSpPr>
            <a:spLocks noGrp="1"/>
          </p:cNvSpPr>
          <p:nvPr>
            <p:ph idx="1"/>
          </p:nvPr>
        </p:nvSpPr>
        <p:spPr>
          <a:xfrm>
            <a:off x="609600" y="1357298"/>
            <a:ext cx="10972800" cy="5500702"/>
          </a:xfrm>
        </p:spPr>
        <p:txBody>
          <a:bodyPr>
            <a:noAutofit/>
          </a:bodyPr>
          <a:lstStyle/>
          <a:p>
            <a:pPr algn="just"/>
            <a:r>
              <a:rPr lang="en-US" sz="2400" dirty="0">
                <a:latin typeface="Times New Roman" pitchFamily="18" charset="0"/>
                <a:cs typeface="Times New Roman" pitchFamily="18" charset="0"/>
              </a:rPr>
              <a:t> Tuberculosis (TB) is caused by a bacterium called </a:t>
            </a:r>
            <a:r>
              <a:rPr lang="en-US" sz="2400" i="1" dirty="0">
                <a:latin typeface="Times New Roman" pitchFamily="18" charset="0"/>
                <a:cs typeface="Times New Roman" pitchFamily="18" charset="0"/>
              </a:rPr>
              <a:t>Mycobacterium tuberculosis</a:t>
            </a:r>
            <a:r>
              <a:rPr lang="en-US" sz="2400" dirty="0">
                <a:latin typeface="Times New Roman" pitchFamily="18" charset="0"/>
                <a:cs typeface="Times New Roman" pitchFamily="18" charset="0"/>
              </a:rPr>
              <a:t>. The bacteria usually attack the lungs, but TB bacteria can attack any part of the body such as the kidney, spine, and brain. Not everyone infected with TB bacteria becomes sick. </a:t>
            </a:r>
          </a:p>
          <a:p>
            <a:pPr algn="just"/>
            <a:r>
              <a:rPr lang="en-US" sz="2400" dirty="0">
                <a:latin typeface="Times New Roman" pitchFamily="18" charset="0"/>
                <a:cs typeface="Times New Roman" pitchFamily="18" charset="0"/>
              </a:rPr>
              <a:t>The prevalence of all forms of TB for all ages in India was 312 per </a:t>
            </a:r>
            <a:r>
              <a:rPr lang="en-US" sz="2400" dirty="0" err="1">
                <a:latin typeface="Times New Roman" pitchFamily="18" charset="0"/>
                <a:cs typeface="Times New Roman" pitchFamily="18" charset="0"/>
              </a:rPr>
              <a:t>lakh</a:t>
            </a:r>
            <a:r>
              <a:rPr lang="en-US" sz="2400" dirty="0">
                <a:latin typeface="Times New Roman" pitchFamily="18" charset="0"/>
                <a:cs typeface="Times New Roman" pitchFamily="18" charset="0"/>
              </a:rPr>
              <a:t> population for the year 2021 and the highest prevalence for all forms of TB was 747 per </a:t>
            </a:r>
            <a:r>
              <a:rPr lang="en-US" sz="2400" dirty="0" err="1">
                <a:latin typeface="Times New Roman" pitchFamily="18" charset="0"/>
                <a:cs typeface="Times New Roman" pitchFamily="18" charset="0"/>
              </a:rPr>
              <a:t>lakh</a:t>
            </a:r>
            <a:r>
              <a:rPr lang="en-US" sz="2400" dirty="0">
                <a:latin typeface="Times New Roman" pitchFamily="18" charset="0"/>
                <a:cs typeface="Times New Roman" pitchFamily="18" charset="0"/>
              </a:rPr>
              <a:t> in Delhi and the lowest was 137 per </a:t>
            </a:r>
            <a:r>
              <a:rPr lang="en-US" sz="2400" dirty="0" err="1">
                <a:latin typeface="Times New Roman" pitchFamily="18" charset="0"/>
                <a:cs typeface="Times New Roman" pitchFamily="18" charset="0"/>
              </a:rPr>
              <a:t>lakh</a:t>
            </a:r>
            <a:r>
              <a:rPr lang="en-US" sz="2400" dirty="0">
                <a:latin typeface="Times New Roman" pitchFamily="18" charset="0"/>
                <a:cs typeface="Times New Roman" pitchFamily="18" charset="0"/>
              </a:rPr>
              <a:t> population in Gujarat.</a:t>
            </a:r>
          </a:p>
          <a:p>
            <a:pPr algn="just"/>
            <a:r>
              <a:rPr lang="en-US" sz="2400" dirty="0">
                <a:latin typeface="Times New Roman" pitchFamily="18" charset="0"/>
                <a:cs typeface="Times New Roman" pitchFamily="18" charset="0"/>
              </a:rPr>
              <a:t>It is estimated that about </a:t>
            </a:r>
            <a:r>
              <a:rPr lang="en-US" sz="2400" b="1" dirty="0">
                <a:latin typeface="Times New Roman" pitchFamily="18" charset="0"/>
                <a:cs typeface="Times New Roman" pitchFamily="18" charset="0"/>
              </a:rPr>
              <a:t>40%</a:t>
            </a:r>
            <a:r>
              <a:rPr lang="en-US" sz="2400" dirty="0">
                <a:latin typeface="Times New Roman" pitchFamily="18" charset="0"/>
                <a:cs typeface="Times New Roman" pitchFamily="18" charset="0"/>
              </a:rPr>
              <a:t> of the Indian population is infected with TB bacteria, the vast majority of whom have latent TB rather than TB disease.</a:t>
            </a:r>
          </a:p>
          <a:p>
            <a:pPr algn="just"/>
            <a:r>
              <a:rPr lang="en-US" sz="2400" dirty="0">
                <a:latin typeface="Times New Roman" pitchFamily="18" charset="0"/>
                <a:cs typeface="Times New Roman" pitchFamily="18" charset="0"/>
              </a:rPr>
              <a:t>The total number of new and relapsed </a:t>
            </a:r>
            <a:r>
              <a:rPr lang="en-US" sz="2400" b="1" dirty="0">
                <a:latin typeface="Times New Roman" pitchFamily="18" charset="0"/>
                <a:cs typeface="Times New Roman" pitchFamily="18" charset="0"/>
              </a:rPr>
              <a:t>tuberculosis</a:t>
            </a:r>
            <a:r>
              <a:rPr lang="en-US" sz="2400" dirty="0">
                <a:latin typeface="Times New Roman" pitchFamily="18" charset="0"/>
                <a:cs typeface="Times New Roman" pitchFamily="18" charset="0"/>
              </a:rPr>
              <a:t> patients notified in </a:t>
            </a:r>
            <a:r>
              <a:rPr lang="en-US" sz="2400" b="1" dirty="0">
                <a:latin typeface="Times New Roman" pitchFamily="18" charset="0"/>
                <a:cs typeface="Times New Roman" pitchFamily="18" charset="0"/>
              </a:rPr>
              <a:t>India</a:t>
            </a:r>
            <a:r>
              <a:rPr lang="en-US" sz="2400" dirty="0">
                <a:latin typeface="Times New Roman" pitchFamily="18" charset="0"/>
                <a:cs typeface="Times New Roman" pitchFamily="18" charset="0"/>
              </a:rPr>
              <a:t> during </a:t>
            </a:r>
            <a:r>
              <a:rPr lang="en-US" sz="2400" b="1" dirty="0">
                <a:latin typeface="Times New Roman" pitchFamily="18" charset="0"/>
                <a:cs typeface="Times New Roman" pitchFamily="18" charset="0"/>
              </a:rPr>
              <a:t>2021</a:t>
            </a:r>
            <a:r>
              <a:rPr lang="en-US" sz="2400" dirty="0">
                <a:latin typeface="Times New Roman" pitchFamily="18" charset="0"/>
                <a:cs typeface="Times New Roman" pitchFamily="18" charset="0"/>
              </a:rPr>
              <a:t> were 19,33,381</a:t>
            </a:r>
          </a:p>
          <a:p>
            <a:pPr algn="just">
              <a:buNone/>
            </a:pPr>
            <a:r>
              <a:rPr lang="en-US" sz="2400" dirty="0">
                <a:latin typeface="Times New Roman" pitchFamily="18" charset="0"/>
                <a:cs typeface="Times New Roman" pitchFamily="18" charset="0"/>
              </a:rPr>
              <a:t> </a:t>
            </a:r>
          </a:p>
          <a:p>
            <a:endParaRPr lang="en-US" sz="2400" dirty="0"/>
          </a:p>
        </p:txBody>
      </p:sp>
    </p:spTree>
    <p:extLst>
      <p:ext uri="{BB962C8B-B14F-4D97-AF65-F5344CB8AC3E}">
        <p14:creationId xmlns:p14="http://schemas.microsoft.com/office/powerpoint/2010/main" val="1920387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EPIDEMIOLOGICAL INDICES</a:t>
            </a:r>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7065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276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Risk Factors</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 Non-modifiable risk factors</a:t>
            </a:r>
          </a:p>
          <a:p>
            <a:pPr algn="just"/>
            <a:r>
              <a:rPr lang="en-US" dirty="0">
                <a:latin typeface="Times New Roman" panose="02020603050405020304" pitchFamily="18" charset="0"/>
                <a:cs typeface="Times New Roman" panose="02020603050405020304" pitchFamily="18" charset="0"/>
              </a:rPr>
              <a:t> AGE: Blood pressure rises with age in both sexes and the rise is greater in those with higher initial blood pressure</a:t>
            </a:r>
          </a:p>
          <a:p>
            <a:pPr algn="just"/>
            <a:r>
              <a:rPr lang="en-US" dirty="0">
                <a:latin typeface="Times New Roman" panose="02020603050405020304" pitchFamily="18" charset="0"/>
                <a:cs typeface="Times New Roman" panose="02020603050405020304" pitchFamily="18" charset="0"/>
              </a:rPr>
              <a:t> Age probably represents an accumulation of environmental influences and the effects of genetically programmed senescence in body systems</a:t>
            </a:r>
          </a:p>
          <a:p>
            <a:pPr algn="just"/>
            <a:r>
              <a:rPr lang="en-US" dirty="0">
                <a:latin typeface="Times New Roman" panose="02020603050405020304" pitchFamily="18" charset="0"/>
                <a:cs typeface="Times New Roman" panose="02020603050405020304" pitchFamily="18" charset="0"/>
              </a:rPr>
              <a:t> Some populations have now been identifies whose mean blood pressure does not rise with age</a:t>
            </a:r>
          </a:p>
          <a:p>
            <a:pPr algn="just"/>
            <a:r>
              <a:rPr lang="en-US" dirty="0">
                <a:latin typeface="Times New Roman" panose="02020603050405020304" pitchFamily="18" charset="0"/>
                <a:cs typeface="Times New Roman" panose="02020603050405020304" pitchFamily="18" charset="0"/>
              </a:rPr>
              <a:t> These communities are for the most part primitive societies with calorie and often salt intakes at subsistence level</a:t>
            </a:r>
          </a:p>
        </p:txBody>
      </p:sp>
    </p:spTree>
    <p:extLst>
      <p:ext uri="{BB962C8B-B14F-4D97-AF65-F5344CB8AC3E}">
        <p14:creationId xmlns:p14="http://schemas.microsoft.com/office/powerpoint/2010/main" val="639312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759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HISTORY OF TB</a:t>
            </a:r>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1714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FACTORS</a:t>
            </a:r>
          </a:p>
        </p:txBody>
      </p:sp>
      <p:sp>
        <p:nvSpPr>
          <p:cNvPr id="3" name="Content Placeholder 2"/>
          <p:cNvSpPr>
            <a:spLocks noGrp="1"/>
          </p:cNvSpPr>
          <p:nvPr>
            <p:ph idx="1"/>
          </p:nvPr>
        </p:nvSpPr>
        <p:spPr/>
        <p:txBody>
          <a:bodyPr>
            <a:normAutofit fontScale="77500" lnSpcReduction="20000"/>
          </a:bodyPr>
          <a:lstStyle/>
          <a:p>
            <a:r>
              <a:rPr lang="en-US" dirty="0"/>
              <a:t>TB is a social disease with medical aspect</a:t>
            </a:r>
          </a:p>
          <a:p>
            <a:r>
              <a:rPr lang="en-US" dirty="0"/>
              <a:t>Poor quality of life</a:t>
            </a:r>
          </a:p>
          <a:p>
            <a:r>
              <a:rPr lang="en-US" dirty="0"/>
              <a:t>Poor housing</a:t>
            </a:r>
          </a:p>
          <a:p>
            <a:r>
              <a:rPr lang="en-US" dirty="0"/>
              <a:t>Over crowding</a:t>
            </a:r>
          </a:p>
          <a:p>
            <a:r>
              <a:rPr lang="en-US" dirty="0"/>
              <a:t>Population explosion</a:t>
            </a:r>
          </a:p>
          <a:p>
            <a:r>
              <a:rPr lang="en-US" dirty="0"/>
              <a:t>Under nutrition</a:t>
            </a:r>
          </a:p>
          <a:p>
            <a:r>
              <a:rPr lang="en-US" dirty="0"/>
              <a:t>Smoking and alcohol consumption</a:t>
            </a:r>
          </a:p>
          <a:p>
            <a:r>
              <a:rPr lang="en-US" dirty="0"/>
              <a:t>Lack of education</a:t>
            </a:r>
          </a:p>
          <a:p>
            <a:r>
              <a:rPr lang="en-US" dirty="0"/>
              <a:t>Large families</a:t>
            </a:r>
          </a:p>
          <a:p>
            <a:r>
              <a:rPr lang="en-US" dirty="0"/>
              <a:t>Early marriage </a:t>
            </a:r>
          </a:p>
          <a:p>
            <a:r>
              <a:rPr lang="en-US" dirty="0"/>
              <a:t>Lack of awareness of causes of illness</a:t>
            </a:r>
          </a:p>
          <a:p>
            <a:endParaRPr lang="en-US" dirty="0"/>
          </a:p>
        </p:txBody>
      </p:sp>
    </p:spTree>
    <p:extLst>
      <p:ext uri="{BB962C8B-B14F-4D97-AF65-F5344CB8AC3E}">
        <p14:creationId xmlns:p14="http://schemas.microsoft.com/office/powerpoint/2010/main" val="21003287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982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TB</a:t>
            </a:r>
          </a:p>
        </p:txBody>
      </p:sp>
      <p:sp>
        <p:nvSpPr>
          <p:cNvPr id="3" name="Content Placeholder 2"/>
          <p:cNvSpPr>
            <a:spLocks noGrp="1"/>
          </p:cNvSpPr>
          <p:nvPr>
            <p:ph idx="1"/>
          </p:nvPr>
        </p:nvSpPr>
        <p:spPr/>
        <p:txBody>
          <a:bodyPr>
            <a:normAutofit/>
          </a:bodyPr>
          <a:lstStyle/>
          <a:p>
            <a:pPr algn="just"/>
            <a:r>
              <a:rPr lang="en-US" sz="2400" dirty="0">
                <a:latin typeface="Times New Roman" pitchFamily="18" charset="0"/>
                <a:cs typeface="Times New Roman" pitchFamily="18" charset="0"/>
              </a:rPr>
              <a:t>Control of TB means reduction in the prevalence and incidence of disease in the community . Control measures can be divided into curative and preventive component</a:t>
            </a:r>
          </a:p>
          <a:p>
            <a:pPr algn="just">
              <a:buNone/>
            </a:pPr>
            <a:r>
              <a:rPr lang="en-US" sz="2400" dirty="0">
                <a:solidFill>
                  <a:srgbClr val="FF0000"/>
                </a:solidFill>
                <a:latin typeface="Times New Roman" pitchFamily="18" charset="0"/>
                <a:cs typeface="Times New Roman" pitchFamily="18" charset="0"/>
              </a:rPr>
              <a:t>Curative component </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case finding and treatment</a:t>
            </a:r>
          </a:p>
          <a:p>
            <a:pPr algn="just">
              <a:buNone/>
            </a:pPr>
            <a:r>
              <a:rPr lang="en-US" sz="2400" dirty="0">
                <a:solidFill>
                  <a:srgbClr val="FF0000"/>
                </a:solidFill>
                <a:latin typeface="Times New Roman" pitchFamily="18" charset="0"/>
                <a:cs typeface="Times New Roman" pitchFamily="18" charset="0"/>
              </a:rPr>
              <a:t>Preventive component </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BCG vaccination</a:t>
            </a:r>
          </a:p>
          <a:p>
            <a:pPr algn="just">
              <a:buNone/>
            </a:pPr>
            <a:r>
              <a:rPr lang="en-US" sz="2400" dirty="0">
                <a:latin typeface="Times New Roman" pitchFamily="18" charset="0"/>
                <a:cs typeface="Times New Roman" pitchFamily="18" charset="0"/>
              </a:rPr>
              <a:t>    This are the most important components for preventing and controlling the TB</a:t>
            </a:r>
          </a:p>
        </p:txBody>
      </p:sp>
    </p:spTree>
    <p:extLst>
      <p:ext uri="{BB962C8B-B14F-4D97-AF65-F5344CB8AC3E}">
        <p14:creationId xmlns:p14="http://schemas.microsoft.com/office/powerpoint/2010/main" val="3740906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Times New Roman" pitchFamily="18" charset="0"/>
                <a:cs typeface="Times New Roman" pitchFamily="18" charset="0"/>
              </a:rPr>
              <a:t>Curative component</a:t>
            </a:r>
            <a:br>
              <a:rPr lang="en-US" dirty="0">
                <a:solidFill>
                  <a:srgbClr val="FF0000"/>
                </a:solidFill>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CASE FINDING</a:t>
            </a:r>
            <a:endParaRPr lang="en-US" dirty="0"/>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278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 TEST</a:t>
            </a:r>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9723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Tests</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lvl="0">
              <a:buNone/>
            </a:pPr>
            <a:r>
              <a:rPr lang="en-US" dirty="0"/>
              <a:t>   TUBERCULIN</a:t>
            </a:r>
          </a:p>
          <a:p>
            <a:r>
              <a:rPr lang="en-US" dirty="0"/>
              <a:t>Discovered by Von </a:t>
            </a:r>
            <a:r>
              <a:rPr lang="en-US" dirty="0" err="1"/>
              <a:t>Pirquet</a:t>
            </a:r>
            <a:r>
              <a:rPr lang="en-US" dirty="0"/>
              <a:t> in 1907</a:t>
            </a:r>
          </a:p>
          <a:p>
            <a:r>
              <a:rPr lang="en-US" dirty="0"/>
              <a:t>Mostly common and widely accepted test</a:t>
            </a:r>
          </a:p>
          <a:p>
            <a:r>
              <a:rPr lang="en-US" dirty="0"/>
              <a:t>It is mainly used to estimating the prevalence of infection</a:t>
            </a:r>
          </a:p>
          <a:p>
            <a:pPr lvl="0">
              <a:buNone/>
            </a:pPr>
            <a:r>
              <a:rPr lang="en-US" dirty="0"/>
              <a:t>MANTOUX</a:t>
            </a:r>
          </a:p>
          <a:p>
            <a:r>
              <a:rPr lang="en-US" dirty="0"/>
              <a:t>Carried out by injecting 1 TU of PPD</a:t>
            </a:r>
          </a:p>
          <a:p>
            <a:r>
              <a:rPr lang="en-US" dirty="0" err="1"/>
              <a:t>Intradermally</a:t>
            </a:r>
            <a:r>
              <a:rPr lang="en-US" dirty="0"/>
              <a:t> on the flexor surface of the left forearm</a:t>
            </a:r>
          </a:p>
          <a:p>
            <a:pPr lvl="0">
              <a:buNone/>
            </a:pPr>
            <a:r>
              <a:rPr lang="en-US" dirty="0"/>
              <a:t>INSTA TEST</a:t>
            </a:r>
          </a:p>
          <a:p>
            <a:r>
              <a:rPr lang="en-US" dirty="0"/>
              <a:t>Rapid detection test</a:t>
            </a:r>
          </a:p>
          <a:p>
            <a:r>
              <a:rPr lang="en-US" dirty="0"/>
              <a:t>It checking the complete viral load of the plasma</a:t>
            </a:r>
          </a:p>
          <a:p>
            <a:pPr>
              <a:buNone/>
            </a:pPr>
            <a:r>
              <a:rPr lang="en-US" dirty="0"/>
              <a:t>CHEMOTHERAPY</a:t>
            </a:r>
          </a:p>
          <a:p>
            <a:r>
              <a:rPr lang="en-US" dirty="0"/>
              <a:t>Effective treatment method</a:t>
            </a:r>
          </a:p>
          <a:p>
            <a:r>
              <a:rPr lang="en-US" dirty="0"/>
              <a:t>Elimination and destroy the multiplication of plasma </a:t>
            </a:r>
          </a:p>
          <a:p>
            <a:r>
              <a:rPr lang="en-US" dirty="0"/>
              <a:t>Elimination of plasma from the sputum </a:t>
            </a:r>
          </a:p>
          <a:p>
            <a:pPr>
              <a:buNone/>
            </a:pPr>
            <a:endParaRPr lang="en-US" dirty="0"/>
          </a:p>
        </p:txBody>
      </p:sp>
    </p:spTree>
    <p:extLst>
      <p:ext uri="{BB962C8B-B14F-4D97-AF65-F5344CB8AC3E}">
        <p14:creationId xmlns:p14="http://schemas.microsoft.com/office/powerpoint/2010/main" val="729454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 TUBERCULOSIS DRUGS</a:t>
            </a:r>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8510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BACTERIOSTATIC DRUGS</a:t>
            </a:r>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67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SEX</a:t>
            </a:r>
          </a:p>
        </p:txBody>
      </p:sp>
      <p:sp>
        <p:nvSpPr>
          <p:cNvPr id="3" name="Content Placeholder 2"/>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 Early in life there is little evidence of a difference in blood pressure between the sexes</a:t>
            </a:r>
          </a:p>
          <a:p>
            <a:pPr algn="just"/>
            <a:r>
              <a:rPr lang="en-US" dirty="0">
                <a:latin typeface="Times New Roman" panose="02020603050405020304" pitchFamily="18" charset="0"/>
                <a:cs typeface="Times New Roman" panose="02020603050405020304" pitchFamily="18" charset="0"/>
              </a:rPr>
              <a:t> Adolescence, men display a higher average level</a:t>
            </a:r>
          </a:p>
          <a:p>
            <a:pPr algn="just"/>
            <a:r>
              <a:rPr lang="en-US" dirty="0">
                <a:latin typeface="Times New Roman" panose="02020603050405020304" pitchFamily="18" charset="0"/>
                <a:cs typeface="Times New Roman" panose="02020603050405020304" pitchFamily="18" charset="0"/>
              </a:rPr>
              <a:t> Difference evident in young and middle aged adults</a:t>
            </a:r>
          </a:p>
          <a:p>
            <a:pPr algn="just"/>
            <a:r>
              <a:rPr lang="en-US" dirty="0">
                <a:latin typeface="Times New Roman" panose="02020603050405020304" pitchFamily="18" charset="0"/>
                <a:cs typeface="Times New Roman" panose="02020603050405020304" pitchFamily="18" charset="0"/>
              </a:rPr>
              <a:t> late in life the difference narrows and the pattern may even be reversed</a:t>
            </a:r>
          </a:p>
          <a:p>
            <a:pPr algn="just"/>
            <a:r>
              <a:rPr lang="en-US" dirty="0">
                <a:latin typeface="Times New Roman" panose="02020603050405020304" pitchFamily="18" charset="0"/>
                <a:cs typeface="Times New Roman" panose="02020603050405020304" pitchFamily="18" charset="0"/>
              </a:rPr>
              <a:t> Post menopausal changes in women may be  the contributory factor for this change</a:t>
            </a:r>
          </a:p>
          <a:p>
            <a:pPr algn="just"/>
            <a:r>
              <a:rPr lang="en-US" dirty="0">
                <a:latin typeface="Times New Roman" panose="02020603050405020304" pitchFamily="18" charset="0"/>
                <a:cs typeface="Times New Roman" panose="02020603050405020304" pitchFamily="18" charset="0"/>
              </a:rPr>
              <a:t> Studies are in progress to evaluate whether oestrogen supplementation protects against the late relative rise of blood pressure in women</a:t>
            </a:r>
          </a:p>
        </p:txBody>
      </p:sp>
    </p:spTree>
    <p:extLst>
      <p:ext uri="{BB962C8B-B14F-4D97-AF65-F5344CB8AC3E}">
        <p14:creationId xmlns:p14="http://schemas.microsoft.com/office/powerpoint/2010/main" val="31012210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 TREATMENT EVALUATION</a:t>
            </a:r>
          </a:p>
        </p:txBody>
      </p:sp>
      <p:sp>
        <p:nvSpPr>
          <p:cNvPr id="3" name="Content Placeholder 2"/>
          <p:cNvSpPr>
            <a:spLocks noGrp="1"/>
          </p:cNvSpPr>
          <p:nvPr>
            <p:ph idx="1"/>
          </p:nvPr>
        </p:nvSpPr>
        <p:spPr/>
        <p:txBody>
          <a:bodyPr>
            <a:normAutofit fontScale="92500" lnSpcReduction="20000"/>
          </a:bodyPr>
          <a:lstStyle/>
          <a:p>
            <a:r>
              <a:rPr lang="en-US" dirty="0"/>
              <a:t>Detailed history of patient</a:t>
            </a:r>
          </a:p>
          <a:p>
            <a:r>
              <a:rPr lang="en-US" dirty="0"/>
              <a:t>Weight</a:t>
            </a:r>
          </a:p>
          <a:p>
            <a:r>
              <a:rPr lang="en-US" dirty="0"/>
              <a:t>Height</a:t>
            </a:r>
          </a:p>
          <a:p>
            <a:r>
              <a:rPr lang="en-US" dirty="0"/>
              <a:t>Complete blood count</a:t>
            </a:r>
          </a:p>
          <a:p>
            <a:r>
              <a:rPr lang="en-US" dirty="0"/>
              <a:t>Blood sugar</a:t>
            </a:r>
          </a:p>
          <a:p>
            <a:r>
              <a:rPr lang="en-US" dirty="0"/>
              <a:t>Liver function test</a:t>
            </a:r>
          </a:p>
          <a:p>
            <a:r>
              <a:rPr lang="en-US" dirty="0"/>
              <a:t>Blood urea</a:t>
            </a:r>
          </a:p>
          <a:p>
            <a:r>
              <a:rPr lang="en-US" dirty="0"/>
              <a:t>Urine examination</a:t>
            </a:r>
          </a:p>
          <a:p>
            <a:r>
              <a:rPr lang="en-US" dirty="0"/>
              <a:t>Chest X ray</a:t>
            </a:r>
          </a:p>
        </p:txBody>
      </p:sp>
    </p:spTree>
    <p:extLst>
      <p:ext uri="{BB962C8B-B14F-4D97-AF65-F5344CB8AC3E}">
        <p14:creationId xmlns:p14="http://schemas.microsoft.com/office/powerpoint/2010/main" val="3306424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TB</a:t>
            </a:r>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132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Childhood TB</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Usually found in age group of under 15 years</a:t>
            </a:r>
          </a:p>
          <a:p>
            <a:r>
              <a:rPr lang="en-US" dirty="0"/>
              <a:t>Source of infection is getting from infected adult in family</a:t>
            </a:r>
          </a:p>
          <a:p>
            <a:r>
              <a:rPr lang="en-US" dirty="0"/>
              <a:t>The frequency of childhood TB depends on</a:t>
            </a:r>
          </a:p>
          <a:p>
            <a:pPr>
              <a:buNone/>
            </a:pPr>
            <a:r>
              <a:rPr lang="en-US" dirty="0"/>
              <a:t>  1. No. of infectious cases</a:t>
            </a:r>
          </a:p>
          <a:p>
            <a:pPr>
              <a:buNone/>
            </a:pPr>
            <a:r>
              <a:rPr lang="en-US" dirty="0"/>
              <a:t>  2.  closeness of contact with an infectious case</a:t>
            </a:r>
          </a:p>
          <a:p>
            <a:pPr>
              <a:buNone/>
            </a:pPr>
            <a:r>
              <a:rPr lang="en-US" dirty="0"/>
              <a:t>  3.  age of child to expose the TB</a:t>
            </a:r>
          </a:p>
          <a:p>
            <a:pPr>
              <a:buNone/>
            </a:pPr>
            <a:r>
              <a:rPr lang="en-US" dirty="0"/>
              <a:t>TREATMENT</a:t>
            </a:r>
          </a:p>
          <a:p>
            <a:r>
              <a:rPr lang="en-US" dirty="0"/>
              <a:t>Intermittent therapy is mainly using to </a:t>
            </a:r>
            <a:r>
              <a:rPr lang="en-US" dirty="0" err="1"/>
              <a:t>paediatric</a:t>
            </a:r>
            <a:endParaRPr lang="en-US" dirty="0"/>
          </a:p>
          <a:p>
            <a:r>
              <a:rPr lang="en-US" dirty="0" err="1"/>
              <a:t>Rifampicin</a:t>
            </a:r>
            <a:r>
              <a:rPr lang="en-US" dirty="0"/>
              <a:t> and </a:t>
            </a:r>
            <a:r>
              <a:rPr lang="en-US" dirty="0" err="1"/>
              <a:t>Ethambutol</a:t>
            </a:r>
            <a:r>
              <a:rPr lang="en-US" dirty="0"/>
              <a:t> are the drugs</a:t>
            </a:r>
          </a:p>
          <a:p>
            <a:pPr>
              <a:buNone/>
            </a:pPr>
            <a:r>
              <a:rPr lang="en-US" dirty="0"/>
              <a:t> </a:t>
            </a:r>
          </a:p>
        </p:txBody>
      </p:sp>
    </p:spTree>
    <p:extLst>
      <p:ext uri="{BB962C8B-B14F-4D97-AF65-F5344CB8AC3E}">
        <p14:creationId xmlns:p14="http://schemas.microsoft.com/office/powerpoint/2010/main" val="2225733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DURING PREGNANCY</a:t>
            </a:r>
          </a:p>
        </p:txBody>
      </p:sp>
      <p:sp>
        <p:nvSpPr>
          <p:cNvPr id="3" name="Content Placeholder 2"/>
          <p:cNvSpPr>
            <a:spLocks noGrp="1"/>
          </p:cNvSpPr>
          <p:nvPr>
            <p:ph idx="1"/>
          </p:nvPr>
        </p:nvSpPr>
        <p:spPr/>
        <p:txBody>
          <a:bodyPr/>
          <a:lstStyle/>
          <a:p>
            <a:r>
              <a:rPr lang="en-US" dirty="0"/>
              <a:t>Usually treated with </a:t>
            </a:r>
            <a:r>
              <a:rPr lang="en-US" dirty="0" err="1"/>
              <a:t>isoniazid</a:t>
            </a:r>
            <a:r>
              <a:rPr lang="en-US" dirty="0"/>
              <a:t>, </a:t>
            </a:r>
            <a:r>
              <a:rPr lang="en-US" dirty="0" err="1"/>
              <a:t>rifampicin</a:t>
            </a:r>
            <a:r>
              <a:rPr lang="en-US" dirty="0"/>
              <a:t> and </a:t>
            </a:r>
            <a:r>
              <a:rPr lang="en-US" dirty="0" err="1"/>
              <a:t>ethambutol</a:t>
            </a:r>
            <a:r>
              <a:rPr lang="en-US" dirty="0"/>
              <a:t> for 2 months </a:t>
            </a:r>
          </a:p>
          <a:p>
            <a:r>
              <a:rPr lang="en-US" dirty="0"/>
              <a:t>Provide Vitamin B6 tablets</a:t>
            </a:r>
          </a:p>
          <a:p>
            <a:r>
              <a:rPr lang="en-US" dirty="0"/>
              <a:t>Providing peripheral neuropathy treatment to prevent TB daily once</a:t>
            </a:r>
          </a:p>
        </p:txBody>
      </p:sp>
    </p:spTree>
    <p:extLst>
      <p:ext uri="{BB962C8B-B14F-4D97-AF65-F5344CB8AC3E}">
        <p14:creationId xmlns:p14="http://schemas.microsoft.com/office/powerpoint/2010/main" val="1346463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BCG VACCINE</a:t>
            </a:r>
          </a:p>
        </p:txBody>
      </p:sp>
      <p:sp>
        <p:nvSpPr>
          <p:cNvPr id="3" name="Content Placeholder 2"/>
          <p:cNvSpPr>
            <a:spLocks noGrp="1"/>
          </p:cNvSpPr>
          <p:nvPr>
            <p:ph idx="1"/>
          </p:nvPr>
        </p:nvSpPr>
        <p:spPr/>
        <p:txBody>
          <a:bodyPr/>
          <a:lstStyle/>
          <a:p>
            <a:r>
              <a:rPr lang="en-US" dirty="0"/>
              <a:t>Koch discovered the BCG Vaccine</a:t>
            </a:r>
          </a:p>
          <a:p>
            <a:r>
              <a:rPr lang="en-US" dirty="0"/>
              <a:t>It have been made to prepare a prophylactic vaccine against TB using either attenuated or killed TB bacilli</a:t>
            </a:r>
          </a:p>
          <a:p>
            <a:r>
              <a:rPr lang="en-US" dirty="0"/>
              <a:t>Initially it given by orally during 1921 to 25</a:t>
            </a:r>
          </a:p>
          <a:p>
            <a:r>
              <a:rPr lang="en-US" dirty="0"/>
              <a:t>First </a:t>
            </a:r>
            <a:r>
              <a:rPr lang="en-US" dirty="0" err="1"/>
              <a:t>intradermal</a:t>
            </a:r>
            <a:r>
              <a:rPr lang="en-US" dirty="0"/>
              <a:t> technique used in human by 1927</a:t>
            </a:r>
          </a:p>
          <a:p>
            <a:r>
              <a:rPr lang="en-US" dirty="0"/>
              <a:t>1948 it was accepted by all over the world </a:t>
            </a:r>
          </a:p>
        </p:txBody>
      </p:sp>
    </p:spTree>
    <p:extLst>
      <p:ext uri="{BB962C8B-B14F-4D97-AF65-F5344CB8AC3E}">
        <p14:creationId xmlns:p14="http://schemas.microsoft.com/office/powerpoint/2010/main" val="15835093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BCG</a:t>
            </a:r>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0932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33538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HOSPITAL IN TB CONTROL</a:t>
            </a:r>
          </a:p>
        </p:txBody>
      </p:sp>
      <p:sp>
        <p:nvSpPr>
          <p:cNvPr id="3" name="Content Placeholder 2"/>
          <p:cNvSpPr>
            <a:spLocks noGrp="1"/>
          </p:cNvSpPr>
          <p:nvPr>
            <p:ph idx="1"/>
          </p:nvPr>
        </p:nvSpPr>
        <p:spPr/>
        <p:txBody>
          <a:bodyPr/>
          <a:lstStyle/>
          <a:p>
            <a:r>
              <a:rPr lang="en-US" dirty="0"/>
              <a:t>PROVIDE SURGICAL TREATMENT</a:t>
            </a:r>
          </a:p>
          <a:p>
            <a:r>
              <a:rPr lang="en-US" dirty="0"/>
              <a:t>MANAGEMENT OF SERIOUS TYPE OF TB</a:t>
            </a:r>
          </a:p>
          <a:p>
            <a:r>
              <a:rPr lang="en-US" dirty="0"/>
              <a:t>PROVIDE VACCINATION CAMPAIGNS </a:t>
            </a:r>
          </a:p>
          <a:p>
            <a:r>
              <a:rPr lang="en-US" dirty="0"/>
              <a:t>AWARENESS CREATION</a:t>
            </a:r>
          </a:p>
          <a:p>
            <a:r>
              <a:rPr lang="en-US" dirty="0"/>
              <a:t>MONITORING AND EVALUATE THE SURVEILANCE</a:t>
            </a:r>
          </a:p>
          <a:p>
            <a:r>
              <a:rPr lang="en-US" dirty="0"/>
              <a:t>CONTROL AND MAINTAIN THE DRUG</a:t>
            </a:r>
          </a:p>
        </p:txBody>
      </p:sp>
    </p:spTree>
    <p:extLst>
      <p:ext uri="{BB962C8B-B14F-4D97-AF65-F5344CB8AC3E}">
        <p14:creationId xmlns:p14="http://schemas.microsoft.com/office/powerpoint/2010/main" val="32630006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914400" y="457200"/>
            <a:ext cx="10363200" cy="914400"/>
          </a:xfrm>
        </p:spPr>
        <p:txBody>
          <a:bodyPr/>
          <a:lstStyle/>
          <a:p>
            <a:pPr eaLnBrk="1" hangingPunct="1"/>
            <a:r>
              <a:rPr lang="en-US" altLang="en-US" b="1" smtClean="0"/>
              <a:t>How Cancers Develop and Spread</a:t>
            </a:r>
          </a:p>
        </p:txBody>
      </p:sp>
      <p:sp>
        <p:nvSpPr>
          <p:cNvPr id="4099" name="Rectangle 3"/>
          <p:cNvSpPr>
            <a:spLocks noGrp="1" noChangeArrowheads="1"/>
          </p:cNvSpPr>
          <p:nvPr>
            <p:ph type="body" idx="4294967295"/>
          </p:nvPr>
        </p:nvSpPr>
        <p:spPr>
          <a:xfrm>
            <a:off x="711200" y="1524000"/>
            <a:ext cx="10871200" cy="4953000"/>
          </a:xfrm>
        </p:spPr>
        <p:txBody>
          <a:bodyPr/>
          <a:lstStyle/>
          <a:p>
            <a:pPr eaLnBrk="1" hangingPunct="1">
              <a:lnSpc>
                <a:spcPct val="80000"/>
              </a:lnSpc>
            </a:pPr>
            <a:r>
              <a:rPr lang="en-US" altLang="en-US" sz="2800" smtClean="0"/>
              <a:t>Cancer develops only in cells with damaged genes (mutations).</a:t>
            </a:r>
          </a:p>
          <a:p>
            <a:pPr lvl="1" eaLnBrk="1" hangingPunct="1">
              <a:lnSpc>
                <a:spcPct val="80000"/>
              </a:lnSpc>
            </a:pPr>
            <a:r>
              <a:rPr lang="en-US" altLang="en-US" smtClean="0"/>
              <a:t>Mutations can be inherited or caused by exposure to:</a:t>
            </a:r>
          </a:p>
          <a:p>
            <a:pPr lvl="3" eaLnBrk="1" hangingPunct="1">
              <a:lnSpc>
                <a:spcPct val="80000"/>
              </a:lnSpc>
            </a:pPr>
            <a:r>
              <a:rPr lang="en-US" altLang="en-US" smtClean="0"/>
              <a:t>Low-dose radiation</a:t>
            </a:r>
          </a:p>
          <a:p>
            <a:pPr lvl="3" eaLnBrk="1" hangingPunct="1">
              <a:lnSpc>
                <a:spcPct val="80000"/>
              </a:lnSpc>
            </a:pPr>
            <a:r>
              <a:rPr lang="en-US" altLang="en-US" smtClean="0"/>
              <a:t>Drugs</a:t>
            </a:r>
          </a:p>
          <a:p>
            <a:pPr lvl="3" eaLnBrk="1" hangingPunct="1">
              <a:lnSpc>
                <a:spcPct val="80000"/>
              </a:lnSpc>
            </a:pPr>
            <a:r>
              <a:rPr lang="en-US" altLang="en-US" smtClean="0"/>
              <a:t>Toxic chemicals</a:t>
            </a:r>
            <a:endParaRPr lang="en-US" altLang="en-US" sz="1000" smtClean="0"/>
          </a:p>
          <a:p>
            <a:pPr lvl="1" eaLnBrk="1" hangingPunct="1">
              <a:lnSpc>
                <a:spcPct val="80000"/>
              </a:lnSpc>
            </a:pPr>
            <a:r>
              <a:rPr lang="en-US" altLang="en-US" smtClean="0"/>
              <a:t>Infection with certain viruses can cause mutations.</a:t>
            </a:r>
          </a:p>
          <a:p>
            <a:pPr lvl="1" eaLnBrk="1" hangingPunct="1">
              <a:lnSpc>
                <a:spcPct val="80000"/>
              </a:lnSpc>
            </a:pPr>
            <a:r>
              <a:rPr lang="en-US" altLang="en-US" smtClean="0"/>
              <a:t>Lifestyle plays a major role in cancer prevention.</a:t>
            </a:r>
            <a:endParaRPr lang="en-US" altLang="en-US" sz="1600" smtClean="0"/>
          </a:p>
        </p:txBody>
      </p:sp>
    </p:spTree>
    <p:extLst>
      <p:ext uri="{BB962C8B-B14F-4D97-AF65-F5344CB8AC3E}">
        <p14:creationId xmlns:p14="http://schemas.microsoft.com/office/powerpoint/2010/main" val="7389273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idx="4294967295"/>
          </p:nvPr>
        </p:nvSpPr>
        <p:spPr>
          <a:xfrm>
            <a:off x="914400" y="381000"/>
            <a:ext cx="10363200" cy="1066800"/>
          </a:xfrm>
        </p:spPr>
        <p:txBody>
          <a:bodyPr/>
          <a:lstStyle/>
          <a:p>
            <a:pPr eaLnBrk="1" hangingPunct="1"/>
            <a:r>
              <a:rPr lang="en-US" altLang="en-US" b="1" smtClean="0"/>
              <a:t>How Cancers Develop and Spread (continued)</a:t>
            </a:r>
          </a:p>
        </p:txBody>
      </p:sp>
      <p:sp>
        <p:nvSpPr>
          <p:cNvPr id="5123" name="Rectangle 1027"/>
          <p:cNvSpPr>
            <a:spLocks noGrp="1" noChangeArrowheads="1"/>
          </p:cNvSpPr>
          <p:nvPr>
            <p:ph type="body" idx="4294967295"/>
          </p:nvPr>
        </p:nvSpPr>
        <p:spPr>
          <a:xfrm>
            <a:off x="711200" y="1981200"/>
            <a:ext cx="10769600" cy="4343400"/>
          </a:xfrm>
        </p:spPr>
        <p:txBody>
          <a:bodyPr/>
          <a:lstStyle/>
          <a:p>
            <a:pPr eaLnBrk="1" hangingPunct="1"/>
            <a:r>
              <a:rPr lang="en-US" altLang="en-US" smtClean="0"/>
              <a:t>Cells that begin to grow abnormally but are not yet cancer cells, may form </a:t>
            </a:r>
            <a:r>
              <a:rPr lang="en-US" altLang="en-US" b="1" smtClean="0"/>
              <a:t>benign tumors</a:t>
            </a:r>
            <a:r>
              <a:rPr lang="en-US" altLang="en-US" smtClean="0"/>
              <a:t>.</a:t>
            </a:r>
            <a:endParaRPr lang="en-US" altLang="en-US" b="1" smtClean="0"/>
          </a:p>
          <a:p>
            <a:pPr lvl="1" eaLnBrk="1" hangingPunct="1"/>
            <a:r>
              <a:rPr lang="en-US" altLang="en-US" smtClean="0"/>
              <a:t>Benign tumors are surrounded by a fibrous capsule, and they do not spread or invade surrounding tissues.</a:t>
            </a:r>
          </a:p>
          <a:p>
            <a:pPr lvl="2" eaLnBrk="1" hangingPunct="1"/>
            <a:r>
              <a:rPr lang="en-US" altLang="en-US" sz="2400" smtClean="0"/>
              <a:t>Benign tumors are usually not life-threatening unless they interfere with vital processes.</a:t>
            </a:r>
            <a:endParaRPr lang="en-US" altLang="en-US" smtClean="0"/>
          </a:p>
        </p:txBody>
      </p:sp>
    </p:spTree>
    <p:extLst>
      <p:ext uri="{BB962C8B-B14F-4D97-AF65-F5344CB8AC3E}">
        <p14:creationId xmlns:p14="http://schemas.microsoft.com/office/powerpoint/2010/main" val="46214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GENETIC FACTORS</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Considerable evidence that blood pressure levels are determined in part by genetic factors a of and that inheritance is polygenic</a:t>
            </a:r>
          </a:p>
          <a:p>
            <a:pPr algn="just"/>
            <a:r>
              <a:rPr lang="en-US" dirty="0">
                <a:latin typeface="Times New Roman" panose="02020603050405020304" pitchFamily="18" charset="0"/>
                <a:cs typeface="Times New Roman" panose="02020603050405020304" pitchFamily="18" charset="0"/>
              </a:rPr>
              <a:t> The evidence is based on twin and family studies</a:t>
            </a:r>
          </a:p>
          <a:p>
            <a:pPr algn="just"/>
            <a:r>
              <a:rPr lang="en-US" dirty="0">
                <a:latin typeface="Times New Roman" panose="02020603050405020304" pitchFamily="18" charset="0"/>
                <a:cs typeface="Times New Roman" panose="02020603050405020304" pitchFamily="18" charset="0"/>
              </a:rPr>
              <a:t> Twin studies have confirmed the importance of genetic factors in hypertension</a:t>
            </a:r>
          </a:p>
          <a:p>
            <a:pPr algn="just"/>
            <a:r>
              <a:rPr lang="en-US" dirty="0">
                <a:latin typeface="Times New Roman" panose="02020603050405020304" pitchFamily="18" charset="0"/>
                <a:cs typeface="Times New Roman" panose="02020603050405020304" pitchFamily="18" charset="0"/>
              </a:rPr>
              <a:t> The blood pressure values of monozygotic twins are usually contrast</a:t>
            </a:r>
          </a:p>
          <a:p>
            <a:pPr algn="just"/>
            <a:r>
              <a:rPr lang="en-US" dirty="0">
                <a:latin typeface="Times New Roman" panose="02020603050405020304" pitchFamily="18" charset="0"/>
                <a:cs typeface="Times New Roman" panose="02020603050405020304" pitchFamily="18" charset="0"/>
              </a:rPr>
              <a:t> No significant correlation has been noted between husbands and wives, and between adopted children and their adoptive parents</a:t>
            </a:r>
          </a:p>
        </p:txBody>
      </p:sp>
    </p:spTree>
    <p:extLst>
      <p:ext uri="{BB962C8B-B14F-4D97-AF65-F5344CB8AC3E}">
        <p14:creationId xmlns:p14="http://schemas.microsoft.com/office/powerpoint/2010/main" val="1574175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14400" y="457200"/>
            <a:ext cx="10363200" cy="990600"/>
          </a:xfrm>
        </p:spPr>
        <p:txBody>
          <a:bodyPr/>
          <a:lstStyle/>
          <a:p>
            <a:pPr eaLnBrk="1" hangingPunct="1"/>
            <a:r>
              <a:rPr lang="en-US" altLang="en-US" b="1" smtClean="0"/>
              <a:t>Cancer Detection and Staging</a:t>
            </a:r>
          </a:p>
        </p:txBody>
      </p:sp>
      <p:sp>
        <p:nvSpPr>
          <p:cNvPr id="6147" name="Rectangle 3"/>
          <p:cNvSpPr>
            <a:spLocks noGrp="1" noChangeArrowheads="1"/>
          </p:cNvSpPr>
          <p:nvPr>
            <p:ph type="body" idx="4294967295"/>
          </p:nvPr>
        </p:nvSpPr>
        <p:spPr>
          <a:xfrm>
            <a:off x="609600" y="1752600"/>
            <a:ext cx="10871200" cy="4572000"/>
          </a:xfrm>
        </p:spPr>
        <p:txBody>
          <a:bodyPr/>
          <a:lstStyle/>
          <a:p>
            <a:pPr eaLnBrk="1" hangingPunct="1">
              <a:lnSpc>
                <a:spcPct val="90000"/>
              </a:lnSpc>
            </a:pPr>
            <a:r>
              <a:rPr lang="en-US" altLang="en-US" sz="2800" smtClean="0"/>
              <a:t>Cancer </a:t>
            </a:r>
            <a:r>
              <a:rPr lang="en-US" altLang="en-US" sz="2800" b="1" smtClean="0"/>
              <a:t>screening </a:t>
            </a:r>
            <a:r>
              <a:rPr lang="en-US" altLang="en-US" sz="2800" smtClean="0"/>
              <a:t>is an examination to detect cancer before a person has symptoms.</a:t>
            </a:r>
          </a:p>
          <a:p>
            <a:pPr eaLnBrk="1" hangingPunct="1">
              <a:lnSpc>
                <a:spcPct val="90000"/>
              </a:lnSpc>
            </a:pPr>
            <a:r>
              <a:rPr lang="en-US" altLang="en-US" sz="2800" smtClean="0"/>
              <a:t>American Cancer Society recommends screening for early detection, particularly for  high-risk people or people with symptoms.</a:t>
            </a:r>
          </a:p>
          <a:p>
            <a:pPr lvl="1" eaLnBrk="1" hangingPunct="1">
              <a:lnSpc>
                <a:spcPct val="90000"/>
              </a:lnSpc>
            </a:pPr>
            <a:r>
              <a:rPr lang="en-US" altLang="en-US" smtClean="0"/>
              <a:t>Visual examination</a:t>
            </a:r>
          </a:p>
          <a:p>
            <a:pPr lvl="1" eaLnBrk="1" hangingPunct="1">
              <a:lnSpc>
                <a:spcPct val="90000"/>
              </a:lnSpc>
            </a:pPr>
            <a:r>
              <a:rPr lang="en-US" altLang="en-US" smtClean="0"/>
              <a:t>Self-examination</a:t>
            </a:r>
          </a:p>
          <a:p>
            <a:pPr lvl="1" eaLnBrk="1" hangingPunct="1">
              <a:lnSpc>
                <a:spcPct val="90000"/>
              </a:lnSpc>
            </a:pPr>
            <a:r>
              <a:rPr lang="en-US" altLang="en-US" smtClean="0"/>
              <a:t>Clinical (physician) examination</a:t>
            </a:r>
          </a:p>
          <a:p>
            <a:pPr lvl="1" eaLnBrk="1" hangingPunct="1">
              <a:lnSpc>
                <a:spcPct val="90000"/>
              </a:lnSpc>
            </a:pPr>
            <a:r>
              <a:rPr lang="en-US" altLang="en-US" smtClean="0"/>
              <a:t>Laboratory testing</a:t>
            </a:r>
          </a:p>
          <a:p>
            <a:pPr lvl="1" eaLnBrk="1" hangingPunct="1">
              <a:lnSpc>
                <a:spcPct val="90000"/>
              </a:lnSpc>
            </a:pPr>
            <a:r>
              <a:rPr lang="en-US" altLang="en-US" smtClean="0"/>
              <a:t>Scans (MRI, CAT) </a:t>
            </a:r>
          </a:p>
        </p:txBody>
      </p:sp>
    </p:spTree>
    <p:extLst>
      <p:ext uri="{BB962C8B-B14F-4D97-AF65-F5344CB8AC3E}">
        <p14:creationId xmlns:p14="http://schemas.microsoft.com/office/powerpoint/2010/main" val="15678113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711200" y="152400"/>
            <a:ext cx="10668000" cy="914400"/>
          </a:xfrm>
        </p:spPr>
        <p:txBody>
          <a:bodyPr/>
          <a:lstStyle/>
          <a:p>
            <a:pPr eaLnBrk="1" hangingPunct="1"/>
            <a:r>
              <a:rPr lang="en-US" altLang="en-US" b="1" smtClean="0"/>
              <a:t>Lung Cancer</a:t>
            </a:r>
          </a:p>
        </p:txBody>
      </p:sp>
      <p:sp>
        <p:nvSpPr>
          <p:cNvPr id="8195" name="Rectangle 3"/>
          <p:cNvSpPr>
            <a:spLocks noGrp="1" noChangeArrowheads="1"/>
          </p:cNvSpPr>
          <p:nvPr>
            <p:ph type="body" idx="4294967295"/>
          </p:nvPr>
        </p:nvSpPr>
        <p:spPr>
          <a:xfrm>
            <a:off x="406400" y="1219200"/>
            <a:ext cx="11379200" cy="5486400"/>
          </a:xfrm>
        </p:spPr>
        <p:txBody>
          <a:bodyPr/>
          <a:lstStyle/>
          <a:p>
            <a:pPr marL="508000" lvl="1" indent="-331788" eaLnBrk="1" hangingPunct="1">
              <a:buFont typeface="Times" pitchFamily="1" charset="0"/>
              <a:buChar char="•"/>
            </a:pPr>
            <a:r>
              <a:rPr lang="en-US" altLang="en-US" smtClean="0"/>
              <a:t>Tobacco smoking is the leading cause of various cancers.</a:t>
            </a:r>
          </a:p>
          <a:p>
            <a:pPr marL="508000" lvl="1" indent="-331788" eaLnBrk="1" hangingPunct="1">
              <a:buFont typeface="Times" pitchFamily="1" charset="0"/>
              <a:buChar char="•"/>
            </a:pPr>
            <a:r>
              <a:rPr lang="en-US" altLang="en-US" smtClean="0"/>
              <a:t>30% of cancer deaths, including 87% of lung cancer deaths, are attributed to tobacco use.</a:t>
            </a:r>
          </a:p>
          <a:p>
            <a:pPr marL="508000" lvl="1" indent="-331788" eaLnBrk="1" hangingPunct="1">
              <a:buFont typeface="Times" pitchFamily="1" charset="0"/>
              <a:buChar char="•"/>
            </a:pPr>
            <a:r>
              <a:rPr lang="en-US" altLang="en-US" smtClean="0"/>
              <a:t>Lung cancer is the leading cause of cancer deaths in the United States.</a:t>
            </a:r>
          </a:p>
          <a:p>
            <a:pPr marL="508000" lvl="1" indent="-331788" eaLnBrk="1" hangingPunct="1">
              <a:buFont typeface="Times" pitchFamily="1" charset="0"/>
              <a:buChar char="•"/>
            </a:pPr>
            <a:r>
              <a:rPr lang="en-US" altLang="en-US" smtClean="0"/>
              <a:t>Smoking cigarettes is most common cause.</a:t>
            </a:r>
          </a:p>
          <a:p>
            <a:pPr marL="508000" lvl="1" indent="-331788" eaLnBrk="1" hangingPunct="1">
              <a:buFont typeface="Times" pitchFamily="1" charset="0"/>
              <a:buChar char="•"/>
            </a:pPr>
            <a:r>
              <a:rPr lang="en-US" altLang="en-US" smtClean="0"/>
              <a:t>Women are more susceptible to lung cancer than men due to presence of the GRPR gene, which is linked to the abnormal growth of lung cells and is more active in women.</a:t>
            </a:r>
          </a:p>
        </p:txBody>
      </p:sp>
    </p:spTree>
    <p:extLst>
      <p:ext uri="{BB962C8B-B14F-4D97-AF65-F5344CB8AC3E}">
        <p14:creationId xmlns:p14="http://schemas.microsoft.com/office/powerpoint/2010/main" val="13922024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14400" y="381000"/>
            <a:ext cx="10363200" cy="1066800"/>
          </a:xfrm>
        </p:spPr>
        <p:txBody>
          <a:bodyPr/>
          <a:lstStyle/>
          <a:p>
            <a:pPr eaLnBrk="1" hangingPunct="1"/>
            <a:r>
              <a:rPr lang="en-US" altLang="en-US" b="1" smtClean="0"/>
              <a:t>Lung Cancer (continued)</a:t>
            </a:r>
          </a:p>
        </p:txBody>
      </p:sp>
      <p:sp>
        <p:nvSpPr>
          <p:cNvPr id="9219" name="Rectangle 3"/>
          <p:cNvSpPr>
            <a:spLocks noGrp="1" noChangeArrowheads="1"/>
          </p:cNvSpPr>
          <p:nvPr>
            <p:ph type="body" idx="4294967295"/>
          </p:nvPr>
        </p:nvSpPr>
        <p:spPr>
          <a:xfrm>
            <a:off x="711200" y="1295400"/>
            <a:ext cx="10769600" cy="5181600"/>
          </a:xfrm>
        </p:spPr>
        <p:txBody>
          <a:bodyPr/>
          <a:lstStyle/>
          <a:p>
            <a:pPr eaLnBrk="1" hangingPunct="1">
              <a:lnSpc>
                <a:spcPct val="90000"/>
              </a:lnSpc>
            </a:pPr>
            <a:r>
              <a:rPr lang="en-US" altLang="en-US" sz="2800" b="1" smtClean="0"/>
              <a:t>Signs and symptoms</a:t>
            </a:r>
          </a:p>
          <a:p>
            <a:pPr lvl="1" eaLnBrk="1" hangingPunct="1">
              <a:lnSpc>
                <a:spcPct val="90000"/>
              </a:lnSpc>
            </a:pPr>
            <a:r>
              <a:rPr lang="en-US" altLang="en-US" smtClean="0"/>
              <a:t>In the early stages, signs and symptoms may be difficult to detect.</a:t>
            </a:r>
          </a:p>
          <a:p>
            <a:pPr lvl="2" eaLnBrk="1" hangingPunct="1">
              <a:lnSpc>
                <a:spcPct val="90000"/>
              </a:lnSpc>
            </a:pPr>
            <a:r>
              <a:rPr lang="en-US" altLang="en-US" smtClean="0"/>
              <a:t>Cigarette smokers may have chronic cough or chronic bronchitis</a:t>
            </a:r>
          </a:p>
          <a:p>
            <a:pPr lvl="2" eaLnBrk="1" hangingPunct="1">
              <a:lnSpc>
                <a:spcPct val="90000"/>
              </a:lnSpc>
            </a:pPr>
            <a:r>
              <a:rPr lang="en-US" altLang="en-US" b="1" smtClean="0"/>
              <a:t>Risk factors and prevention</a:t>
            </a:r>
          </a:p>
          <a:p>
            <a:pPr lvl="1" eaLnBrk="1" hangingPunct="1">
              <a:lnSpc>
                <a:spcPct val="90000"/>
              </a:lnSpc>
            </a:pPr>
            <a:r>
              <a:rPr lang="en-US" altLang="en-US" b="1" smtClean="0"/>
              <a:t>Risk increases with:</a:t>
            </a:r>
          </a:p>
          <a:p>
            <a:pPr lvl="2" eaLnBrk="1" hangingPunct="1">
              <a:lnSpc>
                <a:spcPct val="90000"/>
              </a:lnSpc>
            </a:pPr>
            <a:r>
              <a:rPr lang="en-US" altLang="en-US" smtClean="0"/>
              <a:t>The number of cigarettes smoked/day</a:t>
            </a:r>
          </a:p>
          <a:p>
            <a:pPr lvl="2" eaLnBrk="1" hangingPunct="1">
              <a:lnSpc>
                <a:spcPct val="90000"/>
              </a:lnSpc>
            </a:pPr>
            <a:r>
              <a:rPr lang="en-US" altLang="en-US" smtClean="0"/>
              <a:t>The number of years a person smokes</a:t>
            </a:r>
          </a:p>
          <a:p>
            <a:pPr lvl="2" eaLnBrk="1" hangingPunct="1">
              <a:lnSpc>
                <a:spcPct val="90000"/>
              </a:lnSpc>
            </a:pPr>
            <a:r>
              <a:rPr lang="en-US" altLang="en-US" smtClean="0"/>
              <a:t> How deeply the smoker inhales</a:t>
            </a:r>
          </a:p>
          <a:p>
            <a:pPr lvl="2" eaLnBrk="1" hangingPunct="1">
              <a:lnSpc>
                <a:spcPct val="90000"/>
              </a:lnSpc>
            </a:pPr>
            <a:r>
              <a:rPr lang="en-US" altLang="en-US" smtClean="0"/>
              <a:t>Smoking high-tar or unfiltered cigarettes</a:t>
            </a:r>
          </a:p>
        </p:txBody>
      </p:sp>
    </p:spTree>
    <p:extLst>
      <p:ext uri="{BB962C8B-B14F-4D97-AF65-F5344CB8AC3E}">
        <p14:creationId xmlns:p14="http://schemas.microsoft.com/office/powerpoint/2010/main" val="2921816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idx="4294967295"/>
          </p:nvPr>
        </p:nvSpPr>
        <p:spPr>
          <a:xfrm>
            <a:off x="914400" y="228600"/>
            <a:ext cx="10363200" cy="990600"/>
          </a:xfrm>
        </p:spPr>
        <p:txBody>
          <a:bodyPr/>
          <a:lstStyle/>
          <a:p>
            <a:pPr eaLnBrk="1" hangingPunct="1"/>
            <a:r>
              <a:rPr lang="en-US" altLang="en-US" b="1" smtClean="0"/>
              <a:t>Lung Cancer (continued) </a:t>
            </a:r>
          </a:p>
        </p:txBody>
      </p:sp>
      <p:sp>
        <p:nvSpPr>
          <p:cNvPr id="10243" name="Rectangle 1027"/>
          <p:cNvSpPr>
            <a:spLocks noGrp="1" noChangeArrowheads="1"/>
          </p:cNvSpPr>
          <p:nvPr>
            <p:ph type="body" idx="4294967295"/>
          </p:nvPr>
        </p:nvSpPr>
        <p:spPr>
          <a:xfrm>
            <a:off x="812800" y="1447800"/>
            <a:ext cx="10566400" cy="5105400"/>
          </a:xfrm>
        </p:spPr>
        <p:txBody>
          <a:bodyPr/>
          <a:lstStyle/>
          <a:p>
            <a:pPr eaLnBrk="1" hangingPunct="1">
              <a:lnSpc>
                <a:spcPct val="90000"/>
              </a:lnSpc>
            </a:pPr>
            <a:r>
              <a:rPr lang="en-US" altLang="en-US" smtClean="0"/>
              <a:t>Quitting tobacco use reduces lung cancer risk, but it never returns to that of a nonsmoker.</a:t>
            </a:r>
          </a:p>
          <a:p>
            <a:pPr eaLnBrk="1" hangingPunct="1">
              <a:lnSpc>
                <a:spcPct val="90000"/>
              </a:lnSpc>
            </a:pPr>
            <a:r>
              <a:rPr lang="en-US" altLang="en-US" smtClean="0"/>
              <a:t>Passive smoking may increase nonsmokers’ risk of lung cancer.</a:t>
            </a:r>
          </a:p>
          <a:p>
            <a:pPr lvl="1" eaLnBrk="1" hangingPunct="1">
              <a:lnSpc>
                <a:spcPct val="90000"/>
              </a:lnSpc>
            </a:pPr>
            <a:r>
              <a:rPr lang="en-US" altLang="en-US" sz="3200" smtClean="0"/>
              <a:t>Environmental tobacco smoke is associated with 20% to 30% increase in lung cancer risk.</a:t>
            </a:r>
          </a:p>
          <a:p>
            <a:pPr eaLnBrk="1" hangingPunct="1">
              <a:lnSpc>
                <a:spcPct val="90000"/>
              </a:lnSpc>
            </a:pPr>
            <a:r>
              <a:rPr lang="en-US" altLang="en-US" smtClean="0"/>
              <a:t>Asbestos and radon exposure also increase risk.</a:t>
            </a:r>
          </a:p>
        </p:txBody>
      </p:sp>
    </p:spTree>
    <p:extLst>
      <p:ext uri="{BB962C8B-B14F-4D97-AF65-F5344CB8AC3E}">
        <p14:creationId xmlns:p14="http://schemas.microsoft.com/office/powerpoint/2010/main" val="41936142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914400" y="609600"/>
            <a:ext cx="10363200" cy="5257800"/>
          </a:xfrm>
        </p:spPr>
        <p:txBody>
          <a:bodyPr/>
          <a:lstStyle/>
          <a:p>
            <a:pPr algn="ctr">
              <a:buFontTx/>
              <a:buNone/>
            </a:pPr>
            <a:r>
              <a:rPr lang="en-US" altLang="en-US" sz="3600" b="1" smtClean="0"/>
              <a:t>Cancers Related to Diet</a:t>
            </a:r>
          </a:p>
        </p:txBody>
      </p:sp>
      <p:sp>
        <p:nvSpPr>
          <p:cNvPr id="11267" name="Text Box 4"/>
          <p:cNvSpPr txBox="1">
            <a:spLocks noChangeArrowheads="1"/>
          </p:cNvSpPr>
          <p:nvPr/>
        </p:nvSpPr>
        <p:spPr bwMode="auto">
          <a:xfrm>
            <a:off x="406400" y="1447801"/>
            <a:ext cx="112776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altLang="en-US" sz="3200" smtClean="0">
                <a:solidFill>
                  <a:srgbClr val="000000"/>
                </a:solidFill>
                <a:latin typeface="Arial Unicode MS" pitchFamily="34" charset="-128"/>
              </a:rPr>
              <a:t>About one-third of cancer deaths in the United States that occur annually are due to nutrition and physical activity factors.</a:t>
            </a:r>
          </a:p>
          <a:p>
            <a:pPr defTabSz="914400" fontAlgn="base">
              <a:spcBef>
                <a:spcPct val="0"/>
              </a:spcBef>
              <a:spcAft>
                <a:spcPct val="0"/>
              </a:spcAft>
            </a:pPr>
            <a:endParaRPr lang="en-US" altLang="en-US" sz="3200" smtClean="0">
              <a:solidFill>
                <a:srgbClr val="000000"/>
              </a:solidFill>
              <a:latin typeface="Arial Unicode MS" pitchFamily="34" charset="-128"/>
            </a:endParaRPr>
          </a:p>
          <a:p>
            <a:pPr defTabSz="914400" fontAlgn="base">
              <a:spcBef>
                <a:spcPct val="0"/>
              </a:spcBef>
              <a:spcAft>
                <a:spcPct val="0"/>
              </a:spcAft>
            </a:pPr>
            <a:r>
              <a:rPr lang="en-US" altLang="en-US" sz="3200" smtClean="0">
                <a:solidFill>
                  <a:srgbClr val="000000"/>
                </a:solidFill>
                <a:latin typeface="Arial Unicode MS" pitchFamily="34" charset="-128"/>
              </a:rPr>
              <a:t>For people who do not use tobacco, diet, and physical activity are the most important modifiable determinants of cancer risk</a:t>
            </a:r>
            <a:r>
              <a:rPr lang="en-US" altLang="en-US" sz="3200" smtClean="0">
                <a:solidFill>
                  <a:srgbClr val="000000"/>
                </a:solidFill>
              </a:rPr>
              <a:t>.</a:t>
            </a:r>
          </a:p>
          <a:p>
            <a:pPr defTabSz="914400" fontAlgn="base">
              <a:spcBef>
                <a:spcPct val="50000"/>
              </a:spcBef>
              <a:spcAft>
                <a:spcPct val="0"/>
              </a:spcAft>
            </a:pPr>
            <a:r>
              <a:rPr lang="en-US" altLang="en-US" sz="3200" smtClean="0">
                <a:solidFill>
                  <a:srgbClr val="000000"/>
                </a:solidFill>
                <a:latin typeface="Arial Unicode MS" pitchFamily="34" charset="-128"/>
              </a:rPr>
              <a:t>Ex. Colorectal (3</a:t>
            </a:r>
            <a:r>
              <a:rPr lang="en-US" altLang="en-US" sz="3200" baseline="30000" smtClean="0">
                <a:solidFill>
                  <a:srgbClr val="000000"/>
                </a:solidFill>
                <a:latin typeface="Arial Unicode MS" pitchFamily="34" charset="-128"/>
              </a:rPr>
              <a:t>rd</a:t>
            </a:r>
            <a:r>
              <a:rPr lang="en-US" altLang="en-US" sz="3200" smtClean="0">
                <a:solidFill>
                  <a:srgbClr val="000000"/>
                </a:solidFill>
                <a:latin typeface="Arial Unicode MS" pitchFamily="34" charset="-128"/>
              </a:rPr>
              <a:t> most deadly cancer in U.S.)</a:t>
            </a:r>
          </a:p>
        </p:txBody>
      </p:sp>
    </p:spTree>
    <p:extLst>
      <p:ext uri="{BB962C8B-B14F-4D97-AF65-F5344CB8AC3E}">
        <p14:creationId xmlns:p14="http://schemas.microsoft.com/office/powerpoint/2010/main" val="34125379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idx="4294967295"/>
          </p:nvPr>
        </p:nvSpPr>
        <p:spPr>
          <a:xfrm>
            <a:off x="812800" y="152400"/>
            <a:ext cx="10363200" cy="990600"/>
          </a:xfrm>
        </p:spPr>
        <p:txBody>
          <a:bodyPr/>
          <a:lstStyle/>
          <a:p>
            <a:pPr eaLnBrk="1" hangingPunct="1"/>
            <a:r>
              <a:rPr lang="en-US" altLang="en-US" b="1" smtClean="0"/>
              <a:t>Breast Cancer</a:t>
            </a:r>
          </a:p>
        </p:txBody>
      </p:sp>
      <p:sp>
        <p:nvSpPr>
          <p:cNvPr id="12291" name="Rectangle 1027"/>
          <p:cNvSpPr>
            <a:spLocks noGrp="1" noChangeArrowheads="1"/>
          </p:cNvSpPr>
          <p:nvPr>
            <p:ph type="body" idx="4294967295"/>
          </p:nvPr>
        </p:nvSpPr>
        <p:spPr>
          <a:xfrm>
            <a:off x="508000" y="1143000"/>
            <a:ext cx="11277600" cy="5334000"/>
          </a:xfrm>
        </p:spPr>
        <p:txBody>
          <a:bodyPr/>
          <a:lstStyle/>
          <a:p>
            <a:pPr marL="390525" lvl="1" indent="-276225" eaLnBrk="1" hangingPunct="1">
              <a:lnSpc>
                <a:spcPct val="80000"/>
              </a:lnSpc>
              <a:buFont typeface="Times" pitchFamily="1" charset="0"/>
              <a:buChar char="•"/>
            </a:pPr>
            <a:r>
              <a:rPr lang="en-US" altLang="en-US" sz="2400" smtClean="0"/>
              <a:t>Breast cancer occurs primarily in women.</a:t>
            </a:r>
          </a:p>
          <a:p>
            <a:pPr marL="390525" lvl="1" indent="-276225" eaLnBrk="1" hangingPunct="1">
              <a:lnSpc>
                <a:spcPct val="80000"/>
              </a:lnSpc>
              <a:buFont typeface="Times" pitchFamily="1" charset="0"/>
              <a:buChar char="•"/>
            </a:pPr>
            <a:r>
              <a:rPr lang="en-US" altLang="en-US" sz="2400" smtClean="0"/>
              <a:t>Signs and symptoms involve changes in breast tissue:</a:t>
            </a:r>
          </a:p>
          <a:p>
            <a:pPr lvl="2" eaLnBrk="1" hangingPunct="1">
              <a:lnSpc>
                <a:spcPct val="80000"/>
              </a:lnSpc>
            </a:pPr>
            <a:r>
              <a:rPr lang="en-US" altLang="en-US" sz="2400" b="1" smtClean="0"/>
              <a:t>Risk factors</a:t>
            </a:r>
          </a:p>
          <a:p>
            <a:pPr marL="390525" lvl="1" indent="-276225" eaLnBrk="1" hangingPunct="1">
              <a:lnSpc>
                <a:spcPct val="80000"/>
              </a:lnSpc>
            </a:pPr>
            <a:r>
              <a:rPr lang="en-US" altLang="en-US" sz="2400" b="1" smtClean="0"/>
              <a:t>Family history</a:t>
            </a:r>
          </a:p>
          <a:p>
            <a:pPr lvl="2" eaLnBrk="1" hangingPunct="1">
              <a:lnSpc>
                <a:spcPct val="80000"/>
              </a:lnSpc>
            </a:pPr>
            <a:r>
              <a:rPr lang="en-US" altLang="en-US" smtClean="0"/>
              <a:t>Women with mothers, sisters, or daughters who have breast cancer</a:t>
            </a:r>
          </a:p>
          <a:p>
            <a:pPr marL="390525" lvl="1" indent="-276225" eaLnBrk="1" hangingPunct="1">
              <a:lnSpc>
                <a:spcPct val="80000"/>
              </a:lnSpc>
            </a:pPr>
            <a:r>
              <a:rPr lang="en-US" altLang="en-US" sz="2400" b="1" smtClean="0"/>
              <a:t>Age</a:t>
            </a:r>
          </a:p>
          <a:p>
            <a:pPr lvl="2" eaLnBrk="1" hangingPunct="1">
              <a:lnSpc>
                <a:spcPct val="80000"/>
              </a:lnSpc>
            </a:pPr>
            <a:r>
              <a:rPr lang="en-US" altLang="en-US" smtClean="0"/>
              <a:t>Rare before age 20</a:t>
            </a:r>
          </a:p>
          <a:p>
            <a:pPr lvl="2" eaLnBrk="1" hangingPunct="1">
              <a:lnSpc>
                <a:spcPct val="80000"/>
              </a:lnSpc>
            </a:pPr>
            <a:r>
              <a:rPr lang="en-US" altLang="en-US" smtClean="0"/>
              <a:t>Risk increases throughout the 20s</a:t>
            </a:r>
          </a:p>
          <a:p>
            <a:pPr lvl="2" eaLnBrk="1" hangingPunct="1">
              <a:lnSpc>
                <a:spcPct val="80000"/>
              </a:lnSpc>
            </a:pPr>
            <a:r>
              <a:rPr lang="en-US" altLang="en-US" smtClean="0"/>
              <a:t>Rises dramatically during the 30s through mid-70s (majority or cases occur in women 40 and over)</a:t>
            </a:r>
          </a:p>
          <a:p>
            <a:pPr lvl="2" eaLnBrk="1" hangingPunct="1">
              <a:lnSpc>
                <a:spcPct val="80000"/>
              </a:lnSpc>
            </a:pPr>
            <a:r>
              <a:rPr lang="en-US" altLang="en-US" smtClean="0"/>
              <a:t>Drops significantly after mid-70s</a:t>
            </a:r>
          </a:p>
        </p:txBody>
      </p:sp>
    </p:spTree>
    <p:extLst>
      <p:ext uri="{BB962C8B-B14F-4D97-AF65-F5344CB8AC3E}">
        <p14:creationId xmlns:p14="http://schemas.microsoft.com/office/powerpoint/2010/main" val="8717051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914400" y="304800"/>
            <a:ext cx="10363200" cy="990600"/>
          </a:xfrm>
        </p:spPr>
        <p:txBody>
          <a:bodyPr/>
          <a:lstStyle/>
          <a:p>
            <a:pPr eaLnBrk="1" hangingPunct="1">
              <a:lnSpc>
                <a:spcPct val="90000"/>
              </a:lnSpc>
            </a:pPr>
            <a:r>
              <a:rPr lang="en-US" altLang="en-US" b="1" smtClean="0"/>
              <a:t>Cervical Cancer</a:t>
            </a:r>
          </a:p>
        </p:txBody>
      </p:sp>
      <p:sp>
        <p:nvSpPr>
          <p:cNvPr id="13315" name="Rectangle 3"/>
          <p:cNvSpPr>
            <a:spLocks noGrp="1" noChangeArrowheads="1"/>
          </p:cNvSpPr>
          <p:nvPr>
            <p:ph type="body" idx="4294967295"/>
          </p:nvPr>
        </p:nvSpPr>
        <p:spPr>
          <a:xfrm>
            <a:off x="914400" y="1219200"/>
            <a:ext cx="10363200" cy="5105400"/>
          </a:xfrm>
        </p:spPr>
        <p:txBody>
          <a:bodyPr/>
          <a:lstStyle/>
          <a:p>
            <a:pPr eaLnBrk="1" hangingPunct="1"/>
            <a:r>
              <a:rPr lang="en-US" altLang="en-US" sz="2800" smtClean="0"/>
              <a:t>A causal association exists between infection with human papillomavirus (HPV) and cervical cancer.</a:t>
            </a:r>
          </a:p>
          <a:p>
            <a:pPr lvl="1" eaLnBrk="1" hangingPunct="1"/>
            <a:r>
              <a:rPr lang="en-US" altLang="en-US" smtClean="0"/>
              <a:t>Causes genital warts</a:t>
            </a:r>
          </a:p>
          <a:p>
            <a:pPr lvl="1" eaLnBrk="1" hangingPunct="1"/>
            <a:r>
              <a:rPr lang="en-US" altLang="en-US" smtClean="0"/>
              <a:t>Is sexually transmitted</a:t>
            </a:r>
          </a:p>
          <a:p>
            <a:pPr lvl="1" eaLnBrk="1" hangingPunct="1"/>
            <a:r>
              <a:rPr lang="en-US" altLang="en-US" smtClean="0"/>
              <a:t>Risk of infection increases with an increased number of sexual partners and/or non-monogamous partners</a:t>
            </a:r>
          </a:p>
          <a:p>
            <a:pPr lvl="1" eaLnBrk="1" hangingPunct="1"/>
            <a:r>
              <a:rPr lang="en-US" altLang="en-US" smtClean="0"/>
              <a:t>Women who became sexually active before age 17 have higher risk </a:t>
            </a:r>
          </a:p>
        </p:txBody>
      </p:sp>
    </p:spTree>
    <p:extLst>
      <p:ext uri="{BB962C8B-B14F-4D97-AF65-F5344CB8AC3E}">
        <p14:creationId xmlns:p14="http://schemas.microsoft.com/office/powerpoint/2010/main" val="35345451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914400" y="381000"/>
            <a:ext cx="10363200" cy="914400"/>
          </a:xfrm>
        </p:spPr>
        <p:txBody>
          <a:bodyPr/>
          <a:lstStyle/>
          <a:p>
            <a:pPr eaLnBrk="1" hangingPunct="1"/>
            <a:r>
              <a:rPr lang="en-US" altLang="en-US" b="1" smtClean="0"/>
              <a:t>Cervical Cancer (continued)</a:t>
            </a:r>
          </a:p>
        </p:txBody>
      </p:sp>
      <p:sp>
        <p:nvSpPr>
          <p:cNvPr id="15363" name="Rectangle 3"/>
          <p:cNvSpPr>
            <a:spLocks noGrp="1" noChangeArrowheads="1"/>
          </p:cNvSpPr>
          <p:nvPr>
            <p:ph type="body" idx="4294967295"/>
          </p:nvPr>
        </p:nvSpPr>
        <p:spPr>
          <a:xfrm>
            <a:off x="508000" y="1524000"/>
            <a:ext cx="11176000" cy="4953000"/>
          </a:xfrm>
        </p:spPr>
        <p:txBody>
          <a:bodyPr/>
          <a:lstStyle/>
          <a:p>
            <a:pPr eaLnBrk="1" hangingPunct="1"/>
            <a:r>
              <a:rPr lang="en-US" altLang="en-US" sz="2800" smtClean="0"/>
              <a:t>Long-term use of oral contraceptives is associated with an increased risk of cervical cancer.</a:t>
            </a:r>
          </a:p>
          <a:p>
            <a:pPr eaLnBrk="1" hangingPunct="1"/>
            <a:r>
              <a:rPr lang="en-US" altLang="en-US" sz="2800" smtClean="0"/>
              <a:t>In 2006, the Food and Drug Administration (FDA) approved a vaccine to prevent cervical cancer.</a:t>
            </a:r>
          </a:p>
          <a:p>
            <a:pPr lvl="1" eaLnBrk="1" hangingPunct="1"/>
            <a:r>
              <a:rPr lang="en-US" altLang="en-US" sz="2400" smtClean="0"/>
              <a:t>The vaccine, Gardasil, prevents infection with four types of HPV.</a:t>
            </a:r>
            <a:endParaRPr lang="en-US" altLang="en-US" smtClean="0"/>
          </a:p>
          <a:p>
            <a:pPr eaLnBrk="1" hangingPunct="1"/>
            <a:r>
              <a:rPr lang="en-US" altLang="en-US" sz="2800" smtClean="0"/>
              <a:t>The American Cancer Society (ACS) recommends that all women should have annual Pap tests three years after their first vaginal intercourse but not later than age 21.</a:t>
            </a:r>
          </a:p>
        </p:txBody>
      </p:sp>
    </p:spTree>
    <p:extLst>
      <p:ext uri="{BB962C8B-B14F-4D97-AF65-F5344CB8AC3E}">
        <p14:creationId xmlns:p14="http://schemas.microsoft.com/office/powerpoint/2010/main" val="465698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06400" y="381000"/>
            <a:ext cx="11277600" cy="1371600"/>
          </a:xfrm>
        </p:spPr>
        <p:txBody>
          <a:bodyPr/>
          <a:lstStyle/>
          <a:p>
            <a:pPr eaLnBrk="1" hangingPunct="1"/>
            <a:r>
              <a:rPr lang="en-US" altLang="en-US" b="1" smtClean="0"/>
              <a:t>Cancers Related to Ultraviolet Radiation</a:t>
            </a:r>
          </a:p>
        </p:txBody>
      </p:sp>
      <p:sp>
        <p:nvSpPr>
          <p:cNvPr id="16387" name="Text Box 5"/>
          <p:cNvSpPr txBox="1">
            <a:spLocks noChangeArrowheads="1"/>
          </p:cNvSpPr>
          <p:nvPr/>
        </p:nvSpPr>
        <p:spPr bwMode="auto">
          <a:xfrm>
            <a:off x="711200" y="1752601"/>
            <a:ext cx="10972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defTabSz="914400" fontAlgn="base">
              <a:spcBef>
                <a:spcPct val="0"/>
              </a:spcBef>
              <a:spcAft>
                <a:spcPct val="0"/>
              </a:spcAft>
              <a:buFontTx/>
              <a:buChar char="•"/>
            </a:pPr>
            <a:r>
              <a:rPr lang="en-US" altLang="en-US" sz="2800" smtClean="0">
                <a:solidFill>
                  <a:srgbClr val="000000"/>
                </a:solidFill>
                <a:latin typeface="Arial Unicode MS" pitchFamily="34" charset="-128"/>
              </a:rPr>
              <a:t>Related to exposure to ultraviolet (UV) radiation from the sun as well as tanning beds.</a:t>
            </a:r>
          </a:p>
          <a:p>
            <a:pPr lvl="1" defTabSz="914400" fontAlgn="base">
              <a:spcBef>
                <a:spcPct val="0"/>
              </a:spcBef>
              <a:spcAft>
                <a:spcPct val="0"/>
              </a:spcAft>
              <a:buFontTx/>
              <a:buChar char="•"/>
            </a:pPr>
            <a:endParaRPr lang="en-US" altLang="en-US" sz="2800" smtClean="0">
              <a:solidFill>
                <a:srgbClr val="000000"/>
              </a:solidFill>
              <a:latin typeface="Arial Unicode MS" pitchFamily="34" charset="-128"/>
            </a:endParaRPr>
          </a:p>
          <a:p>
            <a:pPr lvl="1" defTabSz="914400" fontAlgn="base">
              <a:spcBef>
                <a:spcPct val="0"/>
              </a:spcBef>
              <a:spcAft>
                <a:spcPct val="0"/>
              </a:spcAft>
              <a:buFontTx/>
              <a:buChar char="•"/>
            </a:pPr>
            <a:r>
              <a:rPr lang="en-US" altLang="en-US" sz="2800" smtClean="0">
                <a:solidFill>
                  <a:srgbClr val="000000"/>
                </a:solidFill>
                <a:latin typeface="Arial Unicode MS" pitchFamily="34" charset="-128"/>
              </a:rPr>
              <a:t>Three types of UV radiation: UVA, UVB, and UVC. All types are harmful and have potential to cause skin cancer.</a:t>
            </a:r>
          </a:p>
          <a:p>
            <a:pPr lvl="1" defTabSz="914400" fontAlgn="base">
              <a:spcBef>
                <a:spcPct val="0"/>
              </a:spcBef>
              <a:spcAft>
                <a:spcPct val="0"/>
              </a:spcAft>
              <a:buFontTx/>
              <a:buChar char="•"/>
            </a:pPr>
            <a:endParaRPr lang="en-US" altLang="en-US" sz="2800" smtClean="0">
              <a:solidFill>
                <a:srgbClr val="000000"/>
              </a:solidFill>
              <a:latin typeface="Arial Unicode MS" pitchFamily="34" charset="-128"/>
            </a:endParaRPr>
          </a:p>
          <a:p>
            <a:pPr lvl="1" defTabSz="914400" fontAlgn="base">
              <a:spcBef>
                <a:spcPct val="0"/>
              </a:spcBef>
              <a:spcAft>
                <a:spcPct val="0"/>
              </a:spcAft>
              <a:buFontTx/>
              <a:buChar char="•"/>
            </a:pPr>
            <a:r>
              <a:rPr lang="en-US" altLang="en-US" sz="2800" smtClean="0">
                <a:solidFill>
                  <a:srgbClr val="000000"/>
                </a:solidFill>
                <a:latin typeface="Arial Unicode MS" pitchFamily="34" charset="-128"/>
              </a:rPr>
              <a:t>UVA is associated with sunburn, skin cancer formation, and premature aging effects.</a:t>
            </a:r>
          </a:p>
        </p:txBody>
      </p:sp>
    </p:spTree>
    <p:extLst>
      <p:ext uri="{BB962C8B-B14F-4D97-AF65-F5344CB8AC3E}">
        <p14:creationId xmlns:p14="http://schemas.microsoft.com/office/powerpoint/2010/main" val="7970433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914400" y="228600"/>
            <a:ext cx="10363200" cy="762000"/>
          </a:xfrm>
        </p:spPr>
        <p:txBody>
          <a:bodyPr/>
          <a:lstStyle/>
          <a:p>
            <a:pPr eaLnBrk="1" hangingPunct="1"/>
            <a:r>
              <a:rPr lang="en-US" altLang="en-US" b="1" smtClean="0"/>
              <a:t>Skin Cancer</a:t>
            </a:r>
            <a:r>
              <a:rPr lang="en-US" altLang="en-US" sz="3200" smtClean="0"/>
              <a:t> </a:t>
            </a:r>
          </a:p>
        </p:txBody>
      </p:sp>
      <p:sp>
        <p:nvSpPr>
          <p:cNvPr id="18435" name="Rectangle 3"/>
          <p:cNvSpPr>
            <a:spLocks noGrp="1" noChangeArrowheads="1"/>
          </p:cNvSpPr>
          <p:nvPr>
            <p:ph type="body" idx="4294967295"/>
          </p:nvPr>
        </p:nvSpPr>
        <p:spPr>
          <a:xfrm>
            <a:off x="508000" y="1219200"/>
            <a:ext cx="11074400" cy="5029200"/>
          </a:xfrm>
        </p:spPr>
        <p:txBody>
          <a:bodyPr/>
          <a:lstStyle/>
          <a:p>
            <a:pPr marL="566738" lvl="1" indent="-331788" eaLnBrk="1" hangingPunct="1">
              <a:lnSpc>
                <a:spcPct val="80000"/>
              </a:lnSpc>
              <a:buFont typeface="Times" pitchFamily="1" charset="0"/>
              <a:buChar char="•"/>
            </a:pPr>
            <a:r>
              <a:rPr lang="en-US" altLang="en-US" sz="3200" smtClean="0"/>
              <a:t>Related to exposure to ultraviolet (UV) radiation from the sun as well as tanning beds.</a:t>
            </a:r>
          </a:p>
          <a:p>
            <a:pPr marL="566738" lvl="1" indent="-331788" eaLnBrk="1" hangingPunct="1">
              <a:lnSpc>
                <a:spcPct val="80000"/>
              </a:lnSpc>
              <a:buFont typeface="Times" pitchFamily="1" charset="0"/>
              <a:buChar char="•"/>
            </a:pPr>
            <a:r>
              <a:rPr lang="en-US" altLang="en-US" sz="3200" smtClean="0"/>
              <a:t>Three types of UV radiation: UVA, UVB, and UVC.</a:t>
            </a:r>
          </a:p>
          <a:p>
            <a:pPr marL="566738" lvl="1" indent="-331788" eaLnBrk="1" hangingPunct="1">
              <a:lnSpc>
                <a:spcPct val="80000"/>
              </a:lnSpc>
              <a:buFont typeface="Times" pitchFamily="1" charset="0"/>
              <a:buChar char="•"/>
            </a:pPr>
            <a:r>
              <a:rPr lang="en-US" altLang="en-US" sz="3200" smtClean="0"/>
              <a:t>All types are harmful and have potential to cause skin cancer.</a:t>
            </a:r>
          </a:p>
          <a:p>
            <a:pPr marL="566738" lvl="1" indent="-331788" eaLnBrk="1" hangingPunct="1">
              <a:lnSpc>
                <a:spcPct val="80000"/>
              </a:lnSpc>
              <a:buFont typeface="Times" pitchFamily="1" charset="0"/>
              <a:buChar char="•"/>
            </a:pPr>
            <a:r>
              <a:rPr lang="en-US" altLang="en-US" sz="3200" smtClean="0"/>
              <a:t>UVA is associated with sunburn, skin cancer formation, and premature aging effects.</a:t>
            </a:r>
            <a:endParaRPr lang="en-US" altLang="en-US" b="1" smtClean="0"/>
          </a:p>
        </p:txBody>
      </p:sp>
    </p:spTree>
    <p:extLst>
      <p:ext uri="{BB962C8B-B14F-4D97-AF65-F5344CB8AC3E}">
        <p14:creationId xmlns:p14="http://schemas.microsoft.com/office/powerpoint/2010/main" val="422590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ETHNICITY</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Population studies have consistently revealed higher blood pressure levels in black communities than other ethnic groups</a:t>
            </a:r>
          </a:p>
          <a:p>
            <a:pPr algn="just"/>
            <a:r>
              <a:rPr lang="en-US" dirty="0">
                <a:latin typeface="Times New Roman" panose="02020603050405020304" pitchFamily="18" charset="0"/>
                <a:cs typeface="Times New Roman" panose="02020603050405020304" pitchFamily="18" charset="0"/>
              </a:rPr>
              <a:t> Average difference in blood pressure between the two groups vary from slightly less than 5 mm Hg </a:t>
            </a:r>
          </a:p>
          <a:p>
            <a:pPr algn="just"/>
            <a:r>
              <a:rPr lang="en-US" dirty="0">
                <a:latin typeface="Times New Roman" panose="02020603050405020304" pitchFamily="18" charset="0"/>
                <a:cs typeface="Times New Roman" panose="02020603050405020304" pitchFamily="18" charset="0"/>
              </a:rPr>
              <a:t> The second decade of life to nearly 20mm Hg during the sixth</a:t>
            </a:r>
          </a:p>
          <a:p>
            <a:pPr algn="just"/>
            <a:r>
              <a:rPr lang="en-US" dirty="0">
                <a:latin typeface="Times New Roman" panose="02020603050405020304" pitchFamily="18" charset="0"/>
                <a:cs typeface="Times New Roman" panose="02020603050405020304" pitchFamily="18" charset="0"/>
              </a:rPr>
              <a:t> Black Americans of African origin have been demonstrated to have higher blood pressure levels than whites</a:t>
            </a:r>
          </a:p>
        </p:txBody>
      </p:sp>
    </p:spTree>
    <p:extLst>
      <p:ext uri="{BB962C8B-B14F-4D97-AF65-F5344CB8AC3E}">
        <p14:creationId xmlns:p14="http://schemas.microsoft.com/office/powerpoint/2010/main" val="30592343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914400" y="381000"/>
            <a:ext cx="10363200" cy="914400"/>
          </a:xfrm>
        </p:spPr>
        <p:txBody>
          <a:bodyPr/>
          <a:lstStyle/>
          <a:p>
            <a:pPr eaLnBrk="1" hangingPunct="1"/>
            <a:r>
              <a:rPr lang="en-US" altLang="en-US" b="1" smtClean="0"/>
              <a:t>Skin Cancer (continued)</a:t>
            </a:r>
          </a:p>
        </p:txBody>
      </p:sp>
      <p:sp>
        <p:nvSpPr>
          <p:cNvPr id="19459" name="Rectangle 3"/>
          <p:cNvSpPr>
            <a:spLocks noGrp="1" noChangeArrowheads="1"/>
          </p:cNvSpPr>
          <p:nvPr>
            <p:ph type="body" idx="4294967295"/>
          </p:nvPr>
        </p:nvSpPr>
        <p:spPr>
          <a:xfrm>
            <a:off x="812800" y="1371600"/>
            <a:ext cx="10668000" cy="5029200"/>
          </a:xfrm>
        </p:spPr>
        <p:txBody>
          <a:bodyPr/>
          <a:lstStyle/>
          <a:p>
            <a:pPr lvl="1" eaLnBrk="1" hangingPunct="1">
              <a:buFontTx/>
              <a:buNone/>
            </a:pPr>
            <a:r>
              <a:rPr lang="en-US" altLang="en-US" smtClean="0"/>
              <a:t>– Artificial UV sources may also generate UVC rays</a:t>
            </a:r>
          </a:p>
          <a:p>
            <a:pPr marL="1309688" lvl="2" indent="-395288" eaLnBrk="1" hangingPunct="1"/>
            <a:r>
              <a:rPr lang="en-US" altLang="en-US" smtClean="0"/>
              <a:t>UVC is potent cancer-causing radiation</a:t>
            </a:r>
          </a:p>
          <a:p>
            <a:pPr marL="1309688" lvl="2" indent="-395288" eaLnBrk="1" hangingPunct="1"/>
            <a:r>
              <a:rPr lang="en-US" altLang="en-US" smtClean="0"/>
              <a:t>Earth’s atmosphere filters natural UVC </a:t>
            </a:r>
          </a:p>
          <a:p>
            <a:pPr eaLnBrk="1" hangingPunct="1">
              <a:lnSpc>
                <a:spcPct val="85000"/>
              </a:lnSpc>
            </a:pPr>
            <a:r>
              <a:rPr lang="en-US" altLang="en-US" sz="2800" smtClean="0"/>
              <a:t>Prevention</a:t>
            </a:r>
            <a:endParaRPr lang="en-US" altLang="en-US" sz="2800" b="1" smtClean="0"/>
          </a:p>
          <a:p>
            <a:pPr lvl="1" eaLnBrk="1" hangingPunct="1">
              <a:lnSpc>
                <a:spcPct val="85000"/>
              </a:lnSpc>
            </a:pPr>
            <a:r>
              <a:rPr lang="en-US" altLang="en-US" smtClean="0"/>
              <a:t>Limit sun exposure</a:t>
            </a:r>
          </a:p>
          <a:p>
            <a:pPr lvl="1" eaLnBrk="1" hangingPunct="1">
              <a:lnSpc>
                <a:spcPct val="85000"/>
              </a:lnSpc>
            </a:pPr>
            <a:r>
              <a:rPr lang="en-US" altLang="en-US" smtClean="0"/>
              <a:t>Use sunscreens</a:t>
            </a:r>
          </a:p>
          <a:p>
            <a:pPr lvl="1" eaLnBrk="1" hangingPunct="1">
              <a:lnSpc>
                <a:spcPct val="85000"/>
              </a:lnSpc>
            </a:pPr>
            <a:r>
              <a:rPr lang="en-US" altLang="en-US" smtClean="0"/>
              <a:t>Where protective clothing when exposed to sunlight</a:t>
            </a:r>
          </a:p>
          <a:p>
            <a:pPr lvl="1" eaLnBrk="1" hangingPunct="1">
              <a:lnSpc>
                <a:spcPct val="85000"/>
              </a:lnSpc>
            </a:pPr>
            <a:r>
              <a:rPr lang="en-US" altLang="en-US" smtClean="0"/>
              <a:t>Avoid artificial sources of UV light (i.e., tanning beds).</a:t>
            </a:r>
          </a:p>
        </p:txBody>
      </p:sp>
    </p:spTree>
    <p:extLst>
      <p:ext uri="{BB962C8B-B14F-4D97-AF65-F5344CB8AC3E}">
        <p14:creationId xmlns:p14="http://schemas.microsoft.com/office/powerpoint/2010/main" val="25735580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914400" y="152400"/>
            <a:ext cx="10363200" cy="914400"/>
          </a:xfrm>
        </p:spPr>
        <p:txBody>
          <a:bodyPr/>
          <a:lstStyle/>
          <a:p>
            <a:pPr eaLnBrk="1" hangingPunct="1"/>
            <a:r>
              <a:rPr lang="en-US" altLang="en-US" b="1" smtClean="0"/>
              <a:t>Types of Skin Cancer (continued)</a:t>
            </a:r>
          </a:p>
        </p:txBody>
      </p:sp>
      <p:sp>
        <p:nvSpPr>
          <p:cNvPr id="20483" name="Rectangle 3"/>
          <p:cNvSpPr>
            <a:spLocks noGrp="1" noChangeArrowheads="1"/>
          </p:cNvSpPr>
          <p:nvPr>
            <p:ph type="body" idx="4294967295"/>
          </p:nvPr>
        </p:nvSpPr>
        <p:spPr>
          <a:xfrm>
            <a:off x="609600" y="1447800"/>
            <a:ext cx="11074400" cy="4953000"/>
          </a:xfrm>
        </p:spPr>
        <p:txBody>
          <a:bodyPr/>
          <a:lstStyle/>
          <a:p>
            <a:pPr eaLnBrk="1" hangingPunct="1">
              <a:lnSpc>
                <a:spcPct val="85000"/>
              </a:lnSpc>
            </a:pPr>
            <a:r>
              <a:rPr lang="en-US" altLang="en-US" sz="2800" smtClean="0"/>
              <a:t>If you are high risk for malignant melanoma, check skin regularly for </a:t>
            </a:r>
            <a:r>
              <a:rPr lang="en-US" altLang="en-US" sz="2800" i="1" smtClean="0"/>
              <a:t>skin legions</a:t>
            </a:r>
            <a:r>
              <a:rPr lang="en-US" altLang="en-US" sz="2800" smtClean="0"/>
              <a:t> that:</a:t>
            </a:r>
          </a:p>
          <a:p>
            <a:pPr lvl="2" eaLnBrk="1" hangingPunct="1">
              <a:lnSpc>
                <a:spcPct val="85000"/>
              </a:lnSpc>
            </a:pPr>
            <a:r>
              <a:rPr lang="en-US" altLang="en-US" sz="2400" smtClean="0"/>
              <a:t>Are asymmetrical </a:t>
            </a:r>
            <a:r>
              <a:rPr lang="en-US" altLang="en-US" sz="2400" u="sng" smtClean="0"/>
              <a:t>(A)</a:t>
            </a:r>
          </a:p>
          <a:p>
            <a:pPr lvl="2" eaLnBrk="1" hangingPunct="1">
              <a:lnSpc>
                <a:spcPct val="85000"/>
              </a:lnSpc>
            </a:pPr>
            <a:r>
              <a:rPr lang="en-US" altLang="en-US" sz="2400" smtClean="0"/>
              <a:t>Have irregular borders </a:t>
            </a:r>
            <a:r>
              <a:rPr lang="en-US" altLang="en-US" sz="2400" u="sng" smtClean="0"/>
              <a:t>(B)</a:t>
            </a:r>
          </a:p>
          <a:p>
            <a:pPr lvl="2" eaLnBrk="1" hangingPunct="1">
              <a:lnSpc>
                <a:spcPct val="85000"/>
              </a:lnSpc>
            </a:pPr>
            <a:r>
              <a:rPr lang="en-US" altLang="en-US" sz="2400" smtClean="0"/>
              <a:t>Have multiple colors </a:t>
            </a:r>
            <a:r>
              <a:rPr lang="en-US" altLang="en-US" sz="2400" u="sng" smtClean="0"/>
              <a:t>(C)</a:t>
            </a:r>
          </a:p>
          <a:p>
            <a:pPr lvl="2" eaLnBrk="1" hangingPunct="1">
              <a:lnSpc>
                <a:spcPct val="85000"/>
              </a:lnSpc>
            </a:pPr>
            <a:r>
              <a:rPr lang="en-US" altLang="en-US" sz="2400" smtClean="0"/>
              <a:t>Have a diameter greater than pencil eraser </a:t>
            </a:r>
            <a:r>
              <a:rPr lang="en-US" altLang="en-US" sz="2400" u="sng" smtClean="0"/>
              <a:t>(D)</a:t>
            </a:r>
            <a:endParaRPr lang="en-US" altLang="en-US" u="sng" smtClean="0"/>
          </a:p>
          <a:p>
            <a:pPr eaLnBrk="1" hangingPunct="1">
              <a:lnSpc>
                <a:spcPct val="85000"/>
              </a:lnSpc>
            </a:pPr>
            <a:r>
              <a:rPr lang="en-US" altLang="en-US" sz="2800" smtClean="0"/>
              <a:t>Prevention</a:t>
            </a:r>
            <a:endParaRPr lang="en-US" altLang="en-US" sz="2800" b="1" smtClean="0"/>
          </a:p>
          <a:p>
            <a:pPr lvl="1" eaLnBrk="1" hangingPunct="1">
              <a:lnSpc>
                <a:spcPct val="85000"/>
              </a:lnSpc>
            </a:pPr>
            <a:r>
              <a:rPr lang="en-US" altLang="en-US" sz="2400" smtClean="0"/>
              <a:t>Limit sun exposure</a:t>
            </a:r>
          </a:p>
          <a:p>
            <a:pPr lvl="1" eaLnBrk="1" hangingPunct="1">
              <a:lnSpc>
                <a:spcPct val="85000"/>
              </a:lnSpc>
            </a:pPr>
            <a:r>
              <a:rPr lang="en-US" altLang="en-US" sz="2400" smtClean="0"/>
              <a:t>Use sunscreens</a:t>
            </a:r>
          </a:p>
          <a:p>
            <a:pPr lvl="1" eaLnBrk="1" hangingPunct="1">
              <a:lnSpc>
                <a:spcPct val="85000"/>
              </a:lnSpc>
            </a:pPr>
            <a:r>
              <a:rPr lang="en-US" altLang="en-US" sz="2400" smtClean="0"/>
              <a:t>Where protective clothing when exposed to sunlight</a:t>
            </a:r>
          </a:p>
          <a:p>
            <a:pPr lvl="1" eaLnBrk="1" hangingPunct="1">
              <a:lnSpc>
                <a:spcPct val="85000"/>
              </a:lnSpc>
            </a:pPr>
            <a:r>
              <a:rPr lang="en-US" altLang="en-US" sz="2400" smtClean="0"/>
              <a:t>Avoid artificial sources of UV light (i.e., tanning beds)</a:t>
            </a:r>
            <a:endParaRPr lang="en-US" altLang="en-US" smtClean="0"/>
          </a:p>
        </p:txBody>
      </p:sp>
    </p:spTree>
    <p:extLst>
      <p:ext uri="{BB962C8B-B14F-4D97-AF65-F5344CB8AC3E}">
        <p14:creationId xmlns:p14="http://schemas.microsoft.com/office/powerpoint/2010/main" val="35617558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914400" y="304800"/>
            <a:ext cx="10363200" cy="990600"/>
          </a:xfrm>
        </p:spPr>
        <p:txBody>
          <a:bodyPr/>
          <a:lstStyle/>
          <a:p>
            <a:pPr eaLnBrk="1" hangingPunct="1"/>
            <a:r>
              <a:rPr lang="en-US" altLang="en-US" b="1" smtClean="0"/>
              <a:t>Reducing Cancer Risk</a:t>
            </a:r>
          </a:p>
        </p:txBody>
      </p:sp>
      <p:sp>
        <p:nvSpPr>
          <p:cNvPr id="21507" name="Rectangle 3"/>
          <p:cNvSpPr>
            <a:spLocks noGrp="1" noChangeArrowheads="1"/>
          </p:cNvSpPr>
          <p:nvPr>
            <p:ph type="body" idx="4294967295"/>
          </p:nvPr>
        </p:nvSpPr>
        <p:spPr>
          <a:xfrm>
            <a:off x="711200" y="1600200"/>
            <a:ext cx="10566400" cy="4724400"/>
          </a:xfrm>
        </p:spPr>
        <p:txBody>
          <a:bodyPr/>
          <a:lstStyle/>
          <a:p>
            <a:pPr eaLnBrk="1" hangingPunct="1"/>
            <a:r>
              <a:rPr lang="en-US" altLang="en-US" sz="2800" smtClean="0"/>
              <a:t>Eat a diet low in fat and red meats, especially high-fat and processed meats.</a:t>
            </a:r>
          </a:p>
          <a:p>
            <a:pPr eaLnBrk="1" hangingPunct="1"/>
            <a:r>
              <a:rPr lang="en-US" altLang="en-US" sz="2800" smtClean="0"/>
              <a:t>Eat a variety of fruits and vegetables daily.</a:t>
            </a:r>
          </a:p>
          <a:p>
            <a:pPr eaLnBrk="1" hangingPunct="1"/>
            <a:r>
              <a:rPr lang="en-US" altLang="en-US" sz="2800" smtClean="0"/>
              <a:t>Follow ACS’s recommendations for cancer screening tests.</a:t>
            </a:r>
          </a:p>
          <a:p>
            <a:pPr eaLnBrk="1" hangingPunct="1"/>
            <a:r>
              <a:rPr lang="en-US" altLang="en-US" sz="2800" smtClean="0"/>
              <a:t>Men should conduct monthly testicular self-examinations.</a:t>
            </a:r>
          </a:p>
          <a:p>
            <a:pPr eaLnBrk="1" hangingPunct="1"/>
            <a:r>
              <a:rPr lang="en-US" altLang="en-US" sz="2800" smtClean="0"/>
              <a:t>Know warning signs of cancer and see your health care provider immediately if you detect any.</a:t>
            </a:r>
          </a:p>
        </p:txBody>
      </p:sp>
    </p:spTree>
    <p:extLst>
      <p:ext uri="{BB962C8B-B14F-4D97-AF65-F5344CB8AC3E}">
        <p14:creationId xmlns:p14="http://schemas.microsoft.com/office/powerpoint/2010/main" val="21189150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914400" y="381000"/>
            <a:ext cx="10363200" cy="990600"/>
          </a:xfrm>
        </p:spPr>
        <p:txBody>
          <a:bodyPr/>
          <a:lstStyle/>
          <a:p>
            <a:pPr eaLnBrk="1" hangingPunct="1"/>
            <a:r>
              <a:rPr lang="en-US" altLang="en-US" b="1" smtClean="0"/>
              <a:t>Reducing Cancer Risk (continued)</a:t>
            </a:r>
          </a:p>
        </p:txBody>
      </p:sp>
      <p:sp>
        <p:nvSpPr>
          <p:cNvPr id="23555" name="Rectangle 3"/>
          <p:cNvSpPr>
            <a:spLocks noGrp="1" noChangeArrowheads="1"/>
          </p:cNvSpPr>
          <p:nvPr>
            <p:ph type="body" idx="4294967295"/>
          </p:nvPr>
        </p:nvSpPr>
        <p:spPr>
          <a:xfrm>
            <a:off x="711200" y="1752600"/>
            <a:ext cx="10668000" cy="4572000"/>
          </a:xfrm>
        </p:spPr>
        <p:txBody>
          <a:bodyPr/>
          <a:lstStyle/>
          <a:p>
            <a:pPr eaLnBrk="1" hangingPunct="1">
              <a:lnSpc>
                <a:spcPct val="90000"/>
              </a:lnSpc>
            </a:pPr>
            <a:r>
              <a:rPr lang="en-US" altLang="en-US" sz="2800" smtClean="0"/>
              <a:t>Sexually active people should use condoms to avoid contacting HPV.</a:t>
            </a:r>
          </a:p>
          <a:p>
            <a:pPr eaLnBrk="1" hangingPunct="1">
              <a:lnSpc>
                <a:spcPct val="90000"/>
              </a:lnSpc>
            </a:pPr>
            <a:r>
              <a:rPr lang="en-US" altLang="en-US" sz="2800" smtClean="0"/>
              <a:t>Maintain a healthy weight.</a:t>
            </a:r>
          </a:p>
          <a:p>
            <a:pPr eaLnBrk="1" hangingPunct="1">
              <a:lnSpc>
                <a:spcPct val="90000"/>
              </a:lnSpc>
            </a:pPr>
            <a:r>
              <a:rPr lang="en-US" altLang="en-US" sz="2800" smtClean="0"/>
              <a:t>Women should consult with their health care providers about risks of using oral contraceptives or hormone replacement therapy.</a:t>
            </a:r>
          </a:p>
          <a:p>
            <a:pPr eaLnBrk="1" hangingPunct="1">
              <a:lnSpc>
                <a:spcPct val="90000"/>
              </a:lnSpc>
            </a:pPr>
            <a:r>
              <a:rPr lang="en-US" altLang="en-US" sz="2800" smtClean="0"/>
              <a:t>Exercise most days of the week.</a:t>
            </a:r>
          </a:p>
          <a:p>
            <a:pPr eaLnBrk="1" hangingPunct="1">
              <a:lnSpc>
                <a:spcPct val="90000"/>
              </a:lnSpc>
            </a:pPr>
            <a:r>
              <a:rPr lang="en-US" altLang="en-US" sz="2800" smtClean="0"/>
              <a:t>When in the sun, takes steps to limit UV radiation exposure.</a:t>
            </a:r>
          </a:p>
        </p:txBody>
      </p:sp>
    </p:spTree>
    <p:extLst>
      <p:ext uri="{BB962C8B-B14F-4D97-AF65-F5344CB8AC3E}">
        <p14:creationId xmlns:p14="http://schemas.microsoft.com/office/powerpoint/2010/main" val="51606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914400" y="457200"/>
            <a:ext cx="10363200" cy="990600"/>
          </a:xfrm>
        </p:spPr>
        <p:txBody>
          <a:bodyPr/>
          <a:lstStyle/>
          <a:p>
            <a:pPr eaLnBrk="1" hangingPunct="1"/>
            <a:r>
              <a:rPr lang="en-US" altLang="en-US" b="1" smtClean="0"/>
              <a:t>Reducing Cancer Risk (continued)</a:t>
            </a:r>
          </a:p>
        </p:txBody>
      </p:sp>
      <p:sp>
        <p:nvSpPr>
          <p:cNvPr id="24579" name="Rectangle 3"/>
          <p:cNvSpPr>
            <a:spLocks noGrp="1" noChangeArrowheads="1"/>
          </p:cNvSpPr>
          <p:nvPr>
            <p:ph type="body" idx="4294967295"/>
          </p:nvPr>
        </p:nvSpPr>
        <p:spPr>
          <a:xfrm>
            <a:off x="711200" y="1447800"/>
            <a:ext cx="10871200" cy="4800600"/>
          </a:xfrm>
        </p:spPr>
        <p:txBody>
          <a:bodyPr/>
          <a:lstStyle/>
          <a:p>
            <a:pPr eaLnBrk="1" hangingPunct="1">
              <a:lnSpc>
                <a:spcPct val="85000"/>
              </a:lnSpc>
            </a:pPr>
            <a:r>
              <a:rPr lang="en-US" altLang="en-US" sz="2800" smtClean="0"/>
              <a:t>Don’t smoke or chew tobacco.</a:t>
            </a:r>
          </a:p>
          <a:p>
            <a:pPr eaLnBrk="1" hangingPunct="1">
              <a:lnSpc>
                <a:spcPct val="85000"/>
              </a:lnSpc>
            </a:pPr>
            <a:r>
              <a:rPr lang="en-US" altLang="en-US" sz="2800" smtClean="0"/>
              <a:t>Avoid secondhand smoke.</a:t>
            </a:r>
          </a:p>
          <a:p>
            <a:pPr eaLnBrk="1" hangingPunct="1">
              <a:lnSpc>
                <a:spcPct val="85000"/>
              </a:lnSpc>
            </a:pPr>
            <a:r>
              <a:rPr lang="en-US" altLang="en-US" sz="2800" smtClean="0"/>
              <a:t>Don’t drink excessive amounts of alcohol.</a:t>
            </a:r>
          </a:p>
          <a:p>
            <a:pPr eaLnBrk="1" hangingPunct="1">
              <a:lnSpc>
                <a:spcPct val="85000"/>
              </a:lnSpc>
            </a:pPr>
            <a:r>
              <a:rPr lang="en-US" altLang="en-US" sz="2800" smtClean="0"/>
              <a:t>Avoid unnecessary exposure to ionizing radiation, such as x-rays and UV light.</a:t>
            </a:r>
          </a:p>
          <a:p>
            <a:pPr eaLnBrk="1" hangingPunct="1">
              <a:lnSpc>
                <a:spcPct val="85000"/>
              </a:lnSpc>
            </a:pPr>
            <a:r>
              <a:rPr lang="en-US" altLang="en-US" sz="2800" smtClean="0"/>
              <a:t>Don’t lie in the sun or tanning beds.</a:t>
            </a:r>
          </a:p>
          <a:p>
            <a:pPr eaLnBrk="1" hangingPunct="1">
              <a:lnSpc>
                <a:spcPct val="85000"/>
              </a:lnSpc>
            </a:pPr>
            <a:r>
              <a:rPr lang="en-US" altLang="en-US" sz="2800" smtClean="0"/>
              <a:t>Avoid direct sun exposure between 10 a.m. and 4 p.m.</a:t>
            </a:r>
          </a:p>
          <a:p>
            <a:pPr eaLnBrk="1" hangingPunct="1">
              <a:lnSpc>
                <a:spcPct val="85000"/>
              </a:lnSpc>
            </a:pPr>
            <a:r>
              <a:rPr lang="en-US" altLang="en-US" sz="2800" smtClean="0"/>
              <a:t>Avoid exposure to toxic chemicals and fumes.</a:t>
            </a:r>
          </a:p>
          <a:p>
            <a:pPr eaLnBrk="1" hangingPunct="1">
              <a:lnSpc>
                <a:spcPct val="85000"/>
              </a:lnSpc>
            </a:pPr>
            <a:r>
              <a:rPr lang="en-US" altLang="en-US" sz="2800" smtClean="0"/>
              <a:t>Avoid asbestos dust and radon gas.</a:t>
            </a:r>
          </a:p>
          <a:p>
            <a:pPr eaLnBrk="1" hangingPunct="1">
              <a:lnSpc>
                <a:spcPct val="85000"/>
              </a:lnSpc>
            </a:pPr>
            <a:r>
              <a:rPr lang="en-US" altLang="en-US" sz="2800" smtClean="0"/>
              <a:t>Avoid eating cured or smoked meats.</a:t>
            </a:r>
          </a:p>
        </p:txBody>
      </p:sp>
    </p:spTree>
    <p:extLst>
      <p:ext uri="{BB962C8B-B14F-4D97-AF65-F5344CB8AC3E}">
        <p14:creationId xmlns:p14="http://schemas.microsoft.com/office/powerpoint/2010/main" val="36098163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latin typeface="Times New Roman" panose="02020603050405020304" pitchFamily="18" charset="0"/>
                <a:cs typeface="Times New Roman" panose="02020603050405020304" pitchFamily="18" charset="0"/>
              </a:rPr>
              <a:t>CHOLERA</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8042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CHOLERA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t> </a:t>
            </a:r>
            <a:r>
              <a:rPr lang="en-US" dirty="0" smtClean="0">
                <a:latin typeface="Times New Roman" panose="02020603050405020304" pitchFamily="18" charset="0"/>
                <a:cs typeface="Times New Roman" panose="02020603050405020304" pitchFamily="18" charset="0"/>
              </a:rPr>
              <a:t>Acute diarrhoeal disease caused by V.Cholerae O 1 ( Classical or E1 Tor) and O139</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It is now commonly due to the E1 Tor biotype and O139</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Cases range from symptomless to severe infections are mild or asymptomatic</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Typical cases are characterized by the sudden onset of profuse, effortless, watery diarrhoea followed by vomiting, rapid dehydration, muscular cramps and suppression of urine</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Unless there is rapid replacement of fluid and electrolytes, the case fatality may be as high as 30 to 40 %</a:t>
            </a:r>
            <a:endParaRPr lang="en-US" dirty="0"/>
          </a:p>
        </p:txBody>
      </p:sp>
    </p:spTree>
    <p:extLst>
      <p:ext uri="{BB962C8B-B14F-4D97-AF65-F5344CB8AC3E}">
        <p14:creationId xmlns:p14="http://schemas.microsoft.com/office/powerpoint/2010/main" val="28052238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Problem Statement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18504" y="1468192"/>
            <a:ext cx="10515600" cy="4842456"/>
          </a:xfrm>
        </p:spPr>
        <p:txBody>
          <a:bodyPr>
            <a:normAutofit fontScale="85000" lnSpcReduction="20000"/>
          </a:bodyPr>
          <a:lstStyle/>
          <a:p>
            <a:pPr algn="just"/>
            <a:r>
              <a:rPr lang="en-US" dirty="0" smtClean="0"/>
              <a:t> </a:t>
            </a:r>
            <a:r>
              <a:rPr lang="en-US" dirty="0" smtClean="0">
                <a:latin typeface="Times New Roman" panose="02020603050405020304" pitchFamily="18" charset="0"/>
                <a:cs typeface="Times New Roman" panose="02020603050405020304" pitchFamily="18" charset="0"/>
              </a:rPr>
              <a:t>The number of cholera cases reported to WHO continues to rise</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2019- 9,23,037 cases were notified from 55 countries, including 2,420 deaths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Many more cases were unaccounted for due to limitations in surveillance systems and fear to trade and travel sanctions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True burden of the disease estimated to be 1.3-4.0 million cases and 21,000-1,43,000 deaths annually</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Two serogroups of V. cholerae-O1 and O139- cause outbreaks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V.cholera O1 cause the majority of outbreaks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O139-first identified in Bangladesh in 1992</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Non-O1 and non- O139 V.cholera can cause mild diarrhoea but do not generate epidemics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New E1 Tor variant strains have been detected in several parts of the Asia and Africa</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These strains more severe cholera with higher case fatality rates</a:t>
            </a:r>
          </a:p>
        </p:txBody>
      </p:sp>
    </p:spTree>
    <p:extLst>
      <p:ext uri="{BB962C8B-B14F-4D97-AF65-F5344CB8AC3E}">
        <p14:creationId xmlns:p14="http://schemas.microsoft.com/office/powerpoint/2010/main" val="2744902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Problem Statement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r>
              <a:rPr lang="en-US" dirty="0" smtClean="0">
                <a:latin typeface="Times New Roman" panose="02020603050405020304" pitchFamily="18" charset="0"/>
                <a:cs typeface="Times New Roman" panose="02020603050405020304" pitchFamily="18" charset="0"/>
              </a:rPr>
              <a:t> Recent studies indicates global warming creates favorable environment for the bacteria</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Cholera transmission is closely linked to inadequate environmental management</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Risk area-  Peri-urban slums, basic infrastructure not available consequences of a disaster, disruption of water and sanitation system, over crowded camps</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Risk of cholera transmission increases, should the bacteria be present or introduced</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Epidemics have never arisen from dead bodies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2996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Problem Statement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t> </a:t>
            </a:r>
            <a:r>
              <a:rPr lang="en-US" dirty="0" smtClean="0">
                <a:latin typeface="Times New Roman" panose="02020603050405020304" pitchFamily="18" charset="0"/>
                <a:cs typeface="Times New Roman" panose="02020603050405020304" pitchFamily="18" charset="0"/>
              </a:rPr>
              <a:t>Cholera remains a global threat to public health and a key indicator of lack of social development</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dynamics of cholera occurrences since 2005, combined with the emergence of new strains that lead to a severe clinical presentation</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Increased antimicrobial resistance </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Climate change</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Cholera may well return to the forefront of the global public health agenda</a:t>
            </a:r>
            <a:endParaRPr lang="en-US" dirty="0"/>
          </a:p>
        </p:txBody>
      </p:sp>
    </p:spTree>
    <p:extLst>
      <p:ext uri="{BB962C8B-B14F-4D97-AF65-F5344CB8AC3E}">
        <p14:creationId xmlns:p14="http://schemas.microsoft.com/office/powerpoint/2010/main" val="2896416491"/>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646</TotalTime>
  <Words>12151</Words>
  <Application>Microsoft Office PowerPoint</Application>
  <PresentationFormat>Custom</PresentationFormat>
  <Paragraphs>1438</Paragraphs>
  <Slides>206</Slides>
  <Notes>42</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206</vt:i4>
      </vt:variant>
    </vt:vector>
  </HeadingPairs>
  <TitlesOfParts>
    <vt:vector size="217" baseType="lpstr">
      <vt:lpstr>Office Theme</vt:lpstr>
      <vt:lpstr>1_Office Theme</vt:lpstr>
      <vt:lpstr>2_Office Theme</vt:lpstr>
      <vt:lpstr>Default Design</vt:lpstr>
      <vt:lpstr>3_Office Theme</vt:lpstr>
      <vt:lpstr>Concourse</vt:lpstr>
      <vt:lpstr>Organic</vt:lpstr>
      <vt:lpstr>4_Office Theme</vt:lpstr>
      <vt:lpstr>1_Organic</vt:lpstr>
      <vt:lpstr>Slide</vt:lpstr>
      <vt:lpstr>Clip</vt:lpstr>
      <vt:lpstr>Diseases</vt:lpstr>
      <vt:lpstr> HYPERTENSION</vt:lpstr>
      <vt:lpstr>Classification of blood pressure measurements</vt:lpstr>
      <vt:lpstr>Organ Damage</vt:lpstr>
      <vt:lpstr>Classification</vt:lpstr>
      <vt:lpstr>Risk Factors</vt:lpstr>
      <vt:lpstr>SEX</vt:lpstr>
      <vt:lpstr>GENETIC FACTORS</vt:lpstr>
      <vt:lpstr>ETHNICITY</vt:lpstr>
      <vt:lpstr> MODIFIABLE RISK FACTORS</vt:lpstr>
      <vt:lpstr>PREVENTION</vt:lpstr>
      <vt:lpstr>POPULATION STRATEGY</vt:lpstr>
      <vt:lpstr>HIGH-RISK STRATEGY</vt:lpstr>
      <vt:lpstr>SECONDARY PREVENTION</vt:lpstr>
      <vt:lpstr> Continues…</vt:lpstr>
      <vt:lpstr>SEXUALLY TRANSMITTED DISEASES</vt:lpstr>
      <vt:lpstr>WHAT IS STD</vt:lpstr>
      <vt:lpstr>AGENTS OF STD</vt:lpstr>
      <vt:lpstr>FACTORS RESPONSIBLE FOR STD</vt:lpstr>
      <vt:lpstr>Gonorrhea</vt:lpstr>
      <vt:lpstr>PowerPoint Presentation</vt:lpstr>
      <vt:lpstr>Signs and symptoms of gonorrhea infection</vt:lpstr>
      <vt:lpstr>Gonorrhea at other sites in the body </vt:lpstr>
      <vt:lpstr>PowerPoint Presentation</vt:lpstr>
      <vt:lpstr>PowerPoint Presentation</vt:lpstr>
      <vt:lpstr>Syphilis </vt:lpstr>
      <vt:lpstr>The infection can be passed on through: </vt:lpstr>
      <vt:lpstr>Chlamydia</vt:lpstr>
      <vt:lpstr>Trichomoniasis</vt:lpstr>
      <vt:lpstr>Symptoms </vt:lpstr>
      <vt:lpstr>Chancroid </vt:lpstr>
      <vt:lpstr>Chancroid transmission. </vt:lpstr>
      <vt:lpstr>Lymphogranuloma venereum </vt:lpstr>
      <vt:lpstr>SYMPTOMS</vt:lpstr>
      <vt:lpstr>Donovanosis </vt:lpstr>
      <vt:lpstr>Symptoms </vt:lpstr>
      <vt:lpstr>Genital Herpes </vt:lpstr>
      <vt:lpstr>PowerPoint Presentation</vt:lpstr>
      <vt:lpstr>Human papilloma virus (HPV) </vt:lpstr>
      <vt:lpstr>Symptoms</vt:lpstr>
      <vt:lpstr>TRANSMISSION</vt:lpstr>
      <vt:lpstr>WHO STATUS (2020)</vt:lpstr>
      <vt:lpstr>PowerPoint Presentation</vt:lpstr>
      <vt:lpstr>STATISTICS INDIA</vt:lpstr>
      <vt:lpstr>PowerPoint Presentation</vt:lpstr>
      <vt:lpstr>CONTROL OF STD</vt:lpstr>
      <vt:lpstr>Initial planning </vt:lpstr>
      <vt:lpstr>Intervention strategies </vt:lpstr>
      <vt:lpstr>SUPPORT COMPONENTS</vt:lpstr>
      <vt:lpstr>Host Factors</vt:lpstr>
      <vt:lpstr>SEX</vt:lpstr>
      <vt:lpstr>Demographic Features</vt:lpstr>
      <vt:lpstr>Sexually Transmitted Diseases (STD) Control Program</vt:lpstr>
      <vt:lpstr> Extension of National STD control Programme </vt:lpstr>
      <vt:lpstr>OBJECTIVES OF PHASE V</vt:lpstr>
      <vt:lpstr>TUBERCULOSIS</vt:lpstr>
      <vt:lpstr>TUBERCULOSIS</vt:lpstr>
      <vt:lpstr>EPIDEMIOLOGICAL INDICES</vt:lpstr>
      <vt:lpstr>PowerPoint Presentation</vt:lpstr>
      <vt:lpstr>PowerPoint Presentation</vt:lpstr>
      <vt:lpstr>NATURAL HISTORY OF TB</vt:lpstr>
      <vt:lpstr>SOCIAL FACTORS</vt:lpstr>
      <vt:lpstr>PowerPoint Presentation</vt:lpstr>
      <vt:lpstr>CONTROL OF TB</vt:lpstr>
      <vt:lpstr>Curative component CASE FINDING</vt:lpstr>
      <vt:lpstr>TB TEST</vt:lpstr>
      <vt:lpstr>Tests </vt:lpstr>
      <vt:lpstr>ANTI TUBERCULOSIS DRUGS</vt:lpstr>
      <vt:lpstr>BACTERIOSTATIC DRUGS</vt:lpstr>
      <vt:lpstr>PRE TREATMENT EVALUATION</vt:lpstr>
      <vt:lpstr>TYPES OF TB</vt:lpstr>
      <vt:lpstr>Childhood TB </vt:lpstr>
      <vt:lpstr>TREATMENT DURING PREGNANCY</vt:lpstr>
      <vt:lpstr>BCG VACCINE</vt:lpstr>
      <vt:lpstr>BCG</vt:lpstr>
      <vt:lpstr>PowerPoint Presentation</vt:lpstr>
      <vt:lpstr>ROLE OF HOSPITAL IN TB CONTROL</vt:lpstr>
      <vt:lpstr>How Cancers Develop and Spread</vt:lpstr>
      <vt:lpstr>How Cancers Develop and Spread (continued)</vt:lpstr>
      <vt:lpstr>Cancer Detection and Staging</vt:lpstr>
      <vt:lpstr>Lung Cancer</vt:lpstr>
      <vt:lpstr>Lung Cancer (continued)</vt:lpstr>
      <vt:lpstr>Lung Cancer (continued) </vt:lpstr>
      <vt:lpstr>PowerPoint Presentation</vt:lpstr>
      <vt:lpstr>Breast Cancer</vt:lpstr>
      <vt:lpstr>Cervical Cancer</vt:lpstr>
      <vt:lpstr>Cervical Cancer (continued)</vt:lpstr>
      <vt:lpstr>Cancers Related to Ultraviolet Radiation</vt:lpstr>
      <vt:lpstr>Skin Cancer </vt:lpstr>
      <vt:lpstr>Skin Cancer (continued)</vt:lpstr>
      <vt:lpstr>Types of Skin Cancer (continued)</vt:lpstr>
      <vt:lpstr>Reducing Cancer Risk</vt:lpstr>
      <vt:lpstr>Reducing Cancer Risk (continued)</vt:lpstr>
      <vt:lpstr>Reducing Cancer Risk (continued)</vt:lpstr>
      <vt:lpstr>CHOLERA</vt:lpstr>
      <vt:lpstr>CHOLERA</vt:lpstr>
      <vt:lpstr>Problem Statement</vt:lpstr>
      <vt:lpstr>Problem Statement</vt:lpstr>
      <vt:lpstr>Problem Statement</vt:lpstr>
      <vt:lpstr>INDIA</vt:lpstr>
      <vt:lpstr>INDIA</vt:lpstr>
      <vt:lpstr>Epidemiological Features</vt:lpstr>
      <vt:lpstr>Epidemiological features</vt:lpstr>
      <vt:lpstr>Epidemiological features</vt:lpstr>
      <vt:lpstr>Epidemiological features</vt:lpstr>
      <vt:lpstr>Epidemiological Determinants</vt:lpstr>
      <vt:lpstr>Epidemiological Determinants</vt:lpstr>
      <vt:lpstr> Resistance</vt:lpstr>
      <vt:lpstr>Reservoir of Infection</vt:lpstr>
      <vt:lpstr>Infective Material</vt:lpstr>
      <vt:lpstr>Carriers</vt:lpstr>
      <vt:lpstr>Host Factors </vt:lpstr>
      <vt:lpstr>Mode of Transmission</vt:lpstr>
      <vt:lpstr>Clinical Features</vt:lpstr>
      <vt:lpstr>Laboratory Diagnosis of Cholera </vt:lpstr>
      <vt:lpstr>Control of Cholera</vt:lpstr>
      <vt:lpstr> Notification</vt:lpstr>
      <vt:lpstr>Prevention </vt:lpstr>
      <vt:lpstr>Diarrhoeal Diseases Control Programme</vt:lpstr>
      <vt:lpstr>Diabetes</vt:lpstr>
      <vt:lpstr>Diabetes</vt:lpstr>
      <vt:lpstr>Pathophysiology of Diabetes</vt:lpstr>
      <vt:lpstr>Pathophysiology of Diabetes</vt:lpstr>
      <vt:lpstr>Pathophysiology of Diabetes</vt:lpstr>
      <vt:lpstr>Blood glucose regulation</vt:lpstr>
      <vt:lpstr>Type 2 diabetes</vt:lpstr>
      <vt:lpstr>Natural History of Diabetes </vt:lpstr>
      <vt:lpstr>Diagnosing diabetes</vt:lpstr>
      <vt:lpstr>Risk factors for type 2 diabetes</vt:lpstr>
      <vt:lpstr>Hyperglycemia Can Cause Serious Long-Term Problems</vt:lpstr>
      <vt:lpstr>Blood Glucose Targets for Adults</vt:lpstr>
      <vt:lpstr>When &amp; How Often  Should I Be Testing?</vt:lpstr>
      <vt:lpstr>Test at Alternating Times  of the Day  Before or 2 Hours After Eating</vt:lpstr>
      <vt:lpstr>Meal plan works like this</vt:lpstr>
      <vt:lpstr>Meal plan works like this</vt:lpstr>
      <vt:lpstr>Hypoglycemic Symptoms</vt:lpstr>
      <vt:lpstr>PowerPoint Presentation</vt:lpstr>
      <vt:lpstr>PowerPoint Presentation</vt:lpstr>
      <vt:lpstr>How to care for yourself when  you’re hypoglycemic</vt:lpstr>
      <vt:lpstr>HbA1c: the blood test with a memory</vt:lpstr>
      <vt:lpstr>PowerPoint Presentation</vt:lpstr>
      <vt:lpstr>Introduction to self-management</vt:lpstr>
      <vt:lpstr>Good News About Physical Activity</vt:lpstr>
      <vt:lpstr>Can’t exercise?</vt:lpstr>
      <vt:lpstr>Exercise is boring.</vt:lpstr>
      <vt:lpstr>Tips for Safe Physical Activity</vt:lpstr>
      <vt:lpstr>Long-Term Complications</vt:lpstr>
      <vt:lpstr>Hyperglycemia Can Cause Serious Long-Term Problems</vt:lpstr>
      <vt:lpstr>Diabetes-CVD Facts</vt:lpstr>
      <vt:lpstr>ABC’s</vt:lpstr>
      <vt:lpstr>Good News for Type 1 Diabetes</vt:lpstr>
      <vt:lpstr>Good News for Type 2 Diabetes</vt:lpstr>
      <vt:lpstr>Take Steps to Reduce Risk Factors for Heart Disease</vt:lpstr>
      <vt:lpstr>Aspirin Therapy</vt:lpstr>
      <vt:lpstr>Diabetes Can Lead to Nerve and Small Blood Vessel Damage</vt:lpstr>
      <vt:lpstr>Getting regular medical care</vt:lpstr>
      <vt:lpstr>Tuberculosis</vt:lpstr>
      <vt:lpstr> Tuberculosis</vt:lpstr>
      <vt:lpstr>Symptoms </vt:lpstr>
      <vt:lpstr>Classification</vt:lpstr>
      <vt:lpstr>History of previous TB treatment</vt:lpstr>
      <vt:lpstr>Classification on the basis of drug  resistance(Drug resistance is the reduction in effectiveness of a medication such as an antimicrobial (antimicrobial is an agent that kills microorganisms or stops their growth ) or an antineoplastic in treating a disease or condition.</vt:lpstr>
      <vt:lpstr>Classification based on HIV Status </vt:lpstr>
      <vt:lpstr>Source of Infection</vt:lpstr>
      <vt:lpstr>Mode of transmission</vt:lpstr>
      <vt:lpstr>Diagnosis</vt:lpstr>
      <vt:lpstr>Bacteriological test</vt:lpstr>
      <vt:lpstr>Sputum culture test</vt:lpstr>
      <vt:lpstr>How is sputum culture done? </vt:lpstr>
      <vt:lpstr>What does a positive sputum test mean? </vt:lpstr>
      <vt:lpstr>What is a normal sputum culture? </vt:lpstr>
      <vt:lpstr>What color is sputum of tuberculosis? </vt:lpstr>
      <vt:lpstr>Radiography </vt:lpstr>
      <vt:lpstr>WHAT IS A NAAT FOR TB?</vt:lpstr>
      <vt:lpstr>What is the tuberculosis skin test? </vt:lpstr>
      <vt:lpstr>Prevention and Treatment</vt:lpstr>
      <vt:lpstr>Continues…</vt:lpstr>
      <vt:lpstr>Treatment</vt:lpstr>
      <vt:lpstr>POLIOMYELITIS</vt:lpstr>
      <vt:lpstr>POLIOMYELITIS</vt:lpstr>
      <vt:lpstr>PROBLEM STATEMENT</vt:lpstr>
      <vt:lpstr>EPIDEMIOLOGICAL DETERMINANTS</vt:lpstr>
      <vt:lpstr>PowerPoint Presentation</vt:lpstr>
      <vt:lpstr>HOST FACTORS</vt:lpstr>
      <vt:lpstr>Mode of Transmission</vt:lpstr>
      <vt:lpstr>Prevention </vt:lpstr>
      <vt:lpstr>Inactivate Polio Vaccine (IVP) </vt:lpstr>
      <vt:lpstr>Oral Polio Vaccine (OPV) </vt:lpstr>
      <vt:lpstr>ADVANTAGE OF OPV</vt:lpstr>
      <vt:lpstr>STRATEGIES OF POLIO ERADICATION IN INDIA</vt:lpstr>
      <vt:lpstr>PowerPoint Presentation</vt:lpstr>
      <vt:lpstr>PULSE POLIO IMMUNIZATION PROGRAM IN INDIA</vt:lpstr>
      <vt:lpstr>Leprosy</vt:lpstr>
      <vt:lpstr>Leprosy</vt:lpstr>
      <vt:lpstr>Agent factors   </vt:lpstr>
      <vt:lpstr> Source of Infection</vt:lpstr>
      <vt:lpstr>Classification </vt:lpstr>
      <vt:lpstr>Classification</vt:lpstr>
      <vt:lpstr>Tuberculoid type </vt:lpstr>
      <vt:lpstr>Borderline type</vt:lpstr>
      <vt:lpstr>Lepromatous type</vt:lpstr>
      <vt:lpstr>Pure neuritic type </vt:lpstr>
      <vt:lpstr>Symptoms </vt:lpstr>
      <vt:lpstr>Mode of Transmission</vt:lpstr>
      <vt:lpstr>Diagnosis</vt:lpstr>
      <vt:lpstr>Prevention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dc:title>
  <dc:creator>user</dc:creator>
  <cp:lastModifiedBy>ismail - [2010]</cp:lastModifiedBy>
  <cp:revision>23</cp:revision>
  <dcterms:created xsi:type="dcterms:W3CDTF">2022-08-10T05:00:33Z</dcterms:created>
  <dcterms:modified xsi:type="dcterms:W3CDTF">2023-07-06T01:36:22Z</dcterms:modified>
</cp:coreProperties>
</file>