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2" d="100"/>
          <a:sy n="92" d="100"/>
        </p:scale>
        <p:origin x="-126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9C26495D-B3CC-4644-B9AE-159F5E4CAA0E}"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26495D-B3CC-4644-B9AE-159F5E4CAA0E}"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C26495D-B3CC-4644-B9AE-159F5E4CAA0E}"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26495D-B3CC-4644-B9AE-159F5E4CAA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AAC37A8-DF82-4E0D-AD5E-45325F47F067}" type="datetimeFigureOut">
              <a:rPr lang="en-US" smtClean="0"/>
              <a:pPr/>
              <a:t>06-Jul-23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26495D-B3CC-4644-B9AE-159F5E4CAA0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AAC37A8-DF82-4E0D-AD5E-45325F47F067}" type="datetimeFigureOut">
              <a:rPr lang="en-US" smtClean="0"/>
              <a:pPr/>
              <a:t>06-Jul-23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C26495D-B3CC-4644-B9AE-159F5E4CAA0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400" b="1" dirty="0" smtClean="0">
                <a:solidFill>
                  <a:srgbClr val="C00000"/>
                </a:solidFill>
                <a:latin typeface="Times New Roman" panose="02020603050405020304" pitchFamily="18" charset="0"/>
                <a:cs typeface="Times New Roman" panose="02020603050405020304" pitchFamily="18" charset="0"/>
              </a:rPr>
              <a:t>MICRO ECONOMICS - I</a:t>
            </a:r>
            <a:endParaRPr lang="en-IN" sz="4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5330" y="2367093"/>
            <a:ext cx="7772870" cy="3424107"/>
          </a:xfrm>
          <a:prstGeom prst="rect">
            <a:avLst/>
          </a:prstGeom>
        </p:spPr>
        <p:txBody>
          <a:bodyPr>
            <a:normAutofit fontScale="85000" lnSpcReduction="20000"/>
          </a:bodyPr>
          <a:lstStyle/>
          <a:p>
            <a:pPr algn="ctr">
              <a:buNone/>
            </a:pPr>
            <a:endParaRPr lang="en-IN" b="1" dirty="0" smtClean="0">
              <a:latin typeface="Times New Roman" panose="02020603050405020304" pitchFamily="18" charset="0"/>
              <a:cs typeface="Times New Roman" panose="02020603050405020304" pitchFamily="18" charset="0"/>
            </a:endParaRPr>
          </a:p>
          <a:p>
            <a:pPr algn="ctr">
              <a:buNone/>
            </a:pPr>
            <a:r>
              <a:rPr lang="en-IN" b="1" dirty="0" smtClean="0">
                <a:latin typeface="Times New Roman" panose="02020603050405020304" pitchFamily="18" charset="0"/>
                <a:cs typeface="Times New Roman" panose="02020603050405020304" pitchFamily="18" charset="0"/>
              </a:rPr>
              <a:t>Dr. K. Vetrivel</a:t>
            </a:r>
          </a:p>
          <a:p>
            <a:pPr algn="ctr">
              <a:buNone/>
            </a:pPr>
            <a:r>
              <a:rPr lang="en-IN" i="1" dirty="0" smtClean="0">
                <a:latin typeface="Times New Roman" panose="02020603050405020304" pitchFamily="18" charset="0"/>
                <a:cs typeface="Times New Roman" panose="02020603050405020304" pitchFamily="18" charset="0"/>
              </a:rPr>
              <a:t>Assistant professor, </a:t>
            </a:r>
          </a:p>
          <a:p>
            <a:pPr algn="ctr">
              <a:buNone/>
            </a:pPr>
            <a:r>
              <a:rPr lang="en-IN" i="1" dirty="0" smtClean="0">
                <a:latin typeface="Times New Roman" panose="02020603050405020304" pitchFamily="18" charset="0"/>
                <a:cs typeface="Times New Roman" panose="02020603050405020304" pitchFamily="18" charset="0"/>
              </a:rPr>
              <a:t>Department of Economics, </a:t>
            </a:r>
          </a:p>
          <a:p>
            <a:pPr algn="ctr">
              <a:buNone/>
            </a:pPr>
            <a:r>
              <a:rPr lang="en-IN" i="1" dirty="0" smtClean="0">
                <a:latin typeface="Times New Roman" panose="02020603050405020304" pitchFamily="18" charset="0"/>
                <a:cs typeface="Times New Roman" panose="02020603050405020304" pitchFamily="18" charset="0"/>
              </a:rPr>
              <a:t>Bharathidasan University, </a:t>
            </a:r>
          </a:p>
          <a:p>
            <a:pPr algn="ctr">
              <a:buNone/>
            </a:pPr>
            <a:r>
              <a:rPr lang="en-IN" i="1" dirty="0" smtClean="0">
                <a:latin typeface="Times New Roman" panose="02020603050405020304" pitchFamily="18" charset="0"/>
                <a:cs typeface="Times New Roman" panose="02020603050405020304" pitchFamily="18" charset="0"/>
              </a:rPr>
              <a:t>Tiruchirappalli – 620 024</a:t>
            </a:r>
          </a:p>
          <a:p>
            <a:pPr algn="ctr">
              <a:buNone/>
            </a:pPr>
            <a:r>
              <a:rPr lang="en-IN" i="1" dirty="0" smtClean="0">
                <a:latin typeface="Times New Roman" panose="02020603050405020304" pitchFamily="18" charset="0"/>
                <a:cs typeface="Times New Roman" panose="02020603050405020304" pitchFamily="18" charset="0"/>
              </a:rPr>
              <a:t>Tamil Nadu, India</a:t>
            </a:r>
          </a:p>
          <a:p>
            <a:pPr algn="ctr">
              <a:buNone/>
            </a:pPr>
            <a:r>
              <a:rPr lang="en-IN" i="1" dirty="0" smtClean="0">
                <a:latin typeface="Times New Roman" panose="02020603050405020304" pitchFamily="18" charset="0"/>
                <a:cs typeface="Times New Roman" panose="02020603050405020304" pitchFamily="18" charset="0"/>
              </a:rPr>
              <a:t>Email: </a:t>
            </a:r>
            <a:r>
              <a:rPr lang="en-IN" i="1" cap="none" dirty="0" smtClean="0">
                <a:latin typeface="Times New Roman" panose="02020603050405020304" pitchFamily="18" charset="0"/>
                <a:cs typeface="Times New Roman" panose="02020603050405020304" pitchFamily="18" charset="0"/>
              </a:rPr>
              <a:t>vetrivelkvr@gmail.com</a:t>
            </a:r>
          </a:p>
          <a:p>
            <a:pPr>
              <a:buNone/>
            </a:pPr>
            <a:endParaRPr lang="en-IN" dirty="0"/>
          </a:p>
        </p:txBody>
      </p:sp>
    </p:spTree>
    <p:extLst>
      <p:ext uri="{BB962C8B-B14F-4D97-AF65-F5344CB8AC3E}">
        <p14:creationId xmlns="" xmlns:p14="http://schemas.microsoft.com/office/powerpoint/2010/main" val="840763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9697792" cy="1325563"/>
          </a:xfrm>
        </p:spPr>
        <p:txBody>
          <a:bodyPr>
            <a:normAutofit/>
          </a:bodyPr>
          <a:lstStyle/>
          <a:p>
            <a:r>
              <a:rPr lang="en-IN" sz="3800" b="1" dirty="0" smtClean="0">
                <a:latin typeface="Times New Roman" panose="02020603050405020304" pitchFamily="18" charset="0"/>
                <a:cs typeface="Times New Roman" panose="02020603050405020304" pitchFamily="18" charset="0"/>
              </a:rPr>
              <a:t>Cobb-Douglas (Empirical production function)</a:t>
            </a:r>
            <a:endParaRPr lang="en-IN" sz="3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4800" y="1524000"/>
            <a:ext cx="8485300" cy="4927712"/>
          </a:xfrm>
        </p:spPr>
        <p:txBody>
          <a:bodyPr>
            <a:normAutofit/>
          </a:bodyPr>
          <a:lstStyle/>
          <a:p>
            <a:pPr marL="0" indent="0" algn="just">
              <a:buNone/>
            </a:pPr>
            <a:r>
              <a:rPr lang="en-IN" sz="3200" dirty="0" smtClean="0">
                <a:latin typeface="Times New Roman" panose="02020603050405020304" pitchFamily="18" charset="0"/>
                <a:cs typeface="Times New Roman" panose="02020603050405020304" pitchFamily="18" charset="0"/>
              </a:rPr>
              <a:t>During 1900-1947,Charles cobb and Paul Douglas formulated and tested the cobb- Douglas production function through various statistical evidence.</a:t>
            </a:r>
          </a:p>
          <a:p>
            <a:pPr marL="0" indent="0" algn="just">
              <a:buNone/>
            </a:pPr>
            <a:endParaRPr lang="en-IN" sz="3200" dirty="0">
              <a:latin typeface="Times New Roman" panose="02020603050405020304" pitchFamily="18" charset="0"/>
              <a:cs typeface="Times New Roman" panose="02020603050405020304" pitchFamily="18" charset="0"/>
            </a:endParaRPr>
          </a:p>
          <a:p>
            <a:pPr marL="0" indent="0" algn="just">
              <a:buNone/>
            </a:pPr>
            <a:r>
              <a:rPr lang="en-IN" sz="3200" dirty="0" smtClean="0">
                <a:latin typeface="Times New Roman" panose="02020603050405020304" pitchFamily="18" charset="0"/>
                <a:cs typeface="Times New Roman" panose="02020603050405020304" pitchFamily="18" charset="0"/>
              </a:rPr>
              <a:t>The cobb-Douglas function form of production function is widely used to represent the relationship of an output and two inputs,</a:t>
            </a:r>
          </a:p>
        </p:txBody>
      </p:sp>
    </p:spTree>
    <p:extLst>
      <p:ext uri="{BB962C8B-B14F-4D97-AF65-F5344CB8AC3E}">
        <p14:creationId xmlns="" xmlns:p14="http://schemas.microsoft.com/office/powerpoint/2010/main" val="338629904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293" y="357432"/>
            <a:ext cx="8769707" cy="6339582"/>
          </a:xfrm>
        </p:spPr>
        <p:txBody>
          <a:bodyPr>
            <a:normAutofit fontScale="85000" lnSpcReduction="20000"/>
          </a:bodyPr>
          <a:lstStyle/>
          <a:p>
            <a:pPr marL="0" indent="0">
              <a:buNone/>
            </a:pPr>
            <a:r>
              <a:rPr lang="en-IN" sz="3800" b="1" dirty="0" smtClean="0">
                <a:latin typeface="Times New Roman" pitchFamily="18" charset="0"/>
                <a:cs typeface="Times New Roman" panose="02020603050405020304" pitchFamily="18" charset="0"/>
              </a:rPr>
              <a:t>Assumption :</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There are constant to scale </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Elasticity of sustitution is = 1</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a,b represent the labour and capital shares of output respectively .</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a,b also elasticity's of oautput with respective labour and capital.</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If one of the input is “0” the output is will be  “0”</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The expansion path generated C-D is linear and it process through the origin.</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The marginal production labour is equal to the increase in output </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The average production labour is equal to the ratio between output and labour input.</a:t>
            </a:r>
          </a:p>
          <a:p>
            <a:pPr marL="514350" indent="-514350">
              <a:buFont typeface="+mj-lt"/>
              <a:buAutoNum type="arabicPeriod"/>
            </a:pPr>
            <a:r>
              <a:rPr lang="en-IN" sz="3200" dirty="0" smtClean="0">
                <a:latin typeface="Times New Roman" panose="02020603050405020304" pitchFamily="18" charset="0"/>
                <a:cs typeface="Times New Roman" panose="02020603050405020304" pitchFamily="18" charset="0"/>
              </a:rPr>
              <a:t>The ratio </a:t>
            </a:r>
            <a:r>
              <a:rPr lang="en-IN" sz="3000" u="sng" dirty="0" smtClean="0">
                <a:latin typeface="Times New Roman" pitchFamily="18" charset="0"/>
                <a:cs typeface="Times New Roman" pitchFamily="18" charset="0"/>
              </a:rPr>
              <a:t>a</a:t>
            </a:r>
            <a:r>
              <a:rPr lang="en-IN" sz="3200" dirty="0" smtClean="0">
                <a:latin typeface="Times New Roman" panose="02020603050405020304" pitchFamily="18" charset="0"/>
                <a:cs typeface="Times New Roman" panose="02020603050405020304" pitchFamily="18" charset="0"/>
              </a:rPr>
              <a:t> measures factors incentive, </a:t>
            </a:r>
          </a:p>
          <a:p>
            <a:pPr marL="0" indent="0">
              <a:buNone/>
            </a:pPr>
            <a:r>
              <a:rPr lang="en-IN" sz="3200" dirty="0">
                <a:latin typeface="Times New Roman" panose="02020603050405020304" pitchFamily="18" charset="0"/>
                <a:cs typeface="Times New Roman" panose="02020603050405020304" pitchFamily="18" charset="0"/>
              </a:rPr>
              <a:t> </a:t>
            </a:r>
            <a:r>
              <a:rPr lang="en-IN" sz="3200" dirty="0" smtClean="0">
                <a:latin typeface="Times New Roman" panose="02020603050405020304" pitchFamily="18" charset="0"/>
                <a:cs typeface="Times New Roman" panose="02020603050405020304" pitchFamily="18" charset="0"/>
              </a:rPr>
              <a:t>                    b                 </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48742047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344" y="444322"/>
            <a:ext cx="8654602" cy="6413678"/>
          </a:xfrm>
        </p:spPr>
        <p:txBody>
          <a:bodyPr>
            <a:normAutofit fontScale="70000" lnSpcReduction="20000"/>
          </a:bodyPr>
          <a:lstStyle/>
          <a:p>
            <a:pPr marL="0" indent="0">
              <a:buNone/>
            </a:pPr>
            <a:endParaRPr lang="en-US" b="1" dirty="0" smtClean="0">
              <a:solidFill>
                <a:schemeClr val="accent1"/>
              </a:solidFill>
              <a:latin typeface="Times New Roman" panose="02020603050405020304" pitchFamily="18" charset="0"/>
              <a:cs typeface="Times New Roman" panose="02020603050405020304" pitchFamily="18" charset="0"/>
            </a:endParaRPr>
          </a:p>
          <a:p>
            <a:pPr marL="0" indent="0">
              <a:buNone/>
            </a:pPr>
            <a:r>
              <a:rPr lang="en-US" b="1" dirty="0">
                <a:solidFill>
                  <a:schemeClr val="accent1"/>
                </a:solidFill>
                <a:latin typeface="Times New Roman" panose="02020603050405020304" pitchFamily="18" charset="0"/>
                <a:cs typeface="Times New Roman" panose="02020603050405020304" pitchFamily="18" charset="0"/>
              </a:rPr>
              <a:t> </a:t>
            </a:r>
            <a:r>
              <a:rPr lang="en-US" b="1" dirty="0" smtClean="0">
                <a:solidFill>
                  <a:schemeClr val="accent1"/>
                </a:solidFill>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Q </a:t>
            </a:r>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A</a:t>
            </a:r>
            <a:r>
              <a:rPr lang="en-US" sz="4400" dirty="0">
                <a:latin typeface="Times New Roman" panose="02020603050405020304" pitchFamily="18" charset="0"/>
                <a:cs typeface="Times New Roman" panose="02020603050405020304" pitchFamily="18" charset="0"/>
              </a:rPr>
              <a:t> L </a:t>
            </a:r>
            <a:r>
              <a:rPr lang="en-US" sz="4400" baseline="30000" dirty="0" smtClean="0">
                <a:latin typeface="Times New Roman" panose="02020603050405020304" pitchFamily="18" charset="0"/>
                <a:cs typeface="Times New Roman" panose="02020603050405020304" pitchFamily="18" charset="0"/>
              </a:rPr>
              <a:t></a:t>
            </a:r>
            <a:r>
              <a:rPr lang="en-US" sz="4400" dirty="0" smtClean="0">
                <a:latin typeface="Times New Roman" panose="02020603050405020304" pitchFamily="18" charset="0"/>
                <a:cs typeface="Times New Roman" panose="02020603050405020304" pitchFamily="18" charset="0"/>
              </a:rPr>
              <a:t> K </a:t>
            </a:r>
            <a:r>
              <a:rPr lang="en-US" sz="4400" baseline="30000" dirty="0" smtClean="0">
                <a:latin typeface="Times New Roman" panose="02020603050405020304" pitchFamily="18" charset="0"/>
                <a:cs typeface="Times New Roman" panose="02020603050405020304" pitchFamily="18" charset="0"/>
              </a:rPr>
              <a:t></a:t>
            </a:r>
          </a:p>
          <a:p>
            <a:pPr marL="0" indent="0">
              <a:buNone/>
            </a:pPr>
            <a:r>
              <a:rPr lang="en-US" sz="4400" baseline="30000" dirty="0">
                <a:latin typeface="Times New Roman" panose="02020603050405020304" pitchFamily="18" charset="0"/>
                <a:cs typeface="Times New Roman" panose="02020603050405020304" pitchFamily="18" charset="0"/>
              </a:rPr>
              <a:t> </a:t>
            </a:r>
            <a:r>
              <a:rPr lang="en-US" sz="4400" baseline="30000" dirty="0" smtClean="0">
                <a:latin typeface="Times New Roman" panose="02020603050405020304" pitchFamily="18" charset="0"/>
                <a:cs typeface="Times New Roman" panose="02020603050405020304" pitchFamily="18" charset="0"/>
              </a:rPr>
              <a:t>      </a:t>
            </a:r>
          </a:p>
          <a:p>
            <a:pPr marL="0" indent="0">
              <a:buNone/>
            </a:pPr>
            <a:r>
              <a:rPr lang="en-US" sz="4400" b="1" baseline="30000" dirty="0">
                <a:latin typeface="Times New Roman" panose="02020603050405020304" pitchFamily="18" charset="0"/>
                <a:cs typeface="Times New Roman" panose="02020603050405020304" pitchFamily="18" charset="0"/>
              </a:rPr>
              <a:t> </a:t>
            </a:r>
            <a:r>
              <a:rPr lang="en-US" sz="4400" b="1" baseline="30000" dirty="0" smtClean="0">
                <a:latin typeface="Times New Roman" panose="02020603050405020304" pitchFamily="18" charset="0"/>
                <a:cs typeface="Times New Roman" panose="02020603050405020304" pitchFamily="18" charset="0"/>
              </a:rPr>
              <a:t>   </a:t>
            </a:r>
            <a:r>
              <a:rPr lang="en-US" sz="5100" baseline="30000" dirty="0" smtClean="0">
                <a:latin typeface="Times New Roman" panose="02020603050405020304" pitchFamily="18" charset="0"/>
                <a:cs typeface="Times New Roman" panose="02020603050405020304" pitchFamily="18" charset="0"/>
              </a:rPr>
              <a:t>Q=Output</a:t>
            </a:r>
          </a:p>
          <a:p>
            <a:pPr>
              <a:buFont typeface="Symbol" panose="05050102010706020507" pitchFamily="18" charset="2"/>
              <a:buChar char=" "/>
            </a:pPr>
            <a:r>
              <a:rPr lang="en-US" sz="5100" baseline="30000" dirty="0" smtClean="0">
                <a:latin typeface="Times New Roman" panose="02020603050405020304" pitchFamily="18" charset="0"/>
                <a:cs typeface="Times New Roman" panose="02020603050405020304" pitchFamily="18" charset="0"/>
              </a:rPr>
              <a:t> A=Technical change</a:t>
            </a:r>
            <a:endParaRPr lang="en-US" sz="4400" baseline="30000" dirty="0" smtClean="0">
              <a:latin typeface="Times New Roman" panose="02020603050405020304" pitchFamily="18" charset="0"/>
              <a:cs typeface="Times New Roman" panose="02020603050405020304" pitchFamily="18" charset="0"/>
            </a:endParaRPr>
          </a:p>
          <a:p>
            <a:pPr>
              <a:buFont typeface="Symbol" panose="05050102010706020507" pitchFamily="18" charset="2"/>
              <a:buChar char=" "/>
            </a:pPr>
            <a:r>
              <a:rPr lang="en-US" sz="5100" baseline="30000" dirty="0" smtClean="0">
                <a:latin typeface="Times New Roman" panose="02020603050405020304" pitchFamily="18" charset="0"/>
                <a:cs typeface="Times New Roman" panose="02020603050405020304" pitchFamily="18" charset="0"/>
              </a:rPr>
              <a:t>ab=positive</a:t>
            </a:r>
            <a:r>
              <a:rPr lang="en-US" sz="5100" dirty="0" smtClean="0">
                <a:latin typeface="Times New Roman" panose="02020603050405020304" pitchFamily="18" charset="0"/>
                <a:cs typeface="Times New Roman" panose="02020603050405020304" pitchFamily="18" charset="0"/>
              </a:rPr>
              <a:t> </a:t>
            </a:r>
          </a:p>
          <a:p>
            <a:pPr>
              <a:buFont typeface="Symbol" panose="05050102010706020507" pitchFamily="18" charset="2"/>
              <a:buChar char=" "/>
            </a:pPr>
            <a:r>
              <a:rPr lang="en-US" sz="6500" baseline="30000" dirty="0" smtClean="0">
                <a:latin typeface="Times New Roman" panose="02020603050405020304" pitchFamily="18" charset="0"/>
                <a:cs typeface="Times New Roman" panose="02020603050405020304" pitchFamily="18" charset="0"/>
              </a:rPr>
              <a:t>a &gt; 0  b &gt; 0</a:t>
            </a:r>
          </a:p>
          <a:p>
            <a:pPr>
              <a:buFont typeface="Symbol" panose="05050102010706020507" pitchFamily="18" charset="2"/>
              <a:buChar char=" "/>
            </a:pPr>
            <a:r>
              <a:rPr lang="en-US" sz="51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The output depend upon the technical changes </a:t>
            </a:r>
            <a:endParaRPr lang="en-US" sz="3600" baseline="30000" dirty="0" smtClean="0">
              <a:latin typeface="Times New Roman" panose="02020603050405020304" pitchFamily="18" charset="0"/>
              <a:cs typeface="Times New Roman" panose="02020603050405020304" pitchFamily="18" charset="0"/>
            </a:endParaRPr>
          </a:p>
          <a:p>
            <a:pPr>
              <a:buFont typeface="Symbol" panose="05050102010706020507" pitchFamily="18" charset="2"/>
              <a:buChar char=" "/>
            </a:pPr>
            <a:r>
              <a:rPr lang="en-US" sz="6500" baseline="30000" dirty="0" smtClean="0">
                <a:latin typeface="Times New Roman" panose="02020603050405020304" pitchFamily="18" charset="0"/>
                <a:cs typeface="Times New Roman" panose="02020603050405020304" pitchFamily="18" charset="0"/>
              </a:rPr>
              <a:t> </a:t>
            </a:r>
            <a:r>
              <a:rPr lang="en-US" sz="5100" baseline="30000" dirty="0" err="1" smtClean="0">
                <a:latin typeface="Times New Roman" panose="02020603050405020304" pitchFamily="18" charset="0"/>
                <a:cs typeface="Times New Roman" panose="02020603050405020304" pitchFamily="18" charset="0"/>
              </a:rPr>
              <a:t>a+b</a:t>
            </a:r>
            <a:r>
              <a:rPr lang="en-US" sz="5100" baseline="30000" dirty="0" smtClean="0">
                <a:latin typeface="Times New Roman" panose="02020603050405020304" pitchFamily="18" charset="0"/>
                <a:cs typeface="Times New Roman" panose="02020603050405020304" pitchFamily="18" charset="0"/>
              </a:rPr>
              <a:t> &gt;1</a:t>
            </a:r>
            <a:r>
              <a:rPr lang="en-US" sz="5100" dirty="0" smtClean="0">
                <a:latin typeface="Times New Roman" panose="02020603050405020304" pitchFamily="18" charset="0"/>
                <a:cs typeface="Times New Roman" panose="02020603050405020304" pitchFamily="18" charset="0"/>
              </a:rPr>
              <a:t>   </a:t>
            </a:r>
            <a:r>
              <a:rPr lang="en-US" sz="4500" dirty="0">
                <a:latin typeface="Times New Roman" panose="02020603050405020304" pitchFamily="18" charset="0"/>
                <a:cs typeface="Times New Roman" panose="02020603050405020304" pitchFamily="18" charset="0"/>
              </a:rPr>
              <a:t>I</a:t>
            </a:r>
            <a:r>
              <a:rPr lang="en-US" sz="4500" dirty="0" smtClean="0">
                <a:latin typeface="Times New Roman" panose="02020603050405020304" pitchFamily="18" charset="0"/>
                <a:cs typeface="Times New Roman" panose="02020603050405020304" pitchFamily="18" charset="0"/>
              </a:rPr>
              <a:t>ncreasing return to scale</a:t>
            </a:r>
            <a:endParaRPr lang="en-US" sz="4500" baseline="30000" dirty="0" smtClean="0">
              <a:latin typeface="Times New Roman" panose="02020603050405020304" pitchFamily="18" charset="0"/>
              <a:cs typeface="Times New Roman" panose="02020603050405020304" pitchFamily="18" charset="0"/>
            </a:endParaRPr>
          </a:p>
          <a:p>
            <a:pPr>
              <a:buFont typeface="Symbol" panose="05050102010706020507" pitchFamily="18" charset="2"/>
              <a:buChar char=" "/>
            </a:pPr>
            <a:endParaRPr lang="en-US" sz="4500" baseline="30000" dirty="0" smtClean="0">
              <a:latin typeface="Times New Roman" panose="02020603050405020304" pitchFamily="18" charset="0"/>
              <a:cs typeface="Times New Roman" panose="02020603050405020304" pitchFamily="18" charset="0"/>
            </a:endParaRPr>
          </a:p>
          <a:p>
            <a:pPr>
              <a:buFont typeface="Symbol" panose="05050102010706020507" pitchFamily="18" charset="2"/>
              <a:buChar char=" "/>
            </a:pPr>
            <a:r>
              <a:rPr lang="en-US" sz="4600" baseline="30000" dirty="0" smtClean="0">
                <a:latin typeface="Times New Roman" panose="02020603050405020304" pitchFamily="18" charset="0"/>
                <a:cs typeface="Times New Roman" panose="02020603050405020304" pitchFamily="18" charset="0"/>
              </a:rPr>
              <a:t>a + b =1  </a:t>
            </a:r>
            <a:r>
              <a:rPr lang="en-US" sz="3800" dirty="0">
                <a:latin typeface="Times New Roman" panose="02020603050405020304" pitchFamily="18" charset="0"/>
                <a:cs typeface="Times New Roman" panose="02020603050405020304" pitchFamily="18" charset="0"/>
              </a:rPr>
              <a:t>C</a:t>
            </a:r>
            <a:r>
              <a:rPr lang="en-US" sz="3800" dirty="0" smtClean="0">
                <a:latin typeface="Times New Roman" panose="02020603050405020304" pitchFamily="18" charset="0"/>
                <a:cs typeface="Times New Roman" panose="02020603050405020304" pitchFamily="18" charset="0"/>
              </a:rPr>
              <a:t>onstant </a:t>
            </a:r>
            <a:r>
              <a:rPr lang="en-US" sz="3800" dirty="0">
                <a:latin typeface="Times New Roman" panose="02020603050405020304" pitchFamily="18" charset="0"/>
                <a:cs typeface="Times New Roman" panose="02020603050405020304" pitchFamily="18" charset="0"/>
              </a:rPr>
              <a:t>return to </a:t>
            </a:r>
            <a:r>
              <a:rPr lang="en-US" sz="3800" dirty="0" smtClean="0">
                <a:latin typeface="Times New Roman" panose="02020603050405020304" pitchFamily="18" charset="0"/>
                <a:cs typeface="Times New Roman" panose="02020603050405020304" pitchFamily="18" charset="0"/>
              </a:rPr>
              <a:t>scale</a:t>
            </a:r>
            <a:endParaRPr lang="en-US" sz="4400" dirty="0" smtClean="0">
              <a:latin typeface="Times New Roman" panose="02020603050405020304" pitchFamily="18" charset="0"/>
              <a:cs typeface="Times New Roman" panose="02020603050405020304" pitchFamily="18" charset="0"/>
            </a:endParaRPr>
          </a:p>
          <a:p>
            <a:pPr>
              <a:buFont typeface="Symbol" panose="05050102010706020507" pitchFamily="18" charset="2"/>
              <a:buChar char=" "/>
            </a:pPr>
            <a:endParaRPr lang="en-US" sz="4400" dirty="0">
              <a:latin typeface="Times New Roman" panose="02020603050405020304" pitchFamily="18" charset="0"/>
              <a:cs typeface="Times New Roman" panose="02020603050405020304" pitchFamily="18" charset="0"/>
            </a:endParaRPr>
          </a:p>
          <a:p>
            <a:pPr>
              <a:buFont typeface="Symbol" panose="05050102010706020507" pitchFamily="18" charset="2"/>
              <a:buChar char=" "/>
            </a:pPr>
            <a:r>
              <a:rPr lang="en-US" sz="4000" dirty="0" smtClean="0">
                <a:latin typeface="Times New Roman" panose="02020603050405020304" pitchFamily="18" charset="0"/>
                <a:cs typeface="Times New Roman" panose="02020603050405020304" pitchFamily="18" charset="0"/>
              </a:rPr>
              <a:t>a+b &lt;1</a:t>
            </a:r>
            <a:r>
              <a:rPr lang="en-US" sz="4600" dirty="0" smtClean="0">
                <a:latin typeface="Times New Roman" panose="02020603050405020304" pitchFamily="18" charset="0"/>
                <a:cs typeface="Times New Roman" panose="02020603050405020304" pitchFamily="18" charset="0"/>
              </a:rPr>
              <a:t>   </a:t>
            </a:r>
            <a:r>
              <a:rPr lang="en-US" sz="3800" dirty="0" smtClean="0">
                <a:latin typeface="Times New Roman" panose="02020603050405020304" pitchFamily="18" charset="0"/>
                <a:cs typeface="Times New Roman" panose="02020603050405020304" pitchFamily="18" charset="0"/>
              </a:rPr>
              <a:t>Decreasing </a:t>
            </a:r>
            <a:r>
              <a:rPr lang="en-US" sz="3800" dirty="0">
                <a:latin typeface="Times New Roman" panose="02020603050405020304" pitchFamily="18" charset="0"/>
                <a:cs typeface="Times New Roman" panose="02020603050405020304" pitchFamily="18" charset="0"/>
              </a:rPr>
              <a:t>return to </a:t>
            </a:r>
            <a:r>
              <a:rPr lang="en-US" sz="3800" dirty="0" smtClean="0">
                <a:latin typeface="Times New Roman" panose="02020603050405020304" pitchFamily="18" charset="0"/>
                <a:cs typeface="Times New Roman" panose="02020603050405020304" pitchFamily="18" charset="0"/>
              </a:rPr>
              <a:t>scale</a:t>
            </a:r>
          </a:p>
          <a:p>
            <a:pPr>
              <a:buFont typeface="Symbol" panose="05050102010706020507" pitchFamily="18" charset="2"/>
              <a:buChar char=" "/>
            </a:pPr>
            <a:r>
              <a:rPr lang="en-US" sz="4400" b="1" dirty="0">
                <a:latin typeface="Times New Roman" panose="02020603050405020304" pitchFamily="18" charset="0"/>
                <a:cs typeface="Times New Roman" panose="02020603050405020304" pitchFamily="18" charset="0"/>
              </a:rPr>
              <a:t> </a:t>
            </a:r>
            <a:r>
              <a:rPr lang="en-US" sz="4400" b="1" dirty="0" smtClean="0">
                <a:latin typeface="Times New Roman" panose="02020603050405020304" pitchFamily="18" charset="0"/>
                <a:cs typeface="Times New Roman" panose="02020603050405020304" pitchFamily="18" charset="0"/>
              </a:rPr>
              <a:t>  </a:t>
            </a:r>
            <a:r>
              <a:rPr lang="en-US" sz="4500" dirty="0" smtClean="0">
                <a:latin typeface="Times New Roman" panose="02020603050405020304" pitchFamily="18" charset="0"/>
                <a:cs typeface="Times New Roman" panose="02020603050405020304" pitchFamily="18" charset="0"/>
              </a:rPr>
              <a:t>There is no same proportion of increase inputs </a:t>
            </a:r>
            <a:endParaRPr lang="en-US" sz="4500" dirty="0">
              <a:latin typeface="Times New Roman" panose="02020603050405020304" pitchFamily="18" charset="0"/>
              <a:cs typeface="Times New Roman" panose="02020603050405020304" pitchFamily="18" charset="0"/>
            </a:endParaRPr>
          </a:p>
          <a:p>
            <a:pPr>
              <a:buFont typeface="Symbol" panose="05050102010706020507" pitchFamily="18" charset="2"/>
              <a:buChar char=" "/>
            </a:pPr>
            <a:endParaRPr lang="en-US" sz="8000" b="1" baseline="30000" dirty="0">
              <a:solidFill>
                <a:schemeClr val="accent1"/>
              </a:solidFill>
              <a:latin typeface="Times New Roman" panose="02020603050405020304" pitchFamily="18" charset="0"/>
              <a:cs typeface="Times New Roman" panose="02020603050405020304" pitchFamily="18" charset="0"/>
            </a:endParaRPr>
          </a:p>
          <a:p>
            <a:pPr>
              <a:buFont typeface="Symbol" panose="05050102010706020507" pitchFamily="18" charset="2"/>
              <a:buChar char=" "/>
            </a:pPr>
            <a:endParaRPr lang="en-US" sz="6000" b="1" baseline="30000" dirty="0">
              <a:solidFill>
                <a:schemeClr val="accent1"/>
              </a:solidFill>
              <a:latin typeface="Times New Roman" panose="02020603050405020304" pitchFamily="18" charset="0"/>
              <a:cs typeface="Times New Roman" panose="02020603050405020304" pitchFamily="18" charset="0"/>
            </a:endParaRPr>
          </a:p>
          <a:p>
            <a:pPr>
              <a:buFont typeface="Symbol" panose="05050102010706020507" pitchFamily="18" charset="2"/>
              <a:buChar char=" "/>
            </a:pPr>
            <a:endParaRPr lang="en-IN" sz="4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6333949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3755" y="707887"/>
            <a:ext cx="8293190" cy="5829233"/>
          </a:xfrm>
        </p:spPr>
        <p:txBody>
          <a:bodyPr>
            <a:normAutofit fontScale="92500" lnSpcReduction="20000"/>
          </a:bodyPr>
          <a:lstStyle/>
          <a:p>
            <a:pPr marL="0" indent="0">
              <a:buNone/>
            </a:pPr>
            <a:r>
              <a:rPr lang="en-IN" dirty="0" smtClean="0">
                <a:latin typeface="Times New Roman" panose="02020603050405020304" pitchFamily="18" charset="0"/>
                <a:cs typeface="Times New Roman" panose="02020603050405020304" pitchFamily="18" charset="0"/>
              </a:rPr>
              <a:t>Q ,K, L there are three variable in the model ,three parameters ,</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           V=Q,K,L</a:t>
            </a:r>
          </a:p>
          <a:p>
            <a:pPr marL="0" indent="0">
              <a:buNone/>
            </a:pPr>
            <a:r>
              <a:rPr lang="en-IN" dirty="0" smtClean="0">
                <a:latin typeface="Times New Roman" panose="02020603050405020304" pitchFamily="18" charset="0"/>
                <a:cs typeface="Times New Roman" panose="02020603050405020304" pitchFamily="18" charset="0"/>
              </a:rPr>
              <a:t>           P=</a:t>
            </a:r>
            <a:r>
              <a:rPr lang="en-IN" dirty="0" err="1" smtClean="0">
                <a:latin typeface="Times New Roman" panose="02020603050405020304" pitchFamily="18" charset="0"/>
                <a:cs typeface="Times New Roman" panose="02020603050405020304" pitchFamily="18" charset="0"/>
              </a:rPr>
              <a:t>A,</a:t>
            </a:r>
            <a:r>
              <a:rPr lang="en-IN" dirty="0" err="1" smtClean="0">
                <a:latin typeface="Symbol" panose="05050102010706020507" pitchFamily="18" charset="2"/>
                <a:cs typeface="Times New Roman" panose="02020603050405020304" pitchFamily="18" charset="0"/>
              </a:rPr>
              <a:t>a,q</a:t>
            </a:r>
            <a:endParaRPr lang="en-IN" dirty="0" smtClean="0">
              <a:latin typeface="Symbol" panose="05050102010706020507" pitchFamily="18" charset="2"/>
              <a:cs typeface="Times New Roman" panose="02020603050405020304" pitchFamily="18" charset="0"/>
            </a:endParaRPr>
          </a:p>
          <a:p>
            <a:pPr marL="0" indent="0">
              <a:buNone/>
            </a:pPr>
            <a:r>
              <a:rPr lang="en-IN" dirty="0" smtClean="0">
                <a:latin typeface="Symbol" panose="05050102010706020507" pitchFamily="18" charset="2"/>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Q = A </a:t>
            </a:r>
            <a:r>
              <a:rPr lang="en-IN" dirty="0" smtClean="0">
                <a:latin typeface="Symbol" panose="05050102010706020507" pitchFamily="18" charset="2"/>
                <a:cs typeface="Times New Roman" panose="02020603050405020304" pitchFamily="18" charset="0"/>
              </a:rPr>
              <a:t>[aK-q+1- </a:t>
            </a:r>
            <a:r>
              <a:rPr lang="en-IN" dirty="0" err="1" smtClean="0">
                <a:latin typeface="Symbol" panose="05050102010706020507" pitchFamily="18" charset="2"/>
                <a:cs typeface="Times New Roman" panose="02020603050405020304" pitchFamily="18" charset="0"/>
              </a:rPr>
              <a:t>a</a:t>
            </a:r>
            <a:r>
              <a:rPr lang="en-IN" dirty="0" err="1" smtClean="0">
                <a:latin typeface="Times New Roman" panose="02020603050405020304" pitchFamily="18" charset="0"/>
                <a:cs typeface="Times New Roman" panose="02020603050405020304" pitchFamily="18" charset="0"/>
              </a:rPr>
              <a:t>L</a:t>
            </a:r>
            <a:r>
              <a:rPr lang="en-IN" dirty="0" smtClean="0">
                <a:latin typeface="Times New Roman" panose="02020603050405020304" pitchFamily="18" charset="0"/>
                <a:cs typeface="Times New Roman" panose="02020603050405020304" pitchFamily="18" charset="0"/>
              </a:rPr>
              <a:t> </a:t>
            </a:r>
            <a:r>
              <a:rPr lang="en-IN" dirty="0" smtClean="0">
                <a:latin typeface="Symbol" panose="05050102010706020507" pitchFamily="18" charset="2"/>
                <a:cs typeface="Times New Roman" panose="02020603050405020304" pitchFamily="18" charset="0"/>
              </a:rPr>
              <a:t>]-1/q</a:t>
            </a:r>
          </a:p>
          <a:p>
            <a:pPr marL="0" indent="0">
              <a:buNone/>
            </a:pPr>
            <a:endParaRPr lang="en-IN" dirty="0" smtClean="0">
              <a:latin typeface="Symbol" panose="05050102010706020507" pitchFamily="18" charset="2"/>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Q=Quantity of output </a:t>
            </a:r>
          </a:p>
          <a:p>
            <a:pPr marL="0" indent="0">
              <a:buNone/>
            </a:pPr>
            <a:r>
              <a:rPr lang="en-IN" dirty="0" smtClean="0">
                <a:latin typeface="Times New Roman" panose="02020603050405020304" pitchFamily="18" charset="0"/>
                <a:cs typeface="Times New Roman" panose="02020603050405020304" pitchFamily="18" charset="0"/>
              </a:rPr>
              <a:t>K=Number of labour </a:t>
            </a:r>
          </a:p>
          <a:p>
            <a:pPr marL="0" indent="0">
              <a:buNone/>
            </a:pPr>
            <a:r>
              <a:rPr lang="en-IN" dirty="0" smtClean="0">
                <a:latin typeface="Times New Roman" panose="02020603050405020304" pitchFamily="18" charset="0"/>
                <a:cs typeface="Times New Roman" panose="02020603050405020304" pitchFamily="18" charset="0"/>
              </a:rPr>
              <a:t>L=Number of capital</a:t>
            </a:r>
          </a:p>
          <a:p>
            <a:pPr marL="0" indent="0">
              <a:buNone/>
            </a:pPr>
            <a:r>
              <a:rPr lang="en-IN" dirty="0" smtClean="0">
                <a:latin typeface="Times New Roman" panose="02020603050405020304" pitchFamily="18" charset="0"/>
                <a:cs typeface="Times New Roman" panose="02020603050405020304" pitchFamily="18" charset="0"/>
              </a:rPr>
              <a:t>A=Efficient parameter </a:t>
            </a:r>
          </a:p>
          <a:p>
            <a:pPr marL="0" indent="0">
              <a:buNone/>
            </a:pPr>
            <a:r>
              <a:rPr lang="en-IN" dirty="0" smtClean="0">
                <a:latin typeface="Times New Roman" panose="02020603050405020304" pitchFamily="18" charset="0"/>
                <a:cs typeface="Times New Roman" panose="02020603050405020304" pitchFamily="18" charset="0"/>
              </a:rPr>
              <a:t>Parameters =  </a:t>
            </a:r>
            <a:r>
              <a:rPr lang="en-IN" dirty="0" smtClean="0">
                <a:latin typeface="Symbol" panose="05050102010706020507" pitchFamily="18" charset="2"/>
                <a:cs typeface="Times New Roman" panose="02020603050405020304" pitchFamily="18" charset="0"/>
              </a:rPr>
              <a:t>A , a , q</a:t>
            </a:r>
            <a:r>
              <a:rPr lang="en-IN" dirty="0" smtClean="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
        <p:nvSpPr>
          <p:cNvPr id="2" name="Rectangle 1"/>
          <p:cNvSpPr/>
          <p:nvPr/>
        </p:nvSpPr>
        <p:spPr>
          <a:xfrm>
            <a:off x="1371600" y="0"/>
            <a:ext cx="6942926" cy="646331"/>
          </a:xfrm>
          <a:prstGeom prst="rect">
            <a:avLst/>
          </a:prstGeom>
        </p:spPr>
        <p:txBody>
          <a:bodyPr wrap="none">
            <a:spAutoFit/>
          </a:bodyPr>
          <a:lstStyle/>
          <a:p>
            <a:pPr algn="ctr"/>
            <a:r>
              <a:rPr lang="en-IN" sz="3600" b="1" dirty="0">
                <a:latin typeface="Times New Roman" panose="02020603050405020304" pitchFamily="18" charset="0"/>
                <a:cs typeface="Times New Roman" panose="02020603050405020304" pitchFamily="18" charset="0"/>
              </a:rPr>
              <a:t>Constant elasticity of </a:t>
            </a:r>
            <a:r>
              <a:rPr lang="en-IN" sz="3600" b="1" dirty="0" smtClean="0">
                <a:latin typeface="Times New Roman" panose="02020603050405020304" pitchFamily="18" charset="0"/>
                <a:cs typeface="Times New Roman" panose="02020603050405020304" pitchFamily="18" charset="0"/>
              </a:rPr>
              <a:t>substitution</a:t>
            </a:r>
            <a:endParaRPr lang="en-IN"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26818256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06306" cy="6375041"/>
          </a:xfrm>
        </p:spPr>
        <p:txBody>
          <a:bodyPr>
            <a:noAutofit/>
          </a:bodyPr>
          <a:lstStyle/>
          <a:p>
            <a:pPr marL="0" indent="0">
              <a:buNone/>
            </a:pPr>
            <a:r>
              <a:rPr lang="en-IN" sz="2700" dirty="0" smtClean="0">
                <a:latin typeface="Times New Roman" panose="02020603050405020304" pitchFamily="18" charset="0"/>
                <a:cs typeface="Times New Roman" panose="02020603050405020304" pitchFamily="18" charset="0"/>
              </a:rPr>
              <a:t>       It shows the technology change in the both ,the output must be constant or same.</a:t>
            </a:r>
          </a:p>
          <a:p>
            <a:pPr marL="0" indent="0">
              <a:buNone/>
            </a:pPr>
            <a:r>
              <a:rPr lang="en-IN" sz="2700" dirty="0" smtClean="0">
                <a:latin typeface="Times New Roman" panose="02020603050405020304" pitchFamily="18" charset="0"/>
                <a:cs typeface="Times New Roman" panose="02020603050405020304" pitchFamily="18" charset="0"/>
              </a:rPr>
              <a:t>                           K     +  L=    Output</a:t>
            </a:r>
          </a:p>
          <a:p>
            <a:pPr marL="0" indent="0">
              <a:buNone/>
            </a:pPr>
            <a:r>
              <a:rPr lang="en-IN" sz="2700" b="1" dirty="0" smtClean="0">
                <a:latin typeface="Times New Roman" panose="02020603050405020304" pitchFamily="18" charset="0"/>
                <a:cs typeface="Times New Roman" panose="02020603050405020304" pitchFamily="18" charset="0"/>
              </a:rPr>
              <a:t>Properties:</a:t>
            </a:r>
          </a:p>
          <a:p>
            <a:pPr marL="514350" indent="-514350">
              <a:buFont typeface="+mj-lt"/>
              <a:buAutoNum type="arabicPeriod"/>
            </a:pPr>
            <a:r>
              <a:rPr lang="en-IN" sz="2700" dirty="0" smtClean="0">
                <a:latin typeface="Times New Roman" panose="02020603050405020304" pitchFamily="18" charset="0"/>
                <a:cs typeface="Times New Roman" panose="02020603050405020304" pitchFamily="18" charset="0"/>
              </a:rPr>
              <a:t>The value of elasticity of substitution depends upon the value of parameters(</a:t>
            </a:r>
            <a:r>
              <a:rPr lang="en-IN" sz="2700" dirty="0" err="1" smtClean="0">
                <a:latin typeface="Times New Roman" pitchFamily="18" charset="0"/>
                <a:cs typeface="Times New Roman" pitchFamily="18" charset="0"/>
              </a:rPr>
              <a:t>q,a,A</a:t>
            </a:r>
            <a:r>
              <a:rPr lang="en-IN" sz="2700" dirty="0" smtClean="0">
                <a:latin typeface="Times New Roman" panose="02020603050405020304" pitchFamily="18" charset="0"/>
                <a:cs typeface="Times New Roman" panose="02020603050405020304" pitchFamily="18" charset="0"/>
              </a:rPr>
              <a:t>)</a:t>
            </a:r>
          </a:p>
          <a:p>
            <a:pPr marL="514350" indent="-514350">
              <a:buFont typeface="+mj-lt"/>
              <a:buAutoNum type="arabicPeriod"/>
            </a:pPr>
            <a:r>
              <a:rPr lang="en-IN" sz="2700" dirty="0" smtClean="0">
                <a:latin typeface="Times New Roman" panose="02020603050405020304" pitchFamily="18" charset="0"/>
                <a:cs typeface="Times New Roman" panose="02020603050405020304" pitchFamily="18" charset="0"/>
              </a:rPr>
              <a:t>The marginal product of capital all always positive, If we assume  constant return to scale .</a:t>
            </a:r>
          </a:p>
          <a:p>
            <a:pPr marL="514350" indent="-514350">
              <a:buFont typeface="+mj-lt"/>
              <a:buAutoNum type="arabicPeriod"/>
            </a:pPr>
            <a:r>
              <a:rPr lang="en-IN" sz="2700" dirty="0" smtClean="0">
                <a:latin typeface="Times New Roman" panose="02020603050405020304" pitchFamily="18" charset="0"/>
                <a:cs typeface="Times New Roman" panose="02020603050405020304" pitchFamily="18" charset="0"/>
              </a:rPr>
              <a:t>When the elasticity substitution is less than utility the function does reach a finite maximum as one factor increase while other is held constant</a:t>
            </a:r>
          </a:p>
          <a:p>
            <a:pPr marL="514350" indent="-514350">
              <a:buFont typeface="+mj-lt"/>
              <a:buAutoNum type="arabicPeriod"/>
            </a:pPr>
            <a:r>
              <a:rPr lang="en-IN" sz="2700" dirty="0" smtClean="0">
                <a:latin typeface="Times New Roman" panose="02020603050405020304" pitchFamily="18" charset="0"/>
                <a:cs typeface="Times New Roman" panose="02020603050405020304" pitchFamily="18" charset="0"/>
              </a:rPr>
              <a:t>The marginal product curve are sloping downward.</a:t>
            </a:r>
          </a:p>
          <a:p>
            <a:pPr marL="514350" indent="-514350">
              <a:buFont typeface="+mj-lt"/>
              <a:buAutoNum type="arabicPeriod"/>
            </a:pPr>
            <a:r>
              <a:rPr lang="en-IN" sz="2700" dirty="0" smtClean="0">
                <a:latin typeface="Times New Roman" panose="02020603050405020304" pitchFamily="18" charset="0"/>
                <a:cs typeface="Times New Roman" panose="02020603050405020304" pitchFamily="18" charset="0"/>
              </a:rPr>
              <a:t>The estimation of the elasticity of substitution parameters requires the assumption of perfect competition,</a:t>
            </a:r>
          </a:p>
          <a:p>
            <a:pPr marL="514350" indent="-514350">
              <a:buFont typeface="+mj-lt"/>
              <a:buAutoNum type="arabicPeriod"/>
            </a:pPr>
            <a:endParaRPr lang="en-IN" sz="27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39060595"/>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763000" cy="5396130"/>
          </a:xfrm>
        </p:spPr>
        <p:txBody>
          <a:bodyPr>
            <a:normAutofit fontScale="92500"/>
          </a:bodyPr>
          <a:lstStyle/>
          <a:p>
            <a:pPr marL="0" indent="0" algn="ctr" fontAlgn="base">
              <a:buNone/>
            </a:pPr>
            <a:r>
              <a:rPr lang="en-US" sz="3600" b="1" dirty="0" smtClean="0">
                <a:latin typeface="Times New Roman" panose="02020603050405020304" pitchFamily="18" charset="0"/>
                <a:cs typeface="Times New Roman" panose="02020603050405020304" pitchFamily="18" charset="0"/>
              </a:rPr>
              <a:t>Variable Elasticity Substitution Production Function</a:t>
            </a:r>
          </a:p>
          <a:p>
            <a:pPr algn="just" fontAlgn="base"/>
            <a:r>
              <a:rPr lang="en-US" sz="3200" dirty="0" smtClean="0">
                <a:latin typeface="Times New Roman" panose="02020603050405020304" pitchFamily="18" charset="0"/>
                <a:cs typeface="Times New Roman" panose="02020603050405020304" pitchFamily="18" charset="0"/>
              </a:rPr>
              <a:t>Recently attempts have been made by Bruno, Knox Lovell and Revankar to get a new production function. The resulting production function is the generalisation of CES which possesses the desirable properties of variable elasticity substitution.</a:t>
            </a:r>
          </a:p>
          <a:p>
            <a:pPr algn="just" fontAlgn="base"/>
            <a:r>
              <a:rPr lang="en-US" sz="3200" dirty="0" smtClean="0">
                <a:latin typeface="Times New Roman" panose="02020603050405020304" pitchFamily="18" charset="0"/>
                <a:cs typeface="Times New Roman" panose="02020603050405020304" pitchFamily="18" charset="0"/>
              </a:rPr>
              <a:t>Lu and Fletcher have filled a logarithmic relationship containing the wage rate (W) as well as the capital-labour ratio (K/L) to explain value added per unit of labour.</a:t>
            </a:r>
          </a:p>
        </p:txBody>
      </p:sp>
    </p:spTree>
    <p:extLst>
      <p:ext uri="{BB962C8B-B14F-4D97-AF65-F5344CB8AC3E}">
        <p14:creationId xmlns="" xmlns:p14="http://schemas.microsoft.com/office/powerpoint/2010/main" val="277472044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776" y="661736"/>
            <a:ext cx="7715250" cy="4896853"/>
          </a:xfrm>
        </p:spPr>
        <p:txBody>
          <a:bodyPr>
            <a:normAutofit fontScale="85000" lnSpcReduction="20000"/>
          </a:bodyPr>
          <a:lstStyle/>
          <a:p>
            <a:pPr fontAlgn="base">
              <a:buNone/>
            </a:pPr>
            <a:r>
              <a:rPr lang="en-US" dirty="0" smtClean="0">
                <a:latin typeface="Times New Roman" panose="02020603050405020304" pitchFamily="18" charset="0"/>
                <a:cs typeface="Times New Roman" panose="02020603050405020304" pitchFamily="18" charset="0"/>
              </a:rPr>
              <a:t>V/L = a + b log W + с log K/L</a:t>
            </a:r>
          </a:p>
          <a:p>
            <a:pPr fontAlgn="base">
              <a:buNone/>
            </a:pPr>
            <a:r>
              <a:rPr lang="en-US" dirty="0" smtClean="0">
                <a:latin typeface="Times New Roman" panose="02020603050405020304" pitchFamily="18" charset="0"/>
                <a:cs typeface="Times New Roman" panose="02020603050405020304" pitchFamily="18" charset="0"/>
              </a:rPr>
              <a:t>where</a:t>
            </a:r>
          </a:p>
          <a:p>
            <a:pPr fontAlgn="base">
              <a:buNone/>
            </a:pPr>
            <a:r>
              <a:rPr lang="en-US" dirty="0" smtClean="0">
                <a:latin typeface="Times New Roman" panose="02020603050405020304" pitchFamily="18" charset="0"/>
                <a:cs typeface="Times New Roman" panose="02020603050405020304" pitchFamily="18" charset="0"/>
              </a:rPr>
              <a:t>V = Value added</a:t>
            </a:r>
          </a:p>
          <a:p>
            <a:pPr fontAlgn="base">
              <a:buNone/>
            </a:pPr>
            <a:r>
              <a:rPr lang="en-US" dirty="0" smtClean="0">
                <a:latin typeface="Times New Roman" panose="02020603050405020304" pitchFamily="18" charset="0"/>
                <a:cs typeface="Times New Roman" panose="02020603050405020304" pitchFamily="18" charset="0"/>
              </a:rPr>
              <a:t>W = Wage rate</a:t>
            </a:r>
          </a:p>
          <a:p>
            <a:pPr fontAlgn="base">
              <a:buNone/>
            </a:pPr>
            <a:r>
              <a:rPr lang="en-US" dirty="0" smtClean="0">
                <a:latin typeface="Times New Roman" panose="02020603050405020304" pitchFamily="18" charset="0"/>
                <a:cs typeface="Times New Roman" panose="02020603050405020304" pitchFamily="18" charset="0"/>
              </a:rPr>
              <a:t>K = Capital</a:t>
            </a:r>
          </a:p>
          <a:p>
            <a:pPr fontAlgn="base">
              <a:buNone/>
            </a:pPr>
            <a:r>
              <a:rPr lang="en-US" dirty="0" smtClean="0">
                <a:latin typeface="Times New Roman" panose="02020603050405020304" pitchFamily="18" charset="0"/>
                <a:cs typeface="Times New Roman" panose="02020603050405020304" pitchFamily="18" charset="0"/>
              </a:rPr>
              <a:t>L = </a:t>
            </a:r>
            <a:r>
              <a:rPr lang="en-US" dirty="0" err="1" smtClean="0">
                <a:latin typeface="Times New Roman" panose="02020603050405020304" pitchFamily="18" charset="0"/>
                <a:cs typeface="Times New Roman" panose="02020603050405020304" pitchFamily="18" charset="0"/>
              </a:rPr>
              <a:t>Labour</a:t>
            </a:r>
            <a:endParaRPr lang="en-US" dirty="0" smtClean="0">
              <a:latin typeface="Times New Roman" panose="02020603050405020304" pitchFamily="18" charset="0"/>
              <a:cs typeface="Times New Roman" panose="02020603050405020304" pitchFamily="18" charset="0"/>
            </a:endParaRPr>
          </a:p>
          <a:p>
            <a:pPr fontAlgn="base">
              <a:buNone/>
            </a:pPr>
            <a:r>
              <a:rPr lang="en-US" dirty="0" smtClean="0">
                <a:latin typeface="Times New Roman" panose="02020603050405020304" pitchFamily="18" charset="0"/>
                <a:cs typeface="Times New Roman" panose="02020603050405020304" pitchFamily="18" charset="0"/>
              </a:rPr>
              <a:t>a, b and с are the parameters to be estimated.</a:t>
            </a:r>
          </a:p>
          <a:p>
            <a:pPr fontAlgn="base">
              <a:buNone/>
            </a:pPr>
            <a:r>
              <a:rPr lang="en-US" dirty="0" smtClean="0">
                <a:latin typeface="Times New Roman" panose="02020603050405020304" pitchFamily="18" charset="0"/>
                <a:cs typeface="Times New Roman" panose="02020603050405020304" pitchFamily="18" charset="0"/>
              </a:rPr>
              <a:t>The elasticity of substitution (σ) is</a:t>
            </a:r>
          </a:p>
          <a:p>
            <a:pPr fontAlgn="base">
              <a:buNone/>
            </a:pPr>
            <a:r>
              <a:rPr lang="en-US" dirty="0" smtClean="0">
                <a:latin typeface="Times New Roman" panose="02020603050405020304" pitchFamily="18" charset="0"/>
                <a:cs typeface="Times New Roman" panose="02020603050405020304" pitchFamily="18" charset="0"/>
              </a:rPr>
              <a:t>σ = b/1-c (1+WL/</a:t>
            </a:r>
            <a:r>
              <a:rPr lang="en-US" dirty="0" err="1" smtClean="0">
                <a:latin typeface="Times New Roman" panose="02020603050405020304" pitchFamily="18" charset="0"/>
                <a:cs typeface="Times New Roman" panose="02020603050405020304" pitchFamily="18" charset="0"/>
              </a:rPr>
              <a:t>rk</a:t>
            </a:r>
            <a:r>
              <a:rPr lang="en-US" dirty="0" smtClean="0">
                <a:latin typeface="Times New Roman" panose="02020603050405020304" pitchFamily="18" charset="0"/>
                <a:cs typeface="Times New Roman" panose="02020603050405020304" pitchFamily="18" charset="0"/>
              </a:rPr>
              <a:t>)</a:t>
            </a:r>
          </a:p>
          <a:p>
            <a:pPr fontAlgn="base">
              <a:buNone/>
            </a:pPr>
            <a:r>
              <a:rPr lang="en-US" dirty="0" smtClean="0">
                <a:latin typeface="Times New Roman" panose="02020603050405020304" pitchFamily="18" charset="0"/>
                <a:cs typeface="Times New Roman" panose="02020603050405020304" pitchFamily="18" charset="0"/>
              </a:rPr>
              <a:t>where, WL and </a:t>
            </a:r>
            <a:r>
              <a:rPr lang="en-US" dirty="0" err="1" smtClean="0">
                <a:latin typeface="Times New Roman" panose="02020603050405020304" pitchFamily="18" charset="0"/>
                <a:cs typeface="Times New Roman" panose="02020603050405020304" pitchFamily="18" charset="0"/>
              </a:rPr>
              <a:t>rk</a:t>
            </a:r>
            <a:r>
              <a:rPr lang="en-US" dirty="0" smtClean="0">
                <a:latin typeface="Times New Roman" panose="02020603050405020304" pitchFamily="18" charset="0"/>
                <a:cs typeface="Times New Roman" panose="02020603050405020304" pitchFamily="18" charset="0"/>
              </a:rPr>
              <a:t> are the shares of </a:t>
            </a:r>
            <a:r>
              <a:rPr lang="en-US" dirty="0" err="1" smtClean="0">
                <a:latin typeface="Times New Roman" panose="02020603050405020304" pitchFamily="18" charset="0"/>
                <a:cs typeface="Times New Roman" panose="02020603050405020304" pitchFamily="18" charset="0"/>
              </a:rPr>
              <a:t>labour</a:t>
            </a:r>
            <a:r>
              <a:rPr lang="en-US" dirty="0" smtClean="0">
                <a:latin typeface="Times New Roman" panose="02020603050405020304" pitchFamily="18" charset="0"/>
                <a:cs typeface="Times New Roman" panose="02020603050405020304" pitchFamily="18" charset="0"/>
              </a:rPr>
              <a:t> and capital respectively.</a:t>
            </a:r>
          </a:p>
          <a:p>
            <a:pPr fontAlgn="base"/>
            <a:endParaRPr lang="en-US" dirty="0" smtClean="0">
              <a:latin typeface="Times New Roman" panose="02020603050405020304" pitchFamily="18" charset="0"/>
              <a:cs typeface="Times New Roman" panose="02020603050405020304" pitchFamily="18" charset="0"/>
            </a:endParaRPr>
          </a:p>
          <a:p>
            <a:pPr>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5369995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445" y="1010653"/>
            <a:ext cx="7622003" cy="4865215"/>
          </a:xfrm>
        </p:spPr>
        <p:txBody>
          <a:bodyPr/>
          <a:lstStyle/>
          <a:p>
            <a:pPr marL="0" indent="0" algn="just" fontAlgn="base">
              <a:buNone/>
            </a:pPr>
            <a:r>
              <a:rPr lang="en-US" b="1" dirty="0" smtClean="0">
                <a:latin typeface="Times New Roman" panose="02020603050405020304" pitchFamily="18" charset="0"/>
                <a:cs typeface="Times New Roman" panose="02020603050405020304" pitchFamily="18" charset="0"/>
              </a:rPr>
              <a:t>Properties of VES Production Function:</a:t>
            </a:r>
            <a:endParaRPr lang="en-US" dirty="0" smtClean="0">
              <a:latin typeface="Times New Roman" panose="02020603050405020304" pitchFamily="18" charset="0"/>
              <a:cs typeface="Times New Roman" panose="02020603050405020304" pitchFamily="18" charset="0"/>
            </a:endParaRPr>
          </a:p>
          <a:p>
            <a:pPr algn="just" fontAlgn="base"/>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VES satisfies the requirements of a neo-classical production function.</a:t>
            </a:r>
          </a:p>
          <a:p>
            <a:pPr algn="just" fontAlgn="base"/>
            <a:r>
              <a:rPr lang="en-US" dirty="0" smtClean="0">
                <a:latin typeface="Times New Roman" panose="02020603050405020304" pitchFamily="18" charset="0"/>
                <a:cs typeface="Times New Roman" panose="02020603050405020304" pitchFamily="18" charset="0"/>
              </a:rPr>
              <a:t>(ii) VES function includes the fixed co-efficient models.</a:t>
            </a:r>
          </a:p>
          <a:p>
            <a:pPr algn="just" fontAlgn="base"/>
            <a:r>
              <a:rPr lang="en-US" dirty="0" smtClean="0">
                <a:latin typeface="Times New Roman" panose="02020603050405020304" pitchFamily="18" charset="0"/>
                <a:cs typeface="Times New Roman" panose="02020603050405020304" pitchFamily="18" charset="0"/>
              </a:rPr>
              <a:t>(iii) VES production function is more general.</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637681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389" y="225380"/>
            <a:ext cx="8161987" cy="6362164"/>
          </a:xfrm>
        </p:spPr>
        <p:txBody>
          <a:bodyPr>
            <a:normAutofit fontScale="85000" lnSpcReduction="10000"/>
          </a:bodyPr>
          <a:lstStyle/>
          <a:p>
            <a:pPr algn="just"/>
            <a:r>
              <a:rPr lang="en-IN" sz="3600" b="1" dirty="0" smtClean="0">
                <a:solidFill>
                  <a:schemeClr val="tx1"/>
                </a:solidFill>
                <a:latin typeface="Times New Roman" panose="02020603050405020304" pitchFamily="18" charset="0"/>
                <a:cs typeface="Times New Roman" panose="02020603050405020304" pitchFamily="18" charset="0"/>
              </a:rPr>
              <a:t>Production</a:t>
            </a:r>
          </a:p>
          <a:p>
            <a:pPr algn="just"/>
            <a:r>
              <a:rPr lang="en-IN" sz="3200" dirty="0" smtClean="0">
                <a:solidFill>
                  <a:schemeClr val="tx1"/>
                </a:solidFill>
                <a:latin typeface="Times New Roman" panose="02020603050405020304" pitchFamily="18" charset="0"/>
                <a:cs typeface="Times New Roman" panose="02020603050405020304" pitchFamily="18" charset="0"/>
              </a:rPr>
              <a:t>            Production is one of the basic economic activities .In simple terms production means ‘creation of utility’. It is the outcomes of the combined activity of the four factors of production </a:t>
            </a:r>
            <a:r>
              <a:rPr lang="en-IN" sz="3200" dirty="0" err="1" smtClean="0">
                <a:solidFill>
                  <a:schemeClr val="tx1"/>
                </a:solidFill>
                <a:latin typeface="Times New Roman" panose="02020603050405020304" pitchFamily="18" charset="0"/>
                <a:cs typeface="Times New Roman" panose="02020603050405020304" pitchFamily="18" charset="0"/>
              </a:rPr>
              <a:t>viz</a:t>
            </a:r>
            <a:r>
              <a:rPr lang="en-IN" sz="3200" dirty="0" smtClean="0">
                <a:solidFill>
                  <a:schemeClr val="tx1"/>
                </a:solidFill>
                <a:latin typeface="Times New Roman" panose="02020603050405020304" pitchFamily="18" charset="0"/>
                <a:cs typeface="Times New Roman" panose="02020603050405020304" pitchFamily="18" charset="0"/>
              </a:rPr>
              <a:t>, Land, labour, capital, organization.</a:t>
            </a:r>
          </a:p>
          <a:p>
            <a:pPr algn="just"/>
            <a:endParaRPr lang="en-IN" sz="3200" dirty="0">
              <a:solidFill>
                <a:schemeClr val="tx1"/>
              </a:solidFill>
              <a:latin typeface="Times New Roman" panose="02020603050405020304" pitchFamily="18" charset="0"/>
              <a:cs typeface="Times New Roman" panose="02020603050405020304" pitchFamily="18" charset="0"/>
            </a:endParaRPr>
          </a:p>
          <a:p>
            <a:pPr algn="just"/>
            <a:r>
              <a:rPr lang="en-IN" sz="3600" b="1" dirty="0" smtClean="0">
                <a:solidFill>
                  <a:schemeClr val="tx1"/>
                </a:solidFill>
                <a:latin typeface="Times New Roman" panose="02020603050405020304" pitchFamily="18" charset="0"/>
                <a:cs typeface="Times New Roman" panose="02020603050405020304" pitchFamily="18" charset="0"/>
              </a:rPr>
              <a:t>Production function</a:t>
            </a:r>
          </a:p>
          <a:p>
            <a:pPr algn="just"/>
            <a:r>
              <a:rPr lang="en-IN" sz="3200" dirty="0" smtClean="0">
                <a:solidFill>
                  <a:schemeClr val="tx1"/>
                </a:solidFill>
                <a:latin typeface="Times New Roman" panose="02020603050405020304" pitchFamily="18" charset="0"/>
                <a:cs typeface="Times New Roman" panose="02020603050405020304" pitchFamily="18" charset="0"/>
              </a:rPr>
              <a:t> </a:t>
            </a:r>
            <a:r>
              <a:rPr lang="en-IN" sz="3200" dirty="0">
                <a:solidFill>
                  <a:schemeClr val="tx1"/>
                </a:solidFill>
                <a:latin typeface="Times New Roman" panose="02020603050405020304" pitchFamily="18" charset="0"/>
                <a:cs typeface="Times New Roman" panose="02020603050405020304" pitchFamily="18" charset="0"/>
              </a:rPr>
              <a:t> </a:t>
            </a:r>
            <a:r>
              <a:rPr lang="en-IN" sz="3200" dirty="0" smtClean="0">
                <a:solidFill>
                  <a:schemeClr val="tx1"/>
                </a:solidFill>
                <a:latin typeface="Times New Roman" panose="02020603050405020304" pitchFamily="18" charset="0"/>
                <a:cs typeface="Times New Roman" panose="02020603050405020304" pitchFamily="18" charset="0"/>
              </a:rPr>
              <a:t> It is a technical relation between inputs and outputs.</a:t>
            </a:r>
          </a:p>
          <a:p>
            <a:pPr algn="just"/>
            <a:r>
              <a:rPr lang="en-IN" sz="3200" dirty="0" smtClean="0">
                <a:solidFill>
                  <a:schemeClr val="tx1"/>
                </a:solidFill>
                <a:latin typeface="Times New Roman" panose="02020603050405020304" pitchFamily="18" charset="0"/>
                <a:cs typeface="Times New Roman" panose="02020603050405020304" pitchFamily="18" charset="0"/>
              </a:rPr>
              <a:t>    Samuelson describes production function as the relationship between the maximum amount of output that can be produced and the inputs required to make that output. It defined for a given state of technology. </a:t>
            </a:r>
          </a:p>
          <a:p>
            <a:pPr algn="just"/>
            <a:r>
              <a:rPr lang="en-IN" sz="3200" dirty="0" smtClean="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 xmlns:p14="http://schemas.microsoft.com/office/powerpoint/2010/main" val="5953000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b="1" dirty="0" smtClean="0">
                <a:latin typeface="Times New Roman" panose="02020603050405020304" pitchFamily="18" charset="0"/>
                <a:cs typeface="Times New Roman" panose="02020603050405020304" pitchFamily="18" charset="0"/>
              </a:rPr>
              <a:t>The law of return to scale</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4800" y="1828800"/>
            <a:ext cx="8534400" cy="4085778"/>
          </a:xfrm>
        </p:spPr>
        <p:txBody>
          <a:bodyPr>
            <a:normAutofit lnSpcReduction="10000"/>
          </a:bodyPr>
          <a:lstStyle/>
          <a:p>
            <a:pPr algn="just"/>
            <a:r>
              <a:rPr lang="en-IN" sz="3200" dirty="0" smtClean="0">
                <a:latin typeface="Times New Roman" panose="02020603050405020304" pitchFamily="18" charset="0"/>
                <a:cs typeface="Times New Roman" panose="02020603050405020304" pitchFamily="18" charset="0"/>
              </a:rPr>
              <a:t>The laws of returns study the behaviour of output when factor proportions are altered. Factor proportions may be altered by keeping one or more factors constant and other factors variables .The changes in output due different combinations of fixed and variables factors of input are analysed. The different proportions of factors input, may lead to either diminishing returns, constant returns or increasing returns .</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755889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idx="4294967295"/>
          </p:nvPr>
        </p:nvSpPr>
        <p:spPr>
          <a:xfrm>
            <a:off x="0" y="0"/>
            <a:ext cx="5157788" cy="1017588"/>
          </a:xfrm>
        </p:spPr>
        <p:txBody>
          <a:bodyPr anchorCtr="1"/>
          <a:lstStyle/>
          <a:p>
            <a:pPr eaLnBrk="1" hangingPunct="1">
              <a:defRPr/>
            </a:pPr>
            <a:r>
              <a:rPr lang="en-US" sz="32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RETURNS TO SCALE</a:t>
            </a:r>
            <a:r>
              <a:rPr lang="en-US" sz="2800" b="1" u="sng" dirty="0">
                <a:effectLst>
                  <a:outerShdw blurRad="38100" dist="38100" dir="2700000" algn="tl">
                    <a:srgbClr val="C0C0C0"/>
                  </a:outerShdw>
                </a:effectLst>
              </a:rPr>
              <a:t/>
            </a:r>
            <a:br>
              <a:rPr lang="en-US" sz="2800" b="1" u="sng" dirty="0">
                <a:effectLst>
                  <a:outerShdw blurRad="38100" dist="38100" dir="2700000" algn="tl">
                    <a:srgbClr val="C0C0C0"/>
                  </a:outerShdw>
                </a:effectLst>
              </a:rPr>
            </a:br>
            <a:endParaRPr lang="en-US" sz="2200" b="1" dirty="0"/>
          </a:p>
        </p:txBody>
      </p:sp>
      <p:graphicFrame>
        <p:nvGraphicFramePr>
          <p:cNvPr id="28726" name="Group 54"/>
          <p:cNvGraphicFramePr>
            <a:graphicFrameLocks noGrp="1"/>
          </p:cNvGraphicFramePr>
          <p:nvPr>
            <p:extLst>
              <p:ext uri="{D42A27DB-BD31-4B8C-83A1-F6EECF244321}">
                <p14:modId xmlns="" xmlns:p14="http://schemas.microsoft.com/office/powerpoint/2010/main" val="1680893619"/>
              </p:ext>
            </p:extLst>
          </p:nvPr>
        </p:nvGraphicFramePr>
        <p:xfrm>
          <a:off x="637504" y="1193442"/>
          <a:ext cx="7959145" cy="5453355"/>
        </p:xfrm>
        <a:graphic>
          <a:graphicData uri="http://schemas.openxmlformats.org/drawingml/2006/table">
            <a:tbl>
              <a:tblPr/>
              <a:tblGrid>
                <a:gridCol w="3843519"/>
                <a:gridCol w="1228736"/>
                <a:gridCol w="1118191"/>
                <a:gridCol w="1768699"/>
              </a:tblGrid>
              <a:tr h="885188">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2400" b="1" i="0" u="none" strike="noStrike" cap="none" normalizeH="0" baseline="0" dirty="0" smtClean="0">
                          <a:ln>
                            <a:noFill/>
                          </a:ln>
                          <a:solidFill>
                            <a:schemeClr val="tx1"/>
                          </a:solidFill>
                          <a:effectLst/>
                          <a:latin typeface="Times New Roman" pitchFamily="18" charset="0"/>
                          <a:cs typeface="Times New Roman" pitchFamily="18" charset="0"/>
                        </a:rPr>
                        <a:t>FACTORS OF PRODN EMP</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TOTAL PRODUCTS/RETURNS</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MARGINAL PRODUCT/</a:t>
                      </a: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RETURNS</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STAGE OF RETURN TO SCALE</a:t>
                      </a:r>
                    </a:p>
                  </a:txBody>
                  <a:tcPr marL="68580" marR="68580" marT="45715" marB="45715"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 WORKER+3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hrs</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200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200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STAGE OF INCREASING RETURNS</a:t>
                      </a:r>
                    </a:p>
                  </a:txBody>
                  <a:tcPr marL="68580" marR="68580" marT="45715" marB="45715"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4749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2 WORKERS + 6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hrs</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300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 WORKERS + 9hrs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900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400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4 WORKERS+ 12 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1400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500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5 WORKERS +15 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1900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500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STAGE OF CONSTANT RETURNS</a:t>
                      </a:r>
                    </a:p>
                  </a:txBody>
                  <a:tcPr marL="68580" marR="68580" marT="45715" marB="45715"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55703">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6 WORKERS + 18 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2400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500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7 WORKERS + 21 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2800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400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rowSpan="3">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STAGE OF DECREASING RETURNS</a:t>
                      </a:r>
                    </a:p>
                  </a:txBody>
                  <a:tcPr marL="68580" marR="68580" marT="45715" marB="45715"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WORKERS + 24 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3100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300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r h="426196">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9 WORKERS + 27 hrs</a:t>
                      </a:r>
                    </a:p>
                  </a:txBody>
                  <a:tcPr marL="68580" marR="68580" marT="45715" marB="45715"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3200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100</a:t>
                      </a:r>
                    </a:p>
                  </a:txBody>
                  <a:tcPr marL="68580" marR="68580" marT="45715" marB="45715"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vMerge="1">
                  <a:txBody>
                    <a:bodyPr/>
                    <a:lstStyle/>
                    <a:p>
                      <a:endParaRPr lang="en-US"/>
                    </a:p>
                  </a:txBody>
                  <a:tcPr/>
                </a:tc>
              </a:tr>
            </a:tbl>
          </a:graphicData>
        </a:graphic>
      </p:graphicFrame>
    </p:spTree>
    <p:extLst>
      <p:ext uri="{BB962C8B-B14F-4D97-AF65-F5344CB8AC3E}">
        <p14:creationId xmlns="" xmlns:p14="http://schemas.microsoft.com/office/powerpoint/2010/main" val="371750727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4"/>
          <p:cNvSpPr>
            <a:spLocks noChangeShapeType="1"/>
          </p:cNvSpPr>
          <p:nvPr/>
        </p:nvSpPr>
        <p:spPr bwMode="auto">
          <a:xfrm>
            <a:off x="2457450" y="2506663"/>
            <a:ext cx="0" cy="3048000"/>
          </a:xfrm>
          <a:prstGeom prst="line">
            <a:avLst/>
          </a:prstGeom>
          <a:noFill/>
          <a:ln w="28575">
            <a:solidFill>
              <a:schemeClr val="tx1"/>
            </a:solidFill>
            <a:miter lim="800000"/>
            <a:headEnd type="triangle" w="med" len="med"/>
            <a:tailEnd/>
          </a:ln>
          <a:extLst>
            <a:ext uri="{909E8E84-426E-40DD-AFC4-6F175D3DCCD1}">
              <a14:hiddenFill xmlns="" xmlns:a14="http://schemas.microsoft.com/office/drawing/2010/main">
                <a:noFill/>
              </a14:hiddenFill>
            </a:ext>
          </a:extLst>
        </p:spPr>
        <p:txBody>
          <a:bodyPr wrap="none"/>
          <a:lstStyle/>
          <a:p>
            <a:endParaRPr lang="en-IN"/>
          </a:p>
        </p:txBody>
      </p:sp>
      <p:sp>
        <p:nvSpPr>
          <p:cNvPr id="25603" name="Line 5"/>
          <p:cNvSpPr>
            <a:spLocks noChangeShapeType="1"/>
          </p:cNvSpPr>
          <p:nvPr/>
        </p:nvSpPr>
        <p:spPr bwMode="auto">
          <a:xfrm>
            <a:off x="2457450" y="5554663"/>
            <a:ext cx="4743450" cy="0"/>
          </a:xfrm>
          <a:prstGeom prst="line">
            <a:avLst/>
          </a:prstGeom>
          <a:noFill/>
          <a:ln w="2857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IN"/>
          </a:p>
        </p:txBody>
      </p:sp>
      <p:sp>
        <p:nvSpPr>
          <p:cNvPr id="25604" name="AutoShape 6"/>
          <p:cNvSpPr>
            <a:spLocks noChangeArrowheads="1"/>
          </p:cNvSpPr>
          <p:nvPr/>
        </p:nvSpPr>
        <p:spPr bwMode="auto">
          <a:xfrm>
            <a:off x="26860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05" name="Freeform 7"/>
          <p:cNvSpPr>
            <a:spLocks/>
          </p:cNvSpPr>
          <p:nvPr/>
        </p:nvSpPr>
        <p:spPr bwMode="auto">
          <a:xfrm>
            <a:off x="2743200" y="4030665"/>
            <a:ext cx="628650" cy="803275"/>
          </a:xfrm>
          <a:custGeom>
            <a:avLst/>
            <a:gdLst>
              <a:gd name="T0" fmla="*/ 0 w 848"/>
              <a:gd name="T1" fmla="*/ 687900595 h 938"/>
              <a:gd name="T2" fmla="*/ 828513263 w 848"/>
              <a:gd name="T3" fmla="*/ 0 h 938"/>
              <a:gd name="T4" fmla="*/ 0 60000 65536"/>
              <a:gd name="T5" fmla="*/ 0 60000 65536"/>
              <a:gd name="T6" fmla="*/ 0 w 848"/>
              <a:gd name="T7" fmla="*/ 0 h 938"/>
              <a:gd name="T8" fmla="*/ 848 w 848"/>
              <a:gd name="T9" fmla="*/ 938 h 938"/>
            </a:gdLst>
            <a:ahLst/>
            <a:cxnLst>
              <a:cxn ang="T4">
                <a:pos x="T0" y="T1"/>
              </a:cxn>
              <a:cxn ang="T5">
                <a:pos x="T2" y="T3"/>
              </a:cxn>
            </a:cxnLst>
            <a:rect l="T6" t="T7" r="T8" b="T9"/>
            <a:pathLst>
              <a:path w="848" h="938">
                <a:moveTo>
                  <a:pt x="0" y="938"/>
                </a:moveTo>
                <a:lnTo>
                  <a:pt x="848" y="0"/>
                </a:lnTo>
              </a:path>
            </a:pathLst>
          </a:custGeom>
          <a:noFill/>
          <a:ln w="38100">
            <a:solidFill>
              <a:schemeClr val="hlink"/>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endParaRPr lang="en-IN"/>
          </a:p>
        </p:txBody>
      </p:sp>
      <p:sp>
        <p:nvSpPr>
          <p:cNvPr id="25606" name="Freeform 8"/>
          <p:cNvSpPr>
            <a:spLocks/>
          </p:cNvSpPr>
          <p:nvPr/>
        </p:nvSpPr>
        <p:spPr bwMode="auto">
          <a:xfrm>
            <a:off x="3771900" y="3649663"/>
            <a:ext cx="685800" cy="76200"/>
          </a:xfrm>
          <a:custGeom>
            <a:avLst/>
            <a:gdLst>
              <a:gd name="T0" fmla="*/ 0 w 987"/>
              <a:gd name="T1" fmla="*/ 0 h 1"/>
              <a:gd name="T2" fmla="*/ 847140204 w 987"/>
              <a:gd name="T3" fmla="*/ 0 h 1"/>
              <a:gd name="T4" fmla="*/ 0 60000 65536"/>
              <a:gd name="T5" fmla="*/ 0 60000 65536"/>
              <a:gd name="T6" fmla="*/ 0 w 987"/>
              <a:gd name="T7" fmla="*/ 0 h 1"/>
              <a:gd name="T8" fmla="*/ 987 w 987"/>
              <a:gd name="T9" fmla="*/ 1 h 1"/>
            </a:gdLst>
            <a:ahLst/>
            <a:cxnLst>
              <a:cxn ang="T4">
                <a:pos x="T0" y="T1"/>
              </a:cxn>
              <a:cxn ang="T5">
                <a:pos x="T2" y="T3"/>
              </a:cxn>
            </a:cxnLst>
            <a:rect l="T6" t="T7" r="T8" b="T9"/>
            <a:pathLst>
              <a:path w="987" h="1">
                <a:moveTo>
                  <a:pt x="0" y="0"/>
                </a:moveTo>
                <a:lnTo>
                  <a:pt x="987" y="0"/>
                </a:lnTo>
              </a:path>
            </a:pathLst>
          </a:custGeom>
          <a:noFill/>
          <a:ln w="38100">
            <a:solidFill>
              <a:schemeClr val="hlink"/>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endParaRPr lang="en-IN"/>
          </a:p>
        </p:txBody>
      </p:sp>
      <p:sp>
        <p:nvSpPr>
          <p:cNvPr id="25607" name="Freeform 9"/>
          <p:cNvSpPr>
            <a:spLocks/>
          </p:cNvSpPr>
          <p:nvPr/>
        </p:nvSpPr>
        <p:spPr bwMode="auto">
          <a:xfrm>
            <a:off x="4857750" y="4030663"/>
            <a:ext cx="685800" cy="1066800"/>
          </a:xfrm>
          <a:custGeom>
            <a:avLst/>
            <a:gdLst>
              <a:gd name="T0" fmla="*/ 0 w 561"/>
              <a:gd name="T1" fmla="*/ 0 h 299"/>
              <a:gd name="T2" fmla="*/ 1490422860 w 561"/>
              <a:gd name="T3" fmla="*/ 2147483647 h 299"/>
              <a:gd name="T4" fmla="*/ 0 60000 65536"/>
              <a:gd name="T5" fmla="*/ 0 60000 65536"/>
              <a:gd name="T6" fmla="*/ 0 w 561"/>
              <a:gd name="T7" fmla="*/ 0 h 299"/>
              <a:gd name="T8" fmla="*/ 561 w 561"/>
              <a:gd name="T9" fmla="*/ 299 h 299"/>
            </a:gdLst>
            <a:ahLst/>
            <a:cxnLst>
              <a:cxn ang="T4">
                <a:pos x="T0" y="T1"/>
              </a:cxn>
              <a:cxn ang="T5">
                <a:pos x="T2" y="T3"/>
              </a:cxn>
            </a:cxnLst>
            <a:rect l="T6" t="T7" r="T8" b="T9"/>
            <a:pathLst>
              <a:path w="561" h="299">
                <a:moveTo>
                  <a:pt x="0" y="0"/>
                </a:moveTo>
                <a:lnTo>
                  <a:pt x="561" y="299"/>
                </a:lnTo>
              </a:path>
            </a:pathLst>
          </a:custGeom>
          <a:noFill/>
          <a:ln w="38100">
            <a:solidFill>
              <a:schemeClr val="hlink"/>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endParaRPr lang="en-IN"/>
          </a:p>
        </p:txBody>
      </p:sp>
      <p:sp>
        <p:nvSpPr>
          <p:cNvPr id="25608" name="Text Box 11"/>
          <p:cNvSpPr txBox="1">
            <a:spLocks noChangeArrowheads="1"/>
          </p:cNvSpPr>
          <p:nvPr/>
        </p:nvSpPr>
        <p:spPr bwMode="auto">
          <a:xfrm>
            <a:off x="2628900" y="3268664"/>
            <a:ext cx="1028700"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solidFill>
                  <a:schemeClr val="accent2"/>
                </a:solidFill>
                <a:latin typeface="Tahoma" panose="020B0604030504040204" pitchFamily="34" charset="0"/>
              </a:rPr>
              <a:t>STAGE 1</a:t>
            </a:r>
          </a:p>
        </p:txBody>
      </p:sp>
      <p:sp>
        <p:nvSpPr>
          <p:cNvPr id="25609" name="Text Box 12"/>
          <p:cNvSpPr txBox="1">
            <a:spLocks noChangeArrowheads="1"/>
          </p:cNvSpPr>
          <p:nvPr/>
        </p:nvSpPr>
        <p:spPr bwMode="auto">
          <a:xfrm>
            <a:off x="5657850" y="3421065"/>
            <a:ext cx="1085850"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a:solidFill>
                  <a:srgbClr val="99FF66"/>
                </a:solidFill>
                <a:latin typeface="Tahoma" panose="020B0604030504040204" pitchFamily="34" charset="0"/>
              </a:rPr>
              <a:t>STAGE 3</a:t>
            </a:r>
          </a:p>
        </p:txBody>
      </p:sp>
      <p:sp>
        <p:nvSpPr>
          <p:cNvPr id="25610" name="Rectangle 15"/>
          <p:cNvSpPr>
            <a:spLocks noChangeArrowheads="1"/>
          </p:cNvSpPr>
          <p:nvPr/>
        </p:nvSpPr>
        <p:spPr bwMode="auto">
          <a:xfrm>
            <a:off x="4000501" y="2938465"/>
            <a:ext cx="126669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000" b="1">
                <a:solidFill>
                  <a:srgbClr val="00FFFF"/>
                </a:solidFill>
                <a:latin typeface="Tahoma" panose="020B0604030504040204" pitchFamily="34" charset="0"/>
              </a:rPr>
              <a:t>STAGE 2</a:t>
            </a:r>
          </a:p>
        </p:txBody>
      </p:sp>
      <p:sp>
        <p:nvSpPr>
          <p:cNvPr id="25611" name="AutoShape 16"/>
          <p:cNvSpPr>
            <a:spLocks noChangeArrowheads="1"/>
          </p:cNvSpPr>
          <p:nvPr/>
        </p:nvSpPr>
        <p:spPr bwMode="auto">
          <a:xfrm>
            <a:off x="30289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2" name="AutoShape 17"/>
          <p:cNvSpPr>
            <a:spLocks noChangeArrowheads="1"/>
          </p:cNvSpPr>
          <p:nvPr/>
        </p:nvSpPr>
        <p:spPr bwMode="auto">
          <a:xfrm>
            <a:off x="55435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3" name="AutoShape 18"/>
          <p:cNvSpPr>
            <a:spLocks noChangeArrowheads="1"/>
          </p:cNvSpPr>
          <p:nvPr/>
        </p:nvSpPr>
        <p:spPr bwMode="auto">
          <a:xfrm>
            <a:off x="33718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4" name="AutoShape 20"/>
          <p:cNvSpPr>
            <a:spLocks noChangeArrowheads="1"/>
          </p:cNvSpPr>
          <p:nvPr/>
        </p:nvSpPr>
        <p:spPr bwMode="auto">
          <a:xfrm>
            <a:off x="60007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5" name="AutoShape 21"/>
          <p:cNvSpPr>
            <a:spLocks noChangeArrowheads="1"/>
          </p:cNvSpPr>
          <p:nvPr/>
        </p:nvSpPr>
        <p:spPr bwMode="auto">
          <a:xfrm>
            <a:off x="40576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6" name="AutoShape 22"/>
          <p:cNvSpPr>
            <a:spLocks noChangeArrowheads="1"/>
          </p:cNvSpPr>
          <p:nvPr/>
        </p:nvSpPr>
        <p:spPr bwMode="auto">
          <a:xfrm>
            <a:off x="37147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7" name="AutoShape 23"/>
          <p:cNvSpPr>
            <a:spLocks noChangeArrowheads="1"/>
          </p:cNvSpPr>
          <p:nvPr/>
        </p:nvSpPr>
        <p:spPr bwMode="auto">
          <a:xfrm>
            <a:off x="514350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8" name="AutoShape 24"/>
          <p:cNvSpPr>
            <a:spLocks noChangeArrowheads="1"/>
          </p:cNvSpPr>
          <p:nvPr/>
        </p:nvSpPr>
        <p:spPr bwMode="auto">
          <a:xfrm>
            <a:off x="480060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19" name="AutoShape 25"/>
          <p:cNvSpPr>
            <a:spLocks noChangeArrowheads="1"/>
          </p:cNvSpPr>
          <p:nvPr/>
        </p:nvSpPr>
        <p:spPr bwMode="auto">
          <a:xfrm>
            <a:off x="44005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0" name="AutoShape 26"/>
          <p:cNvSpPr>
            <a:spLocks noChangeArrowheads="1"/>
          </p:cNvSpPr>
          <p:nvPr/>
        </p:nvSpPr>
        <p:spPr bwMode="auto">
          <a:xfrm>
            <a:off x="6457950" y="5326063"/>
            <a:ext cx="57150" cy="4572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1" name="Text Box 27"/>
          <p:cNvSpPr txBox="1">
            <a:spLocks noChangeArrowheads="1"/>
          </p:cNvSpPr>
          <p:nvPr/>
        </p:nvSpPr>
        <p:spPr bwMode="auto">
          <a:xfrm>
            <a:off x="2400300" y="5707063"/>
            <a:ext cx="434340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400" b="1" dirty="0">
                <a:latin typeface="Tahoma" panose="020B0604030504040204" pitchFamily="34" charset="0"/>
              </a:rPr>
              <a:t>   1   2   3   4   5   6   7   8 </a:t>
            </a:r>
            <a:r>
              <a:rPr lang="en-US" sz="2400" b="1" dirty="0" smtClean="0">
                <a:latin typeface="Tahoma" panose="020B0604030504040204" pitchFamily="34" charset="0"/>
              </a:rPr>
              <a:t>  9</a:t>
            </a:r>
            <a:endParaRPr lang="en-US" sz="2400" b="1" dirty="0">
              <a:latin typeface="Tahoma" panose="020B0604030504040204" pitchFamily="34" charset="0"/>
            </a:endParaRPr>
          </a:p>
        </p:txBody>
      </p:sp>
      <p:sp>
        <p:nvSpPr>
          <p:cNvPr id="25622" name="AutoShape 28"/>
          <p:cNvSpPr>
            <a:spLocks noChangeArrowheads="1"/>
          </p:cNvSpPr>
          <p:nvPr/>
        </p:nvSpPr>
        <p:spPr bwMode="auto">
          <a:xfrm rot="5400000" flipV="1">
            <a:off x="2419350" y="2906713"/>
            <a:ext cx="76200" cy="3429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3" name="AutoShape 30"/>
          <p:cNvSpPr>
            <a:spLocks noChangeArrowheads="1"/>
          </p:cNvSpPr>
          <p:nvPr/>
        </p:nvSpPr>
        <p:spPr bwMode="auto">
          <a:xfrm rot="5400000" flipV="1">
            <a:off x="2419350" y="3440113"/>
            <a:ext cx="76200" cy="3429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4" name="AutoShape 31"/>
          <p:cNvSpPr>
            <a:spLocks noChangeArrowheads="1"/>
          </p:cNvSpPr>
          <p:nvPr/>
        </p:nvSpPr>
        <p:spPr bwMode="auto">
          <a:xfrm rot="5400000" flipV="1">
            <a:off x="2419350" y="3897313"/>
            <a:ext cx="76200" cy="3429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5" name="AutoShape 32"/>
          <p:cNvSpPr>
            <a:spLocks noChangeArrowheads="1"/>
          </p:cNvSpPr>
          <p:nvPr/>
        </p:nvSpPr>
        <p:spPr bwMode="auto">
          <a:xfrm rot="5400000" flipV="1">
            <a:off x="2419350" y="4278313"/>
            <a:ext cx="76200" cy="3429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6" name="AutoShape 33"/>
          <p:cNvSpPr>
            <a:spLocks noChangeArrowheads="1"/>
          </p:cNvSpPr>
          <p:nvPr/>
        </p:nvSpPr>
        <p:spPr bwMode="auto">
          <a:xfrm rot="5400000" flipV="1">
            <a:off x="2419350" y="4659313"/>
            <a:ext cx="76200" cy="3429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7" name="AutoShape 34"/>
          <p:cNvSpPr>
            <a:spLocks noChangeArrowheads="1"/>
          </p:cNvSpPr>
          <p:nvPr/>
        </p:nvSpPr>
        <p:spPr bwMode="auto">
          <a:xfrm rot="5400000" flipV="1">
            <a:off x="2419350" y="5040313"/>
            <a:ext cx="76200" cy="342900"/>
          </a:xfrm>
          <a:prstGeom prst="flowChartSor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p>
        </p:txBody>
      </p:sp>
      <p:sp>
        <p:nvSpPr>
          <p:cNvPr id="25628" name="Text Box 35"/>
          <p:cNvSpPr txBox="1">
            <a:spLocks noChangeArrowheads="1"/>
          </p:cNvSpPr>
          <p:nvPr/>
        </p:nvSpPr>
        <p:spPr bwMode="auto">
          <a:xfrm>
            <a:off x="1200150" y="3573463"/>
            <a:ext cx="1143000" cy="10618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b="1">
                <a:solidFill>
                  <a:schemeClr val="hlink"/>
                </a:solidFill>
                <a:latin typeface="Tahoma" panose="020B0604030504040204" pitchFamily="34" charset="0"/>
              </a:rPr>
              <a:t>MARGINAL</a:t>
            </a:r>
          </a:p>
          <a:p>
            <a:pPr eaLnBrk="1" hangingPunct="1">
              <a:spcBef>
                <a:spcPct val="50000"/>
              </a:spcBef>
            </a:pPr>
            <a:r>
              <a:rPr lang="en-US" b="1">
                <a:solidFill>
                  <a:schemeClr val="hlink"/>
                </a:solidFill>
                <a:latin typeface="Tahoma" panose="020B0604030504040204" pitchFamily="34" charset="0"/>
              </a:rPr>
              <a:t>OUTPUT</a:t>
            </a:r>
          </a:p>
        </p:txBody>
      </p:sp>
      <p:sp>
        <p:nvSpPr>
          <p:cNvPr id="25629" name="Text Box 36"/>
          <p:cNvSpPr txBox="1">
            <a:spLocks noChangeArrowheads="1"/>
          </p:cNvSpPr>
          <p:nvPr/>
        </p:nvSpPr>
        <p:spPr bwMode="auto">
          <a:xfrm>
            <a:off x="1009650" y="6168728"/>
            <a:ext cx="68961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b="1" dirty="0">
                <a:latin typeface="Tahoma" panose="020B0604030504040204" pitchFamily="34" charset="0"/>
              </a:rPr>
              <a:t>NO OF COMPOSITE UNITS OF FACTORS OF PRODUCTION</a:t>
            </a:r>
          </a:p>
        </p:txBody>
      </p:sp>
      <p:sp>
        <p:nvSpPr>
          <p:cNvPr id="25630" name="Text Box 37"/>
          <p:cNvSpPr txBox="1">
            <a:spLocks noChangeArrowheads="1"/>
          </p:cNvSpPr>
          <p:nvPr/>
        </p:nvSpPr>
        <p:spPr bwMode="auto">
          <a:xfrm>
            <a:off x="2057400" y="3802063"/>
            <a:ext cx="400050" cy="2017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b="1">
                <a:latin typeface="Tahoma" panose="020B0604030504040204" pitchFamily="34" charset="0"/>
              </a:rPr>
              <a:t>4</a:t>
            </a:r>
          </a:p>
          <a:p>
            <a:pPr eaLnBrk="1" hangingPunct="1">
              <a:spcBef>
                <a:spcPct val="50000"/>
              </a:spcBef>
            </a:pPr>
            <a:r>
              <a:rPr lang="en-US" b="1">
                <a:latin typeface="Tahoma" panose="020B0604030504040204" pitchFamily="34" charset="0"/>
              </a:rPr>
              <a:t>3</a:t>
            </a:r>
          </a:p>
          <a:p>
            <a:pPr eaLnBrk="1" hangingPunct="1">
              <a:spcBef>
                <a:spcPct val="50000"/>
              </a:spcBef>
            </a:pPr>
            <a:r>
              <a:rPr lang="en-US" b="1">
                <a:latin typeface="Tahoma" panose="020B0604030504040204" pitchFamily="34" charset="0"/>
              </a:rPr>
              <a:t>2</a:t>
            </a:r>
          </a:p>
          <a:p>
            <a:pPr eaLnBrk="1" hangingPunct="1">
              <a:spcBef>
                <a:spcPct val="50000"/>
              </a:spcBef>
            </a:pPr>
            <a:r>
              <a:rPr lang="en-US" b="1">
                <a:latin typeface="Tahoma" panose="020B0604030504040204" pitchFamily="34" charset="0"/>
              </a:rPr>
              <a:t>1</a:t>
            </a:r>
          </a:p>
          <a:p>
            <a:pPr eaLnBrk="1" hangingPunct="1">
              <a:spcBef>
                <a:spcPct val="50000"/>
              </a:spcBef>
            </a:pPr>
            <a:r>
              <a:rPr lang="en-US" b="1">
                <a:latin typeface="Tahoma" panose="020B0604030504040204" pitchFamily="34" charset="0"/>
              </a:rPr>
              <a:t>0</a:t>
            </a:r>
          </a:p>
        </p:txBody>
      </p:sp>
      <p:sp>
        <p:nvSpPr>
          <p:cNvPr id="25631" name="Text Box 38"/>
          <p:cNvSpPr txBox="1">
            <a:spLocks noChangeArrowheads="1"/>
          </p:cNvSpPr>
          <p:nvPr/>
        </p:nvSpPr>
        <p:spPr bwMode="auto">
          <a:xfrm>
            <a:off x="2057400" y="2887663"/>
            <a:ext cx="285750" cy="7794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b="1">
                <a:latin typeface="Tahoma" panose="020B0604030504040204" pitchFamily="34" charset="0"/>
              </a:rPr>
              <a:t>6</a:t>
            </a:r>
          </a:p>
          <a:p>
            <a:pPr eaLnBrk="1" hangingPunct="1">
              <a:spcBef>
                <a:spcPct val="50000"/>
              </a:spcBef>
            </a:pPr>
            <a:r>
              <a:rPr lang="en-US" b="1">
                <a:latin typeface="Tahoma" panose="020B0604030504040204" pitchFamily="34" charset="0"/>
              </a:rPr>
              <a:t>5</a:t>
            </a:r>
          </a:p>
        </p:txBody>
      </p:sp>
      <p:sp>
        <p:nvSpPr>
          <p:cNvPr id="25632" name="Text Box 39"/>
          <p:cNvSpPr txBox="1">
            <a:spLocks noChangeArrowheads="1"/>
          </p:cNvSpPr>
          <p:nvPr/>
        </p:nvSpPr>
        <p:spPr bwMode="auto">
          <a:xfrm>
            <a:off x="6343650" y="4038602"/>
            <a:ext cx="1962150" cy="1015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2000" b="1" dirty="0">
                <a:latin typeface="Tahoma" panose="020B0604030504040204" pitchFamily="34" charset="0"/>
              </a:rPr>
              <a:t>MARGINAL PRODUCT CURVE</a:t>
            </a:r>
          </a:p>
        </p:txBody>
      </p:sp>
      <p:sp>
        <p:nvSpPr>
          <p:cNvPr id="25633" name="Line 44"/>
          <p:cNvSpPr>
            <a:spLocks noChangeShapeType="1"/>
          </p:cNvSpPr>
          <p:nvPr/>
        </p:nvSpPr>
        <p:spPr bwMode="auto">
          <a:xfrm flipV="1">
            <a:off x="3371850" y="3649663"/>
            <a:ext cx="400050" cy="381000"/>
          </a:xfrm>
          <a:prstGeom prst="line">
            <a:avLst/>
          </a:prstGeom>
          <a:noFill/>
          <a:ln w="38100">
            <a:solidFill>
              <a:schemeClr val="hlink"/>
            </a:solidFill>
            <a:miter lim="800000"/>
            <a:headEnd/>
            <a:tailEnd/>
          </a:ln>
          <a:extLst>
            <a:ext uri="{909E8E84-426E-40DD-AFC4-6F175D3DCCD1}">
              <a14:hiddenFill xmlns="" xmlns:a14="http://schemas.microsoft.com/office/drawing/2010/main">
                <a:noFill/>
              </a14:hiddenFill>
            </a:ext>
          </a:extLst>
        </p:spPr>
        <p:txBody>
          <a:bodyPr wrap="none"/>
          <a:lstStyle/>
          <a:p>
            <a:endParaRPr lang="en-IN"/>
          </a:p>
        </p:txBody>
      </p:sp>
      <p:sp>
        <p:nvSpPr>
          <p:cNvPr id="25634" name="Line 45"/>
          <p:cNvSpPr>
            <a:spLocks noChangeShapeType="1"/>
          </p:cNvSpPr>
          <p:nvPr/>
        </p:nvSpPr>
        <p:spPr bwMode="auto">
          <a:xfrm>
            <a:off x="4457700" y="3649663"/>
            <a:ext cx="400050" cy="381000"/>
          </a:xfrm>
          <a:prstGeom prst="line">
            <a:avLst/>
          </a:prstGeom>
          <a:noFill/>
          <a:ln w="38100">
            <a:solidFill>
              <a:schemeClr val="hlink"/>
            </a:solidFill>
            <a:miter lim="800000"/>
            <a:headEnd/>
            <a:tailEnd/>
          </a:ln>
          <a:extLst>
            <a:ext uri="{909E8E84-426E-40DD-AFC4-6F175D3DCCD1}">
              <a14:hiddenFill xmlns="" xmlns:a14="http://schemas.microsoft.com/office/drawing/2010/main">
                <a:noFill/>
              </a14:hiddenFill>
            </a:ext>
          </a:extLst>
        </p:spPr>
        <p:txBody>
          <a:bodyPr wrap="none"/>
          <a:lstStyle/>
          <a:p>
            <a:endParaRPr lang="en-IN"/>
          </a:p>
        </p:txBody>
      </p:sp>
      <p:sp>
        <p:nvSpPr>
          <p:cNvPr id="112686" name="AutoShape 46"/>
          <p:cNvSpPr>
            <a:spLocks noChangeArrowheads="1"/>
          </p:cNvSpPr>
          <p:nvPr/>
        </p:nvSpPr>
        <p:spPr bwMode="auto">
          <a:xfrm>
            <a:off x="4229100" y="1219200"/>
            <a:ext cx="3200400" cy="990600"/>
          </a:xfrm>
          <a:prstGeom prst="wedgeRectCallout">
            <a:avLst>
              <a:gd name="adj1" fmla="val -42148"/>
              <a:gd name="adj2" fmla="val 185579"/>
            </a:avLst>
          </a:prstGeom>
          <a:noFill/>
          <a:ln w="9525">
            <a:solidFill>
              <a:srgbClr val="FF3300"/>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30000"/>
              </a:lnSpc>
            </a:pPr>
            <a:r>
              <a:rPr lang="en-US" sz="2200" b="1" dirty="0">
                <a:solidFill>
                  <a:schemeClr val="hlink"/>
                </a:solidFill>
              </a:rPr>
              <a:t>OPTIMAL POINT IN EMPLOYMENT OF FACTORS</a:t>
            </a:r>
          </a:p>
        </p:txBody>
      </p:sp>
      <p:sp>
        <p:nvSpPr>
          <p:cNvPr id="112688" name="Rectangle 48"/>
          <p:cNvSpPr>
            <a:spLocks noGrp="1" noChangeArrowheads="1"/>
          </p:cNvSpPr>
          <p:nvPr>
            <p:ph type="title" idx="4294967295"/>
          </p:nvPr>
        </p:nvSpPr>
        <p:spPr>
          <a:xfrm>
            <a:off x="0" y="274638"/>
            <a:ext cx="8001000" cy="487362"/>
          </a:xfrm>
        </p:spPr>
        <p:txBody>
          <a:bodyPr anchorCtr="1">
            <a:normAutofit fontScale="90000"/>
          </a:bodyPr>
          <a:lstStyle/>
          <a:p>
            <a:pPr eaLnBrk="1" hangingPunct="1">
              <a:defRPr/>
            </a:pPr>
            <a:r>
              <a:rPr lang="en-US" sz="4000" b="1" u="sng" dirty="0">
                <a:effectLst>
                  <a:outerShdw blurRad="38100" dist="38100" dir="2700000" algn="tl">
                    <a:srgbClr val="C0C0C0"/>
                  </a:outerShdw>
                </a:effectLst>
                <a:latin typeface="Times New Roman" pitchFamily="18" charset="0"/>
                <a:cs typeface="Times New Roman" pitchFamily="18" charset="0"/>
              </a:rPr>
              <a:t>LAW </a:t>
            </a:r>
            <a:r>
              <a:rPr lang="en-US" sz="4000" b="1" u="sng" dirty="0" smtClean="0">
                <a:effectLst>
                  <a:outerShdw blurRad="38100" dist="38100" dir="2700000" algn="tl">
                    <a:srgbClr val="C0C0C0"/>
                  </a:outerShdw>
                </a:effectLst>
                <a:latin typeface="Times New Roman" pitchFamily="18" charset="0"/>
                <a:cs typeface="Times New Roman" pitchFamily="18" charset="0"/>
              </a:rPr>
              <a:t>OF </a:t>
            </a:r>
            <a:r>
              <a:rPr lang="en-US" sz="4000" b="1" u="sng" dirty="0">
                <a:effectLst>
                  <a:outerShdw blurRad="38100" dist="38100" dir="2700000" algn="tl">
                    <a:srgbClr val="C0C0C0"/>
                  </a:outerShdw>
                </a:effectLst>
                <a:latin typeface="Times New Roman" pitchFamily="18" charset="0"/>
                <a:cs typeface="Times New Roman" pitchFamily="18" charset="0"/>
              </a:rPr>
              <a:t>RETURN TO SCALE</a:t>
            </a:r>
          </a:p>
        </p:txBody>
      </p:sp>
    </p:spTree>
    <p:extLst>
      <p:ext uri="{BB962C8B-B14F-4D97-AF65-F5344CB8AC3E}">
        <p14:creationId xmlns="" xmlns:p14="http://schemas.microsoft.com/office/powerpoint/2010/main" val="3506926636"/>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112686"/>
                                        </p:tgtEl>
                                        <p:attrNameLst>
                                          <p:attrName>style.visibility</p:attrName>
                                        </p:attrNameLst>
                                      </p:cBhvr>
                                      <p:to>
                                        <p:strVal val="visible"/>
                                      </p:to>
                                    </p:set>
                                    <p:anim calcmode="lin" valueType="num">
                                      <p:cBhvr>
                                        <p:cTn id="7" dur="500" fill="hold"/>
                                        <p:tgtEl>
                                          <p:spTgt spid="112686"/>
                                        </p:tgtEl>
                                        <p:attrNameLst>
                                          <p:attrName>ppt_x</p:attrName>
                                        </p:attrNameLst>
                                      </p:cBhvr>
                                      <p:tavLst>
                                        <p:tav tm="0">
                                          <p:val>
                                            <p:strVal val="#ppt_x+#ppt_w/2"/>
                                          </p:val>
                                        </p:tav>
                                        <p:tav tm="100000">
                                          <p:val>
                                            <p:strVal val="#ppt_x"/>
                                          </p:val>
                                        </p:tav>
                                      </p:tavLst>
                                    </p:anim>
                                    <p:anim calcmode="lin" valueType="num">
                                      <p:cBhvr>
                                        <p:cTn id="8" dur="500" fill="hold"/>
                                        <p:tgtEl>
                                          <p:spTgt spid="112686"/>
                                        </p:tgtEl>
                                        <p:attrNameLst>
                                          <p:attrName>ppt_y</p:attrName>
                                        </p:attrNameLst>
                                      </p:cBhvr>
                                      <p:tavLst>
                                        <p:tav tm="0">
                                          <p:val>
                                            <p:strVal val="#ppt_y"/>
                                          </p:val>
                                        </p:tav>
                                        <p:tav tm="100000">
                                          <p:val>
                                            <p:strVal val="#ppt_y"/>
                                          </p:val>
                                        </p:tav>
                                      </p:tavLst>
                                    </p:anim>
                                    <p:anim calcmode="lin" valueType="num">
                                      <p:cBhvr>
                                        <p:cTn id="9" dur="500" fill="hold"/>
                                        <p:tgtEl>
                                          <p:spTgt spid="112686"/>
                                        </p:tgtEl>
                                        <p:attrNameLst>
                                          <p:attrName>ppt_w</p:attrName>
                                        </p:attrNameLst>
                                      </p:cBhvr>
                                      <p:tavLst>
                                        <p:tav tm="0">
                                          <p:val>
                                            <p:fltVal val="0"/>
                                          </p:val>
                                        </p:tav>
                                        <p:tav tm="100000">
                                          <p:val>
                                            <p:strVal val="#ppt_w"/>
                                          </p:val>
                                        </p:tav>
                                      </p:tavLst>
                                    </p:anim>
                                    <p:anim calcmode="lin" valueType="num">
                                      <p:cBhvr>
                                        <p:cTn id="10" dur="500" fill="hold"/>
                                        <p:tgtEl>
                                          <p:spTgt spid="11268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6934200" cy="1325563"/>
          </a:xfrm>
        </p:spPr>
        <p:txBody>
          <a:bodyPr>
            <a:normAutofit/>
          </a:bodyPr>
          <a:lstStyle/>
          <a:p>
            <a:pPr algn="ctr"/>
            <a:r>
              <a:rPr lang="en-IN" sz="5400" b="1" dirty="0" smtClean="0">
                <a:latin typeface="Times New Roman" panose="02020603050405020304" pitchFamily="18" charset="0"/>
                <a:cs typeface="Times New Roman" panose="02020603050405020304" pitchFamily="18" charset="0"/>
              </a:rPr>
              <a:t>             Isoquants</a:t>
            </a:r>
            <a:endParaRPr lang="en-IN"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38309" y="1325563"/>
            <a:ext cx="7886700" cy="4351338"/>
          </a:xfrm>
        </p:spPr>
        <p:txBody>
          <a:bodyPr/>
          <a:lstStyle/>
          <a:p>
            <a:pPr marL="0" indent="0" algn="just">
              <a:buNone/>
            </a:pPr>
            <a:r>
              <a:rPr lang="en-IN" sz="3600" b="0" dirty="0" smtClean="0">
                <a:latin typeface="Times New Roman" panose="02020603050405020304" pitchFamily="18" charset="0"/>
                <a:cs typeface="Times New Roman" panose="02020603050405020304" pitchFamily="18" charset="0"/>
              </a:rPr>
              <a:t>       An isoquant is a curve on which various combination of labour and capital ,so the same level of output .It indicate the various combination of two factor of production which gives the producers same level of output per unit of time.</a:t>
            </a:r>
          </a:p>
        </p:txBody>
      </p:sp>
    </p:spTree>
    <p:extLst>
      <p:ext uri="{BB962C8B-B14F-4D97-AF65-F5344CB8AC3E}">
        <p14:creationId xmlns="" xmlns:p14="http://schemas.microsoft.com/office/powerpoint/2010/main" val="435810928"/>
      </p:ext>
    </p:extLst>
  </p:cSld>
  <p:clrMapOvr>
    <a:masterClrMapping/>
  </p:clrMapOvr>
  <mc:AlternateContent xmlns:mc="http://schemas.openxmlformats.org/markup-compatibility/2006">
    <mc:Choice xmlns="" xmlns:p14="http://schemas.microsoft.com/office/powerpoint/2010/main" Requires="p14">
      <p:transition p14:dur="0" advTm="20000"/>
    </mc:Choice>
    <mc:Fallback>
      <p:transition advTm="20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29579"/>
          </a:xfrm>
        </p:spPr>
        <p:txBody>
          <a:bodyPr>
            <a:normAutofit fontScale="90000"/>
          </a:bodyPr>
          <a:lstStyle/>
          <a:p>
            <a:r>
              <a:rPr lang="en-IN" b="1" dirty="0" smtClean="0">
                <a:latin typeface="Times New Roman" panose="02020603050405020304" pitchFamily="18" charset="0"/>
                <a:cs typeface="Times New Roman" panose="02020603050405020304" pitchFamily="18" charset="0"/>
              </a:rPr>
              <a:t>Properties of Isoquants: </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365161"/>
            <a:ext cx="8134349" cy="5177307"/>
          </a:xfrm>
        </p:spPr>
        <p:txBody>
          <a:bodyPr>
            <a:normAutofit fontScale="92500"/>
          </a:bodyPr>
          <a:lstStyle/>
          <a:p>
            <a:pPr algn="just"/>
            <a:r>
              <a:rPr lang="en-IN" dirty="0" smtClean="0">
                <a:latin typeface="Times New Roman" panose="02020603050405020304" pitchFamily="18" charset="0"/>
                <a:cs typeface="Times New Roman" panose="02020603050405020304" pitchFamily="18" charset="0"/>
              </a:rPr>
              <a:t>Isoquants are negatively inclined</a:t>
            </a:r>
          </a:p>
          <a:p>
            <a:pPr algn="just"/>
            <a:r>
              <a:rPr lang="en-IN" dirty="0" smtClean="0">
                <a:latin typeface="Times New Roman" panose="02020603050405020304" pitchFamily="18" charset="0"/>
                <a:cs typeface="Times New Roman" panose="02020603050405020304" pitchFamily="18" charset="0"/>
              </a:rPr>
              <a:t>No chance two Isoquants curves are intersect each other.</a:t>
            </a:r>
          </a:p>
          <a:p>
            <a:pPr algn="just"/>
            <a:r>
              <a:rPr lang="en-IN" dirty="0" smtClean="0">
                <a:latin typeface="Times New Roman" panose="02020603050405020304" pitchFamily="18" charset="0"/>
                <a:cs typeface="Times New Roman" panose="02020603050405020304" pitchFamily="18" charset="0"/>
              </a:rPr>
              <a:t>Isoquants need not be parallel</a:t>
            </a:r>
          </a:p>
          <a:p>
            <a:pPr algn="just"/>
            <a:r>
              <a:rPr lang="en-IN" dirty="0" smtClean="0">
                <a:latin typeface="Times New Roman" panose="02020603050405020304" pitchFamily="18" charset="0"/>
                <a:cs typeface="Times New Roman" panose="02020603050405020304" pitchFamily="18" charset="0"/>
              </a:rPr>
              <a:t>In between two isoquants there can be a number of isoquants showing various levels of output.</a:t>
            </a:r>
          </a:p>
          <a:p>
            <a:pPr algn="just"/>
            <a:r>
              <a:rPr lang="en-IN" dirty="0" smtClean="0">
                <a:latin typeface="Times New Roman" panose="02020603050405020304" pitchFamily="18" charset="0"/>
                <a:cs typeface="Times New Roman" panose="02020603050405020304" pitchFamily="18" charset="0"/>
              </a:rPr>
              <a:t>Unit of output shown on isoquants  are arbitrary</a:t>
            </a:r>
          </a:p>
          <a:p>
            <a:pPr algn="just"/>
            <a:r>
              <a:rPr lang="en-IN" dirty="0" smtClean="0">
                <a:latin typeface="Times New Roman" panose="02020603050405020304" pitchFamily="18" charset="0"/>
                <a:cs typeface="Times New Roman" panose="02020603050405020304" pitchFamily="18" charset="0"/>
              </a:rPr>
              <a:t>Each isoquant is convex to the origin</a:t>
            </a:r>
          </a:p>
          <a:p>
            <a:pPr algn="just"/>
            <a:r>
              <a:rPr lang="en-IN" dirty="0" smtClean="0">
                <a:latin typeface="Times New Roman" panose="02020603050405020304" pitchFamily="18" charset="0"/>
                <a:cs typeface="Times New Roman" panose="02020603050405020304" pitchFamily="18" charset="0"/>
              </a:rPr>
              <a:t>Each Isoquant is oval shaped</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445031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912"/>
            <a:ext cx="8991600" cy="7199288"/>
          </a:xfrm>
        </p:spPr>
        <p:txBody>
          <a:bodyPr>
            <a:normAutofit fontScale="55000" lnSpcReduction="20000"/>
          </a:bodyPr>
          <a:lstStyle/>
          <a:p>
            <a:pPr marL="0" indent="0">
              <a:buNone/>
            </a:pPr>
            <a:r>
              <a:rPr lang="en-IN" sz="4000" b="1" dirty="0" smtClean="0">
                <a:latin typeface="Times New Roman" panose="02020603050405020304" pitchFamily="18" charset="0"/>
                <a:cs typeface="Times New Roman" panose="02020603050405020304" pitchFamily="18" charset="0"/>
              </a:rPr>
              <a:t>                         Economics of scale</a:t>
            </a:r>
          </a:p>
          <a:p>
            <a:pPr marL="0" indent="0">
              <a:buNone/>
            </a:pPr>
            <a:r>
              <a:rPr lang="en-IN" sz="3500" b="1" dirty="0" smtClean="0">
                <a:latin typeface="Times New Roman" panose="02020603050405020304" pitchFamily="18" charset="0"/>
                <a:cs typeface="Times New Roman" panose="02020603050405020304" pitchFamily="18" charset="0"/>
              </a:rPr>
              <a:t>I  Real economics</a:t>
            </a:r>
          </a:p>
          <a:p>
            <a:pPr marL="0" indent="0">
              <a:buNone/>
            </a:pPr>
            <a:r>
              <a:rPr lang="en-IN" sz="3500" b="1" dirty="0" smtClean="0">
                <a:latin typeface="Times New Roman" panose="02020603050405020304" pitchFamily="18" charset="0"/>
                <a:cs typeface="Times New Roman" panose="02020603050405020304" pitchFamily="18" charset="0"/>
              </a:rPr>
              <a:t>A)Production economics                    B)Marketing economics      c)Managerial</a:t>
            </a:r>
          </a:p>
          <a:p>
            <a:pPr marL="0" indent="0">
              <a:buNone/>
            </a:pPr>
            <a:r>
              <a:rPr lang="en-IN" sz="3500" b="1" dirty="0">
                <a:latin typeface="Times New Roman" panose="02020603050405020304" pitchFamily="18" charset="0"/>
                <a:cs typeface="Times New Roman" panose="02020603050405020304" pitchFamily="18" charset="0"/>
              </a:rPr>
              <a:t> </a:t>
            </a:r>
            <a:r>
              <a:rPr lang="en-IN" sz="3500" b="1" dirty="0" smtClean="0">
                <a:latin typeface="Times New Roman" panose="02020603050405020304" pitchFamily="18" charset="0"/>
                <a:cs typeface="Times New Roman" panose="02020603050405020304" pitchFamily="18" charset="0"/>
              </a:rPr>
              <a:t> 1)labour		</a:t>
            </a:r>
            <a:r>
              <a:rPr lang="en-IN" sz="3500" b="1" dirty="0">
                <a:latin typeface="Times New Roman" panose="02020603050405020304" pitchFamily="18" charset="0"/>
                <a:cs typeface="Times New Roman" panose="02020603050405020304" pitchFamily="18" charset="0"/>
              </a:rPr>
              <a:t> </a:t>
            </a:r>
            <a:r>
              <a:rPr lang="en-IN" sz="3500" b="1" dirty="0" smtClean="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1)Advertising economics            </a:t>
            </a:r>
            <a:r>
              <a:rPr lang="en-IN" sz="3500" b="1" dirty="0" smtClean="0">
                <a:latin typeface="Times New Roman" panose="02020603050405020304" pitchFamily="18" charset="0"/>
                <a:cs typeface="Times New Roman" panose="02020603050405020304" pitchFamily="18" charset="0"/>
              </a:rPr>
              <a:t>economics</a:t>
            </a:r>
            <a:endParaRPr lang="en-IN" sz="3500" dirty="0" smtClean="0">
              <a:latin typeface="Times New Roman" panose="02020603050405020304" pitchFamily="18" charset="0"/>
              <a:cs typeface="Times New Roman" panose="02020603050405020304" pitchFamily="18" charset="0"/>
            </a:endParaRPr>
          </a:p>
          <a:p>
            <a:pPr marL="0" indent="0">
              <a:buNone/>
            </a:pPr>
            <a:r>
              <a:rPr lang="en-IN" sz="3500" dirty="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      i)Divisions of labour  		    2)Exclusive dealers with after  1)specialisation </a:t>
            </a:r>
          </a:p>
          <a:p>
            <a:pPr marL="0" indent="0">
              <a:buNone/>
            </a:pPr>
            <a:r>
              <a:rPr lang="en-IN" sz="3500" dirty="0" smtClean="0">
                <a:latin typeface="Times New Roman" panose="02020603050405020304" pitchFamily="18" charset="0"/>
                <a:cs typeface="Times New Roman" panose="02020603050405020304" pitchFamily="18" charset="0"/>
              </a:rPr>
              <a:t>      ii)cumulative volume 		</a:t>
            </a:r>
            <a:r>
              <a:rPr lang="en-IN" sz="3500" dirty="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       sales service  obligation        2)Team work </a:t>
            </a:r>
          </a:p>
          <a:p>
            <a:pPr marL="0" indent="0">
              <a:buNone/>
            </a:pPr>
            <a:r>
              <a:rPr lang="en-IN" sz="3500" dirty="0" smtClean="0">
                <a:latin typeface="Times New Roman" panose="02020603050405020304" pitchFamily="18" charset="0"/>
                <a:cs typeface="Times New Roman" panose="02020603050405020304" pitchFamily="18" charset="0"/>
              </a:rPr>
              <a:t>         of economics	</a:t>
            </a:r>
            <a:r>
              <a:rPr lang="en-IN" sz="3500" dirty="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   3)Economics of variation            experience </a:t>
            </a:r>
          </a:p>
          <a:p>
            <a:pPr marL="0" indent="0">
              <a:buNone/>
            </a:pPr>
            <a:r>
              <a:rPr lang="en-IN" sz="3500" b="1" dirty="0">
                <a:latin typeface="Times New Roman" panose="02020603050405020304" pitchFamily="18" charset="0"/>
                <a:cs typeface="Times New Roman" panose="02020603050405020304" pitchFamily="18" charset="0"/>
              </a:rPr>
              <a:t> </a:t>
            </a:r>
            <a:r>
              <a:rPr lang="en-IN" sz="3500" b="1" dirty="0" smtClean="0">
                <a:latin typeface="Times New Roman" panose="02020603050405020304" pitchFamily="18" charset="0"/>
                <a:cs typeface="Times New Roman" panose="02020603050405020304" pitchFamily="18" charset="0"/>
              </a:rPr>
              <a:t> 2)Technical   			         </a:t>
            </a:r>
            <a:r>
              <a:rPr lang="en-IN" sz="3500" dirty="0" smtClean="0">
                <a:latin typeface="Times New Roman" panose="02020603050405020304" pitchFamily="18" charset="0"/>
                <a:cs typeface="Times New Roman" panose="02020603050405020304" pitchFamily="18" charset="0"/>
              </a:rPr>
              <a:t> of model and design            									       3)Decentralisation</a:t>
            </a:r>
            <a:endParaRPr lang="en-IN" sz="3500" b="1" dirty="0" smtClean="0">
              <a:latin typeface="Times New Roman" panose="02020603050405020304" pitchFamily="18" charset="0"/>
              <a:cs typeface="Times New Roman" panose="02020603050405020304" pitchFamily="18" charset="0"/>
            </a:endParaRPr>
          </a:p>
          <a:p>
            <a:pPr marL="0" indent="0">
              <a:buNone/>
            </a:pPr>
            <a:r>
              <a:rPr lang="en-IN" sz="3500" b="1" dirty="0" smtClean="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i)Specialisation		    4)Introduction </a:t>
            </a:r>
            <a:r>
              <a:rPr lang="en-IN" sz="3500" dirty="0">
                <a:latin typeface="Times New Roman" panose="02020603050405020304" pitchFamily="18" charset="0"/>
                <a:cs typeface="Times New Roman" panose="02020603050405020304" pitchFamily="18" charset="0"/>
              </a:rPr>
              <a:t>of </a:t>
            </a:r>
            <a:r>
              <a:rPr lang="en-IN" sz="3500" dirty="0" smtClean="0">
                <a:latin typeface="Times New Roman" panose="02020603050405020304" pitchFamily="18" charset="0"/>
                <a:cs typeface="Times New Roman" panose="02020603050405020304" pitchFamily="18" charset="0"/>
              </a:rPr>
              <a:t>managerial</a:t>
            </a:r>
          </a:p>
          <a:p>
            <a:pPr marL="0" indent="0">
              <a:buNone/>
            </a:pPr>
            <a:r>
              <a:rPr lang="en-IN" sz="3500" dirty="0" smtClean="0">
                <a:latin typeface="Times New Roman" panose="02020603050405020304" pitchFamily="18" charset="0"/>
                <a:cs typeface="Times New Roman" panose="02020603050405020304" pitchFamily="18" charset="0"/>
              </a:rPr>
              <a:t>      ii) Indivisibilities		        and organisation 	           	     			</a:t>
            </a:r>
          </a:p>
          <a:p>
            <a:pPr marL="0" indent="0">
              <a:buNone/>
            </a:pPr>
            <a:r>
              <a:rPr lang="en-IN" sz="3500" dirty="0" smtClean="0">
                <a:latin typeface="Times New Roman" panose="02020603050405020304" pitchFamily="18" charset="0"/>
                <a:cs typeface="Times New Roman" panose="02020603050405020304" pitchFamily="18" charset="0"/>
              </a:rPr>
              <a:t>        </a:t>
            </a:r>
            <a:r>
              <a:rPr lang="en-IN" sz="3500" dirty="0">
                <a:latin typeface="Times New Roman" panose="02020603050405020304" pitchFamily="18" charset="0"/>
                <a:cs typeface="Times New Roman" panose="02020603050405020304" pitchFamily="18" charset="0"/>
              </a:rPr>
              <a:t>organisation tecnique </a:t>
            </a:r>
            <a:r>
              <a:rPr lang="en-IN" sz="3500" dirty="0" smtClean="0">
                <a:latin typeface="Times New Roman" panose="02020603050405020304" pitchFamily="18" charset="0"/>
                <a:cs typeface="Times New Roman" panose="02020603050405020304" pitchFamily="18" charset="0"/>
              </a:rPr>
              <a:t>  						       	 </a:t>
            </a:r>
          </a:p>
          <a:p>
            <a:pPr marL="0" indent="0">
              <a:buNone/>
            </a:pPr>
            <a:r>
              <a:rPr lang="en-IN" sz="3500" dirty="0" smtClean="0">
                <a:latin typeface="Times New Roman" panose="02020603050405020304" pitchFamily="18" charset="0"/>
                <a:cs typeface="Times New Roman" panose="02020603050405020304" pitchFamily="18" charset="0"/>
              </a:rPr>
              <a:t>      iii)Economics of large machines</a:t>
            </a:r>
          </a:p>
          <a:p>
            <a:pPr marL="0" indent="0">
              <a:buNone/>
            </a:pPr>
            <a:r>
              <a:rPr lang="en-IN" sz="3500" dirty="0" smtClean="0">
                <a:latin typeface="Times New Roman" panose="02020603050405020304" pitchFamily="18" charset="0"/>
                <a:cs typeface="Times New Roman" panose="02020603050405020304" pitchFamily="18" charset="0"/>
              </a:rPr>
              <a:t>       iv)General purpose of machinery </a:t>
            </a:r>
          </a:p>
          <a:p>
            <a:pPr marL="0" indent="0">
              <a:buNone/>
            </a:pPr>
            <a:r>
              <a:rPr lang="en-IN" sz="3500" b="1" dirty="0" smtClean="0">
                <a:latin typeface="Times New Roman" panose="02020603050405020304" pitchFamily="18" charset="0"/>
                <a:cs typeface="Times New Roman" panose="02020603050405020304" pitchFamily="18" charset="0"/>
              </a:rPr>
              <a:t>  3)Industry</a:t>
            </a:r>
          </a:p>
          <a:p>
            <a:pPr marL="0" indent="0">
              <a:buNone/>
            </a:pPr>
            <a:r>
              <a:rPr lang="en-IN" sz="3500" b="1" dirty="0" smtClean="0">
                <a:latin typeface="Times New Roman" panose="02020603050405020304" pitchFamily="18" charset="0"/>
                <a:cs typeface="Times New Roman" panose="02020603050405020304" pitchFamily="18" charset="0"/>
              </a:rPr>
              <a:t>       </a:t>
            </a:r>
            <a:r>
              <a:rPr lang="en-IN" sz="3500" dirty="0" smtClean="0">
                <a:latin typeface="Times New Roman" panose="02020603050405020304" pitchFamily="18" charset="0"/>
                <a:cs typeface="Times New Roman" panose="02020603050405020304" pitchFamily="18" charset="0"/>
              </a:rPr>
              <a:t>i)Economics of massed resource</a:t>
            </a:r>
          </a:p>
          <a:p>
            <a:pPr marL="0" indent="0">
              <a:buNone/>
            </a:pPr>
            <a:r>
              <a:rPr lang="en-IN" sz="3500" b="1"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 xmlns:p14="http://schemas.microsoft.com/office/powerpoint/2010/main" val="1419610536"/>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215916" cy="5777718"/>
          </a:xfrm>
        </p:spPr>
        <p:txBody>
          <a:bodyPr>
            <a:normAutofit/>
          </a:bodyPr>
          <a:lstStyle/>
          <a:p>
            <a:pPr marL="0" indent="0">
              <a:buNone/>
            </a:pPr>
            <a:r>
              <a:rPr lang="en-IN" sz="2400" b="1" dirty="0" smtClean="0">
                <a:latin typeface="Times New Roman" panose="02020603050405020304" pitchFamily="18" charset="0"/>
                <a:cs typeface="Times New Roman" panose="02020603050405020304" pitchFamily="18" charset="0"/>
              </a:rPr>
              <a:t>D)Transport and storage </a:t>
            </a:r>
            <a:r>
              <a:rPr lang="en-IN" sz="1800" b="1" dirty="0" smtClean="0">
                <a:latin typeface="Times New Roman" panose="02020603050405020304" pitchFamily="18" charset="0"/>
                <a:cs typeface="Times New Roman" panose="02020603050405020304" pitchFamily="18" charset="0"/>
              </a:rPr>
              <a:t>                    II Peculiar economics</a:t>
            </a:r>
          </a:p>
          <a:p>
            <a:pPr marL="0" indent="0">
              <a:buNone/>
            </a:pPr>
            <a:r>
              <a:rPr lang="en-IN" sz="2400" b="1" dirty="0" smtClean="0">
                <a:latin typeface="Times New Roman" panose="02020603050405020304" pitchFamily="18" charset="0"/>
                <a:cs typeface="Times New Roman" panose="02020603050405020304" pitchFamily="18" charset="0"/>
              </a:rPr>
              <a:t> economics                                     </a:t>
            </a:r>
            <a:r>
              <a:rPr lang="en-IN" sz="2200" dirty="0" smtClean="0">
                <a:latin typeface="Times New Roman" panose="02020603050405020304" pitchFamily="18" charset="0"/>
                <a:cs typeface="Times New Roman" panose="02020603050405020304" pitchFamily="18" charset="0"/>
              </a:rPr>
              <a:t>1)Bulk buying of  material at </a:t>
            </a:r>
          </a:p>
          <a:p>
            <a:pPr marL="0" indent="0">
              <a:buNone/>
            </a:pPr>
            <a:r>
              <a:rPr lang="en-IN" sz="2200" dirty="0">
                <a:latin typeface="Times New Roman" panose="02020603050405020304" pitchFamily="18" charset="0"/>
                <a:cs typeface="Times New Roman" panose="02020603050405020304" pitchFamily="18" charset="0"/>
              </a:rPr>
              <a:t> </a:t>
            </a:r>
            <a:r>
              <a:rPr lang="en-IN" sz="2200" dirty="0" smtClean="0">
                <a:latin typeface="Times New Roman" panose="02020603050405020304" pitchFamily="18" charset="0"/>
                <a:cs typeface="Times New Roman" panose="02020603050405020304" pitchFamily="18" charset="0"/>
              </a:rPr>
              <a:t>                                                        		competitive prices </a:t>
            </a:r>
          </a:p>
          <a:p>
            <a:pPr marL="0" indent="0">
              <a:buNone/>
            </a:pPr>
            <a:r>
              <a:rPr lang="en-IN" sz="2200" dirty="0" smtClean="0">
                <a:latin typeface="Times New Roman" panose="02020603050405020304" pitchFamily="18" charset="0"/>
                <a:cs typeface="Times New Roman" panose="02020603050405020304" pitchFamily="18" charset="0"/>
              </a:rPr>
              <a:t>                                                      </a:t>
            </a:r>
            <a:r>
              <a:rPr lang="en-IN" sz="2200" dirty="0">
                <a:latin typeface="Times New Roman" panose="02020603050405020304" pitchFamily="18" charset="0"/>
                <a:cs typeface="Times New Roman" panose="02020603050405020304" pitchFamily="18" charset="0"/>
              </a:rPr>
              <a:t> </a:t>
            </a:r>
            <a:r>
              <a:rPr lang="en-IN" sz="2200" dirty="0" smtClean="0">
                <a:latin typeface="Times New Roman" panose="02020603050405020304" pitchFamily="18" charset="0"/>
                <a:cs typeface="Times New Roman" panose="02020603050405020304" pitchFamily="18" charset="0"/>
              </a:rPr>
              <a:t>      2)Low cost of capital </a:t>
            </a:r>
          </a:p>
          <a:p>
            <a:pPr marL="0" indent="0">
              <a:buNone/>
            </a:pPr>
            <a:r>
              <a:rPr lang="en-IN" sz="2200" dirty="0" smtClean="0">
                <a:latin typeface="Times New Roman" panose="02020603050405020304" pitchFamily="18" charset="0"/>
                <a:cs typeface="Times New Roman" panose="02020603050405020304" pitchFamily="18" charset="0"/>
              </a:rPr>
              <a:t>                                                             3)Advertising of large scale</a:t>
            </a:r>
          </a:p>
          <a:p>
            <a:pPr marL="0" indent="0">
              <a:buNone/>
            </a:pPr>
            <a:r>
              <a:rPr lang="en-IN" sz="2200" dirty="0">
                <a:latin typeface="Times New Roman" panose="02020603050405020304" pitchFamily="18" charset="0"/>
                <a:cs typeface="Times New Roman" panose="02020603050405020304" pitchFamily="18" charset="0"/>
              </a:rPr>
              <a:t> </a:t>
            </a:r>
            <a:r>
              <a:rPr lang="en-IN" sz="2200" dirty="0" smtClean="0">
                <a:latin typeface="Times New Roman" panose="02020603050405020304" pitchFamily="18" charset="0"/>
                <a:cs typeface="Times New Roman" panose="02020603050405020304" pitchFamily="18" charset="0"/>
              </a:rPr>
              <a:t>                                                              at lower cost or rate</a:t>
            </a:r>
          </a:p>
          <a:p>
            <a:pPr marL="0" indent="0">
              <a:buNone/>
            </a:pPr>
            <a:r>
              <a:rPr lang="en-IN" sz="2200" dirty="0" smtClean="0">
                <a:latin typeface="Times New Roman" panose="02020603050405020304" pitchFamily="18" charset="0"/>
                <a:cs typeface="Times New Roman" panose="02020603050405020304" pitchFamily="18" charset="0"/>
              </a:rPr>
              <a:t>                                                       4)Less for unit rate of transportation</a:t>
            </a:r>
          </a:p>
          <a:p>
            <a:pPr marL="0" indent="0">
              <a:buNone/>
            </a:pPr>
            <a:r>
              <a:rPr lang="en-IN" sz="2200" dirty="0" smtClean="0">
                <a:latin typeface="Times New Roman" panose="02020603050405020304" pitchFamily="18" charset="0"/>
                <a:cs typeface="Times New Roman" panose="02020603050405020304" pitchFamily="18" charset="0"/>
              </a:rPr>
              <a:t>                                                       5)Lower wage and salaries due to 			</a:t>
            </a:r>
            <a:r>
              <a:rPr lang="en-IN" sz="2200" dirty="0">
                <a:latin typeface="Times New Roman" panose="02020603050405020304" pitchFamily="18" charset="0"/>
                <a:cs typeface="Times New Roman" panose="02020603050405020304" pitchFamily="18" charset="0"/>
              </a:rPr>
              <a:t> </a:t>
            </a:r>
            <a:r>
              <a:rPr lang="en-IN" sz="2200" dirty="0" smtClean="0">
                <a:latin typeface="Times New Roman" panose="02020603050405020304" pitchFamily="18" charset="0"/>
                <a:cs typeface="Times New Roman" panose="02020603050405020304" pitchFamily="18" charset="0"/>
              </a:rPr>
              <a:t>                monopoly power and prestige  				    association with large firm</a:t>
            </a:r>
          </a:p>
        </p:txBody>
      </p:sp>
    </p:spTree>
    <p:extLst>
      <p:ext uri="{BB962C8B-B14F-4D97-AF65-F5344CB8AC3E}">
        <p14:creationId xmlns="" xmlns:p14="http://schemas.microsoft.com/office/powerpoint/2010/main" val="3710907236"/>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TotalTime>
  <Words>1018</Words>
  <Application>Microsoft Office PowerPoint</Application>
  <PresentationFormat>On-screen Show (4:3)</PresentationFormat>
  <Paragraphs>172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Solstice</vt:lpstr>
      <vt:lpstr>MICRO ECONOMICS - I</vt:lpstr>
      <vt:lpstr>Slide 2</vt:lpstr>
      <vt:lpstr>The law of return to scale</vt:lpstr>
      <vt:lpstr>RETURNS TO SCALE </vt:lpstr>
      <vt:lpstr>LAW OF RETURN TO SCALE</vt:lpstr>
      <vt:lpstr>             Isoquants</vt:lpstr>
      <vt:lpstr>Properties of Isoquants: </vt:lpstr>
      <vt:lpstr>Slide 8</vt:lpstr>
      <vt:lpstr>Slide 9</vt:lpstr>
      <vt:lpstr>Cobb-Douglas (Empirical production function)</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Sabi</dc:creator>
  <cp:lastModifiedBy>welcome</cp:lastModifiedBy>
  <cp:revision>6</cp:revision>
  <dcterms:created xsi:type="dcterms:W3CDTF">2019-02-01T06:56:19Z</dcterms:created>
  <dcterms:modified xsi:type="dcterms:W3CDTF">2023-07-06T06:03:36Z</dcterms:modified>
</cp:coreProperties>
</file>