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8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92" d="100"/>
          <a:sy n="92" d="100"/>
        </p:scale>
        <p:origin x="-1260"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3" name="Rectangle 22"/>
          <p:cNvSpPr/>
          <p:nvPr/>
        </p:nvSpPr>
        <p:spPr>
          <a:xfrm flipV="1">
            <a:off x="5410182" y="3810000"/>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4" name="Rectangle 23"/>
          <p:cNvSpPr/>
          <p:nvPr/>
        </p:nvSpPr>
        <p:spPr>
          <a:xfrm flipV="1">
            <a:off x="5410200" y="3897010"/>
            <a:ext cx="3733801" cy="192024"/>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5" name="Rectangle 24"/>
          <p:cNvSpPr/>
          <p:nvPr/>
        </p:nvSpPr>
        <p:spPr>
          <a:xfrm flipV="1">
            <a:off x="5410200" y="4115167"/>
            <a:ext cx="3733801"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6" name="Rectangle 25"/>
          <p:cNvSpPr/>
          <p:nvPr/>
        </p:nvSpPr>
        <p:spPr>
          <a:xfrm flipV="1">
            <a:off x="5410200" y="4164403"/>
            <a:ext cx="1965960" cy="18288"/>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Rectangle 26"/>
          <p:cNvSpPr/>
          <p:nvPr/>
        </p:nvSpPr>
        <p:spPr>
          <a:xfrm flipV="1">
            <a:off x="5410200" y="4199572"/>
            <a:ext cx="1965960"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0" name="Rounded Rectangle 29"/>
          <p:cNvSpPr/>
          <p:nvPr/>
        </p:nvSpPr>
        <p:spPr bwMode="white">
          <a:xfrm>
            <a:off x="5410200" y="3962400"/>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1" name="Rounded Rectangle 30"/>
          <p:cNvSpPr/>
          <p:nvPr/>
        </p:nvSpPr>
        <p:spPr bwMode="white">
          <a:xfrm>
            <a:off x="7376507" y="406098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Rectangle 6"/>
          <p:cNvSpPr/>
          <p:nvPr/>
        </p:nvSpPr>
        <p:spPr>
          <a:xfrm>
            <a:off x="1" y="3649662"/>
            <a:ext cx="9144000"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0" y="3675527"/>
            <a:ext cx="9144001" cy="14067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flipV="1">
            <a:off x="6414051" y="3643090"/>
            <a:ext cx="2729950" cy="248432"/>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a:xfrm>
            <a:off x="0" y="0"/>
            <a:ext cx="9144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2401887"/>
            <a:ext cx="8458200" cy="1470025"/>
          </a:xfrm>
        </p:spPr>
        <p:txBody>
          <a:bodyPr anchor="b"/>
          <a:lstStyle>
            <a:lvl1pPr>
              <a:defRPr sz="4400">
                <a:solidFill>
                  <a:schemeClr val="bg1"/>
                </a:solidFill>
              </a:defRPr>
            </a:lvl1pPr>
          </a:lstStyle>
          <a:p>
            <a:r>
              <a:rPr kumimoji="0" lang="en-US" smtClean="0"/>
              <a:t>Click to edit Master title style</a:t>
            </a:r>
            <a:endParaRPr kumimoji="0" lang="en-US"/>
          </a:p>
        </p:txBody>
      </p:sp>
      <p:sp>
        <p:nvSpPr>
          <p:cNvPr id="9" name="Subtitle 8"/>
          <p:cNvSpPr>
            <a:spLocks noGrp="1"/>
          </p:cNvSpPr>
          <p:nvPr>
            <p:ph type="subTitle" idx="1"/>
          </p:nvPr>
        </p:nvSpPr>
        <p:spPr>
          <a:xfrm>
            <a:off x="457200" y="3899938"/>
            <a:ext cx="495300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6705600" y="4206240"/>
            <a:ext cx="960120" cy="457200"/>
          </a:xfrm>
        </p:spPr>
        <p:txBody>
          <a:bodyPr/>
          <a:lstStyle/>
          <a:p>
            <a:fld id="{81CCB964-40FA-484B-9E71-47A4F8C64409}" type="datetimeFigureOut">
              <a:rPr lang="en-US" smtClean="0"/>
              <a:pPr/>
              <a:t>06-Jul-23</a:t>
            </a:fld>
            <a:endParaRPr lang="en-US"/>
          </a:p>
        </p:txBody>
      </p:sp>
      <p:sp>
        <p:nvSpPr>
          <p:cNvPr id="17" name="Footer Placeholder 16"/>
          <p:cNvSpPr>
            <a:spLocks noGrp="1"/>
          </p:cNvSpPr>
          <p:nvPr>
            <p:ph type="ftr" sz="quarter" idx="11"/>
          </p:nvPr>
        </p:nvSpPr>
        <p:spPr>
          <a:xfrm>
            <a:off x="5410200" y="4205288"/>
            <a:ext cx="1295400" cy="457200"/>
          </a:xfrm>
        </p:spPr>
        <p:txBody>
          <a:bodyPr/>
          <a:lstStyle/>
          <a:p>
            <a:endParaRPr lang="en-US"/>
          </a:p>
        </p:txBody>
      </p:sp>
      <p:sp>
        <p:nvSpPr>
          <p:cNvPr id="29" name="Slide Number Placeholder 28"/>
          <p:cNvSpPr>
            <a:spLocks noGrp="1"/>
          </p:cNvSpPr>
          <p:nvPr>
            <p:ph type="sldNum" sz="quarter" idx="12"/>
          </p:nvPr>
        </p:nvSpPr>
        <p:spPr>
          <a:xfrm>
            <a:off x="8320088" y="1136"/>
            <a:ext cx="747712" cy="365760"/>
          </a:xfrm>
        </p:spPr>
        <p:txBody>
          <a:bodyPr/>
          <a:lstStyle>
            <a:lvl1pPr algn="r">
              <a:defRPr sz="1800">
                <a:solidFill>
                  <a:schemeClr val="bg1"/>
                </a:solidFill>
              </a:defRPr>
            </a:lvl1pPr>
          </a:lstStyle>
          <a:p>
            <a:fld id="{9FB92CAC-CAF8-420E-84BE-C6ADE8614251}"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1CCB964-40FA-484B-9E71-47A4F8C64409}" type="datetimeFigureOut">
              <a:rPr lang="en-US" smtClean="0"/>
              <a:pPr/>
              <a:t>06-Jul-23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B92CAC-CAF8-420E-84BE-C6ADE8614251}"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1143000"/>
            <a:ext cx="1905000" cy="5486400"/>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143000"/>
            <a:ext cx="6248400" cy="5486400"/>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1CCB964-40FA-484B-9E71-47A4F8C64409}" type="datetimeFigureOut">
              <a:rPr lang="en-US" smtClean="0"/>
              <a:pPr/>
              <a:t>06-Jul-23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B92CAC-CAF8-420E-84BE-C6ADE8614251}"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1CCB964-40FA-484B-9E71-47A4F8C64409}" type="datetimeFigureOut">
              <a:rPr lang="en-US" smtClean="0"/>
              <a:pPr/>
              <a:t>06-Jul-23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B92CAC-CAF8-420E-84BE-C6ADE8614251}"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1981200"/>
            <a:ext cx="7772400" cy="1362075"/>
          </a:xfrm>
        </p:spPr>
        <p:txBody>
          <a:bodyPr anchor="b">
            <a:noAutofit/>
          </a:bodyPr>
          <a:lstStyle>
            <a:lvl1pPr algn="l">
              <a:buNone/>
              <a:defRPr sz="4300" b="1" cap="none" baseline="0">
                <a:ln w="12700">
                  <a:solidFill>
                    <a:schemeClr val="accent2">
                      <a:shade val="90000"/>
                      <a:satMod val="150000"/>
                    </a:schemeClr>
                  </a:solidFill>
                </a:ln>
                <a:solidFill>
                  <a:srgbClr val="FFFFFF"/>
                </a:solidFill>
                <a:effectLst>
                  <a:outerShdw blurRad="38100" dist="38100" dir="5400000" algn="tl" rotWithShape="0">
                    <a:srgbClr val="000000">
                      <a:alpha val="25000"/>
                    </a:srgbClr>
                  </a:out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3367088"/>
            <a:ext cx="7772400" cy="1509712"/>
          </a:xfr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81CCB964-40FA-484B-9E71-47A4F8C64409}" type="datetimeFigureOut">
              <a:rPr lang="en-US" smtClean="0"/>
              <a:pPr/>
              <a:t>06-Jul-23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B92CAC-CAF8-420E-84BE-C6ADE8614251}"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81CCB964-40FA-484B-9E71-47A4F8C64409}" type="datetimeFigureOut">
              <a:rPr lang="en-US" smtClean="0"/>
              <a:pPr/>
              <a:t>06-Jul-23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FB92CAC-CAF8-420E-84BE-C6ADE8614251}"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1000" y="1143000"/>
            <a:ext cx="8382000" cy="1069848"/>
          </a:xfrm>
        </p:spPr>
        <p:txBody>
          <a:bodyPr anchor="ctr"/>
          <a:lstStyle>
            <a:lvl1pPr>
              <a:defRPr sz="4000" b="0" i="0"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81000" y="2244970"/>
            <a:ext cx="4041648"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21225" y="2244970"/>
            <a:ext cx="4041775"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381000" y="2708519"/>
            <a:ext cx="4041648"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718304" y="2708519"/>
            <a:ext cx="4041775"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Date Placeholder 25"/>
          <p:cNvSpPr>
            <a:spLocks noGrp="1"/>
          </p:cNvSpPr>
          <p:nvPr>
            <p:ph type="dt" sz="half" idx="10"/>
          </p:nvPr>
        </p:nvSpPr>
        <p:spPr/>
        <p:txBody>
          <a:bodyPr rtlCol="0"/>
          <a:lstStyle/>
          <a:p>
            <a:fld id="{81CCB964-40FA-484B-9E71-47A4F8C64409}" type="datetimeFigureOut">
              <a:rPr lang="en-US" smtClean="0"/>
              <a:pPr/>
              <a:t>06-Jul-23</a:t>
            </a:fld>
            <a:endParaRPr lang="en-US"/>
          </a:p>
        </p:txBody>
      </p:sp>
      <p:sp>
        <p:nvSpPr>
          <p:cNvPr id="27" name="Slide Number Placeholder 26"/>
          <p:cNvSpPr>
            <a:spLocks noGrp="1"/>
          </p:cNvSpPr>
          <p:nvPr>
            <p:ph type="sldNum" sz="quarter" idx="11"/>
          </p:nvPr>
        </p:nvSpPr>
        <p:spPr/>
        <p:txBody>
          <a:bodyPr rtlCol="0"/>
          <a:lstStyle/>
          <a:p>
            <a:fld id="{9FB92CAC-CAF8-420E-84BE-C6ADE8614251}" type="slidenum">
              <a:rPr lang="en-US" smtClean="0"/>
              <a:pPr/>
              <a:t>‹#›</a:t>
            </a:fld>
            <a:endParaRPr lang="en-US"/>
          </a:p>
        </p:txBody>
      </p:sp>
      <p:sp>
        <p:nvSpPr>
          <p:cNvPr id="28" name="Footer Placeholder 27"/>
          <p:cNvSpPr>
            <a:spLocks noGrp="1"/>
          </p:cNvSpPr>
          <p:nvPr>
            <p:ph type="ftr" sz="quarter" idx="12"/>
          </p:nvPr>
        </p:nvSpPr>
        <p:spPr/>
        <p:txBody>
          <a:bodyPr rtlCol="0"/>
          <a:lstStyle/>
          <a:p>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1143000"/>
            <a:ext cx="8229600" cy="1069848"/>
          </a:xfrm>
        </p:spPr>
        <p:txBody>
          <a:bodyPr anchor="ctr"/>
          <a:lstStyle>
            <a:lvl1pPr>
              <a:defRPr sz="4000">
                <a:solidFill>
                  <a:schemeClr val="tx2"/>
                </a:solidFill>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a:xfrm>
            <a:off x="6583680" y="612648"/>
            <a:ext cx="957264" cy="457200"/>
          </a:xfrm>
        </p:spPr>
        <p:txBody>
          <a:bodyPr/>
          <a:lstStyle/>
          <a:p>
            <a:fld id="{81CCB964-40FA-484B-9E71-47A4F8C64409}" type="datetimeFigureOut">
              <a:rPr lang="en-US" smtClean="0"/>
              <a:pPr/>
              <a:t>06-Jul-23</a:t>
            </a:fld>
            <a:endParaRPr lang="en-US"/>
          </a:p>
        </p:txBody>
      </p:sp>
      <p:sp>
        <p:nvSpPr>
          <p:cNvPr id="4" name="Footer Placeholder 3"/>
          <p:cNvSpPr>
            <a:spLocks noGrp="1"/>
          </p:cNvSpPr>
          <p:nvPr>
            <p:ph type="ftr" sz="quarter" idx="11"/>
          </p:nvPr>
        </p:nvSpPr>
        <p:spPr>
          <a:xfrm>
            <a:off x="5257800" y="612648"/>
            <a:ext cx="1325880" cy="457200"/>
          </a:xfrm>
        </p:spPr>
        <p:txBody>
          <a:bodyPr/>
          <a:lstStyle/>
          <a:p>
            <a:endParaRPr lang="en-US"/>
          </a:p>
        </p:txBody>
      </p:sp>
      <p:sp>
        <p:nvSpPr>
          <p:cNvPr id="5" name="Slide Number Placeholder 4"/>
          <p:cNvSpPr>
            <a:spLocks noGrp="1"/>
          </p:cNvSpPr>
          <p:nvPr>
            <p:ph type="sldNum" sz="quarter" idx="12"/>
          </p:nvPr>
        </p:nvSpPr>
        <p:spPr>
          <a:xfrm>
            <a:off x="8174736" y="2272"/>
            <a:ext cx="762000" cy="365760"/>
          </a:xfrm>
        </p:spPr>
        <p:txBody>
          <a:bodyPr/>
          <a:lstStyle/>
          <a:p>
            <a:fld id="{9FB92CAC-CAF8-420E-84BE-C6ADE8614251}"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CCB964-40FA-484B-9E71-47A4F8C64409}" type="datetimeFigureOut">
              <a:rPr lang="en-US" smtClean="0"/>
              <a:pPr/>
              <a:t>06-Jul-23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FB92CAC-CAF8-420E-84BE-C6ADE8614251}"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496" y="1101970"/>
            <a:ext cx="3383280" cy="877824"/>
          </a:xfrm>
        </p:spPr>
        <p:txBody>
          <a:bodyPr anchor="b"/>
          <a:lstStyle>
            <a:lvl1pPr algn="l">
              <a:buNone/>
              <a:defRPr sz="1800" b="1"/>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5353496" y="2010727"/>
            <a:ext cx="3383280" cy="4617720"/>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152400" y="776287"/>
            <a:ext cx="5102352" cy="585216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81CCB964-40FA-484B-9E71-47A4F8C64409}" type="datetimeFigureOut">
              <a:rPr lang="en-US" smtClean="0"/>
              <a:pPr/>
              <a:t>06-Jul-23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FB92CAC-CAF8-420E-84BE-C6ADE8614251}"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440434" y="1109160"/>
            <a:ext cx="586803" cy="4681637"/>
          </a:xfrm>
        </p:spPr>
        <p:txBody>
          <a:bodyPr vert="vert270" lIns="45720" tIns="0" rIns="45720" anchor="t"/>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03671" y="1143000"/>
            <a:ext cx="4572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6088443" y="3274308"/>
            <a:ext cx="2590800" cy="2516489"/>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81CCB964-40FA-484B-9E71-47A4F8C64409}" type="datetimeFigureOut">
              <a:rPr lang="en-US" smtClean="0"/>
              <a:pPr/>
              <a:t>06-Jul-23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FB92CAC-CAF8-420E-84BE-C6ADE8614251}"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Rectangle 27"/>
          <p:cNvSpPr/>
          <p:nvPr/>
        </p:nvSpPr>
        <p:spPr>
          <a:xfrm>
            <a:off x="1" y="366818"/>
            <a:ext cx="9144000" cy="8440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Rectangle 28"/>
          <p:cNvSpPr/>
          <p:nvPr/>
        </p:nvSpPr>
        <p:spPr>
          <a:xfrm>
            <a:off x="0" y="-1"/>
            <a:ext cx="9144000" cy="310663"/>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0" name="Rectangle 29"/>
          <p:cNvSpPr/>
          <p:nvPr/>
        </p:nvSpPr>
        <p:spPr>
          <a:xfrm>
            <a:off x="0" y="308276"/>
            <a:ext cx="9144001" cy="9144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1" name="Rectangle 30"/>
          <p:cNvSpPr/>
          <p:nvPr/>
        </p:nvSpPr>
        <p:spPr>
          <a:xfrm flipV="1">
            <a:off x="5410182" y="360246"/>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Rectangle 31"/>
          <p:cNvSpPr/>
          <p:nvPr/>
        </p:nvSpPr>
        <p:spPr>
          <a:xfrm flipV="1">
            <a:off x="5410200" y="440112"/>
            <a:ext cx="3733801" cy="18003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3" name="Rounded Rectangle 32"/>
          <p:cNvSpPr/>
          <p:nvPr/>
        </p:nvSpPr>
        <p:spPr bwMode="white">
          <a:xfrm>
            <a:off x="5407339" y="497504"/>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4" name="Rounded Rectangle 33"/>
          <p:cNvSpPr/>
          <p:nvPr/>
        </p:nvSpPr>
        <p:spPr bwMode="white">
          <a:xfrm>
            <a:off x="7373646" y="58894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5" name="Rectangle 34"/>
          <p:cNvSpPr/>
          <p:nvPr/>
        </p:nvSpPr>
        <p:spPr bwMode="invGray">
          <a:xfrm>
            <a:off x="9084966" y="-2001"/>
            <a:ext cx="5762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6" name="Rectangle 35"/>
          <p:cNvSpPr/>
          <p:nvPr/>
        </p:nvSpPr>
        <p:spPr bwMode="invGray">
          <a:xfrm>
            <a:off x="9044481" y="-2001"/>
            <a:ext cx="27432"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7" name="Rectangle 36"/>
          <p:cNvSpPr/>
          <p:nvPr/>
        </p:nvSpPr>
        <p:spPr bwMode="invGray">
          <a:xfrm>
            <a:off x="9025428" y="-2001"/>
            <a:ext cx="9144"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8" name="Rectangle 37"/>
          <p:cNvSpPr/>
          <p:nvPr/>
        </p:nvSpPr>
        <p:spPr bwMode="invGray">
          <a:xfrm>
            <a:off x="8975423" y="-2001"/>
            <a:ext cx="27432"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9" name="Rectangle 38"/>
          <p:cNvSpPr/>
          <p:nvPr/>
        </p:nvSpPr>
        <p:spPr bwMode="invGray">
          <a:xfrm>
            <a:off x="8915677" y="380"/>
            <a:ext cx="54864"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0" name="Rectangle 39"/>
          <p:cNvSpPr/>
          <p:nvPr/>
        </p:nvSpPr>
        <p:spPr bwMode="invGray">
          <a:xfrm>
            <a:off x="8873475" y="380"/>
            <a:ext cx="9144"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Title Placeholder 21"/>
          <p:cNvSpPr>
            <a:spLocks noGrp="1"/>
          </p:cNvSpPr>
          <p:nvPr>
            <p:ph type="title"/>
          </p:nvPr>
        </p:nvSpPr>
        <p:spPr>
          <a:xfrm>
            <a:off x="457200" y="1143000"/>
            <a:ext cx="8229600" cy="1066800"/>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2249424"/>
            <a:ext cx="8229600" cy="432511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586536" y="612648"/>
            <a:ext cx="957264" cy="457200"/>
          </a:xfrm>
          <a:prstGeom prst="rect">
            <a:avLst/>
          </a:prstGeom>
        </p:spPr>
        <p:txBody>
          <a:bodyPr vert="horz"/>
          <a:lstStyle>
            <a:lvl1pPr algn="l" eaLnBrk="1" latinLnBrk="0" hangingPunct="1">
              <a:defRPr kumimoji="0" sz="800">
                <a:solidFill>
                  <a:schemeClr val="accent2"/>
                </a:solidFill>
              </a:defRPr>
            </a:lvl1pPr>
          </a:lstStyle>
          <a:p>
            <a:fld id="{81CCB964-40FA-484B-9E71-47A4F8C64409}" type="datetimeFigureOut">
              <a:rPr lang="en-US" smtClean="0"/>
              <a:pPr/>
              <a:t>06-Jul-23</a:t>
            </a:fld>
            <a:endParaRPr lang="en-US"/>
          </a:p>
        </p:txBody>
      </p:sp>
      <p:sp>
        <p:nvSpPr>
          <p:cNvPr id="3" name="Footer Placeholder 2"/>
          <p:cNvSpPr>
            <a:spLocks noGrp="1"/>
          </p:cNvSpPr>
          <p:nvPr>
            <p:ph type="ftr" sz="quarter" idx="3"/>
          </p:nvPr>
        </p:nvSpPr>
        <p:spPr>
          <a:xfrm>
            <a:off x="5257800" y="612648"/>
            <a:ext cx="1325880" cy="457200"/>
          </a:xfrm>
          <a:prstGeom prst="rect">
            <a:avLst/>
          </a:prstGeom>
        </p:spPr>
        <p:txBody>
          <a:bodyPr vert="horz"/>
          <a:lstStyle>
            <a:lvl1pPr algn="r" eaLnBrk="1" latinLnBrk="0" hangingPunct="1">
              <a:defRPr kumimoji="0" sz="800">
                <a:solidFill>
                  <a:schemeClr val="accent2"/>
                </a:solidFill>
              </a:defRPr>
            </a:lvl1pPr>
          </a:lstStyle>
          <a:p>
            <a:endParaRPr lang="en-US"/>
          </a:p>
        </p:txBody>
      </p:sp>
      <p:sp>
        <p:nvSpPr>
          <p:cNvPr id="23" name="Slide Number Placeholder 22"/>
          <p:cNvSpPr>
            <a:spLocks noGrp="1"/>
          </p:cNvSpPr>
          <p:nvPr>
            <p:ph type="sldNum" sz="quarter" idx="4"/>
          </p:nvPr>
        </p:nvSpPr>
        <p:spPr>
          <a:xfrm>
            <a:off x="8174736" y="2272"/>
            <a:ext cx="762000" cy="365760"/>
          </a:xfrm>
          <a:prstGeom prst="rect">
            <a:avLst/>
          </a:prstGeom>
        </p:spPr>
        <p:txBody>
          <a:bodyPr vert="horz" anchor="b"/>
          <a:lstStyle>
            <a:lvl1pPr algn="r" eaLnBrk="1" latinLnBrk="0" hangingPunct="1">
              <a:defRPr kumimoji="0" sz="1800">
                <a:solidFill>
                  <a:srgbClr val="FFFFFF"/>
                </a:solidFill>
              </a:defRPr>
            </a:lvl1pPr>
          </a:lstStyle>
          <a:p>
            <a:fld id="{9FB92CAC-CAF8-420E-84BE-C6ADE8614251}"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365760" indent="-256032" algn="l" rtl="0" eaLnBrk="1" latinLnBrk="0"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IN" sz="4400" b="1" dirty="0" smtClean="0">
                <a:solidFill>
                  <a:srgbClr val="C00000"/>
                </a:solidFill>
                <a:latin typeface="Times New Roman" panose="02020603050405020304" pitchFamily="18" charset="0"/>
                <a:cs typeface="Times New Roman" panose="02020603050405020304" pitchFamily="18" charset="0"/>
              </a:rPr>
              <a:t>MICRO ECONOMICS - I</a:t>
            </a:r>
            <a:endParaRPr lang="en-IN" sz="4400" b="1" dirty="0">
              <a:solidFill>
                <a:srgbClr val="C00000"/>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sz="quarter" idx="4294967295"/>
          </p:nvPr>
        </p:nvSpPr>
        <p:spPr>
          <a:xfrm>
            <a:off x="685330" y="2367093"/>
            <a:ext cx="7772870" cy="3424107"/>
          </a:xfrm>
          <a:prstGeom prst="rect">
            <a:avLst/>
          </a:prstGeom>
        </p:spPr>
        <p:txBody>
          <a:bodyPr>
            <a:normAutofit fontScale="92500" lnSpcReduction="10000"/>
          </a:bodyPr>
          <a:lstStyle/>
          <a:p>
            <a:pPr algn="ctr">
              <a:buNone/>
            </a:pPr>
            <a:endParaRPr lang="en-IN" b="1" dirty="0" smtClean="0">
              <a:latin typeface="Times New Roman" panose="02020603050405020304" pitchFamily="18" charset="0"/>
              <a:cs typeface="Times New Roman" panose="02020603050405020304" pitchFamily="18" charset="0"/>
            </a:endParaRPr>
          </a:p>
          <a:p>
            <a:pPr algn="ctr">
              <a:buNone/>
            </a:pPr>
            <a:r>
              <a:rPr lang="en-IN" b="1" dirty="0" smtClean="0">
                <a:latin typeface="Times New Roman" panose="02020603050405020304" pitchFamily="18" charset="0"/>
                <a:cs typeface="Times New Roman" panose="02020603050405020304" pitchFamily="18" charset="0"/>
              </a:rPr>
              <a:t>Dr. K. Vetrivel</a:t>
            </a:r>
          </a:p>
          <a:p>
            <a:pPr algn="ctr">
              <a:buNone/>
            </a:pPr>
            <a:r>
              <a:rPr lang="en-IN" i="1" dirty="0" smtClean="0">
                <a:latin typeface="Times New Roman" panose="02020603050405020304" pitchFamily="18" charset="0"/>
                <a:cs typeface="Times New Roman" panose="02020603050405020304" pitchFamily="18" charset="0"/>
              </a:rPr>
              <a:t>Assistant professor, </a:t>
            </a:r>
          </a:p>
          <a:p>
            <a:pPr algn="ctr">
              <a:buNone/>
            </a:pPr>
            <a:r>
              <a:rPr lang="en-IN" i="1" dirty="0" smtClean="0">
                <a:latin typeface="Times New Roman" panose="02020603050405020304" pitchFamily="18" charset="0"/>
                <a:cs typeface="Times New Roman" panose="02020603050405020304" pitchFamily="18" charset="0"/>
              </a:rPr>
              <a:t>Department of Economics, </a:t>
            </a:r>
          </a:p>
          <a:p>
            <a:pPr algn="ctr">
              <a:buNone/>
            </a:pPr>
            <a:r>
              <a:rPr lang="en-IN" i="1" dirty="0" smtClean="0">
                <a:latin typeface="Times New Roman" panose="02020603050405020304" pitchFamily="18" charset="0"/>
                <a:cs typeface="Times New Roman" panose="02020603050405020304" pitchFamily="18" charset="0"/>
              </a:rPr>
              <a:t>Bharathidasan University, </a:t>
            </a:r>
          </a:p>
          <a:p>
            <a:pPr algn="ctr">
              <a:buNone/>
            </a:pPr>
            <a:r>
              <a:rPr lang="en-IN" i="1" dirty="0" smtClean="0">
                <a:latin typeface="Times New Roman" panose="02020603050405020304" pitchFamily="18" charset="0"/>
                <a:cs typeface="Times New Roman" panose="02020603050405020304" pitchFamily="18" charset="0"/>
              </a:rPr>
              <a:t>Tiruchirappalli – 620 024</a:t>
            </a:r>
          </a:p>
          <a:p>
            <a:pPr algn="ctr">
              <a:buNone/>
            </a:pPr>
            <a:r>
              <a:rPr lang="en-IN" i="1" dirty="0" smtClean="0">
                <a:latin typeface="Times New Roman" panose="02020603050405020304" pitchFamily="18" charset="0"/>
                <a:cs typeface="Times New Roman" panose="02020603050405020304" pitchFamily="18" charset="0"/>
              </a:rPr>
              <a:t>Tamil Nadu, India</a:t>
            </a:r>
          </a:p>
          <a:p>
            <a:pPr algn="ctr">
              <a:buNone/>
            </a:pPr>
            <a:r>
              <a:rPr lang="en-IN" i="1" dirty="0" smtClean="0">
                <a:latin typeface="Times New Roman" panose="02020603050405020304" pitchFamily="18" charset="0"/>
                <a:cs typeface="Times New Roman" panose="02020603050405020304" pitchFamily="18" charset="0"/>
              </a:rPr>
              <a:t>Email: </a:t>
            </a:r>
            <a:r>
              <a:rPr lang="en-IN" i="1" cap="none" dirty="0" smtClean="0">
                <a:latin typeface="Times New Roman" panose="02020603050405020304" pitchFamily="18" charset="0"/>
                <a:cs typeface="Times New Roman" panose="02020603050405020304" pitchFamily="18" charset="0"/>
              </a:rPr>
              <a:t>vetrivelkvr@gmail.com</a:t>
            </a:r>
          </a:p>
          <a:p>
            <a:pPr>
              <a:buNone/>
            </a:pPr>
            <a:endParaRPr lang="en-IN" dirty="0"/>
          </a:p>
        </p:txBody>
      </p:sp>
    </p:spTree>
    <p:extLst>
      <p:ext uri="{BB962C8B-B14F-4D97-AF65-F5344CB8AC3E}">
        <p14:creationId xmlns:p14="http://schemas.microsoft.com/office/powerpoint/2010/main" xmlns="" val="84076327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0876" y="416954"/>
            <a:ext cx="8805735" cy="6255695"/>
          </a:xfrm>
        </p:spPr>
        <p:txBody>
          <a:bodyPr>
            <a:normAutofit/>
          </a:bodyPr>
          <a:lstStyle/>
          <a:p>
            <a:pPr marL="0" indent="0">
              <a:buNone/>
            </a:pPr>
            <a:r>
              <a:rPr lang="en-IN" b="1" dirty="0" smtClean="0">
                <a:latin typeface="Times New Roman" panose="02020603050405020304" pitchFamily="18" charset="0"/>
                <a:cs typeface="Times New Roman" panose="02020603050405020304" pitchFamily="18" charset="0"/>
              </a:rPr>
              <a:t>2) Income elasticity of demand</a:t>
            </a:r>
          </a:p>
          <a:p>
            <a:pPr marL="0" indent="0" algn="just">
              <a:buNone/>
            </a:pPr>
            <a:r>
              <a:rPr lang="en-IN" dirty="0"/>
              <a:t> </a:t>
            </a:r>
            <a:r>
              <a:rPr lang="en-IN" dirty="0" smtClean="0"/>
              <a:t>       </a:t>
            </a:r>
            <a:r>
              <a:rPr lang="en-IN" dirty="0" smtClean="0">
                <a:latin typeface="Times New Roman" panose="02020603050405020304" pitchFamily="18" charset="0"/>
                <a:cs typeface="Times New Roman" panose="02020603050405020304" pitchFamily="18" charset="0"/>
              </a:rPr>
              <a:t>Income elasticity of demand is the degree of responsiveness of demand to the change in income. </a:t>
            </a:r>
          </a:p>
          <a:p>
            <a:pPr marL="0" indent="0" algn="just">
              <a:buNone/>
            </a:pPr>
            <a:r>
              <a:rPr lang="en-IN" sz="2600" dirty="0" smtClean="0">
                <a:latin typeface="Times New Roman" panose="02020603050405020304" pitchFamily="18" charset="0"/>
                <a:cs typeface="Times New Roman" panose="02020603050405020304" pitchFamily="18" charset="0"/>
              </a:rPr>
              <a:t>                                                Percentage change in</a:t>
            </a:r>
          </a:p>
          <a:p>
            <a:pPr marL="0" indent="0" algn="just">
              <a:buNone/>
            </a:pPr>
            <a:r>
              <a:rPr lang="en-IN" sz="2200" dirty="0" smtClean="0"/>
              <a:t>                    ey                       </a:t>
            </a:r>
            <a:r>
              <a:rPr lang="en-IN" sz="2200" b="1" dirty="0" smtClean="0">
                <a:latin typeface="Times New Roman" panose="02020603050405020304" pitchFamily="18" charset="0"/>
                <a:cs typeface="Times New Roman" panose="02020603050405020304" pitchFamily="18" charset="0"/>
              </a:rPr>
              <a:t> </a:t>
            </a:r>
            <a:r>
              <a:rPr lang="en-IN" sz="2600" dirty="0" smtClean="0">
                <a:latin typeface="Times New Roman" panose="02020603050405020304" pitchFamily="18" charset="0"/>
                <a:cs typeface="Times New Roman" panose="02020603050405020304" pitchFamily="18" charset="0"/>
              </a:rPr>
              <a:t>=           quantity demanded 				                            Percentage change in income</a:t>
            </a:r>
          </a:p>
          <a:p>
            <a:pPr marL="0" indent="0" algn="just">
              <a:buNone/>
            </a:pPr>
            <a:r>
              <a:rPr lang="en-IN" b="1" dirty="0" smtClean="0">
                <a:latin typeface="Times New Roman" panose="02020603050405020304" pitchFamily="18" charset="0"/>
                <a:cs typeface="Times New Roman" panose="02020603050405020304" pitchFamily="18" charset="0"/>
              </a:rPr>
              <a:t>3) Cross-elasticity of demand </a:t>
            </a:r>
          </a:p>
          <a:p>
            <a:pPr marL="0" indent="0" algn="just">
              <a:buNone/>
            </a:pPr>
            <a:r>
              <a:rPr lang="en-IN" dirty="0" smtClean="0">
                <a:latin typeface="Times New Roman" panose="02020603050405020304" pitchFamily="18" charset="0"/>
                <a:cs typeface="Times New Roman" panose="02020603050405020304" pitchFamily="18" charset="0"/>
              </a:rPr>
              <a:t>     The responsiveness of demand to changes in prices of related goods is called cross-elasticity of demand. In other words, it is the responsiveness of demand for commodity x to the change in the price of commodity y. </a:t>
            </a:r>
          </a:p>
          <a:p>
            <a:pPr marL="0" indent="0" algn="just">
              <a:buNone/>
            </a:pPr>
            <a:r>
              <a:rPr lang="en-IN" dirty="0" smtClean="0">
                <a:latin typeface="Times New Roman" panose="02020603050405020304" pitchFamily="18" charset="0"/>
                <a:cs typeface="Times New Roman" panose="02020603050405020304" pitchFamily="18" charset="0"/>
              </a:rPr>
              <a:t>  </a:t>
            </a:r>
            <a:r>
              <a:rPr lang="en-IN" sz="2400" dirty="0" err="1" smtClean="0">
                <a:latin typeface="Times New Roman" panose="02020603050405020304" pitchFamily="18" charset="0"/>
                <a:cs typeface="Times New Roman" panose="02020603050405020304" pitchFamily="18" charset="0"/>
              </a:rPr>
              <a:t>ec</a:t>
            </a:r>
            <a:r>
              <a:rPr lang="en-IN" sz="2400" dirty="0" smtClean="0">
                <a:latin typeface="Times New Roman" panose="02020603050405020304" pitchFamily="18" charset="0"/>
                <a:cs typeface="Times New Roman" panose="02020603050405020304" pitchFamily="18" charset="0"/>
              </a:rPr>
              <a:t>  =  Percentage  change in the quantity demanded of commodity X                                		Percentage change in the price of commodity y</a:t>
            </a:r>
          </a:p>
          <a:p>
            <a:pPr marL="0" indent="0" algn="just">
              <a:buNone/>
            </a:pPr>
            <a:r>
              <a:rPr lang="en-IN" dirty="0" smtClean="0"/>
              <a:t> </a:t>
            </a:r>
            <a:endParaRPr lang="en-IN" dirty="0"/>
          </a:p>
        </p:txBody>
      </p:sp>
      <p:cxnSp>
        <p:nvCxnSpPr>
          <p:cNvPr id="4" name="Straight Connector 3"/>
          <p:cNvCxnSpPr/>
          <p:nvPr/>
        </p:nvCxnSpPr>
        <p:spPr>
          <a:xfrm>
            <a:off x="4114800" y="2590800"/>
            <a:ext cx="3690132" cy="19461"/>
          </a:xfrm>
          <a:prstGeom prst="line">
            <a:avLst/>
          </a:prstGeom>
          <a:ln>
            <a:solidFill>
              <a:schemeClr val="tx1"/>
            </a:solidFill>
          </a:ln>
        </p:spPr>
        <p:style>
          <a:lnRef idx="3">
            <a:schemeClr val="dk1"/>
          </a:lnRef>
          <a:fillRef idx="0">
            <a:schemeClr val="dk1"/>
          </a:fillRef>
          <a:effectRef idx="2">
            <a:schemeClr val="dk1"/>
          </a:effectRef>
          <a:fontRef idx="minor">
            <a:schemeClr val="tx1"/>
          </a:fontRef>
        </p:style>
      </p:cxnSp>
      <p:cxnSp>
        <p:nvCxnSpPr>
          <p:cNvPr id="6" name="Straight Connector 5"/>
          <p:cNvCxnSpPr/>
          <p:nvPr/>
        </p:nvCxnSpPr>
        <p:spPr>
          <a:xfrm>
            <a:off x="1447800" y="5715000"/>
            <a:ext cx="6607775" cy="37070"/>
          </a:xfrm>
          <a:prstGeom prst="line">
            <a:avLst/>
          </a:prstGeom>
          <a:ln>
            <a:solidFill>
              <a:schemeClr val="tx1"/>
            </a:solidFill>
          </a:ln>
        </p:spPr>
        <p:style>
          <a:lnRef idx="3">
            <a:schemeClr val="dk1"/>
          </a:lnRef>
          <a:fillRef idx="0">
            <a:schemeClr val="dk1"/>
          </a:fillRef>
          <a:effectRef idx="2">
            <a:schemeClr val="dk1"/>
          </a:effectRef>
          <a:fontRef idx="minor">
            <a:schemeClr val="tx1"/>
          </a:fontRef>
        </p:style>
      </p:cxnSp>
    </p:spTree>
    <p:extLst>
      <p:ext uri="{BB962C8B-B14F-4D97-AF65-F5344CB8AC3E}">
        <p14:creationId xmlns:p14="http://schemas.microsoft.com/office/powerpoint/2010/main" xmlns="" val="404245776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05000" y="609600"/>
            <a:ext cx="3962400" cy="1119115"/>
          </a:xfrm>
        </p:spPr>
        <p:txBody>
          <a:bodyPr>
            <a:normAutofit fontScale="90000"/>
          </a:bodyPr>
          <a:lstStyle/>
          <a:p>
            <a:pPr algn="ctr"/>
            <a:r>
              <a:rPr lang="en-IN" b="1" dirty="0">
                <a:solidFill>
                  <a:schemeClr val="tx1"/>
                </a:solidFill>
                <a:latin typeface="Times New Roman" panose="02020603050405020304" pitchFamily="18" charset="0"/>
                <a:cs typeface="Times New Roman" panose="02020603050405020304" pitchFamily="18" charset="0"/>
              </a:rPr>
              <a:t>	</a:t>
            </a:r>
            <a:r>
              <a:rPr lang="en-IN" b="1" dirty="0" smtClean="0">
                <a:solidFill>
                  <a:schemeClr val="tx1"/>
                </a:solidFill>
                <a:latin typeface="Times New Roman" panose="02020603050405020304" pitchFamily="18" charset="0"/>
                <a:cs typeface="Times New Roman" panose="02020603050405020304" pitchFamily="18" charset="0"/>
              </a:rPr>
              <a:t>			Supply</a:t>
            </a:r>
            <a:r>
              <a:rPr lang="en-IN" b="1" dirty="0">
                <a:solidFill>
                  <a:schemeClr val="tx1"/>
                </a:solidFill>
                <a:latin typeface="Times New Roman" panose="02020603050405020304" pitchFamily="18" charset="0"/>
                <a:cs typeface="Times New Roman" panose="02020603050405020304" pitchFamily="18" charset="0"/>
              </a:rPr>
              <a:t/>
            </a:r>
            <a:br>
              <a:rPr lang="en-IN" b="1" dirty="0">
                <a:solidFill>
                  <a:schemeClr val="tx1"/>
                </a:solidFill>
                <a:latin typeface="Times New Roman" panose="02020603050405020304" pitchFamily="18" charset="0"/>
                <a:cs typeface="Times New Roman" panose="02020603050405020304" pitchFamily="18" charset="0"/>
              </a:rPr>
            </a:br>
            <a:endParaRPr lang="en-IN" b="1" dirty="0">
              <a:solidFill>
                <a:schemeClr val="tx1"/>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457200" y="2249424"/>
            <a:ext cx="8686800" cy="4325112"/>
          </a:xfrm>
        </p:spPr>
        <p:txBody>
          <a:bodyPr/>
          <a:lstStyle/>
          <a:p>
            <a:pPr algn="just">
              <a:buFont typeface="Arial" panose="020B0604020202020204" pitchFamily="34" charset="0"/>
              <a:buChar char="•"/>
            </a:pPr>
            <a:r>
              <a:rPr lang="en-IN" dirty="0" smtClean="0">
                <a:latin typeface="Times New Roman" panose="02020603050405020304" pitchFamily="18" charset="0"/>
                <a:cs typeface="Times New Roman" panose="02020603050405020304" pitchFamily="18" charset="0"/>
              </a:rPr>
              <a:t>Supply means the quantity of goods offered for sale at a particular price a certain point of time. Supply always related to a price. </a:t>
            </a:r>
          </a:p>
          <a:p>
            <a:pPr algn="just">
              <a:buFont typeface="Arial" panose="020B0604020202020204" pitchFamily="34" charset="0"/>
              <a:buChar char="•"/>
            </a:pPr>
            <a:r>
              <a:rPr lang="en-IN" dirty="0" smtClean="0">
                <a:latin typeface="Times New Roman" panose="02020603050405020304" pitchFamily="18" charset="0"/>
                <a:cs typeface="Times New Roman" panose="02020603050405020304" pitchFamily="18" charset="0"/>
              </a:rPr>
              <a:t>“ </a:t>
            </a:r>
            <a:r>
              <a:rPr lang="en-IN" dirty="0">
                <a:latin typeface="Times New Roman" panose="02020603050405020304" pitchFamily="18" charset="0"/>
                <a:cs typeface="Times New Roman" panose="02020603050405020304" pitchFamily="18" charset="0"/>
              </a:rPr>
              <a:t>The amounts of a product that producers are willing and able to make available for sale at each of a series of prices during a specific </a:t>
            </a:r>
            <a:r>
              <a:rPr lang="en-IN" dirty="0" smtClean="0">
                <a:latin typeface="Times New Roman" panose="02020603050405020304" pitchFamily="18" charset="0"/>
                <a:cs typeface="Times New Roman" panose="02020603050405020304" pitchFamily="18" charset="0"/>
              </a:rPr>
              <a:t>period</a:t>
            </a:r>
            <a:endParaRPr lang="en-IN" dirty="0">
              <a:latin typeface="Times New Roman" panose="02020603050405020304" pitchFamily="18" charset="0"/>
              <a:cs typeface="Times New Roman" panose="02020603050405020304" pitchFamily="18" charset="0"/>
            </a:endParaRPr>
          </a:p>
          <a:p>
            <a:pPr algn="just"/>
            <a:endParaRPr lang="en-IN" dirty="0"/>
          </a:p>
        </p:txBody>
      </p:sp>
    </p:spTree>
    <p:extLst>
      <p:ext uri="{BB962C8B-B14F-4D97-AF65-F5344CB8AC3E}">
        <p14:creationId xmlns:p14="http://schemas.microsoft.com/office/powerpoint/2010/main" xmlns="" val="337001999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IN" b="1" dirty="0">
                <a:solidFill>
                  <a:schemeClr val="tx1"/>
                </a:solidFill>
                <a:latin typeface="Times New Roman" panose="02020603050405020304" pitchFamily="18" charset="0"/>
                <a:cs typeface="Times New Roman" panose="02020603050405020304" pitchFamily="18" charset="0"/>
              </a:rPr>
              <a:t>The </a:t>
            </a:r>
            <a:r>
              <a:rPr lang="en-IN" b="1" dirty="0" smtClean="0">
                <a:solidFill>
                  <a:schemeClr val="tx1"/>
                </a:solidFill>
                <a:latin typeface="Times New Roman" panose="02020603050405020304" pitchFamily="18" charset="0"/>
                <a:cs typeface="Times New Roman" panose="02020603050405020304" pitchFamily="18" charset="0"/>
              </a:rPr>
              <a:t>Law </a:t>
            </a:r>
            <a:r>
              <a:rPr lang="en-IN" b="1" dirty="0">
                <a:solidFill>
                  <a:schemeClr val="tx1"/>
                </a:solidFill>
                <a:latin typeface="Times New Roman" panose="02020603050405020304" pitchFamily="18" charset="0"/>
                <a:cs typeface="Times New Roman" panose="02020603050405020304" pitchFamily="18" charset="0"/>
              </a:rPr>
              <a:t>of Supply</a:t>
            </a:r>
          </a:p>
        </p:txBody>
      </p:sp>
      <p:sp>
        <p:nvSpPr>
          <p:cNvPr id="3" name="Content Placeholder 2"/>
          <p:cNvSpPr>
            <a:spLocks noGrp="1"/>
          </p:cNvSpPr>
          <p:nvPr>
            <p:ph idx="1"/>
          </p:nvPr>
        </p:nvSpPr>
        <p:spPr/>
        <p:txBody>
          <a:bodyPr/>
          <a:lstStyle/>
          <a:p>
            <a:pPr algn="just"/>
            <a:r>
              <a:rPr lang="en-IN" dirty="0" smtClean="0">
                <a:latin typeface="Times New Roman" panose="02020603050405020304" pitchFamily="18" charset="0"/>
                <a:cs typeface="Times New Roman" panose="02020603050405020304" pitchFamily="18" charset="0"/>
              </a:rPr>
              <a:t>The law of supply states that when the price rises ,the corresponding quantity supplied increases and when the price falls the quantity supplied falls. There is a direct relationship between the quantity supplied and the price</a:t>
            </a:r>
          </a:p>
        </p:txBody>
      </p:sp>
    </p:spTree>
    <p:extLst>
      <p:ext uri="{BB962C8B-B14F-4D97-AF65-F5344CB8AC3E}">
        <p14:creationId xmlns:p14="http://schemas.microsoft.com/office/powerpoint/2010/main" xmlns="" val="214619506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b="1" dirty="0" smtClean="0">
                <a:latin typeface="Times New Roman" panose="02020603050405020304" pitchFamily="18" charset="0"/>
                <a:cs typeface="Times New Roman" panose="02020603050405020304" pitchFamily="18" charset="0"/>
              </a:rPr>
              <a:t>Determinants of supply</a:t>
            </a:r>
            <a:endParaRPr lang="en-IN"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lstStyle/>
          <a:p>
            <a:r>
              <a:rPr lang="en-IN" dirty="0" smtClean="0">
                <a:latin typeface="Times New Roman" panose="02020603050405020304" pitchFamily="18" charset="0"/>
                <a:cs typeface="Times New Roman" panose="02020603050405020304" pitchFamily="18" charset="0"/>
              </a:rPr>
              <a:t>Production technology </a:t>
            </a:r>
          </a:p>
          <a:p>
            <a:r>
              <a:rPr lang="en-IN" dirty="0" smtClean="0">
                <a:latin typeface="Times New Roman" panose="02020603050405020304" pitchFamily="18" charset="0"/>
                <a:cs typeface="Times New Roman" panose="02020603050405020304" pitchFamily="18" charset="0"/>
              </a:rPr>
              <a:t>Price </a:t>
            </a:r>
            <a:r>
              <a:rPr lang="en-IN" dirty="0">
                <a:latin typeface="Times New Roman" panose="02020603050405020304" pitchFamily="18" charset="0"/>
                <a:cs typeface="Times New Roman" panose="02020603050405020304" pitchFamily="18" charset="0"/>
              </a:rPr>
              <a:t>of </a:t>
            </a:r>
            <a:r>
              <a:rPr lang="en-IN" dirty="0" smtClean="0">
                <a:latin typeface="Times New Roman" panose="02020603050405020304" pitchFamily="18" charset="0"/>
                <a:cs typeface="Times New Roman" panose="02020603050405020304" pitchFamily="18" charset="0"/>
              </a:rPr>
              <a:t>factors of production</a:t>
            </a:r>
          </a:p>
          <a:p>
            <a:r>
              <a:rPr lang="en-IN" dirty="0" smtClean="0">
                <a:latin typeface="Times New Roman" panose="02020603050405020304" pitchFamily="18" charset="0"/>
                <a:cs typeface="Times New Roman" panose="02020603050405020304" pitchFamily="18" charset="0"/>
              </a:rPr>
              <a:t>Taxes </a:t>
            </a:r>
            <a:r>
              <a:rPr lang="en-IN" dirty="0">
                <a:latin typeface="Times New Roman" panose="02020603050405020304" pitchFamily="18" charset="0"/>
                <a:cs typeface="Times New Roman" panose="02020603050405020304" pitchFamily="18" charset="0"/>
              </a:rPr>
              <a:t>and </a:t>
            </a:r>
            <a:r>
              <a:rPr lang="en-IN" dirty="0" smtClean="0">
                <a:latin typeface="Times New Roman" panose="02020603050405020304" pitchFamily="18" charset="0"/>
                <a:cs typeface="Times New Roman" panose="02020603050405020304" pitchFamily="18" charset="0"/>
              </a:rPr>
              <a:t>subsidies</a:t>
            </a:r>
          </a:p>
          <a:p>
            <a:r>
              <a:rPr lang="en-IN" dirty="0" smtClean="0">
                <a:latin typeface="Times New Roman" panose="02020603050405020304" pitchFamily="18" charset="0"/>
                <a:cs typeface="Times New Roman" panose="02020603050405020304" pitchFamily="18" charset="0"/>
              </a:rPr>
              <a:t> </a:t>
            </a:r>
            <a:r>
              <a:rPr lang="en-IN" dirty="0">
                <a:latin typeface="Times New Roman" panose="02020603050405020304" pitchFamily="18" charset="0"/>
                <a:cs typeface="Times New Roman" panose="02020603050405020304" pitchFamily="18" charset="0"/>
              </a:rPr>
              <a:t>Price of Other </a:t>
            </a:r>
            <a:r>
              <a:rPr lang="en-IN" dirty="0" smtClean="0">
                <a:latin typeface="Times New Roman" panose="02020603050405020304" pitchFamily="18" charset="0"/>
                <a:cs typeface="Times New Roman" panose="02020603050405020304" pitchFamily="18" charset="0"/>
              </a:rPr>
              <a:t>Goods</a:t>
            </a:r>
            <a:endParaRPr lang="en-IN" dirty="0">
              <a:latin typeface="Times New Roman" panose="02020603050405020304" pitchFamily="18" charset="0"/>
              <a:cs typeface="Times New Roman" panose="02020603050405020304" pitchFamily="18" charset="0"/>
            </a:endParaRPr>
          </a:p>
          <a:p>
            <a:r>
              <a:rPr lang="en-IN" dirty="0" smtClean="0">
                <a:latin typeface="Times New Roman" panose="02020603050405020304" pitchFamily="18" charset="0"/>
                <a:cs typeface="Times New Roman" panose="02020603050405020304" pitchFamily="18" charset="0"/>
              </a:rPr>
              <a:t>Expectations</a:t>
            </a:r>
          </a:p>
          <a:p>
            <a:r>
              <a:rPr lang="en-IN" dirty="0" smtClean="0">
                <a:latin typeface="Times New Roman" panose="02020603050405020304" pitchFamily="18" charset="0"/>
                <a:cs typeface="Times New Roman" panose="02020603050405020304" pitchFamily="18" charset="0"/>
              </a:rPr>
              <a:t>Number </a:t>
            </a:r>
            <a:r>
              <a:rPr lang="en-IN" dirty="0">
                <a:latin typeface="Times New Roman" panose="02020603050405020304" pitchFamily="18" charset="0"/>
                <a:cs typeface="Times New Roman" panose="02020603050405020304" pitchFamily="18" charset="0"/>
              </a:rPr>
              <a:t>of </a:t>
            </a:r>
            <a:r>
              <a:rPr lang="en-IN" dirty="0" smtClean="0">
                <a:latin typeface="Times New Roman" panose="02020603050405020304" pitchFamily="18" charset="0"/>
                <a:cs typeface="Times New Roman" panose="02020603050405020304" pitchFamily="18" charset="0"/>
              </a:rPr>
              <a:t>Sellers</a:t>
            </a:r>
          </a:p>
          <a:p>
            <a:r>
              <a:rPr lang="en-IN" dirty="0" smtClean="0">
                <a:latin typeface="Times New Roman" panose="02020603050405020304" pitchFamily="18" charset="0"/>
                <a:cs typeface="Times New Roman" panose="02020603050405020304" pitchFamily="18" charset="0"/>
              </a:rPr>
              <a:t>Factors outside the economic sphere</a:t>
            </a:r>
          </a:p>
        </p:txBody>
      </p:sp>
    </p:spTree>
    <p:extLst>
      <p:ext uri="{BB962C8B-B14F-4D97-AF65-F5344CB8AC3E}">
        <p14:creationId xmlns:p14="http://schemas.microsoft.com/office/powerpoint/2010/main" xmlns="" val="395835838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2677" y="461059"/>
            <a:ext cx="8679808" cy="5983284"/>
          </a:xfrm>
        </p:spPr>
        <p:txBody>
          <a:bodyPr/>
          <a:lstStyle/>
          <a:p>
            <a:pPr marL="0" indent="0" algn="ctr">
              <a:buNone/>
            </a:pPr>
            <a:r>
              <a:rPr lang="en-IN" sz="4000" b="1" dirty="0" smtClean="0">
                <a:latin typeface="Times New Roman" panose="02020603050405020304" pitchFamily="18" charset="0"/>
                <a:cs typeface="Times New Roman" panose="02020603050405020304" pitchFamily="18" charset="0"/>
              </a:rPr>
              <a:t>Elasticity of Supply </a:t>
            </a:r>
          </a:p>
          <a:p>
            <a:pPr marL="0" indent="0" algn="ctr">
              <a:buNone/>
            </a:pPr>
            <a:endParaRPr lang="en-IN" sz="4000" b="1" dirty="0" smtClean="0">
              <a:latin typeface="Times New Roman" panose="02020603050405020304" pitchFamily="18" charset="0"/>
              <a:cs typeface="Times New Roman" panose="02020603050405020304" pitchFamily="18" charset="0"/>
            </a:endParaRPr>
          </a:p>
          <a:p>
            <a:pPr>
              <a:buFont typeface="Wingdings" panose="05000000000000000000" pitchFamily="2" charset="2"/>
              <a:buChar char="Ø"/>
            </a:pPr>
            <a:r>
              <a:rPr lang="en-IN" sz="3200" dirty="0" smtClean="0">
                <a:latin typeface="Times New Roman" panose="02020603050405020304" pitchFamily="18" charset="0"/>
                <a:cs typeface="Times New Roman" panose="02020603050405020304" pitchFamily="18" charset="0"/>
              </a:rPr>
              <a:t>The law of supply tells us that quantity supplied will respond to a change in price. The concept of elasticity of supply explains the rate of change in supply as a result of change in price. It is measured by the formula </a:t>
            </a:r>
          </a:p>
          <a:p>
            <a:pPr marL="0" indent="0">
              <a:buNone/>
            </a:pPr>
            <a:endParaRPr lang="en-IN" sz="3200" dirty="0" smtClean="0">
              <a:latin typeface="Times New Roman" panose="02020603050405020304" pitchFamily="18" charset="0"/>
              <a:cs typeface="Times New Roman" panose="02020603050405020304" pitchFamily="18" charset="0"/>
            </a:endParaRPr>
          </a:p>
          <a:p>
            <a:pPr marL="0" indent="0">
              <a:buNone/>
            </a:pPr>
            <a:r>
              <a:rPr lang="en-IN" sz="2400" dirty="0" smtClean="0">
                <a:latin typeface="Times New Roman" panose="02020603050405020304" pitchFamily="18" charset="0"/>
                <a:cs typeface="Times New Roman" panose="02020603050405020304" pitchFamily="18" charset="0"/>
              </a:rPr>
              <a:t>Elasticity of supply =    Proportionate change in quantity supplied       	   	                     Proportionate change in price</a:t>
            </a:r>
            <a:endParaRPr lang="en-IN" sz="2400" dirty="0">
              <a:latin typeface="Times New Roman" panose="02020603050405020304" pitchFamily="18" charset="0"/>
              <a:cs typeface="Times New Roman" panose="02020603050405020304" pitchFamily="18" charset="0"/>
            </a:endParaRPr>
          </a:p>
        </p:txBody>
      </p:sp>
      <p:cxnSp>
        <p:nvCxnSpPr>
          <p:cNvPr id="4" name="Straight Connector 3"/>
          <p:cNvCxnSpPr/>
          <p:nvPr/>
        </p:nvCxnSpPr>
        <p:spPr>
          <a:xfrm>
            <a:off x="3124200" y="5175662"/>
            <a:ext cx="5355771" cy="0"/>
          </a:xfrm>
          <a:prstGeom prst="line">
            <a:avLst/>
          </a:prstGeom>
          <a:ln>
            <a:solidFill>
              <a:schemeClr val="tx1"/>
            </a:solidFill>
          </a:ln>
        </p:spPr>
        <p:style>
          <a:lnRef idx="3">
            <a:schemeClr val="dk1"/>
          </a:lnRef>
          <a:fillRef idx="0">
            <a:schemeClr val="dk1"/>
          </a:fillRef>
          <a:effectRef idx="2">
            <a:schemeClr val="dk1"/>
          </a:effectRef>
          <a:fontRef idx="minor">
            <a:schemeClr val="tx1"/>
          </a:fontRef>
        </p:style>
      </p:cxnSp>
    </p:spTree>
    <p:extLst>
      <p:ext uri="{BB962C8B-B14F-4D97-AF65-F5344CB8AC3E}">
        <p14:creationId xmlns:p14="http://schemas.microsoft.com/office/powerpoint/2010/main" xmlns="" val="214000846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533400"/>
            <a:ext cx="8613321" cy="6429829"/>
          </a:xfrm>
        </p:spPr>
        <p:txBody>
          <a:bodyPr>
            <a:normAutofit/>
          </a:bodyPr>
          <a:lstStyle/>
          <a:p>
            <a:pPr marL="0" indent="0" algn="ctr">
              <a:buNone/>
            </a:pPr>
            <a:r>
              <a:rPr lang="en-IN" sz="3600" b="1" dirty="0" smtClean="0">
                <a:latin typeface="Times New Roman" panose="02020603050405020304" pitchFamily="18" charset="0"/>
                <a:cs typeface="Times New Roman" panose="02020603050405020304" pitchFamily="18" charset="0"/>
              </a:rPr>
              <a:t>Types of elasticity of supply</a:t>
            </a:r>
            <a:endParaRPr lang="en-IN" b="1" dirty="0" smtClean="0">
              <a:latin typeface="Times New Roman" panose="02020603050405020304" pitchFamily="18" charset="0"/>
              <a:cs typeface="Times New Roman" panose="02020603050405020304" pitchFamily="18" charset="0"/>
            </a:endParaRPr>
          </a:p>
          <a:p>
            <a:pPr marL="0" indent="0">
              <a:buNone/>
            </a:pPr>
            <a:r>
              <a:rPr lang="en-IN" sz="3200" dirty="0" smtClean="0">
                <a:latin typeface="Times New Roman" panose="02020603050405020304" pitchFamily="18" charset="0"/>
                <a:cs typeface="Times New Roman" panose="02020603050405020304" pitchFamily="18" charset="0"/>
              </a:rPr>
              <a:t>     There are five types of elasticity of supply.</a:t>
            </a:r>
          </a:p>
          <a:p>
            <a:pPr marL="514350" indent="-514350">
              <a:buFont typeface="+mj-lt"/>
              <a:buAutoNum type="arabicPeriod"/>
            </a:pPr>
            <a:endParaRPr lang="en-IN" dirty="0" smtClean="0">
              <a:latin typeface="Times New Roman" panose="02020603050405020304" pitchFamily="18" charset="0"/>
              <a:cs typeface="Times New Roman" panose="02020603050405020304" pitchFamily="18" charset="0"/>
            </a:endParaRPr>
          </a:p>
          <a:p>
            <a:pPr marL="0" indent="0">
              <a:buNone/>
            </a:pPr>
            <a:r>
              <a:rPr lang="en-IN" b="1" dirty="0" smtClean="0">
                <a:latin typeface="Times New Roman" panose="02020603050405020304" pitchFamily="18" charset="0"/>
                <a:cs typeface="Times New Roman" panose="02020603050405020304" pitchFamily="18" charset="0"/>
              </a:rPr>
              <a:t>1.Perfectly elastic supply </a:t>
            </a:r>
          </a:p>
          <a:p>
            <a:pPr marL="0" indent="0">
              <a:buNone/>
            </a:pPr>
            <a:r>
              <a:rPr lang="en-IN" dirty="0" smtClean="0">
                <a:latin typeface="Times New Roman" panose="02020603050405020304" pitchFamily="18" charset="0"/>
                <a:cs typeface="Times New Roman" panose="02020603050405020304" pitchFamily="18" charset="0"/>
              </a:rPr>
              <a:t>              The coefficient of elasticity of supply is infinity. (</a:t>
            </a:r>
            <a:r>
              <a:rPr lang="en-IN" dirty="0" err="1" smtClean="0">
                <a:latin typeface="Times New Roman" panose="02020603050405020304" pitchFamily="18" charset="0"/>
                <a:cs typeface="Times New Roman" panose="02020603050405020304" pitchFamily="18" charset="0"/>
              </a:rPr>
              <a:t>eS</a:t>
            </a:r>
            <a:r>
              <a:rPr lang="en-IN" dirty="0" smtClean="0">
                <a:latin typeface="Times New Roman" panose="02020603050405020304" pitchFamily="18" charset="0"/>
                <a:cs typeface="Times New Roman" panose="02020603050405020304" pitchFamily="18" charset="0"/>
              </a:rPr>
              <a:t> is ∞). For a small change or no change in price, there will be infinite amount of supply. </a:t>
            </a:r>
          </a:p>
          <a:p>
            <a:pPr marL="0" indent="0">
              <a:buNone/>
            </a:pPr>
            <a:endParaRPr lang="en-IN" dirty="0" smtClean="0">
              <a:latin typeface="Times New Roman" panose="02020603050405020304" pitchFamily="18" charset="0"/>
              <a:cs typeface="Times New Roman" panose="02020603050405020304" pitchFamily="18" charset="0"/>
            </a:endParaRPr>
          </a:p>
          <a:p>
            <a:pPr marL="0" indent="0">
              <a:buNone/>
            </a:pPr>
            <a:r>
              <a:rPr lang="en-IN" b="1" dirty="0" smtClean="0">
                <a:latin typeface="Times New Roman" panose="02020603050405020304" pitchFamily="18" charset="0"/>
                <a:cs typeface="Times New Roman" panose="02020603050405020304" pitchFamily="18" charset="0"/>
              </a:rPr>
              <a:t>2. Relatively elastic supply </a:t>
            </a:r>
          </a:p>
          <a:p>
            <a:pPr marL="0" indent="0">
              <a:buNone/>
            </a:pPr>
            <a:r>
              <a:rPr lang="en-IN" dirty="0">
                <a:latin typeface="Times New Roman" panose="02020603050405020304" pitchFamily="18" charset="0"/>
                <a:cs typeface="Times New Roman" panose="02020603050405020304" pitchFamily="18" charset="0"/>
              </a:rPr>
              <a:t> </a:t>
            </a:r>
            <a:r>
              <a:rPr lang="en-IN" dirty="0" smtClean="0">
                <a:latin typeface="Times New Roman" panose="02020603050405020304" pitchFamily="18" charset="0"/>
                <a:cs typeface="Times New Roman" panose="02020603050405020304" pitchFamily="18" charset="0"/>
              </a:rPr>
              <a:t>           The coefficient of elastic supply is greater than 1(</a:t>
            </a:r>
            <a:r>
              <a:rPr lang="en-IN" dirty="0" err="1" smtClean="0">
                <a:latin typeface="Times New Roman" panose="02020603050405020304" pitchFamily="18" charset="0"/>
                <a:cs typeface="Times New Roman" panose="02020603050405020304" pitchFamily="18" charset="0"/>
              </a:rPr>
              <a:t>es</a:t>
            </a:r>
            <a:r>
              <a:rPr lang="en-IN" dirty="0" smtClean="0">
                <a:latin typeface="Times New Roman" panose="02020603050405020304" pitchFamily="18" charset="0"/>
                <a:cs typeface="Times New Roman" panose="02020603050405020304" pitchFamily="18" charset="0"/>
              </a:rPr>
              <a:t> &gt; 1). Quantity supplied changes by a larger percentage than price. </a:t>
            </a:r>
          </a:p>
          <a:p>
            <a:pPr marL="0" indent="0">
              <a:buNone/>
            </a:pPr>
            <a:endParaRPr lang="en-IN"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91801298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36395" y="762000"/>
            <a:ext cx="8755206" cy="5925004"/>
          </a:xfrm>
        </p:spPr>
        <p:txBody>
          <a:bodyPr/>
          <a:lstStyle/>
          <a:p>
            <a:pPr marL="0" indent="0" algn="just">
              <a:buNone/>
            </a:pPr>
            <a:r>
              <a:rPr lang="en-IN" b="1" dirty="0" smtClean="0">
                <a:latin typeface="Times New Roman" panose="02020603050405020304" pitchFamily="18" charset="0"/>
                <a:cs typeface="Times New Roman" panose="02020603050405020304" pitchFamily="18" charset="0"/>
              </a:rPr>
              <a:t>3. Unitary elastic supply </a:t>
            </a:r>
          </a:p>
          <a:p>
            <a:pPr marL="0" indent="0" algn="just">
              <a:buNone/>
            </a:pPr>
            <a:r>
              <a:rPr lang="en-IN" dirty="0" smtClean="0">
                <a:latin typeface="Times New Roman" panose="02020603050405020304" pitchFamily="18" charset="0"/>
                <a:cs typeface="Times New Roman" panose="02020603050405020304" pitchFamily="18" charset="0"/>
              </a:rPr>
              <a:t>          The coefficient of elastic supply is equal to 1 (</a:t>
            </a:r>
            <a:r>
              <a:rPr lang="en-IN" dirty="0" err="1" smtClean="0">
                <a:latin typeface="Times New Roman" panose="02020603050405020304" pitchFamily="18" charset="0"/>
                <a:cs typeface="Times New Roman" panose="02020603050405020304" pitchFamily="18" charset="0"/>
              </a:rPr>
              <a:t>es</a:t>
            </a:r>
            <a:r>
              <a:rPr lang="en-IN" dirty="0" smtClean="0">
                <a:latin typeface="Times New Roman" panose="02020603050405020304" pitchFamily="18" charset="0"/>
                <a:cs typeface="Times New Roman" panose="02020603050405020304" pitchFamily="18" charset="0"/>
              </a:rPr>
              <a:t> = 1). A change in price will cause a proportionate change in quantity supplied.</a:t>
            </a:r>
            <a:endParaRPr lang="en-IN" dirty="0">
              <a:latin typeface="Times New Roman" panose="02020603050405020304" pitchFamily="18" charset="0"/>
              <a:cs typeface="Times New Roman" panose="02020603050405020304" pitchFamily="18" charset="0"/>
            </a:endParaRPr>
          </a:p>
          <a:p>
            <a:pPr marL="0" indent="0" algn="just">
              <a:buNone/>
            </a:pPr>
            <a:r>
              <a:rPr lang="en-IN" b="1" dirty="0" smtClean="0">
                <a:latin typeface="Times New Roman" panose="02020603050405020304" pitchFamily="18" charset="0"/>
                <a:cs typeface="Times New Roman" panose="02020603050405020304" pitchFamily="18" charset="0"/>
              </a:rPr>
              <a:t>4. Relatively inelastic supply </a:t>
            </a:r>
          </a:p>
          <a:p>
            <a:pPr marL="0" indent="0" algn="just">
              <a:buNone/>
            </a:pPr>
            <a:r>
              <a:rPr lang="en-IN" dirty="0">
                <a:latin typeface="Times New Roman" panose="02020603050405020304" pitchFamily="18" charset="0"/>
                <a:cs typeface="Times New Roman" panose="02020603050405020304" pitchFamily="18" charset="0"/>
              </a:rPr>
              <a:t> </a:t>
            </a:r>
            <a:r>
              <a:rPr lang="en-IN" dirty="0" smtClean="0">
                <a:latin typeface="Times New Roman" panose="02020603050405020304" pitchFamily="18" charset="0"/>
                <a:cs typeface="Times New Roman" panose="02020603050405020304" pitchFamily="18" charset="0"/>
              </a:rPr>
              <a:t>          The coefficient of elasticity is less than one (es &lt; 1). Quantity supplied changes by a smaller percentage than price.</a:t>
            </a:r>
          </a:p>
          <a:p>
            <a:pPr marL="0" indent="0" algn="just">
              <a:buNone/>
            </a:pPr>
            <a:r>
              <a:rPr lang="en-IN" b="1" dirty="0" smtClean="0">
                <a:latin typeface="Times New Roman" panose="02020603050405020304" pitchFamily="18" charset="0"/>
                <a:cs typeface="Times New Roman" panose="02020603050405020304" pitchFamily="18" charset="0"/>
              </a:rPr>
              <a:t>5. Perfectly inelastic supply </a:t>
            </a:r>
          </a:p>
          <a:p>
            <a:pPr marL="0" indent="0" algn="just">
              <a:buNone/>
            </a:pPr>
            <a:r>
              <a:rPr lang="en-IN" dirty="0">
                <a:latin typeface="Times New Roman" panose="02020603050405020304" pitchFamily="18" charset="0"/>
                <a:cs typeface="Times New Roman" panose="02020603050405020304" pitchFamily="18" charset="0"/>
              </a:rPr>
              <a:t> </a:t>
            </a:r>
            <a:r>
              <a:rPr lang="en-IN" dirty="0" smtClean="0">
                <a:latin typeface="Times New Roman" panose="02020603050405020304" pitchFamily="18" charset="0"/>
                <a:cs typeface="Times New Roman" panose="02020603050405020304" pitchFamily="18" charset="0"/>
              </a:rPr>
              <a:t>         The coefficient of elasticity is equal to zero (</a:t>
            </a:r>
            <a:r>
              <a:rPr lang="en-IN" dirty="0" err="1" smtClean="0">
                <a:latin typeface="Times New Roman" panose="02020603050405020304" pitchFamily="18" charset="0"/>
                <a:cs typeface="Times New Roman" panose="02020603050405020304" pitchFamily="18" charset="0"/>
              </a:rPr>
              <a:t>es</a:t>
            </a:r>
            <a:r>
              <a:rPr lang="en-IN" dirty="0" smtClean="0">
                <a:latin typeface="Times New Roman" panose="02020603050405020304" pitchFamily="18" charset="0"/>
                <a:cs typeface="Times New Roman" panose="02020603050405020304" pitchFamily="18" charset="0"/>
              </a:rPr>
              <a:t> = 0). A change in price will not bring about any change in quantity supplied. </a:t>
            </a:r>
          </a:p>
          <a:p>
            <a:pPr marL="0" indent="0" algn="just">
              <a:buNone/>
            </a:pPr>
            <a:endParaRPr lang="en-IN" dirty="0"/>
          </a:p>
        </p:txBody>
      </p:sp>
    </p:spTree>
    <p:extLst>
      <p:ext uri="{BB962C8B-B14F-4D97-AF65-F5344CB8AC3E}">
        <p14:creationId xmlns:p14="http://schemas.microsoft.com/office/powerpoint/2010/main" xmlns="" val="293635218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IN" b="1" dirty="0" smtClean="0">
                <a:latin typeface="Times New Roman" panose="02020603050405020304" pitchFamily="18" charset="0"/>
                <a:cs typeface="Times New Roman" panose="02020603050405020304" pitchFamily="18" charset="0"/>
              </a:rPr>
              <a:t>Utility  </a:t>
            </a:r>
            <a:endParaRPr lang="en-IN"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lstStyle/>
          <a:p>
            <a:pPr algn="just"/>
            <a:r>
              <a:rPr lang="en-IN" dirty="0" smtClean="0">
                <a:latin typeface="Times New Roman" panose="02020603050405020304" pitchFamily="18" charset="0"/>
                <a:cs typeface="Times New Roman" panose="02020603050405020304" pitchFamily="18" charset="0"/>
              </a:rPr>
              <a:t>The utility in Economics means the satisfaction derived or expected to be derived from the consumption of goods and services.</a:t>
            </a:r>
          </a:p>
          <a:p>
            <a:pPr algn="just"/>
            <a:r>
              <a:rPr lang="en-IN" dirty="0" smtClean="0">
                <a:latin typeface="Times New Roman" panose="02020603050405020304" pitchFamily="18" charset="0"/>
                <a:cs typeface="Times New Roman" panose="02020603050405020304" pitchFamily="18" charset="0"/>
              </a:rPr>
              <a:t>According to Prof .Waugh “Utility is the power of commodity to satisfy human wants”</a:t>
            </a:r>
          </a:p>
          <a:p>
            <a:pPr algn="just"/>
            <a:r>
              <a:rPr lang="en-IN" dirty="0" smtClean="0">
                <a:latin typeface="Times New Roman" panose="02020603050405020304" pitchFamily="18" charset="0"/>
                <a:cs typeface="Times New Roman" panose="02020603050405020304" pitchFamily="18" charset="0"/>
              </a:rPr>
              <a:t>According to </a:t>
            </a:r>
            <a:r>
              <a:rPr lang="en-IN" dirty="0" err="1" smtClean="0">
                <a:latin typeface="Times New Roman" panose="02020603050405020304" pitchFamily="18" charset="0"/>
                <a:cs typeface="Times New Roman" panose="02020603050405020304" pitchFamily="18" charset="0"/>
              </a:rPr>
              <a:t>Fraster</a:t>
            </a:r>
            <a:r>
              <a:rPr lang="en-IN" dirty="0" smtClean="0">
                <a:latin typeface="Times New Roman" panose="02020603050405020304" pitchFamily="18" charset="0"/>
                <a:cs typeface="Times New Roman" panose="02020603050405020304" pitchFamily="18" charset="0"/>
              </a:rPr>
              <a:t> “On the whole in recent years the wider definition is preferred and utility is identified, with </a:t>
            </a:r>
            <a:r>
              <a:rPr lang="en-IN" dirty="0" err="1" smtClean="0">
                <a:latin typeface="Times New Roman" panose="02020603050405020304" pitchFamily="18" charset="0"/>
                <a:cs typeface="Times New Roman" panose="02020603050405020304" pitchFamily="18" charset="0"/>
              </a:rPr>
              <a:t>desireness</a:t>
            </a:r>
            <a:r>
              <a:rPr lang="en-IN" dirty="0" smtClean="0">
                <a:latin typeface="Times New Roman" panose="02020603050405020304" pitchFamily="18" charset="0"/>
                <a:cs typeface="Times New Roman" panose="02020603050405020304" pitchFamily="18" charset="0"/>
              </a:rPr>
              <a:t> rather than with satisfyingness ”</a:t>
            </a:r>
            <a:endParaRPr lang="en-IN"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291011915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39367"/>
            <a:ext cx="8991600" cy="1325563"/>
          </a:xfrm>
        </p:spPr>
        <p:txBody>
          <a:bodyPr/>
          <a:lstStyle/>
          <a:p>
            <a:r>
              <a:rPr lang="en-IN" b="1" dirty="0" smtClean="0">
                <a:latin typeface="Times New Roman" panose="02020603050405020304" pitchFamily="18" charset="0"/>
                <a:cs typeface="Times New Roman" panose="02020603050405020304" pitchFamily="18" charset="0"/>
              </a:rPr>
              <a:t>The law of diminishing marginal utility</a:t>
            </a:r>
            <a:endParaRPr lang="en-IN"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290945" y="1819933"/>
            <a:ext cx="8229600" cy="4325112"/>
          </a:xfrm>
        </p:spPr>
        <p:txBody>
          <a:bodyPr/>
          <a:lstStyle/>
          <a:p>
            <a:pPr algn="just"/>
            <a:r>
              <a:rPr lang="en-IN" dirty="0" smtClean="0">
                <a:latin typeface="Times New Roman" panose="02020603050405020304" pitchFamily="18" charset="0"/>
                <a:cs typeface="Times New Roman" panose="02020603050405020304" pitchFamily="18" charset="0"/>
              </a:rPr>
              <a:t>Marshall has defined</a:t>
            </a:r>
            <a:r>
              <a:rPr lang="en-IN" dirty="0">
                <a:latin typeface="Times New Roman" panose="02020603050405020304" pitchFamily="18" charset="0"/>
                <a:cs typeface="Times New Roman" panose="02020603050405020304" pitchFamily="18" charset="0"/>
              </a:rPr>
              <a:t> </a:t>
            </a:r>
            <a:r>
              <a:rPr lang="en-IN" dirty="0" smtClean="0">
                <a:latin typeface="Times New Roman" panose="02020603050405020304" pitchFamily="18" charset="0"/>
                <a:cs typeface="Times New Roman" panose="02020603050405020304" pitchFamily="18" charset="0"/>
              </a:rPr>
              <a:t>“The additional benefit which a person derives from a given increase of his stock of a things diminishing with every increase in the stock that he already has ”</a:t>
            </a:r>
          </a:p>
          <a:p>
            <a:pPr algn="just"/>
            <a:r>
              <a:rPr lang="en-IN" dirty="0" err="1" smtClean="0">
                <a:latin typeface="Times New Roman" panose="02020603050405020304" pitchFamily="18" charset="0"/>
                <a:cs typeface="Times New Roman" panose="02020603050405020304" pitchFamily="18" charset="0"/>
              </a:rPr>
              <a:t>Boulding</a:t>
            </a:r>
            <a:r>
              <a:rPr lang="en-IN" dirty="0" smtClean="0">
                <a:latin typeface="Times New Roman" panose="02020603050405020304" pitchFamily="18" charset="0"/>
                <a:cs typeface="Times New Roman" panose="02020603050405020304" pitchFamily="18" charset="0"/>
              </a:rPr>
              <a:t> explains the law </a:t>
            </a:r>
            <a:r>
              <a:rPr lang="en-IN" dirty="0">
                <a:latin typeface="Times New Roman" panose="02020603050405020304" pitchFamily="18" charset="0"/>
                <a:cs typeface="Times New Roman" panose="02020603050405020304" pitchFamily="18" charset="0"/>
              </a:rPr>
              <a:t>as </a:t>
            </a:r>
            <a:r>
              <a:rPr lang="en-IN" dirty="0" smtClean="0">
                <a:latin typeface="Times New Roman" panose="02020603050405020304" pitchFamily="18" charset="0"/>
                <a:cs typeface="Times New Roman" panose="02020603050405020304" pitchFamily="18" charset="0"/>
              </a:rPr>
              <a:t>“As a consumer increase the consumption of any one commodity keeping constant the consumption of all other commodities , the marginal utility of the variable commodity must eventually decline”</a:t>
            </a:r>
            <a:endParaRPr lang="en-IN" dirty="0"/>
          </a:p>
        </p:txBody>
      </p:sp>
    </p:spTree>
    <p:extLst>
      <p:ext uri="{BB962C8B-B14F-4D97-AF65-F5344CB8AC3E}">
        <p14:creationId xmlns:p14="http://schemas.microsoft.com/office/powerpoint/2010/main" xmlns="" val="76405151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523517"/>
          </a:xfrm>
        </p:spPr>
        <p:txBody>
          <a:bodyPr>
            <a:normAutofit fontScale="90000"/>
          </a:bodyPr>
          <a:lstStyle/>
          <a:p>
            <a:r>
              <a:rPr lang="en-IN" b="1" dirty="0" smtClean="0">
                <a:latin typeface="Times New Roman" panose="02020603050405020304" pitchFamily="18" charset="0"/>
                <a:cs typeface="Times New Roman" panose="02020603050405020304" pitchFamily="18" charset="0"/>
              </a:rPr>
              <a:t>Assumptions :</a:t>
            </a:r>
            <a:endParaRPr lang="en-IN"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628649" y="1068946"/>
            <a:ext cx="8286751" cy="4842457"/>
          </a:xfrm>
        </p:spPr>
        <p:txBody>
          <a:bodyPr/>
          <a:lstStyle/>
          <a:p>
            <a:pPr marL="514350" indent="-514350" algn="just">
              <a:buFont typeface="+mj-lt"/>
              <a:buAutoNum type="arabicPeriod"/>
            </a:pPr>
            <a:r>
              <a:rPr lang="en-IN" dirty="0" smtClean="0">
                <a:latin typeface="Times New Roman" panose="02020603050405020304" pitchFamily="18" charset="0"/>
                <a:cs typeface="Times New Roman" panose="02020603050405020304" pitchFamily="18" charset="0"/>
              </a:rPr>
              <a:t>The unit of the consumer good is a standard one(the rational quantity).</a:t>
            </a:r>
          </a:p>
          <a:p>
            <a:pPr marL="514350" indent="-514350" algn="just">
              <a:buFont typeface="+mj-lt"/>
              <a:buAutoNum type="arabicPeriod"/>
            </a:pPr>
            <a:r>
              <a:rPr lang="en-IN" dirty="0" smtClean="0">
                <a:latin typeface="Times New Roman" panose="02020603050405020304" pitchFamily="18" charset="0"/>
                <a:cs typeface="Times New Roman" panose="02020603050405020304" pitchFamily="18" charset="0"/>
              </a:rPr>
              <a:t>The utility is measurable .</a:t>
            </a:r>
          </a:p>
          <a:p>
            <a:pPr marL="514350" indent="-514350" algn="just">
              <a:buFont typeface="+mj-lt"/>
              <a:buAutoNum type="arabicPeriod"/>
            </a:pPr>
            <a:r>
              <a:rPr lang="en-IN" dirty="0" smtClean="0">
                <a:latin typeface="Times New Roman" panose="02020603050405020304" pitchFamily="18" charset="0"/>
                <a:cs typeface="Times New Roman" panose="02020603050405020304" pitchFamily="18" charset="0"/>
              </a:rPr>
              <a:t>The consumer’s tastes and preferences remains constant.</a:t>
            </a:r>
          </a:p>
          <a:p>
            <a:pPr marL="514350" indent="-514350" algn="just">
              <a:buFont typeface="+mj-lt"/>
              <a:buAutoNum type="arabicPeriod"/>
            </a:pPr>
            <a:r>
              <a:rPr lang="en-IN" dirty="0" smtClean="0">
                <a:latin typeface="Times New Roman" panose="02020603050405020304" pitchFamily="18" charset="0"/>
                <a:cs typeface="Times New Roman" panose="02020603050405020304" pitchFamily="18" charset="0"/>
              </a:rPr>
              <a:t>There must be continuity in the consumption.</a:t>
            </a:r>
          </a:p>
          <a:p>
            <a:pPr marL="514350" indent="-514350" algn="just">
              <a:buFont typeface="+mj-lt"/>
              <a:buAutoNum type="arabicPeriod"/>
            </a:pPr>
            <a:r>
              <a:rPr lang="en-IN" dirty="0" smtClean="0">
                <a:latin typeface="Times New Roman" panose="02020603050405020304" pitchFamily="18" charset="0"/>
                <a:cs typeface="Times New Roman" panose="02020603050405020304" pitchFamily="18" charset="0"/>
              </a:rPr>
              <a:t>The quality of the commodity remains uniform.</a:t>
            </a:r>
          </a:p>
          <a:p>
            <a:pPr marL="514350" indent="-514350" algn="just">
              <a:buFont typeface="+mj-lt"/>
              <a:buAutoNum type="arabicPeriod"/>
            </a:pPr>
            <a:r>
              <a:rPr lang="en-IN" dirty="0" smtClean="0">
                <a:latin typeface="Times New Roman" panose="02020603050405020304" pitchFamily="18" charset="0"/>
                <a:cs typeface="Times New Roman" panose="02020603050405020304" pitchFamily="18" charset="0"/>
              </a:rPr>
              <a:t>Consumers are independent of each other.</a:t>
            </a:r>
          </a:p>
          <a:p>
            <a:pPr marL="514350" indent="-514350" algn="just">
              <a:buFont typeface="+mj-lt"/>
              <a:buAutoNum type="arabicPeriod"/>
            </a:pPr>
            <a:r>
              <a:rPr lang="en-IN" dirty="0" smtClean="0">
                <a:latin typeface="Times New Roman" panose="02020603050405020304" pitchFamily="18" charset="0"/>
                <a:cs typeface="Times New Roman" panose="02020603050405020304" pitchFamily="18" charset="0"/>
              </a:rPr>
              <a:t>The income of the consumer and price of the goods and services remains constant. </a:t>
            </a:r>
          </a:p>
          <a:p>
            <a:pPr algn="just"/>
            <a:endParaRPr lang="en-IN" dirty="0" smtClean="0">
              <a:latin typeface="Times New Roman" panose="02020603050405020304" pitchFamily="18" charset="0"/>
              <a:cs typeface="Times New Roman" panose="02020603050405020304" pitchFamily="18" charset="0"/>
            </a:endParaRPr>
          </a:p>
          <a:p>
            <a:pPr algn="just"/>
            <a:endParaRPr lang="en-IN" dirty="0" smtClean="0">
              <a:latin typeface="Times New Roman" panose="02020603050405020304" pitchFamily="18" charset="0"/>
              <a:cs typeface="Times New Roman" panose="02020603050405020304" pitchFamily="18" charset="0"/>
            </a:endParaRPr>
          </a:p>
          <a:p>
            <a:pPr algn="just"/>
            <a:endParaRPr lang="en-IN"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235565351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IN" sz="4400" b="1" dirty="0" smtClean="0">
                <a:latin typeface="Times New Roman" panose="02020603050405020304" pitchFamily="18" charset="0"/>
                <a:cs typeface="Times New Roman" panose="02020603050405020304" pitchFamily="18" charset="0"/>
              </a:rPr>
              <a:t> </a:t>
            </a:r>
            <a:r>
              <a:rPr lang="en-IN" sz="4400" b="1" dirty="0">
                <a:latin typeface="Times New Roman" panose="02020603050405020304" pitchFamily="18" charset="0"/>
                <a:cs typeface="Times New Roman" panose="02020603050405020304" pitchFamily="18" charset="0"/>
              </a:rPr>
              <a:t>Demand</a:t>
            </a:r>
          </a:p>
        </p:txBody>
      </p:sp>
      <p:sp>
        <p:nvSpPr>
          <p:cNvPr id="3" name="Content Placeholder 2"/>
          <p:cNvSpPr>
            <a:spLocks noGrp="1"/>
          </p:cNvSpPr>
          <p:nvPr>
            <p:ph idx="1"/>
          </p:nvPr>
        </p:nvSpPr>
        <p:spPr>
          <a:xfrm>
            <a:off x="533400" y="2438400"/>
            <a:ext cx="8277091" cy="3203575"/>
          </a:xfrm>
        </p:spPr>
        <p:txBody>
          <a:bodyPr>
            <a:noAutofit/>
          </a:bodyPr>
          <a:lstStyle/>
          <a:p>
            <a:pPr algn="just"/>
            <a:r>
              <a:rPr lang="en-IN" dirty="0" smtClean="0">
                <a:latin typeface="Times New Roman" panose="02020603050405020304" pitchFamily="18" charset="0"/>
                <a:cs typeface="Times New Roman" panose="02020603050405020304" pitchFamily="18" charset="0"/>
              </a:rPr>
              <a:t>Demand means a desire or wish to buy and consume a commodity or service. A mere desire or wish alone does not constitute demand In economics demand refers to any desire to buy a commodity backed by adequate willingness and ability to buy. </a:t>
            </a:r>
            <a:endParaRPr lang="en-IN"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201756942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xmlns="" val="750305224"/>
              </p:ext>
            </p:extLst>
          </p:nvPr>
        </p:nvGraphicFramePr>
        <p:xfrm>
          <a:off x="1487511" y="1518156"/>
          <a:ext cx="6684135" cy="4457640"/>
        </p:xfrm>
        <a:graphic>
          <a:graphicData uri="http://schemas.openxmlformats.org/drawingml/2006/table">
            <a:tbl>
              <a:tblPr firstRow="1" bandRow="1">
                <a:tableStyleId>{5940675A-B579-460E-94D1-54222C63F5DA}</a:tableStyleId>
              </a:tblPr>
              <a:tblGrid>
                <a:gridCol w="2228045"/>
                <a:gridCol w="2228045"/>
                <a:gridCol w="2228045"/>
              </a:tblGrid>
              <a:tr h="557205">
                <a:tc>
                  <a:txBody>
                    <a:bodyPr/>
                    <a:lstStyle/>
                    <a:p>
                      <a:pPr algn="ctr"/>
                      <a:r>
                        <a:rPr lang="en-IN" b="1" dirty="0" smtClean="0">
                          <a:latin typeface="Times New Roman" panose="02020603050405020304" pitchFamily="18" charset="0"/>
                          <a:cs typeface="Times New Roman" panose="02020603050405020304" pitchFamily="18" charset="0"/>
                        </a:rPr>
                        <a:t>No .of </a:t>
                      </a:r>
                      <a:r>
                        <a:rPr lang="en-IN" b="1" dirty="0" err="1" smtClean="0">
                          <a:latin typeface="Times New Roman" panose="02020603050405020304" pitchFamily="18" charset="0"/>
                          <a:cs typeface="Times New Roman" panose="02020603050405020304" pitchFamily="18" charset="0"/>
                        </a:rPr>
                        <a:t>Commodiy</a:t>
                      </a:r>
                      <a:r>
                        <a:rPr lang="en-IN" b="1" dirty="0" smtClean="0">
                          <a:latin typeface="Times New Roman" panose="02020603050405020304" pitchFamily="18" charset="0"/>
                          <a:cs typeface="Times New Roman" panose="02020603050405020304" pitchFamily="18" charset="0"/>
                        </a:rPr>
                        <a:t> </a:t>
                      </a:r>
                      <a:endParaRPr lang="en-IN" b="1" dirty="0">
                        <a:latin typeface="Times New Roman" panose="02020603050405020304" pitchFamily="18" charset="0"/>
                        <a:cs typeface="Times New Roman" panose="02020603050405020304" pitchFamily="18" charset="0"/>
                      </a:endParaRPr>
                    </a:p>
                  </a:txBody>
                  <a:tcPr marL="68580" marR="68580"/>
                </a:tc>
                <a:tc>
                  <a:txBody>
                    <a:bodyPr/>
                    <a:lstStyle/>
                    <a:p>
                      <a:pPr algn="ctr"/>
                      <a:r>
                        <a:rPr lang="en-IN" b="1" dirty="0" smtClean="0">
                          <a:latin typeface="Times New Roman" panose="02020603050405020304" pitchFamily="18" charset="0"/>
                          <a:cs typeface="Times New Roman" panose="02020603050405020304" pitchFamily="18" charset="0"/>
                        </a:rPr>
                        <a:t>Total utility</a:t>
                      </a:r>
                      <a:endParaRPr lang="en-IN" b="1" dirty="0">
                        <a:latin typeface="Times New Roman" panose="02020603050405020304" pitchFamily="18" charset="0"/>
                        <a:cs typeface="Times New Roman" panose="02020603050405020304" pitchFamily="18" charset="0"/>
                      </a:endParaRPr>
                    </a:p>
                  </a:txBody>
                  <a:tcPr marL="68580" marR="68580"/>
                </a:tc>
                <a:tc>
                  <a:txBody>
                    <a:bodyPr/>
                    <a:lstStyle/>
                    <a:p>
                      <a:pPr algn="ctr"/>
                      <a:r>
                        <a:rPr lang="en-IN" b="1" dirty="0" smtClean="0">
                          <a:latin typeface="Times New Roman" panose="02020603050405020304" pitchFamily="18" charset="0"/>
                          <a:cs typeface="Times New Roman" panose="02020603050405020304" pitchFamily="18" charset="0"/>
                        </a:rPr>
                        <a:t>Marginal utility </a:t>
                      </a:r>
                      <a:endParaRPr lang="en-IN" b="1" dirty="0">
                        <a:latin typeface="Times New Roman" panose="02020603050405020304" pitchFamily="18" charset="0"/>
                        <a:cs typeface="Times New Roman" panose="02020603050405020304" pitchFamily="18" charset="0"/>
                      </a:endParaRPr>
                    </a:p>
                  </a:txBody>
                  <a:tcPr marL="68580" marR="68580"/>
                </a:tc>
              </a:tr>
              <a:tr h="557205">
                <a:tc>
                  <a:txBody>
                    <a:bodyPr/>
                    <a:lstStyle/>
                    <a:p>
                      <a:pPr algn="ctr"/>
                      <a:r>
                        <a:rPr lang="en-IN" b="1" dirty="0" smtClean="0">
                          <a:latin typeface="Times New Roman" panose="02020603050405020304" pitchFamily="18" charset="0"/>
                          <a:cs typeface="Times New Roman" panose="02020603050405020304" pitchFamily="18" charset="0"/>
                        </a:rPr>
                        <a:t>1</a:t>
                      </a:r>
                    </a:p>
                  </a:txBody>
                  <a:tcPr marL="68580" marR="68580"/>
                </a:tc>
                <a:tc>
                  <a:txBody>
                    <a:bodyPr/>
                    <a:lstStyle/>
                    <a:p>
                      <a:pPr algn="ctr"/>
                      <a:r>
                        <a:rPr lang="en-IN" b="1" dirty="0" smtClean="0">
                          <a:latin typeface="Times New Roman" panose="02020603050405020304" pitchFamily="18" charset="0"/>
                          <a:cs typeface="Times New Roman" panose="02020603050405020304" pitchFamily="18" charset="0"/>
                        </a:rPr>
                        <a:t>12</a:t>
                      </a:r>
                      <a:endParaRPr lang="en-IN" b="1" dirty="0">
                        <a:latin typeface="Times New Roman" panose="02020603050405020304" pitchFamily="18" charset="0"/>
                        <a:cs typeface="Times New Roman" panose="02020603050405020304" pitchFamily="18" charset="0"/>
                      </a:endParaRPr>
                    </a:p>
                  </a:txBody>
                  <a:tcPr marL="68580" marR="68580"/>
                </a:tc>
                <a:tc>
                  <a:txBody>
                    <a:bodyPr/>
                    <a:lstStyle/>
                    <a:p>
                      <a:pPr algn="ctr"/>
                      <a:r>
                        <a:rPr lang="en-IN" b="1" dirty="0" smtClean="0">
                          <a:latin typeface="Times New Roman" panose="02020603050405020304" pitchFamily="18" charset="0"/>
                          <a:cs typeface="Times New Roman" panose="02020603050405020304" pitchFamily="18" charset="0"/>
                        </a:rPr>
                        <a:t>-</a:t>
                      </a:r>
                      <a:endParaRPr lang="en-IN" b="1" dirty="0">
                        <a:latin typeface="Times New Roman" panose="02020603050405020304" pitchFamily="18" charset="0"/>
                        <a:cs typeface="Times New Roman" panose="02020603050405020304" pitchFamily="18" charset="0"/>
                      </a:endParaRPr>
                    </a:p>
                  </a:txBody>
                  <a:tcPr marL="68580" marR="68580"/>
                </a:tc>
              </a:tr>
              <a:tr h="557205">
                <a:tc>
                  <a:txBody>
                    <a:bodyPr/>
                    <a:lstStyle/>
                    <a:p>
                      <a:pPr algn="ctr"/>
                      <a:r>
                        <a:rPr lang="en-IN" b="1" dirty="0" smtClean="0">
                          <a:latin typeface="Times New Roman" panose="02020603050405020304" pitchFamily="18" charset="0"/>
                          <a:cs typeface="Times New Roman" panose="02020603050405020304" pitchFamily="18" charset="0"/>
                        </a:rPr>
                        <a:t>2</a:t>
                      </a:r>
                      <a:endParaRPr lang="en-IN" b="1" dirty="0">
                        <a:latin typeface="Times New Roman" panose="02020603050405020304" pitchFamily="18" charset="0"/>
                        <a:cs typeface="Times New Roman" panose="02020603050405020304" pitchFamily="18" charset="0"/>
                      </a:endParaRPr>
                    </a:p>
                  </a:txBody>
                  <a:tcPr marL="68580" marR="68580"/>
                </a:tc>
                <a:tc>
                  <a:txBody>
                    <a:bodyPr/>
                    <a:lstStyle/>
                    <a:p>
                      <a:pPr algn="ctr"/>
                      <a:r>
                        <a:rPr lang="en-IN" b="1" dirty="0" smtClean="0">
                          <a:latin typeface="Times New Roman" panose="02020603050405020304" pitchFamily="18" charset="0"/>
                          <a:cs typeface="Times New Roman" panose="02020603050405020304" pitchFamily="18" charset="0"/>
                        </a:rPr>
                        <a:t>20</a:t>
                      </a:r>
                      <a:endParaRPr lang="en-IN" b="1" dirty="0">
                        <a:latin typeface="Times New Roman" panose="02020603050405020304" pitchFamily="18" charset="0"/>
                        <a:cs typeface="Times New Roman" panose="02020603050405020304" pitchFamily="18" charset="0"/>
                      </a:endParaRPr>
                    </a:p>
                  </a:txBody>
                  <a:tcPr marL="68580" marR="68580"/>
                </a:tc>
                <a:tc>
                  <a:txBody>
                    <a:bodyPr/>
                    <a:lstStyle/>
                    <a:p>
                      <a:pPr algn="ctr"/>
                      <a:r>
                        <a:rPr lang="en-IN" b="1" dirty="0" smtClean="0">
                          <a:latin typeface="Times New Roman" panose="02020603050405020304" pitchFamily="18" charset="0"/>
                          <a:cs typeface="Times New Roman" panose="02020603050405020304" pitchFamily="18" charset="0"/>
                        </a:rPr>
                        <a:t>8</a:t>
                      </a:r>
                      <a:endParaRPr lang="en-IN" b="1" dirty="0">
                        <a:latin typeface="Times New Roman" panose="02020603050405020304" pitchFamily="18" charset="0"/>
                        <a:cs typeface="Times New Roman" panose="02020603050405020304" pitchFamily="18" charset="0"/>
                      </a:endParaRPr>
                    </a:p>
                  </a:txBody>
                  <a:tcPr marL="68580" marR="68580"/>
                </a:tc>
              </a:tr>
              <a:tr h="557205">
                <a:tc>
                  <a:txBody>
                    <a:bodyPr/>
                    <a:lstStyle/>
                    <a:p>
                      <a:pPr algn="ctr"/>
                      <a:r>
                        <a:rPr lang="en-IN" b="1" dirty="0" smtClean="0">
                          <a:latin typeface="Times New Roman" panose="02020603050405020304" pitchFamily="18" charset="0"/>
                          <a:cs typeface="Times New Roman" panose="02020603050405020304" pitchFamily="18" charset="0"/>
                        </a:rPr>
                        <a:t>3</a:t>
                      </a:r>
                      <a:endParaRPr lang="en-IN" b="1" dirty="0">
                        <a:latin typeface="Times New Roman" panose="02020603050405020304" pitchFamily="18" charset="0"/>
                        <a:cs typeface="Times New Roman" panose="02020603050405020304" pitchFamily="18" charset="0"/>
                      </a:endParaRPr>
                    </a:p>
                  </a:txBody>
                  <a:tcPr marL="68580" marR="68580"/>
                </a:tc>
                <a:tc>
                  <a:txBody>
                    <a:bodyPr/>
                    <a:lstStyle/>
                    <a:p>
                      <a:pPr algn="ctr"/>
                      <a:r>
                        <a:rPr lang="en-IN" b="1" dirty="0" smtClean="0">
                          <a:latin typeface="Times New Roman" panose="02020603050405020304" pitchFamily="18" charset="0"/>
                          <a:cs typeface="Times New Roman" panose="02020603050405020304" pitchFamily="18" charset="0"/>
                        </a:rPr>
                        <a:t>26</a:t>
                      </a:r>
                      <a:endParaRPr lang="en-IN" b="1" dirty="0">
                        <a:latin typeface="Times New Roman" panose="02020603050405020304" pitchFamily="18" charset="0"/>
                        <a:cs typeface="Times New Roman" panose="02020603050405020304" pitchFamily="18" charset="0"/>
                      </a:endParaRPr>
                    </a:p>
                  </a:txBody>
                  <a:tcPr marL="68580" marR="68580"/>
                </a:tc>
                <a:tc>
                  <a:txBody>
                    <a:bodyPr/>
                    <a:lstStyle/>
                    <a:p>
                      <a:pPr algn="ctr"/>
                      <a:r>
                        <a:rPr lang="en-IN" b="1" dirty="0" smtClean="0">
                          <a:latin typeface="Times New Roman" panose="02020603050405020304" pitchFamily="18" charset="0"/>
                          <a:cs typeface="Times New Roman" panose="02020603050405020304" pitchFamily="18" charset="0"/>
                        </a:rPr>
                        <a:t>6</a:t>
                      </a:r>
                      <a:endParaRPr lang="en-IN" b="1" dirty="0">
                        <a:latin typeface="Times New Roman" panose="02020603050405020304" pitchFamily="18" charset="0"/>
                        <a:cs typeface="Times New Roman" panose="02020603050405020304" pitchFamily="18" charset="0"/>
                      </a:endParaRPr>
                    </a:p>
                  </a:txBody>
                  <a:tcPr marL="68580" marR="68580"/>
                </a:tc>
              </a:tr>
              <a:tr h="557205">
                <a:tc>
                  <a:txBody>
                    <a:bodyPr/>
                    <a:lstStyle/>
                    <a:p>
                      <a:pPr algn="ctr"/>
                      <a:r>
                        <a:rPr lang="en-IN" b="1" dirty="0" smtClean="0">
                          <a:latin typeface="Times New Roman" panose="02020603050405020304" pitchFamily="18" charset="0"/>
                          <a:cs typeface="Times New Roman" panose="02020603050405020304" pitchFamily="18" charset="0"/>
                        </a:rPr>
                        <a:t>4</a:t>
                      </a:r>
                      <a:endParaRPr lang="en-IN" b="1" dirty="0">
                        <a:latin typeface="Times New Roman" panose="02020603050405020304" pitchFamily="18" charset="0"/>
                        <a:cs typeface="Times New Roman" panose="02020603050405020304" pitchFamily="18" charset="0"/>
                      </a:endParaRPr>
                    </a:p>
                  </a:txBody>
                  <a:tcPr marL="68580" marR="68580"/>
                </a:tc>
                <a:tc>
                  <a:txBody>
                    <a:bodyPr/>
                    <a:lstStyle/>
                    <a:p>
                      <a:pPr algn="ctr"/>
                      <a:r>
                        <a:rPr lang="en-IN" b="1" dirty="0" smtClean="0">
                          <a:latin typeface="Times New Roman" panose="02020603050405020304" pitchFamily="18" charset="0"/>
                          <a:cs typeface="Times New Roman" panose="02020603050405020304" pitchFamily="18" charset="0"/>
                        </a:rPr>
                        <a:t>30</a:t>
                      </a:r>
                      <a:endParaRPr lang="en-IN" b="1" dirty="0">
                        <a:latin typeface="Times New Roman" panose="02020603050405020304" pitchFamily="18" charset="0"/>
                        <a:cs typeface="Times New Roman" panose="02020603050405020304" pitchFamily="18" charset="0"/>
                      </a:endParaRPr>
                    </a:p>
                  </a:txBody>
                  <a:tcPr marL="68580" marR="68580"/>
                </a:tc>
                <a:tc>
                  <a:txBody>
                    <a:bodyPr/>
                    <a:lstStyle/>
                    <a:p>
                      <a:pPr algn="ctr"/>
                      <a:r>
                        <a:rPr lang="en-IN" b="1" dirty="0" smtClean="0">
                          <a:latin typeface="Times New Roman" panose="02020603050405020304" pitchFamily="18" charset="0"/>
                          <a:cs typeface="Times New Roman" panose="02020603050405020304" pitchFamily="18" charset="0"/>
                        </a:rPr>
                        <a:t>4</a:t>
                      </a:r>
                      <a:endParaRPr lang="en-IN" b="1" dirty="0">
                        <a:latin typeface="Times New Roman" panose="02020603050405020304" pitchFamily="18" charset="0"/>
                        <a:cs typeface="Times New Roman" panose="02020603050405020304" pitchFamily="18" charset="0"/>
                      </a:endParaRPr>
                    </a:p>
                  </a:txBody>
                  <a:tcPr marL="68580" marR="68580"/>
                </a:tc>
              </a:tr>
              <a:tr h="557205">
                <a:tc>
                  <a:txBody>
                    <a:bodyPr/>
                    <a:lstStyle/>
                    <a:p>
                      <a:pPr algn="ctr"/>
                      <a:r>
                        <a:rPr lang="en-IN" b="1" dirty="0" smtClean="0">
                          <a:latin typeface="Times New Roman" panose="02020603050405020304" pitchFamily="18" charset="0"/>
                          <a:cs typeface="Times New Roman" panose="02020603050405020304" pitchFamily="18" charset="0"/>
                        </a:rPr>
                        <a:t>5</a:t>
                      </a:r>
                      <a:endParaRPr lang="en-IN" b="1" dirty="0">
                        <a:latin typeface="Times New Roman" panose="02020603050405020304" pitchFamily="18" charset="0"/>
                        <a:cs typeface="Times New Roman" panose="02020603050405020304" pitchFamily="18" charset="0"/>
                      </a:endParaRPr>
                    </a:p>
                  </a:txBody>
                  <a:tcPr marL="68580" marR="68580"/>
                </a:tc>
                <a:tc>
                  <a:txBody>
                    <a:bodyPr/>
                    <a:lstStyle/>
                    <a:p>
                      <a:pPr algn="ctr"/>
                      <a:r>
                        <a:rPr lang="en-IN" b="1" dirty="0" smtClean="0">
                          <a:latin typeface="Times New Roman" panose="02020603050405020304" pitchFamily="18" charset="0"/>
                          <a:cs typeface="Times New Roman" panose="02020603050405020304" pitchFamily="18" charset="0"/>
                        </a:rPr>
                        <a:t>32</a:t>
                      </a:r>
                      <a:endParaRPr lang="en-IN" b="1" dirty="0">
                        <a:latin typeface="Times New Roman" panose="02020603050405020304" pitchFamily="18" charset="0"/>
                        <a:cs typeface="Times New Roman" panose="02020603050405020304" pitchFamily="18" charset="0"/>
                      </a:endParaRPr>
                    </a:p>
                  </a:txBody>
                  <a:tcPr marL="68580" marR="68580"/>
                </a:tc>
                <a:tc>
                  <a:txBody>
                    <a:bodyPr/>
                    <a:lstStyle/>
                    <a:p>
                      <a:pPr algn="ctr"/>
                      <a:r>
                        <a:rPr lang="en-IN" b="1" dirty="0" smtClean="0">
                          <a:latin typeface="Times New Roman" panose="02020603050405020304" pitchFamily="18" charset="0"/>
                          <a:cs typeface="Times New Roman" panose="02020603050405020304" pitchFamily="18" charset="0"/>
                        </a:rPr>
                        <a:t>2</a:t>
                      </a:r>
                      <a:endParaRPr lang="en-IN" b="1" dirty="0">
                        <a:latin typeface="Times New Roman" panose="02020603050405020304" pitchFamily="18" charset="0"/>
                        <a:cs typeface="Times New Roman" panose="02020603050405020304" pitchFamily="18" charset="0"/>
                      </a:endParaRPr>
                    </a:p>
                  </a:txBody>
                  <a:tcPr marL="68580" marR="68580"/>
                </a:tc>
              </a:tr>
              <a:tr h="557205">
                <a:tc>
                  <a:txBody>
                    <a:bodyPr/>
                    <a:lstStyle/>
                    <a:p>
                      <a:pPr algn="ctr"/>
                      <a:r>
                        <a:rPr lang="en-IN" b="1" dirty="0" smtClean="0">
                          <a:latin typeface="Times New Roman" panose="02020603050405020304" pitchFamily="18" charset="0"/>
                          <a:cs typeface="Times New Roman" panose="02020603050405020304" pitchFamily="18" charset="0"/>
                        </a:rPr>
                        <a:t>6</a:t>
                      </a:r>
                      <a:endParaRPr lang="en-IN" b="1" dirty="0">
                        <a:latin typeface="Times New Roman" panose="02020603050405020304" pitchFamily="18" charset="0"/>
                        <a:cs typeface="Times New Roman" panose="02020603050405020304" pitchFamily="18" charset="0"/>
                      </a:endParaRPr>
                    </a:p>
                  </a:txBody>
                  <a:tcPr marL="68580" marR="68580"/>
                </a:tc>
                <a:tc>
                  <a:txBody>
                    <a:bodyPr/>
                    <a:lstStyle/>
                    <a:p>
                      <a:pPr algn="ctr"/>
                      <a:r>
                        <a:rPr lang="en-IN" b="1" dirty="0" smtClean="0">
                          <a:latin typeface="Times New Roman" panose="02020603050405020304" pitchFamily="18" charset="0"/>
                          <a:cs typeface="Times New Roman" panose="02020603050405020304" pitchFamily="18" charset="0"/>
                        </a:rPr>
                        <a:t>32</a:t>
                      </a:r>
                      <a:endParaRPr lang="en-IN" b="1" dirty="0">
                        <a:latin typeface="Times New Roman" panose="02020603050405020304" pitchFamily="18" charset="0"/>
                        <a:cs typeface="Times New Roman" panose="02020603050405020304" pitchFamily="18" charset="0"/>
                      </a:endParaRPr>
                    </a:p>
                  </a:txBody>
                  <a:tcPr marL="68580" marR="68580"/>
                </a:tc>
                <a:tc>
                  <a:txBody>
                    <a:bodyPr/>
                    <a:lstStyle/>
                    <a:p>
                      <a:pPr algn="ctr"/>
                      <a:r>
                        <a:rPr lang="en-IN" b="1" dirty="0" smtClean="0">
                          <a:latin typeface="Times New Roman" panose="02020603050405020304" pitchFamily="18" charset="0"/>
                          <a:cs typeface="Times New Roman" panose="02020603050405020304" pitchFamily="18" charset="0"/>
                        </a:rPr>
                        <a:t>0</a:t>
                      </a:r>
                      <a:endParaRPr lang="en-IN" b="1" dirty="0">
                        <a:latin typeface="Times New Roman" panose="02020603050405020304" pitchFamily="18" charset="0"/>
                        <a:cs typeface="Times New Roman" panose="02020603050405020304" pitchFamily="18" charset="0"/>
                      </a:endParaRPr>
                    </a:p>
                  </a:txBody>
                  <a:tcPr marL="68580" marR="68580"/>
                </a:tc>
              </a:tr>
              <a:tr h="557205">
                <a:tc>
                  <a:txBody>
                    <a:bodyPr/>
                    <a:lstStyle/>
                    <a:p>
                      <a:pPr algn="ctr"/>
                      <a:r>
                        <a:rPr lang="en-IN" b="1" dirty="0" smtClean="0">
                          <a:latin typeface="Times New Roman" panose="02020603050405020304" pitchFamily="18" charset="0"/>
                          <a:cs typeface="Times New Roman" panose="02020603050405020304" pitchFamily="18" charset="0"/>
                        </a:rPr>
                        <a:t>7</a:t>
                      </a:r>
                      <a:endParaRPr lang="en-IN" b="1" dirty="0">
                        <a:latin typeface="Times New Roman" panose="02020603050405020304" pitchFamily="18" charset="0"/>
                        <a:cs typeface="Times New Roman" panose="02020603050405020304" pitchFamily="18" charset="0"/>
                      </a:endParaRPr>
                    </a:p>
                  </a:txBody>
                  <a:tcPr marL="68580" marR="68580"/>
                </a:tc>
                <a:tc>
                  <a:txBody>
                    <a:bodyPr/>
                    <a:lstStyle/>
                    <a:p>
                      <a:pPr algn="ctr"/>
                      <a:r>
                        <a:rPr lang="en-IN" b="1" dirty="0" smtClean="0">
                          <a:latin typeface="Times New Roman" panose="02020603050405020304" pitchFamily="18" charset="0"/>
                          <a:cs typeface="Times New Roman" panose="02020603050405020304" pitchFamily="18" charset="0"/>
                        </a:rPr>
                        <a:t>30</a:t>
                      </a:r>
                      <a:endParaRPr lang="en-IN" b="1" dirty="0">
                        <a:latin typeface="Times New Roman" panose="02020603050405020304" pitchFamily="18" charset="0"/>
                        <a:cs typeface="Times New Roman" panose="02020603050405020304" pitchFamily="18" charset="0"/>
                      </a:endParaRPr>
                    </a:p>
                  </a:txBody>
                  <a:tcPr marL="68580" marR="68580"/>
                </a:tc>
                <a:tc>
                  <a:txBody>
                    <a:bodyPr/>
                    <a:lstStyle/>
                    <a:p>
                      <a:pPr algn="ctr"/>
                      <a:r>
                        <a:rPr lang="en-IN" b="1" dirty="0" smtClean="0">
                          <a:latin typeface="Times New Roman" panose="02020603050405020304" pitchFamily="18" charset="0"/>
                          <a:cs typeface="Times New Roman" panose="02020603050405020304" pitchFamily="18" charset="0"/>
                        </a:rPr>
                        <a:t>-2</a:t>
                      </a:r>
                      <a:endParaRPr lang="en-IN" b="1" dirty="0">
                        <a:latin typeface="Times New Roman" panose="02020603050405020304" pitchFamily="18" charset="0"/>
                        <a:cs typeface="Times New Roman" panose="02020603050405020304" pitchFamily="18" charset="0"/>
                      </a:endParaRPr>
                    </a:p>
                  </a:txBody>
                  <a:tcPr marL="68580" marR="68580"/>
                </a:tc>
              </a:tr>
            </a:tbl>
          </a:graphicData>
        </a:graphic>
      </p:graphicFrame>
      <p:sp>
        <p:nvSpPr>
          <p:cNvPr id="5" name="Rectangle 4"/>
          <p:cNvSpPr/>
          <p:nvPr/>
        </p:nvSpPr>
        <p:spPr>
          <a:xfrm>
            <a:off x="1352282" y="734097"/>
            <a:ext cx="5506889" cy="830997"/>
          </a:xfrm>
          <a:prstGeom prst="rect">
            <a:avLst/>
          </a:prstGeom>
        </p:spPr>
        <p:txBody>
          <a:bodyPr wrap="square">
            <a:spAutoFit/>
          </a:bodyPr>
          <a:lstStyle/>
          <a:p>
            <a:r>
              <a:rPr lang="en-IN" sz="2400" dirty="0" smtClean="0">
                <a:latin typeface="Times New Roman" panose="02020603050405020304" pitchFamily="18" charset="0"/>
                <a:cs typeface="Times New Roman" panose="02020603050405020304" pitchFamily="18" charset="0"/>
              </a:rPr>
              <a:t>The table shows Total utility and Marginal utility:</a:t>
            </a:r>
            <a:endParaRPr lang="en-IN" sz="2400" dirty="0"/>
          </a:p>
        </p:txBody>
      </p:sp>
    </p:spTree>
    <p:extLst>
      <p:ext uri="{BB962C8B-B14F-4D97-AF65-F5344CB8AC3E}">
        <p14:creationId xmlns:p14="http://schemas.microsoft.com/office/powerpoint/2010/main" xmlns="" val="410742284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xmlns="" val="0"/>
              </a:ext>
            </a:extLst>
          </a:blip>
          <a:stretch>
            <a:fillRect/>
          </a:stretch>
        </p:blipFill>
        <p:spPr>
          <a:xfrm>
            <a:off x="1069041" y="443753"/>
            <a:ext cx="6454589" cy="5862918"/>
          </a:xfrm>
        </p:spPr>
      </p:pic>
    </p:spTree>
    <p:extLst>
      <p:ext uri="{BB962C8B-B14F-4D97-AF65-F5344CB8AC3E}">
        <p14:creationId xmlns:p14="http://schemas.microsoft.com/office/powerpoint/2010/main" xmlns="" val="386876403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457200"/>
            <a:ext cx="7886700" cy="1325563"/>
          </a:xfrm>
        </p:spPr>
        <p:txBody>
          <a:bodyPr/>
          <a:lstStyle/>
          <a:p>
            <a:r>
              <a:rPr lang="en-IN" b="1" dirty="0" smtClean="0">
                <a:latin typeface="Times New Roman" panose="02020603050405020304" pitchFamily="18" charset="0"/>
                <a:cs typeface="Times New Roman" panose="02020603050405020304" pitchFamily="18" charset="0"/>
              </a:rPr>
              <a:t>Indifference Curve Approach</a:t>
            </a:r>
            <a:br>
              <a:rPr lang="en-IN" b="1" dirty="0" smtClean="0">
                <a:latin typeface="Times New Roman" panose="02020603050405020304" pitchFamily="18" charset="0"/>
                <a:cs typeface="Times New Roman" panose="02020603050405020304" pitchFamily="18" charset="0"/>
              </a:rPr>
            </a:br>
            <a:endParaRPr lang="en-IN"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152400" y="1447800"/>
            <a:ext cx="8613322" cy="5286377"/>
          </a:xfrm>
        </p:spPr>
        <p:txBody>
          <a:bodyPr>
            <a:normAutofit lnSpcReduction="10000"/>
          </a:bodyPr>
          <a:lstStyle/>
          <a:p>
            <a:pPr marL="0" indent="0">
              <a:buNone/>
            </a:pPr>
            <a:r>
              <a:rPr lang="en-IN" b="1" dirty="0" smtClean="0">
                <a:latin typeface="Times New Roman" panose="02020603050405020304" pitchFamily="18" charset="0"/>
                <a:cs typeface="Times New Roman" panose="02020603050405020304" pitchFamily="18" charset="0"/>
              </a:rPr>
              <a:t>Definition </a:t>
            </a:r>
          </a:p>
          <a:p>
            <a:pPr marL="0" indent="0">
              <a:buNone/>
            </a:pPr>
            <a:r>
              <a:rPr lang="en-IN" dirty="0" smtClean="0">
                <a:latin typeface="Times New Roman" panose="02020603050405020304" pitchFamily="18" charset="0"/>
                <a:cs typeface="Times New Roman" panose="02020603050405020304" pitchFamily="18" charset="0"/>
              </a:rPr>
              <a:t>     An indifference curve is the locus of different combinations of two commodities giving the same level of satisfaction. </a:t>
            </a:r>
          </a:p>
          <a:p>
            <a:pPr marL="0" indent="0">
              <a:buNone/>
            </a:pPr>
            <a:r>
              <a:rPr lang="en-IN" b="1" dirty="0" smtClean="0">
                <a:latin typeface="Times New Roman" panose="02020603050405020304" pitchFamily="18" charset="0"/>
                <a:cs typeface="Times New Roman" panose="02020603050405020304" pitchFamily="18" charset="0"/>
              </a:rPr>
              <a:t>Assumptions of indifference curve analysis </a:t>
            </a:r>
          </a:p>
          <a:p>
            <a:pPr marL="0" indent="0">
              <a:buNone/>
            </a:pPr>
            <a:r>
              <a:rPr lang="en-IN" dirty="0" smtClean="0">
                <a:latin typeface="Times New Roman" panose="02020603050405020304" pitchFamily="18" charset="0"/>
                <a:cs typeface="Times New Roman" panose="02020603050405020304" pitchFamily="18" charset="0"/>
              </a:rPr>
              <a:t>1.The consumer is rational. So, he prefers more goods to less goods. </a:t>
            </a:r>
          </a:p>
          <a:p>
            <a:pPr marL="0" indent="0">
              <a:buNone/>
            </a:pPr>
            <a:r>
              <a:rPr lang="en-IN" dirty="0" smtClean="0">
                <a:latin typeface="Times New Roman" panose="02020603050405020304" pitchFamily="18" charset="0"/>
                <a:cs typeface="Times New Roman" panose="02020603050405020304" pitchFamily="18" charset="0"/>
              </a:rPr>
              <a:t>2. He purchases two goods, X and Y only. </a:t>
            </a:r>
          </a:p>
          <a:p>
            <a:pPr marL="0" indent="0">
              <a:buNone/>
            </a:pPr>
            <a:r>
              <a:rPr lang="en-IN" dirty="0" smtClean="0">
                <a:latin typeface="Times New Roman" panose="02020603050405020304" pitchFamily="18" charset="0"/>
                <a:cs typeface="Times New Roman" panose="02020603050405020304" pitchFamily="18" charset="0"/>
              </a:rPr>
              <a:t>3. The price that a consumer pays for a commodity indicates the level of utility </a:t>
            </a:r>
          </a:p>
          <a:p>
            <a:pPr marL="0" indent="0">
              <a:buNone/>
            </a:pPr>
            <a:r>
              <a:rPr lang="en-IN" dirty="0" smtClean="0">
                <a:latin typeface="Times New Roman" panose="02020603050405020304" pitchFamily="18" charset="0"/>
                <a:cs typeface="Times New Roman" panose="02020603050405020304" pitchFamily="18" charset="0"/>
              </a:rPr>
              <a:t>4. His income remains constant </a:t>
            </a:r>
          </a:p>
          <a:p>
            <a:pPr marL="0" indent="0">
              <a:buNone/>
            </a:pPr>
            <a:r>
              <a:rPr lang="en-IN" dirty="0" smtClean="0">
                <a:latin typeface="Times New Roman" panose="02020603050405020304" pitchFamily="18" charset="0"/>
                <a:cs typeface="Times New Roman" panose="02020603050405020304" pitchFamily="18" charset="0"/>
              </a:rPr>
              <a:t>5. His tastes, preferences, habits remain unchanged. </a:t>
            </a:r>
            <a:endParaRPr lang="en-IN"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238824849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xmlns="" val="0"/>
              </a:ext>
            </a:extLst>
          </a:blip>
          <a:stretch>
            <a:fillRect/>
          </a:stretch>
        </p:blipFill>
        <p:spPr>
          <a:xfrm>
            <a:off x="792050" y="400198"/>
            <a:ext cx="6954592" cy="6168028"/>
          </a:xfrm>
        </p:spPr>
      </p:pic>
    </p:spTree>
    <p:extLst>
      <p:ext uri="{BB962C8B-B14F-4D97-AF65-F5344CB8AC3E}">
        <p14:creationId xmlns:p14="http://schemas.microsoft.com/office/powerpoint/2010/main" xmlns="" val="9514823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685800"/>
            <a:ext cx="8420628" cy="6440261"/>
          </a:xfrm>
        </p:spPr>
        <p:txBody>
          <a:bodyPr>
            <a:normAutofit/>
          </a:bodyPr>
          <a:lstStyle/>
          <a:p>
            <a:pPr marL="0" indent="0">
              <a:buNone/>
            </a:pPr>
            <a:r>
              <a:rPr lang="en-IN" sz="3200" b="1" dirty="0" smtClean="0">
                <a:latin typeface="Times New Roman" panose="02020603050405020304" pitchFamily="18" charset="0"/>
                <a:cs typeface="Times New Roman" panose="02020603050405020304" pitchFamily="18" charset="0"/>
              </a:rPr>
              <a:t>Properties of an Indifference curve </a:t>
            </a:r>
          </a:p>
          <a:p>
            <a:pPr algn="just"/>
            <a:r>
              <a:rPr lang="en-US" dirty="0">
                <a:latin typeface="Times New Roman" pitchFamily="18" charset="0"/>
                <a:cs typeface="Times New Roman" pitchFamily="18" charset="0"/>
              </a:rPr>
              <a:t>Property I. Indifference curves slope downward to the right</a:t>
            </a:r>
            <a:r>
              <a:rPr lang="en-US" dirty="0" smtClean="0">
                <a:latin typeface="Times New Roman" pitchFamily="18" charset="0"/>
                <a:cs typeface="Times New Roman" pitchFamily="18" charset="0"/>
              </a:rPr>
              <a:t>:</a:t>
            </a:r>
          </a:p>
          <a:p>
            <a:pPr algn="just"/>
            <a:r>
              <a:rPr lang="en-US" dirty="0" smtClean="0">
                <a:latin typeface="Times New Roman" pitchFamily="18" charset="0"/>
                <a:cs typeface="Times New Roman" pitchFamily="18" charset="0"/>
              </a:rPr>
              <a:t>Property II: Indifference curves are “U” shape or </a:t>
            </a:r>
            <a:r>
              <a:rPr lang="en-US" dirty="0" err="1" smtClean="0">
                <a:latin typeface="Times New Roman" pitchFamily="18" charset="0"/>
                <a:cs typeface="Times New Roman" pitchFamily="18" charset="0"/>
              </a:rPr>
              <a:t>bouled</a:t>
            </a:r>
            <a:r>
              <a:rPr lang="en-US" dirty="0" smtClean="0">
                <a:latin typeface="Times New Roman" pitchFamily="18" charset="0"/>
                <a:cs typeface="Times New Roman" pitchFamily="18" charset="0"/>
              </a:rPr>
              <a:t> shape </a:t>
            </a:r>
            <a:endParaRPr lang="en-US" dirty="0">
              <a:latin typeface="Times New Roman" pitchFamily="18" charset="0"/>
              <a:cs typeface="Times New Roman" pitchFamily="18" charset="0"/>
            </a:endParaRPr>
          </a:p>
          <a:p>
            <a:pPr algn="just"/>
            <a:r>
              <a:rPr lang="en-US" dirty="0">
                <a:latin typeface="Times New Roman" pitchFamily="18" charset="0"/>
                <a:cs typeface="Times New Roman" pitchFamily="18" charset="0"/>
              </a:rPr>
              <a:t>Property </a:t>
            </a:r>
            <a:r>
              <a:rPr lang="en-US" dirty="0" smtClean="0">
                <a:latin typeface="Times New Roman" pitchFamily="18" charset="0"/>
                <a:cs typeface="Times New Roman" pitchFamily="18" charset="0"/>
              </a:rPr>
              <a:t>III: </a:t>
            </a:r>
            <a:r>
              <a:rPr lang="en-US" dirty="0">
                <a:latin typeface="Times New Roman" pitchFamily="18" charset="0"/>
                <a:cs typeface="Times New Roman" pitchFamily="18" charset="0"/>
              </a:rPr>
              <a:t>Indifference curves are convex to the origin:</a:t>
            </a:r>
          </a:p>
          <a:p>
            <a:pPr algn="just"/>
            <a:r>
              <a:rPr lang="en-US" dirty="0">
                <a:latin typeface="Times New Roman" pitchFamily="18" charset="0"/>
                <a:cs typeface="Times New Roman" pitchFamily="18" charset="0"/>
              </a:rPr>
              <a:t>Property </a:t>
            </a:r>
            <a:r>
              <a:rPr lang="en-US" dirty="0" smtClean="0">
                <a:latin typeface="Times New Roman" pitchFamily="18" charset="0"/>
                <a:cs typeface="Times New Roman" pitchFamily="18" charset="0"/>
              </a:rPr>
              <a:t>IV: </a:t>
            </a:r>
            <a:r>
              <a:rPr lang="en-US" dirty="0">
                <a:latin typeface="Times New Roman" pitchFamily="18" charset="0"/>
                <a:cs typeface="Times New Roman" pitchFamily="18" charset="0"/>
              </a:rPr>
              <a:t>Indifference curves cannot intersect each </a:t>
            </a:r>
            <a:r>
              <a:rPr lang="en-US" dirty="0" smtClean="0">
                <a:latin typeface="Times New Roman" pitchFamily="18" charset="0"/>
                <a:cs typeface="Times New Roman" pitchFamily="18" charset="0"/>
              </a:rPr>
              <a:t>other</a:t>
            </a:r>
            <a:endParaRPr lang="en-US" dirty="0">
              <a:latin typeface="Times New Roman" pitchFamily="18" charset="0"/>
              <a:cs typeface="Times New Roman" pitchFamily="18" charset="0"/>
            </a:endParaRPr>
          </a:p>
          <a:p>
            <a:pPr algn="just"/>
            <a:r>
              <a:rPr lang="en-US" dirty="0">
                <a:latin typeface="Times New Roman" pitchFamily="18" charset="0"/>
                <a:cs typeface="Times New Roman" pitchFamily="18" charset="0"/>
              </a:rPr>
              <a:t>Property </a:t>
            </a:r>
            <a:r>
              <a:rPr lang="en-US" dirty="0" smtClean="0">
                <a:latin typeface="Times New Roman" pitchFamily="18" charset="0"/>
                <a:cs typeface="Times New Roman" pitchFamily="18" charset="0"/>
              </a:rPr>
              <a:t>V</a:t>
            </a:r>
            <a:r>
              <a:rPr lang="en-US" dirty="0">
                <a:latin typeface="Times New Roman" pitchFamily="18" charset="0"/>
                <a:cs typeface="Times New Roman" pitchFamily="18" charset="0"/>
              </a:rPr>
              <a:t>: A higher indifference curve represents a higher level of satisfaction than a lower indifference </a:t>
            </a:r>
            <a:r>
              <a:rPr lang="en-US" dirty="0" smtClean="0">
                <a:latin typeface="Times New Roman" pitchFamily="18" charset="0"/>
                <a:cs typeface="Times New Roman" pitchFamily="18" charset="0"/>
              </a:rPr>
              <a:t>curve</a:t>
            </a:r>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xmlns="" val="3832661120"/>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IN" b="1" dirty="0" smtClean="0">
                <a:solidFill>
                  <a:schemeClr val="tx1"/>
                </a:solidFill>
                <a:latin typeface="Times New Roman" panose="02020603050405020304" pitchFamily="18" charset="0"/>
                <a:cs typeface="Times New Roman" panose="02020603050405020304" pitchFamily="18" charset="0"/>
              </a:rPr>
              <a:t>Revealed preference theory</a:t>
            </a:r>
            <a:endParaRPr lang="en-IN" dirty="0">
              <a:solidFill>
                <a:schemeClr val="tx1"/>
              </a:solidFill>
            </a:endParaRPr>
          </a:p>
        </p:txBody>
      </p:sp>
      <p:sp>
        <p:nvSpPr>
          <p:cNvPr id="3" name="Content Placeholder 2"/>
          <p:cNvSpPr>
            <a:spLocks noGrp="1"/>
          </p:cNvSpPr>
          <p:nvPr>
            <p:ph idx="1"/>
          </p:nvPr>
        </p:nvSpPr>
        <p:spPr/>
        <p:txBody>
          <a:bodyPr>
            <a:normAutofit lnSpcReduction="10000"/>
          </a:bodyPr>
          <a:lstStyle/>
          <a:p>
            <a:pPr algn="just"/>
            <a:r>
              <a:rPr lang="en-IN" dirty="0" smtClean="0">
                <a:latin typeface="Times New Roman" panose="02020603050405020304" pitchFamily="18" charset="0"/>
                <a:cs typeface="Times New Roman" panose="02020603050405020304" pitchFamily="18" charset="0"/>
              </a:rPr>
              <a:t>The revealed preference approach is quiet distinct from the two approaches. The revealed preference approach has been propounded by the American Economist, </a:t>
            </a:r>
            <a:r>
              <a:rPr lang="en-IN" dirty="0" err="1" smtClean="0">
                <a:latin typeface="Times New Roman" panose="02020603050405020304" pitchFamily="18" charset="0"/>
                <a:cs typeface="Times New Roman" panose="02020603050405020304" pitchFamily="18" charset="0"/>
              </a:rPr>
              <a:t>Prof.</a:t>
            </a:r>
            <a:r>
              <a:rPr lang="en-IN" dirty="0" smtClean="0">
                <a:latin typeface="Times New Roman" panose="02020603050405020304" pitchFamily="18" charset="0"/>
                <a:cs typeface="Times New Roman" panose="02020603050405020304" pitchFamily="18" charset="0"/>
              </a:rPr>
              <a:t> Paul A .Samuelson In his article “Consumption theory in terms of Revealed Preference ”in 1938.This theory relies on the market behaviour of the consumer to know about his preferences with regard to the various combinations for the two reaction and responses of the consumer. 	` </a:t>
            </a:r>
            <a:endParaRPr lang="en-IN"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2802190558"/>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xmlns="" val="0"/>
              </a:ext>
            </a:extLst>
          </a:blip>
          <a:stretch>
            <a:fillRect/>
          </a:stretch>
        </p:blipFill>
        <p:spPr>
          <a:xfrm>
            <a:off x="1" y="644080"/>
            <a:ext cx="3688307" cy="5552004"/>
          </a:xfrm>
        </p:spPr>
      </p:pic>
      <p:sp>
        <p:nvSpPr>
          <p:cNvPr id="5" name="Rectangle 4"/>
          <p:cNvSpPr/>
          <p:nvPr/>
        </p:nvSpPr>
        <p:spPr>
          <a:xfrm>
            <a:off x="3688305" y="764024"/>
            <a:ext cx="5455693" cy="6093976"/>
          </a:xfrm>
          <a:prstGeom prst="rect">
            <a:avLst/>
          </a:prstGeom>
        </p:spPr>
        <p:txBody>
          <a:bodyPr wrap="square">
            <a:spAutoFit/>
          </a:bodyPr>
          <a:lstStyle/>
          <a:p>
            <a:pPr algn="just"/>
            <a:r>
              <a:rPr lang="en-IN" sz="3000" b="1" dirty="0" smtClean="0">
                <a:latin typeface="Times New Roman" panose="02020603050405020304" pitchFamily="18" charset="0"/>
                <a:cs typeface="Times New Roman" panose="02020603050405020304" pitchFamily="18" charset="0"/>
              </a:rPr>
              <a:t>Explanation :</a:t>
            </a:r>
            <a:endParaRPr lang="en-IN" sz="3000" dirty="0" smtClean="0">
              <a:latin typeface="Times New Roman" panose="02020603050405020304" pitchFamily="18" charset="0"/>
              <a:cs typeface="Times New Roman" panose="02020603050405020304" pitchFamily="18" charset="0"/>
            </a:endParaRPr>
          </a:p>
          <a:p>
            <a:pPr algn="just"/>
            <a:r>
              <a:rPr lang="en-IN" sz="3000" dirty="0" smtClean="0">
                <a:latin typeface="Times New Roman" panose="02020603050405020304" pitchFamily="18" charset="0"/>
                <a:cs typeface="Times New Roman" panose="02020603050405020304" pitchFamily="18" charset="0"/>
              </a:rPr>
              <a:t>If  bundle </a:t>
            </a:r>
            <a:r>
              <a:rPr lang="en-IN" sz="3000" b="1" dirty="0" smtClean="0">
                <a:latin typeface="Times New Roman" panose="02020603050405020304" pitchFamily="18" charset="0"/>
                <a:cs typeface="Times New Roman" panose="02020603050405020304" pitchFamily="18" charset="0"/>
              </a:rPr>
              <a:t>b</a:t>
            </a:r>
            <a:r>
              <a:rPr lang="en-IN" sz="3000" dirty="0" smtClean="0">
                <a:latin typeface="Times New Roman" panose="02020603050405020304" pitchFamily="18" charset="0"/>
                <a:cs typeface="Times New Roman" panose="02020603050405020304" pitchFamily="18" charset="0"/>
              </a:rPr>
              <a:t> is revealed preferred over bundle </a:t>
            </a:r>
            <a:r>
              <a:rPr lang="en-IN" sz="3000" b="1" dirty="0" smtClean="0">
                <a:latin typeface="Times New Roman" panose="02020603050405020304" pitchFamily="18" charset="0"/>
                <a:cs typeface="Times New Roman" panose="02020603050405020304" pitchFamily="18" charset="0"/>
              </a:rPr>
              <a:t>a</a:t>
            </a:r>
            <a:r>
              <a:rPr lang="en-IN" sz="3000" dirty="0" smtClean="0">
                <a:latin typeface="Times New Roman" panose="02020603050405020304" pitchFamily="18" charset="0"/>
                <a:cs typeface="Times New Roman" panose="02020603050405020304" pitchFamily="18" charset="0"/>
              </a:rPr>
              <a:t> in budget set B, then the WARP says that bundle </a:t>
            </a:r>
            <a:r>
              <a:rPr lang="en-IN" sz="3000" b="1" dirty="0" smtClean="0">
                <a:latin typeface="Times New Roman" panose="02020603050405020304" pitchFamily="18" charset="0"/>
                <a:cs typeface="Times New Roman" panose="02020603050405020304" pitchFamily="18" charset="0"/>
              </a:rPr>
              <a:t>a</a:t>
            </a:r>
            <a:r>
              <a:rPr lang="en-IN" sz="3000" dirty="0" smtClean="0">
                <a:latin typeface="Times New Roman" panose="02020603050405020304" pitchFamily="18" charset="0"/>
                <a:cs typeface="Times New Roman" panose="02020603050405020304" pitchFamily="18" charset="0"/>
              </a:rPr>
              <a:t> can not be strictly revealed preferred over bundle </a:t>
            </a:r>
            <a:r>
              <a:rPr lang="en-IN" sz="3000" b="1" dirty="0" smtClean="0">
                <a:latin typeface="Times New Roman" panose="02020603050405020304" pitchFamily="18" charset="0"/>
                <a:cs typeface="Times New Roman" panose="02020603050405020304" pitchFamily="18" charset="0"/>
              </a:rPr>
              <a:t>b</a:t>
            </a:r>
            <a:r>
              <a:rPr lang="en-IN" sz="3000" dirty="0" smtClean="0">
                <a:latin typeface="Times New Roman" panose="02020603050405020304" pitchFamily="18" charset="0"/>
                <a:cs typeface="Times New Roman" panose="02020603050405020304" pitchFamily="18" charset="0"/>
              </a:rPr>
              <a:t> in any budget set B'. This would be equally true had </a:t>
            </a:r>
            <a:r>
              <a:rPr lang="en-IN" sz="3000" b="1" dirty="0" smtClean="0">
                <a:latin typeface="Times New Roman" panose="02020603050405020304" pitchFamily="18" charset="0"/>
                <a:cs typeface="Times New Roman" panose="02020603050405020304" pitchFamily="18" charset="0"/>
              </a:rPr>
              <a:t>a</a:t>
            </a:r>
            <a:r>
              <a:rPr lang="en-IN" sz="3000" dirty="0" smtClean="0">
                <a:latin typeface="Times New Roman" panose="02020603050405020304" pitchFamily="18" charset="0"/>
                <a:cs typeface="Times New Roman" panose="02020603050405020304" pitchFamily="18" charset="0"/>
              </a:rPr>
              <a:t> been located anywhere else in the pink area. The bundle </a:t>
            </a:r>
            <a:r>
              <a:rPr lang="en-IN" sz="3000" b="1" dirty="0" smtClean="0">
                <a:latin typeface="Times New Roman" panose="02020603050405020304" pitchFamily="18" charset="0"/>
                <a:cs typeface="Times New Roman" panose="02020603050405020304" pitchFamily="18" charset="0"/>
              </a:rPr>
              <a:t>c</a:t>
            </a:r>
            <a:r>
              <a:rPr lang="en-IN" sz="3000" dirty="0" smtClean="0">
                <a:latin typeface="Times New Roman" panose="02020603050405020304" pitchFamily="18" charset="0"/>
                <a:cs typeface="Times New Roman" panose="02020603050405020304" pitchFamily="18" charset="0"/>
              </a:rPr>
              <a:t> will not violate WARP even if it is chosen in budget set B', because it is not in the pink area.</a:t>
            </a:r>
            <a:endParaRPr lang="en-IN" sz="3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2796569425"/>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IN" sz="4800" b="1" dirty="0" smtClean="0">
                <a:solidFill>
                  <a:schemeClr val="tx1"/>
                </a:solidFill>
                <a:latin typeface="Times New Roman" panose="02020603050405020304" pitchFamily="18" charset="0"/>
                <a:cs typeface="Times New Roman" panose="02020603050405020304" pitchFamily="18" charset="0"/>
              </a:rPr>
              <a:t>Consumer surplus </a:t>
            </a:r>
            <a:endParaRPr lang="en-IN" sz="4800" b="1" dirty="0">
              <a:solidFill>
                <a:schemeClr val="tx1"/>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lstStyle/>
          <a:p>
            <a:pPr algn="just"/>
            <a:r>
              <a:rPr lang="en-IN" dirty="0" smtClean="0">
                <a:latin typeface="Times New Roman" panose="02020603050405020304" pitchFamily="18" charset="0"/>
                <a:cs typeface="Times New Roman" panose="02020603050405020304" pitchFamily="18" charset="0"/>
              </a:rPr>
              <a:t>Alfred Marshall defines consumer surplus as</a:t>
            </a:r>
            <a:r>
              <a:rPr lang="en-IN" dirty="0">
                <a:latin typeface="Times New Roman" panose="02020603050405020304" pitchFamily="18" charset="0"/>
                <a:cs typeface="Times New Roman" panose="02020603050405020304" pitchFamily="18" charset="0"/>
              </a:rPr>
              <a:t> </a:t>
            </a:r>
            <a:r>
              <a:rPr lang="en-IN" dirty="0" smtClean="0">
                <a:latin typeface="Times New Roman" panose="02020603050405020304" pitchFamily="18" charset="0"/>
                <a:cs typeface="Times New Roman" panose="02020603050405020304" pitchFamily="18" charset="0"/>
              </a:rPr>
              <a:t>, “The excess of the price which a consumer is willing to pay rather than go without the things over that which he actually does pay”. </a:t>
            </a:r>
          </a:p>
          <a:p>
            <a:pPr algn="just"/>
            <a:endParaRPr lang="en-IN" dirty="0">
              <a:latin typeface="Times New Roman" panose="02020603050405020304" pitchFamily="18" charset="0"/>
              <a:cs typeface="Times New Roman" panose="02020603050405020304" pitchFamily="18" charset="0"/>
            </a:endParaRPr>
          </a:p>
          <a:p>
            <a:pPr algn="just"/>
            <a:r>
              <a:rPr lang="en-IN" dirty="0" smtClean="0">
                <a:latin typeface="Times New Roman" panose="02020603050405020304" pitchFamily="18" charset="0"/>
                <a:cs typeface="Times New Roman" panose="02020603050405020304" pitchFamily="18" charset="0"/>
              </a:rPr>
              <a:t>Consumer surplus = Potential price – Actual price</a:t>
            </a:r>
            <a:endParaRPr lang="en-IN"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2750188977"/>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xmlns="" val="0"/>
              </a:ext>
            </a:extLst>
          </a:blip>
          <a:stretch>
            <a:fillRect/>
          </a:stretch>
        </p:blipFill>
        <p:spPr>
          <a:xfrm>
            <a:off x="381000" y="914400"/>
            <a:ext cx="8458199" cy="5666938"/>
          </a:xfrm>
        </p:spPr>
      </p:pic>
    </p:spTree>
    <p:extLst>
      <p:ext uri="{BB962C8B-B14F-4D97-AF65-F5344CB8AC3E}">
        <p14:creationId xmlns:p14="http://schemas.microsoft.com/office/powerpoint/2010/main" xmlns="" val="4243157806"/>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381000" y="533400"/>
            <a:ext cx="8229600" cy="762000"/>
          </a:xfrm>
        </p:spPr>
        <p:txBody>
          <a:bodyPr/>
          <a:lstStyle/>
          <a:p>
            <a:pPr algn="ctr" eaLnBrk="1" hangingPunct="1"/>
            <a:r>
              <a:rPr lang="en-US" b="1" dirty="0" smtClean="0">
                <a:solidFill>
                  <a:schemeClr val="tx1"/>
                </a:solidFill>
                <a:latin typeface="Times New Roman" panose="02020603050405020304" pitchFamily="18" charset="0"/>
                <a:cs typeface="Times New Roman" panose="02020603050405020304" pitchFamily="18" charset="0"/>
              </a:rPr>
              <a:t>Cobweb Theorem</a:t>
            </a:r>
          </a:p>
        </p:txBody>
      </p:sp>
      <p:sp>
        <p:nvSpPr>
          <p:cNvPr id="15363" name="Rectangle 3"/>
          <p:cNvSpPr>
            <a:spLocks noGrp="1" noChangeArrowheads="1"/>
          </p:cNvSpPr>
          <p:nvPr>
            <p:ph idx="1"/>
          </p:nvPr>
        </p:nvSpPr>
        <p:spPr>
          <a:xfrm>
            <a:off x="381000" y="1453279"/>
            <a:ext cx="8458199" cy="5390866"/>
          </a:xfrm>
        </p:spPr>
        <p:txBody>
          <a:bodyPr>
            <a:normAutofit/>
          </a:bodyPr>
          <a:lstStyle/>
          <a:p>
            <a:pPr marL="0" indent="0" algn="just" eaLnBrk="1" hangingPunct="1">
              <a:lnSpc>
                <a:spcPct val="90000"/>
              </a:lnSpc>
              <a:buNone/>
            </a:pPr>
            <a:endParaRPr lang="en-US" sz="2400" dirty="0">
              <a:latin typeface="Times New Roman" panose="02020603050405020304" pitchFamily="18" charset="0"/>
              <a:cs typeface="Times New Roman" panose="02020603050405020304" pitchFamily="18" charset="0"/>
            </a:endParaRPr>
          </a:p>
          <a:p>
            <a:pPr marL="0" indent="0" algn="just" eaLnBrk="1" hangingPunct="1">
              <a:lnSpc>
                <a:spcPct val="90000"/>
              </a:lnSpc>
              <a:buNone/>
            </a:pPr>
            <a:r>
              <a:rPr lang="en-US" sz="2800" dirty="0">
                <a:latin typeface="Times New Roman" panose="02020603050405020304" pitchFamily="18" charset="0"/>
                <a:cs typeface="Times New Roman" panose="02020603050405020304" pitchFamily="18" charset="0"/>
              </a:rPr>
              <a:t>Hungarian-born economist Nicholas </a:t>
            </a:r>
            <a:r>
              <a:rPr lang="en-US" sz="2800" dirty="0" smtClean="0">
                <a:latin typeface="Times New Roman" panose="02020603050405020304" pitchFamily="18" charset="0"/>
                <a:cs typeface="Times New Roman" panose="02020603050405020304" pitchFamily="18" charset="0"/>
              </a:rPr>
              <a:t>Kaldor </a:t>
            </a:r>
            <a:r>
              <a:rPr lang="en-US" sz="2800" dirty="0">
                <a:latin typeface="Times New Roman" panose="02020603050405020304" pitchFamily="18" charset="0"/>
                <a:cs typeface="Times New Roman" panose="02020603050405020304" pitchFamily="18" charset="0"/>
              </a:rPr>
              <a:t>(1908-1986)</a:t>
            </a:r>
          </a:p>
          <a:p>
            <a:pPr algn="just" eaLnBrk="1" hangingPunct="1">
              <a:lnSpc>
                <a:spcPct val="90000"/>
              </a:lnSpc>
            </a:pPr>
            <a:r>
              <a:rPr lang="en-US" sz="2800" dirty="0">
                <a:latin typeface="Times New Roman" panose="02020603050405020304" pitchFamily="18" charset="0"/>
                <a:cs typeface="Times New Roman" panose="02020603050405020304" pitchFamily="18" charset="0"/>
              </a:rPr>
              <a:t>Simple dynamic model of cyclical demand with time lags between the response of production and a change in price (most often seen in agricultural sectors).</a:t>
            </a:r>
          </a:p>
          <a:p>
            <a:pPr algn="just" eaLnBrk="1" hangingPunct="1">
              <a:lnSpc>
                <a:spcPct val="90000"/>
              </a:lnSpc>
            </a:pPr>
            <a:r>
              <a:rPr lang="en-US" sz="2800" dirty="0">
                <a:latin typeface="Times New Roman" panose="02020603050405020304" pitchFamily="18" charset="0"/>
                <a:cs typeface="Times New Roman" panose="02020603050405020304" pitchFamily="18" charset="0"/>
              </a:rPr>
              <a:t>Cobweb theory is the process of adjustment in markets </a:t>
            </a:r>
          </a:p>
          <a:p>
            <a:pPr algn="just" eaLnBrk="1" hangingPunct="1">
              <a:lnSpc>
                <a:spcPct val="90000"/>
              </a:lnSpc>
            </a:pPr>
            <a:r>
              <a:rPr lang="en-US" sz="2800" dirty="0">
                <a:latin typeface="Times New Roman" panose="02020603050405020304" pitchFamily="18" charset="0"/>
                <a:cs typeface="Times New Roman" panose="02020603050405020304" pitchFamily="18" charset="0"/>
              </a:rPr>
              <a:t>Traces the path of prices and outputs in different equilibrium situations. Path resembles a cobweb with the equilibrium point at the center of the cobweb</a:t>
            </a:r>
            <a:r>
              <a:rPr lang="en-US" sz="2800" dirty="0" smtClean="0">
                <a:latin typeface="Times New Roman" panose="02020603050405020304" pitchFamily="18" charset="0"/>
                <a:cs typeface="Times New Roman" panose="02020603050405020304" pitchFamily="18" charset="0"/>
              </a:rPr>
              <a:t>.</a:t>
            </a:r>
            <a:endParaRPr lang="en-US" sz="2800" dirty="0">
              <a:latin typeface="Times New Roman" panose="02020603050405020304" pitchFamily="18" charset="0"/>
              <a:cs typeface="Times New Roman" panose="02020603050405020304" pitchFamily="18" charset="0"/>
            </a:endParaRPr>
          </a:p>
          <a:p>
            <a:pPr algn="just" eaLnBrk="1" hangingPunct="1">
              <a:lnSpc>
                <a:spcPct val="90000"/>
              </a:lnSpc>
            </a:pPr>
            <a:r>
              <a:rPr lang="en-US" sz="2800" dirty="0">
                <a:latin typeface="Times New Roman" panose="02020603050405020304" pitchFamily="18" charset="0"/>
                <a:cs typeface="Times New Roman" panose="02020603050405020304" pitchFamily="18" charset="0"/>
              </a:rPr>
              <a:t>Sometimes referred to as the hog-cycle (after the phenomenon observed in American pig prices during the 1930s).</a:t>
            </a:r>
          </a:p>
          <a:p>
            <a:pPr marL="0" indent="0" algn="just" eaLnBrk="1" hangingPunct="1">
              <a:lnSpc>
                <a:spcPct val="90000"/>
              </a:lnSpc>
              <a:buNone/>
            </a:pPr>
            <a:endParaRPr lang="en-US"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3256163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304800"/>
            <a:ext cx="8229600" cy="1066800"/>
          </a:xfrm>
        </p:spPr>
        <p:txBody>
          <a:bodyPr/>
          <a:lstStyle/>
          <a:p>
            <a:pPr algn="ctr"/>
            <a:r>
              <a:rPr lang="en-US" dirty="0" smtClean="0">
                <a:solidFill>
                  <a:schemeClr val="tx1"/>
                </a:solidFill>
                <a:latin typeface="Times New Roman" panose="02020603050405020304" pitchFamily="18" charset="0"/>
                <a:cs typeface="Times New Roman" panose="02020603050405020304" pitchFamily="18" charset="0"/>
              </a:rPr>
              <a:t>Determinants of Demand</a:t>
            </a:r>
            <a:endParaRPr lang="en-IN" dirty="0">
              <a:solidFill>
                <a:schemeClr val="tx1"/>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381000" y="1371600"/>
            <a:ext cx="8229600" cy="5257800"/>
          </a:xfrm>
        </p:spPr>
        <p:txBody>
          <a:bodyPr>
            <a:noAutofit/>
          </a:bodyPr>
          <a:lstStyle/>
          <a:p>
            <a:pPr lvl="1">
              <a:buFont typeface="Wingdings" panose="05000000000000000000" pitchFamily="2" charset="2"/>
              <a:buChar char="Ø"/>
              <a:defRPr/>
            </a:pPr>
            <a:r>
              <a:rPr lang="en-US" sz="3200" dirty="0">
                <a:solidFill>
                  <a:schemeClr val="tx1"/>
                </a:solidFill>
                <a:latin typeface="Times New Roman" panose="02020603050405020304" pitchFamily="18" charset="0"/>
                <a:cs typeface="Times New Roman" panose="02020603050405020304" pitchFamily="18" charset="0"/>
              </a:rPr>
              <a:t>Income </a:t>
            </a:r>
            <a:r>
              <a:rPr lang="en-US" sz="3200" dirty="0" smtClean="0">
                <a:solidFill>
                  <a:schemeClr val="tx1"/>
                </a:solidFill>
                <a:latin typeface="Times New Roman" panose="02020603050405020304" pitchFamily="18" charset="0"/>
                <a:cs typeface="Times New Roman" panose="02020603050405020304" pitchFamily="18" charset="0"/>
              </a:rPr>
              <a:t>of the consumer</a:t>
            </a:r>
            <a:endParaRPr lang="en-US" sz="3200" dirty="0">
              <a:solidFill>
                <a:schemeClr val="tx1"/>
              </a:solidFill>
              <a:latin typeface="Times New Roman" panose="02020603050405020304" pitchFamily="18" charset="0"/>
              <a:cs typeface="Times New Roman" panose="02020603050405020304" pitchFamily="18" charset="0"/>
            </a:endParaRPr>
          </a:p>
          <a:p>
            <a:pPr lvl="1">
              <a:buFont typeface="Wingdings" panose="05000000000000000000" pitchFamily="2" charset="2"/>
              <a:buChar char="Ø"/>
              <a:defRPr/>
            </a:pPr>
            <a:r>
              <a:rPr lang="en-US" sz="3200" dirty="0">
                <a:solidFill>
                  <a:schemeClr val="tx1"/>
                </a:solidFill>
                <a:latin typeface="Times New Roman" panose="02020603050405020304" pitchFamily="18" charset="0"/>
                <a:cs typeface="Times New Roman" panose="02020603050405020304" pitchFamily="18" charset="0"/>
              </a:rPr>
              <a:t>Prices of related </a:t>
            </a:r>
            <a:r>
              <a:rPr lang="en-US" sz="3200" dirty="0" smtClean="0">
                <a:solidFill>
                  <a:schemeClr val="tx1"/>
                </a:solidFill>
                <a:latin typeface="Times New Roman" panose="02020603050405020304" pitchFamily="18" charset="0"/>
                <a:cs typeface="Times New Roman" panose="02020603050405020304" pitchFamily="18" charset="0"/>
              </a:rPr>
              <a:t>goods or substitutes</a:t>
            </a:r>
            <a:r>
              <a:rPr lang="en-US" sz="3200" dirty="0">
                <a:solidFill>
                  <a:schemeClr val="tx1"/>
                </a:solidFill>
                <a:latin typeface="Times New Roman" panose="02020603050405020304" pitchFamily="18" charset="0"/>
                <a:cs typeface="Times New Roman" panose="02020603050405020304" pitchFamily="18" charset="0"/>
              </a:rPr>
              <a:t>, </a:t>
            </a:r>
            <a:r>
              <a:rPr lang="en-US" sz="3200" dirty="0" smtClean="0">
                <a:solidFill>
                  <a:schemeClr val="tx1"/>
                </a:solidFill>
                <a:latin typeface="Times New Roman" panose="02020603050405020304" pitchFamily="18" charset="0"/>
                <a:cs typeface="Times New Roman" panose="02020603050405020304" pitchFamily="18" charset="0"/>
              </a:rPr>
              <a:t>complements</a:t>
            </a:r>
            <a:endParaRPr lang="en-US" sz="3200" dirty="0">
              <a:solidFill>
                <a:schemeClr val="tx1"/>
              </a:solidFill>
              <a:latin typeface="Times New Roman" panose="02020603050405020304" pitchFamily="18" charset="0"/>
              <a:cs typeface="Times New Roman" panose="02020603050405020304" pitchFamily="18" charset="0"/>
            </a:endParaRPr>
          </a:p>
          <a:p>
            <a:pPr lvl="1">
              <a:buFont typeface="Wingdings" panose="05000000000000000000" pitchFamily="2" charset="2"/>
              <a:buChar char="Ø"/>
              <a:defRPr/>
            </a:pPr>
            <a:r>
              <a:rPr lang="en-US" sz="3200" dirty="0" smtClean="0">
                <a:solidFill>
                  <a:schemeClr val="tx1"/>
                </a:solidFill>
                <a:latin typeface="Times New Roman" panose="02020603050405020304" pitchFamily="18" charset="0"/>
                <a:cs typeface="Times New Roman" panose="02020603050405020304" pitchFamily="18" charset="0"/>
              </a:rPr>
              <a:t>Tastes and preference </a:t>
            </a:r>
            <a:endParaRPr lang="en-US" sz="3200" dirty="0">
              <a:solidFill>
                <a:schemeClr val="tx1"/>
              </a:solidFill>
              <a:latin typeface="Times New Roman" panose="02020603050405020304" pitchFamily="18" charset="0"/>
              <a:cs typeface="Times New Roman" panose="02020603050405020304" pitchFamily="18" charset="0"/>
            </a:endParaRPr>
          </a:p>
          <a:p>
            <a:pPr lvl="1">
              <a:buFont typeface="Wingdings" panose="05000000000000000000" pitchFamily="2" charset="2"/>
              <a:buChar char="Ø"/>
              <a:defRPr/>
            </a:pPr>
            <a:r>
              <a:rPr lang="en-US" sz="3200" dirty="0">
                <a:solidFill>
                  <a:schemeClr val="tx1"/>
                </a:solidFill>
                <a:latin typeface="Times New Roman" panose="02020603050405020304" pitchFamily="18" charset="0"/>
                <a:cs typeface="Times New Roman" panose="02020603050405020304" pitchFamily="18" charset="0"/>
              </a:rPr>
              <a:t>Expectations</a:t>
            </a:r>
            <a:r>
              <a:rPr lang="en-US" sz="3200" u="sng" dirty="0">
                <a:solidFill>
                  <a:schemeClr val="tx1"/>
                </a:solidFill>
                <a:latin typeface="Times New Roman" panose="02020603050405020304" pitchFamily="18" charset="0"/>
                <a:cs typeface="Times New Roman" panose="02020603050405020304" pitchFamily="18" charset="0"/>
              </a:rPr>
              <a:t>  </a:t>
            </a:r>
          </a:p>
          <a:p>
            <a:pPr lvl="1">
              <a:buFont typeface="Wingdings" panose="05000000000000000000" pitchFamily="2" charset="2"/>
              <a:buChar char="Ø"/>
              <a:defRPr/>
            </a:pPr>
            <a:r>
              <a:rPr lang="en-US" sz="3200" dirty="0">
                <a:solidFill>
                  <a:schemeClr val="tx1"/>
                </a:solidFill>
                <a:latin typeface="Times New Roman" panose="02020603050405020304" pitchFamily="18" charset="0"/>
                <a:cs typeface="Times New Roman" panose="02020603050405020304" pitchFamily="18" charset="0"/>
              </a:rPr>
              <a:t>Number of </a:t>
            </a:r>
            <a:r>
              <a:rPr lang="en-US" sz="3200" dirty="0" smtClean="0">
                <a:solidFill>
                  <a:schemeClr val="tx1"/>
                </a:solidFill>
                <a:latin typeface="Times New Roman" panose="02020603050405020304" pitchFamily="18" charset="0"/>
                <a:cs typeface="Times New Roman" panose="02020603050405020304" pitchFamily="18" charset="0"/>
              </a:rPr>
              <a:t>buyers</a:t>
            </a:r>
          </a:p>
          <a:p>
            <a:pPr lvl="1">
              <a:buFont typeface="Wingdings" panose="05000000000000000000" pitchFamily="2" charset="2"/>
              <a:buChar char="Ø"/>
              <a:defRPr/>
            </a:pPr>
            <a:r>
              <a:rPr lang="en-US" sz="3200" dirty="0">
                <a:solidFill>
                  <a:schemeClr val="tx1"/>
                </a:solidFill>
                <a:latin typeface="Times New Roman" panose="02020603050405020304" pitchFamily="18" charset="0"/>
                <a:cs typeface="Times New Roman" panose="02020603050405020304" pitchFamily="18" charset="0"/>
              </a:rPr>
              <a:t>Distribution of </a:t>
            </a:r>
            <a:r>
              <a:rPr lang="en-US" sz="3200" dirty="0" smtClean="0">
                <a:solidFill>
                  <a:schemeClr val="tx1"/>
                </a:solidFill>
                <a:latin typeface="Times New Roman" panose="02020603050405020304" pitchFamily="18" charset="0"/>
                <a:cs typeface="Times New Roman" panose="02020603050405020304" pitchFamily="18" charset="0"/>
              </a:rPr>
              <a:t>income</a:t>
            </a:r>
          </a:p>
          <a:p>
            <a:pPr lvl="1">
              <a:buFont typeface="Wingdings" panose="05000000000000000000" pitchFamily="2" charset="2"/>
              <a:buChar char="Ø"/>
              <a:defRPr/>
            </a:pPr>
            <a:r>
              <a:rPr lang="en-US" sz="3200" dirty="0">
                <a:solidFill>
                  <a:schemeClr val="tx1"/>
                </a:solidFill>
                <a:latin typeface="Times New Roman" panose="02020603050405020304" pitchFamily="18" charset="0"/>
                <a:cs typeface="Times New Roman" panose="02020603050405020304" pitchFamily="18" charset="0"/>
              </a:rPr>
              <a:t> Climate and weather conditions </a:t>
            </a:r>
            <a:endParaRPr lang="en-US" sz="3200" dirty="0" smtClean="0">
              <a:solidFill>
                <a:schemeClr val="tx1"/>
              </a:solidFill>
              <a:latin typeface="Times New Roman" panose="02020603050405020304" pitchFamily="18" charset="0"/>
              <a:cs typeface="Times New Roman" panose="02020603050405020304" pitchFamily="18" charset="0"/>
            </a:endParaRPr>
          </a:p>
          <a:p>
            <a:pPr lvl="1">
              <a:buFont typeface="Wingdings" panose="05000000000000000000" pitchFamily="2" charset="2"/>
              <a:buChar char="Ø"/>
              <a:defRPr/>
            </a:pPr>
            <a:r>
              <a:rPr lang="en-IN" sz="3200" dirty="0">
                <a:solidFill>
                  <a:schemeClr val="tx1"/>
                </a:solidFill>
                <a:latin typeface="Times New Roman" panose="02020603050405020304" pitchFamily="18" charset="0"/>
                <a:cs typeface="Times New Roman" panose="02020603050405020304" pitchFamily="18" charset="0"/>
              </a:rPr>
              <a:t> Consumer </a:t>
            </a:r>
            <a:r>
              <a:rPr lang="en-IN" sz="3200" dirty="0" smtClean="0">
                <a:solidFill>
                  <a:schemeClr val="tx1"/>
                </a:solidFill>
                <a:latin typeface="Times New Roman" panose="02020603050405020304" pitchFamily="18" charset="0"/>
                <a:cs typeface="Times New Roman" panose="02020603050405020304" pitchFamily="18" charset="0"/>
              </a:rPr>
              <a:t>Innovativeness</a:t>
            </a:r>
          </a:p>
          <a:p>
            <a:pPr lvl="1">
              <a:buFont typeface="Wingdings" panose="05000000000000000000" pitchFamily="2" charset="2"/>
              <a:buChar char="Ø"/>
              <a:defRPr/>
            </a:pPr>
            <a:r>
              <a:rPr lang="en-IN" sz="3200" dirty="0">
                <a:solidFill>
                  <a:schemeClr val="tx1"/>
                </a:solidFill>
                <a:latin typeface="Times New Roman" panose="02020603050405020304" pitchFamily="18" charset="0"/>
                <a:cs typeface="Times New Roman" panose="02020603050405020304" pitchFamily="18" charset="0"/>
              </a:rPr>
              <a:t> State of business </a:t>
            </a:r>
            <a:r>
              <a:rPr lang="en-IN" sz="3200" dirty="0" smtClean="0">
                <a:solidFill>
                  <a:schemeClr val="tx1"/>
                </a:solidFill>
                <a:latin typeface="Times New Roman" panose="02020603050405020304" pitchFamily="18" charset="0"/>
                <a:cs typeface="Times New Roman" panose="02020603050405020304" pitchFamily="18" charset="0"/>
              </a:rPr>
              <a:t>.</a:t>
            </a:r>
            <a:r>
              <a:rPr lang="en-IN" sz="3200" dirty="0" err="1" smtClean="0">
                <a:solidFill>
                  <a:schemeClr val="tx1"/>
                </a:solidFill>
                <a:latin typeface="Times New Roman" panose="02020603050405020304" pitchFamily="18" charset="0"/>
                <a:cs typeface="Times New Roman" panose="02020603050405020304" pitchFamily="18" charset="0"/>
              </a:rPr>
              <a:t>etc</a:t>
            </a:r>
            <a:r>
              <a:rPr lang="en-IN" sz="3200" dirty="0" smtClean="0">
                <a:solidFill>
                  <a:schemeClr val="tx1"/>
                </a:solidFill>
                <a:latin typeface="Times New Roman" panose="02020603050405020304" pitchFamily="18" charset="0"/>
                <a:cs typeface="Times New Roman" panose="02020603050405020304" pitchFamily="18" charset="0"/>
              </a:rPr>
              <a:t>;</a:t>
            </a:r>
            <a:endParaRPr lang="en-IN" sz="32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3523797284"/>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571500" y="232050"/>
            <a:ext cx="8229600" cy="1069848"/>
          </a:xfrm>
        </p:spPr>
        <p:txBody>
          <a:bodyPr/>
          <a:lstStyle/>
          <a:p>
            <a:pPr algn="ctr" eaLnBrk="1" hangingPunct="1"/>
            <a:r>
              <a:rPr lang="en-GB" b="1" dirty="0" smtClean="0">
                <a:solidFill>
                  <a:schemeClr val="tx1"/>
                </a:solidFill>
                <a:latin typeface="Times New Roman" pitchFamily="18" charset="0"/>
                <a:cs typeface="Times New Roman" pitchFamily="18" charset="0"/>
              </a:rPr>
              <a:t>The Cobweb Theorem</a:t>
            </a:r>
          </a:p>
        </p:txBody>
      </p:sp>
      <p:sp>
        <p:nvSpPr>
          <p:cNvPr id="14339" name="Line 3"/>
          <p:cNvSpPr>
            <a:spLocks noChangeShapeType="1"/>
          </p:cNvSpPr>
          <p:nvPr/>
        </p:nvSpPr>
        <p:spPr bwMode="auto">
          <a:xfrm>
            <a:off x="2000250" y="1600200"/>
            <a:ext cx="0" cy="4038600"/>
          </a:xfrm>
          <a:prstGeom prst="line">
            <a:avLst/>
          </a:prstGeom>
          <a:noFill/>
          <a:ln w="28575">
            <a:solidFill>
              <a:schemeClr val="tx1"/>
            </a:solidFill>
            <a:round/>
            <a:headEnd/>
            <a:tailEnd/>
          </a:ln>
          <a:extLst>
            <a:ext uri="{909E8E84-426E-40DD-AFC4-6F175D3DCCD1}">
              <a14:hiddenFill xmlns:a14="http://schemas.microsoft.com/office/drawing/2010/main" xmlns="">
                <a:noFill/>
              </a14:hiddenFill>
            </a:ext>
          </a:extLst>
        </p:spPr>
        <p:txBody>
          <a:bodyPr/>
          <a:lstStyle/>
          <a:p>
            <a:endParaRPr lang="en-IN"/>
          </a:p>
        </p:txBody>
      </p:sp>
      <p:sp>
        <p:nvSpPr>
          <p:cNvPr id="14340" name="Line 4"/>
          <p:cNvSpPr>
            <a:spLocks noChangeShapeType="1"/>
          </p:cNvSpPr>
          <p:nvPr/>
        </p:nvSpPr>
        <p:spPr bwMode="auto">
          <a:xfrm>
            <a:off x="2000250" y="5638800"/>
            <a:ext cx="3943350" cy="0"/>
          </a:xfrm>
          <a:prstGeom prst="line">
            <a:avLst/>
          </a:prstGeom>
          <a:noFill/>
          <a:ln w="28575">
            <a:solidFill>
              <a:schemeClr val="tx1"/>
            </a:solidFill>
            <a:round/>
            <a:headEnd/>
            <a:tailEnd/>
          </a:ln>
          <a:extLst>
            <a:ext uri="{909E8E84-426E-40DD-AFC4-6F175D3DCCD1}">
              <a14:hiddenFill xmlns:a14="http://schemas.microsoft.com/office/drawing/2010/main" xmlns="">
                <a:noFill/>
              </a14:hiddenFill>
            </a:ext>
          </a:extLst>
        </p:spPr>
        <p:txBody>
          <a:bodyPr/>
          <a:lstStyle/>
          <a:p>
            <a:endParaRPr lang="en-IN"/>
          </a:p>
        </p:txBody>
      </p:sp>
      <p:sp>
        <p:nvSpPr>
          <p:cNvPr id="14341" name="Line 5"/>
          <p:cNvSpPr>
            <a:spLocks noChangeShapeType="1"/>
          </p:cNvSpPr>
          <p:nvPr/>
        </p:nvSpPr>
        <p:spPr bwMode="auto">
          <a:xfrm>
            <a:off x="2114550" y="1752600"/>
            <a:ext cx="3143250" cy="3733800"/>
          </a:xfrm>
          <a:prstGeom prst="line">
            <a:avLst/>
          </a:prstGeom>
          <a:noFill/>
          <a:ln w="38100">
            <a:solidFill>
              <a:srgbClr val="FF9900"/>
            </a:solidFill>
            <a:round/>
            <a:headEnd/>
            <a:tailEnd/>
          </a:ln>
          <a:extLst>
            <a:ext uri="{909E8E84-426E-40DD-AFC4-6F175D3DCCD1}">
              <a14:hiddenFill xmlns:a14="http://schemas.microsoft.com/office/drawing/2010/main" xmlns="">
                <a:noFill/>
              </a14:hiddenFill>
            </a:ext>
          </a:extLst>
        </p:spPr>
        <p:txBody>
          <a:bodyPr/>
          <a:lstStyle/>
          <a:p>
            <a:endParaRPr lang="en-IN"/>
          </a:p>
        </p:txBody>
      </p:sp>
      <p:sp>
        <p:nvSpPr>
          <p:cNvPr id="14342" name="Text Box 6"/>
          <p:cNvSpPr txBox="1">
            <a:spLocks noChangeArrowheads="1"/>
          </p:cNvSpPr>
          <p:nvPr/>
        </p:nvSpPr>
        <p:spPr bwMode="auto">
          <a:xfrm>
            <a:off x="5257800" y="5257802"/>
            <a:ext cx="228600" cy="3667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GB">
                <a:latin typeface="Verdana" panose="020B0604030504040204" pitchFamily="34" charset="0"/>
                <a:cs typeface="Times New Roman" panose="02020603050405020304" pitchFamily="18" charset="0"/>
              </a:rPr>
              <a:t>D</a:t>
            </a:r>
          </a:p>
        </p:txBody>
      </p:sp>
      <p:sp>
        <p:nvSpPr>
          <p:cNvPr id="14343" name="Line 7"/>
          <p:cNvSpPr>
            <a:spLocks noChangeShapeType="1"/>
          </p:cNvSpPr>
          <p:nvPr/>
        </p:nvSpPr>
        <p:spPr bwMode="auto">
          <a:xfrm flipV="1">
            <a:off x="3028950" y="1676400"/>
            <a:ext cx="2343150" cy="3733800"/>
          </a:xfrm>
          <a:prstGeom prst="line">
            <a:avLst/>
          </a:prstGeom>
          <a:noFill/>
          <a:ln w="38100">
            <a:solidFill>
              <a:srgbClr val="0000FF"/>
            </a:solidFill>
            <a:round/>
            <a:headEnd/>
            <a:tailEnd/>
          </a:ln>
          <a:extLst>
            <a:ext uri="{909E8E84-426E-40DD-AFC4-6F175D3DCCD1}">
              <a14:hiddenFill xmlns:a14="http://schemas.microsoft.com/office/drawing/2010/main" xmlns="">
                <a:noFill/>
              </a14:hiddenFill>
            </a:ext>
          </a:extLst>
        </p:spPr>
        <p:txBody>
          <a:bodyPr/>
          <a:lstStyle/>
          <a:p>
            <a:endParaRPr lang="en-IN"/>
          </a:p>
        </p:txBody>
      </p:sp>
      <p:sp>
        <p:nvSpPr>
          <p:cNvPr id="14344" name="Text Box 8"/>
          <p:cNvSpPr txBox="1">
            <a:spLocks noChangeArrowheads="1"/>
          </p:cNvSpPr>
          <p:nvPr/>
        </p:nvSpPr>
        <p:spPr bwMode="auto">
          <a:xfrm>
            <a:off x="5372100" y="1524002"/>
            <a:ext cx="285750" cy="3667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GB">
                <a:latin typeface="Verdana" panose="020B0604030504040204" pitchFamily="34" charset="0"/>
                <a:cs typeface="Times New Roman" panose="02020603050405020304" pitchFamily="18" charset="0"/>
              </a:rPr>
              <a:t>S</a:t>
            </a:r>
          </a:p>
        </p:txBody>
      </p:sp>
      <p:sp>
        <p:nvSpPr>
          <p:cNvPr id="14345" name="Line 9"/>
          <p:cNvSpPr>
            <a:spLocks noChangeShapeType="1"/>
          </p:cNvSpPr>
          <p:nvPr/>
        </p:nvSpPr>
        <p:spPr bwMode="auto">
          <a:xfrm flipH="1">
            <a:off x="2000250" y="3886200"/>
            <a:ext cx="1885950" cy="0"/>
          </a:xfrm>
          <a:prstGeom prst="line">
            <a:avLst/>
          </a:prstGeom>
          <a:noFill/>
          <a:ln w="19050">
            <a:solidFill>
              <a:srgbClr val="990000"/>
            </a:solidFill>
            <a:round/>
            <a:headEnd/>
            <a:tailEnd/>
          </a:ln>
          <a:extLst>
            <a:ext uri="{909E8E84-426E-40DD-AFC4-6F175D3DCCD1}">
              <a14:hiddenFill xmlns:a14="http://schemas.microsoft.com/office/drawing/2010/main" xmlns="">
                <a:noFill/>
              </a14:hiddenFill>
            </a:ext>
          </a:extLst>
        </p:spPr>
        <p:txBody>
          <a:bodyPr/>
          <a:lstStyle/>
          <a:p>
            <a:endParaRPr lang="en-IN"/>
          </a:p>
        </p:txBody>
      </p:sp>
      <p:sp>
        <p:nvSpPr>
          <p:cNvPr id="14346" name="Text Box 10"/>
          <p:cNvSpPr txBox="1">
            <a:spLocks noChangeArrowheads="1"/>
          </p:cNvSpPr>
          <p:nvPr/>
        </p:nvSpPr>
        <p:spPr bwMode="auto">
          <a:xfrm>
            <a:off x="1771650" y="3733800"/>
            <a:ext cx="285750" cy="304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GB" sz="1400">
                <a:latin typeface="Verdana" panose="020B0604030504040204" pitchFamily="34" charset="0"/>
                <a:cs typeface="Times New Roman" panose="02020603050405020304" pitchFamily="18" charset="0"/>
              </a:rPr>
              <a:t>7</a:t>
            </a:r>
          </a:p>
        </p:txBody>
      </p:sp>
      <p:sp>
        <p:nvSpPr>
          <p:cNvPr id="14347" name="Rectangle 11"/>
          <p:cNvSpPr>
            <a:spLocks noChangeArrowheads="1"/>
          </p:cNvSpPr>
          <p:nvPr/>
        </p:nvSpPr>
        <p:spPr bwMode="auto">
          <a:xfrm>
            <a:off x="1485900" y="1066802"/>
            <a:ext cx="720329" cy="5810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GB" sz="1600">
                <a:latin typeface="Verdana" panose="020B0604030504040204" pitchFamily="34" charset="0"/>
                <a:cs typeface="Times New Roman" panose="02020603050405020304" pitchFamily="18" charset="0"/>
              </a:rPr>
              <a:t>Price (£) </a:t>
            </a:r>
          </a:p>
        </p:txBody>
      </p:sp>
      <p:sp>
        <p:nvSpPr>
          <p:cNvPr id="14348" name="Rectangle 12"/>
          <p:cNvSpPr>
            <a:spLocks noChangeArrowheads="1"/>
          </p:cNvSpPr>
          <p:nvPr/>
        </p:nvSpPr>
        <p:spPr bwMode="auto">
          <a:xfrm>
            <a:off x="5543550" y="5638802"/>
            <a:ext cx="2457450" cy="5810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GB" sz="1600">
                <a:latin typeface="Verdana" panose="020B0604030504040204" pitchFamily="34" charset="0"/>
                <a:cs typeface="Times New Roman" panose="02020603050405020304" pitchFamily="18" charset="0"/>
              </a:rPr>
              <a:t>Quantity Bought and Sold (millions)</a:t>
            </a:r>
          </a:p>
        </p:txBody>
      </p:sp>
      <p:sp>
        <p:nvSpPr>
          <p:cNvPr id="14349" name="Line 13"/>
          <p:cNvSpPr>
            <a:spLocks noChangeShapeType="1"/>
          </p:cNvSpPr>
          <p:nvPr/>
        </p:nvSpPr>
        <p:spPr bwMode="auto">
          <a:xfrm>
            <a:off x="3943350" y="3886200"/>
            <a:ext cx="0" cy="1752600"/>
          </a:xfrm>
          <a:prstGeom prst="line">
            <a:avLst/>
          </a:prstGeom>
          <a:noFill/>
          <a:ln w="19050">
            <a:solidFill>
              <a:srgbClr val="990000"/>
            </a:solidFill>
            <a:round/>
            <a:headEnd/>
            <a:tailEnd/>
          </a:ln>
          <a:extLst>
            <a:ext uri="{909E8E84-426E-40DD-AFC4-6F175D3DCCD1}">
              <a14:hiddenFill xmlns:a14="http://schemas.microsoft.com/office/drawing/2010/main" xmlns="">
                <a:noFill/>
              </a14:hiddenFill>
            </a:ext>
          </a:extLst>
        </p:spPr>
        <p:txBody>
          <a:bodyPr/>
          <a:lstStyle/>
          <a:p>
            <a:endParaRPr lang="en-IN"/>
          </a:p>
        </p:txBody>
      </p:sp>
      <p:sp>
        <p:nvSpPr>
          <p:cNvPr id="14350" name="Text Box 14"/>
          <p:cNvSpPr txBox="1">
            <a:spLocks noChangeArrowheads="1"/>
          </p:cNvSpPr>
          <p:nvPr/>
        </p:nvSpPr>
        <p:spPr bwMode="auto">
          <a:xfrm>
            <a:off x="3829050" y="5638800"/>
            <a:ext cx="400050" cy="304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GB" sz="1400">
                <a:latin typeface="Verdana" panose="020B0604030504040204" pitchFamily="34" charset="0"/>
                <a:cs typeface="Times New Roman" panose="02020603050405020304" pitchFamily="18" charset="0"/>
              </a:rPr>
              <a:t>9</a:t>
            </a:r>
          </a:p>
        </p:txBody>
      </p:sp>
      <p:sp>
        <p:nvSpPr>
          <p:cNvPr id="25615" name="Line 15"/>
          <p:cNvSpPr>
            <a:spLocks noChangeShapeType="1"/>
          </p:cNvSpPr>
          <p:nvPr/>
        </p:nvSpPr>
        <p:spPr bwMode="auto">
          <a:xfrm>
            <a:off x="2971800" y="1676400"/>
            <a:ext cx="2971800" cy="3505200"/>
          </a:xfrm>
          <a:prstGeom prst="line">
            <a:avLst/>
          </a:prstGeom>
          <a:noFill/>
          <a:ln w="38100">
            <a:solidFill>
              <a:srgbClr val="FF9900"/>
            </a:solidFill>
            <a:round/>
            <a:headEnd/>
            <a:tailEnd/>
          </a:ln>
          <a:extLst>
            <a:ext uri="{909E8E84-426E-40DD-AFC4-6F175D3DCCD1}">
              <a14:hiddenFill xmlns:a14="http://schemas.microsoft.com/office/drawing/2010/main" xmlns="">
                <a:noFill/>
              </a14:hiddenFill>
            </a:ext>
          </a:extLst>
        </p:spPr>
        <p:txBody>
          <a:bodyPr/>
          <a:lstStyle/>
          <a:p>
            <a:endParaRPr lang="en-IN"/>
          </a:p>
        </p:txBody>
      </p:sp>
      <p:sp>
        <p:nvSpPr>
          <p:cNvPr id="25616" name="Text Box 16"/>
          <p:cNvSpPr txBox="1">
            <a:spLocks noChangeArrowheads="1"/>
          </p:cNvSpPr>
          <p:nvPr/>
        </p:nvSpPr>
        <p:spPr bwMode="auto">
          <a:xfrm>
            <a:off x="5943600" y="5029202"/>
            <a:ext cx="400050" cy="64633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GB">
                <a:latin typeface="Verdana" panose="020B0604030504040204" pitchFamily="34" charset="0"/>
                <a:cs typeface="Times New Roman" panose="02020603050405020304" pitchFamily="18" charset="0"/>
              </a:rPr>
              <a:t>D1</a:t>
            </a:r>
          </a:p>
        </p:txBody>
      </p:sp>
      <p:sp>
        <p:nvSpPr>
          <p:cNvPr id="25617" name="Line 17"/>
          <p:cNvSpPr>
            <a:spLocks noChangeShapeType="1"/>
          </p:cNvSpPr>
          <p:nvPr/>
        </p:nvSpPr>
        <p:spPr bwMode="auto">
          <a:xfrm>
            <a:off x="2000250" y="3886200"/>
            <a:ext cx="2857500" cy="0"/>
          </a:xfrm>
          <a:prstGeom prst="line">
            <a:avLst/>
          </a:prstGeom>
          <a:noFill/>
          <a:ln w="28575">
            <a:solidFill>
              <a:srgbClr val="990000"/>
            </a:solidFill>
            <a:prstDash val="dash"/>
            <a:round/>
            <a:headEnd/>
            <a:tailEnd/>
          </a:ln>
          <a:extLst>
            <a:ext uri="{909E8E84-426E-40DD-AFC4-6F175D3DCCD1}">
              <a14:hiddenFill xmlns:a14="http://schemas.microsoft.com/office/drawing/2010/main" xmlns="">
                <a:noFill/>
              </a14:hiddenFill>
            </a:ext>
          </a:extLst>
        </p:spPr>
        <p:txBody>
          <a:bodyPr/>
          <a:lstStyle/>
          <a:p>
            <a:endParaRPr lang="en-IN"/>
          </a:p>
        </p:txBody>
      </p:sp>
      <p:sp>
        <p:nvSpPr>
          <p:cNvPr id="25618" name="Line 18"/>
          <p:cNvSpPr>
            <a:spLocks noChangeShapeType="1"/>
          </p:cNvSpPr>
          <p:nvPr/>
        </p:nvSpPr>
        <p:spPr bwMode="auto">
          <a:xfrm flipV="1">
            <a:off x="4857750" y="2514600"/>
            <a:ext cx="0" cy="3124200"/>
          </a:xfrm>
          <a:prstGeom prst="line">
            <a:avLst/>
          </a:prstGeom>
          <a:noFill/>
          <a:ln w="28575">
            <a:solidFill>
              <a:srgbClr val="990000"/>
            </a:solidFill>
            <a:prstDash val="dash"/>
            <a:round/>
            <a:headEnd/>
            <a:tailEnd/>
          </a:ln>
          <a:extLst>
            <a:ext uri="{909E8E84-426E-40DD-AFC4-6F175D3DCCD1}">
              <a14:hiddenFill xmlns:a14="http://schemas.microsoft.com/office/drawing/2010/main" xmlns="">
                <a:noFill/>
              </a14:hiddenFill>
            </a:ext>
          </a:extLst>
        </p:spPr>
        <p:txBody>
          <a:bodyPr/>
          <a:lstStyle/>
          <a:p>
            <a:endParaRPr lang="en-IN"/>
          </a:p>
        </p:txBody>
      </p:sp>
      <p:sp>
        <p:nvSpPr>
          <p:cNvPr id="25619" name="Line 19"/>
          <p:cNvSpPr>
            <a:spLocks noChangeShapeType="1"/>
          </p:cNvSpPr>
          <p:nvPr/>
        </p:nvSpPr>
        <p:spPr bwMode="auto">
          <a:xfrm flipH="1">
            <a:off x="2000250" y="2514600"/>
            <a:ext cx="2857500" cy="0"/>
          </a:xfrm>
          <a:prstGeom prst="line">
            <a:avLst/>
          </a:prstGeom>
          <a:noFill/>
          <a:ln w="9525">
            <a:solidFill>
              <a:srgbClr val="990000"/>
            </a:solidFill>
            <a:prstDash val="lgDashDotDot"/>
            <a:round/>
            <a:headEnd/>
            <a:tailEnd/>
          </a:ln>
          <a:extLst>
            <a:ext uri="{909E8E84-426E-40DD-AFC4-6F175D3DCCD1}">
              <a14:hiddenFill xmlns:a14="http://schemas.microsoft.com/office/drawing/2010/main" xmlns="">
                <a:noFill/>
              </a14:hiddenFill>
            </a:ext>
          </a:extLst>
        </p:spPr>
        <p:txBody>
          <a:bodyPr/>
          <a:lstStyle/>
          <a:p>
            <a:endParaRPr lang="en-IN"/>
          </a:p>
        </p:txBody>
      </p:sp>
      <p:sp>
        <p:nvSpPr>
          <p:cNvPr id="25620" name="Line 20"/>
          <p:cNvSpPr>
            <a:spLocks noChangeShapeType="1"/>
          </p:cNvSpPr>
          <p:nvPr/>
        </p:nvSpPr>
        <p:spPr bwMode="auto">
          <a:xfrm>
            <a:off x="3714750" y="2514600"/>
            <a:ext cx="0" cy="3124200"/>
          </a:xfrm>
          <a:prstGeom prst="line">
            <a:avLst/>
          </a:prstGeom>
          <a:noFill/>
          <a:ln w="9525">
            <a:solidFill>
              <a:srgbClr val="990000"/>
            </a:solidFill>
            <a:prstDash val="dash"/>
            <a:round/>
            <a:headEnd/>
            <a:tailEnd/>
          </a:ln>
          <a:extLst>
            <a:ext uri="{909E8E84-426E-40DD-AFC4-6F175D3DCCD1}">
              <a14:hiddenFill xmlns:a14="http://schemas.microsoft.com/office/drawing/2010/main" xmlns="">
                <a:noFill/>
              </a14:hiddenFill>
            </a:ext>
          </a:extLst>
        </p:spPr>
        <p:txBody>
          <a:bodyPr/>
          <a:lstStyle/>
          <a:p>
            <a:endParaRPr lang="en-IN"/>
          </a:p>
        </p:txBody>
      </p:sp>
      <p:sp>
        <p:nvSpPr>
          <p:cNvPr id="25621" name="Line 21"/>
          <p:cNvSpPr>
            <a:spLocks noChangeShapeType="1"/>
          </p:cNvSpPr>
          <p:nvPr/>
        </p:nvSpPr>
        <p:spPr bwMode="auto">
          <a:xfrm flipH="1">
            <a:off x="2000250" y="4343400"/>
            <a:ext cx="3257550" cy="0"/>
          </a:xfrm>
          <a:prstGeom prst="line">
            <a:avLst/>
          </a:prstGeom>
          <a:noFill/>
          <a:ln w="38100">
            <a:solidFill>
              <a:srgbClr val="990000"/>
            </a:solidFill>
            <a:prstDash val="dash"/>
            <a:round/>
            <a:headEnd/>
            <a:tailEnd/>
          </a:ln>
          <a:extLst>
            <a:ext uri="{909E8E84-426E-40DD-AFC4-6F175D3DCCD1}">
              <a14:hiddenFill xmlns:a14="http://schemas.microsoft.com/office/drawing/2010/main" xmlns="">
                <a:noFill/>
              </a14:hiddenFill>
            </a:ext>
          </a:extLst>
        </p:spPr>
        <p:txBody>
          <a:bodyPr/>
          <a:lstStyle/>
          <a:p>
            <a:endParaRPr lang="en-IN"/>
          </a:p>
        </p:txBody>
      </p:sp>
      <p:sp>
        <p:nvSpPr>
          <p:cNvPr id="25622" name="Line 22"/>
          <p:cNvSpPr>
            <a:spLocks noChangeShapeType="1"/>
          </p:cNvSpPr>
          <p:nvPr/>
        </p:nvSpPr>
        <p:spPr bwMode="auto">
          <a:xfrm flipV="1">
            <a:off x="5257800" y="1828800"/>
            <a:ext cx="0" cy="2514600"/>
          </a:xfrm>
          <a:prstGeom prst="line">
            <a:avLst/>
          </a:prstGeom>
          <a:noFill/>
          <a:ln w="28575">
            <a:solidFill>
              <a:srgbClr val="990000"/>
            </a:solidFill>
            <a:round/>
            <a:headEnd/>
            <a:tailEnd/>
          </a:ln>
          <a:extLst>
            <a:ext uri="{909E8E84-426E-40DD-AFC4-6F175D3DCCD1}">
              <a14:hiddenFill xmlns:a14="http://schemas.microsoft.com/office/drawing/2010/main" xmlns="">
                <a:noFill/>
              </a14:hiddenFill>
            </a:ext>
          </a:extLst>
        </p:spPr>
        <p:txBody>
          <a:bodyPr/>
          <a:lstStyle/>
          <a:p>
            <a:endParaRPr lang="en-IN"/>
          </a:p>
        </p:txBody>
      </p:sp>
      <p:sp>
        <p:nvSpPr>
          <p:cNvPr id="25623" name="Line 23"/>
          <p:cNvSpPr>
            <a:spLocks noChangeShapeType="1"/>
          </p:cNvSpPr>
          <p:nvPr/>
        </p:nvSpPr>
        <p:spPr bwMode="auto">
          <a:xfrm flipH="1">
            <a:off x="3086100" y="1828800"/>
            <a:ext cx="2171700" cy="0"/>
          </a:xfrm>
          <a:prstGeom prst="line">
            <a:avLst/>
          </a:prstGeom>
          <a:noFill/>
          <a:ln w="28575">
            <a:solidFill>
              <a:srgbClr val="990000"/>
            </a:solidFill>
            <a:round/>
            <a:headEnd/>
            <a:tailEnd/>
          </a:ln>
          <a:extLst>
            <a:ext uri="{909E8E84-426E-40DD-AFC4-6F175D3DCCD1}">
              <a14:hiddenFill xmlns:a14="http://schemas.microsoft.com/office/drawing/2010/main" xmlns="">
                <a:noFill/>
              </a14:hiddenFill>
            </a:ext>
          </a:extLst>
        </p:spPr>
        <p:txBody>
          <a:bodyPr/>
          <a:lstStyle/>
          <a:p>
            <a:endParaRPr lang="en-IN"/>
          </a:p>
        </p:txBody>
      </p:sp>
      <p:sp>
        <p:nvSpPr>
          <p:cNvPr id="25624" name="Line 24"/>
          <p:cNvSpPr>
            <a:spLocks noChangeShapeType="1"/>
          </p:cNvSpPr>
          <p:nvPr/>
        </p:nvSpPr>
        <p:spPr bwMode="auto">
          <a:xfrm>
            <a:off x="3086100" y="1828800"/>
            <a:ext cx="0" cy="3505200"/>
          </a:xfrm>
          <a:prstGeom prst="line">
            <a:avLst/>
          </a:prstGeom>
          <a:noFill/>
          <a:ln w="28575">
            <a:solidFill>
              <a:srgbClr val="990000"/>
            </a:solidFill>
            <a:round/>
            <a:headEnd/>
            <a:tailEnd/>
          </a:ln>
          <a:extLst>
            <a:ext uri="{909E8E84-426E-40DD-AFC4-6F175D3DCCD1}">
              <a14:hiddenFill xmlns:a14="http://schemas.microsoft.com/office/drawing/2010/main" xmlns="">
                <a:noFill/>
              </a14:hiddenFill>
            </a:ext>
          </a:extLst>
        </p:spPr>
        <p:txBody>
          <a:bodyPr/>
          <a:lstStyle/>
          <a:p>
            <a:endParaRPr lang="en-IN"/>
          </a:p>
        </p:txBody>
      </p:sp>
      <p:sp>
        <p:nvSpPr>
          <p:cNvPr id="25625" name="Text Box 25"/>
          <p:cNvSpPr txBox="1">
            <a:spLocks noChangeArrowheads="1"/>
          </p:cNvSpPr>
          <p:nvPr/>
        </p:nvSpPr>
        <p:spPr bwMode="auto">
          <a:xfrm>
            <a:off x="5943600" y="1828802"/>
            <a:ext cx="1600200" cy="1200329"/>
          </a:xfrm>
          <a:prstGeom prst="rect">
            <a:avLst/>
          </a:prstGeom>
          <a:solidFill>
            <a:schemeClr val="hlink"/>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GB" sz="1200">
                <a:cs typeface="Times New Roman" panose="02020603050405020304" pitchFamily="18" charset="0"/>
              </a:rPr>
              <a:t>In a </a:t>
            </a:r>
            <a:r>
              <a:rPr lang="en-GB" sz="1200" b="1">
                <a:cs typeface="Times New Roman" panose="02020603050405020304" pitchFamily="18" charset="0"/>
              </a:rPr>
              <a:t>‘divergent cobweb’ </a:t>
            </a:r>
            <a:r>
              <a:rPr lang="en-GB" sz="1200">
                <a:cs typeface="Times New Roman" panose="02020603050405020304" pitchFamily="18" charset="0"/>
              </a:rPr>
              <a:t> -also termed an unstable cobweb - the price tends to move away from equilibrium.</a:t>
            </a:r>
          </a:p>
        </p:txBody>
      </p:sp>
      <p:sp>
        <p:nvSpPr>
          <p:cNvPr id="25626" name="Text Box 26"/>
          <p:cNvSpPr txBox="1">
            <a:spLocks noChangeArrowheads="1"/>
          </p:cNvSpPr>
          <p:nvPr/>
        </p:nvSpPr>
        <p:spPr bwMode="auto">
          <a:xfrm>
            <a:off x="5829300" y="1752602"/>
            <a:ext cx="1771650" cy="1384995"/>
          </a:xfrm>
          <a:prstGeom prst="rect">
            <a:avLst/>
          </a:prstGeom>
          <a:solidFill>
            <a:schemeClr val="hlink"/>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GB" sz="1200">
                <a:cs typeface="Times New Roman" panose="02020603050405020304" pitchFamily="18" charset="0"/>
              </a:rPr>
              <a:t>Assume the initial equilibrium price is £7 and the quantity 9. If demand rises, the shortage pushes the price up to £11 per turkey.</a:t>
            </a:r>
          </a:p>
        </p:txBody>
      </p:sp>
      <p:sp>
        <p:nvSpPr>
          <p:cNvPr id="25627" name="Text Box 27"/>
          <p:cNvSpPr txBox="1">
            <a:spLocks noChangeArrowheads="1"/>
          </p:cNvSpPr>
          <p:nvPr/>
        </p:nvSpPr>
        <p:spPr bwMode="auto">
          <a:xfrm>
            <a:off x="1714500" y="2362200"/>
            <a:ext cx="342900" cy="52322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GB" sz="1400">
                <a:latin typeface="Verdana" panose="020B0604030504040204" pitchFamily="34" charset="0"/>
                <a:cs typeface="Times New Roman" panose="02020603050405020304" pitchFamily="18" charset="0"/>
              </a:rPr>
              <a:t>11</a:t>
            </a:r>
          </a:p>
        </p:txBody>
      </p:sp>
      <p:sp>
        <p:nvSpPr>
          <p:cNvPr id="25628" name="Text Box 28"/>
          <p:cNvSpPr txBox="1">
            <a:spLocks noChangeArrowheads="1"/>
          </p:cNvSpPr>
          <p:nvPr/>
        </p:nvSpPr>
        <p:spPr bwMode="auto">
          <a:xfrm>
            <a:off x="4686300" y="5638800"/>
            <a:ext cx="342900" cy="52322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GB" sz="1400">
                <a:latin typeface="Verdana" panose="020B0604030504040204" pitchFamily="34" charset="0"/>
                <a:cs typeface="Times New Roman" panose="02020603050405020304" pitchFamily="18" charset="0"/>
              </a:rPr>
              <a:t>15</a:t>
            </a:r>
          </a:p>
        </p:txBody>
      </p:sp>
      <p:sp>
        <p:nvSpPr>
          <p:cNvPr id="25629" name="Text Box 29"/>
          <p:cNvSpPr txBox="1">
            <a:spLocks noChangeArrowheads="1"/>
          </p:cNvSpPr>
          <p:nvPr/>
        </p:nvSpPr>
        <p:spPr bwMode="auto">
          <a:xfrm>
            <a:off x="5829300" y="1752602"/>
            <a:ext cx="1771650" cy="1569660"/>
          </a:xfrm>
          <a:prstGeom prst="rect">
            <a:avLst/>
          </a:prstGeom>
          <a:solidFill>
            <a:schemeClr val="hlink"/>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GB" sz="1200">
                <a:cs typeface="Times New Roman" panose="02020603050405020304" pitchFamily="18" charset="0"/>
              </a:rPr>
              <a:t>Farmers respond by planning to increase supply, ten months later, the supply of turkeys is 15 million. At this level, there will be a surplus of turkeys and the price drops.</a:t>
            </a:r>
          </a:p>
        </p:txBody>
      </p:sp>
      <p:sp>
        <p:nvSpPr>
          <p:cNvPr id="25630" name="Text Box 30"/>
          <p:cNvSpPr txBox="1">
            <a:spLocks noChangeArrowheads="1"/>
          </p:cNvSpPr>
          <p:nvPr/>
        </p:nvSpPr>
        <p:spPr bwMode="auto">
          <a:xfrm>
            <a:off x="3600450" y="5638800"/>
            <a:ext cx="285750" cy="304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GB" sz="1400">
                <a:latin typeface="Verdana" panose="020B0604030504040204" pitchFamily="34" charset="0"/>
                <a:cs typeface="Times New Roman" panose="02020603050405020304" pitchFamily="18" charset="0"/>
              </a:rPr>
              <a:t>8</a:t>
            </a:r>
          </a:p>
        </p:txBody>
      </p:sp>
      <p:sp>
        <p:nvSpPr>
          <p:cNvPr id="25631" name="Text Box 31"/>
          <p:cNvSpPr txBox="1">
            <a:spLocks noChangeArrowheads="1"/>
          </p:cNvSpPr>
          <p:nvPr/>
        </p:nvSpPr>
        <p:spPr bwMode="auto">
          <a:xfrm>
            <a:off x="5829300" y="1752602"/>
            <a:ext cx="1828800" cy="1200329"/>
          </a:xfrm>
          <a:prstGeom prst="rect">
            <a:avLst/>
          </a:prstGeom>
          <a:solidFill>
            <a:schemeClr val="hlink"/>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GB" sz="1200">
                <a:cs typeface="Times New Roman" panose="02020603050405020304" pitchFamily="18" charset="0"/>
              </a:rPr>
              <a:t>The price falls to £5 and farmers react by cutting plans for turkey production. Ten months later, supply on the market will be 8 million.</a:t>
            </a:r>
          </a:p>
        </p:txBody>
      </p:sp>
      <p:sp>
        <p:nvSpPr>
          <p:cNvPr id="25632" name="Line 32"/>
          <p:cNvSpPr>
            <a:spLocks noChangeShapeType="1"/>
          </p:cNvSpPr>
          <p:nvPr/>
        </p:nvSpPr>
        <p:spPr bwMode="auto">
          <a:xfrm>
            <a:off x="2000250" y="4343400"/>
            <a:ext cx="1714500" cy="0"/>
          </a:xfrm>
          <a:prstGeom prst="line">
            <a:avLst/>
          </a:prstGeom>
          <a:noFill/>
          <a:ln w="28575">
            <a:solidFill>
              <a:srgbClr val="990000"/>
            </a:solidFill>
            <a:prstDash val="dash"/>
            <a:round/>
            <a:headEnd/>
            <a:tailEnd/>
          </a:ln>
          <a:extLst>
            <a:ext uri="{909E8E84-426E-40DD-AFC4-6F175D3DCCD1}">
              <a14:hiddenFill xmlns:a14="http://schemas.microsoft.com/office/drawing/2010/main" xmlns="">
                <a:noFill/>
              </a14:hiddenFill>
            </a:ext>
          </a:extLst>
        </p:spPr>
        <p:txBody>
          <a:bodyPr/>
          <a:lstStyle/>
          <a:p>
            <a:endParaRPr lang="en-IN"/>
          </a:p>
        </p:txBody>
      </p:sp>
      <p:sp>
        <p:nvSpPr>
          <p:cNvPr id="25633" name="Text Box 33"/>
          <p:cNvSpPr txBox="1">
            <a:spLocks noChangeArrowheads="1"/>
          </p:cNvSpPr>
          <p:nvPr/>
        </p:nvSpPr>
        <p:spPr bwMode="auto">
          <a:xfrm>
            <a:off x="1771650" y="4191000"/>
            <a:ext cx="342900" cy="304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GB" sz="1400">
                <a:latin typeface="Verdana" panose="020B0604030504040204" pitchFamily="34" charset="0"/>
                <a:cs typeface="Times New Roman" panose="02020603050405020304" pitchFamily="18" charset="0"/>
              </a:rPr>
              <a:t>5</a:t>
            </a:r>
          </a:p>
        </p:txBody>
      </p:sp>
      <p:sp>
        <p:nvSpPr>
          <p:cNvPr id="25634" name="Text Box 34"/>
          <p:cNvSpPr txBox="1">
            <a:spLocks noChangeArrowheads="1"/>
          </p:cNvSpPr>
          <p:nvPr/>
        </p:nvSpPr>
        <p:spPr bwMode="auto">
          <a:xfrm>
            <a:off x="5886450" y="1828800"/>
            <a:ext cx="1657350" cy="1846659"/>
          </a:xfrm>
          <a:prstGeom prst="rect">
            <a:avLst/>
          </a:prstGeom>
          <a:solidFill>
            <a:schemeClr val="hlink"/>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GB" sz="1200" dirty="0">
                <a:cs typeface="Times New Roman" panose="02020603050405020304" pitchFamily="18" charset="0"/>
              </a:rPr>
              <a:t>This creates a massive shortage of 9 million turkeys and the price is forced up – and so the process continues! </a:t>
            </a:r>
          </a:p>
          <a:p>
            <a:pPr eaLnBrk="1" hangingPunct="1">
              <a:spcBef>
                <a:spcPct val="50000"/>
              </a:spcBef>
            </a:pPr>
            <a:r>
              <a:rPr lang="en-GB" sz="1200" dirty="0">
                <a:solidFill>
                  <a:srgbClr val="000000"/>
                </a:solidFill>
                <a:cs typeface="Times New Roman" panose="02020603050405020304" pitchFamily="18" charset="0"/>
              </a:rPr>
              <a:t>A divergent cobweb leads to price instability over time.</a:t>
            </a:r>
          </a:p>
        </p:txBody>
      </p:sp>
      <p:sp>
        <p:nvSpPr>
          <p:cNvPr id="25635" name="Line 35"/>
          <p:cNvSpPr>
            <a:spLocks noChangeShapeType="1"/>
          </p:cNvSpPr>
          <p:nvPr/>
        </p:nvSpPr>
        <p:spPr bwMode="auto">
          <a:xfrm>
            <a:off x="5257800" y="4343400"/>
            <a:ext cx="0" cy="1295400"/>
          </a:xfrm>
          <a:prstGeom prst="line">
            <a:avLst/>
          </a:prstGeom>
          <a:noFill/>
          <a:ln w="28575">
            <a:solidFill>
              <a:srgbClr val="990000"/>
            </a:solidFill>
            <a:prstDash val="dash"/>
            <a:round/>
            <a:headEnd/>
            <a:tailEnd/>
          </a:ln>
          <a:extLst>
            <a:ext uri="{909E8E84-426E-40DD-AFC4-6F175D3DCCD1}">
              <a14:hiddenFill xmlns:a14="http://schemas.microsoft.com/office/drawing/2010/main" xmlns="">
                <a:noFill/>
              </a14:hiddenFill>
            </a:ext>
          </a:extLst>
        </p:spPr>
        <p:txBody>
          <a:bodyPr/>
          <a:lstStyle/>
          <a:p>
            <a:endParaRPr lang="en-IN"/>
          </a:p>
        </p:txBody>
      </p:sp>
      <p:sp>
        <p:nvSpPr>
          <p:cNvPr id="25636" name="Text Box 36"/>
          <p:cNvSpPr txBox="1">
            <a:spLocks noChangeArrowheads="1"/>
          </p:cNvSpPr>
          <p:nvPr/>
        </p:nvSpPr>
        <p:spPr bwMode="auto">
          <a:xfrm>
            <a:off x="5143500" y="5638800"/>
            <a:ext cx="342900" cy="52322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GB" sz="1400">
                <a:latin typeface="Verdana" panose="020B0604030504040204" pitchFamily="34" charset="0"/>
                <a:cs typeface="Times New Roman" panose="02020603050405020304" pitchFamily="18" charset="0"/>
              </a:rPr>
              <a:t>17</a:t>
            </a:r>
          </a:p>
        </p:txBody>
      </p:sp>
    </p:spTree>
    <p:extLst>
      <p:ext uri="{BB962C8B-B14F-4D97-AF65-F5344CB8AC3E}">
        <p14:creationId xmlns:p14="http://schemas.microsoft.com/office/powerpoint/2010/main" xmlns="" val="162222969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25625"/>
                                        </p:tgtEl>
                                        <p:attrNameLst>
                                          <p:attrName>style.visibility</p:attrName>
                                        </p:attrNameLst>
                                      </p:cBhvr>
                                      <p:to>
                                        <p:strVal val="visible"/>
                                      </p:to>
                                    </p:set>
                                    <p:animEffect transition="in" filter="dissolve">
                                      <p:cBhvr>
                                        <p:cTn id="7" dur="500"/>
                                        <p:tgtEl>
                                          <p:spTgt spid="25625"/>
                                        </p:tgtEl>
                                      </p:cBhvr>
                                    </p:animEffect>
                                  </p:childTnLst>
                                  <p:subTnLst>
                                    <p:set>
                                      <p:cBhvr override="childStyle">
                                        <p:cTn dur="1" fill="hold" display="0" masterRel="nextClick" afterEffect="1"/>
                                        <p:tgtEl>
                                          <p:spTgt spid="25625"/>
                                        </p:tgtEl>
                                        <p:attrNameLst>
                                          <p:attrName>style.visibility</p:attrName>
                                        </p:attrNameLst>
                                      </p:cBhvr>
                                      <p:to>
                                        <p:strVal val="hidden"/>
                                      </p:to>
                                    </p:set>
                                  </p:sub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25626"/>
                                        </p:tgtEl>
                                        <p:attrNameLst>
                                          <p:attrName>style.visibility</p:attrName>
                                        </p:attrNameLst>
                                      </p:cBhvr>
                                      <p:to>
                                        <p:strVal val="visible"/>
                                      </p:to>
                                    </p:set>
                                    <p:animEffect transition="in" filter="dissolve">
                                      <p:cBhvr>
                                        <p:cTn id="12" dur="500"/>
                                        <p:tgtEl>
                                          <p:spTgt spid="25626"/>
                                        </p:tgtEl>
                                      </p:cBhvr>
                                    </p:animEffect>
                                  </p:childTnLst>
                                  <p:subTnLst>
                                    <p:set>
                                      <p:cBhvr override="childStyle">
                                        <p:cTn dur="1" fill="hold" display="0" masterRel="nextClick" afterEffect="1"/>
                                        <p:tgtEl>
                                          <p:spTgt spid="25626"/>
                                        </p:tgtEl>
                                        <p:attrNameLst>
                                          <p:attrName>style.visibility</p:attrName>
                                        </p:attrNameLst>
                                      </p:cBhvr>
                                      <p:to>
                                        <p:strVal val="hidden"/>
                                      </p:to>
                                    </p:set>
                                  </p:sub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25615"/>
                                        </p:tgtEl>
                                        <p:attrNameLst>
                                          <p:attrName>style.visibility</p:attrName>
                                        </p:attrNameLst>
                                      </p:cBhvr>
                                      <p:to>
                                        <p:strVal val="visible"/>
                                      </p:to>
                                    </p:set>
                                    <p:animEffect transition="in" filter="dissolve">
                                      <p:cBhvr>
                                        <p:cTn id="17" dur="500"/>
                                        <p:tgtEl>
                                          <p:spTgt spid="25615"/>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25616"/>
                                        </p:tgtEl>
                                        <p:attrNameLst>
                                          <p:attrName>style.visibility</p:attrName>
                                        </p:attrNameLst>
                                      </p:cBhvr>
                                      <p:to>
                                        <p:strVal val="visible"/>
                                      </p:to>
                                    </p:set>
                                    <p:animEffect transition="in" filter="dissolve">
                                      <p:cBhvr>
                                        <p:cTn id="22" dur="500"/>
                                        <p:tgtEl>
                                          <p:spTgt spid="25616"/>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25617"/>
                                        </p:tgtEl>
                                        <p:attrNameLst>
                                          <p:attrName>style.visibility</p:attrName>
                                        </p:attrNameLst>
                                      </p:cBhvr>
                                      <p:to>
                                        <p:strVal val="visible"/>
                                      </p:to>
                                    </p:set>
                                    <p:animEffect transition="in" filter="dissolve">
                                      <p:cBhvr>
                                        <p:cTn id="27" dur="500"/>
                                        <p:tgtEl>
                                          <p:spTgt spid="25617"/>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25618"/>
                                        </p:tgtEl>
                                        <p:attrNameLst>
                                          <p:attrName>style.visibility</p:attrName>
                                        </p:attrNameLst>
                                      </p:cBhvr>
                                      <p:to>
                                        <p:strVal val="visible"/>
                                      </p:to>
                                    </p:set>
                                    <p:animEffect transition="in" filter="dissolve">
                                      <p:cBhvr>
                                        <p:cTn id="32" dur="500"/>
                                        <p:tgtEl>
                                          <p:spTgt spid="25618"/>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9" presetClass="entr" presetSubtype="0" fill="hold" grpId="0" nodeType="clickEffect">
                                  <p:stCondLst>
                                    <p:cond delay="0"/>
                                  </p:stCondLst>
                                  <p:childTnLst>
                                    <p:set>
                                      <p:cBhvr>
                                        <p:cTn id="36" dur="1" fill="hold">
                                          <p:stCondLst>
                                            <p:cond delay="0"/>
                                          </p:stCondLst>
                                        </p:cTn>
                                        <p:tgtEl>
                                          <p:spTgt spid="25619"/>
                                        </p:tgtEl>
                                        <p:attrNameLst>
                                          <p:attrName>style.visibility</p:attrName>
                                        </p:attrNameLst>
                                      </p:cBhvr>
                                      <p:to>
                                        <p:strVal val="visible"/>
                                      </p:to>
                                    </p:set>
                                    <p:animEffect transition="in" filter="dissolve">
                                      <p:cBhvr>
                                        <p:cTn id="37" dur="500"/>
                                        <p:tgtEl>
                                          <p:spTgt spid="25619"/>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9" presetClass="entr" presetSubtype="0" fill="hold" grpId="0" nodeType="clickEffect">
                                  <p:stCondLst>
                                    <p:cond delay="0"/>
                                  </p:stCondLst>
                                  <p:childTnLst>
                                    <p:set>
                                      <p:cBhvr>
                                        <p:cTn id="41" dur="1" fill="hold">
                                          <p:stCondLst>
                                            <p:cond delay="0"/>
                                          </p:stCondLst>
                                        </p:cTn>
                                        <p:tgtEl>
                                          <p:spTgt spid="25627"/>
                                        </p:tgtEl>
                                        <p:attrNameLst>
                                          <p:attrName>style.visibility</p:attrName>
                                        </p:attrNameLst>
                                      </p:cBhvr>
                                      <p:to>
                                        <p:strVal val="visible"/>
                                      </p:to>
                                    </p:set>
                                    <p:animEffect transition="in" filter="dissolve">
                                      <p:cBhvr>
                                        <p:cTn id="42" dur="500"/>
                                        <p:tgtEl>
                                          <p:spTgt spid="25627"/>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9" presetClass="entr" presetSubtype="0" fill="hold" grpId="0" nodeType="clickEffect">
                                  <p:stCondLst>
                                    <p:cond delay="0"/>
                                  </p:stCondLst>
                                  <p:childTnLst>
                                    <p:set>
                                      <p:cBhvr>
                                        <p:cTn id="46" dur="1" fill="hold">
                                          <p:stCondLst>
                                            <p:cond delay="0"/>
                                          </p:stCondLst>
                                        </p:cTn>
                                        <p:tgtEl>
                                          <p:spTgt spid="25628"/>
                                        </p:tgtEl>
                                        <p:attrNameLst>
                                          <p:attrName>style.visibility</p:attrName>
                                        </p:attrNameLst>
                                      </p:cBhvr>
                                      <p:to>
                                        <p:strVal val="visible"/>
                                      </p:to>
                                    </p:set>
                                    <p:animEffect transition="in" filter="dissolve">
                                      <p:cBhvr>
                                        <p:cTn id="47" dur="500"/>
                                        <p:tgtEl>
                                          <p:spTgt spid="25628"/>
                                        </p:tgtEl>
                                      </p:cBhvr>
                                    </p:animEffect>
                                  </p:childTnLst>
                                </p:cTn>
                              </p:par>
                            </p:childTnLst>
                          </p:cTn>
                        </p:par>
                      </p:childTnLst>
                    </p:cTn>
                  </p:par>
                  <p:par>
                    <p:cTn id="48" fill="hold" nodeType="clickPar">
                      <p:stCondLst>
                        <p:cond delay="indefinite"/>
                      </p:stCondLst>
                      <p:childTnLst>
                        <p:par>
                          <p:cTn id="49" fill="hold" nodeType="withGroup">
                            <p:stCondLst>
                              <p:cond delay="0"/>
                            </p:stCondLst>
                            <p:childTnLst>
                              <p:par>
                                <p:cTn id="50" presetID="9" presetClass="entr" presetSubtype="0" fill="hold" grpId="0" nodeType="clickEffect">
                                  <p:stCondLst>
                                    <p:cond delay="0"/>
                                  </p:stCondLst>
                                  <p:childTnLst>
                                    <p:set>
                                      <p:cBhvr>
                                        <p:cTn id="51" dur="1" fill="hold">
                                          <p:stCondLst>
                                            <p:cond delay="0"/>
                                          </p:stCondLst>
                                        </p:cTn>
                                        <p:tgtEl>
                                          <p:spTgt spid="25629"/>
                                        </p:tgtEl>
                                        <p:attrNameLst>
                                          <p:attrName>style.visibility</p:attrName>
                                        </p:attrNameLst>
                                      </p:cBhvr>
                                      <p:to>
                                        <p:strVal val="visible"/>
                                      </p:to>
                                    </p:set>
                                    <p:animEffect transition="in" filter="dissolve">
                                      <p:cBhvr>
                                        <p:cTn id="52" dur="500"/>
                                        <p:tgtEl>
                                          <p:spTgt spid="25629"/>
                                        </p:tgtEl>
                                      </p:cBhvr>
                                    </p:animEffect>
                                  </p:childTnLst>
                                  <p:subTnLst>
                                    <p:set>
                                      <p:cBhvr override="childStyle">
                                        <p:cTn dur="1" fill="hold" display="0" masterRel="nextClick" afterEffect="1"/>
                                        <p:tgtEl>
                                          <p:spTgt spid="25629"/>
                                        </p:tgtEl>
                                        <p:attrNameLst>
                                          <p:attrName>style.visibility</p:attrName>
                                        </p:attrNameLst>
                                      </p:cBhvr>
                                      <p:to>
                                        <p:strVal val="hidden"/>
                                      </p:to>
                                    </p:set>
                                  </p:subTnLst>
                                </p:cTn>
                              </p:par>
                            </p:childTnLst>
                          </p:cTn>
                        </p:par>
                      </p:childTnLst>
                    </p:cTn>
                  </p:par>
                  <p:par>
                    <p:cTn id="53" fill="hold" nodeType="clickPar">
                      <p:stCondLst>
                        <p:cond delay="indefinite"/>
                      </p:stCondLst>
                      <p:childTnLst>
                        <p:par>
                          <p:cTn id="54" fill="hold" nodeType="withGroup">
                            <p:stCondLst>
                              <p:cond delay="0"/>
                            </p:stCondLst>
                            <p:childTnLst>
                              <p:par>
                                <p:cTn id="55" presetID="9" presetClass="entr" presetSubtype="0" fill="hold" grpId="0" nodeType="clickEffect">
                                  <p:stCondLst>
                                    <p:cond delay="0"/>
                                  </p:stCondLst>
                                  <p:childTnLst>
                                    <p:set>
                                      <p:cBhvr>
                                        <p:cTn id="56" dur="1" fill="hold">
                                          <p:stCondLst>
                                            <p:cond delay="0"/>
                                          </p:stCondLst>
                                        </p:cTn>
                                        <p:tgtEl>
                                          <p:spTgt spid="25620"/>
                                        </p:tgtEl>
                                        <p:attrNameLst>
                                          <p:attrName>style.visibility</p:attrName>
                                        </p:attrNameLst>
                                      </p:cBhvr>
                                      <p:to>
                                        <p:strVal val="visible"/>
                                      </p:to>
                                    </p:set>
                                    <p:animEffect transition="in" filter="dissolve">
                                      <p:cBhvr>
                                        <p:cTn id="57" dur="500"/>
                                        <p:tgtEl>
                                          <p:spTgt spid="25620"/>
                                        </p:tgtEl>
                                      </p:cBhvr>
                                    </p:animEffect>
                                  </p:childTnLst>
                                </p:cTn>
                              </p:par>
                            </p:childTnLst>
                          </p:cTn>
                        </p:par>
                      </p:childTnLst>
                    </p:cTn>
                  </p:par>
                  <p:par>
                    <p:cTn id="58" fill="hold" nodeType="clickPar">
                      <p:stCondLst>
                        <p:cond delay="indefinite"/>
                      </p:stCondLst>
                      <p:childTnLst>
                        <p:par>
                          <p:cTn id="59" fill="hold" nodeType="withGroup">
                            <p:stCondLst>
                              <p:cond delay="0"/>
                            </p:stCondLst>
                            <p:childTnLst>
                              <p:par>
                                <p:cTn id="60" presetID="9" presetClass="entr" presetSubtype="0" fill="hold" grpId="0" nodeType="clickEffect">
                                  <p:stCondLst>
                                    <p:cond delay="0"/>
                                  </p:stCondLst>
                                  <p:childTnLst>
                                    <p:set>
                                      <p:cBhvr>
                                        <p:cTn id="61" dur="1" fill="hold">
                                          <p:stCondLst>
                                            <p:cond delay="0"/>
                                          </p:stCondLst>
                                        </p:cTn>
                                        <p:tgtEl>
                                          <p:spTgt spid="25632"/>
                                        </p:tgtEl>
                                        <p:attrNameLst>
                                          <p:attrName>style.visibility</p:attrName>
                                        </p:attrNameLst>
                                      </p:cBhvr>
                                      <p:to>
                                        <p:strVal val="visible"/>
                                      </p:to>
                                    </p:set>
                                    <p:animEffect transition="in" filter="dissolve">
                                      <p:cBhvr>
                                        <p:cTn id="62" dur="500"/>
                                        <p:tgtEl>
                                          <p:spTgt spid="25632"/>
                                        </p:tgtEl>
                                      </p:cBhvr>
                                    </p:animEffect>
                                  </p:childTnLst>
                                </p:cTn>
                              </p:par>
                            </p:childTnLst>
                          </p:cTn>
                        </p:par>
                      </p:childTnLst>
                    </p:cTn>
                  </p:par>
                  <p:par>
                    <p:cTn id="63" fill="hold" nodeType="clickPar">
                      <p:stCondLst>
                        <p:cond delay="indefinite"/>
                      </p:stCondLst>
                      <p:childTnLst>
                        <p:par>
                          <p:cTn id="64" fill="hold" nodeType="withGroup">
                            <p:stCondLst>
                              <p:cond delay="0"/>
                            </p:stCondLst>
                            <p:childTnLst>
                              <p:par>
                                <p:cTn id="65" presetID="9" presetClass="entr" presetSubtype="0" fill="hold" grpId="0" nodeType="clickEffect">
                                  <p:stCondLst>
                                    <p:cond delay="0"/>
                                  </p:stCondLst>
                                  <p:childTnLst>
                                    <p:set>
                                      <p:cBhvr>
                                        <p:cTn id="66" dur="1" fill="hold">
                                          <p:stCondLst>
                                            <p:cond delay="0"/>
                                          </p:stCondLst>
                                        </p:cTn>
                                        <p:tgtEl>
                                          <p:spTgt spid="25633"/>
                                        </p:tgtEl>
                                        <p:attrNameLst>
                                          <p:attrName>style.visibility</p:attrName>
                                        </p:attrNameLst>
                                      </p:cBhvr>
                                      <p:to>
                                        <p:strVal val="visible"/>
                                      </p:to>
                                    </p:set>
                                    <p:animEffect transition="in" filter="dissolve">
                                      <p:cBhvr>
                                        <p:cTn id="67" dur="500"/>
                                        <p:tgtEl>
                                          <p:spTgt spid="25633"/>
                                        </p:tgtEl>
                                      </p:cBhvr>
                                    </p:animEffect>
                                  </p:childTnLst>
                                </p:cTn>
                              </p:par>
                            </p:childTnLst>
                          </p:cTn>
                        </p:par>
                      </p:childTnLst>
                    </p:cTn>
                  </p:par>
                  <p:par>
                    <p:cTn id="68" fill="hold" nodeType="clickPar">
                      <p:stCondLst>
                        <p:cond delay="indefinite"/>
                      </p:stCondLst>
                      <p:childTnLst>
                        <p:par>
                          <p:cTn id="69" fill="hold" nodeType="withGroup">
                            <p:stCondLst>
                              <p:cond delay="0"/>
                            </p:stCondLst>
                            <p:childTnLst>
                              <p:par>
                                <p:cTn id="70" presetID="9" presetClass="entr" presetSubtype="0" fill="hold" grpId="0" nodeType="clickEffect">
                                  <p:stCondLst>
                                    <p:cond delay="0"/>
                                  </p:stCondLst>
                                  <p:childTnLst>
                                    <p:set>
                                      <p:cBhvr>
                                        <p:cTn id="71" dur="1" fill="hold">
                                          <p:stCondLst>
                                            <p:cond delay="0"/>
                                          </p:stCondLst>
                                        </p:cTn>
                                        <p:tgtEl>
                                          <p:spTgt spid="25631"/>
                                        </p:tgtEl>
                                        <p:attrNameLst>
                                          <p:attrName>style.visibility</p:attrName>
                                        </p:attrNameLst>
                                      </p:cBhvr>
                                      <p:to>
                                        <p:strVal val="visible"/>
                                      </p:to>
                                    </p:set>
                                    <p:animEffect transition="in" filter="dissolve">
                                      <p:cBhvr>
                                        <p:cTn id="72" dur="500"/>
                                        <p:tgtEl>
                                          <p:spTgt spid="25631"/>
                                        </p:tgtEl>
                                      </p:cBhvr>
                                    </p:animEffect>
                                  </p:childTnLst>
                                  <p:subTnLst>
                                    <p:set>
                                      <p:cBhvr override="childStyle">
                                        <p:cTn dur="1" fill="hold" display="0" masterRel="nextClick" afterEffect="1"/>
                                        <p:tgtEl>
                                          <p:spTgt spid="25631"/>
                                        </p:tgtEl>
                                        <p:attrNameLst>
                                          <p:attrName>style.visibility</p:attrName>
                                        </p:attrNameLst>
                                      </p:cBhvr>
                                      <p:to>
                                        <p:strVal val="hidden"/>
                                      </p:to>
                                    </p:set>
                                  </p:subTnLst>
                                </p:cTn>
                              </p:par>
                            </p:childTnLst>
                          </p:cTn>
                        </p:par>
                      </p:childTnLst>
                    </p:cTn>
                  </p:par>
                  <p:par>
                    <p:cTn id="73" fill="hold" nodeType="clickPar">
                      <p:stCondLst>
                        <p:cond delay="indefinite"/>
                      </p:stCondLst>
                      <p:childTnLst>
                        <p:par>
                          <p:cTn id="74" fill="hold" nodeType="withGroup">
                            <p:stCondLst>
                              <p:cond delay="0"/>
                            </p:stCondLst>
                            <p:childTnLst>
                              <p:par>
                                <p:cTn id="75" presetID="9" presetClass="entr" presetSubtype="0" fill="hold" grpId="0" nodeType="clickEffect">
                                  <p:stCondLst>
                                    <p:cond delay="0"/>
                                  </p:stCondLst>
                                  <p:childTnLst>
                                    <p:set>
                                      <p:cBhvr>
                                        <p:cTn id="76" dur="1" fill="hold">
                                          <p:stCondLst>
                                            <p:cond delay="0"/>
                                          </p:stCondLst>
                                        </p:cTn>
                                        <p:tgtEl>
                                          <p:spTgt spid="25630"/>
                                        </p:tgtEl>
                                        <p:attrNameLst>
                                          <p:attrName>style.visibility</p:attrName>
                                        </p:attrNameLst>
                                      </p:cBhvr>
                                      <p:to>
                                        <p:strVal val="visible"/>
                                      </p:to>
                                    </p:set>
                                    <p:animEffect transition="in" filter="dissolve">
                                      <p:cBhvr>
                                        <p:cTn id="77" dur="500"/>
                                        <p:tgtEl>
                                          <p:spTgt spid="25630"/>
                                        </p:tgtEl>
                                      </p:cBhvr>
                                    </p:animEffect>
                                  </p:childTnLst>
                                </p:cTn>
                              </p:par>
                            </p:childTnLst>
                          </p:cTn>
                        </p:par>
                      </p:childTnLst>
                    </p:cTn>
                  </p:par>
                  <p:par>
                    <p:cTn id="78" fill="hold" nodeType="clickPar">
                      <p:stCondLst>
                        <p:cond delay="indefinite"/>
                      </p:stCondLst>
                      <p:childTnLst>
                        <p:par>
                          <p:cTn id="79" fill="hold" nodeType="withGroup">
                            <p:stCondLst>
                              <p:cond delay="0"/>
                            </p:stCondLst>
                            <p:childTnLst>
                              <p:par>
                                <p:cTn id="80" presetID="9" presetClass="entr" presetSubtype="0" fill="hold" grpId="0" nodeType="clickEffect">
                                  <p:stCondLst>
                                    <p:cond delay="0"/>
                                  </p:stCondLst>
                                  <p:childTnLst>
                                    <p:set>
                                      <p:cBhvr>
                                        <p:cTn id="81" dur="1" fill="hold">
                                          <p:stCondLst>
                                            <p:cond delay="0"/>
                                          </p:stCondLst>
                                        </p:cTn>
                                        <p:tgtEl>
                                          <p:spTgt spid="25634"/>
                                        </p:tgtEl>
                                        <p:attrNameLst>
                                          <p:attrName>style.visibility</p:attrName>
                                        </p:attrNameLst>
                                      </p:cBhvr>
                                      <p:to>
                                        <p:strVal val="visible"/>
                                      </p:to>
                                    </p:set>
                                    <p:animEffect transition="in" filter="dissolve">
                                      <p:cBhvr>
                                        <p:cTn id="82" dur="500"/>
                                        <p:tgtEl>
                                          <p:spTgt spid="25634"/>
                                        </p:tgtEl>
                                      </p:cBhvr>
                                    </p:animEffect>
                                  </p:childTnLst>
                                </p:cTn>
                              </p:par>
                            </p:childTnLst>
                          </p:cTn>
                        </p:par>
                      </p:childTnLst>
                    </p:cTn>
                  </p:par>
                  <p:par>
                    <p:cTn id="83" fill="hold" nodeType="clickPar">
                      <p:stCondLst>
                        <p:cond delay="indefinite"/>
                      </p:stCondLst>
                      <p:childTnLst>
                        <p:par>
                          <p:cTn id="84" fill="hold" nodeType="withGroup">
                            <p:stCondLst>
                              <p:cond delay="0"/>
                            </p:stCondLst>
                            <p:childTnLst>
                              <p:par>
                                <p:cTn id="85" presetID="9" presetClass="entr" presetSubtype="0" fill="hold" grpId="0" nodeType="clickEffect">
                                  <p:stCondLst>
                                    <p:cond delay="0"/>
                                  </p:stCondLst>
                                  <p:childTnLst>
                                    <p:set>
                                      <p:cBhvr>
                                        <p:cTn id="86" dur="1" fill="hold">
                                          <p:stCondLst>
                                            <p:cond delay="0"/>
                                          </p:stCondLst>
                                        </p:cTn>
                                        <p:tgtEl>
                                          <p:spTgt spid="25621"/>
                                        </p:tgtEl>
                                        <p:attrNameLst>
                                          <p:attrName>style.visibility</p:attrName>
                                        </p:attrNameLst>
                                      </p:cBhvr>
                                      <p:to>
                                        <p:strVal val="visible"/>
                                      </p:to>
                                    </p:set>
                                    <p:animEffect transition="in" filter="dissolve">
                                      <p:cBhvr>
                                        <p:cTn id="87" dur="500"/>
                                        <p:tgtEl>
                                          <p:spTgt spid="25621"/>
                                        </p:tgtEl>
                                      </p:cBhvr>
                                    </p:animEffect>
                                  </p:childTnLst>
                                </p:cTn>
                              </p:par>
                            </p:childTnLst>
                          </p:cTn>
                        </p:par>
                      </p:childTnLst>
                    </p:cTn>
                  </p:par>
                  <p:par>
                    <p:cTn id="88" fill="hold" nodeType="clickPar">
                      <p:stCondLst>
                        <p:cond delay="indefinite"/>
                      </p:stCondLst>
                      <p:childTnLst>
                        <p:par>
                          <p:cTn id="89" fill="hold" nodeType="withGroup">
                            <p:stCondLst>
                              <p:cond delay="0"/>
                            </p:stCondLst>
                            <p:childTnLst>
                              <p:par>
                                <p:cTn id="90" presetID="9" presetClass="entr" presetSubtype="0" fill="hold" grpId="0" nodeType="clickEffect">
                                  <p:stCondLst>
                                    <p:cond delay="0"/>
                                  </p:stCondLst>
                                  <p:childTnLst>
                                    <p:set>
                                      <p:cBhvr>
                                        <p:cTn id="91" dur="1" fill="hold">
                                          <p:stCondLst>
                                            <p:cond delay="0"/>
                                          </p:stCondLst>
                                        </p:cTn>
                                        <p:tgtEl>
                                          <p:spTgt spid="25635"/>
                                        </p:tgtEl>
                                        <p:attrNameLst>
                                          <p:attrName>style.visibility</p:attrName>
                                        </p:attrNameLst>
                                      </p:cBhvr>
                                      <p:to>
                                        <p:strVal val="visible"/>
                                      </p:to>
                                    </p:set>
                                    <p:animEffect transition="in" filter="dissolve">
                                      <p:cBhvr>
                                        <p:cTn id="92" dur="500"/>
                                        <p:tgtEl>
                                          <p:spTgt spid="25635"/>
                                        </p:tgtEl>
                                      </p:cBhvr>
                                    </p:animEffect>
                                  </p:childTnLst>
                                </p:cTn>
                              </p:par>
                            </p:childTnLst>
                          </p:cTn>
                        </p:par>
                      </p:childTnLst>
                    </p:cTn>
                  </p:par>
                  <p:par>
                    <p:cTn id="93" fill="hold" nodeType="clickPar">
                      <p:stCondLst>
                        <p:cond delay="indefinite"/>
                      </p:stCondLst>
                      <p:childTnLst>
                        <p:par>
                          <p:cTn id="94" fill="hold" nodeType="withGroup">
                            <p:stCondLst>
                              <p:cond delay="0"/>
                            </p:stCondLst>
                            <p:childTnLst>
                              <p:par>
                                <p:cTn id="95" presetID="9" presetClass="entr" presetSubtype="0" fill="hold" grpId="0" nodeType="clickEffect">
                                  <p:stCondLst>
                                    <p:cond delay="0"/>
                                  </p:stCondLst>
                                  <p:childTnLst>
                                    <p:set>
                                      <p:cBhvr>
                                        <p:cTn id="96" dur="1" fill="hold">
                                          <p:stCondLst>
                                            <p:cond delay="0"/>
                                          </p:stCondLst>
                                        </p:cTn>
                                        <p:tgtEl>
                                          <p:spTgt spid="25636"/>
                                        </p:tgtEl>
                                        <p:attrNameLst>
                                          <p:attrName>style.visibility</p:attrName>
                                        </p:attrNameLst>
                                      </p:cBhvr>
                                      <p:to>
                                        <p:strVal val="visible"/>
                                      </p:to>
                                    </p:set>
                                    <p:animEffect transition="in" filter="dissolve">
                                      <p:cBhvr>
                                        <p:cTn id="97" dur="500"/>
                                        <p:tgtEl>
                                          <p:spTgt spid="25636"/>
                                        </p:tgtEl>
                                      </p:cBhvr>
                                    </p:animEffect>
                                  </p:childTnLst>
                                </p:cTn>
                              </p:par>
                            </p:childTnLst>
                          </p:cTn>
                        </p:par>
                      </p:childTnLst>
                    </p:cTn>
                  </p:par>
                  <p:par>
                    <p:cTn id="98" fill="hold" nodeType="clickPar">
                      <p:stCondLst>
                        <p:cond delay="indefinite"/>
                      </p:stCondLst>
                      <p:childTnLst>
                        <p:par>
                          <p:cTn id="99" fill="hold" nodeType="withGroup">
                            <p:stCondLst>
                              <p:cond delay="0"/>
                            </p:stCondLst>
                            <p:childTnLst>
                              <p:par>
                                <p:cTn id="100" presetID="9" presetClass="entr" presetSubtype="0" fill="hold" grpId="0" nodeType="clickEffect">
                                  <p:stCondLst>
                                    <p:cond delay="0"/>
                                  </p:stCondLst>
                                  <p:childTnLst>
                                    <p:set>
                                      <p:cBhvr>
                                        <p:cTn id="101" dur="1" fill="hold">
                                          <p:stCondLst>
                                            <p:cond delay="0"/>
                                          </p:stCondLst>
                                        </p:cTn>
                                        <p:tgtEl>
                                          <p:spTgt spid="25622"/>
                                        </p:tgtEl>
                                        <p:attrNameLst>
                                          <p:attrName>style.visibility</p:attrName>
                                        </p:attrNameLst>
                                      </p:cBhvr>
                                      <p:to>
                                        <p:strVal val="visible"/>
                                      </p:to>
                                    </p:set>
                                    <p:animEffect transition="in" filter="dissolve">
                                      <p:cBhvr>
                                        <p:cTn id="102" dur="500"/>
                                        <p:tgtEl>
                                          <p:spTgt spid="25622"/>
                                        </p:tgtEl>
                                      </p:cBhvr>
                                    </p:animEffect>
                                  </p:childTnLst>
                                </p:cTn>
                              </p:par>
                            </p:childTnLst>
                          </p:cTn>
                        </p:par>
                      </p:childTnLst>
                    </p:cTn>
                  </p:par>
                  <p:par>
                    <p:cTn id="103" fill="hold" nodeType="clickPar">
                      <p:stCondLst>
                        <p:cond delay="indefinite"/>
                      </p:stCondLst>
                      <p:childTnLst>
                        <p:par>
                          <p:cTn id="104" fill="hold" nodeType="withGroup">
                            <p:stCondLst>
                              <p:cond delay="0"/>
                            </p:stCondLst>
                            <p:childTnLst>
                              <p:par>
                                <p:cTn id="105" presetID="9" presetClass="entr" presetSubtype="0" fill="hold" grpId="0" nodeType="clickEffect">
                                  <p:stCondLst>
                                    <p:cond delay="0"/>
                                  </p:stCondLst>
                                  <p:childTnLst>
                                    <p:set>
                                      <p:cBhvr>
                                        <p:cTn id="106" dur="1" fill="hold">
                                          <p:stCondLst>
                                            <p:cond delay="0"/>
                                          </p:stCondLst>
                                        </p:cTn>
                                        <p:tgtEl>
                                          <p:spTgt spid="25623"/>
                                        </p:tgtEl>
                                        <p:attrNameLst>
                                          <p:attrName>style.visibility</p:attrName>
                                        </p:attrNameLst>
                                      </p:cBhvr>
                                      <p:to>
                                        <p:strVal val="visible"/>
                                      </p:to>
                                    </p:set>
                                    <p:animEffect transition="in" filter="dissolve">
                                      <p:cBhvr>
                                        <p:cTn id="107" dur="500"/>
                                        <p:tgtEl>
                                          <p:spTgt spid="25623"/>
                                        </p:tgtEl>
                                      </p:cBhvr>
                                    </p:animEffect>
                                  </p:childTnLst>
                                </p:cTn>
                              </p:par>
                            </p:childTnLst>
                          </p:cTn>
                        </p:par>
                      </p:childTnLst>
                    </p:cTn>
                  </p:par>
                  <p:par>
                    <p:cTn id="108" fill="hold" nodeType="clickPar">
                      <p:stCondLst>
                        <p:cond delay="indefinite"/>
                      </p:stCondLst>
                      <p:childTnLst>
                        <p:par>
                          <p:cTn id="109" fill="hold" nodeType="withGroup">
                            <p:stCondLst>
                              <p:cond delay="0"/>
                            </p:stCondLst>
                            <p:childTnLst>
                              <p:par>
                                <p:cTn id="110" presetID="9" presetClass="entr" presetSubtype="0" fill="hold" grpId="0" nodeType="clickEffect">
                                  <p:stCondLst>
                                    <p:cond delay="0"/>
                                  </p:stCondLst>
                                  <p:childTnLst>
                                    <p:set>
                                      <p:cBhvr>
                                        <p:cTn id="111" dur="1" fill="hold">
                                          <p:stCondLst>
                                            <p:cond delay="0"/>
                                          </p:stCondLst>
                                        </p:cTn>
                                        <p:tgtEl>
                                          <p:spTgt spid="25624"/>
                                        </p:tgtEl>
                                        <p:attrNameLst>
                                          <p:attrName>style.visibility</p:attrName>
                                        </p:attrNameLst>
                                      </p:cBhvr>
                                      <p:to>
                                        <p:strVal val="visible"/>
                                      </p:to>
                                    </p:set>
                                    <p:animEffect transition="in" filter="dissolve">
                                      <p:cBhvr>
                                        <p:cTn id="112" dur="500"/>
                                        <p:tgtEl>
                                          <p:spTgt spid="2562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15" grpId="0" animBg="1"/>
      <p:bldP spid="25616" grpId="0" autoUpdateAnimBg="0"/>
      <p:bldP spid="25617" grpId="0" animBg="1"/>
      <p:bldP spid="25618" grpId="0" animBg="1"/>
      <p:bldP spid="25619" grpId="0" animBg="1"/>
      <p:bldP spid="25620" grpId="0" animBg="1"/>
      <p:bldP spid="25621" grpId="0" animBg="1"/>
      <p:bldP spid="25622" grpId="0" animBg="1"/>
      <p:bldP spid="25623" grpId="0" animBg="1"/>
      <p:bldP spid="25624" grpId="0" animBg="1"/>
      <p:bldP spid="25625" grpId="0" animBg="1" autoUpdateAnimBg="0"/>
      <p:bldP spid="25626" grpId="0" animBg="1" autoUpdateAnimBg="0"/>
      <p:bldP spid="25627" grpId="0" autoUpdateAnimBg="0"/>
      <p:bldP spid="25628" grpId="0" autoUpdateAnimBg="0"/>
      <p:bldP spid="25629" grpId="0" animBg="1" autoUpdateAnimBg="0"/>
      <p:bldP spid="25630" grpId="0" autoUpdateAnimBg="0"/>
      <p:bldP spid="25631" grpId="0" animBg="1" autoUpdateAnimBg="0"/>
      <p:bldP spid="25632" grpId="0" animBg="1"/>
      <p:bldP spid="25633" grpId="0" autoUpdateAnimBg="0"/>
      <p:bldP spid="25634" grpId="0" animBg="1" autoUpdateAnimBg="0"/>
      <p:bldP spid="25635" grpId="0" animBg="1"/>
      <p:bldP spid="25636" grpId="0" autoUpdateAnimBg="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304800"/>
            <a:ext cx="7886700" cy="1325563"/>
          </a:xfrm>
        </p:spPr>
        <p:txBody>
          <a:bodyPr>
            <a:normAutofit/>
          </a:bodyPr>
          <a:lstStyle/>
          <a:p>
            <a:pPr algn="ctr"/>
            <a:r>
              <a:rPr lang="en-IN" sz="5400" b="1" dirty="0" smtClean="0">
                <a:latin typeface="Times New Roman" panose="02020603050405020304" pitchFamily="18" charset="0"/>
                <a:cs typeface="Times New Roman" panose="02020603050405020304" pitchFamily="18" charset="0"/>
              </a:rPr>
              <a:t>Law of Demand</a:t>
            </a:r>
            <a:endParaRPr lang="en-IN" sz="5400"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457200" y="2249424"/>
            <a:ext cx="8382000" cy="4325112"/>
          </a:xfrm>
        </p:spPr>
        <p:txBody>
          <a:bodyPr/>
          <a:lstStyle/>
          <a:p>
            <a:pPr marL="0" indent="0" algn="just">
              <a:buNone/>
              <a:defRPr/>
            </a:pPr>
            <a:r>
              <a:rPr lang="en-US" dirty="0" smtClean="0">
                <a:latin typeface="Times New Roman" panose="02020603050405020304" pitchFamily="18" charset="0"/>
                <a:cs typeface="Times New Roman" panose="02020603050405020304" pitchFamily="18" charset="0"/>
              </a:rPr>
              <a:t>	The law of demand is based on the ‘ceteris paribus’ assumption which means other things remaining the same. </a:t>
            </a:r>
          </a:p>
          <a:p>
            <a:pPr algn="just">
              <a:buFont typeface="Wingdings" panose="05000000000000000000" pitchFamily="2" charset="2"/>
              <a:buChar char="§"/>
              <a:defRPr/>
            </a:pPr>
            <a:r>
              <a:rPr lang="en-US" dirty="0" smtClean="0">
                <a:latin typeface="Times New Roman" panose="02020603050405020304" pitchFamily="18" charset="0"/>
                <a:cs typeface="Times New Roman" panose="02020603050405020304" pitchFamily="18" charset="0"/>
              </a:rPr>
              <a:t>Demand is the consumer’s needs or desire to own a the product or experience the service .</a:t>
            </a:r>
          </a:p>
          <a:p>
            <a:pPr algn="just">
              <a:buFont typeface="Wingdings" panose="05000000000000000000" pitchFamily="2" charset="2"/>
              <a:buChar char="§"/>
              <a:defRPr/>
            </a:pPr>
            <a:r>
              <a:rPr lang="en-US" dirty="0" smtClean="0">
                <a:latin typeface="Times New Roman" panose="02020603050405020304" pitchFamily="18" charset="0"/>
                <a:cs typeface="Times New Roman" panose="02020603050405020304" pitchFamily="18" charset="0"/>
              </a:rPr>
              <a:t>Other </a:t>
            </a:r>
            <a:r>
              <a:rPr lang="en-US" dirty="0">
                <a:latin typeface="Times New Roman" panose="02020603050405020304" pitchFamily="18" charset="0"/>
                <a:cs typeface="Times New Roman" panose="02020603050405020304" pitchFamily="18" charset="0"/>
              </a:rPr>
              <a:t>things equal, the quantity demanded of a good falls when the price of the good rises.</a:t>
            </a:r>
            <a:r>
              <a:rPr lang="en-US" u="sng" dirty="0">
                <a:latin typeface="Times New Roman" panose="02020603050405020304" pitchFamily="18" charset="0"/>
                <a:cs typeface="Times New Roman" panose="02020603050405020304" pitchFamily="18" charset="0"/>
              </a:rPr>
              <a:t>  </a:t>
            </a:r>
            <a:endParaRPr lang="en-US" dirty="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
              <a:defRPr/>
            </a:pPr>
            <a:r>
              <a:rPr lang="en-US" dirty="0">
                <a:latin typeface="Times New Roman" panose="02020603050405020304" pitchFamily="18" charset="0"/>
                <a:cs typeface="Times New Roman" panose="02020603050405020304" pitchFamily="18" charset="0"/>
              </a:rPr>
              <a:t>Price and quantity demanded are negatively </a:t>
            </a:r>
            <a:r>
              <a:rPr lang="en-US" dirty="0" smtClean="0">
                <a:latin typeface="Times New Roman" panose="02020603050405020304" pitchFamily="18" charset="0"/>
                <a:cs typeface="Times New Roman" panose="02020603050405020304" pitchFamily="18" charset="0"/>
              </a:rPr>
              <a:t>related.</a:t>
            </a:r>
            <a:endParaRPr lang="en-US" dirty="0">
              <a:latin typeface="Times New Roman" panose="02020603050405020304" pitchFamily="18" charset="0"/>
              <a:cs typeface="Times New Roman" panose="02020603050405020304" pitchFamily="18" charset="0"/>
            </a:endParaRPr>
          </a:p>
          <a:p>
            <a:pPr marL="0" indent="0" algn="just">
              <a:buNone/>
            </a:pPr>
            <a:endParaRPr lang="en-IN" dirty="0"/>
          </a:p>
        </p:txBody>
      </p:sp>
    </p:spTree>
    <p:extLst>
      <p:ext uri="{BB962C8B-B14F-4D97-AF65-F5344CB8AC3E}">
        <p14:creationId xmlns:p14="http://schemas.microsoft.com/office/powerpoint/2010/main" xmlns="" val="91567702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381000"/>
            <a:ext cx="8229600" cy="1066800"/>
          </a:xfrm>
        </p:spPr>
        <p:txBody>
          <a:bodyPr/>
          <a:lstStyle/>
          <a:p>
            <a:pPr algn="ctr"/>
            <a:r>
              <a:rPr lang="en-IN" b="1" dirty="0" smtClean="0">
                <a:solidFill>
                  <a:schemeClr val="tx1"/>
                </a:solidFill>
                <a:latin typeface="Times New Roman" panose="02020603050405020304" pitchFamily="18" charset="0"/>
                <a:cs typeface="Times New Roman" panose="02020603050405020304" pitchFamily="18" charset="0"/>
              </a:rPr>
              <a:t>Elasticity of demand</a:t>
            </a:r>
            <a:endParaRPr lang="en-IN" b="1" dirty="0">
              <a:solidFill>
                <a:schemeClr val="tx1"/>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381000" y="1825625"/>
            <a:ext cx="8567057" cy="4351338"/>
          </a:xfrm>
        </p:spPr>
        <p:txBody>
          <a:bodyPr>
            <a:normAutofit lnSpcReduction="10000"/>
          </a:bodyPr>
          <a:lstStyle/>
          <a:p>
            <a:pPr algn="just">
              <a:buFont typeface="Wingdings" panose="05000000000000000000" pitchFamily="2" charset="2"/>
              <a:buChar char="Ø"/>
            </a:pPr>
            <a:r>
              <a:rPr lang="en-IN" sz="3600" dirty="0" smtClean="0">
                <a:latin typeface="Times New Roman" panose="02020603050405020304" pitchFamily="18" charset="0"/>
                <a:cs typeface="Times New Roman" panose="02020603050405020304" pitchFamily="18" charset="0"/>
              </a:rPr>
              <a:t>The concept of elasticity of demand was introduced by Alfred Marshall.</a:t>
            </a:r>
          </a:p>
          <a:p>
            <a:pPr algn="just">
              <a:buFont typeface="Wingdings" panose="05000000000000000000" pitchFamily="2" charset="2"/>
              <a:buChar char="Ø"/>
            </a:pPr>
            <a:r>
              <a:rPr lang="en-IN" sz="3600" dirty="0" smtClean="0">
                <a:latin typeface="Times New Roman" panose="02020603050405020304" pitchFamily="18" charset="0"/>
                <a:cs typeface="Times New Roman" panose="02020603050405020304" pitchFamily="18" charset="0"/>
              </a:rPr>
              <a:t> According to him “the elasticity (or responsiveness) of demand in a market is great or small according as the amount demanded increases much or little for a given fall in price, and diminishes much or little for a given rise in price”. </a:t>
            </a:r>
            <a:endParaRPr lang="en-IN" sz="3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367546850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IN" b="1" dirty="0" smtClean="0">
                <a:solidFill>
                  <a:schemeClr val="tx1"/>
                </a:solidFill>
                <a:latin typeface="Times New Roman" panose="02020603050405020304" pitchFamily="18" charset="0"/>
                <a:cs typeface="Times New Roman" panose="02020603050405020304" pitchFamily="18" charset="0"/>
              </a:rPr>
              <a:t>Types of Elasticity of Demand</a:t>
            </a:r>
            <a:endParaRPr lang="en-IN" b="1" dirty="0">
              <a:solidFill>
                <a:schemeClr val="tx1"/>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a:bodyPr>
          <a:lstStyle/>
          <a:p>
            <a:r>
              <a:rPr lang="en-IN" sz="3600" dirty="0" smtClean="0">
                <a:latin typeface="Times New Roman" panose="02020603050405020304" pitchFamily="18" charset="0"/>
                <a:cs typeface="Times New Roman" panose="02020603050405020304" pitchFamily="18" charset="0"/>
              </a:rPr>
              <a:t>Price elasticity of demand;</a:t>
            </a:r>
          </a:p>
          <a:p>
            <a:r>
              <a:rPr lang="en-IN" sz="3600" dirty="0" smtClean="0">
                <a:latin typeface="Times New Roman" panose="02020603050405020304" pitchFamily="18" charset="0"/>
                <a:cs typeface="Times New Roman" panose="02020603050405020304" pitchFamily="18" charset="0"/>
              </a:rPr>
              <a:t>Income elasticity of demand;</a:t>
            </a:r>
          </a:p>
          <a:p>
            <a:r>
              <a:rPr lang="en-IN" sz="3600" dirty="0" smtClean="0">
                <a:latin typeface="Times New Roman" panose="02020603050405020304" pitchFamily="18" charset="0"/>
                <a:cs typeface="Times New Roman" panose="02020603050405020304" pitchFamily="18" charset="0"/>
              </a:rPr>
              <a:t>Cross-elasticity of demand</a:t>
            </a:r>
            <a:endParaRPr lang="en-IN" sz="3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199418073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05740" y="274321"/>
            <a:ext cx="8846820" cy="5902643"/>
          </a:xfrm>
        </p:spPr>
        <p:txBody>
          <a:bodyPr>
            <a:normAutofit/>
          </a:bodyPr>
          <a:lstStyle/>
          <a:p>
            <a:pPr marL="0" indent="0" algn="just">
              <a:buNone/>
            </a:pPr>
            <a:r>
              <a:rPr lang="en-IN" sz="3600" b="1" dirty="0" smtClean="0">
                <a:latin typeface="Times New Roman" panose="02020603050405020304" pitchFamily="18" charset="0"/>
                <a:cs typeface="Times New Roman" panose="02020603050405020304" pitchFamily="18" charset="0"/>
              </a:rPr>
              <a:t>1. Price elasticity of demand </a:t>
            </a:r>
          </a:p>
          <a:p>
            <a:pPr marL="0" indent="0" algn="just">
              <a:buNone/>
            </a:pPr>
            <a:r>
              <a:rPr lang="en-IN" dirty="0" smtClean="0">
                <a:latin typeface="Times New Roman" panose="02020603050405020304" pitchFamily="18" charset="0"/>
                <a:cs typeface="Times New Roman" panose="02020603050405020304" pitchFamily="18" charset="0"/>
              </a:rPr>
              <a:t>              </a:t>
            </a:r>
            <a:r>
              <a:rPr lang="en-IN" sz="4000" dirty="0" smtClean="0">
                <a:latin typeface="Times New Roman" panose="02020603050405020304" pitchFamily="18" charset="0"/>
                <a:cs typeface="Times New Roman" panose="02020603050405020304" pitchFamily="18" charset="0"/>
              </a:rPr>
              <a:t>“The degree of responsiveness of quantity demanded to a change in price is called price elasticity of demand”</a:t>
            </a:r>
          </a:p>
          <a:p>
            <a:pPr marL="0" indent="0" algn="just">
              <a:buNone/>
            </a:pPr>
            <a:r>
              <a:rPr lang="en-IN" dirty="0" smtClean="0">
                <a:latin typeface="Times New Roman" panose="02020603050405020304" pitchFamily="18" charset="0"/>
                <a:cs typeface="Times New Roman" panose="02020603050405020304" pitchFamily="18" charset="0"/>
              </a:rPr>
              <a:t>                                                      </a:t>
            </a:r>
            <a:r>
              <a:rPr lang="en-IN" sz="2400" dirty="0" smtClean="0">
                <a:latin typeface="Times New Roman" panose="02020603050405020304" pitchFamily="18" charset="0"/>
                <a:cs typeface="Times New Roman" panose="02020603050405020304" pitchFamily="18" charset="0"/>
              </a:rPr>
              <a:t>Percentage change in</a:t>
            </a:r>
          </a:p>
          <a:p>
            <a:pPr marL="0" indent="0" algn="just">
              <a:buNone/>
            </a:pPr>
            <a:r>
              <a:rPr lang="en-IN" sz="2400" b="1" dirty="0" smtClean="0">
                <a:latin typeface="Times New Roman" panose="02020603050405020304" pitchFamily="18" charset="0"/>
                <a:cs typeface="Times New Roman" panose="02020603050405020304" pitchFamily="18" charset="0"/>
              </a:rPr>
              <a:t>Price elasticity of demand </a:t>
            </a:r>
            <a:r>
              <a:rPr lang="en-IN" sz="2400" dirty="0" smtClean="0">
                <a:latin typeface="Times New Roman" panose="02020603050405020304" pitchFamily="18" charset="0"/>
                <a:cs typeface="Times New Roman" panose="02020603050405020304" pitchFamily="18" charset="0"/>
              </a:rPr>
              <a:t>=               quantity demanded 				</a:t>
            </a:r>
            <a:r>
              <a:rPr lang="en-IN" sz="2400" dirty="0">
                <a:latin typeface="Times New Roman" panose="02020603050405020304" pitchFamily="18" charset="0"/>
                <a:cs typeface="Times New Roman" panose="02020603050405020304" pitchFamily="18" charset="0"/>
              </a:rPr>
              <a:t> </a:t>
            </a:r>
            <a:r>
              <a:rPr lang="en-IN" sz="2400" dirty="0" smtClean="0">
                <a:latin typeface="Times New Roman" panose="02020603050405020304" pitchFamily="18" charset="0"/>
                <a:cs typeface="Times New Roman" panose="02020603050405020304" pitchFamily="18" charset="0"/>
              </a:rPr>
              <a:t>                                        Percentage change in price</a:t>
            </a:r>
          </a:p>
          <a:p>
            <a:pPr marL="0" indent="0" algn="just">
              <a:buNone/>
            </a:pPr>
            <a:r>
              <a:rPr lang="en-IN" sz="2400" dirty="0" smtClean="0">
                <a:latin typeface="Times New Roman" panose="02020603050405020304" pitchFamily="18" charset="0"/>
                <a:cs typeface="Times New Roman" panose="02020603050405020304" pitchFamily="18" charset="0"/>
              </a:rPr>
              <a:t>  						</a:t>
            </a:r>
            <a:r>
              <a:rPr lang="en-IN" sz="3200" dirty="0" smtClean="0">
                <a:latin typeface="Times New Roman" panose="02020603050405020304" pitchFamily="18" charset="0"/>
                <a:cs typeface="Times New Roman" panose="02020603050405020304" pitchFamily="18" charset="0"/>
              </a:rPr>
              <a:t>	         			</a:t>
            </a:r>
            <a:endParaRPr lang="en-IN" sz="3200" dirty="0">
              <a:latin typeface="Times New Roman" panose="02020603050405020304" pitchFamily="18" charset="0"/>
              <a:cs typeface="Times New Roman" panose="02020603050405020304" pitchFamily="18" charset="0"/>
            </a:endParaRPr>
          </a:p>
        </p:txBody>
      </p:sp>
      <p:cxnSp>
        <p:nvCxnSpPr>
          <p:cNvPr id="5" name="Straight Connector 4"/>
          <p:cNvCxnSpPr/>
          <p:nvPr/>
        </p:nvCxnSpPr>
        <p:spPr>
          <a:xfrm flipV="1">
            <a:off x="4191000" y="3581400"/>
            <a:ext cx="4446270" cy="30480"/>
          </a:xfrm>
          <a:prstGeom prst="line">
            <a:avLst/>
          </a:prstGeom>
          <a:ln>
            <a:solidFill>
              <a:schemeClr val="tx1"/>
            </a:solidFill>
          </a:ln>
        </p:spPr>
        <p:style>
          <a:lnRef idx="3">
            <a:schemeClr val="dk1"/>
          </a:lnRef>
          <a:fillRef idx="0">
            <a:schemeClr val="dk1"/>
          </a:fillRef>
          <a:effectRef idx="2">
            <a:schemeClr val="dk1"/>
          </a:effectRef>
          <a:fontRef idx="minor">
            <a:schemeClr val="tx1"/>
          </a:fontRef>
        </p:style>
      </p:cxnSp>
    </p:spTree>
    <p:extLst>
      <p:ext uri="{BB962C8B-B14F-4D97-AF65-F5344CB8AC3E}">
        <p14:creationId xmlns:p14="http://schemas.microsoft.com/office/powerpoint/2010/main" xmlns="" val="401371111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77512" y="434707"/>
            <a:ext cx="7886700" cy="4351338"/>
          </a:xfrm>
        </p:spPr>
        <p:txBody>
          <a:bodyPr/>
          <a:lstStyle/>
          <a:p>
            <a:pPr marL="0" indent="0">
              <a:buNone/>
            </a:pPr>
            <a:r>
              <a:rPr lang="en-IN" dirty="0">
                <a:latin typeface="Times New Roman" panose="02020603050405020304" pitchFamily="18" charset="0"/>
                <a:cs typeface="Times New Roman" panose="02020603050405020304" pitchFamily="18" charset="0"/>
              </a:rPr>
              <a:t>	</a:t>
            </a:r>
            <a:r>
              <a:rPr lang="en-IN" dirty="0" smtClean="0">
                <a:latin typeface="Times New Roman" panose="02020603050405020304" pitchFamily="18" charset="0"/>
                <a:cs typeface="Times New Roman" panose="02020603050405020304" pitchFamily="18" charset="0"/>
              </a:rPr>
              <a:t>The price elasticity of demand is of five types .They are </a:t>
            </a:r>
          </a:p>
          <a:p>
            <a:pPr marL="571500" indent="-571500">
              <a:buFont typeface="+mj-lt"/>
              <a:buAutoNum type="romanLcPeriod"/>
            </a:pPr>
            <a:r>
              <a:rPr lang="en-IN" dirty="0" smtClean="0">
                <a:latin typeface="Times New Roman" panose="02020603050405020304" pitchFamily="18" charset="0"/>
                <a:cs typeface="Times New Roman" panose="02020603050405020304" pitchFamily="18" charset="0"/>
              </a:rPr>
              <a:t>Perfectly elastic demand </a:t>
            </a:r>
          </a:p>
          <a:p>
            <a:pPr marL="571500" indent="-571500">
              <a:buFont typeface="+mj-lt"/>
              <a:buAutoNum type="romanLcPeriod"/>
            </a:pPr>
            <a:r>
              <a:rPr lang="en-IN" dirty="0" smtClean="0">
                <a:latin typeface="Times New Roman" panose="02020603050405020304" pitchFamily="18" charset="0"/>
                <a:cs typeface="Times New Roman" panose="02020603050405020304" pitchFamily="18" charset="0"/>
              </a:rPr>
              <a:t>Perfectly inelastic demand </a:t>
            </a:r>
          </a:p>
          <a:p>
            <a:pPr marL="571500" indent="-571500">
              <a:buFont typeface="+mj-lt"/>
              <a:buAutoNum type="romanLcPeriod"/>
            </a:pPr>
            <a:r>
              <a:rPr lang="en-IN" dirty="0" smtClean="0">
                <a:latin typeface="Times New Roman" panose="02020603050405020304" pitchFamily="18" charset="0"/>
                <a:cs typeface="Times New Roman" panose="02020603050405020304" pitchFamily="18" charset="0"/>
              </a:rPr>
              <a:t>Unit elasticity of demand </a:t>
            </a:r>
          </a:p>
          <a:p>
            <a:pPr marL="571500" indent="-571500">
              <a:buFont typeface="+mj-lt"/>
              <a:buAutoNum type="romanLcPeriod"/>
            </a:pPr>
            <a:r>
              <a:rPr lang="en-IN" dirty="0" smtClean="0">
                <a:latin typeface="Times New Roman" panose="02020603050405020304" pitchFamily="18" charset="0"/>
                <a:cs typeface="Times New Roman" panose="02020603050405020304" pitchFamily="18" charset="0"/>
              </a:rPr>
              <a:t>Elastic demand, and </a:t>
            </a:r>
          </a:p>
          <a:p>
            <a:pPr marL="571500" indent="-571500">
              <a:buFont typeface="+mj-lt"/>
              <a:buAutoNum type="romanLcPeriod"/>
            </a:pPr>
            <a:r>
              <a:rPr lang="en-IN" dirty="0" smtClean="0">
                <a:latin typeface="Times New Roman" panose="02020603050405020304" pitchFamily="18" charset="0"/>
                <a:cs typeface="Times New Roman" panose="02020603050405020304" pitchFamily="18" charset="0"/>
              </a:rPr>
              <a:t>Inelastic demand</a:t>
            </a:r>
          </a:p>
          <a:p>
            <a:pPr marL="0" indent="0">
              <a:buNone/>
            </a:pPr>
            <a:r>
              <a:rPr lang="en-IN" dirty="0" smtClean="0">
                <a:latin typeface="Times New Roman" panose="02020603050405020304" pitchFamily="18" charset="0"/>
                <a:cs typeface="Times New Roman" panose="02020603050405020304" pitchFamily="18" charset="0"/>
              </a:rPr>
              <a:t>  </a:t>
            </a:r>
            <a:endParaRPr lang="en-IN"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52893492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38875" y="383191"/>
            <a:ext cx="8495843" cy="6313443"/>
          </a:xfrm>
        </p:spPr>
        <p:txBody>
          <a:bodyPr>
            <a:noAutofit/>
          </a:bodyPr>
          <a:lstStyle/>
          <a:p>
            <a:pPr marL="0" indent="0" algn="just">
              <a:buNone/>
            </a:pPr>
            <a:r>
              <a:rPr lang="en-IN" sz="2400" b="1" dirty="0" err="1" smtClean="0">
                <a:latin typeface="Times New Roman" panose="02020603050405020304" pitchFamily="18" charset="0"/>
                <a:cs typeface="Times New Roman" panose="02020603050405020304" pitchFamily="18" charset="0"/>
              </a:rPr>
              <a:t>i</a:t>
            </a:r>
            <a:r>
              <a:rPr lang="en-IN" sz="2400" b="1" dirty="0" smtClean="0">
                <a:latin typeface="Times New Roman" panose="02020603050405020304" pitchFamily="18" charset="0"/>
                <a:cs typeface="Times New Roman" panose="02020603050405020304" pitchFamily="18" charset="0"/>
              </a:rPr>
              <a:t>) Perfectly elastic demand </a:t>
            </a:r>
            <a:endParaRPr lang="en-IN" sz="2400" dirty="0" smtClean="0">
              <a:latin typeface="Times New Roman" panose="02020603050405020304" pitchFamily="18" charset="0"/>
              <a:cs typeface="Times New Roman" panose="02020603050405020304" pitchFamily="18" charset="0"/>
            </a:endParaRPr>
          </a:p>
          <a:p>
            <a:pPr marL="0" indent="0" algn="just">
              <a:buNone/>
            </a:pPr>
            <a:r>
              <a:rPr lang="en-IN" sz="2400" dirty="0">
                <a:latin typeface="Times New Roman" panose="02020603050405020304" pitchFamily="18" charset="0"/>
                <a:cs typeface="Times New Roman" panose="02020603050405020304" pitchFamily="18" charset="0"/>
              </a:rPr>
              <a:t>	</a:t>
            </a:r>
            <a:r>
              <a:rPr lang="en-IN" sz="2400" dirty="0" smtClean="0">
                <a:latin typeface="Times New Roman" panose="02020603050405020304" pitchFamily="18" charset="0"/>
                <a:cs typeface="Times New Roman" panose="02020603050405020304" pitchFamily="18" charset="0"/>
              </a:rPr>
              <a:t>It refers to infinite changes in demand for a small changes in price.</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E</a:t>
            </a:r>
            <a:r>
              <a:rPr lang="en-US" sz="2400" b="1" baseline="-25000" dirty="0" err="1">
                <a:latin typeface="Times New Roman" panose="02020603050405020304" pitchFamily="18" charset="0"/>
                <a:cs typeface="Times New Roman" panose="02020603050405020304" pitchFamily="18" charset="0"/>
              </a:rPr>
              <a:t>p</a:t>
            </a:r>
            <a:r>
              <a:rPr lang="en-US" sz="2400" b="1" dirty="0">
                <a:latin typeface="Times New Roman" panose="02020603050405020304" pitchFamily="18" charset="0"/>
                <a:cs typeface="Times New Roman" panose="02020603050405020304" pitchFamily="18" charset="0"/>
              </a:rPr>
              <a:t> = ∞)</a:t>
            </a:r>
            <a:endParaRPr lang="en-IN" sz="2400" dirty="0" smtClean="0">
              <a:latin typeface="Times New Roman" panose="02020603050405020304" pitchFamily="18" charset="0"/>
              <a:cs typeface="Times New Roman" panose="02020603050405020304" pitchFamily="18" charset="0"/>
            </a:endParaRPr>
          </a:p>
          <a:p>
            <a:pPr marL="0" indent="0" algn="just">
              <a:buNone/>
            </a:pPr>
            <a:r>
              <a:rPr lang="en-IN" sz="2400" b="1" dirty="0">
                <a:latin typeface="Times New Roman" panose="02020603050405020304" pitchFamily="18" charset="0"/>
                <a:cs typeface="Times New Roman" panose="02020603050405020304" pitchFamily="18" charset="0"/>
              </a:rPr>
              <a:t>ii) Perfectly inelastic demand </a:t>
            </a:r>
          </a:p>
          <a:p>
            <a:pPr marL="0" indent="0" algn="just">
              <a:buNone/>
            </a:pPr>
            <a:r>
              <a:rPr lang="en-IN" sz="2400" dirty="0">
                <a:latin typeface="Times New Roman" panose="02020603050405020304" pitchFamily="18" charset="0"/>
                <a:cs typeface="Times New Roman" panose="02020603050405020304" pitchFamily="18" charset="0"/>
              </a:rPr>
              <a:t>	It refers to the situation where demand remain unchanged irrespective of any rise or fall in price. </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E</a:t>
            </a:r>
            <a:r>
              <a:rPr lang="en-US" sz="2400" b="1" baseline="-25000" dirty="0" err="1">
                <a:latin typeface="Times New Roman" panose="02020603050405020304" pitchFamily="18" charset="0"/>
                <a:cs typeface="Times New Roman" panose="02020603050405020304" pitchFamily="18" charset="0"/>
              </a:rPr>
              <a:t>p</a:t>
            </a:r>
            <a:r>
              <a:rPr lang="en-US" sz="2400" b="1" dirty="0">
                <a:latin typeface="Times New Roman" panose="02020603050405020304" pitchFamily="18" charset="0"/>
                <a:cs typeface="Times New Roman" panose="02020603050405020304" pitchFamily="18" charset="0"/>
              </a:rPr>
              <a:t> =0)</a:t>
            </a:r>
            <a:endParaRPr lang="en-IN" sz="2400" dirty="0" smtClean="0">
              <a:latin typeface="Times New Roman" panose="02020603050405020304" pitchFamily="18" charset="0"/>
              <a:cs typeface="Times New Roman" panose="02020603050405020304" pitchFamily="18" charset="0"/>
            </a:endParaRPr>
          </a:p>
          <a:p>
            <a:pPr marL="0" indent="0" algn="just">
              <a:buNone/>
            </a:pPr>
            <a:r>
              <a:rPr lang="en-IN" sz="2400" b="1" dirty="0">
                <a:latin typeface="Times New Roman" panose="02020603050405020304" pitchFamily="18" charset="0"/>
                <a:cs typeface="Times New Roman" panose="02020603050405020304" pitchFamily="18" charset="0"/>
              </a:rPr>
              <a:t>iii) Unit elasticity of demand </a:t>
            </a:r>
          </a:p>
          <a:p>
            <a:pPr marL="0" indent="0" algn="just">
              <a:buNone/>
            </a:pPr>
            <a:r>
              <a:rPr lang="en-IN" sz="2400" dirty="0">
                <a:latin typeface="Times New Roman" panose="02020603050405020304" pitchFamily="18" charset="0"/>
                <a:cs typeface="Times New Roman" panose="02020603050405020304" pitchFamily="18" charset="0"/>
              </a:rPr>
              <a:t>	It refers to an equal and proportionate change in demand for a change in price</a:t>
            </a:r>
            <a:r>
              <a:rPr lang="en-IN" sz="2400" dirty="0" smtClean="0">
                <a:latin typeface="Times New Roman" panose="02020603050405020304" pitchFamily="18" charset="0"/>
                <a:cs typeface="Times New Roman" panose="02020603050405020304" pitchFamily="18" charset="0"/>
              </a:rPr>
              <a:t>.</a:t>
            </a:r>
            <a:r>
              <a:rPr lang="en-US" sz="2400" b="1" dirty="0">
                <a:latin typeface="Times New Roman" panose="02020603050405020304" pitchFamily="18" charset="0"/>
                <a:cs typeface="Times New Roman" panose="02020603050405020304" pitchFamily="18" charset="0"/>
              </a:rPr>
              <a:t> </a:t>
            </a:r>
            <a:r>
              <a:rPr lang="en-US" sz="2400" b="1" dirty="0" smtClean="0">
                <a:latin typeface="Times New Roman" panose="02020603050405020304" pitchFamily="18" charset="0"/>
                <a:cs typeface="Times New Roman" panose="02020603050405020304" pitchFamily="18" charset="0"/>
              </a:rPr>
              <a:t> (</a:t>
            </a:r>
            <a:r>
              <a:rPr lang="en-US" sz="2400" b="1" dirty="0">
                <a:latin typeface="Times New Roman" panose="02020603050405020304" pitchFamily="18" charset="0"/>
                <a:cs typeface="Times New Roman" panose="02020603050405020304" pitchFamily="18" charset="0"/>
              </a:rPr>
              <a:t>1 to ∞</a:t>
            </a:r>
            <a:r>
              <a:rPr lang="en-US" sz="2400" b="1" dirty="0" smtClean="0">
                <a:latin typeface="Times New Roman" panose="02020603050405020304" pitchFamily="18" charset="0"/>
                <a:cs typeface="Times New Roman" panose="02020603050405020304" pitchFamily="18" charset="0"/>
              </a:rPr>
              <a:t>)</a:t>
            </a:r>
            <a:endParaRPr lang="en-IN" sz="2400" dirty="0">
              <a:latin typeface="Times New Roman" panose="02020603050405020304" pitchFamily="18" charset="0"/>
              <a:cs typeface="Times New Roman" panose="02020603050405020304" pitchFamily="18" charset="0"/>
            </a:endParaRPr>
          </a:p>
          <a:p>
            <a:pPr marL="0" indent="0" algn="just">
              <a:buNone/>
            </a:pPr>
            <a:r>
              <a:rPr lang="en-IN" sz="2400" b="1" dirty="0">
                <a:latin typeface="Times New Roman" panose="02020603050405020304" pitchFamily="18" charset="0"/>
                <a:cs typeface="Times New Roman" panose="02020603050405020304" pitchFamily="18" charset="0"/>
              </a:rPr>
              <a:t>iv) Elastic </a:t>
            </a:r>
            <a:r>
              <a:rPr lang="en-IN" sz="2400" b="1" dirty="0" smtClean="0">
                <a:latin typeface="Times New Roman" panose="02020603050405020304" pitchFamily="18" charset="0"/>
                <a:cs typeface="Times New Roman" panose="02020603050405020304" pitchFamily="18" charset="0"/>
              </a:rPr>
              <a:t>demand</a:t>
            </a:r>
            <a:endParaRPr lang="en-IN" sz="2400" b="1" dirty="0">
              <a:latin typeface="Times New Roman" panose="02020603050405020304" pitchFamily="18" charset="0"/>
              <a:cs typeface="Times New Roman" panose="02020603050405020304" pitchFamily="18" charset="0"/>
            </a:endParaRPr>
          </a:p>
          <a:p>
            <a:pPr marL="0" indent="0" algn="just">
              <a:buNone/>
            </a:pPr>
            <a:r>
              <a:rPr lang="en-IN" sz="2400" dirty="0">
                <a:latin typeface="Times New Roman" panose="02020603050405020304" pitchFamily="18" charset="0"/>
                <a:cs typeface="Times New Roman" panose="02020603050405020304" pitchFamily="18" charset="0"/>
              </a:rPr>
              <a:t>	It refers to proportionately a higher change in the demanded for a small change in price</a:t>
            </a:r>
            <a:r>
              <a:rPr lang="en-IN" sz="2400" dirty="0" smtClean="0">
                <a:latin typeface="Times New Roman" panose="02020603050405020304" pitchFamily="18" charset="0"/>
                <a:cs typeface="Times New Roman" panose="02020603050405020304" pitchFamily="18" charset="0"/>
              </a:rPr>
              <a:t>.</a:t>
            </a:r>
            <a:r>
              <a:rPr lang="en-US" sz="2400" b="1" dirty="0">
                <a:latin typeface="Times New Roman" panose="02020603050405020304" pitchFamily="18" charset="0"/>
                <a:cs typeface="Times New Roman" panose="02020603050405020304" pitchFamily="18" charset="0"/>
              </a:rPr>
              <a:t> (0-1)</a:t>
            </a:r>
            <a:endParaRPr lang="en-IN" sz="2400" dirty="0" smtClean="0">
              <a:latin typeface="Times New Roman" panose="02020603050405020304" pitchFamily="18" charset="0"/>
              <a:cs typeface="Times New Roman" panose="02020603050405020304" pitchFamily="18" charset="0"/>
            </a:endParaRPr>
          </a:p>
          <a:p>
            <a:pPr marL="0" indent="0" algn="just">
              <a:buNone/>
            </a:pPr>
            <a:r>
              <a:rPr lang="en-IN" sz="2400" b="1" dirty="0">
                <a:latin typeface="Times New Roman" panose="02020603050405020304" pitchFamily="18" charset="0"/>
                <a:cs typeface="Times New Roman" panose="02020603050405020304" pitchFamily="18" charset="0"/>
              </a:rPr>
              <a:t>v) Inelastic demand or Elasticity less than unity </a:t>
            </a:r>
          </a:p>
          <a:p>
            <a:pPr marL="0" indent="0" algn="just">
              <a:buNone/>
            </a:pPr>
            <a:r>
              <a:rPr lang="en-IN" sz="2400" dirty="0">
                <a:latin typeface="Times New Roman" panose="02020603050405020304" pitchFamily="18" charset="0"/>
                <a:cs typeface="Times New Roman" panose="02020603050405020304" pitchFamily="18" charset="0"/>
              </a:rPr>
              <a:t>	 It refers to a small change in quantity demanded for a big change in price</a:t>
            </a:r>
            <a:r>
              <a:rPr lang="en-IN" sz="2400" dirty="0" smtClean="0">
                <a:latin typeface="Times New Roman" panose="02020603050405020304" pitchFamily="18" charset="0"/>
                <a:cs typeface="Times New Roman" panose="02020603050405020304" pitchFamily="18" charset="0"/>
              </a:rPr>
              <a:t>.</a:t>
            </a:r>
            <a:r>
              <a:rPr lang="en-US" sz="2400" b="1" dirty="0" smtClean="0">
                <a:latin typeface="Times New Roman" panose="02020603050405020304" pitchFamily="18" charset="0"/>
                <a:cs typeface="Times New Roman" panose="02020603050405020304" pitchFamily="18" charset="0"/>
              </a:rPr>
              <a:t>(</a:t>
            </a:r>
            <a:r>
              <a:rPr lang="en-US" sz="2400" b="1" dirty="0">
                <a:latin typeface="Times New Roman" panose="02020603050405020304" pitchFamily="18" charset="0"/>
                <a:cs typeface="Times New Roman" panose="02020603050405020304" pitchFamily="18" charset="0"/>
              </a:rPr>
              <a:t>E</a:t>
            </a:r>
            <a:r>
              <a:rPr lang="en-US" sz="2400" b="1" baseline="-25000" dirty="0">
                <a:latin typeface="Times New Roman" panose="02020603050405020304" pitchFamily="18" charset="0"/>
                <a:cs typeface="Times New Roman" panose="02020603050405020304" pitchFamily="18" charset="0"/>
              </a:rPr>
              <a:t>p</a:t>
            </a:r>
            <a:r>
              <a:rPr lang="en-US" sz="2400" b="1" dirty="0">
                <a:latin typeface="Times New Roman" panose="02020603050405020304" pitchFamily="18" charset="0"/>
                <a:cs typeface="Times New Roman" panose="02020603050405020304" pitchFamily="18" charset="0"/>
              </a:rPr>
              <a:t> =1)</a:t>
            </a:r>
            <a:endParaRPr lang="en-IN" sz="2400" dirty="0">
              <a:latin typeface="Times New Roman" panose="02020603050405020304" pitchFamily="18" charset="0"/>
              <a:cs typeface="Times New Roman" panose="02020603050405020304" pitchFamily="18" charset="0"/>
            </a:endParaRPr>
          </a:p>
          <a:p>
            <a:pPr marL="0" indent="0" algn="just">
              <a:buNone/>
            </a:pPr>
            <a:endParaRPr lang="en-IN" sz="2400" dirty="0">
              <a:latin typeface="Times New Roman" panose="02020603050405020304" pitchFamily="18" charset="0"/>
              <a:cs typeface="Times New Roman" panose="02020603050405020304" pitchFamily="18" charset="0"/>
            </a:endParaRPr>
          </a:p>
          <a:p>
            <a:pPr algn="just"/>
            <a:endParaRPr lang="en-IN" sz="2400" dirty="0">
              <a:latin typeface="Times New Roman" panose="02020603050405020304" pitchFamily="18" charset="0"/>
              <a:cs typeface="Times New Roman" panose="02020603050405020304" pitchFamily="18" charset="0"/>
            </a:endParaRPr>
          </a:p>
          <a:p>
            <a:pPr marL="0" indent="0" algn="just">
              <a:buNone/>
            </a:pPr>
            <a:endParaRPr lang="en-IN" sz="2400" dirty="0">
              <a:latin typeface="Times New Roman" panose="02020603050405020304" pitchFamily="18" charset="0"/>
              <a:cs typeface="Times New Roman" panose="02020603050405020304" pitchFamily="18" charset="0"/>
            </a:endParaRPr>
          </a:p>
          <a:p>
            <a:pPr marL="0" indent="0" algn="just">
              <a:buNone/>
            </a:pPr>
            <a:r>
              <a:rPr lang="en-IN" sz="2400" dirty="0">
                <a:latin typeface="Times New Roman" panose="02020603050405020304" pitchFamily="18" charset="0"/>
                <a:cs typeface="Times New Roman" panose="02020603050405020304" pitchFamily="18" charset="0"/>
              </a:rPr>
              <a:t> </a:t>
            </a:r>
          </a:p>
          <a:p>
            <a:endParaRPr lang="en-IN" sz="2400" dirty="0"/>
          </a:p>
        </p:txBody>
      </p:sp>
    </p:spTree>
    <p:extLst>
      <p:ext uri="{BB962C8B-B14F-4D97-AF65-F5344CB8AC3E}">
        <p14:creationId xmlns:p14="http://schemas.microsoft.com/office/powerpoint/2010/main" xmlns="" val="3061000358"/>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Urban">
  <a:themeElements>
    <a:clrScheme name="Urban">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Urban">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eorgia"/>
        <a:ea typeface=""/>
        <a:cs typeface=""/>
        <a:font script="Jpan" typeface="HG明朝B"/>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Urban">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Urban</Template>
  <TotalTime>29</TotalTime>
  <Words>1418</Words>
  <Application>Microsoft Office PowerPoint</Application>
  <PresentationFormat>On-screen Show (4:3)</PresentationFormat>
  <Paragraphs>189</Paragraphs>
  <Slides>30</Slides>
  <Notes>0</Notes>
  <HiddenSlides>0</HiddenSlides>
  <MMClips>0</MMClips>
  <ScaleCrop>false</ScaleCrop>
  <HeadingPairs>
    <vt:vector size="4" baseType="variant">
      <vt:variant>
        <vt:lpstr>Theme</vt:lpstr>
      </vt:variant>
      <vt:variant>
        <vt:i4>1</vt:i4>
      </vt:variant>
      <vt:variant>
        <vt:lpstr>Slide Titles</vt:lpstr>
      </vt:variant>
      <vt:variant>
        <vt:i4>30</vt:i4>
      </vt:variant>
    </vt:vector>
  </HeadingPairs>
  <TitlesOfParts>
    <vt:vector size="31" baseType="lpstr">
      <vt:lpstr>Urban</vt:lpstr>
      <vt:lpstr>MICRO ECONOMICS - I</vt:lpstr>
      <vt:lpstr> Demand</vt:lpstr>
      <vt:lpstr>Determinants of Demand</vt:lpstr>
      <vt:lpstr>Law of Demand</vt:lpstr>
      <vt:lpstr>Elasticity of demand</vt:lpstr>
      <vt:lpstr>Types of Elasticity of Demand</vt:lpstr>
      <vt:lpstr>Slide 7</vt:lpstr>
      <vt:lpstr>Slide 8</vt:lpstr>
      <vt:lpstr>Slide 9</vt:lpstr>
      <vt:lpstr>Slide 10</vt:lpstr>
      <vt:lpstr>    Supply </vt:lpstr>
      <vt:lpstr>The Law of Supply</vt:lpstr>
      <vt:lpstr>Determinants of supply</vt:lpstr>
      <vt:lpstr>Slide 14</vt:lpstr>
      <vt:lpstr>Slide 15</vt:lpstr>
      <vt:lpstr>Slide 16</vt:lpstr>
      <vt:lpstr>Utility  </vt:lpstr>
      <vt:lpstr>The law of diminishing marginal utility</vt:lpstr>
      <vt:lpstr>Assumptions :</vt:lpstr>
      <vt:lpstr>Slide 20</vt:lpstr>
      <vt:lpstr>Slide 21</vt:lpstr>
      <vt:lpstr>Indifference Curve Approach </vt:lpstr>
      <vt:lpstr>Slide 23</vt:lpstr>
      <vt:lpstr>Slide 24</vt:lpstr>
      <vt:lpstr>Revealed preference theory</vt:lpstr>
      <vt:lpstr>Slide 26</vt:lpstr>
      <vt:lpstr>Consumer surplus </vt:lpstr>
      <vt:lpstr>Slide 28</vt:lpstr>
      <vt:lpstr>Cobweb Theorem</vt:lpstr>
      <vt:lpstr>The Cobweb Theorem</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Sabi</dc:creator>
  <cp:lastModifiedBy>welcome</cp:lastModifiedBy>
  <cp:revision>6</cp:revision>
  <dcterms:created xsi:type="dcterms:W3CDTF">2019-02-01T06:54:04Z</dcterms:created>
  <dcterms:modified xsi:type="dcterms:W3CDTF">2023-07-06T06:03:15Z</dcterms:modified>
</cp:coreProperties>
</file>