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699" r:id="rId4"/>
    <p:sldMasterId id="2147483717" r:id="rId5"/>
    <p:sldMasterId id="2147483731" r:id="rId6"/>
    <p:sldMasterId id="2147483749" r:id="rId7"/>
    <p:sldMasterId id="2147483767" r:id="rId8"/>
    <p:sldMasterId id="2147483785" r:id="rId9"/>
    <p:sldMasterId id="2147483803" r:id="rId10"/>
    <p:sldMasterId id="2147483817" r:id="rId11"/>
    <p:sldMasterId id="2147483835" r:id="rId12"/>
    <p:sldMasterId id="2147483847" r:id="rId13"/>
    <p:sldMasterId id="2147483859" r:id="rId14"/>
    <p:sldMasterId id="2147483871" r:id="rId15"/>
    <p:sldMasterId id="2147483883" r:id="rId16"/>
    <p:sldMasterId id="2147483897" r:id="rId17"/>
    <p:sldMasterId id="2147483910" r:id="rId18"/>
    <p:sldMasterId id="2147483928" r:id="rId19"/>
  </p:sldMasterIdLst>
  <p:notesMasterIdLst>
    <p:notesMasterId r:id="rId37"/>
  </p:notesMasterIdLst>
  <p:sldIdLst>
    <p:sldId id="347" r:id="rId20"/>
    <p:sldId id="348" r:id="rId21"/>
    <p:sldId id="258" r:id="rId22"/>
    <p:sldId id="259" r:id="rId23"/>
    <p:sldId id="260" r:id="rId24"/>
    <p:sldId id="261" r:id="rId25"/>
    <p:sldId id="262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4" r:id="rId34"/>
    <p:sldId id="273" r:id="rId35"/>
    <p:sldId id="26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32" autoAdjust="0"/>
    <p:restoredTop sz="92101" autoAdjust="0"/>
  </p:normalViewPr>
  <p:slideViewPr>
    <p:cSldViewPr snapToGrid="0">
      <p:cViewPr varScale="1">
        <p:scale>
          <a:sx n="93" d="100"/>
          <a:sy n="93" d="100"/>
        </p:scale>
        <p:origin x="-13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88797-9557-4626-9D11-81D78320A22A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F27C0-740B-4237-A28C-9B4287A2B6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4134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</p:grpSp>
      <p:sp>
        <p:nvSpPr>
          <p:cNvPr id="102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9449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6944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35499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686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2711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2959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8968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0354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7090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891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058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27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556613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3396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5653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817055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0694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86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4268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2098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7966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0663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03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57712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4600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8136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0983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0200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7970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6315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6709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0020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1539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7721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55245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12192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6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689726"/>
            <a:ext cx="2844800" cy="168275"/>
          </a:xfrm>
        </p:spPr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099730"/>
      </p:ext>
    </p:extLst>
  </p:cSld>
  <p:clrMapOvr>
    <a:masterClrMapping/>
  </p:clrMapOvr>
  <p:transition spd="slow" advTm="20000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9406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071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0552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8453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0865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7912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6132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83050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4601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07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47F38-B617-4D2F-AE0A-013F0C4D2C5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6922726"/>
      </p:ext>
    </p:extLst>
  </p:cSld>
  <p:clrMapOvr>
    <a:masterClrMapping/>
  </p:clrMapOvr>
  <p:transition spd="slow" advTm="20000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3429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13620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237313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22281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6530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381000"/>
            <a:ext cx="2590799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381000"/>
            <a:ext cx="7591778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7052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265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5046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92000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72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9494535"/>
      </p:ext>
    </p:extLst>
  </p:cSld>
  <p:clrMapOvr>
    <a:masterClrMapping/>
  </p:clrMapOvr>
  <p:transition spd="slow" advTm="20000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9816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462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2015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9902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0305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6817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99272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5857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1681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39339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86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486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FA754-D5C3-4E66-96A6-867B257F58DC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476360"/>
      </p:ext>
    </p:extLst>
  </p:cSld>
  <p:clrMapOvr>
    <a:masterClrMapping/>
  </p:clrMapOvr>
  <p:transition spd="slow" advTm="20000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9006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779616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8589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7534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1187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5896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1988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7988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4874684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7484" y="1600201"/>
            <a:ext cx="48768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7149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56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4338347"/>
      </p:ext>
    </p:extLst>
  </p:cSld>
  <p:clrMapOvr>
    <a:masterClrMapping/>
  </p:clrMapOvr>
  <p:transition spd="slow" advTm="20000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2659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5296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7996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6315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7789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7201" y="274639"/>
            <a:ext cx="2487084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644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081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096A-D9D7-48D8-9128-EA942BF04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8616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09A0-217A-479F-A7CF-B39756EBB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75543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0CDB-F0D2-413A-B516-2EE6A6725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66985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4874684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7484" y="1600201"/>
            <a:ext cx="48768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E969-3312-4F43-83D4-B8F8666EE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800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172986"/>
      </p:ext>
    </p:extLst>
  </p:cSld>
  <p:clrMapOvr>
    <a:masterClrMapping/>
  </p:clrMapOvr>
  <p:transition spd="slow" advTm="20000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745E0-6C07-4D5B-9BAB-5FA7852FA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7828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99B14-F842-4E49-B60E-8A4C54E9A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2906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FF58-5C13-453D-9881-DD17FE3C9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43444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CD355-51E0-4AC2-A53A-5A826665B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2198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85E1C-5E97-48BF-A3B1-FE1D5FAF1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49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ECD7-042A-4E97-ADFB-A19E76B7E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6166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7201" y="274639"/>
            <a:ext cx="2487084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644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A8622-2EB1-4A92-B54B-87B178797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0966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A2EDC-4346-4169-9458-B2FB7A336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5909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87B8-878C-4A3F-A511-F9DE0487D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6693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B3A4-308F-4DD7-9329-7A913FED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81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5884008"/>
      </p:ext>
    </p:extLst>
  </p:cSld>
  <p:clrMapOvr>
    <a:masterClrMapping/>
  </p:clrMapOvr>
  <p:transition spd="slow" advTm="20000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4874684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7484" y="1600201"/>
            <a:ext cx="48768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BB046-04EA-4EBD-AAC1-A764E57C8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7460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BE38A-5D86-4131-A4A6-290A7B3E9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9996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4AAB-1E2D-4784-98CB-BD16AC0B9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32666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57FD-E9CC-4BB5-A887-54F3E332F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38116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8BD7-B470-4C35-9CE8-88F75A7D7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7873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BE5E-543F-4CAC-ABCB-4CE37C7C0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1241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3A3A-1FF2-42E9-A294-A77D51D45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96973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7201" y="274639"/>
            <a:ext cx="2487084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644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F9346-8BE8-4DA3-A4FC-675E87F8F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07620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1CF9-F58D-4CC0-86B0-73632C5F5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39349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4C2D2-CE2A-4B81-B3F9-09B6913CC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58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76740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895907"/>
      </p:ext>
    </p:extLst>
  </p:cSld>
  <p:clrMapOvr>
    <a:masterClrMapping/>
  </p:clrMapOvr>
  <p:transition spd="slow" advTm="20000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459D-0AFC-468E-881D-AAD9C1958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0094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4874684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7484" y="1600201"/>
            <a:ext cx="48768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0880-B4FE-47F4-967E-0DECB19E6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7319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8F24-E940-4B14-A177-F2E012C94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13719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786E-0D7C-4049-8DE0-BFBB31565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64083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B910F-38A0-4D04-8107-5B99A0547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87792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17281-F798-413D-8C84-FA35EBC97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10678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14AF2-6FBA-48AC-86BA-21838E7D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95001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11CD-0621-479F-8448-ABDFEFE1B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79468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7201" y="274639"/>
            <a:ext cx="2487084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644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D3E9-60CA-4C88-A1FE-DDD43DE73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64555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248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05795"/>
      </p:ext>
    </p:extLst>
  </p:cSld>
  <p:clrMapOvr>
    <a:masterClrMapping/>
  </p:clrMapOvr>
  <p:transition spd="slow" advTm="20000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82753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51859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56473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00778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6443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056725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3499175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7113374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07267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381000"/>
            <a:ext cx="2590799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381000"/>
            <a:ext cx="7591778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9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19581"/>
      </p:ext>
    </p:extLst>
  </p:cSld>
  <p:clrMapOvr>
    <a:masterClrMapping/>
  </p:clrMapOvr>
  <p:transition spd="slow" advTm="20000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76189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05443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736600"/>
            <a:ext cx="8297333" cy="8636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067" y="1600200"/>
            <a:ext cx="6604000" cy="584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286536" y="6613526"/>
            <a:ext cx="905464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630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330200"/>
            <a:ext cx="9448800" cy="1143000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7200"/>
            <a:ext cx="10972800" cy="47244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826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42979" y="148130"/>
            <a:ext cx="984422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31999" y="1443836"/>
            <a:ext cx="9844220" cy="52617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546997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7" y="979488"/>
            <a:ext cx="86360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7" y="622301"/>
            <a:ext cx="8636000" cy="357187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69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6021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6021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07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7500"/>
            <a:ext cx="10972800" cy="114300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0755"/>
            <a:ext cx="5386917" cy="65687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00618"/>
            <a:ext cx="5386917" cy="39001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70755"/>
            <a:ext cx="5389033" cy="65687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00618"/>
            <a:ext cx="5389033" cy="39001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179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869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058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381000"/>
            <a:ext cx="27940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81000"/>
            <a:ext cx="8178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737631"/>
      </p:ext>
    </p:extLst>
  </p:cSld>
  <p:clrMapOvr>
    <a:masterClrMapping/>
  </p:clrMapOvr>
  <p:transition spd="slow" advTm="20000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044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83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506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27201" y="2971801"/>
            <a:ext cx="372768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209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5330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1287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51780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16552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7039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659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176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838200"/>
            <a:ext cx="5486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486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1658179"/>
      </p:ext>
    </p:extLst>
  </p:cSld>
  <p:clrMapOvr>
    <a:masterClrMapping/>
  </p:clrMapOvr>
  <p:transition spd="slow" advTm="20000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2467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9825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9637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87421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84967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352507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06051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47219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8851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102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176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86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838200"/>
            <a:ext cx="5486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2294666"/>
      </p:ext>
    </p:extLst>
  </p:cSld>
  <p:clrMapOvr>
    <a:masterClrMapping/>
  </p:clrMapOvr>
  <p:transition spd="slow" advTm="20000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20811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615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641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75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781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758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738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557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528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17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</p:grp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03201" y="314326"/>
            <a:ext cx="1130300" cy="6543675"/>
            <a:chOff x="96" y="198"/>
            <a:chExt cx="534" cy="4122"/>
          </a:xfrm>
        </p:grpSpPr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35" name="AutoShape 11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</p:grp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88434" y="0"/>
            <a:ext cx="3683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flipH="1">
            <a:off x="730251" y="2717800"/>
            <a:ext cx="11461749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77851" y="2697164"/>
            <a:ext cx="3937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618067" y="2700338"/>
            <a:ext cx="2159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12314767" y="2697164"/>
            <a:ext cx="4064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645585" y="2760663"/>
            <a:ext cx="1166918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201084" y="0"/>
            <a:ext cx="1132416" cy="6858000"/>
            <a:chOff x="95" y="0"/>
            <a:chExt cx="535" cy="4320"/>
          </a:xfrm>
        </p:grpSpPr>
        <p:sp>
          <p:nvSpPr>
            <p:cNvPr id="26644" name="AutoShape 20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45" name="AutoShape 21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47" name="AutoShape 23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48" name="AutoShape 24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</p:grpSp>
      <p:sp>
        <p:nvSpPr>
          <p:cNvPr id="2665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1538817" y="1873748"/>
            <a:ext cx="10363200" cy="769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65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62100" y="31242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654" name="Rectangle 30"/>
          <p:cNvSpPr>
            <a:spLocks noGrp="1" noChangeArrowheads="1"/>
          </p:cNvSpPr>
          <p:nvPr>
            <p:ph type="dt" sz="quarter" idx="2"/>
          </p:nvPr>
        </p:nvSpPr>
        <p:spPr>
          <a:xfrm>
            <a:off x="1492251" y="63182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26655" name="Rectangle 31"/>
          <p:cNvSpPr>
            <a:spLocks noGrp="1" noChangeArrowheads="1"/>
          </p:cNvSpPr>
          <p:nvPr>
            <p:ph type="ftr" sz="quarter" idx="3"/>
          </p:nvPr>
        </p:nvSpPr>
        <p:spPr>
          <a:xfrm>
            <a:off x="4743451" y="631825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26656" name="Rectangle 3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15451" y="63182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4245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animBg="1" autoUpdateAnimBg="0"/>
      <p:bldP spid="26641" grpId="0" animBg="1" autoUpdateAnimBg="0"/>
    </p:bld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846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928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402236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623484"/>
            <a:ext cx="10515600" cy="1938992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934704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5130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400" y="1981200"/>
            <a:ext cx="5130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262551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20909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921248"/>
            <a:ext cx="10515600" cy="7694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424511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982116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0307104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123316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1164177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3427167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144464"/>
            <a:ext cx="1538883" cy="5951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144464"/>
            <a:ext cx="7645400" cy="5951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7613999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1DF-DC89-4962-ACB7-2AB85DB58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7157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CC317-C14D-401B-A229-D5AEF4E21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003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3CEB-33E2-418F-9596-A5B6E2B9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15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835500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30628-700B-486E-BDC1-524F2EE27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395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9B93-3F45-4FE9-AB15-52E7CAEE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426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5FE-499B-41C3-B600-37635EA2D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982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5C86-077F-4F86-B3B7-D66C49E95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088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160D-9D41-48C0-832E-A00EFB85F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416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80B4-C3B3-43EE-AC5F-15EC0009E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824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62E-2A77-4796-95B0-5829D8236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067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62E-2A77-4796-95B0-5829D8236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598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62E-2A77-4796-95B0-5829D8236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29332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62E-2A77-4796-95B0-5829D8236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07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80198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62E-2A77-4796-95B0-5829D8236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516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62E-2A77-4796-95B0-5829D8236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930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EBD7-563D-480C-A01B-92388365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790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3A0D-E22F-431D-82CD-4EEB005B3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914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ea typeface="新細明體" charset="-12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新細明體" charset="-120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FB1DF-DC89-4962-ACB7-2AB85DB58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16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CC317-C14D-401B-A229-D5AEF4E21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943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A3CEB-33E2-418F-9596-A5B6E2B9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591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30628-700B-486E-BDC1-524F2EE27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9273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19B93-3F45-4FE9-AB15-52E7CAEE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504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CF5FE-499B-41C3-B600-37635EA2D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79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045146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55C86-077F-4F86-B3B7-D66C49E95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3684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2160D-9D41-48C0-832E-A00EFB85F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7655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F80B4-C3B3-43EE-AC5F-15EC0009E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7920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1EBD7-563D-480C-A01B-923883655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7425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B3A0D-E22F-431D-82CD-4EEB005B3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054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2762E-2A77-4796-95B0-5829D8236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021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2762E-2A77-4796-95B0-5829D8236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930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71175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6628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285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745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59018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262944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60325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92444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380994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720866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030782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261772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5604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808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42080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068099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29884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59581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59080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97814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9269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74392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901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55187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136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96428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1797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59761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4737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6883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78336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53349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2179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23268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24031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811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18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3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fld id="{60258A67-CE18-4827-B12E-03FFE7C86B8E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endParaRPr lang="en-IN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CD55CD8-2969-4F4A-B9E4-D81031DB7E1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295272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auto">
          <a:xfrm>
            <a:off x="-90310" y="76200"/>
            <a:ext cx="12376385" cy="1752600"/>
          </a:xfrm>
          <a:custGeom>
            <a:avLst/>
            <a:gdLst/>
            <a:ahLst/>
            <a:cxnLst>
              <a:cxn ang="0">
                <a:pos x="6577" y="146"/>
              </a:cxn>
              <a:cxn ang="0">
                <a:pos x="6377" y="190"/>
              </a:cxn>
              <a:cxn ang="0">
                <a:pos x="6167" y="224"/>
              </a:cxn>
              <a:cxn ang="0">
                <a:pos x="5967" y="251"/>
              </a:cxn>
              <a:cxn ang="0">
                <a:pos x="5756" y="271"/>
              </a:cxn>
              <a:cxn ang="0">
                <a:pos x="5546" y="284"/>
              </a:cxn>
              <a:cxn ang="0">
                <a:pos x="5346" y="291"/>
              </a:cxn>
              <a:cxn ang="0">
                <a:pos x="5135" y="291"/>
              </a:cxn>
              <a:cxn ang="0">
                <a:pos x="4935" y="289"/>
              </a:cxn>
              <a:cxn ang="0">
                <a:pos x="4725" y="280"/>
              </a:cxn>
              <a:cxn ang="0">
                <a:pos x="4525" y="268"/>
              </a:cxn>
              <a:cxn ang="0">
                <a:pos x="4315" y="254"/>
              </a:cxn>
              <a:cxn ang="0">
                <a:pos x="4115" y="237"/>
              </a:cxn>
              <a:cxn ang="0">
                <a:pos x="3704" y="192"/>
              </a:cxn>
              <a:cxn ang="0">
                <a:pos x="3294" y="146"/>
              </a:cxn>
              <a:cxn ang="0">
                <a:pos x="2873" y="99"/>
              </a:cxn>
              <a:cxn ang="0">
                <a:pos x="2462" y="58"/>
              </a:cxn>
              <a:cxn ang="0">
                <a:pos x="2262" y="41"/>
              </a:cxn>
              <a:cxn ang="0">
                <a:pos x="2052" y="24"/>
              </a:cxn>
              <a:cxn ang="0">
                <a:pos x="1852" y="11"/>
              </a:cxn>
              <a:cxn ang="0">
                <a:pos x="1642" y="6"/>
              </a:cxn>
              <a:cxn ang="0">
                <a:pos x="1442" y="0"/>
              </a:cxn>
              <a:cxn ang="0">
                <a:pos x="1231" y="3"/>
              </a:cxn>
              <a:cxn ang="0">
                <a:pos x="1031" y="9"/>
              </a:cxn>
              <a:cxn ang="0">
                <a:pos x="821" y="20"/>
              </a:cxn>
              <a:cxn ang="0">
                <a:pos x="621" y="41"/>
              </a:cxn>
              <a:cxn ang="0">
                <a:pos x="410" y="67"/>
              </a:cxn>
              <a:cxn ang="0">
                <a:pos x="210" y="103"/>
              </a:cxn>
              <a:cxn ang="0">
                <a:pos x="0" y="146"/>
              </a:cxn>
              <a:cxn ang="0">
                <a:pos x="0" y="956"/>
              </a:cxn>
              <a:cxn ang="0">
                <a:pos x="210" y="913"/>
              </a:cxn>
              <a:cxn ang="0">
                <a:pos x="410" y="877"/>
              </a:cxn>
              <a:cxn ang="0">
                <a:pos x="621" y="851"/>
              </a:cxn>
              <a:cxn ang="0">
                <a:pos x="821" y="831"/>
              </a:cxn>
              <a:cxn ang="0">
                <a:pos x="1031" y="819"/>
              </a:cxn>
              <a:cxn ang="0">
                <a:pos x="1231" y="814"/>
              </a:cxn>
              <a:cxn ang="0">
                <a:pos x="1442" y="810"/>
              </a:cxn>
              <a:cxn ang="0">
                <a:pos x="1642" y="817"/>
              </a:cxn>
              <a:cxn ang="0">
                <a:pos x="1852" y="822"/>
              </a:cxn>
              <a:cxn ang="0">
                <a:pos x="2052" y="834"/>
              </a:cxn>
              <a:cxn ang="0">
                <a:pos x="2262" y="851"/>
              </a:cxn>
              <a:cxn ang="0">
                <a:pos x="2462" y="869"/>
              </a:cxn>
              <a:cxn ang="0">
                <a:pos x="2873" y="910"/>
              </a:cxn>
              <a:cxn ang="0">
                <a:pos x="3294" y="956"/>
              </a:cxn>
              <a:cxn ang="0">
                <a:pos x="3704" y="1003"/>
              </a:cxn>
              <a:cxn ang="0">
                <a:pos x="4115" y="1047"/>
              </a:cxn>
              <a:cxn ang="0">
                <a:pos x="4315" y="1065"/>
              </a:cxn>
              <a:cxn ang="0">
                <a:pos x="4525" y="1079"/>
              </a:cxn>
              <a:cxn ang="0">
                <a:pos x="4725" y="1090"/>
              </a:cxn>
              <a:cxn ang="0">
                <a:pos x="4935" y="1099"/>
              </a:cxn>
              <a:cxn ang="0">
                <a:pos x="5135" y="1103"/>
              </a:cxn>
              <a:cxn ang="0">
                <a:pos x="5346" y="1103"/>
              </a:cxn>
              <a:cxn ang="0">
                <a:pos x="5546" y="1094"/>
              </a:cxn>
              <a:cxn ang="0">
                <a:pos x="5756" y="1081"/>
              </a:cxn>
              <a:cxn ang="0">
                <a:pos x="5967" y="1061"/>
              </a:cxn>
              <a:cxn ang="0">
                <a:pos x="6167" y="1036"/>
              </a:cxn>
              <a:cxn ang="0">
                <a:pos x="6377" y="1000"/>
              </a:cxn>
              <a:cxn ang="0">
                <a:pos x="6577" y="956"/>
              </a:cxn>
              <a:cxn ang="0">
                <a:pos x="6577" y="146"/>
              </a:cxn>
            </a:cxnLst>
            <a:rect l="0" t="0" r="r" b="b"/>
            <a:pathLst>
              <a:path w="6578" h="1104">
                <a:moveTo>
                  <a:pt x="6577" y="146"/>
                </a:moveTo>
                <a:lnTo>
                  <a:pt x="6377" y="190"/>
                </a:lnTo>
                <a:lnTo>
                  <a:pt x="6167" y="224"/>
                </a:lnTo>
                <a:lnTo>
                  <a:pt x="5967" y="251"/>
                </a:lnTo>
                <a:lnTo>
                  <a:pt x="5756" y="271"/>
                </a:lnTo>
                <a:lnTo>
                  <a:pt x="5546" y="284"/>
                </a:lnTo>
                <a:lnTo>
                  <a:pt x="5346" y="291"/>
                </a:lnTo>
                <a:lnTo>
                  <a:pt x="5135" y="291"/>
                </a:lnTo>
                <a:lnTo>
                  <a:pt x="4935" y="289"/>
                </a:lnTo>
                <a:lnTo>
                  <a:pt x="4725" y="280"/>
                </a:lnTo>
                <a:lnTo>
                  <a:pt x="4525" y="268"/>
                </a:lnTo>
                <a:lnTo>
                  <a:pt x="4315" y="254"/>
                </a:lnTo>
                <a:lnTo>
                  <a:pt x="4115" y="237"/>
                </a:lnTo>
                <a:lnTo>
                  <a:pt x="3704" y="192"/>
                </a:lnTo>
                <a:lnTo>
                  <a:pt x="3294" y="146"/>
                </a:lnTo>
                <a:lnTo>
                  <a:pt x="2873" y="99"/>
                </a:lnTo>
                <a:lnTo>
                  <a:pt x="2462" y="58"/>
                </a:lnTo>
                <a:lnTo>
                  <a:pt x="2262" y="41"/>
                </a:lnTo>
                <a:lnTo>
                  <a:pt x="2052" y="24"/>
                </a:lnTo>
                <a:lnTo>
                  <a:pt x="1852" y="11"/>
                </a:lnTo>
                <a:lnTo>
                  <a:pt x="1642" y="6"/>
                </a:lnTo>
                <a:lnTo>
                  <a:pt x="1442" y="0"/>
                </a:lnTo>
                <a:lnTo>
                  <a:pt x="1231" y="3"/>
                </a:lnTo>
                <a:lnTo>
                  <a:pt x="1031" y="9"/>
                </a:lnTo>
                <a:lnTo>
                  <a:pt x="821" y="20"/>
                </a:lnTo>
                <a:lnTo>
                  <a:pt x="621" y="41"/>
                </a:lnTo>
                <a:lnTo>
                  <a:pt x="410" y="67"/>
                </a:lnTo>
                <a:lnTo>
                  <a:pt x="210" y="103"/>
                </a:lnTo>
                <a:lnTo>
                  <a:pt x="0" y="146"/>
                </a:lnTo>
                <a:lnTo>
                  <a:pt x="0" y="956"/>
                </a:lnTo>
                <a:lnTo>
                  <a:pt x="210" y="913"/>
                </a:lnTo>
                <a:lnTo>
                  <a:pt x="410" y="877"/>
                </a:lnTo>
                <a:lnTo>
                  <a:pt x="621" y="851"/>
                </a:lnTo>
                <a:lnTo>
                  <a:pt x="821" y="831"/>
                </a:lnTo>
                <a:lnTo>
                  <a:pt x="1031" y="819"/>
                </a:lnTo>
                <a:lnTo>
                  <a:pt x="1231" y="814"/>
                </a:lnTo>
                <a:lnTo>
                  <a:pt x="1442" y="810"/>
                </a:lnTo>
                <a:lnTo>
                  <a:pt x="1642" y="817"/>
                </a:lnTo>
                <a:lnTo>
                  <a:pt x="1852" y="822"/>
                </a:lnTo>
                <a:lnTo>
                  <a:pt x="2052" y="834"/>
                </a:lnTo>
                <a:lnTo>
                  <a:pt x="2262" y="851"/>
                </a:lnTo>
                <a:lnTo>
                  <a:pt x="2462" y="869"/>
                </a:lnTo>
                <a:lnTo>
                  <a:pt x="2873" y="910"/>
                </a:lnTo>
                <a:lnTo>
                  <a:pt x="3294" y="956"/>
                </a:lnTo>
                <a:lnTo>
                  <a:pt x="3704" y="1003"/>
                </a:lnTo>
                <a:lnTo>
                  <a:pt x="4115" y="1047"/>
                </a:lnTo>
                <a:lnTo>
                  <a:pt x="4315" y="1065"/>
                </a:lnTo>
                <a:lnTo>
                  <a:pt x="4525" y="1079"/>
                </a:lnTo>
                <a:lnTo>
                  <a:pt x="4725" y="1090"/>
                </a:lnTo>
                <a:lnTo>
                  <a:pt x="4935" y="1099"/>
                </a:lnTo>
                <a:lnTo>
                  <a:pt x="5135" y="1103"/>
                </a:lnTo>
                <a:lnTo>
                  <a:pt x="5346" y="1103"/>
                </a:lnTo>
                <a:lnTo>
                  <a:pt x="5546" y="1094"/>
                </a:lnTo>
                <a:lnTo>
                  <a:pt x="5756" y="1081"/>
                </a:lnTo>
                <a:lnTo>
                  <a:pt x="5967" y="1061"/>
                </a:lnTo>
                <a:lnTo>
                  <a:pt x="6167" y="1036"/>
                </a:lnTo>
                <a:lnTo>
                  <a:pt x="6377" y="1000"/>
                </a:lnTo>
                <a:lnTo>
                  <a:pt x="6577" y="956"/>
                </a:lnTo>
                <a:lnTo>
                  <a:pt x="6577" y="146"/>
                </a:lnTo>
              </a:path>
            </a:pathLst>
          </a:custGeom>
          <a:gradFill rotWithShape="0">
            <a:gsLst>
              <a:gs pos="0">
                <a:srgbClr val="FFFF00">
                  <a:gamma/>
                  <a:shade val="0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0"/>
                  <a:invGamma/>
                </a:srgbClr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626659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88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88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88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88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88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285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0" y="4751388"/>
            <a:ext cx="12192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9954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9954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421439"/>
            <a:ext cx="2842684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4165600" y="6421439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80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0871201" y="6421439"/>
            <a:ext cx="1013884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30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4751388"/>
            <a:ext cx="12192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4751388"/>
            <a:ext cx="12192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9954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9954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421439"/>
            <a:ext cx="2842684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4165600" y="6421439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80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10871201" y="6421439"/>
            <a:ext cx="1013884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6C4BE648-7D35-4D0F-B063-334204BD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3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4751388"/>
            <a:ext cx="12192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4751388"/>
            <a:ext cx="12192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9954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9954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421439"/>
            <a:ext cx="2842684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4165600" y="6421439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80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10871201" y="6421439"/>
            <a:ext cx="1013884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8199992F-155D-4134-8A65-D75F86EE9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55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4751388"/>
            <a:ext cx="12192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2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9954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9954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421439"/>
            <a:ext cx="2842684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165600" y="6421439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80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0875434" y="6421439"/>
            <a:ext cx="1013884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11D5B58-CDED-4BAF-9174-77D347E9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41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auto">
          <a:xfrm>
            <a:off x="-90310" y="76200"/>
            <a:ext cx="12376385" cy="1752600"/>
          </a:xfrm>
          <a:custGeom>
            <a:avLst/>
            <a:gdLst/>
            <a:ahLst/>
            <a:cxnLst>
              <a:cxn ang="0">
                <a:pos x="6577" y="146"/>
              </a:cxn>
              <a:cxn ang="0">
                <a:pos x="6377" y="190"/>
              </a:cxn>
              <a:cxn ang="0">
                <a:pos x="6167" y="224"/>
              </a:cxn>
              <a:cxn ang="0">
                <a:pos x="5967" y="251"/>
              </a:cxn>
              <a:cxn ang="0">
                <a:pos x="5756" y="271"/>
              </a:cxn>
              <a:cxn ang="0">
                <a:pos x="5546" y="284"/>
              </a:cxn>
              <a:cxn ang="0">
                <a:pos x="5346" y="291"/>
              </a:cxn>
              <a:cxn ang="0">
                <a:pos x="5135" y="291"/>
              </a:cxn>
              <a:cxn ang="0">
                <a:pos x="4935" y="289"/>
              </a:cxn>
              <a:cxn ang="0">
                <a:pos x="4725" y="280"/>
              </a:cxn>
              <a:cxn ang="0">
                <a:pos x="4525" y="268"/>
              </a:cxn>
              <a:cxn ang="0">
                <a:pos x="4315" y="254"/>
              </a:cxn>
              <a:cxn ang="0">
                <a:pos x="4115" y="237"/>
              </a:cxn>
              <a:cxn ang="0">
                <a:pos x="3704" y="192"/>
              </a:cxn>
              <a:cxn ang="0">
                <a:pos x="3294" y="146"/>
              </a:cxn>
              <a:cxn ang="0">
                <a:pos x="2873" y="99"/>
              </a:cxn>
              <a:cxn ang="0">
                <a:pos x="2462" y="58"/>
              </a:cxn>
              <a:cxn ang="0">
                <a:pos x="2262" y="41"/>
              </a:cxn>
              <a:cxn ang="0">
                <a:pos x="2052" y="24"/>
              </a:cxn>
              <a:cxn ang="0">
                <a:pos x="1852" y="11"/>
              </a:cxn>
              <a:cxn ang="0">
                <a:pos x="1642" y="6"/>
              </a:cxn>
              <a:cxn ang="0">
                <a:pos x="1442" y="0"/>
              </a:cxn>
              <a:cxn ang="0">
                <a:pos x="1231" y="3"/>
              </a:cxn>
              <a:cxn ang="0">
                <a:pos x="1031" y="9"/>
              </a:cxn>
              <a:cxn ang="0">
                <a:pos x="821" y="20"/>
              </a:cxn>
              <a:cxn ang="0">
                <a:pos x="621" y="41"/>
              </a:cxn>
              <a:cxn ang="0">
                <a:pos x="410" y="67"/>
              </a:cxn>
              <a:cxn ang="0">
                <a:pos x="210" y="103"/>
              </a:cxn>
              <a:cxn ang="0">
                <a:pos x="0" y="146"/>
              </a:cxn>
              <a:cxn ang="0">
                <a:pos x="0" y="956"/>
              </a:cxn>
              <a:cxn ang="0">
                <a:pos x="210" y="913"/>
              </a:cxn>
              <a:cxn ang="0">
                <a:pos x="410" y="877"/>
              </a:cxn>
              <a:cxn ang="0">
                <a:pos x="621" y="851"/>
              </a:cxn>
              <a:cxn ang="0">
                <a:pos x="821" y="831"/>
              </a:cxn>
              <a:cxn ang="0">
                <a:pos x="1031" y="819"/>
              </a:cxn>
              <a:cxn ang="0">
                <a:pos x="1231" y="814"/>
              </a:cxn>
              <a:cxn ang="0">
                <a:pos x="1442" y="810"/>
              </a:cxn>
              <a:cxn ang="0">
                <a:pos x="1642" y="817"/>
              </a:cxn>
              <a:cxn ang="0">
                <a:pos x="1852" y="822"/>
              </a:cxn>
              <a:cxn ang="0">
                <a:pos x="2052" y="834"/>
              </a:cxn>
              <a:cxn ang="0">
                <a:pos x="2262" y="851"/>
              </a:cxn>
              <a:cxn ang="0">
                <a:pos x="2462" y="869"/>
              </a:cxn>
              <a:cxn ang="0">
                <a:pos x="2873" y="910"/>
              </a:cxn>
              <a:cxn ang="0">
                <a:pos x="3294" y="956"/>
              </a:cxn>
              <a:cxn ang="0">
                <a:pos x="3704" y="1003"/>
              </a:cxn>
              <a:cxn ang="0">
                <a:pos x="4115" y="1047"/>
              </a:cxn>
              <a:cxn ang="0">
                <a:pos x="4315" y="1065"/>
              </a:cxn>
              <a:cxn ang="0">
                <a:pos x="4525" y="1079"/>
              </a:cxn>
              <a:cxn ang="0">
                <a:pos x="4725" y="1090"/>
              </a:cxn>
              <a:cxn ang="0">
                <a:pos x="4935" y="1099"/>
              </a:cxn>
              <a:cxn ang="0">
                <a:pos x="5135" y="1103"/>
              </a:cxn>
              <a:cxn ang="0">
                <a:pos x="5346" y="1103"/>
              </a:cxn>
              <a:cxn ang="0">
                <a:pos x="5546" y="1094"/>
              </a:cxn>
              <a:cxn ang="0">
                <a:pos x="5756" y="1081"/>
              </a:cxn>
              <a:cxn ang="0">
                <a:pos x="5967" y="1061"/>
              </a:cxn>
              <a:cxn ang="0">
                <a:pos x="6167" y="1036"/>
              </a:cxn>
              <a:cxn ang="0">
                <a:pos x="6377" y="1000"/>
              </a:cxn>
              <a:cxn ang="0">
                <a:pos x="6577" y="956"/>
              </a:cxn>
              <a:cxn ang="0">
                <a:pos x="6577" y="146"/>
              </a:cxn>
            </a:cxnLst>
            <a:rect l="0" t="0" r="r" b="b"/>
            <a:pathLst>
              <a:path w="6578" h="1104">
                <a:moveTo>
                  <a:pt x="6577" y="146"/>
                </a:moveTo>
                <a:lnTo>
                  <a:pt x="6377" y="190"/>
                </a:lnTo>
                <a:lnTo>
                  <a:pt x="6167" y="224"/>
                </a:lnTo>
                <a:lnTo>
                  <a:pt x="5967" y="251"/>
                </a:lnTo>
                <a:lnTo>
                  <a:pt x="5756" y="271"/>
                </a:lnTo>
                <a:lnTo>
                  <a:pt x="5546" y="284"/>
                </a:lnTo>
                <a:lnTo>
                  <a:pt x="5346" y="291"/>
                </a:lnTo>
                <a:lnTo>
                  <a:pt x="5135" y="291"/>
                </a:lnTo>
                <a:lnTo>
                  <a:pt x="4935" y="289"/>
                </a:lnTo>
                <a:lnTo>
                  <a:pt x="4725" y="280"/>
                </a:lnTo>
                <a:lnTo>
                  <a:pt x="4525" y="268"/>
                </a:lnTo>
                <a:lnTo>
                  <a:pt x="4315" y="254"/>
                </a:lnTo>
                <a:lnTo>
                  <a:pt x="4115" y="237"/>
                </a:lnTo>
                <a:lnTo>
                  <a:pt x="3704" y="192"/>
                </a:lnTo>
                <a:lnTo>
                  <a:pt x="3294" y="146"/>
                </a:lnTo>
                <a:lnTo>
                  <a:pt x="2873" y="99"/>
                </a:lnTo>
                <a:lnTo>
                  <a:pt x="2462" y="58"/>
                </a:lnTo>
                <a:lnTo>
                  <a:pt x="2262" y="41"/>
                </a:lnTo>
                <a:lnTo>
                  <a:pt x="2052" y="24"/>
                </a:lnTo>
                <a:lnTo>
                  <a:pt x="1852" y="11"/>
                </a:lnTo>
                <a:lnTo>
                  <a:pt x="1642" y="6"/>
                </a:lnTo>
                <a:lnTo>
                  <a:pt x="1442" y="0"/>
                </a:lnTo>
                <a:lnTo>
                  <a:pt x="1231" y="3"/>
                </a:lnTo>
                <a:lnTo>
                  <a:pt x="1031" y="9"/>
                </a:lnTo>
                <a:lnTo>
                  <a:pt x="821" y="20"/>
                </a:lnTo>
                <a:lnTo>
                  <a:pt x="621" y="41"/>
                </a:lnTo>
                <a:lnTo>
                  <a:pt x="410" y="67"/>
                </a:lnTo>
                <a:lnTo>
                  <a:pt x="210" y="103"/>
                </a:lnTo>
                <a:lnTo>
                  <a:pt x="0" y="146"/>
                </a:lnTo>
                <a:lnTo>
                  <a:pt x="0" y="956"/>
                </a:lnTo>
                <a:lnTo>
                  <a:pt x="210" y="913"/>
                </a:lnTo>
                <a:lnTo>
                  <a:pt x="410" y="877"/>
                </a:lnTo>
                <a:lnTo>
                  <a:pt x="621" y="851"/>
                </a:lnTo>
                <a:lnTo>
                  <a:pt x="821" y="831"/>
                </a:lnTo>
                <a:lnTo>
                  <a:pt x="1031" y="819"/>
                </a:lnTo>
                <a:lnTo>
                  <a:pt x="1231" y="814"/>
                </a:lnTo>
                <a:lnTo>
                  <a:pt x="1442" y="810"/>
                </a:lnTo>
                <a:lnTo>
                  <a:pt x="1642" y="817"/>
                </a:lnTo>
                <a:lnTo>
                  <a:pt x="1852" y="822"/>
                </a:lnTo>
                <a:lnTo>
                  <a:pt x="2052" y="834"/>
                </a:lnTo>
                <a:lnTo>
                  <a:pt x="2262" y="851"/>
                </a:lnTo>
                <a:lnTo>
                  <a:pt x="2462" y="869"/>
                </a:lnTo>
                <a:lnTo>
                  <a:pt x="2873" y="910"/>
                </a:lnTo>
                <a:lnTo>
                  <a:pt x="3294" y="956"/>
                </a:lnTo>
                <a:lnTo>
                  <a:pt x="3704" y="1003"/>
                </a:lnTo>
                <a:lnTo>
                  <a:pt x="4115" y="1047"/>
                </a:lnTo>
                <a:lnTo>
                  <a:pt x="4315" y="1065"/>
                </a:lnTo>
                <a:lnTo>
                  <a:pt x="4525" y="1079"/>
                </a:lnTo>
                <a:lnTo>
                  <a:pt x="4725" y="1090"/>
                </a:lnTo>
                <a:lnTo>
                  <a:pt x="4935" y="1099"/>
                </a:lnTo>
                <a:lnTo>
                  <a:pt x="5135" y="1103"/>
                </a:lnTo>
                <a:lnTo>
                  <a:pt x="5346" y="1103"/>
                </a:lnTo>
                <a:lnTo>
                  <a:pt x="5546" y="1094"/>
                </a:lnTo>
                <a:lnTo>
                  <a:pt x="5756" y="1081"/>
                </a:lnTo>
                <a:lnTo>
                  <a:pt x="5967" y="1061"/>
                </a:lnTo>
                <a:lnTo>
                  <a:pt x="6167" y="1036"/>
                </a:lnTo>
                <a:lnTo>
                  <a:pt x="6377" y="1000"/>
                </a:lnTo>
                <a:lnTo>
                  <a:pt x="6577" y="956"/>
                </a:lnTo>
                <a:lnTo>
                  <a:pt x="6577" y="146"/>
                </a:lnTo>
              </a:path>
            </a:pathLst>
          </a:custGeom>
          <a:gradFill rotWithShape="0">
            <a:gsLst>
              <a:gs pos="0">
                <a:srgbClr val="FFFF00">
                  <a:gamma/>
                  <a:shade val="0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0"/>
                  <a:invGamma/>
                </a:srgbClr>
              </a:gs>
            </a:gsLst>
            <a:lin ang="540000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89698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88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88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88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88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88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25438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7"/>
            <a:ext cx="109728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11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68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812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81000"/>
            <a:ext cx="1117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176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8448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06-Jul-23</a:t>
            </a:fld>
            <a:endParaRPr lang="en-US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89726"/>
            <a:ext cx="3860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89726"/>
            <a:ext cx="284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40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spd="slow" advTm="20000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203201" y="314326"/>
            <a:ext cx="1130300" cy="6543675"/>
            <a:chOff x="96" y="198"/>
            <a:chExt cx="534" cy="4122"/>
          </a:xfrm>
        </p:grpSpPr>
        <p:sp>
          <p:nvSpPr>
            <p:cNvPr id="25603" name="AutoShape 3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04" name="AutoShape 4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08" name="AutoShape 8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09" name="AutoShape 9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</p:grp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88434" y="0"/>
            <a:ext cx="3683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flipH="1">
            <a:off x="730251" y="1703388"/>
            <a:ext cx="11461749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613834" y="1706564"/>
            <a:ext cx="3937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18067" y="1912938"/>
            <a:ext cx="2540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12278784" y="1676400"/>
            <a:ext cx="4064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09600" y="1739900"/>
            <a:ext cx="11669184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1800"/>
          </a:p>
        </p:txBody>
      </p:sp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201084" y="0"/>
            <a:ext cx="1132416" cy="6858000"/>
            <a:chOff x="95" y="0"/>
            <a:chExt cx="535" cy="4320"/>
          </a:xfrm>
        </p:grpSpPr>
        <p:sp>
          <p:nvSpPr>
            <p:cNvPr id="25617" name="AutoShape 17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18" name="AutoShape 18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19" name="AutoShape 19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20" name="AutoShape 20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21" name="AutoShape 21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22" name="AutoShape 22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sz="1800"/>
            </a:p>
          </p:txBody>
        </p:sp>
      </p:grpSp>
      <p:sp>
        <p:nvSpPr>
          <p:cNvPr id="2562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06948"/>
            <a:ext cx="10363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2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46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2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8817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2562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90017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IN"/>
          </a:p>
        </p:txBody>
      </p:sp>
      <p:sp>
        <p:nvSpPr>
          <p:cNvPr id="2562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62017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14216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animBg="1" autoUpdateAnimBg="0"/>
      <p:bldP spid="25614" grpId="0" animBg="1" autoUpdateAnimBg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762E-2A77-4796-95B0-5829D8236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065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ea typeface="新細明體" charset="-120"/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新細明體" charset="-120"/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a typeface="新細明體" charset="-120"/>
              </a:defRPr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a typeface="新細明體" charset="-12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C6B2762E-2A77-4796-95B0-5829D8236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1399965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B359A7-455C-4AF7-8FEF-80C3EB881A6F}" type="datetimeFigureOut">
              <a:rPr lang="en-IN" smtClean="0"/>
              <a:pPr/>
              <a:t>06-07-2023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53CE-8AFA-4444-8B8E-F7483008175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4917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26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75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099AE1-3726-478E-8B06-5F3672BBF8C9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2C3EE2-AAE8-4EBD-9B03-6710B0EAC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58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 ECONOMICS - I</a:t>
            </a:r>
            <a:endParaRPr lang="en-IN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K. Vetrivel</a:t>
            </a:r>
          </a:p>
          <a:p>
            <a:pPr algn="ctr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 </a:t>
            </a:r>
          </a:p>
          <a:p>
            <a:pPr algn="ctr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Economics, </a:t>
            </a:r>
          </a:p>
          <a:p>
            <a:pPr algn="ctr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Bharathidasan University, </a:t>
            </a:r>
          </a:p>
          <a:p>
            <a:pPr algn="ctr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Tiruchirappalli – 620 024</a:t>
            </a:r>
          </a:p>
          <a:p>
            <a:pPr algn="ctr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Tamil Nadu, India</a:t>
            </a:r>
          </a:p>
          <a:p>
            <a:pPr algn="ctr">
              <a:buNone/>
            </a:pPr>
            <a:r>
              <a:rPr lang="en-I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IN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vetrivelkvr@gmail.com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731457"/>
            <a:ext cx="3745091" cy="511935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of difference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975" y="600891"/>
            <a:ext cx="8268974" cy="4680552"/>
          </a:xfrm>
        </p:spPr>
        <p:txBody>
          <a:bodyPr>
            <a:normAutofit/>
          </a:bodyPr>
          <a:lstStyle/>
          <a:p>
            <a:pPr algn="just"/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approach is less structured as there is no guiding factor .</a:t>
            </a:r>
          </a:p>
          <a:p>
            <a:pPr algn="just"/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Deductive approach is highly structured because there is some specific aim to be accomplished.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187" y="1243392"/>
            <a:ext cx="3052292" cy="4599022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sample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Scrutiny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factor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2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18" y="450761"/>
            <a:ext cx="3932237" cy="640724"/>
          </a:xfrm>
        </p:spPr>
        <p:txBody>
          <a:bodyPr/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of difference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276" y="334281"/>
            <a:ext cx="8307609" cy="4873625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approach is appropriate for small sample project because small number of samples are analysed with greater gravity.</a:t>
            </a:r>
          </a:p>
          <a:p>
            <a:pPr algn="just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Deductive approach is appropriate for large sample project because large number of samples are analysed with less depth.</a:t>
            </a:r>
          </a:p>
          <a:p>
            <a:pPr algn="just"/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01" y="1374821"/>
            <a:ext cx="2972358" cy="4769564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sample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Scrutiny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factor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</a:p>
          <a:p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9750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27" y="449732"/>
            <a:ext cx="3932237" cy="537693"/>
          </a:xfrm>
        </p:spPr>
        <p:txBody>
          <a:bodyPr/>
          <a:lstStyle/>
          <a:p>
            <a:r>
              <a:rPr lang="e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of difference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373" y="404949"/>
            <a:ext cx="8270260" cy="4463324"/>
          </a:xfrm>
        </p:spPr>
        <p:txBody>
          <a:bodyPr>
            <a:normAutofit/>
          </a:bodyPr>
          <a:lstStyle/>
          <a:p>
            <a:pPr algn="just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More scrutinized information about the subject matter.</a:t>
            </a:r>
          </a:p>
          <a:p>
            <a:pPr algn="just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Less scrutinized in getting information regarding subject matter.</a:t>
            </a:r>
          </a:p>
          <a:p>
            <a:pPr algn="just"/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848" y="987424"/>
            <a:ext cx="2753418" cy="4873625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sample </a:t>
            </a:r>
          </a:p>
          <a:p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Scrutiny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factor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70" y="501248"/>
            <a:ext cx="3932237" cy="486177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of difference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140" y="0"/>
            <a:ext cx="8113691" cy="4911099"/>
          </a:xfrm>
        </p:spPr>
        <p:txBody>
          <a:bodyPr>
            <a:norm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approach assumes that there is abundance of time; so depth analysis is possible.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Deductive approach assumes that there is shortage of time; so depth analysis of large number of sample is unattainable.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727" y="949951"/>
            <a:ext cx="2856448" cy="4562341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sample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Scrutiny </a:t>
            </a:r>
          </a:p>
          <a:p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factor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4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97" y="244699"/>
            <a:ext cx="3932237" cy="640724"/>
          </a:xfrm>
        </p:spPr>
        <p:txBody>
          <a:bodyPr/>
          <a:lstStyle/>
          <a:p>
            <a:r>
              <a:rPr lang="e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of difference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464" y="462704"/>
            <a:ext cx="8503736" cy="4873625"/>
          </a:xfrm>
        </p:spPr>
        <p:txBody>
          <a:bodyPr>
            <a:norm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approach is concerned with building a new theory.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Deductive approach is concerned with testing an existing theory.</a:t>
            </a:r>
          </a:p>
          <a:p>
            <a:pPr algn="just"/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149" y="987425"/>
            <a:ext cx="3842085" cy="4743674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sample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Scrutiny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factor </a:t>
            </a:r>
          </a:p>
          <a:p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6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33" y="398217"/>
            <a:ext cx="3932237" cy="589208"/>
          </a:xfrm>
        </p:spPr>
        <p:txBody>
          <a:bodyPr/>
          <a:lstStyle/>
          <a:p>
            <a:r>
              <a:rPr lang="e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of difference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845" y="1274807"/>
            <a:ext cx="8517166" cy="4873625"/>
          </a:xfrm>
        </p:spPr>
        <p:txBody>
          <a:bodyPr/>
          <a:lstStyle/>
          <a:p>
            <a:pPr algn="just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approach to research is bottom- up approach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510" y="1147739"/>
            <a:ext cx="2917629" cy="4943967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sample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Scrutiny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factor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04846" y="2628650"/>
            <a:ext cx="1366553" cy="490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8831911" y="2606948"/>
            <a:ext cx="1291678" cy="549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5216495" y="3745308"/>
            <a:ext cx="5163325" cy="724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446139" y="2682001"/>
            <a:ext cx="1955770" cy="370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68963" y="2696173"/>
            <a:ext cx="1816059" cy="370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70479" y="2738755"/>
            <a:ext cx="1979698" cy="370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62918" y="4870300"/>
            <a:ext cx="4803820" cy="78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to Particular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1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80" y="552763"/>
            <a:ext cx="3932237" cy="434662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of difference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778" y="569413"/>
            <a:ext cx="8526856" cy="4873625"/>
          </a:xfrm>
        </p:spPr>
        <p:txBody>
          <a:bodyPr/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Deductive approach to research is top –down approach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631" y="1123749"/>
            <a:ext cx="2804933" cy="4600977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sample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Scrutiny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factor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0214" y="2971565"/>
            <a:ext cx="1685194" cy="370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1395" y="2954705"/>
            <a:ext cx="1680619" cy="370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4252" y="2893274"/>
            <a:ext cx="1824754" cy="493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24853" y="2893273"/>
            <a:ext cx="1662406" cy="617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8770456" y="2818129"/>
            <a:ext cx="1435354" cy="617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9199454" y="4951587"/>
            <a:ext cx="2992546" cy="54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Confirm/reject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6746" y="4938940"/>
            <a:ext cx="4306787" cy="370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to General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nt-Up Arrow 13"/>
          <p:cNvSpPr/>
          <p:nvPr/>
        </p:nvSpPr>
        <p:spPr>
          <a:xfrm rot="10800000" flipH="1">
            <a:off x="3216814" y="4124396"/>
            <a:ext cx="5982640" cy="155130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ight Arrow 14"/>
          <p:cNvSpPr/>
          <p:nvPr/>
        </p:nvSpPr>
        <p:spPr>
          <a:xfrm rot="5400000">
            <a:off x="10377471" y="3831106"/>
            <a:ext cx="1435354" cy="617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43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23476"/>
          <a:ext cx="12192000" cy="6799690"/>
        </p:xfrm>
        <a:graphic>
          <a:graphicData uri="http://schemas.openxmlformats.org/drawingml/2006/table">
            <a:tbl>
              <a:tblPr firstRow="1" bandRow="1"/>
              <a:tblGrid>
                <a:gridCol w="785611"/>
                <a:gridCol w="5306096"/>
                <a:gridCol w="6100293"/>
              </a:tblGrid>
              <a:tr h="607375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POSITIVE ECONOMICS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NORMATIVE ECONOMICS</a:t>
                      </a:r>
                      <a:endParaRPr lang="en-IN" sz="2800" b="1" dirty="0"/>
                    </a:p>
                  </a:txBody>
                  <a:tcPr/>
                </a:tc>
              </a:tr>
              <a:tr h="85821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Classical and modern economists describe economics as a positive science.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Neo-classical economist describe economics as normative science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65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Positive economics studies what is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Normative economics studies what ought to be? </a:t>
                      </a:r>
                    </a:p>
                  </a:txBody>
                  <a:tcPr/>
                </a:tc>
              </a:tr>
              <a:tr h="4832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Statement can be empirically verified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Statement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may or may not be verified 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779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universal and value does not differ from person to person.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related to personal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belief and value judgement and may differ from person to person</a:t>
                      </a:r>
                    </a:p>
                  </a:txBody>
                  <a:tcPr/>
                </a:tc>
              </a:tr>
              <a:tr h="4765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depends upon scientific logic or fact 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depends upon ethical logic or values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13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objective and quantitative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nature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</a:t>
                      </a:r>
                      <a:r>
                        <a:rPr lang="en-IN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subjective and descriptive in nature</a:t>
                      </a:r>
                      <a:endParaRPr lang="en-IN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950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studies causes and effect</a:t>
                      </a:r>
                      <a:r>
                        <a:rPr lang="en-I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relationship 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studies  the outcomes which is right or wrong 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779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deals with how economic problems are solved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deals with how economic problems should be solved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779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analysis is interdependent of normative analysis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Normative analysis depends upon positive analysis,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059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44477"/>
            <a:ext cx="10607898" cy="901744"/>
          </a:xfrm>
        </p:spPr>
        <p:txBody>
          <a:bodyPr/>
          <a:lstStyle/>
          <a:p>
            <a:r>
              <a:rPr lang="en-I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Economic Principles:</a:t>
            </a:r>
            <a:endParaRPr lang="en-I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43" y="1724696"/>
            <a:ext cx="10676467" cy="41910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to produce?</a:t>
            </a:r>
            <a:endParaRPr lang="en-IN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to produce</a:t>
            </a:r>
            <a:r>
              <a:rPr lang="en-US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whom to produce?</a:t>
            </a:r>
            <a:endParaRPr lang="en-IN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79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/>
          <a:stretch>
            <a:fillRect t="-7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321971"/>
            <a:ext cx="11294772" cy="570044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IN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Scarcity</a:t>
            </a:r>
          </a:p>
          <a:p>
            <a:pPr marL="0" indent="0" algn="just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scarcity means that people want more than is available, scarcity limits us both as individuals and as a society.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That the demand for something is much greater than the supply ,or there is not enough money to buy it.</a:t>
            </a:r>
          </a:p>
          <a:p>
            <a:pPr marL="0" indent="0" algn="just">
              <a:buNone/>
            </a:pPr>
            <a:endParaRPr lang="en-I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</a:p>
          <a:p>
            <a:pPr marL="0" indent="0" algn="just">
              <a:buNone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 concern situations in which choices must be made about how to use limited resource, when to use them ,and for what purpose.</a:t>
            </a:r>
          </a:p>
          <a:p>
            <a:pPr marL="0" indent="0" algn="just">
              <a:buNone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endParaRPr lang="en-IN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7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541" y="215153"/>
            <a:ext cx="10515600" cy="1325563"/>
          </a:xfrm>
        </p:spPr>
        <p:txBody>
          <a:bodyPr/>
          <a:lstStyle/>
          <a:p>
            <a:r>
              <a:rPr lang="en-I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Deductive methods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99" y="1732544"/>
            <a:ext cx="1121213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Deduction means reasoning or inference from the general to the particular or from the universal to the individual.</a:t>
            </a:r>
          </a:p>
          <a:p>
            <a:pPr marL="0" indent="0" algn="just">
              <a:buNone/>
            </a:pPr>
            <a:r>
              <a:rPr lang="en-I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Deduction involves four steps: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the problems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of assumptions on the basis of which the problem is to be explored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of hypothesis through the process of logical  reasoning whereby inferences are drawn.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Verifying the hypothesis </a:t>
            </a:r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08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94" y="187186"/>
            <a:ext cx="5513477" cy="745231"/>
          </a:xfrm>
        </p:spPr>
        <p:txBody>
          <a:bodyPr>
            <a:noAutofit/>
          </a:bodyPr>
          <a:lstStyle/>
          <a:p>
            <a:r>
              <a:rPr lang="en-I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Deductive  Method</a:t>
            </a:r>
            <a:endParaRPr lang="en-I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63" y="911785"/>
            <a:ext cx="5791512" cy="555535"/>
          </a:xfrm>
        </p:spPr>
        <p:txBody>
          <a:bodyPr>
            <a:noAutofit/>
          </a:bodyPr>
          <a:lstStyle/>
          <a:p>
            <a:r>
              <a:rPr lang="en-I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Merits:</a:t>
            </a:r>
            <a:endParaRPr lang="en-I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063" y="1490462"/>
            <a:ext cx="5791512" cy="49326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Indispensable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0792" y="672113"/>
            <a:ext cx="5735078" cy="823912"/>
          </a:xfrm>
        </p:spPr>
        <p:txBody>
          <a:bodyPr>
            <a:normAutofit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Demerits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7575" y="1475034"/>
            <a:ext cx="5954019" cy="482273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Unrealistic assumption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universally applicable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 verification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method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method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Intellectually</a:t>
            </a:r>
          </a:p>
          <a:p>
            <a:pPr marL="514350" indent="-514350">
              <a:buFont typeface="+mj-lt"/>
              <a:buAutoNum type="arabicPeriod"/>
            </a:pP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04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699" y="0"/>
            <a:ext cx="5790664" cy="1081825"/>
          </a:xfrm>
        </p:spPr>
        <p:txBody>
          <a:bodyPr>
            <a:noAutofit/>
          </a:bodyPr>
          <a:lstStyle/>
          <a:p>
            <a:r>
              <a:rPr lang="en-I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Method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2" y="1233197"/>
            <a:ext cx="11139153" cy="5219118"/>
          </a:xfrm>
        </p:spPr>
        <p:txBody>
          <a:bodyPr/>
          <a:lstStyle/>
          <a:p>
            <a:pPr marL="0" indent="0" algn="just">
              <a:buNone/>
            </a:pPr>
            <a:r>
              <a:rPr lang="en-IN" dirty="0" smtClean="0"/>
              <a:t>  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means is the process of reasoning from a part of the whole from particulars to general or from individual to the universal.   </a:t>
            </a:r>
          </a:p>
          <a:p>
            <a:pPr marL="0" indent="0">
              <a:buNone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inductive methods involves the following steps: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Generalisation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33578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303" y="0"/>
            <a:ext cx="5908741" cy="643944"/>
          </a:xfrm>
        </p:spPr>
        <p:txBody>
          <a:bodyPr>
            <a:normAutofit fontScale="90000"/>
          </a:bodyPr>
          <a:lstStyle/>
          <a:p>
            <a:r>
              <a:rPr lang="en-IN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 Method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781" y="1163150"/>
            <a:ext cx="5157787" cy="823912"/>
          </a:xfrm>
        </p:spPr>
        <p:txBody>
          <a:bodyPr/>
          <a:lstStyle/>
          <a:p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Merits:</a:t>
            </a:r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814" y="1600291"/>
            <a:ext cx="5164428" cy="51000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enquiries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method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Historical-Relative</a:t>
            </a:r>
          </a:p>
          <a:p>
            <a:pPr marL="0" indent="0">
              <a:buNone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452" y="1359092"/>
            <a:ext cx="5183188" cy="823912"/>
          </a:xfrm>
        </p:spPr>
        <p:txBody>
          <a:bodyPr/>
          <a:lstStyle/>
          <a:p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Demerits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0759" y="1757968"/>
            <a:ext cx="5766515" cy="510003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Misinterpretation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 conclusions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Lacks concreteness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Costly methods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prove hypothesis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experimental not possible in economics</a:t>
            </a:r>
          </a:p>
          <a:p>
            <a:pPr marL="514350" indent="-514350" algn="just">
              <a:buFont typeface="+mj-lt"/>
              <a:buAutoNum type="arabicPeriod"/>
            </a:pPr>
            <a:endParaRPr lang="en-IN" sz="3200" dirty="0" smtClean="0"/>
          </a:p>
          <a:p>
            <a:pPr marL="514350" indent="-514350" algn="just">
              <a:buFont typeface="+mj-lt"/>
              <a:buAutoNum type="arabicPeriod"/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150928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22" y="539977"/>
            <a:ext cx="3423119" cy="717997"/>
          </a:xfrm>
        </p:spPr>
        <p:txBody>
          <a:bodyPr/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of difference 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0583" y="836023"/>
            <a:ext cx="8466019" cy="4257309"/>
          </a:xfrm>
        </p:spPr>
        <p:txBody>
          <a:bodyPr>
            <a:normAutofit/>
          </a:bodyPr>
          <a:lstStyle/>
          <a:p>
            <a:pPr algn="just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 theory is an approach to research that starts with the observation and the end results of the research is theory.</a:t>
            </a:r>
          </a:p>
          <a:p>
            <a:pPr algn="just"/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Deductive  theory is an approach to research that starts with the proposition of hypothesis and the end results of the research is confirmation/rejection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148" y="1257974"/>
            <a:ext cx="3333703" cy="4704008"/>
          </a:xfrm>
        </p:spPr>
        <p:txBody>
          <a:bodyPr>
            <a:noAutofit/>
          </a:bodyPr>
          <a:lstStyle/>
          <a:p>
            <a:pPr algn="just"/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sample 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Scrutiny 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factor 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7780" y="0"/>
            <a:ext cx="9351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ifference between Inductive and Deductive method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34455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38" y="462611"/>
            <a:ext cx="3932237" cy="524814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of difference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5714" y="373471"/>
            <a:ext cx="8268605" cy="4873625"/>
          </a:xfrm>
        </p:spPr>
        <p:txBody>
          <a:bodyPr>
            <a:norm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approach to research does not have any place for hypothesis. So, researcher is free to alter direction of the study.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Deductive approach to research starts with the hypothesis itself .Research is bounded not to alter direction of he study.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421" y="970298"/>
            <a:ext cx="3060488" cy="4871434"/>
          </a:xfrm>
        </p:spPr>
        <p:txBody>
          <a:bodyPr>
            <a:no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</a:p>
          <a:p>
            <a:r>
              <a:rPr lang="en-I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sample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Scrutiny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factor 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1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eme2">
  <a:themeElements>
    <a:clrScheme name="">
      <a:dk1>
        <a:srgbClr val="808080"/>
      </a:dk1>
      <a:lt1>
        <a:srgbClr val="FFFFFF"/>
      </a:lt1>
      <a:dk2>
        <a:srgbClr val="000000"/>
      </a:dk2>
      <a:lt2>
        <a:srgbClr val="3333CC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A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2" id="{490235C4-8865-458C-9051-5E446F86E9CA}" vid="{CE967333-E2F0-476D-B480-F7F2997F43DB}"/>
    </a:ext>
  </a:extLst>
</a:theme>
</file>

<file path=ppt/theme/theme1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1_Theme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4" id="{16C80F07-2C19-4AFD-AC2F-0C13B7E5DD16}" vid="{5BEBA74A-D550-400E-B3C5-04D70CBBE758}"/>
    </a:ext>
  </a:extLst>
</a:theme>
</file>

<file path=ppt/theme/theme1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anklin Gothic Boo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Theme2">
  <a:themeElements>
    <a:clrScheme name="">
      <a:dk1>
        <a:srgbClr val="808080"/>
      </a:dk1>
      <a:lt1>
        <a:srgbClr val="FFFFFF"/>
      </a:lt1>
      <a:dk2>
        <a:srgbClr val="000000"/>
      </a:dk2>
      <a:lt2>
        <a:srgbClr val="3333CC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A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2" id="{490235C4-8865-458C-9051-5E446F86E9CA}" vid="{CE967333-E2F0-476D-B480-F7F2997F43DB}"/>
    </a:ext>
  </a:extLst>
</a:theme>
</file>

<file path=ppt/theme/theme17.xml><?xml version="1.0" encoding="utf-8"?>
<a:theme xmlns:a="http://schemas.openxmlformats.org/drawingml/2006/main" name="Theme2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26" id="{2937DB51-6611-49EC-8291-D78F1012F8C4}" vid="{A0B3C458-00B7-4B1D-BB9F-92C0D0890A76}"/>
    </a:ext>
  </a:extLst>
</a:theme>
</file>

<file path=ppt/theme/theme18.xml><?xml version="1.0" encoding="utf-8"?>
<a:theme xmlns:a="http://schemas.openxmlformats.org/drawingml/2006/main" name="3_Theme3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3" id="{B894C576-441B-4AE0-BDA1-5E29F09E5294}" vid="{0F20AD30-EA5A-4C24-9183-DC6CC422BA09}"/>
    </a:ext>
  </a:extLst>
</a:theme>
</file>

<file path=ppt/theme/theme1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me1">
  <a:themeElements>
    <a:clrScheme name="graduation_pedis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aduation_pedistal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aduation_pedis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uation_pedist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uation_pedist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uation_pedist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uation_pedist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uation_pedist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uation_pedist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uation_pedist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uation_pedist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uation_pedist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uation_pedist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uation_pedist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1" id="{7DEA8E10-3F6F-4212-81EA-8B28186AA4CF}" vid="{8015EEBD-7633-4C74-8D26-B5643FD05896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3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3" id="{A142942D-904F-4027-BE89-4AF0F8707DA3}" vid="{A7DEF668-09DC-4B62-9B14-A3A65307DC10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1_Theme3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3" id="{B894C576-441B-4AE0-BDA1-5E29F09E5294}" vid="{0F20AD30-EA5A-4C24-9183-DC6CC422BA09}"/>
    </a:ext>
  </a:extLst>
</a:theme>
</file>

<file path=ppt/theme/theme9.xml><?xml version="1.0" encoding="utf-8"?>
<a:theme xmlns:a="http://schemas.openxmlformats.org/drawingml/2006/main" name="2_Theme3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3" id="{B894C576-441B-4AE0-BDA1-5E29F09E5294}" vid="{0F20AD30-EA5A-4C24-9183-DC6CC422BA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Kannan</Template>
  <TotalTime>710</TotalTime>
  <Words>839</Words>
  <Application>Microsoft Office PowerPoint</Application>
  <PresentationFormat>Custom</PresentationFormat>
  <Paragraphs>202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Maple</vt:lpstr>
      <vt:lpstr>1_Theme1</vt:lpstr>
      <vt:lpstr>Theme3</vt:lpstr>
      <vt:lpstr>Ion</vt:lpstr>
      <vt:lpstr>Soaring</vt:lpstr>
      <vt:lpstr>1_Ion</vt:lpstr>
      <vt:lpstr>Organic</vt:lpstr>
      <vt:lpstr>1_Theme3</vt:lpstr>
      <vt:lpstr>2_Theme3</vt:lpstr>
      <vt:lpstr>Theme2</vt:lpstr>
      <vt:lpstr>Slice</vt:lpstr>
      <vt:lpstr>1_Theme4</vt:lpstr>
      <vt:lpstr>Office Theme</vt:lpstr>
      <vt:lpstr>1_Office Theme</vt:lpstr>
      <vt:lpstr>2_Office Theme</vt:lpstr>
      <vt:lpstr>1_Theme2</vt:lpstr>
      <vt:lpstr>Theme26</vt:lpstr>
      <vt:lpstr>3_Theme3</vt:lpstr>
      <vt:lpstr>3_Office Theme</vt:lpstr>
      <vt:lpstr>MICRO ECONOMICS - I</vt:lpstr>
      <vt:lpstr>Basic Economic Principles:</vt:lpstr>
      <vt:lpstr>Slide 3</vt:lpstr>
      <vt:lpstr>Deductive methods</vt:lpstr>
      <vt:lpstr>Deductive  Method</vt:lpstr>
      <vt:lpstr>Inductive Method</vt:lpstr>
      <vt:lpstr>Inductive  Method </vt:lpstr>
      <vt:lpstr>Base of difference </vt:lpstr>
      <vt:lpstr>Base of difference </vt:lpstr>
      <vt:lpstr>Base of difference </vt:lpstr>
      <vt:lpstr>Base of difference </vt:lpstr>
      <vt:lpstr>Base of difference </vt:lpstr>
      <vt:lpstr>Base of difference </vt:lpstr>
      <vt:lpstr>Base of difference </vt:lpstr>
      <vt:lpstr>Base of difference </vt:lpstr>
      <vt:lpstr>Base of difference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KUMARESAN</dc:creator>
  <cp:lastModifiedBy>welcome</cp:lastModifiedBy>
  <cp:revision>63</cp:revision>
  <dcterms:created xsi:type="dcterms:W3CDTF">2019-01-29T05:42:14Z</dcterms:created>
  <dcterms:modified xsi:type="dcterms:W3CDTF">2023-07-06T06:04:03Z</dcterms:modified>
</cp:coreProperties>
</file>