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1" r:id="rId2"/>
    <p:sldId id="256" r:id="rId3"/>
    <p:sldId id="257" r:id="rId4"/>
    <p:sldId id="258" r:id="rId5"/>
    <p:sldId id="259" r:id="rId6"/>
  </p:sldIdLst>
  <p:sldSz cx="14630400" cy="8229600"/>
  <p:notesSz cx="8229600" cy="14630400"/>
  <p:embeddedFontLst>
    <p:embeddedFont>
      <p:font typeface="Aharoni" panose="02010803020104030203" pitchFamily="2" charset="-79"/>
      <p:bold r:id="rId8"/>
    </p:embeddedFont>
    <p:embeddedFont>
      <p:font typeface="Arial Black" panose="020B0A04020102020204" pitchFamily="34" charset="0"/>
      <p:bold r:id="rId9"/>
    </p:embeddedFont>
    <p:embeddedFont>
      <p:font typeface="Open Sans" panose="020B0606030504020204" pitchFamily="34" charset="0"/>
      <p:regular r:id="rId10"/>
      <p:bold r:id="rId11"/>
    </p:embeddedFont>
    <p:embeddedFont>
      <p:font typeface="Open Sans Bold" panose="020B0806030504020204" charset="0"/>
      <p:bold r:id="rId12"/>
    </p:embeddedFont>
    <p:embeddedFont>
      <p:font typeface="Playfair Display Bold" panose="00000800000000000000" pitchFamily="2" charset="0"/>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10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9052103"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a:t>
            </a:r>
            <a:r>
              <a:rPr lang="en-GB" sz="2200" b="1" dirty="0">
                <a:solidFill>
                  <a:srgbClr val="FF0000"/>
                </a:solidFill>
                <a:latin typeface="Arial Black" pitchFamily="34" charset="0"/>
                <a:cs typeface="Aharoni" pitchFamily="2" charset="-79"/>
              </a:rPr>
              <a:t>Welfare and Safety</a:t>
            </a:r>
          </a:p>
          <a:p>
            <a:r>
              <a:rPr lang="en-US" sz="2200" b="1" dirty="0">
                <a:solidFill>
                  <a:srgbClr val="FF0000"/>
                </a:solidFill>
                <a:latin typeface="Arial Black" pitchFamily="34" charset="0"/>
                <a:cs typeface="Aharoni" pitchFamily="2" charset="-79"/>
              </a:rPr>
              <a:t>Course Code : 22HRM3EC2</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725058"/>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Unit-IV</a:t>
            </a:r>
          </a:p>
          <a:p>
            <a:pPr algn="ctr"/>
            <a:r>
              <a:rPr lang="en-US" sz="2800" b="1" dirty="0">
                <a:solidFill>
                  <a:srgbClr val="7030A0"/>
                </a:solidFill>
                <a:latin typeface="Arial Black" pitchFamily="34" charset="0"/>
              </a:rPr>
              <a:t>Workers Participation in the Management</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44084"/>
            <a:ext cx="7556421" cy="2934653"/>
          </a:xfrm>
          <a:prstGeom prst="rect">
            <a:avLst/>
          </a:prstGeom>
          <a:noFill/>
          <a:ln/>
        </p:spPr>
        <p:txBody>
          <a:bodyPr wrap="square" lIns="0" tIns="0" rIns="0" bIns="0" rtlCol="0" anchor="t"/>
          <a:lstStyle/>
          <a:p>
            <a:pPr marL="0" indent="0">
              <a:lnSpc>
                <a:spcPts val="7700"/>
              </a:lnSpc>
              <a:buNone/>
            </a:pPr>
            <a:r>
              <a:rPr lang="en-US" sz="6150" b="1" dirty="0">
                <a:solidFill>
                  <a:srgbClr val="101014"/>
                </a:solidFill>
                <a:latin typeface="Playfair Display Bold" pitchFamily="34" charset="0"/>
                <a:ea typeface="Playfair Display Bold" pitchFamily="34" charset="-122"/>
                <a:cs typeface="Playfair Display Bold" pitchFamily="34" charset="-120"/>
              </a:rPr>
              <a:t>Worker's Participation in Management</a:t>
            </a:r>
            <a:endParaRPr lang="en-US" sz="6150" dirty="0"/>
          </a:p>
        </p:txBody>
      </p:sp>
      <p:sp>
        <p:nvSpPr>
          <p:cNvPr id="4" name="Text 1"/>
          <p:cNvSpPr/>
          <p:nvPr/>
        </p:nvSpPr>
        <p:spPr>
          <a:xfrm>
            <a:off x="793790" y="4518898"/>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Worker's Participation in Management (WPM) is a crucial concept in organizational management that aims to empower employees and foster a collaborative work environment. By involving workers in the decision-making process, companies can tap into valuable insights, improve employee morale, and drive sustained organizational success.</a:t>
            </a:r>
            <a:endParaRPr lang="en-US" sz="1750" dirty="0"/>
          </a:p>
        </p:txBody>
      </p:sp>
      <p:sp>
        <p:nvSpPr>
          <p:cNvPr id="5" name="Shape 2"/>
          <p:cNvSpPr/>
          <p:nvPr/>
        </p:nvSpPr>
        <p:spPr>
          <a:xfrm>
            <a:off x="793790" y="6605468"/>
            <a:ext cx="362903" cy="362903"/>
          </a:xfrm>
          <a:prstGeom prst="roundRect">
            <a:avLst>
              <a:gd name="adj" fmla="val 25194296"/>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801410" y="6613088"/>
            <a:ext cx="347663" cy="347663"/>
          </a:xfrm>
          <a:prstGeom prst="rect">
            <a:avLst/>
          </a:prstGeom>
        </p:spPr>
      </p:pic>
      <p:sp>
        <p:nvSpPr>
          <p:cNvPr id="7" name="Text 3"/>
          <p:cNvSpPr/>
          <p:nvPr/>
        </p:nvSpPr>
        <p:spPr>
          <a:xfrm>
            <a:off x="1270040" y="6588562"/>
            <a:ext cx="2248019" cy="396835"/>
          </a:xfrm>
          <a:prstGeom prst="rect">
            <a:avLst/>
          </a:prstGeom>
          <a:noFill/>
          <a:ln/>
        </p:spPr>
        <p:txBody>
          <a:bodyPr wrap="none" lIns="0" tIns="0" rIns="0" bIns="0" rtlCol="0" anchor="t"/>
          <a:lstStyle/>
          <a:p>
            <a:pPr marL="0" indent="0" algn="l">
              <a:lnSpc>
                <a:spcPts val="3100"/>
              </a:lnSpc>
              <a:buNone/>
            </a:pPr>
            <a:r>
              <a:rPr lang="en-US" sz="2200" b="1" dirty="0">
                <a:solidFill>
                  <a:srgbClr val="39393C"/>
                </a:solidFill>
                <a:latin typeface="Open Sans Bold" pitchFamily="34" charset="0"/>
                <a:ea typeface="Open Sans Bold" pitchFamily="34" charset="-122"/>
                <a:cs typeface="Open Sans Bold" pitchFamily="34" charset="-120"/>
              </a:rPr>
              <a:t>by Presentation</a:t>
            </a:r>
            <a:endParaRPr lang="en-US" sz="2200" dirty="0"/>
          </a:p>
        </p:txBody>
      </p:sp>
      <p:pic>
        <p:nvPicPr>
          <p:cNvPr id="9" name="Picture 8">
            <a:extLst>
              <a:ext uri="{FF2B5EF4-FFF2-40B4-BE49-F238E27FC236}">
                <a16:creationId xmlns:a16="http://schemas.microsoft.com/office/drawing/2014/main" id="{9D92CBCA-0090-DD95-8AED-9E1CE229BFBE}"/>
              </a:ext>
            </a:extLst>
          </p:cNvPr>
          <p:cNvPicPr>
            <a:picLocks noChangeAspect="1"/>
          </p:cNvPicPr>
          <p:nvPr/>
        </p:nvPicPr>
        <p:blipFill>
          <a:blip r:embed="rId5"/>
          <a:stretch>
            <a:fillRect/>
          </a:stretch>
        </p:blipFill>
        <p:spPr>
          <a:xfrm>
            <a:off x="622094" y="6496930"/>
            <a:ext cx="3370043" cy="5048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641158"/>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Definition, Meaning, Objectives and Forms of WPM</a:t>
            </a:r>
            <a:endParaRPr lang="en-US" sz="4450" dirty="0"/>
          </a:p>
        </p:txBody>
      </p:sp>
      <p:sp>
        <p:nvSpPr>
          <p:cNvPr id="3" name="Text 1"/>
          <p:cNvSpPr/>
          <p:nvPr/>
        </p:nvSpPr>
        <p:spPr>
          <a:xfrm>
            <a:off x="793790" y="362569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Definition</a:t>
            </a:r>
            <a:endParaRPr lang="en-US" sz="2200" dirty="0"/>
          </a:p>
        </p:txBody>
      </p:sp>
      <p:sp>
        <p:nvSpPr>
          <p:cNvPr id="4" name="Text 2"/>
          <p:cNvSpPr/>
          <p:nvPr/>
        </p:nvSpPr>
        <p:spPr>
          <a:xfrm>
            <a:off x="793790" y="4206835"/>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WPM refers to the involvement of workers in the management and decision-making processes of an organization, beyond their traditional roles as employees.</a:t>
            </a:r>
            <a:endParaRPr lang="en-US" sz="1750" dirty="0"/>
          </a:p>
        </p:txBody>
      </p:sp>
      <p:sp>
        <p:nvSpPr>
          <p:cNvPr id="5" name="Text 3"/>
          <p:cNvSpPr/>
          <p:nvPr/>
        </p:nvSpPr>
        <p:spPr>
          <a:xfrm>
            <a:off x="5332928" y="362569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Objectives</a:t>
            </a:r>
            <a:endParaRPr lang="en-US" sz="2200" dirty="0"/>
          </a:p>
        </p:txBody>
      </p:sp>
      <p:sp>
        <p:nvSpPr>
          <p:cNvPr id="6" name="Text 4"/>
          <p:cNvSpPr/>
          <p:nvPr/>
        </p:nvSpPr>
        <p:spPr>
          <a:xfrm>
            <a:off x="5332928" y="420683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The primary objectives of WPM include enhancing employee engagement, improving organizational efficiency, and fostering a sense of ownership among workers.</a:t>
            </a:r>
            <a:endParaRPr lang="en-US" sz="1750" dirty="0"/>
          </a:p>
        </p:txBody>
      </p:sp>
      <p:sp>
        <p:nvSpPr>
          <p:cNvPr id="7" name="Text 5"/>
          <p:cNvSpPr/>
          <p:nvPr/>
        </p:nvSpPr>
        <p:spPr>
          <a:xfrm>
            <a:off x="9872067" y="362569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Forms of WPM</a:t>
            </a:r>
            <a:endParaRPr lang="en-US" sz="2200" dirty="0"/>
          </a:p>
        </p:txBody>
      </p:sp>
      <p:sp>
        <p:nvSpPr>
          <p:cNvPr id="8" name="Text 6"/>
          <p:cNvSpPr/>
          <p:nvPr/>
        </p:nvSpPr>
        <p:spPr>
          <a:xfrm>
            <a:off x="9872067" y="420683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WPM can take various forms, such as worker representation, consultation, joint decision-making, and profit-sharing, each with its own unique characteristics and implementation strategies.</a:t>
            </a:r>
            <a:endParaRPr lang="en-US" sz="1750" dirty="0"/>
          </a:p>
        </p:txBody>
      </p:sp>
      <p:pic>
        <p:nvPicPr>
          <p:cNvPr id="10" name="Picture 9">
            <a:extLst>
              <a:ext uri="{FF2B5EF4-FFF2-40B4-BE49-F238E27FC236}">
                <a16:creationId xmlns:a16="http://schemas.microsoft.com/office/drawing/2014/main" id="{296F8209-B962-A404-07E3-C5025262A5DA}"/>
              </a:ext>
            </a:extLst>
          </p:cNvPr>
          <p:cNvPicPr>
            <a:picLocks noChangeAspect="1"/>
          </p:cNvPicPr>
          <p:nvPr/>
        </p:nvPicPr>
        <p:blipFill>
          <a:blip r:embed="rId3"/>
          <a:stretch>
            <a:fillRect/>
          </a:stretch>
        </p:blipFill>
        <p:spPr>
          <a:xfrm>
            <a:off x="12239291" y="7724705"/>
            <a:ext cx="2391109" cy="5048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16781"/>
            <a:ext cx="7150775" cy="708779"/>
          </a:xfrm>
          <a:prstGeom prst="rect">
            <a:avLst/>
          </a:prstGeom>
          <a:noFill/>
          <a:ln/>
        </p:spPr>
        <p:txBody>
          <a:bodyPr wrap="none" lIns="0" tIns="0" rIns="0" bIns="0" rtlCol="0" anchor="t"/>
          <a:lstStyle/>
          <a:p>
            <a:pPr marL="0" indent="0">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Causes and Failure of WPM</a:t>
            </a:r>
            <a:endParaRPr lang="en-US" sz="4450" dirty="0"/>
          </a:p>
        </p:txBody>
      </p:sp>
      <p:sp>
        <p:nvSpPr>
          <p:cNvPr id="4" name="Shape 1"/>
          <p:cNvSpPr/>
          <p:nvPr/>
        </p:nvSpPr>
        <p:spPr>
          <a:xfrm>
            <a:off x="6280190" y="2220873"/>
            <a:ext cx="510302" cy="510302"/>
          </a:xfrm>
          <a:prstGeom prst="roundRect">
            <a:avLst>
              <a:gd name="adj" fmla="val 6667"/>
            </a:avLst>
          </a:prstGeom>
          <a:solidFill>
            <a:srgbClr val="E0E0EC"/>
          </a:solidFill>
          <a:ln/>
        </p:spPr>
        <p:txBody>
          <a:bodyPr/>
          <a:lstStyle/>
          <a:p>
            <a:endParaRPr lang="en-US"/>
          </a:p>
        </p:txBody>
      </p:sp>
      <p:sp>
        <p:nvSpPr>
          <p:cNvPr id="5" name="Text 2"/>
          <p:cNvSpPr/>
          <p:nvPr/>
        </p:nvSpPr>
        <p:spPr>
          <a:xfrm>
            <a:off x="6470094" y="2305883"/>
            <a:ext cx="130373" cy="340281"/>
          </a:xfrm>
          <a:prstGeom prst="rect">
            <a:avLst/>
          </a:prstGeom>
          <a:noFill/>
          <a:ln/>
        </p:spPr>
        <p:txBody>
          <a:bodyPr wrap="none" lIns="0" tIns="0" rIns="0" bIns="0" rtlCol="0" anchor="t"/>
          <a:lstStyle/>
          <a:p>
            <a:pPr marL="0" indent="0" algn="ctr">
              <a:lnSpc>
                <a:spcPts val="26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1</a:t>
            </a:r>
            <a:endParaRPr lang="en-US" sz="2650" dirty="0"/>
          </a:p>
        </p:txBody>
      </p:sp>
      <p:sp>
        <p:nvSpPr>
          <p:cNvPr id="6" name="Text 3"/>
          <p:cNvSpPr/>
          <p:nvPr/>
        </p:nvSpPr>
        <p:spPr>
          <a:xfrm>
            <a:off x="7017306" y="222087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Causes of WPM</a:t>
            </a:r>
            <a:endParaRPr lang="en-US" sz="2200" dirty="0"/>
          </a:p>
        </p:txBody>
      </p:sp>
      <p:sp>
        <p:nvSpPr>
          <p:cNvPr id="7" name="Text 4"/>
          <p:cNvSpPr/>
          <p:nvPr/>
        </p:nvSpPr>
        <p:spPr>
          <a:xfrm>
            <a:off x="7017306" y="2711291"/>
            <a:ext cx="2927747" cy="2540318"/>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Factors such as technological advancements, increased worker awareness, and the need for better employee-employer relations can drive the adoption of WPM.</a:t>
            </a:r>
            <a:endParaRPr lang="en-US" sz="1750" dirty="0"/>
          </a:p>
        </p:txBody>
      </p:sp>
      <p:sp>
        <p:nvSpPr>
          <p:cNvPr id="8" name="Shape 5"/>
          <p:cNvSpPr/>
          <p:nvPr/>
        </p:nvSpPr>
        <p:spPr>
          <a:xfrm>
            <a:off x="10171867" y="2220873"/>
            <a:ext cx="510302" cy="510302"/>
          </a:xfrm>
          <a:prstGeom prst="roundRect">
            <a:avLst>
              <a:gd name="adj" fmla="val 6667"/>
            </a:avLst>
          </a:prstGeom>
          <a:solidFill>
            <a:srgbClr val="E0E0EC"/>
          </a:solidFill>
          <a:ln/>
        </p:spPr>
        <p:txBody>
          <a:bodyPr/>
          <a:lstStyle/>
          <a:p>
            <a:endParaRPr lang="en-US"/>
          </a:p>
        </p:txBody>
      </p:sp>
      <p:sp>
        <p:nvSpPr>
          <p:cNvPr id="9" name="Text 6"/>
          <p:cNvSpPr/>
          <p:nvPr/>
        </p:nvSpPr>
        <p:spPr>
          <a:xfrm>
            <a:off x="10337959" y="2305883"/>
            <a:ext cx="177998" cy="340281"/>
          </a:xfrm>
          <a:prstGeom prst="rect">
            <a:avLst/>
          </a:prstGeom>
          <a:noFill/>
          <a:ln/>
        </p:spPr>
        <p:txBody>
          <a:bodyPr wrap="none" lIns="0" tIns="0" rIns="0" bIns="0" rtlCol="0" anchor="t"/>
          <a:lstStyle/>
          <a:p>
            <a:pPr marL="0" indent="0" algn="ctr">
              <a:lnSpc>
                <a:spcPts val="26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2</a:t>
            </a:r>
            <a:endParaRPr lang="en-US" sz="2650" dirty="0"/>
          </a:p>
        </p:txBody>
      </p:sp>
      <p:sp>
        <p:nvSpPr>
          <p:cNvPr id="10" name="Text 7"/>
          <p:cNvSpPr/>
          <p:nvPr/>
        </p:nvSpPr>
        <p:spPr>
          <a:xfrm>
            <a:off x="10908983" y="222087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Reasons for Failure</a:t>
            </a:r>
            <a:endParaRPr lang="en-US" sz="2200" dirty="0"/>
          </a:p>
        </p:txBody>
      </p:sp>
      <p:sp>
        <p:nvSpPr>
          <p:cNvPr id="11" name="Text 8"/>
          <p:cNvSpPr/>
          <p:nvPr/>
        </p:nvSpPr>
        <p:spPr>
          <a:xfrm>
            <a:off x="10908983" y="2711291"/>
            <a:ext cx="2927747" cy="2177415"/>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Lack of commitment from management, poor communication, and resistance to change can all contribute to the failure of WPM initiatives.</a:t>
            </a:r>
            <a:endParaRPr lang="en-US" sz="1750" dirty="0"/>
          </a:p>
        </p:txBody>
      </p:sp>
      <p:sp>
        <p:nvSpPr>
          <p:cNvPr id="12" name="Shape 9"/>
          <p:cNvSpPr/>
          <p:nvPr/>
        </p:nvSpPr>
        <p:spPr>
          <a:xfrm>
            <a:off x="6280190" y="5733574"/>
            <a:ext cx="510302" cy="510302"/>
          </a:xfrm>
          <a:prstGeom prst="roundRect">
            <a:avLst>
              <a:gd name="adj" fmla="val 6667"/>
            </a:avLst>
          </a:prstGeom>
          <a:solidFill>
            <a:srgbClr val="E0E0EC"/>
          </a:solidFill>
          <a:ln/>
        </p:spPr>
        <p:txBody>
          <a:bodyPr/>
          <a:lstStyle/>
          <a:p>
            <a:endParaRPr lang="en-US"/>
          </a:p>
        </p:txBody>
      </p:sp>
      <p:sp>
        <p:nvSpPr>
          <p:cNvPr id="13" name="Text 10"/>
          <p:cNvSpPr/>
          <p:nvPr/>
        </p:nvSpPr>
        <p:spPr>
          <a:xfrm>
            <a:off x="6452235" y="5818584"/>
            <a:ext cx="166092" cy="340281"/>
          </a:xfrm>
          <a:prstGeom prst="rect">
            <a:avLst/>
          </a:prstGeom>
          <a:noFill/>
          <a:ln/>
        </p:spPr>
        <p:txBody>
          <a:bodyPr wrap="none" lIns="0" tIns="0" rIns="0" bIns="0" rtlCol="0" anchor="t"/>
          <a:lstStyle/>
          <a:p>
            <a:pPr marL="0" indent="0" algn="ctr">
              <a:lnSpc>
                <a:spcPts val="26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3</a:t>
            </a:r>
            <a:endParaRPr lang="en-US" sz="2650" dirty="0"/>
          </a:p>
        </p:txBody>
      </p:sp>
      <p:sp>
        <p:nvSpPr>
          <p:cNvPr id="14" name="Text 11"/>
          <p:cNvSpPr/>
          <p:nvPr/>
        </p:nvSpPr>
        <p:spPr>
          <a:xfrm>
            <a:off x="7017306" y="5733574"/>
            <a:ext cx="3106579" cy="354330"/>
          </a:xfrm>
          <a:prstGeom prst="rect">
            <a:avLst/>
          </a:prstGeom>
          <a:noFill/>
          <a:ln/>
        </p:spPr>
        <p:txBody>
          <a:bodyPr wrap="none" lIns="0" tIns="0" rIns="0" bIns="0" rtlCol="0" anchor="t"/>
          <a:lstStyle/>
          <a:p>
            <a:pPr marL="0" indent="0">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Overcoming Challenges</a:t>
            </a:r>
            <a:endParaRPr lang="en-US" sz="2200" dirty="0"/>
          </a:p>
        </p:txBody>
      </p:sp>
      <p:sp>
        <p:nvSpPr>
          <p:cNvPr id="15" name="Text 12"/>
          <p:cNvSpPr/>
          <p:nvPr/>
        </p:nvSpPr>
        <p:spPr>
          <a:xfrm>
            <a:off x="7017306" y="6223992"/>
            <a:ext cx="6819305" cy="1088708"/>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Successful WPM requires a collaborative mindset, clear communication, and a willingness to address the concerns and needs of both workers and management.</a:t>
            </a:r>
            <a:endParaRPr lang="en-US" sz="1750" dirty="0"/>
          </a:p>
        </p:txBody>
      </p:sp>
      <p:pic>
        <p:nvPicPr>
          <p:cNvPr id="16" name="Picture 15">
            <a:extLst>
              <a:ext uri="{FF2B5EF4-FFF2-40B4-BE49-F238E27FC236}">
                <a16:creationId xmlns:a16="http://schemas.microsoft.com/office/drawing/2014/main" id="{C4B9ACE7-B990-9C1E-0336-E2A1269DC92D}"/>
              </a:ext>
            </a:extLst>
          </p:cNvPr>
          <p:cNvPicPr>
            <a:picLocks noChangeAspect="1"/>
          </p:cNvPicPr>
          <p:nvPr/>
        </p:nvPicPr>
        <p:blipFill>
          <a:blip r:embed="rId4"/>
          <a:stretch>
            <a:fillRect/>
          </a:stretch>
        </p:blipFill>
        <p:spPr>
          <a:xfrm>
            <a:off x="12239291" y="7724705"/>
            <a:ext cx="2391109" cy="5048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9136" y="558046"/>
            <a:ext cx="5065871" cy="633174"/>
          </a:xfrm>
          <a:prstGeom prst="rect">
            <a:avLst/>
          </a:prstGeom>
          <a:noFill/>
          <a:ln/>
        </p:spPr>
        <p:txBody>
          <a:bodyPr wrap="none" lIns="0" tIns="0" rIns="0" bIns="0" rtlCol="0" anchor="t"/>
          <a:lstStyle/>
          <a:p>
            <a:pPr marL="0" indent="0">
              <a:lnSpc>
                <a:spcPts val="4950"/>
              </a:lnSpc>
              <a:buNone/>
            </a:pPr>
            <a:r>
              <a:rPr lang="en-US" sz="3950" b="1" dirty="0">
                <a:solidFill>
                  <a:srgbClr val="101014"/>
                </a:solidFill>
                <a:latin typeface="Playfair Display Bold" pitchFamily="34" charset="0"/>
                <a:ea typeface="Playfair Display Bold" pitchFamily="34" charset="-122"/>
                <a:cs typeface="Playfair Display Bold" pitchFamily="34" charset="-120"/>
              </a:rPr>
              <a:t>WPM in India</a:t>
            </a:r>
            <a:endParaRPr lang="en-US" sz="3950" dirty="0"/>
          </a:p>
        </p:txBody>
      </p:sp>
      <p:sp>
        <p:nvSpPr>
          <p:cNvPr id="4" name="Shape 1"/>
          <p:cNvSpPr/>
          <p:nvPr/>
        </p:nvSpPr>
        <p:spPr>
          <a:xfrm>
            <a:off x="1001554" y="1495068"/>
            <a:ext cx="22860" cy="6176367"/>
          </a:xfrm>
          <a:prstGeom prst="roundRect">
            <a:avLst>
              <a:gd name="adj" fmla="val 132963"/>
            </a:avLst>
          </a:prstGeom>
          <a:solidFill>
            <a:srgbClr val="C6C6D2"/>
          </a:solidFill>
          <a:ln/>
        </p:spPr>
        <p:txBody>
          <a:bodyPr/>
          <a:lstStyle/>
          <a:p>
            <a:endParaRPr lang="en-US"/>
          </a:p>
        </p:txBody>
      </p:sp>
      <p:sp>
        <p:nvSpPr>
          <p:cNvPr id="5" name="Shape 2"/>
          <p:cNvSpPr/>
          <p:nvPr/>
        </p:nvSpPr>
        <p:spPr>
          <a:xfrm>
            <a:off x="1218069" y="1939409"/>
            <a:ext cx="709136" cy="22860"/>
          </a:xfrm>
          <a:prstGeom prst="roundRect">
            <a:avLst>
              <a:gd name="adj" fmla="val 132963"/>
            </a:avLst>
          </a:prstGeom>
          <a:solidFill>
            <a:srgbClr val="C6C6D2"/>
          </a:solidFill>
          <a:ln/>
        </p:spPr>
        <p:txBody>
          <a:bodyPr/>
          <a:lstStyle/>
          <a:p>
            <a:endParaRPr lang="en-US"/>
          </a:p>
        </p:txBody>
      </p:sp>
      <p:sp>
        <p:nvSpPr>
          <p:cNvPr id="6" name="Shape 3"/>
          <p:cNvSpPr/>
          <p:nvPr/>
        </p:nvSpPr>
        <p:spPr>
          <a:xfrm>
            <a:off x="785039" y="1722953"/>
            <a:ext cx="455890" cy="455890"/>
          </a:xfrm>
          <a:prstGeom prst="roundRect">
            <a:avLst>
              <a:gd name="adj" fmla="val 6667"/>
            </a:avLst>
          </a:prstGeom>
          <a:solidFill>
            <a:srgbClr val="E0E0EC"/>
          </a:solidFill>
          <a:ln/>
        </p:spPr>
        <p:txBody>
          <a:bodyPr/>
          <a:lstStyle/>
          <a:p>
            <a:endParaRPr lang="en-US"/>
          </a:p>
        </p:txBody>
      </p:sp>
      <p:sp>
        <p:nvSpPr>
          <p:cNvPr id="7" name="Text 4"/>
          <p:cNvSpPr/>
          <p:nvPr/>
        </p:nvSpPr>
        <p:spPr>
          <a:xfrm>
            <a:off x="954703" y="1798915"/>
            <a:ext cx="116443" cy="303967"/>
          </a:xfrm>
          <a:prstGeom prst="rect">
            <a:avLst/>
          </a:prstGeom>
          <a:noFill/>
          <a:ln/>
        </p:spPr>
        <p:txBody>
          <a:bodyPr wrap="none" lIns="0" tIns="0" rIns="0" bIns="0" rtlCol="0" anchor="t"/>
          <a:lstStyle/>
          <a:p>
            <a:pPr marL="0" indent="0" algn="ctr">
              <a:lnSpc>
                <a:spcPts val="2350"/>
              </a:lnSpc>
              <a:buNone/>
            </a:pPr>
            <a:r>
              <a:rPr lang="en-US" sz="2350" b="1" dirty="0">
                <a:solidFill>
                  <a:srgbClr val="39393C"/>
                </a:solidFill>
                <a:latin typeface="Playfair Display Bold" pitchFamily="34" charset="0"/>
                <a:ea typeface="Playfair Display Bold" pitchFamily="34" charset="-122"/>
                <a:cs typeface="Playfair Display Bold" pitchFamily="34" charset="-120"/>
              </a:rPr>
              <a:t>1</a:t>
            </a:r>
            <a:endParaRPr lang="en-US" sz="2350" dirty="0"/>
          </a:p>
        </p:txBody>
      </p:sp>
      <p:sp>
        <p:nvSpPr>
          <p:cNvPr id="8" name="Text 5"/>
          <p:cNvSpPr/>
          <p:nvPr/>
        </p:nvSpPr>
        <p:spPr>
          <a:xfrm>
            <a:off x="2127409" y="1697593"/>
            <a:ext cx="2532936" cy="316468"/>
          </a:xfrm>
          <a:prstGeom prst="rect">
            <a:avLst/>
          </a:prstGeom>
          <a:noFill/>
          <a:ln/>
        </p:spPr>
        <p:txBody>
          <a:bodyPr wrap="none" lIns="0" tIns="0" rIns="0" bIns="0" rtlCol="0" anchor="t"/>
          <a:lstStyle/>
          <a:p>
            <a:pPr marL="0" indent="0" algn="l">
              <a:lnSpc>
                <a:spcPts val="2450"/>
              </a:lnSpc>
              <a:buNone/>
            </a:pPr>
            <a:r>
              <a:rPr lang="en-US" sz="1950" b="1" dirty="0">
                <a:solidFill>
                  <a:srgbClr val="39393C"/>
                </a:solidFill>
                <a:latin typeface="Playfair Display Bold" pitchFamily="34" charset="0"/>
                <a:ea typeface="Playfair Display Bold" pitchFamily="34" charset="-122"/>
                <a:cs typeface="Playfair Display Bold" pitchFamily="34" charset="-120"/>
              </a:rPr>
              <a:t>1947: Introduction</a:t>
            </a:r>
            <a:endParaRPr lang="en-US" sz="1950" dirty="0"/>
          </a:p>
        </p:txBody>
      </p:sp>
      <p:sp>
        <p:nvSpPr>
          <p:cNvPr id="9" name="Text 6"/>
          <p:cNvSpPr/>
          <p:nvPr/>
        </p:nvSpPr>
        <p:spPr>
          <a:xfrm>
            <a:off x="2127409" y="2135624"/>
            <a:ext cx="6307455" cy="972622"/>
          </a:xfrm>
          <a:prstGeom prst="rect">
            <a:avLst/>
          </a:prstGeom>
          <a:noFill/>
          <a:ln/>
        </p:spPr>
        <p:txBody>
          <a:bodyPr wrap="square" lIns="0" tIns="0" rIns="0" bIns="0" rtlCol="0" anchor="t"/>
          <a:lstStyle/>
          <a:p>
            <a:pPr marL="0" indent="0" algn="l">
              <a:lnSpc>
                <a:spcPts val="2550"/>
              </a:lnSpc>
              <a:buNone/>
            </a:pPr>
            <a:r>
              <a:rPr lang="en-US" sz="1550" dirty="0">
                <a:solidFill>
                  <a:srgbClr val="39393C"/>
                </a:solidFill>
                <a:latin typeface="Open Sans" pitchFamily="34" charset="0"/>
                <a:ea typeface="Open Sans" pitchFamily="34" charset="-122"/>
                <a:cs typeface="Open Sans" pitchFamily="34" charset="-120"/>
              </a:rPr>
              <a:t>The concept of WPM was introduced in India after independence, with the aim of promoting worker empowerment and industrial democracy.</a:t>
            </a:r>
            <a:endParaRPr lang="en-US" sz="1550" dirty="0"/>
          </a:p>
        </p:txBody>
      </p:sp>
      <p:sp>
        <p:nvSpPr>
          <p:cNvPr id="10" name="Shape 7"/>
          <p:cNvSpPr/>
          <p:nvPr/>
        </p:nvSpPr>
        <p:spPr>
          <a:xfrm>
            <a:off x="1218069" y="3957638"/>
            <a:ext cx="709136" cy="22860"/>
          </a:xfrm>
          <a:prstGeom prst="roundRect">
            <a:avLst>
              <a:gd name="adj" fmla="val 132963"/>
            </a:avLst>
          </a:prstGeom>
          <a:solidFill>
            <a:srgbClr val="C6C6D2"/>
          </a:solidFill>
          <a:ln/>
        </p:spPr>
        <p:txBody>
          <a:bodyPr/>
          <a:lstStyle/>
          <a:p>
            <a:endParaRPr lang="en-US"/>
          </a:p>
        </p:txBody>
      </p:sp>
      <p:sp>
        <p:nvSpPr>
          <p:cNvPr id="11" name="Shape 8"/>
          <p:cNvSpPr/>
          <p:nvPr/>
        </p:nvSpPr>
        <p:spPr>
          <a:xfrm>
            <a:off x="785039" y="3741182"/>
            <a:ext cx="455890" cy="455890"/>
          </a:xfrm>
          <a:prstGeom prst="roundRect">
            <a:avLst>
              <a:gd name="adj" fmla="val 6667"/>
            </a:avLst>
          </a:prstGeom>
          <a:solidFill>
            <a:srgbClr val="E0E0EC"/>
          </a:solidFill>
          <a:ln/>
        </p:spPr>
        <p:txBody>
          <a:bodyPr/>
          <a:lstStyle/>
          <a:p>
            <a:endParaRPr lang="en-US"/>
          </a:p>
        </p:txBody>
      </p:sp>
      <p:sp>
        <p:nvSpPr>
          <p:cNvPr id="12" name="Text 9"/>
          <p:cNvSpPr/>
          <p:nvPr/>
        </p:nvSpPr>
        <p:spPr>
          <a:xfrm>
            <a:off x="933510" y="3817144"/>
            <a:ext cx="158948" cy="303967"/>
          </a:xfrm>
          <a:prstGeom prst="rect">
            <a:avLst/>
          </a:prstGeom>
          <a:noFill/>
          <a:ln/>
        </p:spPr>
        <p:txBody>
          <a:bodyPr wrap="none" lIns="0" tIns="0" rIns="0" bIns="0" rtlCol="0" anchor="t"/>
          <a:lstStyle/>
          <a:p>
            <a:pPr marL="0" indent="0" algn="ctr">
              <a:lnSpc>
                <a:spcPts val="2350"/>
              </a:lnSpc>
              <a:buNone/>
            </a:pPr>
            <a:r>
              <a:rPr lang="en-US" sz="2350" b="1" dirty="0">
                <a:solidFill>
                  <a:srgbClr val="39393C"/>
                </a:solidFill>
                <a:latin typeface="Playfair Display Bold" pitchFamily="34" charset="0"/>
                <a:ea typeface="Playfair Display Bold" pitchFamily="34" charset="-122"/>
                <a:cs typeface="Playfair Display Bold" pitchFamily="34" charset="-120"/>
              </a:rPr>
              <a:t>2</a:t>
            </a:r>
            <a:endParaRPr lang="en-US" sz="2350" dirty="0"/>
          </a:p>
        </p:txBody>
      </p:sp>
      <p:sp>
        <p:nvSpPr>
          <p:cNvPr id="13" name="Text 10"/>
          <p:cNvSpPr/>
          <p:nvPr/>
        </p:nvSpPr>
        <p:spPr>
          <a:xfrm>
            <a:off x="2127409" y="3715822"/>
            <a:ext cx="2774633" cy="316468"/>
          </a:xfrm>
          <a:prstGeom prst="rect">
            <a:avLst/>
          </a:prstGeom>
          <a:noFill/>
          <a:ln/>
        </p:spPr>
        <p:txBody>
          <a:bodyPr wrap="none" lIns="0" tIns="0" rIns="0" bIns="0" rtlCol="0" anchor="t"/>
          <a:lstStyle/>
          <a:p>
            <a:pPr marL="0" indent="0" algn="l">
              <a:lnSpc>
                <a:spcPts val="2450"/>
              </a:lnSpc>
              <a:buNone/>
            </a:pPr>
            <a:r>
              <a:rPr lang="en-US" sz="1950" b="1" dirty="0">
                <a:solidFill>
                  <a:srgbClr val="39393C"/>
                </a:solidFill>
                <a:latin typeface="Playfair Display Bold" pitchFamily="34" charset="0"/>
                <a:ea typeface="Playfair Display Bold" pitchFamily="34" charset="-122"/>
                <a:cs typeface="Playfair Display Bold" pitchFamily="34" charset="-120"/>
              </a:rPr>
              <a:t>1970s-1980s: Expansion</a:t>
            </a:r>
            <a:endParaRPr lang="en-US" sz="1950" dirty="0"/>
          </a:p>
        </p:txBody>
      </p:sp>
      <p:sp>
        <p:nvSpPr>
          <p:cNvPr id="14" name="Text 11"/>
          <p:cNvSpPr/>
          <p:nvPr/>
        </p:nvSpPr>
        <p:spPr>
          <a:xfrm>
            <a:off x="2127409" y="4153853"/>
            <a:ext cx="6307455" cy="972622"/>
          </a:xfrm>
          <a:prstGeom prst="rect">
            <a:avLst/>
          </a:prstGeom>
          <a:noFill/>
          <a:ln/>
        </p:spPr>
        <p:txBody>
          <a:bodyPr wrap="square" lIns="0" tIns="0" rIns="0" bIns="0" rtlCol="0" anchor="t"/>
          <a:lstStyle/>
          <a:p>
            <a:pPr marL="0" indent="0" algn="l">
              <a:lnSpc>
                <a:spcPts val="2550"/>
              </a:lnSpc>
              <a:buNone/>
            </a:pPr>
            <a:r>
              <a:rPr lang="en-US" sz="1550" dirty="0">
                <a:solidFill>
                  <a:srgbClr val="39393C"/>
                </a:solidFill>
                <a:latin typeface="Open Sans" pitchFamily="34" charset="0"/>
                <a:ea typeface="Open Sans" pitchFamily="34" charset="-122"/>
                <a:cs typeface="Open Sans" pitchFamily="34" charset="-120"/>
              </a:rPr>
              <a:t>During this period, WPM gained momentum in India, with the implementation of various legislative measures and the establishment of worker-management councils.</a:t>
            </a:r>
            <a:endParaRPr lang="en-US" sz="1550" dirty="0"/>
          </a:p>
        </p:txBody>
      </p:sp>
      <p:sp>
        <p:nvSpPr>
          <p:cNvPr id="15" name="Shape 12"/>
          <p:cNvSpPr/>
          <p:nvPr/>
        </p:nvSpPr>
        <p:spPr>
          <a:xfrm>
            <a:off x="1218069" y="5975866"/>
            <a:ext cx="709136" cy="22860"/>
          </a:xfrm>
          <a:prstGeom prst="roundRect">
            <a:avLst>
              <a:gd name="adj" fmla="val 132963"/>
            </a:avLst>
          </a:prstGeom>
          <a:solidFill>
            <a:srgbClr val="C6C6D2"/>
          </a:solidFill>
          <a:ln/>
        </p:spPr>
        <p:txBody>
          <a:bodyPr/>
          <a:lstStyle/>
          <a:p>
            <a:endParaRPr lang="en-US"/>
          </a:p>
        </p:txBody>
      </p:sp>
      <p:sp>
        <p:nvSpPr>
          <p:cNvPr id="16" name="Shape 13"/>
          <p:cNvSpPr/>
          <p:nvPr/>
        </p:nvSpPr>
        <p:spPr>
          <a:xfrm>
            <a:off x="785039" y="5759410"/>
            <a:ext cx="455890" cy="455890"/>
          </a:xfrm>
          <a:prstGeom prst="roundRect">
            <a:avLst>
              <a:gd name="adj" fmla="val 6667"/>
            </a:avLst>
          </a:prstGeom>
          <a:solidFill>
            <a:srgbClr val="E0E0EC"/>
          </a:solidFill>
          <a:ln/>
        </p:spPr>
        <p:txBody>
          <a:bodyPr/>
          <a:lstStyle/>
          <a:p>
            <a:endParaRPr lang="en-US"/>
          </a:p>
        </p:txBody>
      </p:sp>
      <p:sp>
        <p:nvSpPr>
          <p:cNvPr id="17" name="Text 14"/>
          <p:cNvSpPr/>
          <p:nvPr/>
        </p:nvSpPr>
        <p:spPr>
          <a:xfrm>
            <a:off x="938748" y="5835372"/>
            <a:ext cx="148352" cy="303967"/>
          </a:xfrm>
          <a:prstGeom prst="rect">
            <a:avLst/>
          </a:prstGeom>
          <a:noFill/>
          <a:ln/>
        </p:spPr>
        <p:txBody>
          <a:bodyPr wrap="none" lIns="0" tIns="0" rIns="0" bIns="0" rtlCol="0" anchor="t"/>
          <a:lstStyle/>
          <a:p>
            <a:pPr marL="0" indent="0" algn="ctr">
              <a:lnSpc>
                <a:spcPts val="2350"/>
              </a:lnSpc>
              <a:buNone/>
            </a:pPr>
            <a:r>
              <a:rPr lang="en-US" sz="2350" b="1" dirty="0">
                <a:solidFill>
                  <a:srgbClr val="39393C"/>
                </a:solidFill>
                <a:latin typeface="Playfair Display Bold" pitchFamily="34" charset="0"/>
                <a:ea typeface="Playfair Display Bold" pitchFamily="34" charset="-122"/>
                <a:cs typeface="Playfair Display Bold" pitchFamily="34" charset="-120"/>
              </a:rPr>
              <a:t>3</a:t>
            </a:r>
            <a:endParaRPr lang="en-US" sz="2350" dirty="0"/>
          </a:p>
        </p:txBody>
      </p:sp>
      <p:sp>
        <p:nvSpPr>
          <p:cNvPr id="18" name="Text 15"/>
          <p:cNvSpPr/>
          <p:nvPr/>
        </p:nvSpPr>
        <p:spPr>
          <a:xfrm>
            <a:off x="2127409" y="5734050"/>
            <a:ext cx="2817971" cy="316468"/>
          </a:xfrm>
          <a:prstGeom prst="rect">
            <a:avLst/>
          </a:prstGeom>
          <a:noFill/>
          <a:ln/>
        </p:spPr>
        <p:txBody>
          <a:bodyPr wrap="none" lIns="0" tIns="0" rIns="0" bIns="0" rtlCol="0" anchor="t"/>
          <a:lstStyle/>
          <a:p>
            <a:pPr marL="0" indent="0" algn="l">
              <a:lnSpc>
                <a:spcPts val="2450"/>
              </a:lnSpc>
              <a:buNone/>
            </a:pPr>
            <a:r>
              <a:rPr lang="en-US" sz="1950" b="1" dirty="0">
                <a:solidFill>
                  <a:srgbClr val="39393C"/>
                </a:solidFill>
                <a:latin typeface="Playfair Display Bold" pitchFamily="34" charset="0"/>
                <a:ea typeface="Playfair Display Bold" pitchFamily="34" charset="-122"/>
                <a:cs typeface="Playfair Display Bold" pitchFamily="34" charset="-120"/>
              </a:rPr>
              <a:t>Present Day: Challenges</a:t>
            </a:r>
            <a:endParaRPr lang="en-US" sz="1950" dirty="0"/>
          </a:p>
        </p:txBody>
      </p:sp>
      <p:sp>
        <p:nvSpPr>
          <p:cNvPr id="19" name="Text 16"/>
          <p:cNvSpPr/>
          <p:nvPr/>
        </p:nvSpPr>
        <p:spPr>
          <a:xfrm>
            <a:off x="2127409" y="6172081"/>
            <a:ext cx="6307455" cy="1296829"/>
          </a:xfrm>
          <a:prstGeom prst="rect">
            <a:avLst/>
          </a:prstGeom>
          <a:noFill/>
          <a:ln/>
        </p:spPr>
        <p:txBody>
          <a:bodyPr wrap="square" lIns="0" tIns="0" rIns="0" bIns="0" rtlCol="0" anchor="t"/>
          <a:lstStyle/>
          <a:p>
            <a:pPr marL="0" indent="0" algn="l">
              <a:lnSpc>
                <a:spcPts val="2550"/>
              </a:lnSpc>
              <a:buNone/>
            </a:pPr>
            <a:r>
              <a:rPr lang="en-US" sz="1550" dirty="0">
                <a:solidFill>
                  <a:srgbClr val="39393C"/>
                </a:solidFill>
                <a:latin typeface="Open Sans" pitchFamily="34" charset="0"/>
                <a:ea typeface="Open Sans" pitchFamily="34" charset="-122"/>
                <a:cs typeface="Open Sans" pitchFamily="34" charset="-120"/>
              </a:rPr>
              <a:t>Today, WPM in India faces challenges such as limited implementation, lack of effective communication, and resistance from both workers and management. Overcoming these barriers is crucial for the continued growth and success of this concept.</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Words>
  <Application>Microsoft Office PowerPoint</Application>
  <PresentationFormat>Custom</PresentationFormat>
  <Paragraphs>46</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Aharoni</vt:lpstr>
      <vt:lpstr>Open Sans</vt:lpstr>
      <vt:lpstr>Arial Black</vt:lpstr>
      <vt:lpstr>Arial</vt:lpstr>
      <vt:lpstr>Playfair Display Bold</vt:lpstr>
      <vt:lpstr>Open Sans Bold</vt:lpstr>
      <vt:lpstr>Office Theme</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3</cp:revision>
  <dcterms:created xsi:type="dcterms:W3CDTF">2024-11-13T11:25:10Z</dcterms:created>
  <dcterms:modified xsi:type="dcterms:W3CDTF">2024-11-29T09:26:52Z</dcterms:modified>
</cp:coreProperties>
</file>