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1" r:id="rId2"/>
    <p:sldId id="256" r:id="rId3"/>
    <p:sldId id="257" r:id="rId4"/>
    <p:sldId id="258" r:id="rId5"/>
    <p:sldId id="259" r:id="rId6"/>
  </p:sldIdLst>
  <p:sldSz cx="14630400" cy="8229600"/>
  <p:notesSz cx="8229600" cy="14630400"/>
  <p:embeddedFontLst>
    <p:embeddedFont>
      <p:font typeface="Dela Gothic One" panose="020B0604020202020204" charset="-128"/>
      <p:regular r:id="rId8"/>
    </p:embeddedFont>
    <p:embeddedFont>
      <p:font typeface="Aharoni" panose="02010803020104030203" pitchFamily="2" charset="-79"/>
      <p:bold r:id="rId9"/>
    </p:embeddedFont>
    <p:embeddedFont>
      <p:font typeface="Arial Black" panose="020B0A04020102020204" pitchFamily="34" charset="0"/>
      <p:bold r:id="rId10"/>
    </p:embeddedFont>
    <p:embeddedFont>
      <p:font typeface="DM Sans" pitchFamily="2" charset="0"/>
      <p:regular r:id="rId11"/>
      <p:bold r:id="rId12"/>
    </p:embeddedFont>
    <p:embeddedFont>
      <p:font typeface="DM Sans Bold" charset="0"/>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45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9052103"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a:t>
            </a:r>
            <a:r>
              <a:rPr lang="en-GB" sz="2200" b="1" dirty="0">
                <a:solidFill>
                  <a:srgbClr val="FF0000"/>
                </a:solidFill>
                <a:latin typeface="Arial Black" pitchFamily="34" charset="0"/>
                <a:cs typeface="Aharoni" pitchFamily="2" charset="-79"/>
              </a:rPr>
              <a:t>Welfare and Safety</a:t>
            </a:r>
          </a:p>
          <a:p>
            <a:r>
              <a:rPr lang="en-US" sz="2200" b="1" dirty="0">
                <a:solidFill>
                  <a:srgbClr val="FF0000"/>
                </a:solidFill>
                <a:latin typeface="Arial Black" pitchFamily="34" charset="0"/>
                <a:cs typeface="Aharoni" pitchFamily="2" charset="-79"/>
              </a:rPr>
              <a:t>Course Code : 22HRM3EC2</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725058"/>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Unit-I</a:t>
            </a:r>
          </a:p>
          <a:p>
            <a:pPr algn="ctr"/>
            <a:r>
              <a:rPr lang="en-US" sz="2800" b="1" dirty="0">
                <a:solidFill>
                  <a:srgbClr val="7030A0"/>
                </a:solidFill>
                <a:latin typeface="Arial Black" pitchFamily="34" charset="0"/>
              </a:rPr>
              <a:t>The Importance of Welfare and Safety</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1887974"/>
            <a:ext cx="7627382" cy="1425416"/>
          </a:xfrm>
          <a:prstGeom prst="rect">
            <a:avLst/>
          </a:prstGeom>
          <a:noFill/>
          <a:ln/>
        </p:spPr>
        <p:txBody>
          <a:bodyPr wrap="square" lIns="0" tIns="0" rIns="0" bIns="0" rtlCol="0" anchor="t"/>
          <a:lstStyle/>
          <a:p>
            <a:pPr marL="0" indent="0">
              <a:lnSpc>
                <a:spcPts val="5600"/>
              </a:lnSpc>
              <a:buNone/>
            </a:pPr>
            <a:r>
              <a:rPr lang="en-US" sz="4450">
                <a:solidFill>
                  <a:srgbClr val="FAEBEB"/>
                </a:solidFill>
                <a:latin typeface="Dela Gothic One" pitchFamily="34" charset="0"/>
                <a:ea typeface="Dela Gothic One" pitchFamily="34" charset="-122"/>
                <a:cs typeface="Dela Gothic One" pitchFamily="34" charset="-120"/>
              </a:rPr>
              <a:t>Introduction to Welfare</a:t>
            </a:r>
            <a:endParaRPr lang="en-US" sz="4450" dirty="0"/>
          </a:p>
        </p:txBody>
      </p:sp>
      <p:sp>
        <p:nvSpPr>
          <p:cNvPr id="4" name="Text 1"/>
          <p:cNvSpPr/>
          <p:nvPr/>
        </p:nvSpPr>
        <p:spPr>
          <a:xfrm>
            <a:off x="758309" y="3638312"/>
            <a:ext cx="7627382" cy="208026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Ensuring the welfare and safety of workers is a fundamental responsibility for any organization. By prioritizing employee well-being, companies can foster a more engaged, productive, and loyal workforce - ultimately driving long-term success. This comprehensive guide explores the key principles, agencies, and best practices for promoting a culture of care and protection in the workplace.</a:t>
            </a:r>
            <a:endParaRPr lang="en-US" sz="1700" dirty="0"/>
          </a:p>
        </p:txBody>
      </p:sp>
      <p:sp>
        <p:nvSpPr>
          <p:cNvPr id="5" name="Shape 2"/>
          <p:cNvSpPr/>
          <p:nvPr/>
        </p:nvSpPr>
        <p:spPr>
          <a:xfrm>
            <a:off x="758309" y="5978485"/>
            <a:ext cx="346591" cy="346591"/>
          </a:xfrm>
          <a:prstGeom prst="roundRect">
            <a:avLst>
              <a:gd name="adj" fmla="val 26380043"/>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765929" y="5986105"/>
            <a:ext cx="331351" cy="331351"/>
          </a:xfrm>
          <a:prstGeom prst="rect">
            <a:avLst/>
          </a:prstGeom>
        </p:spPr>
      </p:pic>
      <p:sp>
        <p:nvSpPr>
          <p:cNvPr id="7" name="Text 3"/>
          <p:cNvSpPr/>
          <p:nvPr/>
        </p:nvSpPr>
        <p:spPr>
          <a:xfrm>
            <a:off x="1213128" y="5962293"/>
            <a:ext cx="2101929" cy="379214"/>
          </a:xfrm>
          <a:prstGeom prst="rect">
            <a:avLst/>
          </a:prstGeom>
          <a:noFill/>
          <a:ln/>
        </p:spPr>
        <p:txBody>
          <a:bodyPr wrap="none" lIns="0" tIns="0" rIns="0" bIns="0" rtlCol="0" anchor="t"/>
          <a:lstStyle/>
          <a:p>
            <a:pPr marL="0" indent="0" algn="l">
              <a:lnSpc>
                <a:spcPts val="2950"/>
              </a:lnSpc>
              <a:buNone/>
            </a:pPr>
            <a:r>
              <a:rPr lang="en-US" sz="2100" b="1" dirty="0">
                <a:solidFill>
                  <a:srgbClr val="FFE5E5"/>
                </a:solidFill>
                <a:latin typeface="DM Sans Bold" pitchFamily="34" charset="0"/>
                <a:ea typeface="DM Sans Bold" pitchFamily="34" charset="-122"/>
                <a:cs typeface="DM Sans Bold" pitchFamily="34" charset="-120"/>
              </a:rPr>
              <a:t>by Presentation</a:t>
            </a:r>
            <a:endParaRPr lang="en-US" sz="2100" dirty="0"/>
          </a:p>
        </p:txBody>
      </p:sp>
      <p:pic>
        <p:nvPicPr>
          <p:cNvPr id="9" name="Picture 8">
            <a:extLst>
              <a:ext uri="{FF2B5EF4-FFF2-40B4-BE49-F238E27FC236}">
                <a16:creationId xmlns:a16="http://schemas.microsoft.com/office/drawing/2014/main" id="{DDE6C3A1-673C-C3B1-415A-3686CE531BD4}"/>
              </a:ext>
            </a:extLst>
          </p:cNvPr>
          <p:cNvPicPr>
            <a:picLocks noChangeAspect="1"/>
          </p:cNvPicPr>
          <p:nvPr/>
        </p:nvPicPr>
        <p:blipFill>
          <a:blip r:embed="rId5"/>
          <a:stretch>
            <a:fillRect/>
          </a:stretch>
        </p:blipFill>
        <p:spPr>
          <a:xfrm>
            <a:off x="758309" y="5919198"/>
            <a:ext cx="2514951" cy="5430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8309" y="1890355"/>
            <a:ext cx="11726466" cy="712708"/>
          </a:xfrm>
          <a:prstGeom prst="rect">
            <a:avLst/>
          </a:prstGeom>
          <a:noFill/>
          <a:ln/>
        </p:spPr>
        <p:txBody>
          <a:bodyPr wrap="none" lIns="0" tIns="0" rIns="0" bIns="0" rtlCol="0" anchor="t"/>
          <a:lstStyle/>
          <a:p>
            <a:pPr marL="0" indent="0">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Scope of Labor Welfare Philosophy</a:t>
            </a:r>
            <a:endParaRPr lang="en-US" sz="4450" dirty="0"/>
          </a:p>
        </p:txBody>
      </p:sp>
      <p:sp>
        <p:nvSpPr>
          <p:cNvPr id="3" name="Text 1"/>
          <p:cNvSpPr/>
          <p:nvPr/>
        </p:nvSpPr>
        <p:spPr>
          <a:xfrm>
            <a:off x="758309" y="3144560"/>
            <a:ext cx="3018353" cy="356235"/>
          </a:xfrm>
          <a:prstGeom prst="rect">
            <a:avLst/>
          </a:prstGeom>
          <a:noFill/>
          <a:ln/>
        </p:spPr>
        <p:txBody>
          <a:bodyPr wrap="none" lIns="0" tIns="0" rIns="0" bIns="0" rtlCol="0" anchor="t"/>
          <a:lstStyle/>
          <a:p>
            <a:pPr marL="0" indent="0">
              <a:lnSpc>
                <a:spcPts val="2800"/>
              </a:lnSpc>
              <a:buNone/>
            </a:pPr>
            <a:r>
              <a:rPr lang="en-US" sz="2200" dirty="0">
                <a:solidFill>
                  <a:srgbClr val="FAEBEB"/>
                </a:solidFill>
                <a:latin typeface="Dela Gothic One" pitchFamily="34" charset="0"/>
                <a:ea typeface="Dela Gothic One" pitchFamily="34" charset="-122"/>
                <a:cs typeface="Dela Gothic One" pitchFamily="34" charset="-120"/>
              </a:rPr>
              <a:t>Workplace Safety</a:t>
            </a:r>
            <a:endParaRPr lang="en-US" sz="2200" dirty="0"/>
          </a:p>
        </p:txBody>
      </p:sp>
      <p:sp>
        <p:nvSpPr>
          <p:cNvPr id="4" name="Text 2"/>
          <p:cNvSpPr/>
          <p:nvPr/>
        </p:nvSpPr>
        <p:spPr>
          <a:xfrm>
            <a:off x="758309" y="3717369"/>
            <a:ext cx="4018359" cy="208026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At the core of labor welfare is ensuring a safe and hazard-free working environment. This includes providing proper equipment, training, and protocols to mitigate risks and prevent accidents or injuries.</a:t>
            </a:r>
            <a:endParaRPr lang="en-US" sz="1700" dirty="0"/>
          </a:p>
        </p:txBody>
      </p:sp>
      <p:sp>
        <p:nvSpPr>
          <p:cNvPr id="5" name="Text 3"/>
          <p:cNvSpPr/>
          <p:nvPr/>
        </p:nvSpPr>
        <p:spPr>
          <a:xfrm>
            <a:off x="5312926" y="3144560"/>
            <a:ext cx="3343275" cy="356235"/>
          </a:xfrm>
          <a:prstGeom prst="rect">
            <a:avLst/>
          </a:prstGeom>
          <a:noFill/>
          <a:ln/>
        </p:spPr>
        <p:txBody>
          <a:bodyPr wrap="none" lIns="0" tIns="0" rIns="0" bIns="0" rtlCol="0" anchor="t"/>
          <a:lstStyle/>
          <a:p>
            <a:pPr marL="0" indent="0">
              <a:lnSpc>
                <a:spcPts val="2800"/>
              </a:lnSpc>
              <a:buNone/>
            </a:pPr>
            <a:r>
              <a:rPr lang="en-US" sz="2200" dirty="0">
                <a:solidFill>
                  <a:srgbClr val="FAEBEB"/>
                </a:solidFill>
                <a:latin typeface="Dela Gothic One" pitchFamily="34" charset="0"/>
                <a:ea typeface="Dela Gothic One" pitchFamily="34" charset="-122"/>
                <a:cs typeface="Dela Gothic One" pitchFamily="34" charset="-120"/>
              </a:rPr>
              <a:t>Health and Wellness</a:t>
            </a:r>
            <a:endParaRPr lang="en-US" sz="2200" dirty="0"/>
          </a:p>
        </p:txBody>
      </p:sp>
      <p:sp>
        <p:nvSpPr>
          <p:cNvPr id="6" name="Text 4"/>
          <p:cNvSpPr/>
          <p:nvPr/>
        </p:nvSpPr>
        <p:spPr>
          <a:xfrm>
            <a:off x="5312926" y="3717369"/>
            <a:ext cx="4018359" cy="208026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Promoting the physical and mental well-being of employees through access to healthcare, counseling services, and wellness programs is crucial for maintaining a healthy and motivated workforce.</a:t>
            </a:r>
            <a:endParaRPr lang="en-US" sz="1700" dirty="0"/>
          </a:p>
        </p:txBody>
      </p:sp>
      <p:sp>
        <p:nvSpPr>
          <p:cNvPr id="7" name="Text 5"/>
          <p:cNvSpPr/>
          <p:nvPr/>
        </p:nvSpPr>
        <p:spPr>
          <a:xfrm>
            <a:off x="9867543" y="3144560"/>
            <a:ext cx="3121462" cy="356235"/>
          </a:xfrm>
          <a:prstGeom prst="rect">
            <a:avLst/>
          </a:prstGeom>
          <a:noFill/>
          <a:ln/>
        </p:spPr>
        <p:txBody>
          <a:bodyPr wrap="none" lIns="0" tIns="0" rIns="0" bIns="0" rtlCol="0" anchor="t"/>
          <a:lstStyle/>
          <a:p>
            <a:pPr marL="0" indent="0">
              <a:lnSpc>
                <a:spcPts val="2800"/>
              </a:lnSpc>
              <a:buNone/>
            </a:pPr>
            <a:r>
              <a:rPr lang="en-US" sz="2200" dirty="0">
                <a:solidFill>
                  <a:srgbClr val="FAEBEB"/>
                </a:solidFill>
                <a:latin typeface="Dela Gothic One" pitchFamily="34" charset="0"/>
                <a:ea typeface="Dela Gothic One" pitchFamily="34" charset="-122"/>
                <a:cs typeface="Dela Gothic One" pitchFamily="34" charset="-120"/>
              </a:rPr>
              <a:t>Work-Life Balance</a:t>
            </a:r>
            <a:endParaRPr lang="en-US" sz="2200" dirty="0"/>
          </a:p>
        </p:txBody>
      </p:sp>
      <p:sp>
        <p:nvSpPr>
          <p:cNvPr id="8" name="Text 6"/>
          <p:cNvSpPr/>
          <p:nvPr/>
        </p:nvSpPr>
        <p:spPr>
          <a:xfrm>
            <a:off x="9867543" y="3717369"/>
            <a:ext cx="4018359" cy="242697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By supporting a healthy work-life balance, organizations can reduce stress, improve job satisfaction, and foster a more engaged and productive workforce. This may include flexible scheduling, childcare assistance, and paid time off.</a:t>
            </a:r>
            <a:endParaRPr lang="en-US" sz="1700" dirty="0"/>
          </a:p>
        </p:txBody>
      </p:sp>
      <p:pic>
        <p:nvPicPr>
          <p:cNvPr id="10" name="Picture 9">
            <a:extLst>
              <a:ext uri="{FF2B5EF4-FFF2-40B4-BE49-F238E27FC236}">
                <a16:creationId xmlns:a16="http://schemas.microsoft.com/office/drawing/2014/main" id="{078E04D8-6898-756C-EE05-137B402DE0AF}"/>
              </a:ext>
            </a:extLst>
          </p:cNvPr>
          <p:cNvPicPr>
            <a:picLocks noChangeAspect="1"/>
          </p:cNvPicPr>
          <p:nvPr/>
        </p:nvPicPr>
        <p:blipFill>
          <a:blip r:embed="rId3"/>
          <a:stretch>
            <a:fillRect/>
          </a:stretch>
        </p:blipFill>
        <p:spPr>
          <a:xfrm>
            <a:off x="12115449" y="7686599"/>
            <a:ext cx="2514951" cy="5430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970121"/>
            <a:ext cx="9141738" cy="712708"/>
          </a:xfrm>
          <a:prstGeom prst="rect">
            <a:avLst/>
          </a:prstGeom>
          <a:noFill/>
          <a:ln/>
        </p:spPr>
        <p:txBody>
          <a:bodyPr wrap="none" lIns="0" tIns="0" rIns="0" bIns="0" rtlCol="0" anchor="t"/>
          <a:lstStyle/>
          <a:p>
            <a:pPr marL="0" indent="0">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Principles of Labor Welfare</a:t>
            </a:r>
            <a:endParaRPr lang="en-US" sz="4450" dirty="0"/>
          </a:p>
        </p:txBody>
      </p:sp>
      <p:sp>
        <p:nvSpPr>
          <p:cNvPr id="3" name="Shape 1"/>
          <p:cNvSpPr/>
          <p:nvPr/>
        </p:nvSpPr>
        <p:spPr>
          <a:xfrm>
            <a:off x="758309" y="2359819"/>
            <a:ext cx="487442" cy="487442"/>
          </a:xfrm>
          <a:prstGeom prst="roundRect">
            <a:avLst>
              <a:gd name="adj" fmla="val 18669"/>
            </a:avLst>
          </a:prstGeom>
          <a:solidFill>
            <a:srgbClr val="740B0B"/>
          </a:solidFill>
          <a:ln w="7620">
            <a:solidFill>
              <a:srgbClr val="8D2424"/>
            </a:solidFill>
            <a:prstDash val="solid"/>
          </a:ln>
        </p:spPr>
        <p:txBody>
          <a:bodyPr/>
          <a:lstStyle/>
          <a:p>
            <a:endParaRPr lang="en-US"/>
          </a:p>
        </p:txBody>
      </p:sp>
      <p:sp>
        <p:nvSpPr>
          <p:cNvPr id="4" name="Text 2"/>
          <p:cNvSpPr/>
          <p:nvPr/>
        </p:nvSpPr>
        <p:spPr>
          <a:xfrm>
            <a:off x="901422" y="2432447"/>
            <a:ext cx="201097" cy="342067"/>
          </a:xfrm>
          <a:prstGeom prst="rect">
            <a:avLst/>
          </a:prstGeom>
          <a:noFill/>
          <a:ln/>
        </p:spPr>
        <p:txBody>
          <a:bodyPr wrap="none" lIns="0" tIns="0" rIns="0" bIns="0" rtlCol="0" anchor="t"/>
          <a:lstStyle/>
          <a:p>
            <a:pPr marL="0" indent="0" algn="ctr">
              <a:lnSpc>
                <a:spcPts val="2650"/>
              </a:lnSpc>
              <a:buNone/>
            </a:pPr>
            <a:r>
              <a:rPr lang="en-US" sz="2650" dirty="0">
                <a:solidFill>
                  <a:srgbClr val="FFE5E5"/>
                </a:solidFill>
                <a:latin typeface="Dela Gothic One" pitchFamily="34" charset="0"/>
                <a:ea typeface="Dela Gothic One" pitchFamily="34" charset="-122"/>
                <a:cs typeface="Dela Gothic One" pitchFamily="34" charset="-120"/>
              </a:rPr>
              <a:t>1</a:t>
            </a:r>
            <a:endParaRPr lang="en-US" sz="2650" dirty="0"/>
          </a:p>
        </p:txBody>
      </p:sp>
      <p:sp>
        <p:nvSpPr>
          <p:cNvPr id="5" name="Text 3"/>
          <p:cNvSpPr/>
          <p:nvPr/>
        </p:nvSpPr>
        <p:spPr>
          <a:xfrm>
            <a:off x="1462326" y="2359819"/>
            <a:ext cx="3652242" cy="356235"/>
          </a:xfrm>
          <a:prstGeom prst="rect">
            <a:avLst/>
          </a:prstGeom>
          <a:noFill/>
          <a:ln/>
        </p:spPr>
        <p:txBody>
          <a:bodyPr wrap="none" lIns="0" tIns="0" rIns="0" bIns="0" rtlCol="0" anchor="t"/>
          <a:lstStyle/>
          <a:p>
            <a:pPr marL="0" indent="0">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Equity and Inclusivity</a:t>
            </a:r>
            <a:endParaRPr lang="en-US" sz="2200" dirty="0"/>
          </a:p>
        </p:txBody>
      </p:sp>
      <p:sp>
        <p:nvSpPr>
          <p:cNvPr id="6" name="Text 4"/>
          <p:cNvSpPr/>
          <p:nvPr/>
        </p:nvSpPr>
        <p:spPr>
          <a:xfrm>
            <a:off x="1462326" y="2845951"/>
            <a:ext cx="5744647" cy="138684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Labor welfare initiatives should be designed to benefit all employees, regardless of their position, background, or demographic. Ensuring equal access and opportunity is essential for creating a truly inclusive workplace.</a:t>
            </a:r>
            <a:endParaRPr lang="en-US" sz="1700" dirty="0"/>
          </a:p>
        </p:txBody>
      </p:sp>
      <p:sp>
        <p:nvSpPr>
          <p:cNvPr id="7" name="Shape 5"/>
          <p:cNvSpPr/>
          <p:nvPr/>
        </p:nvSpPr>
        <p:spPr>
          <a:xfrm>
            <a:off x="7423547" y="2359819"/>
            <a:ext cx="487442" cy="487442"/>
          </a:xfrm>
          <a:prstGeom prst="roundRect">
            <a:avLst>
              <a:gd name="adj" fmla="val 18669"/>
            </a:avLst>
          </a:prstGeom>
          <a:solidFill>
            <a:srgbClr val="740B0B"/>
          </a:solidFill>
          <a:ln w="7620">
            <a:solidFill>
              <a:srgbClr val="8D2424"/>
            </a:solidFill>
            <a:prstDash val="solid"/>
          </a:ln>
        </p:spPr>
        <p:txBody>
          <a:bodyPr/>
          <a:lstStyle/>
          <a:p>
            <a:endParaRPr lang="en-US"/>
          </a:p>
        </p:txBody>
      </p:sp>
      <p:sp>
        <p:nvSpPr>
          <p:cNvPr id="8" name="Text 6"/>
          <p:cNvSpPr/>
          <p:nvPr/>
        </p:nvSpPr>
        <p:spPr>
          <a:xfrm>
            <a:off x="7524393" y="2432447"/>
            <a:ext cx="285631" cy="342067"/>
          </a:xfrm>
          <a:prstGeom prst="rect">
            <a:avLst/>
          </a:prstGeom>
          <a:noFill/>
          <a:ln/>
        </p:spPr>
        <p:txBody>
          <a:bodyPr wrap="none" lIns="0" tIns="0" rIns="0" bIns="0" rtlCol="0" anchor="t"/>
          <a:lstStyle/>
          <a:p>
            <a:pPr marL="0" indent="0" algn="ctr">
              <a:lnSpc>
                <a:spcPts val="2650"/>
              </a:lnSpc>
              <a:buNone/>
            </a:pPr>
            <a:r>
              <a:rPr lang="en-US" sz="2650" dirty="0">
                <a:solidFill>
                  <a:srgbClr val="FFE5E5"/>
                </a:solidFill>
                <a:latin typeface="Dela Gothic One" pitchFamily="34" charset="0"/>
                <a:ea typeface="Dela Gothic One" pitchFamily="34" charset="-122"/>
                <a:cs typeface="Dela Gothic One" pitchFamily="34" charset="-120"/>
              </a:rPr>
              <a:t>2</a:t>
            </a:r>
            <a:endParaRPr lang="en-US" sz="2650" dirty="0"/>
          </a:p>
        </p:txBody>
      </p:sp>
      <p:sp>
        <p:nvSpPr>
          <p:cNvPr id="9" name="Text 7"/>
          <p:cNvSpPr/>
          <p:nvPr/>
        </p:nvSpPr>
        <p:spPr>
          <a:xfrm>
            <a:off x="8127563" y="2359819"/>
            <a:ext cx="5719286" cy="356235"/>
          </a:xfrm>
          <a:prstGeom prst="rect">
            <a:avLst/>
          </a:prstGeom>
          <a:noFill/>
          <a:ln/>
        </p:spPr>
        <p:txBody>
          <a:bodyPr wrap="none" lIns="0" tIns="0" rIns="0" bIns="0" rtlCol="0" anchor="t"/>
          <a:lstStyle/>
          <a:p>
            <a:pPr marL="0" indent="0">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Accessibility and Responsiveness</a:t>
            </a:r>
            <a:endParaRPr lang="en-US" sz="2200" dirty="0"/>
          </a:p>
        </p:txBody>
      </p:sp>
      <p:sp>
        <p:nvSpPr>
          <p:cNvPr id="10" name="Text 8"/>
          <p:cNvSpPr/>
          <p:nvPr/>
        </p:nvSpPr>
        <p:spPr>
          <a:xfrm>
            <a:off x="8127563" y="2845951"/>
            <a:ext cx="5744647" cy="173355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Welfare programs and resources must be easily accessible and responsive to the diverse needs of the workforce. This may involve providing multilingual support, accommodating disabilities, and continuously soliciting employee feedback.</a:t>
            </a:r>
            <a:endParaRPr lang="en-US" sz="1700" dirty="0"/>
          </a:p>
        </p:txBody>
      </p:sp>
      <p:sp>
        <p:nvSpPr>
          <p:cNvPr id="11" name="Shape 9"/>
          <p:cNvSpPr/>
          <p:nvPr/>
        </p:nvSpPr>
        <p:spPr>
          <a:xfrm>
            <a:off x="758309" y="5039797"/>
            <a:ext cx="487442" cy="487442"/>
          </a:xfrm>
          <a:prstGeom prst="roundRect">
            <a:avLst>
              <a:gd name="adj" fmla="val 18669"/>
            </a:avLst>
          </a:prstGeom>
          <a:solidFill>
            <a:srgbClr val="740B0B"/>
          </a:solidFill>
          <a:ln w="7620">
            <a:solidFill>
              <a:srgbClr val="8D2424"/>
            </a:solidFill>
            <a:prstDash val="solid"/>
          </a:ln>
        </p:spPr>
        <p:txBody>
          <a:bodyPr/>
          <a:lstStyle/>
          <a:p>
            <a:endParaRPr lang="en-US"/>
          </a:p>
        </p:txBody>
      </p:sp>
      <p:sp>
        <p:nvSpPr>
          <p:cNvPr id="12" name="Text 10"/>
          <p:cNvSpPr/>
          <p:nvPr/>
        </p:nvSpPr>
        <p:spPr>
          <a:xfrm>
            <a:off x="851297" y="5112425"/>
            <a:ext cx="301347" cy="342067"/>
          </a:xfrm>
          <a:prstGeom prst="rect">
            <a:avLst/>
          </a:prstGeom>
          <a:noFill/>
          <a:ln/>
        </p:spPr>
        <p:txBody>
          <a:bodyPr wrap="none" lIns="0" tIns="0" rIns="0" bIns="0" rtlCol="0" anchor="t"/>
          <a:lstStyle/>
          <a:p>
            <a:pPr marL="0" indent="0" algn="ctr">
              <a:lnSpc>
                <a:spcPts val="2650"/>
              </a:lnSpc>
              <a:buNone/>
            </a:pPr>
            <a:r>
              <a:rPr lang="en-US" sz="2650" dirty="0">
                <a:solidFill>
                  <a:srgbClr val="FFE5E5"/>
                </a:solidFill>
                <a:latin typeface="Dela Gothic One" pitchFamily="34" charset="0"/>
                <a:ea typeface="Dela Gothic One" pitchFamily="34" charset="-122"/>
                <a:cs typeface="Dela Gothic One" pitchFamily="34" charset="-120"/>
              </a:rPr>
              <a:t>3</a:t>
            </a:r>
            <a:endParaRPr lang="en-US" sz="2650" dirty="0"/>
          </a:p>
        </p:txBody>
      </p:sp>
      <p:sp>
        <p:nvSpPr>
          <p:cNvPr id="13" name="Text 11"/>
          <p:cNvSpPr/>
          <p:nvPr/>
        </p:nvSpPr>
        <p:spPr>
          <a:xfrm>
            <a:off x="1462326" y="5039797"/>
            <a:ext cx="4146471" cy="356235"/>
          </a:xfrm>
          <a:prstGeom prst="rect">
            <a:avLst/>
          </a:prstGeom>
          <a:noFill/>
          <a:ln/>
        </p:spPr>
        <p:txBody>
          <a:bodyPr wrap="none" lIns="0" tIns="0" rIns="0" bIns="0" rtlCol="0" anchor="t"/>
          <a:lstStyle/>
          <a:p>
            <a:pPr marL="0" indent="0">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Employee Empowerment</a:t>
            </a:r>
            <a:endParaRPr lang="en-US" sz="2200" dirty="0"/>
          </a:p>
        </p:txBody>
      </p:sp>
      <p:sp>
        <p:nvSpPr>
          <p:cNvPr id="14" name="Text 12"/>
          <p:cNvSpPr/>
          <p:nvPr/>
        </p:nvSpPr>
        <p:spPr>
          <a:xfrm>
            <a:off x="1462326" y="5525929"/>
            <a:ext cx="5744647" cy="173355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Effective labor welfare goes beyond simply providing benefits; it should empower employees to take an active role in their own well-being and professional development. This can include offering training, mentorship, and opportunities for growth.</a:t>
            </a:r>
            <a:endParaRPr lang="en-US" sz="1700" dirty="0"/>
          </a:p>
        </p:txBody>
      </p:sp>
      <p:sp>
        <p:nvSpPr>
          <p:cNvPr id="15" name="Shape 13"/>
          <p:cNvSpPr/>
          <p:nvPr/>
        </p:nvSpPr>
        <p:spPr>
          <a:xfrm>
            <a:off x="7423547" y="5039797"/>
            <a:ext cx="487442" cy="487442"/>
          </a:xfrm>
          <a:prstGeom prst="roundRect">
            <a:avLst>
              <a:gd name="adj" fmla="val 18669"/>
            </a:avLst>
          </a:prstGeom>
          <a:solidFill>
            <a:srgbClr val="740B0B"/>
          </a:solidFill>
          <a:ln w="7620">
            <a:solidFill>
              <a:srgbClr val="8D2424"/>
            </a:solidFill>
            <a:prstDash val="solid"/>
          </a:ln>
        </p:spPr>
        <p:txBody>
          <a:bodyPr/>
          <a:lstStyle/>
          <a:p>
            <a:endParaRPr lang="en-US"/>
          </a:p>
        </p:txBody>
      </p:sp>
      <p:sp>
        <p:nvSpPr>
          <p:cNvPr id="16" name="Text 14"/>
          <p:cNvSpPr/>
          <p:nvPr/>
        </p:nvSpPr>
        <p:spPr>
          <a:xfrm>
            <a:off x="7509272" y="5112425"/>
            <a:ext cx="315992" cy="342067"/>
          </a:xfrm>
          <a:prstGeom prst="rect">
            <a:avLst/>
          </a:prstGeom>
          <a:noFill/>
          <a:ln/>
        </p:spPr>
        <p:txBody>
          <a:bodyPr wrap="none" lIns="0" tIns="0" rIns="0" bIns="0" rtlCol="0" anchor="t"/>
          <a:lstStyle/>
          <a:p>
            <a:pPr marL="0" indent="0" algn="ctr">
              <a:lnSpc>
                <a:spcPts val="2650"/>
              </a:lnSpc>
              <a:buNone/>
            </a:pPr>
            <a:r>
              <a:rPr lang="en-US" sz="2650" dirty="0">
                <a:solidFill>
                  <a:srgbClr val="FFE5E5"/>
                </a:solidFill>
                <a:latin typeface="Dela Gothic One" pitchFamily="34" charset="0"/>
                <a:ea typeface="Dela Gothic One" pitchFamily="34" charset="-122"/>
                <a:cs typeface="Dela Gothic One" pitchFamily="34" charset="-120"/>
              </a:rPr>
              <a:t>4</a:t>
            </a:r>
            <a:endParaRPr lang="en-US" sz="2650" dirty="0"/>
          </a:p>
        </p:txBody>
      </p:sp>
      <p:sp>
        <p:nvSpPr>
          <p:cNvPr id="17" name="Text 15"/>
          <p:cNvSpPr/>
          <p:nvPr/>
        </p:nvSpPr>
        <p:spPr>
          <a:xfrm>
            <a:off x="8127563" y="5039797"/>
            <a:ext cx="4305538" cy="356235"/>
          </a:xfrm>
          <a:prstGeom prst="rect">
            <a:avLst/>
          </a:prstGeom>
          <a:noFill/>
          <a:ln/>
        </p:spPr>
        <p:txBody>
          <a:bodyPr wrap="none" lIns="0" tIns="0" rIns="0" bIns="0" rtlCol="0" anchor="t"/>
          <a:lstStyle/>
          <a:p>
            <a:pPr marL="0" indent="0">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Continuous Improvement</a:t>
            </a:r>
            <a:endParaRPr lang="en-US" sz="2200" dirty="0"/>
          </a:p>
        </p:txBody>
      </p:sp>
      <p:sp>
        <p:nvSpPr>
          <p:cNvPr id="18" name="Text 16"/>
          <p:cNvSpPr/>
          <p:nvPr/>
        </p:nvSpPr>
        <p:spPr>
          <a:xfrm>
            <a:off x="8127563" y="5525929"/>
            <a:ext cx="5744647" cy="173355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Labor welfare programs should be regularly evaluated and updated to ensure they remain relevant and effective in addressing the evolving needs of the workforce. Seeking employee input and adapting to changing circumstances is crucial.</a:t>
            </a:r>
            <a:endParaRPr lang="en-US" sz="1700" dirty="0"/>
          </a:p>
        </p:txBody>
      </p:sp>
      <p:pic>
        <p:nvPicPr>
          <p:cNvPr id="19" name="Picture 18">
            <a:extLst>
              <a:ext uri="{FF2B5EF4-FFF2-40B4-BE49-F238E27FC236}">
                <a16:creationId xmlns:a16="http://schemas.microsoft.com/office/drawing/2014/main" id="{BAC29AB7-3B47-697F-A817-113C7C6ADFE7}"/>
              </a:ext>
            </a:extLst>
          </p:cNvPr>
          <p:cNvPicPr>
            <a:picLocks noChangeAspect="1"/>
          </p:cNvPicPr>
          <p:nvPr/>
        </p:nvPicPr>
        <p:blipFill>
          <a:blip r:embed="rId3"/>
          <a:stretch>
            <a:fillRect/>
          </a:stretch>
        </p:blipFill>
        <p:spPr>
          <a:xfrm>
            <a:off x="12115449" y="7686599"/>
            <a:ext cx="2514951" cy="5430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7193" y="761643"/>
            <a:ext cx="7882414" cy="1185863"/>
          </a:xfrm>
          <a:prstGeom prst="rect">
            <a:avLst/>
          </a:prstGeom>
          <a:noFill/>
          <a:ln/>
        </p:spPr>
        <p:txBody>
          <a:bodyPr wrap="square" lIns="0" tIns="0" rIns="0" bIns="0" rtlCol="0" anchor="t"/>
          <a:lstStyle/>
          <a:p>
            <a:pPr marL="0" indent="0">
              <a:lnSpc>
                <a:spcPts val="4650"/>
              </a:lnSpc>
              <a:buNone/>
            </a:pPr>
            <a:r>
              <a:rPr lang="en-US" sz="3700" dirty="0">
                <a:solidFill>
                  <a:srgbClr val="FAEBEB"/>
                </a:solidFill>
                <a:latin typeface="Dela Gothic One" pitchFamily="34" charset="0"/>
                <a:ea typeface="Dela Gothic One" pitchFamily="34" charset="-122"/>
                <a:cs typeface="Dela Gothic One" pitchFamily="34" charset="-120"/>
              </a:rPr>
              <a:t>Key Agencies and Their Roles in Labor Welfare</a:t>
            </a:r>
            <a:endParaRPr lang="en-US" sz="3700" dirty="0"/>
          </a:p>
        </p:txBody>
      </p:sp>
      <p:sp>
        <p:nvSpPr>
          <p:cNvPr id="4" name="Shape 1"/>
          <p:cNvSpPr/>
          <p:nvPr/>
        </p:nvSpPr>
        <p:spPr>
          <a:xfrm>
            <a:off x="6376035" y="2217777"/>
            <a:ext cx="22860" cy="5250180"/>
          </a:xfrm>
          <a:prstGeom prst="roundRect">
            <a:avLst>
              <a:gd name="adj" fmla="val 331171"/>
            </a:avLst>
          </a:prstGeom>
          <a:solidFill>
            <a:srgbClr val="8D2424"/>
          </a:solidFill>
          <a:ln/>
        </p:spPr>
        <p:txBody>
          <a:bodyPr/>
          <a:lstStyle/>
          <a:p>
            <a:endParaRPr lang="en-US"/>
          </a:p>
        </p:txBody>
      </p:sp>
      <p:sp>
        <p:nvSpPr>
          <p:cNvPr id="5" name="Shape 2"/>
          <p:cNvSpPr/>
          <p:nvPr/>
        </p:nvSpPr>
        <p:spPr>
          <a:xfrm>
            <a:off x="6567368" y="2611874"/>
            <a:ext cx="630793" cy="22860"/>
          </a:xfrm>
          <a:prstGeom prst="roundRect">
            <a:avLst>
              <a:gd name="adj" fmla="val 331171"/>
            </a:avLst>
          </a:prstGeom>
          <a:solidFill>
            <a:srgbClr val="8D2424"/>
          </a:solidFill>
          <a:ln/>
        </p:spPr>
        <p:txBody>
          <a:bodyPr/>
          <a:lstStyle/>
          <a:p>
            <a:endParaRPr lang="en-US"/>
          </a:p>
        </p:txBody>
      </p:sp>
      <p:sp>
        <p:nvSpPr>
          <p:cNvPr id="6" name="Shape 3"/>
          <p:cNvSpPr/>
          <p:nvPr/>
        </p:nvSpPr>
        <p:spPr>
          <a:xfrm>
            <a:off x="6184702" y="2420541"/>
            <a:ext cx="405527" cy="405527"/>
          </a:xfrm>
          <a:prstGeom prst="roundRect">
            <a:avLst>
              <a:gd name="adj" fmla="val 18668"/>
            </a:avLst>
          </a:prstGeom>
          <a:solidFill>
            <a:srgbClr val="740B0B"/>
          </a:solidFill>
          <a:ln w="7620">
            <a:solidFill>
              <a:srgbClr val="8D2424"/>
            </a:solidFill>
            <a:prstDash val="solid"/>
          </a:ln>
        </p:spPr>
        <p:txBody>
          <a:bodyPr/>
          <a:lstStyle/>
          <a:p>
            <a:endParaRPr lang="en-US"/>
          </a:p>
        </p:txBody>
      </p:sp>
      <p:sp>
        <p:nvSpPr>
          <p:cNvPr id="7" name="Text 4"/>
          <p:cNvSpPr/>
          <p:nvPr/>
        </p:nvSpPr>
        <p:spPr>
          <a:xfrm>
            <a:off x="6303764" y="2481024"/>
            <a:ext cx="167402" cy="284559"/>
          </a:xfrm>
          <a:prstGeom prst="rect">
            <a:avLst/>
          </a:prstGeom>
          <a:noFill/>
          <a:ln/>
        </p:spPr>
        <p:txBody>
          <a:bodyPr wrap="none" lIns="0" tIns="0" rIns="0" bIns="0" rtlCol="0" anchor="t"/>
          <a:lstStyle/>
          <a:p>
            <a:pPr marL="0" indent="0" algn="ctr">
              <a:lnSpc>
                <a:spcPts val="2200"/>
              </a:lnSpc>
              <a:buNone/>
            </a:pPr>
            <a:r>
              <a:rPr lang="en-US" sz="2200" dirty="0">
                <a:solidFill>
                  <a:srgbClr val="FFE5E5"/>
                </a:solidFill>
                <a:latin typeface="Dela Gothic One" pitchFamily="34" charset="0"/>
                <a:ea typeface="Dela Gothic One" pitchFamily="34" charset="-122"/>
                <a:cs typeface="Dela Gothic One" pitchFamily="34" charset="-120"/>
              </a:rPr>
              <a:t>1</a:t>
            </a:r>
            <a:endParaRPr lang="en-US" sz="2200" dirty="0"/>
          </a:p>
        </p:txBody>
      </p:sp>
      <p:sp>
        <p:nvSpPr>
          <p:cNvPr id="8" name="Text 5"/>
          <p:cNvSpPr/>
          <p:nvPr/>
        </p:nvSpPr>
        <p:spPr>
          <a:xfrm>
            <a:off x="7378779" y="2397919"/>
            <a:ext cx="3102412" cy="296466"/>
          </a:xfrm>
          <a:prstGeom prst="rect">
            <a:avLst/>
          </a:prstGeom>
          <a:noFill/>
          <a:ln/>
        </p:spPr>
        <p:txBody>
          <a:bodyPr wrap="none" lIns="0" tIns="0" rIns="0" bIns="0" rtlCol="0" anchor="t"/>
          <a:lstStyle/>
          <a:p>
            <a:pPr marL="0" indent="0" algn="l">
              <a:lnSpc>
                <a:spcPts val="2300"/>
              </a:lnSpc>
              <a:buNone/>
            </a:pPr>
            <a:r>
              <a:rPr lang="en-US" sz="1850" dirty="0">
                <a:solidFill>
                  <a:srgbClr val="FFE5E5"/>
                </a:solidFill>
                <a:latin typeface="Dela Gothic One" pitchFamily="34" charset="0"/>
                <a:ea typeface="Dela Gothic One" pitchFamily="34" charset="-122"/>
                <a:cs typeface="Dela Gothic One" pitchFamily="34" charset="-120"/>
              </a:rPr>
              <a:t>Government Agencies</a:t>
            </a:r>
            <a:endParaRPr lang="en-US" sz="1850" dirty="0"/>
          </a:p>
        </p:txBody>
      </p:sp>
      <p:sp>
        <p:nvSpPr>
          <p:cNvPr id="9" name="Text 6"/>
          <p:cNvSpPr/>
          <p:nvPr/>
        </p:nvSpPr>
        <p:spPr>
          <a:xfrm>
            <a:off x="7378779" y="2802493"/>
            <a:ext cx="6620828" cy="865108"/>
          </a:xfrm>
          <a:prstGeom prst="rect">
            <a:avLst/>
          </a:prstGeom>
          <a:noFill/>
          <a:ln/>
        </p:spPr>
        <p:txBody>
          <a:bodyPr wrap="square" lIns="0" tIns="0" rIns="0" bIns="0" rtlCol="0" anchor="t"/>
          <a:lstStyle/>
          <a:p>
            <a:pPr marL="0" indent="0" algn="l">
              <a:lnSpc>
                <a:spcPts val="2250"/>
              </a:lnSpc>
              <a:buNone/>
            </a:pPr>
            <a:r>
              <a:rPr lang="en-US" sz="1400" dirty="0">
                <a:solidFill>
                  <a:srgbClr val="FFE5E5"/>
                </a:solidFill>
                <a:latin typeface="DM Sans" pitchFamily="34" charset="0"/>
                <a:ea typeface="DM Sans" pitchFamily="34" charset="-122"/>
                <a:cs typeface="DM Sans" pitchFamily="34" charset="-120"/>
              </a:rPr>
              <a:t>Regulatory bodies, such as the Department of Labor, play a crucial role in setting and enforcing labor laws, guidelines, and standards to protect worker rights and ensure safe working conditions.</a:t>
            </a:r>
            <a:endParaRPr lang="en-US" sz="1400" dirty="0"/>
          </a:p>
        </p:txBody>
      </p:sp>
      <p:sp>
        <p:nvSpPr>
          <p:cNvPr id="10" name="Shape 7"/>
          <p:cNvSpPr/>
          <p:nvPr/>
        </p:nvSpPr>
        <p:spPr>
          <a:xfrm>
            <a:off x="6567368" y="4421981"/>
            <a:ext cx="630793" cy="22860"/>
          </a:xfrm>
          <a:prstGeom prst="roundRect">
            <a:avLst>
              <a:gd name="adj" fmla="val 331171"/>
            </a:avLst>
          </a:prstGeom>
          <a:solidFill>
            <a:srgbClr val="8D2424"/>
          </a:solidFill>
          <a:ln/>
        </p:spPr>
        <p:txBody>
          <a:bodyPr/>
          <a:lstStyle/>
          <a:p>
            <a:endParaRPr lang="en-US"/>
          </a:p>
        </p:txBody>
      </p:sp>
      <p:sp>
        <p:nvSpPr>
          <p:cNvPr id="11" name="Shape 8"/>
          <p:cNvSpPr/>
          <p:nvPr/>
        </p:nvSpPr>
        <p:spPr>
          <a:xfrm>
            <a:off x="6184702" y="4230648"/>
            <a:ext cx="405527" cy="405527"/>
          </a:xfrm>
          <a:prstGeom prst="roundRect">
            <a:avLst>
              <a:gd name="adj" fmla="val 18668"/>
            </a:avLst>
          </a:prstGeom>
          <a:solidFill>
            <a:srgbClr val="740B0B"/>
          </a:solidFill>
          <a:ln w="7620">
            <a:solidFill>
              <a:srgbClr val="8D2424"/>
            </a:solidFill>
            <a:prstDash val="solid"/>
          </a:ln>
        </p:spPr>
        <p:txBody>
          <a:bodyPr/>
          <a:lstStyle/>
          <a:p>
            <a:endParaRPr lang="en-US"/>
          </a:p>
        </p:txBody>
      </p:sp>
      <p:sp>
        <p:nvSpPr>
          <p:cNvPr id="12" name="Text 9"/>
          <p:cNvSpPr/>
          <p:nvPr/>
        </p:nvSpPr>
        <p:spPr>
          <a:xfrm>
            <a:off x="6268641" y="4291132"/>
            <a:ext cx="237649" cy="284559"/>
          </a:xfrm>
          <a:prstGeom prst="rect">
            <a:avLst/>
          </a:prstGeom>
          <a:noFill/>
          <a:ln/>
        </p:spPr>
        <p:txBody>
          <a:bodyPr wrap="none" lIns="0" tIns="0" rIns="0" bIns="0" rtlCol="0" anchor="t"/>
          <a:lstStyle/>
          <a:p>
            <a:pPr marL="0" indent="0" algn="ctr">
              <a:lnSpc>
                <a:spcPts val="2200"/>
              </a:lnSpc>
              <a:buNone/>
            </a:pPr>
            <a:r>
              <a:rPr lang="en-US" sz="2200" dirty="0">
                <a:solidFill>
                  <a:srgbClr val="FFE5E5"/>
                </a:solidFill>
                <a:latin typeface="Dela Gothic One" pitchFamily="34" charset="0"/>
                <a:ea typeface="Dela Gothic One" pitchFamily="34" charset="-122"/>
                <a:cs typeface="Dela Gothic One" pitchFamily="34" charset="-120"/>
              </a:rPr>
              <a:t>2</a:t>
            </a:r>
            <a:endParaRPr lang="en-US" sz="2200" dirty="0"/>
          </a:p>
        </p:txBody>
      </p:sp>
      <p:sp>
        <p:nvSpPr>
          <p:cNvPr id="13" name="Text 10"/>
          <p:cNvSpPr/>
          <p:nvPr/>
        </p:nvSpPr>
        <p:spPr>
          <a:xfrm>
            <a:off x="7378779" y="4208026"/>
            <a:ext cx="3544491" cy="296466"/>
          </a:xfrm>
          <a:prstGeom prst="rect">
            <a:avLst/>
          </a:prstGeom>
          <a:noFill/>
          <a:ln/>
        </p:spPr>
        <p:txBody>
          <a:bodyPr wrap="none" lIns="0" tIns="0" rIns="0" bIns="0" rtlCol="0" anchor="t"/>
          <a:lstStyle/>
          <a:p>
            <a:pPr marL="0" indent="0" algn="l">
              <a:lnSpc>
                <a:spcPts val="2300"/>
              </a:lnSpc>
              <a:buNone/>
            </a:pPr>
            <a:r>
              <a:rPr lang="en-US" sz="1850" dirty="0">
                <a:solidFill>
                  <a:srgbClr val="FFE5E5"/>
                </a:solidFill>
                <a:latin typeface="Dela Gothic One" pitchFamily="34" charset="0"/>
                <a:ea typeface="Dela Gothic One" pitchFamily="34" charset="-122"/>
                <a:cs typeface="Dela Gothic One" pitchFamily="34" charset="-120"/>
              </a:rPr>
              <a:t>Non-Profit Organizations</a:t>
            </a:r>
            <a:endParaRPr lang="en-US" sz="1850" dirty="0"/>
          </a:p>
        </p:txBody>
      </p:sp>
      <p:sp>
        <p:nvSpPr>
          <p:cNvPr id="14" name="Text 11"/>
          <p:cNvSpPr/>
          <p:nvPr/>
        </p:nvSpPr>
        <p:spPr>
          <a:xfrm>
            <a:off x="7378779" y="4612600"/>
            <a:ext cx="6620828" cy="865108"/>
          </a:xfrm>
          <a:prstGeom prst="rect">
            <a:avLst/>
          </a:prstGeom>
          <a:noFill/>
          <a:ln/>
        </p:spPr>
        <p:txBody>
          <a:bodyPr wrap="square" lIns="0" tIns="0" rIns="0" bIns="0" rtlCol="0" anchor="t"/>
          <a:lstStyle/>
          <a:p>
            <a:pPr marL="0" indent="0" algn="l">
              <a:lnSpc>
                <a:spcPts val="2250"/>
              </a:lnSpc>
              <a:buNone/>
            </a:pPr>
            <a:r>
              <a:rPr lang="en-US" sz="1400" dirty="0">
                <a:solidFill>
                  <a:srgbClr val="FFE5E5"/>
                </a:solidFill>
                <a:latin typeface="DM Sans" pitchFamily="34" charset="0"/>
                <a:ea typeface="DM Sans" pitchFamily="34" charset="-122"/>
                <a:cs typeface="DM Sans" pitchFamily="34" charset="-120"/>
              </a:rPr>
              <a:t>Non-profit advocacy groups and community-based organizations often provide educational resources, legal aid, and support services to empower workers and address labor welfare issues.</a:t>
            </a:r>
            <a:endParaRPr lang="en-US" sz="1400" dirty="0"/>
          </a:p>
        </p:txBody>
      </p:sp>
      <p:sp>
        <p:nvSpPr>
          <p:cNvPr id="15" name="Shape 12"/>
          <p:cNvSpPr/>
          <p:nvPr/>
        </p:nvSpPr>
        <p:spPr>
          <a:xfrm>
            <a:off x="6567368" y="6232088"/>
            <a:ext cx="630793" cy="22860"/>
          </a:xfrm>
          <a:prstGeom prst="roundRect">
            <a:avLst>
              <a:gd name="adj" fmla="val 331171"/>
            </a:avLst>
          </a:prstGeom>
          <a:solidFill>
            <a:srgbClr val="8D2424"/>
          </a:solidFill>
          <a:ln/>
        </p:spPr>
        <p:txBody>
          <a:bodyPr/>
          <a:lstStyle/>
          <a:p>
            <a:endParaRPr lang="en-US"/>
          </a:p>
        </p:txBody>
      </p:sp>
      <p:sp>
        <p:nvSpPr>
          <p:cNvPr id="16" name="Shape 13"/>
          <p:cNvSpPr/>
          <p:nvPr/>
        </p:nvSpPr>
        <p:spPr>
          <a:xfrm>
            <a:off x="6184702" y="6040755"/>
            <a:ext cx="405527" cy="405527"/>
          </a:xfrm>
          <a:prstGeom prst="roundRect">
            <a:avLst>
              <a:gd name="adj" fmla="val 18668"/>
            </a:avLst>
          </a:prstGeom>
          <a:solidFill>
            <a:srgbClr val="740B0B"/>
          </a:solidFill>
          <a:ln w="7620">
            <a:solidFill>
              <a:srgbClr val="8D2424"/>
            </a:solidFill>
            <a:prstDash val="solid"/>
          </a:ln>
        </p:spPr>
        <p:txBody>
          <a:bodyPr/>
          <a:lstStyle/>
          <a:p>
            <a:endParaRPr lang="en-US"/>
          </a:p>
        </p:txBody>
      </p:sp>
      <p:sp>
        <p:nvSpPr>
          <p:cNvPr id="17" name="Text 14"/>
          <p:cNvSpPr/>
          <p:nvPr/>
        </p:nvSpPr>
        <p:spPr>
          <a:xfrm>
            <a:off x="6262092" y="6101239"/>
            <a:ext cx="250746" cy="284559"/>
          </a:xfrm>
          <a:prstGeom prst="rect">
            <a:avLst/>
          </a:prstGeom>
          <a:noFill/>
          <a:ln/>
        </p:spPr>
        <p:txBody>
          <a:bodyPr wrap="none" lIns="0" tIns="0" rIns="0" bIns="0" rtlCol="0" anchor="t"/>
          <a:lstStyle/>
          <a:p>
            <a:pPr marL="0" indent="0" algn="ctr">
              <a:lnSpc>
                <a:spcPts val="2200"/>
              </a:lnSpc>
              <a:buNone/>
            </a:pPr>
            <a:r>
              <a:rPr lang="en-US" sz="2200" dirty="0">
                <a:solidFill>
                  <a:srgbClr val="FFE5E5"/>
                </a:solidFill>
                <a:latin typeface="Dela Gothic One" pitchFamily="34" charset="0"/>
                <a:ea typeface="Dela Gothic One" pitchFamily="34" charset="-122"/>
                <a:cs typeface="Dela Gothic One" pitchFamily="34" charset="-120"/>
              </a:rPr>
              <a:t>3</a:t>
            </a:r>
            <a:endParaRPr lang="en-US" sz="2200" dirty="0"/>
          </a:p>
        </p:txBody>
      </p:sp>
      <p:sp>
        <p:nvSpPr>
          <p:cNvPr id="18" name="Text 15"/>
          <p:cNvSpPr/>
          <p:nvPr/>
        </p:nvSpPr>
        <p:spPr>
          <a:xfrm>
            <a:off x="7378779" y="6018133"/>
            <a:ext cx="3632240" cy="296466"/>
          </a:xfrm>
          <a:prstGeom prst="rect">
            <a:avLst/>
          </a:prstGeom>
          <a:noFill/>
          <a:ln/>
        </p:spPr>
        <p:txBody>
          <a:bodyPr wrap="none" lIns="0" tIns="0" rIns="0" bIns="0" rtlCol="0" anchor="t"/>
          <a:lstStyle/>
          <a:p>
            <a:pPr marL="0" indent="0" algn="l">
              <a:lnSpc>
                <a:spcPts val="2300"/>
              </a:lnSpc>
              <a:buNone/>
            </a:pPr>
            <a:r>
              <a:rPr lang="en-US" sz="1850" dirty="0">
                <a:solidFill>
                  <a:srgbClr val="FFE5E5"/>
                </a:solidFill>
                <a:latin typeface="Dela Gothic One" pitchFamily="34" charset="0"/>
                <a:ea typeface="Dela Gothic One" pitchFamily="34" charset="-122"/>
                <a:cs typeface="Dela Gothic One" pitchFamily="34" charset="-120"/>
              </a:rPr>
              <a:t>Private Sector Initiatives</a:t>
            </a:r>
            <a:endParaRPr lang="en-US" sz="1850" dirty="0"/>
          </a:p>
        </p:txBody>
      </p:sp>
      <p:sp>
        <p:nvSpPr>
          <p:cNvPr id="19" name="Text 16"/>
          <p:cNvSpPr/>
          <p:nvPr/>
        </p:nvSpPr>
        <p:spPr>
          <a:xfrm>
            <a:off x="7378779" y="6422708"/>
            <a:ext cx="6620828" cy="865108"/>
          </a:xfrm>
          <a:prstGeom prst="rect">
            <a:avLst/>
          </a:prstGeom>
          <a:noFill/>
          <a:ln/>
        </p:spPr>
        <p:txBody>
          <a:bodyPr wrap="square" lIns="0" tIns="0" rIns="0" bIns="0" rtlCol="0" anchor="t"/>
          <a:lstStyle/>
          <a:p>
            <a:pPr marL="0" indent="0" algn="l">
              <a:lnSpc>
                <a:spcPts val="2250"/>
              </a:lnSpc>
              <a:buNone/>
            </a:pPr>
            <a:r>
              <a:rPr lang="en-US" sz="1400" dirty="0">
                <a:solidFill>
                  <a:srgbClr val="FFE5E5"/>
                </a:solidFill>
                <a:latin typeface="DM Sans" pitchFamily="34" charset="0"/>
                <a:ea typeface="DM Sans" pitchFamily="34" charset="-122"/>
                <a:cs typeface="DM Sans" pitchFamily="34" charset="-120"/>
              </a:rPr>
              <a:t>Progressive companies are taking the lead in developing and implementing comprehensive labor welfare programs, recognizing the long-term benefits of investing in their employees' well-being.</a:t>
            </a:r>
            <a:endParaRPr lang="en-US" sz="1400" dirty="0"/>
          </a:p>
        </p:txBody>
      </p:sp>
      <p:pic>
        <p:nvPicPr>
          <p:cNvPr id="20" name="Picture 19">
            <a:extLst>
              <a:ext uri="{FF2B5EF4-FFF2-40B4-BE49-F238E27FC236}">
                <a16:creationId xmlns:a16="http://schemas.microsoft.com/office/drawing/2014/main" id="{124ADFE6-4968-9595-8DF7-96B61C5CCFF0}"/>
              </a:ext>
            </a:extLst>
          </p:cNvPr>
          <p:cNvPicPr>
            <a:picLocks noChangeAspect="1"/>
          </p:cNvPicPr>
          <p:nvPr/>
        </p:nvPicPr>
        <p:blipFill>
          <a:blip r:embed="rId4"/>
          <a:stretch>
            <a:fillRect/>
          </a:stretch>
        </p:blipFill>
        <p:spPr>
          <a:xfrm>
            <a:off x="12115449" y="7686599"/>
            <a:ext cx="2514951" cy="5430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506</Words>
  <Application>Microsoft Office PowerPoint</Application>
  <PresentationFormat>Custom</PresentationFormat>
  <Paragraphs>49</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Aharoni</vt:lpstr>
      <vt:lpstr>Arial Black</vt:lpstr>
      <vt:lpstr>Arial</vt:lpstr>
      <vt:lpstr>DM Sans Bold</vt:lpstr>
      <vt:lpstr>Dela Gothic One</vt:lpstr>
      <vt:lpstr>DM Sans</vt:lpstr>
      <vt:lpstr>Office Theme</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2024-11-13T11:01:46Z</dcterms:created>
  <dcterms:modified xsi:type="dcterms:W3CDTF">2024-11-29T09:24:16Z</dcterms:modified>
</cp:coreProperties>
</file>