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61" r:id="rId2"/>
    <p:sldId id="256" r:id="rId3"/>
    <p:sldId id="257" r:id="rId4"/>
    <p:sldId id="258" r:id="rId5"/>
    <p:sldId id="259" r:id="rId6"/>
    <p:sldId id="260" r:id="rId7"/>
  </p:sldIdLst>
  <p:sldSz cx="14630400" cy="8229600"/>
  <p:notesSz cx="8229600" cy="14630400"/>
  <p:embeddedFontLst>
    <p:embeddedFont>
      <p:font typeface="Aharoni" panose="02010803020104030203" pitchFamily="2" charset="-79"/>
      <p:bold r:id="rId9"/>
    </p:embeddedFont>
    <p:embeddedFont>
      <p:font typeface="Anton" pitchFamily="2" charset="0"/>
      <p:regular r:id="rId10"/>
    </p:embeddedFont>
    <p:embeddedFont>
      <p:font typeface="Arial Black" panose="020B0A04020102020204" pitchFamily="34" charset="0"/>
      <p:bold r:id="rId11"/>
    </p:embeddedFont>
    <p:embeddedFont>
      <p:font typeface="Fira Sans" panose="020B0503050000020004" pitchFamily="34" charset="0"/>
      <p:regular r:id="rId12"/>
      <p:bold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3" d="100"/>
          <a:sy n="73" d="100"/>
        </p:scale>
        <p:origin x="22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28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21212"/>
          </a:solidFill>
          <a:ln/>
        </p:spPr>
      </p:sp>
      <p:sp>
        <p:nvSpPr>
          <p:cNvPr id="3" name="Shape 1"/>
          <p:cNvSpPr/>
          <p:nvPr/>
        </p:nvSpPr>
        <p:spPr>
          <a:xfrm>
            <a:off x="0" y="0"/>
            <a:ext cx="14630400" cy="8229600"/>
          </a:xfrm>
          <a:prstGeom prst="rect">
            <a:avLst/>
          </a:prstGeom>
          <a:solidFill>
            <a:srgbClr val="1F1F1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jpg"/>
          <p:cNvPicPr>
            <a:picLocks noChangeAspect="1"/>
          </p:cNvPicPr>
          <p:nvPr/>
        </p:nvPicPr>
        <p:blipFill>
          <a:blip r:embed="rId2"/>
          <a:stretch>
            <a:fillRect/>
          </a:stretch>
        </p:blipFill>
        <p:spPr>
          <a:xfrm>
            <a:off x="687011" y="411997"/>
            <a:ext cx="2314575" cy="1981200"/>
          </a:xfrm>
          <a:prstGeom prst="rect">
            <a:avLst/>
          </a:prstGeom>
        </p:spPr>
      </p:pic>
      <p:sp>
        <p:nvSpPr>
          <p:cNvPr id="3" name="Rectangle 2"/>
          <p:cNvSpPr/>
          <p:nvPr/>
        </p:nvSpPr>
        <p:spPr>
          <a:xfrm>
            <a:off x="3001586" y="361378"/>
            <a:ext cx="10151391" cy="2308324"/>
          </a:xfrm>
          <a:prstGeom prst="rect">
            <a:avLst/>
          </a:prstGeom>
        </p:spPr>
        <p:txBody>
          <a:bodyPr wrap="square">
            <a:spAutoFit/>
          </a:bodyPr>
          <a:lstStyle/>
          <a:p>
            <a:pPr algn="ctr"/>
            <a:r>
              <a:rPr lang="en-US" sz="3600" dirty="0">
                <a:solidFill>
                  <a:srgbClr val="FF0000"/>
                </a:solidFill>
                <a:latin typeface="Arial Black" pitchFamily="34" charset="0"/>
                <a:ea typeface="DFKai-SB" pitchFamily="65" charset="-120"/>
                <a:cs typeface="Times New Roman" pitchFamily="18" charset="0"/>
              </a:rPr>
              <a:t>DEPARTMENT OF LIFELONG LEARNING</a:t>
            </a:r>
            <a:r>
              <a:rPr lang="en-US" sz="3600" dirty="0">
                <a:latin typeface="Arial Black" pitchFamily="34" charset="0"/>
                <a:ea typeface="DFKai-SB" pitchFamily="65" charset="-120"/>
                <a:cs typeface="Times New Roman" pitchFamily="18" charset="0"/>
              </a:rPr>
              <a:t> </a:t>
            </a:r>
          </a:p>
          <a:p>
            <a:pPr algn="ctr"/>
            <a:r>
              <a:rPr lang="en-US" sz="3600" b="1" dirty="0">
                <a:solidFill>
                  <a:srgbClr val="7030A0"/>
                </a:solidFill>
                <a:latin typeface="Aharoni" pitchFamily="2" charset="-79"/>
                <a:ea typeface="DFKai-SB" pitchFamily="65" charset="-120"/>
                <a:cs typeface="Aharoni" pitchFamily="2" charset="-79"/>
              </a:rPr>
              <a:t>BHARATHIDASAN UNIVERSITY </a:t>
            </a:r>
          </a:p>
          <a:p>
            <a:pPr algn="ctr"/>
            <a:r>
              <a:rPr lang="en-US" sz="3600" b="1" dirty="0" err="1">
                <a:solidFill>
                  <a:srgbClr val="00B050"/>
                </a:solidFill>
                <a:latin typeface="Aharoni" pitchFamily="2" charset="-79"/>
                <a:ea typeface="DFKai-SB" pitchFamily="65" charset="-120"/>
                <a:cs typeface="Aharoni" pitchFamily="2" charset="-79"/>
              </a:rPr>
              <a:t>Tiruchirappalli</a:t>
            </a:r>
            <a:r>
              <a:rPr lang="en-US" sz="3600" b="1" dirty="0">
                <a:solidFill>
                  <a:srgbClr val="00B050"/>
                </a:solidFill>
                <a:latin typeface="Aharoni" pitchFamily="2" charset="-79"/>
                <a:ea typeface="DFKai-SB" pitchFamily="65" charset="-120"/>
                <a:cs typeface="Aharoni" pitchFamily="2" charset="-79"/>
              </a:rPr>
              <a:t>- 620024, </a:t>
            </a:r>
          </a:p>
          <a:p>
            <a:pPr algn="ctr"/>
            <a:r>
              <a:rPr lang="en-US" sz="3600" b="1" dirty="0">
                <a:solidFill>
                  <a:srgbClr val="00B050"/>
                </a:solidFill>
                <a:latin typeface="Aharoni" pitchFamily="2" charset="-79"/>
                <a:ea typeface="DFKai-SB" pitchFamily="65" charset="-120"/>
                <a:cs typeface="Aharoni" pitchFamily="2" charset="-79"/>
              </a:rPr>
              <a:t>Tamil Nadu, India </a:t>
            </a:r>
            <a:endParaRPr lang="en-US" sz="3600" dirty="0">
              <a:solidFill>
                <a:srgbClr val="00B050"/>
              </a:solidFill>
              <a:latin typeface="Aharoni" pitchFamily="2" charset="-79"/>
              <a:ea typeface="DFKai-SB" pitchFamily="65" charset="-120"/>
              <a:cs typeface="Aharoni" pitchFamily="2" charset="-79"/>
            </a:endParaRPr>
          </a:p>
        </p:txBody>
      </p:sp>
      <p:sp>
        <p:nvSpPr>
          <p:cNvPr id="5" name="Rectangle 4"/>
          <p:cNvSpPr/>
          <p:nvPr/>
        </p:nvSpPr>
        <p:spPr>
          <a:xfrm>
            <a:off x="2488932" y="2946206"/>
            <a:ext cx="9807550" cy="584775"/>
          </a:xfrm>
          <a:prstGeom prst="rect">
            <a:avLst/>
          </a:prstGeom>
        </p:spPr>
        <p:txBody>
          <a:bodyPr wrap="square">
            <a:spAutoFit/>
          </a:bodyPr>
          <a:lstStyle/>
          <a:p>
            <a:r>
              <a:rPr lang="en-US" sz="2800" b="1" dirty="0">
                <a:solidFill>
                  <a:srgbClr val="7030A0"/>
                </a:solidFill>
              </a:rPr>
              <a:t> </a:t>
            </a:r>
            <a:r>
              <a:rPr lang="en-US" sz="3200" b="1" dirty="0" err="1">
                <a:solidFill>
                  <a:srgbClr val="7030A0"/>
                </a:solidFill>
              </a:rPr>
              <a:t>Programme</a:t>
            </a:r>
            <a:r>
              <a:rPr lang="en-US" sz="3200" b="1" dirty="0">
                <a:solidFill>
                  <a:srgbClr val="7030A0"/>
                </a:solidFill>
              </a:rPr>
              <a:t>: M.A.,HUMAN  RESOURCE MANAGEMENT</a:t>
            </a:r>
          </a:p>
        </p:txBody>
      </p:sp>
      <p:sp>
        <p:nvSpPr>
          <p:cNvPr id="6" name="Rectangle 5"/>
          <p:cNvSpPr/>
          <p:nvPr/>
        </p:nvSpPr>
        <p:spPr>
          <a:xfrm>
            <a:off x="2488931" y="3699269"/>
            <a:ext cx="9052103" cy="769441"/>
          </a:xfrm>
          <a:prstGeom prst="rect">
            <a:avLst/>
          </a:prstGeom>
        </p:spPr>
        <p:txBody>
          <a:bodyPr wrap="square">
            <a:spAutoFit/>
          </a:bodyPr>
          <a:lstStyle/>
          <a:p>
            <a:r>
              <a:rPr lang="en-US" sz="2200" b="1" dirty="0">
                <a:solidFill>
                  <a:srgbClr val="FF0000"/>
                </a:solidFill>
                <a:latin typeface="Arial Black" pitchFamily="34" charset="0"/>
                <a:cs typeface="Aharoni" pitchFamily="2" charset="-79"/>
              </a:rPr>
              <a:t>Course Title : </a:t>
            </a:r>
            <a:r>
              <a:rPr lang="en-GB" sz="2200" b="1" dirty="0">
                <a:solidFill>
                  <a:srgbClr val="FF0000"/>
                </a:solidFill>
                <a:latin typeface="Arial Black" pitchFamily="34" charset="0"/>
                <a:cs typeface="Aharoni" pitchFamily="2" charset="-79"/>
              </a:rPr>
              <a:t>Welfare and Safety</a:t>
            </a:r>
          </a:p>
          <a:p>
            <a:r>
              <a:rPr lang="en-US" sz="2200" b="1" dirty="0">
                <a:solidFill>
                  <a:srgbClr val="FF0000"/>
                </a:solidFill>
                <a:latin typeface="Arial Black" pitchFamily="34" charset="0"/>
                <a:cs typeface="Aharoni" pitchFamily="2" charset="-79"/>
              </a:rPr>
              <a:t>Course Code : 22HRM3EC2</a:t>
            </a:r>
            <a:endParaRPr lang="en-US" sz="2200" dirty="0">
              <a:solidFill>
                <a:srgbClr val="FF0000"/>
              </a:solidFill>
              <a:latin typeface="Arial Black" pitchFamily="34" charset="0"/>
              <a:cs typeface="Aharoni" pitchFamily="2" charset="-79"/>
            </a:endParaRPr>
          </a:p>
        </p:txBody>
      </p:sp>
      <p:sp>
        <p:nvSpPr>
          <p:cNvPr id="8" name="Rectangle 7"/>
          <p:cNvSpPr/>
          <p:nvPr/>
        </p:nvSpPr>
        <p:spPr>
          <a:xfrm>
            <a:off x="3089364" y="4725058"/>
            <a:ext cx="8451670" cy="954107"/>
          </a:xfrm>
          <a:prstGeom prst="rect">
            <a:avLst/>
          </a:prstGeom>
        </p:spPr>
        <p:txBody>
          <a:bodyPr wrap="square">
            <a:spAutoFit/>
          </a:bodyPr>
          <a:lstStyle/>
          <a:p>
            <a:pPr algn="ctr"/>
            <a:r>
              <a:rPr lang="en-US" sz="2800" b="1" dirty="0">
                <a:solidFill>
                  <a:srgbClr val="7030A0"/>
                </a:solidFill>
                <a:latin typeface="Arial Black" pitchFamily="34" charset="0"/>
              </a:rPr>
              <a:t> Unit-VI</a:t>
            </a:r>
          </a:p>
          <a:p>
            <a:pPr algn="ctr"/>
            <a:r>
              <a:rPr lang="en-US" sz="2800" b="1" dirty="0">
                <a:solidFill>
                  <a:srgbClr val="7030A0"/>
                </a:solidFill>
                <a:latin typeface="Arial Black" pitchFamily="34" charset="0"/>
              </a:rPr>
              <a:t>Classification of Labour Legislation</a:t>
            </a:r>
          </a:p>
        </p:txBody>
      </p:sp>
      <p:sp>
        <p:nvSpPr>
          <p:cNvPr id="9" name="Rectangle 8"/>
          <p:cNvSpPr/>
          <p:nvPr/>
        </p:nvSpPr>
        <p:spPr>
          <a:xfrm>
            <a:off x="3657599" y="5904854"/>
            <a:ext cx="7315200" cy="1384995"/>
          </a:xfrm>
          <a:prstGeom prst="rect">
            <a:avLst/>
          </a:prstGeom>
        </p:spPr>
        <p:txBody>
          <a:bodyPr>
            <a:spAutoFit/>
          </a:bodyPr>
          <a:lstStyle/>
          <a:p>
            <a:pPr algn="ctr"/>
            <a:r>
              <a:rPr lang="en-US" sz="2800" b="1" dirty="0">
                <a:solidFill>
                  <a:srgbClr val="FF0000"/>
                </a:solidFill>
              </a:rPr>
              <a:t>Dr. T. KUMUTHAVALLI</a:t>
            </a:r>
          </a:p>
          <a:p>
            <a:pPr algn="ctr"/>
            <a:r>
              <a:rPr lang="en-US" sz="2800" b="1" dirty="0">
                <a:solidFill>
                  <a:schemeClr val="accent6"/>
                </a:solidFill>
              </a:rPr>
              <a:t>Associate Professor </a:t>
            </a:r>
          </a:p>
          <a:p>
            <a:pPr algn="ctr"/>
            <a:r>
              <a:rPr lang="en-US" sz="2800" b="1" dirty="0">
                <a:solidFill>
                  <a:schemeClr val="accent6"/>
                </a:solidFill>
              </a:rPr>
              <a:t>Department of Lifelong Learning</a:t>
            </a:r>
            <a:endParaRPr lang="en-US" sz="2800" dirty="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914644"/>
            <a:ext cx="7556421" cy="1956435"/>
          </a:xfrm>
          <a:prstGeom prst="rect">
            <a:avLst/>
          </a:prstGeom>
          <a:noFill/>
          <a:ln/>
        </p:spPr>
        <p:txBody>
          <a:bodyPr wrap="square" lIns="0" tIns="0" rIns="0" bIns="0" rtlCol="0" anchor="t"/>
          <a:lstStyle/>
          <a:p>
            <a:pPr marL="0" indent="0">
              <a:lnSpc>
                <a:spcPts val="7700"/>
              </a:lnSpc>
              <a:buNone/>
            </a:pPr>
            <a:r>
              <a:rPr lang="en-US" sz="6150" kern="0" spc="-62" dirty="0">
                <a:solidFill>
                  <a:srgbClr val="FA95AF"/>
                </a:solidFill>
                <a:latin typeface="Anton" pitchFamily="34" charset="0"/>
                <a:ea typeface="Anton" pitchFamily="34" charset="-122"/>
                <a:cs typeface="Anton" pitchFamily="34" charset="-120"/>
              </a:rPr>
              <a:t>Classification of Labour Legislation</a:t>
            </a:r>
            <a:endParaRPr lang="en-US" sz="6150" dirty="0"/>
          </a:p>
        </p:txBody>
      </p:sp>
      <p:sp>
        <p:nvSpPr>
          <p:cNvPr id="4" name="Text 1"/>
          <p:cNvSpPr/>
          <p:nvPr/>
        </p:nvSpPr>
        <p:spPr>
          <a:xfrm>
            <a:off x="6280190" y="4211241"/>
            <a:ext cx="7556421" cy="1451610"/>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Labour legislation encompasses a wide range of laws and regulations that govern the relationship between employers and employees. This classification helps to understand the different aspects of </a:t>
            </a:r>
            <a:r>
              <a:rPr lang="en-US" sz="1750" kern="0" spc="-36" dirty="0" err="1">
                <a:solidFill>
                  <a:srgbClr val="E0D6DE"/>
                </a:solidFill>
                <a:latin typeface="Fira Sans" pitchFamily="34" charset="0"/>
                <a:ea typeface="Fira Sans" pitchFamily="34" charset="-122"/>
                <a:cs typeface="Fira Sans" pitchFamily="34" charset="-120"/>
              </a:rPr>
              <a:t>labour</a:t>
            </a:r>
            <a:r>
              <a:rPr lang="en-US" sz="1750" kern="0" spc="-36" dirty="0">
                <a:solidFill>
                  <a:srgbClr val="E0D6DE"/>
                </a:solidFill>
                <a:latin typeface="Fira Sans" pitchFamily="34" charset="0"/>
                <a:ea typeface="Fira Sans" pitchFamily="34" charset="-122"/>
                <a:cs typeface="Fira Sans" pitchFamily="34" charset="-120"/>
              </a:rPr>
              <a:t> law and their impact on the workforce.</a:t>
            </a:r>
            <a:endParaRPr lang="en-US" sz="1750" dirty="0"/>
          </a:p>
        </p:txBody>
      </p:sp>
      <p:sp>
        <p:nvSpPr>
          <p:cNvPr id="7" name="Text 3"/>
          <p:cNvSpPr/>
          <p:nvPr/>
        </p:nvSpPr>
        <p:spPr>
          <a:xfrm flipH="1">
            <a:off x="8731568" y="5918002"/>
            <a:ext cx="523944" cy="396835"/>
          </a:xfrm>
          <a:prstGeom prst="rect">
            <a:avLst/>
          </a:prstGeom>
          <a:noFill/>
          <a:ln/>
        </p:spPr>
        <p:txBody>
          <a:bodyPr wrap="none" lIns="0" tIns="0" rIns="0" bIns="0" rtlCol="0" anchor="t"/>
          <a:lstStyle/>
          <a:p>
            <a:pPr marL="0" indent="0" algn="l">
              <a:lnSpc>
                <a:spcPts val="3100"/>
              </a:lnSpc>
              <a:buNone/>
            </a:pPr>
            <a:endParaRPr lang="en-US" sz="2200" dirty="0"/>
          </a:p>
        </p:txBody>
      </p:sp>
      <p:pic>
        <p:nvPicPr>
          <p:cNvPr id="9" name="Picture 8">
            <a:extLst>
              <a:ext uri="{FF2B5EF4-FFF2-40B4-BE49-F238E27FC236}">
                <a16:creationId xmlns:a16="http://schemas.microsoft.com/office/drawing/2014/main" id="{A025AB4D-D95B-B4F7-D2A3-DA6C73097314}"/>
              </a:ext>
            </a:extLst>
          </p:cNvPr>
          <p:cNvPicPr>
            <a:picLocks noChangeAspect="1"/>
          </p:cNvPicPr>
          <p:nvPr/>
        </p:nvPicPr>
        <p:blipFill>
          <a:blip r:embed="rId4"/>
          <a:stretch>
            <a:fillRect/>
          </a:stretch>
        </p:blipFill>
        <p:spPr>
          <a:xfrm>
            <a:off x="11858238" y="7696126"/>
            <a:ext cx="2772162" cy="5334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119426"/>
            <a:ext cx="6510337" cy="708779"/>
          </a:xfrm>
          <a:prstGeom prst="rect">
            <a:avLst/>
          </a:prstGeom>
          <a:noFill/>
          <a:ln/>
        </p:spPr>
        <p:txBody>
          <a:bodyPr wrap="none" lIns="0" tIns="0" rIns="0" bIns="0" rtlCol="0" anchor="t"/>
          <a:lstStyle/>
          <a:p>
            <a:pPr marL="0" indent="0">
              <a:lnSpc>
                <a:spcPts val="5550"/>
              </a:lnSpc>
              <a:buNone/>
            </a:pPr>
            <a:r>
              <a:rPr lang="en-US" sz="4450" kern="0" spc="-45" dirty="0">
                <a:solidFill>
                  <a:srgbClr val="FA95AF"/>
                </a:solidFill>
                <a:latin typeface="Anton" pitchFamily="34" charset="0"/>
                <a:ea typeface="Anton" pitchFamily="34" charset="-122"/>
                <a:cs typeface="Anton" pitchFamily="34" charset="-120"/>
              </a:rPr>
              <a:t>Regulative Labour Legislation</a:t>
            </a:r>
            <a:endParaRPr lang="en-US" sz="4450" dirty="0"/>
          </a:p>
        </p:txBody>
      </p:sp>
      <p:sp>
        <p:nvSpPr>
          <p:cNvPr id="3" name="Text 1"/>
          <p:cNvSpPr/>
          <p:nvPr/>
        </p:nvSpPr>
        <p:spPr>
          <a:xfrm>
            <a:off x="793790" y="2281833"/>
            <a:ext cx="13042821" cy="1088708"/>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Regulative </a:t>
            </a:r>
            <a:r>
              <a:rPr lang="en-US" sz="1750" kern="0" spc="-36" dirty="0" err="1">
                <a:solidFill>
                  <a:srgbClr val="E0D6DE"/>
                </a:solidFill>
                <a:latin typeface="Fira Sans" pitchFamily="34" charset="0"/>
                <a:ea typeface="Fira Sans" pitchFamily="34" charset="-122"/>
                <a:cs typeface="Fira Sans" pitchFamily="34" charset="-120"/>
              </a:rPr>
              <a:t>labour</a:t>
            </a:r>
            <a:r>
              <a:rPr lang="en-US" sz="1750" kern="0" spc="-36" dirty="0">
                <a:solidFill>
                  <a:srgbClr val="E0D6DE"/>
                </a:solidFill>
                <a:latin typeface="Fira Sans" pitchFamily="34" charset="0"/>
                <a:ea typeface="Fira Sans" pitchFamily="34" charset="-122"/>
                <a:cs typeface="Fira Sans" pitchFamily="34" charset="-120"/>
              </a:rPr>
              <a:t> legislation focuses on establishing the framework for the employment relationship. It outlines the basic rights and responsibilities of both employers and employees, including areas such as minimum wages, working hours, and health and safety standards.</a:t>
            </a:r>
            <a:endParaRPr lang="en-US" sz="1750" dirty="0"/>
          </a:p>
        </p:txBody>
      </p:sp>
      <p:sp>
        <p:nvSpPr>
          <p:cNvPr id="4" name="Shape 2"/>
          <p:cNvSpPr/>
          <p:nvPr/>
        </p:nvSpPr>
        <p:spPr>
          <a:xfrm>
            <a:off x="793790" y="3625691"/>
            <a:ext cx="4196358" cy="3484364"/>
          </a:xfrm>
          <a:prstGeom prst="roundRect">
            <a:avLst>
              <a:gd name="adj" fmla="val 976"/>
            </a:avLst>
          </a:prstGeom>
          <a:solidFill>
            <a:srgbClr val="3E3E3E"/>
          </a:solidFill>
          <a:ln/>
        </p:spPr>
        <p:txBody>
          <a:bodyPr/>
          <a:lstStyle/>
          <a:p>
            <a:endParaRPr lang="en-US"/>
          </a:p>
        </p:txBody>
      </p:sp>
      <p:sp>
        <p:nvSpPr>
          <p:cNvPr id="5" name="Text 3"/>
          <p:cNvSpPr/>
          <p:nvPr/>
        </p:nvSpPr>
        <p:spPr>
          <a:xfrm>
            <a:off x="1020604" y="3852505"/>
            <a:ext cx="2835235" cy="354330"/>
          </a:xfrm>
          <a:prstGeom prst="rect">
            <a:avLst/>
          </a:prstGeom>
          <a:noFill/>
          <a:ln/>
        </p:spPr>
        <p:txBody>
          <a:bodyPr wrap="none" lIns="0" tIns="0" rIns="0" bIns="0" rtlCol="0" anchor="t"/>
          <a:lstStyle/>
          <a:p>
            <a:pPr marL="0" indent="0">
              <a:lnSpc>
                <a:spcPts val="2750"/>
              </a:lnSpc>
              <a:buNone/>
            </a:pPr>
            <a:r>
              <a:rPr lang="en-US" sz="2200" kern="0" spc="-22" dirty="0">
                <a:solidFill>
                  <a:srgbClr val="E0D6DE"/>
                </a:solidFill>
                <a:latin typeface="Anton" pitchFamily="34" charset="0"/>
                <a:ea typeface="Anton" pitchFamily="34" charset="-122"/>
                <a:cs typeface="Anton" pitchFamily="34" charset="-120"/>
              </a:rPr>
              <a:t>Minimum Wage Laws</a:t>
            </a:r>
            <a:endParaRPr lang="en-US" sz="2200" dirty="0"/>
          </a:p>
        </p:txBody>
      </p:sp>
      <p:sp>
        <p:nvSpPr>
          <p:cNvPr id="6" name="Text 4"/>
          <p:cNvSpPr/>
          <p:nvPr/>
        </p:nvSpPr>
        <p:spPr>
          <a:xfrm>
            <a:off x="1020604" y="4342924"/>
            <a:ext cx="3742730" cy="1814513"/>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These laws set a minimum hourly wage that employers must pay to their employees. The goal is to ensure a livable income for workers and prevent unfair wage competition.</a:t>
            </a:r>
            <a:endParaRPr lang="en-US" sz="1750" dirty="0"/>
          </a:p>
        </p:txBody>
      </p:sp>
      <p:sp>
        <p:nvSpPr>
          <p:cNvPr id="7" name="Shape 5"/>
          <p:cNvSpPr/>
          <p:nvPr/>
        </p:nvSpPr>
        <p:spPr>
          <a:xfrm>
            <a:off x="5216962" y="3625691"/>
            <a:ext cx="4196358" cy="3484364"/>
          </a:xfrm>
          <a:prstGeom prst="roundRect">
            <a:avLst>
              <a:gd name="adj" fmla="val 976"/>
            </a:avLst>
          </a:prstGeom>
          <a:solidFill>
            <a:srgbClr val="3E3E3E"/>
          </a:solidFill>
          <a:ln/>
        </p:spPr>
        <p:txBody>
          <a:bodyPr/>
          <a:lstStyle/>
          <a:p>
            <a:endParaRPr lang="en-US"/>
          </a:p>
        </p:txBody>
      </p:sp>
      <p:sp>
        <p:nvSpPr>
          <p:cNvPr id="8" name="Text 6"/>
          <p:cNvSpPr/>
          <p:nvPr/>
        </p:nvSpPr>
        <p:spPr>
          <a:xfrm>
            <a:off x="5443776" y="3852505"/>
            <a:ext cx="2987754" cy="354330"/>
          </a:xfrm>
          <a:prstGeom prst="rect">
            <a:avLst/>
          </a:prstGeom>
          <a:noFill/>
          <a:ln/>
        </p:spPr>
        <p:txBody>
          <a:bodyPr wrap="none" lIns="0" tIns="0" rIns="0" bIns="0" rtlCol="0" anchor="t"/>
          <a:lstStyle/>
          <a:p>
            <a:pPr marL="0" indent="0">
              <a:lnSpc>
                <a:spcPts val="2750"/>
              </a:lnSpc>
              <a:buNone/>
            </a:pPr>
            <a:r>
              <a:rPr lang="en-US" sz="2200" kern="0" spc="-22" dirty="0">
                <a:solidFill>
                  <a:srgbClr val="E0D6DE"/>
                </a:solidFill>
                <a:latin typeface="Anton" pitchFamily="34" charset="0"/>
                <a:ea typeface="Anton" pitchFamily="34" charset="-122"/>
                <a:cs typeface="Anton" pitchFamily="34" charset="-120"/>
              </a:rPr>
              <a:t>Working Hours Regulations</a:t>
            </a:r>
            <a:endParaRPr lang="en-US" sz="2200" dirty="0"/>
          </a:p>
        </p:txBody>
      </p:sp>
      <p:sp>
        <p:nvSpPr>
          <p:cNvPr id="9" name="Text 7"/>
          <p:cNvSpPr/>
          <p:nvPr/>
        </p:nvSpPr>
        <p:spPr>
          <a:xfrm>
            <a:off x="5443776" y="4342924"/>
            <a:ext cx="3742730" cy="2177415"/>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These regulations limit the number of hours employees can work in a week or day, and they may also specify rest periods and overtime pay. This aims to prevent worker exhaustion and promote work-life balance.</a:t>
            </a:r>
            <a:endParaRPr lang="en-US" sz="1750" dirty="0"/>
          </a:p>
        </p:txBody>
      </p:sp>
      <p:sp>
        <p:nvSpPr>
          <p:cNvPr id="10" name="Shape 8"/>
          <p:cNvSpPr/>
          <p:nvPr/>
        </p:nvSpPr>
        <p:spPr>
          <a:xfrm>
            <a:off x="9640133" y="3625691"/>
            <a:ext cx="4196358" cy="3484364"/>
          </a:xfrm>
          <a:prstGeom prst="roundRect">
            <a:avLst>
              <a:gd name="adj" fmla="val 976"/>
            </a:avLst>
          </a:prstGeom>
          <a:solidFill>
            <a:srgbClr val="3E3E3E"/>
          </a:solidFill>
          <a:ln/>
        </p:spPr>
        <p:txBody>
          <a:bodyPr/>
          <a:lstStyle/>
          <a:p>
            <a:endParaRPr lang="en-US"/>
          </a:p>
        </p:txBody>
      </p:sp>
      <p:sp>
        <p:nvSpPr>
          <p:cNvPr id="11" name="Text 9"/>
          <p:cNvSpPr/>
          <p:nvPr/>
        </p:nvSpPr>
        <p:spPr>
          <a:xfrm>
            <a:off x="9866948" y="3852505"/>
            <a:ext cx="3108960" cy="354330"/>
          </a:xfrm>
          <a:prstGeom prst="rect">
            <a:avLst/>
          </a:prstGeom>
          <a:noFill/>
          <a:ln/>
        </p:spPr>
        <p:txBody>
          <a:bodyPr wrap="none" lIns="0" tIns="0" rIns="0" bIns="0" rtlCol="0" anchor="t"/>
          <a:lstStyle/>
          <a:p>
            <a:pPr marL="0" indent="0">
              <a:lnSpc>
                <a:spcPts val="2750"/>
              </a:lnSpc>
              <a:buNone/>
            </a:pPr>
            <a:r>
              <a:rPr lang="en-US" sz="2200" kern="0" spc="-22" dirty="0">
                <a:solidFill>
                  <a:srgbClr val="E0D6DE"/>
                </a:solidFill>
                <a:latin typeface="Anton" pitchFamily="34" charset="0"/>
                <a:ea typeface="Anton" pitchFamily="34" charset="-122"/>
                <a:cs typeface="Anton" pitchFamily="34" charset="-120"/>
              </a:rPr>
              <a:t>Health and Safety Standards</a:t>
            </a:r>
            <a:endParaRPr lang="en-US" sz="2200" dirty="0"/>
          </a:p>
        </p:txBody>
      </p:sp>
      <p:sp>
        <p:nvSpPr>
          <p:cNvPr id="12" name="Text 10"/>
          <p:cNvSpPr/>
          <p:nvPr/>
        </p:nvSpPr>
        <p:spPr>
          <a:xfrm>
            <a:off x="9866948" y="4342924"/>
            <a:ext cx="3742730" cy="2540318"/>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This legislation mandates that employers provide a safe and healthy working environment for their employees. It covers aspects like workplace safety, hygiene, and the use of personal protective equipment.</a:t>
            </a:r>
            <a:endParaRPr lang="en-US" sz="1750" dirty="0"/>
          </a:p>
        </p:txBody>
      </p:sp>
      <p:pic>
        <p:nvPicPr>
          <p:cNvPr id="13" name="Picture 12">
            <a:extLst>
              <a:ext uri="{FF2B5EF4-FFF2-40B4-BE49-F238E27FC236}">
                <a16:creationId xmlns:a16="http://schemas.microsoft.com/office/drawing/2014/main" id="{C01D71A3-5A4C-4835-ADEC-0F515446C3B1}"/>
              </a:ext>
            </a:extLst>
          </p:cNvPr>
          <p:cNvPicPr>
            <a:picLocks noChangeAspect="1"/>
          </p:cNvPicPr>
          <p:nvPr/>
        </p:nvPicPr>
        <p:blipFill>
          <a:blip r:embed="rId3"/>
          <a:stretch>
            <a:fillRect/>
          </a:stretch>
        </p:blipFill>
        <p:spPr>
          <a:xfrm>
            <a:off x="11858238" y="7696126"/>
            <a:ext cx="2772162" cy="5334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0675" y="505539"/>
            <a:ext cx="5301734" cy="572095"/>
          </a:xfrm>
          <a:prstGeom prst="rect">
            <a:avLst/>
          </a:prstGeom>
          <a:noFill/>
          <a:ln/>
        </p:spPr>
        <p:txBody>
          <a:bodyPr wrap="none" lIns="0" tIns="0" rIns="0" bIns="0" rtlCol="0" anchor="t"/>
          <a:lstStyle/>
          <a:p>
            <a:pPr marL="0" indent="0">
              <a:lnSpc>
                <a:spcPts val="4500"/>
              </a:lnSpc>
              <a:buNone/>
            </a:pPr>
            <a:r>
              <a:rPr lang="en-US" sz="3600" kern="0" spc="-36" dirty="0">
                <a:solidFill>
                  <a:srgbClr val="FA95AF"/>
                </a:solidFill>
                <a:latin typeface="Anton" pitchFamily="34" charset="0"/>
                <a:ea typeface="Anton" pitchFamily="34" charset="-122"/>
                <a:cs typeface="Anton" pitchFamily="34" charset="-120"/>
              </a:rPr>
              <a:t>Productive Labour Legislation</a:t>
            </a:r>
            <a:endParaRPr lang="en-US" sz="3600" dirty="0"/>
          </a:p>
        </p:txBody>
      </p:sp>
      <p:sp>
        <p:nvSpPr>
          <p:cNvPr id="4" name="Text 1"/>
          <p:cNvSpPr/>
          <p:nvPr/>
        </p:nvSpPr>
        <p:spPr>
          <a:xfrm>
            <a:off x="640675" y="1352193"/>
            <a:ext cx="7862649" cy="878681"/>
          </a:xfrm>
          <a:prstGeom prst="rect">
            <a:avLst/>
          </a:prstGeom>
          <a:noFill/>
          <a:ln/>
        </p:spPr>
        <p:txBody>
          <a:bodyPr wrap="square" lIns="0" tIns="0" rIns="0" bIns="0" rtlCol="0" anchor="t"/>
          <a:lstStyle/>
          <a:p>
            <a:pPr marL="0" indent="0">
              <a:lnSpc>
                <a:spcPts val="2300"/>
              </a:lnSpc>
              <a:buNone/>
            </a:pPr>
            <a:r>
              <a:rPr lang="en-US" sz="1400" kern="0" spc="-29" dirty="0">
                <a:solidFill>
                  <a:srgbClr val="E0D6DE"/>
                </a:solidFill>
                <a:latin typeface="Fira Sans" pitchFamily="34" charset="0"/>
                <a:ea typeface="Fira Sans" pitchFamily="34" charset="-122"/>
                <a:cs typeface="Fira Sans" pitchFamily="34" charset="-120"/>
              </a:rPr>
              <a:t>Productive </a:t>
            </a:r>
            <a:r>
              <a:rPr lang="en-US" sz="1400" kern="0" spc="-29" dirty="0" err="1">
                <a:solidFill>
                  <a:srgbClr val="E0D6DE"/>
                </a:solidFill>
                <a:latin typeface="Fira Sans" pitchFamily="34" charset="0"/>
                <a:ea typeface="Fira Sans" pitchFamily="34" charset="-122"/>
                <a:cs typeface="Fira Sans" pitchFamily="34" charset="-120"/>
              </a:rPr>
              <a:t>labour</a:t>
            </a:r>
            <a:r>
              <a:rPr lang="en-US" sz="1400" kern="0" spc="-29" dirty="0">
                <a:solidFill>
                  <a:srgbClr val="E0D6DE"/>
                </a:solidFill>
                <a:latin typeface="Fira Sans" pitchFamily="34" charset="0"/>
                <a:ea typeface="Fira Sans" pitchFamily="34" charset="-122"/>
                <a:cs typeface="Fira Sans" pitchFamily="34" charset="-120"/>
              </a:rPr>
              <a:t> legislation focuses on promoting economic growth and efficiency in the workforce. It aims to enhance worker productivity, improve the quality of goods and services, and encourage innovation.</a:t>
            </a:r>
            <a:endParaRPr lang="en-US" sz="1400" dirty="0"/>
          </a:p>
        </p:txBody>
      </p:sp>
      <p:sp>
        <p:nvSpPr>
          <p:cNvPr id="5" name="Shape 2"/>
          <p:cNvSpPr/>
          <p:nvPr/>
        </p:nvSpPr>
        <p:spPr>
          <a:xfrm>
            <a:off x="903803" y="2436733"/>
            <a:ext cx="22860" cy="5287328"/>
          </a:xfrm>
          <a:prstGeom prst="roundRect">
            <a:avLst>
              <a:gd name="adj" fmla="val 120129"/>
            </a:avLst>
          </a:prstGeom>
          <a:solidFill>
            <a:srgbClr val="575757"/>
          </a:solidFill>
          <a:ln/>
        </p:spPr>
        <p:txBody>
          <a:bodyPr/>
          <a:lstStyle/>
          <a:p>
            <a:endParaRPr lang="en-US"/>
          </a:p>
        </p:txBody>
      </p:sp>
      <p:sp>
        <p:nvSpPr>
          <p:cNvPr id="6" name="Shape 3"/>
          <p:cNvSpPr/>
          <p:nvPr/>
        </p:nvSpPr>
        <p:spPr>
          <a:xfrm>
            <a:off x="1098292" y="2837021"/>
            <a:ext cx="640675" cy="22860"/>
          </a:xfrm>
          <a:prstGeom prst="roundRect">
            <a:avLst>
              <a:gd name="adj" fmla="val 120129"/>
            </a:avLst>
          </a:prstGeom>
          <a:solidFill>
            <a:srgbClr val="575757"/>
          </a:solidFill>
          <a:ln/>
        </p:spPr>
        <p:txBody>
          <a:bodyPr/>
          <a:lstStyle/>
          <a:p>
            <a:endParaRPr lang="en-US"/>
          </a:p>
        </p:txBody>
      </p:sp>
      <p:sp>
        <p:nvSpPr>
          <p:cNvPr id="7" name="Shape 4"/>
          <p:cNvSpPr/>
          <p:nvPr/>
        </p:nvSpPr>
        <p:spPr>
          <a:xfrm>
            <a:off x="709315" y="2642592"/>
            <a:ext cx="411837" cy="411837"/>
          </a:xfrm>
          <a:prstGeom prst="roundRect">
            <a:avLst>
              <a:gd name="adj" fmla="val 6668"/>
            </a:avLst>
          </a:prstGeom>
          <a:solidFill>
            <a:srgbClr val="3E3E3E"/>
          </a:solidFill>
          <a:ln/>
        </p:spPr>
        <p:txBody>
          <a:bodyPr/>
          <a:lstStyle/>
          <a:p>
            <a:endParaRPr lang="en-US"/>
          </a:p>
        </p:txBody>
      </p:sp>
      <p:sp>
        <p:nvSpPr>
          <p:cNvPr id="8" name="Text 5"/>
          <p:cNvSpPr/>
          <p:nvPr/>
        </p:nvSpPr>
        <p:spPr>
          <a:xfrm>
            <a:off x="871240" y="2711172"/>
            <a:ext cx="87987" cy="274558"/>
          </a:xfrm>
          <a:prstGeom prst="rect">
            <a:avLst/>
          </a:prstGeom>
          <a:noFill/>
          <a:ln/>
        </p:spPr>
        <p:txBody>
          <a:bodyPr wrap="none" lIns="0" tIns="0" rIns="0" bIns="0" rtlCol="0" anchor="t"/>
          <a:lstStyle/>
          <a:p>
            <a:pPr marL="0" indent="0" algn="ctr">
              <a:lnSpc>
                <a:spcPts val="2150"/>
              </a:lnSpc>
              <a:buNone/>
            </a:pPr>
            <a:r>
              <a:rPr lang="en-US" sz="2150" kern="0" spc="-22" dirty="0">
                <a:solidFill>
                  <a:srgbClr val="E0D6DE"/>
                </a:solidFill>
                <a:latin typeface="Anton" pitchFamily="34" charset="0"/>
                <a:ea typeface="Anton" pitchFamily="34" charset="-122"/>
                <a:cs typeface="Anton" pitchFamily="34" charset="-120"/>
              </a:rPr>
              <a:t>1</a:t>
            </a:r>
            <a:endParaRPr lang="en-US" sz="2150" dirty="0"/>
          </a:p>
        </p:txBody>
      </p:sp>
      <p:sp>
        <p:nvSpPr>
          <p:cNvPr id="9" name="Text 6"/>
          <p:cNvSpPr/>
          <p:nvPr/>
        </p:nvSpPr>
        <p:spPr>
          <a:xfrm>
            <a:off x="1922145" y="2619732"/>
            <a:ext cx="2630091" cy="285988"/>
          </a:xfrm>
          <a:prstGeom prst="rect">
            <a:avLst/>
          </a:prstGeom>
          <a:noFill/>
          <a:ln/>
        </p:spPr>
        <p:txBody>
          <a:bodyPr wrap="none" lIns="0" tIns="0" rIns="0" bIns="0" rtlCol="0" anchor="t"/>
          <a:lstStyle/>
          <a:p>
            <a:pPr marL="0" indent="0" algn="l">
              <a:lnSpc>
                <a:spcPts val="2250"/>
              </a:lnSpc>
              <a:buNone/>
            </a:pPr>
            <a:r>
              <a:rPr lang="en-US" sz="1800" kern="0" spc="-18" dirty="0">
                <a:solidFill>
                  <a:srgbClr val="E0D6DE"/>
                </a:solidFill>
                <a:latin typeface="Anton" pitchFamily="34" charset="0"/>
                <a:ea typeface="Anton" pitchFamily="34" charset="-122"/>
                <a:cs typeface="Anton" pitchFamily="34" charset="-120"/>
              </a:rPr>
              <a:t>Vocational Training Programs</a:t>
            </a:r>
            <a:endParaRPr lang="en-US" sz="1800" dirty="0"/>
          </a:p>
        </p:txBody>
      </p:sp>
      <p:sp>
        <p:nvSpPr>
          <p:cNvPr id="10" name="Text 7"/>
          <p:cNvSpPr/>
          <p:nvPr/>
        </p:nvSpPr>
        <p:spPr>
          <a:xfrm>
            <a:off x="1922145" y="3015496"/>
            <a:ext cx="6581180" cy="878681"/>
          </a:xfrm>
          <a:prstGeom prst="rect">
            <a:avLst/>
          </a:prstGeom>
          <a:noFill/>
          <a:ln/>
        </p:spPr>
        <p:txBody>
          <a:bodyPr wrap="square" lIns="0" tIns="0" rIns="0" bIns="0" rtlCol="0" anchor="t"/>
          <a:lstStyle/>
          <a:p>
            <a:pPr marL="0" indent="0" algn="l">
              <a:lnSpc>
                <a:spcPts val="2300"/>
              </a:lnSpc>
              <a:buNone/>
            </a:pPr>
            <a:r>
              <a:rPr lang="en-US" sz="1400" kern="0" spc="-29" dirty="0">
                <a:solidFill>
                  <a:srgbClr val="E0D6DE"/>
                </a:solidFill>
                <a:latin typeface="Fira Sans" pitchFamily="34" charset="0"/>
                <a:ea typeface="Fira Sans" pitchFamily="34" charset="-122"/>
                <a:cs typeface="Fira Sans" pitchFamily="34" charset="-120"/>
              </a:rPr>
              <a:t>These programs provide workers with the skills and knowledge needed to perform specific jobs effectively. They aim to increase productivity and adapt to changing industry demands.</a:t>
            </a:r>
            <a:endParaRPr lang="en-US" sz="1400" dirty="0"/>
          </a:p>
        </p:txBody>
      </p:sp>
      <p:sp>
        <p:nvSpPr>
          <p:cNvPr id="11" name="Shape 8"/>
          <p:cNvSpPr/>
          <p:nvPr/>
        </p:nvSpPr>
        <p:spPr>
          <a:xfrm>
            <a:off x="1098292" y="4660463"/>
            <a:ext cx="640675" cy="22860"/>
          </a:xfrm>
          <a:prstGeom prst="roundRect">
            <a:avLst>
              <a:gd name="adj" fmla="val 120129"/>
            </a:avLst>
          </a:prstGeom>
          <a:solidFill>
            <a:srgbClr val="575757"/>
          </a:solidFill>
          <a:ln/>
        </p:spPr>
        <p:txBody>
          <a:bodyPr/>
          <a:lstStyle/>
          <a:p>
            <a:endParaRPr lang="en-US"/>
          </a:p>
        </p:txBody>
      </p:sp>
      <p:sp>
        <p:nvSpPr>
          <p:cNvPr id="12" name="Shape 9"/>
          <p:cNvSpPr/>
          <p:nvPr/>
        </p:nvSpPr>
        <p:spPr>
          <a:xfrm>
            <a:off x="709315" y="4466034"/>
            <a:ext cx="411837" cy="411837"/>
          </a:xfrm>
          <a:prstGeom prst="roundRect">
            <a:avLst>
              <a:gd name="adj" fmla="val 6668"/>
            </a:avLst>
          </a:prstGeom>
          <a:solidFill>
            <a:srgbClr val="3E3E3E"/>
          </a:solidFill>
          <a:ln/>
        </p:spPr>
        <p:txBody>
          <a:bodyPr/>
          <a:lstStyle/>
          <a:p>
            <a:endParaRPr lang="en-US"/>
          </a:p>
        </p:txBody>
      </p:sp>
      <p:sp>
        <p:nvSpPr>
          <p:cNvPr id="13" name="Text 10"/>
          <p:cNvSpPr/>
          <p:nvPr/>
        </p:nvSpPr>
        <p:spPr>
          <a:xfrm>
            <a:off x="848737" y="4534614"/>
            <a:ext cx="132874" cy="274558"/>
          </a:xfrm>
          <a:prstGeom prst="rect">
            <a:avLst/>
          </a:prstGeom>
          <a:noFill/>
          <a:ln/>
        </p:spPr>
        <p:txBody>
          <a:bodyPr wrap="none" lIns="0" tIns="0" rIns="0" bIns="0" rtlCol="0" anchor="t"/>
          <a:lstStyle/>
          <a:p>
            <a:pPr marL="0" indent="0" algn="ctr">
              <a:lnSpc>
                <a:spcPts val="2150"/>
              </a:lnSpc>
              <a:buNone/>
            </a:pPr>
            <a:r>
              <a:rPr lang="en-US" sz="2150" kern="0" spc="-22" dirty="0">
                <a:solidFill>
                  <a:srgbClr val="E0D6DE"/>
                </a:solidFill>
                <a:latin typeface="Anton" pitchFamily="34" charset="0"/>
                <a:ea typeface="Anton" pitchFamily="34" charset="-122"/>
                <a:cs typeface="Anton" pitchFamily="34" charset="-120"/>
              </a:rPr>
              <a:t>2</a:t>
            </a:r>
            <a:endParaRPr lang="en-US" sz="2150" dirty="0"/>
          </a:p>
        </p:txBody>
      </p:sp>
      <p:sp>
        <p:nvSpPr>
          <p:cNvPr id="14" name="Text 11"/>
          <p:cNvSpPr/>
          <p:nvPr/>
        </p:nvSpPr>
        <p:spPr>
          <a:xfrm>
            <a:off x="1922145" y="4443174"/>
            <a:ext cx="2288381" cy="285988"/>
          </a:xfrm>
          <a:prstGeom prst="rect">
            <a:avLst/>
          </a:prstGeom>
          <a:noFill/>
          <a:ln/>
        </p:spPr>
        <p:txBody>
          <a:bodyPr wrap="none" lIns="0" tIns="0" rIns="0" bIns="0" rtlCol="0" anchor="t"/>
          <a:lstStyle/>
          <a:p>
            <a:pPr marL="0" indent="0" algn="l">
              <a:lnSpc>
                <a:spcPts val="2250"/>
              </a:lnSpc>
              <a:buNone/>
            </a:pPr>
            <a:r>
              <a:rPr lang="en-US" sz="1800" kern="0" spc="-18" dirty="0">
                <a:solidFill>
                  <a:srgbClr val="E0D6DE"/>
                </a:solidFill>
                <a:latin typeface="Anton" pitchFamily="34" charset="0"/>
                <a:ea typeface="Anton" pitchFamily="34" charset="-122"/>
                <a:cs typeface="Anton" pitchFamily="34" charset="-120"/>
              </a:rPr>
              <a:t>Incentive Programs</a:t>
            </a:r>
            <a:endParaRPr lang="en-US" sz="1800" dirty="0"/>
          </a:p>
        </p:txBody>
      </p:sp>
      <p:sp>
        <p:nvSpPr>
          <p:cNvPr id="15" name="Text 12"/>
          <p:cNvSpPr/>
          <p:nvPr/>
        </p:nvSpPr>
        <p:spPr>
          <a:xfrm>
            <a:off x="1922145" y="4838938"/>
            <a:ext cx="6581180" cy="878681"/>
          </a:xfrm>
          <a:prstGeom prst="rect">
            <a:avLst/>
          </a:prstGeom>
          <a:noFill/>
          <a:ln/>
        </p:spPr>
        <p:txBody>
          <a:bodyPr wrap="square" lIns="0" tIns="0" rIns="0" bIns="0" rtlCol="0" anchor="t"/>
          <a:lstStyle/>
          <a:p>
            <a:pPr marL="0" indent="0" algn="l">
              <a:lnSpc>
                <a:spcPts val="2300"/>
              </a:lnSpc>
              <a:buNone/>
            </a:pPr>
            <a:r>
              <a:rPr lang="en-US" sz="1400" kern="0" spc="-29" dirty="0">
                <a:solidFill>
                  <a:srgbClr val="E0D6DE"/>
                </a:solidFill>
                <a:latin typeface="Fira Sans" pitchFamily="34" charset="0"/>
                <a:ea typeface="Fira Sans" pitchFamily="34" charset="-122"/>
                <a:cs typeface="Fira Sans" pitchFamily="34" charset="-120"/>
              </a:rPr>
              <a:t>These programs encourage employers to invest in technology and training, and reward them for increasing productivity and creating jobs. Examples include tax breaks and government subsidies.</a:t>
            </a:r>
            <a:endParaRPr lang="en-US" sz="1400" dirty="0"/>
          </a:p>
        </p:txBody>
      </p:sp>
      <p:sp>
        <p:nvSpPr>
          <p:cNvPr id="16" name="Shape 13"/>
          <p:cNvSpPr/>
          <p:nvPr/>
        </p:nvSpPr>
        <p:spPr>
          <a:xfrm>
            <a:off x="1098292" y="6483906"/>
            <a:ext cx="640675" cy="22860"/>
          </a:xfrm>
          <a:prstGeom prst="roundRect">
            <a:avLst>
              <a:gd name="adj" fmla="val 120129"/>
            </a:avLst>
          </a:prstGeom>
          <a:solidFill>
            <a:srgbClr val="575757"/>
          </a:solidFill>
          <a:ln/>
        </p:spPr>
        <p:txBody>
          <a:bodyPr/>
          <a:lstStyle/>
          <a:p>
            <a:endParaRPr lang="en-US"/>
          </a:p>
        </p:txBody>
      </p:sp>
      <p:sp>
        <p:nvSpPr>
          <p:cNvPr id="17" name="Shape 14"/>
          <p:cNvSpPr/>
          <p:nvPr/>
        </p:nvSpPr>
        <p:spPr>
          <a:xfrm>
            <a:off x="709315" y="6289477"/>
            <a:ext cx="411837" cy="411837"/>
          </a:xfrm>
          <a:prstGeom prst="roundRect">
            <a:avLst>
              <a:gd name="adj" fmla="val 6668"/>
            </a:avLst>
          </a:prstGeom>
          <a:solidFill>
            <a:srgbClr val="3E3E3E"/>
          </a:solidFill>
          <a:ln/>
        </p:spPr>
        <p:txBody>
          <a:bodyPr/>
          <a:lstStyle/>
          <a:p>
            <a:endParaRPr lang="en-US"/>
          </a:p>
        </p:txBody>
      </p:sp>
      <p:sp>
        <p:nvSpPr>
          <p:cNvPr id="18" name="Text 15"/>
          <p:cNvSpPr/>
          <p:nvPr/>
        </p:nvSpPr>
        <p:spPr>
          <a:xfrm>
            <a:off x="848737" y="6358057"/>
            <a:ext cx="132874" cy="274558"/>
          </a:xfrm>
          <a:prstGeom prst="rect">
            <a:avLst/>
          </a:prstGeom>
          <a:noFill/>
          <a:ln/>
        </p:spPr>
        <p:txBody>
          <a:bodyPr wrap="none" lIns="0" tIns="0" rIns="0" bIns="0" rtlCol="0" anchor="t"/>
          <a:lstStyle/>
          <a:p>
            <a:pPr marL="0" indent="0" algn="ctr">
              <a:lnSpc>
                <a:spcPts val="2150"/>
              </a:lnSpc>
              <a:buNone/>
            </a:pPr>
            <a:r>
              <a:rPr lang="en-US" sz="2150" kern="0" spc="-22" dirty="0">
                <a:solidFill>
                  <a:srgbClr val="E0D6DE"/>
                </a:solidFill>
                <a:latin typeface="Anton" pitchFamily="34" charset="0"/>
                <a:ea typeface="Anton" pitchFamily="34" charset="-122"/>
                <a:cs typeface="Anton" pitchFamily="34" charset="-120"/>
              </a:rPr>
              <a:t>3</a:t>
            </a:r>
            <a:endParaRPr lang="en-US" sz="2150" dirty="0"/>
          </a:p>
        </p:txBody>
      </p:sp>
      <p:sp>
        <p:nvSpPr>
          <p:cNvPr id="19" name="Text 16"/>
          <p:cNvSpPr/>
          <p:nvPr/>
        </p:nvSpPr>
        <p:spPr>
          <a:xfrm>
            <a:off x="1922145" y="6266617"/>
            <a:ext cx="2486978" cy="285988"/>
          </a:xfrm>
          <a:prstGeom prst="rect">
            <a:avLst/>
          </a:prstGeom>
          <a:noFill/>
          <a:ln/>
        </p:spPr>
        <p:txBody>
          <a:bodyPr wrap="none" lIns="0" tIns="0" rIns="0" bIns="0" rtlCol="0" anchor="t"/>
          <a:lstStyle/>
          <a:p>
            <a:pPr marL="0" indent="0" algn="l">
              <a:lnSpc>
                <a:spcPts val="2250"/>
              </a:lnSpc>
              <a:buNone/>
            </a:pPr>
            <a:r>
              <a:rPr lang="en-US" sz="1800" kern="0" spc="-18" dirty="0">
                <a:solidFill>
                  <a:srgbClr val="E0D6DE"/>
                </a:solidFill>
                <a:latin typeface="Anton" pitchFamily="34" charset="0"/>
                <a:ea typeface="Anton" pitchFamily="34" charset="-122"/>
                <a:cs typeface="Anton" pitchFamily="34" charset="-120"/>
              </a:rPr>
              <a:t>Industrial Relations Policies</a:t>
            </a:r>
            <a:endParaRPr lang="en-US" sz="1800" dirty="0"/>
          </a:p>
        </p:txBody>
      </p:sp>
      <p:sp>
        <p:nvSpPr>
          <p:cNvPr id="20" name="Text 17"/>
          <p:cNvSpPr/>
          <p:nvPr/>
        </p:nvSpPr>
        <p:spPr>
          <a:xfrm>
            <a:off x="1922145" y="6662380"/>
            <a:ext cx="6581180" cy="878681"/>
          </a:xfrm>
          <a:prstGeom prst="rect">
            <a:avLst/>
          </a:prstGeom>
          <a:noFill/>
          <a:ln/>
        </p:spPr>
        <p:txBody>
          <a:bodyPr wrap="square" lIns="0" tIns="0" rIns="0" bIns="0" rtlCol="0" anchor="t"/>
          <a:lstStyle/>
          <a:p>
            <a:pPr marL="0" indent="0" algn="l">
              <a:lnSpc>
                <a:spcPts val="2300"/>
              </a:lnSpc>
              <a:buNone/>
            </a:pPr>
            <a:r>
              <a:rPr lang="en-US" sz="1400" kern="0" spc="-29" dirty="0">
                <a:solidFill>
                  <a:srgbClr val="E0D6DE"/>
                </a:solidFill>
                <a:latin typeface="Fira Sans" pitchFamily="34" charset="0"/>
                <a:ea typeface="Fira Sans" pitchFamily="34" charset="-122"/>
                <a:cs typeface="Fira Sans" pitchFamily="34" charset="-120"/>
              </a:rPr>
              <a:t>These policies promote cooperation and dialogue between employers and employees, aiming to resolve workplace conflicts and improve overall productivity through collaboration.</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448395"/>
            <a:ext cx="5670590" cy="708779"/>
          </a:xfrm>
          <a:prstGeom prst="rect">
            <a:avLst/>
          </a:prstGeom>
          <a:noFill/>
          <a:ln/>
        </p:spPr>
        <p:txBody>
          <a:bodyPr wrap="none" lIns="0" tIns="0" rIns="0" bIns="0" rtlCol="0" anchor="t"/>
          <a:lstStyle/>
          <a:p>
            <a:pPr marL="0" indent="0">
              <a:lnSpc>
                <a:spcPts val="5550"/>
              </a:lnSpc>
              <a:buNone/>
            </a:pPr>
            <a:r>
              <a:rPr lang="en-US" sz="4450" kern="0" spc="-45" dirty="0">
                <a:solidFill>
                  <a:srgbClr val="FA95AF"/>
                </a:solidFill>
                <a:latin typeface="Anton" pitchFamily="34" charset="0"/>
                <a:ea typeface="Anton" pitchFamily="34" charset="-122"/>
                <a:cs typeface="Anton" pitchFamily="34" charset="-120"/>
              </a:rPr>
              <a:t>Wage Labour Legislation</a:t>
            </a:r>
            <a:endParaRPr lang="en-US" sz="4450" dirty="0"/>
          </a:p>
        </p:txBody>
      </p:sp>
      <p:sp>
        <p:nvSpPr>
          <p:cNvPr id="3" name="Text 1"/>
          <p:cNvSpPr/>
          <p:nvPr/>
        </p:nvSpPr>
        <p:spPr>
          <a:xfrm>
            <a:off x="793790" y="2610803"/>
            <a:ext cx="13042821" cy="725805"/>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Wage </a:t>
            </a:r>
            <a:r>
              <a:rPr lang="en-US" sz="1750" kern="0" spc="-36" dirty="0" err="1">
                <a:solidFill>
                  <a:srgbClr val="E0D6DE"/>
                </a:solidFill>
                <a:latin typeface="Fira Sans" pitchFamily="34" charset="0"/>
                <a:ea typeface="Fira Sans" pitchFamily="34" charset="-122"/>
                <a:cs typeface="Fira Sans" pitchFamily="34" charset="-120"/>
              </a:rPr>
              <a:t>labour</a:t>
            </a:r>
            <a:r>
              <a:rPr lang="en-US" sz="1750" kern="0" spc="-36" dirty="0">
                <a:solidFill>
                  <a:srgbClr val="E0D6DE"/>
                </a:solidFill>
                <a:latin typeface="Fira Sans" pitchFamily="34" charset="0"/>
                <a:ea typeface="Fira Sans" pitchFamily="34" charset="-122"/>
                <a:cs typeface="Fira Sans" pitchFamily="34" charset="-120"/>
              </a:rPr>
              <a:t> legislation deals with the payment of wages and salaries to workers. It covers aspects such as minimum wages, overtime pay, and the payment of wages in a timely manner.</a:t>
            </a:r>
            <a:endParaRPr lang="en-US" sz="1750" dirty="0"/>
          </a:p>
        </p:txBody>
      </p:sp>
      <p:sp>
        <p:nvSpPr>
          <p:cNvPr id="4" name="Text 2"/>
          <p:cNvSpPr/>
          <p:nvPr/>
        </p:nvSpPr>
        <p:spPr>
          <a:xfrm>
            <a:off x="793790" y="3818573"/>
            <a:ext cx="2835235" cy="354330"/>
          </a:xfrm>
          <a:prstGeom prst="rect">
            <a:avLst/>
          </a:prstGeom>
          <a:noFill/>
          <a:ln/>
        </p:spPr>
        <p:txBody>
          <a:bodyPr wrap="none" lIns="0" tIns="0" rIns="0" bIns="0" rtlCol="0" anchor="t"/>
          <a:lstStyle/>
          <a:p>
            <a:pPr marL="0" indent="0">
              <a:lnSpc>
                <a:spcPts val="2750"/>
              </a:lnSpc>
              <a:buNone/>
            </a:pPr>
            <a:r>
              <a:rPr lang="en-US" sz="2200" kern="0" spc="-22" dirty="0">
                <a:solidFill>
                  <a:srgbClr val="FA95AF"/>
                </a:solidFill>
                <a:latin typeface="Anton" pitchFamily="34" charset="0"/>
                <a:ea typeface="Anton" pitchFamily="34" charset="-122"/>
                <a:cs typeface="Anton" pitchFamily="34" charset="-120"/>
              </a:rPr>
              <a:t>Minimum Wage Laws</a:t>
            </a:r>
            <a:endParaRPr lang="en-US" sz="2200" dirty="0"/>
          </a:p>
        </p:txBody>
      </p:sp>
      <p:sp>
        <p:nvSpPr>
          <p:cNvPr id="5" name="Text 3"/>
          <p:cNvSpPr/>
          <p:nvPr/>
        </p:nvSpPr>
        <p:spPr>
          <a:xfrm>
            <a:off x="793790" y="4399717"/>
            <a:ext cx="3978116" cy="1814513"/>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These laws establish a minimum wage that employers must pay to their employees. They aim to ensure a livable income for workers and prevent unfair wage competition.</a:t>
            </a:r>
            <a:endParaRPr lang="en-US" sz="1750" dirty="0"/>
          </a:p>
        </p:txBody>
      </p:sp>
      <p:sp>
        <p:nvSpPr>
          <p:cNvPr id="6" name="Text 4"/>
          <p:cNvSpPr/>
          <p:nvPr/>
        </p:nvSpPr>
        <p:spPr>
          <a:xfrm>
            <a:off x="5332928" y="3818573"/>
            <a:ext cx="2835235" cy="354330"/>
          </a:xfrm>
          <a:prstGeom prst="rect">
            <a:avLst/>
          </a:prstGeom>
          <a:noFill/>
          <a:ln/>
        </p:spPr>
        <p:txBody>
          <a:bodyPr wrap="none" lIns="0" tIns="0" rIns="0" bIns="0" rtlCol="0" anchor="t"/>
          <a:lstStyle/>
          <a:p>
            <a:pPr marL="0" indent="0">
              <a:lnSpc>
                <a:spcPts val="2750"/>
              </a:lnSpc>
              <a:buNone/>
            </a:pPr>
            <a:r>
              <a:rPr lang="en-US" sz="2200" kern="0" spc="-22" dirty="0">
                <a:solidFill>
                  <a:srgbClr val="FA95AF"/>
                </a:solidFill>
                <a:latin typeface="Anton" pitchFamily="34" charset="0"/>
                <a:ea typeface="Anton" pitchFamily="34" charset="-122"/>
                <a:cs typeface="Anton" pitchFamily="34" charset="-120"/>
              </a:rPr>
              <a:t>Overtime Pay</a:t>
            </a:r>
            <a:endParaRPr lang="en-US" sz="2200" dirty="0"/>
          </a:p>
        </p:txBody>
      </p:sp>
      <p:sp>
        <p:nvSpPr>
          <p:cNvPr id="7" name="Text 5"/>
          <p:cNvSpPr/>
          <p:nvPr/>
        </p:nvSpPr>
        <p:spPr>
          <a:xfrm>
            <a:off x="5332928" y="4399717"/>
            <a:ext cx="3978116" cy="1814513"/>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This legislation requires employers to pay employees a higher rate for working overtime hours. It aims to compensate workers for the extra effort and effort required for extended work schedules.</a:t>
            </a:r>
            <a:endParaRPr lang="en-US" sz="1750" dirty="0"/>
          </a:p>
        </p:txBody>
      </p:sp>
      <p:sp>
        <p:nvSpPr>
          <p:cNvPr id="8" name="Text 6"/>
          <p:cNvSpPr/>
          <p:nvPr/>
        </p:nvSpPr>
        <p:spPr>
          <a:xfrm>
            <a:off x="9872067" y="3818573"/>
            <a:ext cx="3451622" cy="354330"/>
          </a:xfrm>
          <a:prstGeom prst="rect">
            <a:avLst/>
          </a:prstGeom>
          <a:noFill/>
          <a:ln/>
        </p:spPr>
        <p:txBody>
          <a:bodyPr wrap="none" lIns="0" tIns="0" rIns="0" bIns="0" rtlCol="0" anchor="t"/>
          <a:lstStyle/>
          <a:p>
            <a:pPr marL="0" indent="0">
              <a:lnSpc>
                <a:spcPts val="2750"/>
              </a:lnSpc>
              <a:buNone/>
            </a:pPr>
            <a:r>
              <a:rPr lang="en-US" sz="2200" kern="0" spc="-22" dirty="0">
                <a:solidFill>
                  <a:srgbClr val="FA95AF"/>
                </a:solidFill>
                <a:latin typeface="Anton" pitchFamily="34" charset="0"/>
                <a:ea typeface="Anton" pitchFamily="34" charset="-122"/>
                <a:cs typeface="Anton" pitchFamily="34" charset="-120"/>
              </a:rPr>
              <a:t>Wage Garnishment Regulations</a:t>
            </a:r>
            <a:endParaRPr lang="en-US" sz="2200" dirty="0"/>
          </a:p>
        </p:txBody>
      </p:sp>
      <p:sp>
        <p:nvSpPr>
          <p:cNvPr id="9" name="Text 7"/>
          <p:cNvSpPr/>
          <p:nvPr/>
        </p:nvSpPr>
        <p:spPr>
          <a:xfrm>
            <a:off x="9872067" y="4399717"/>
            <a:ext cx="3978116" cy="2177415"/>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These regulations govern the circumstances under which a portion of an employee's wages can be withheld, such as for debt repayment. They aim to protect employees from excessive deductions and financial hardship.</a:t>
            </a:r>
            <a:endParaRPr lang="en-US" sz="1750" dirty="0"/>
          </a:p>
        </p:txBody>
      </p:sp>
      <p:pic>
        <p:nvPicPr>
          <p:cNvPr id="10" name="Picture 9">
            <a:extLst>
              <a:ext uri="{FF2B5EF4-FFF2-40B4-BE49-F238E27FC236}">
                <a16:creationId xmlns:a16="http://schemas.microsoft.com/office/drawing/2014/main" id="{A1177BBA-814C-4CC0-4114-7EEAF80CA49E}"/>
              </a:ext>
            </a:extLst>
          </p:cNvPr>
          <p:cNvPicPr>
            <a:picLocks noChangeAspect="1"/>
          </p:cNvPicPr>
          <p:nvPr/>
        </p:nvPicPr>
        <p:blipFill>
          <a:blip r:embed="rId3"/>
          <a:stretch>
            <a:fillRect/>
          </a:stretch>
        </p:blipFill>
        <p:spPr>
          <a:xfrm>
            <a:off x="11858238" y="7696126"/>
            <a:ext cx="2772162" cy="53347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972026"/>
            <a:ext cx="10242709" cy="708779"/>
          </a:xfrm>
          <a:prstGeom prst="rect">
            <a:avLst/>
          </a:prstGeom>
          <a:noFill/>
          <a:ln/>
        </p:spPr>
        <p:txBody>
          <a:bodyPr wrap="none" lIns="0" tIns="0" rIns="0" bIns="0" rtlCol="0" anchor="t"/>
          <a:lstStyle/>
          <a:p>
            <a:pPr marL="0" indent="0">
              <a:lnSpc>
                <a:spcPts val="5550"/>
              </a:lnSpc>
              <a:buNone/>
            </a:pPr>
            <a:r>
              <a:rPr lang="en-US" sz="4450" kern="0" spc="-45" dirty="0">
                <a:solidFill>
                  <a:srgbClr val="FA95AF"/>
                </a:solidFill>
                <a:latin typeface="Anton" pitchFamily="34" charset="0"/>
                <a:ea typeface="Anton" pitchFamily="34" charset="-122"/>
                <a:cs typeface="Anton" pitchFamily="34" charset="-120"/>
              </a:rPr>
              <a:t>Social Security and Welfare Labour Legislation</a:t>
            </a:r>
            <a:endParaRPr lang="en-US" sz="4450" dirty="0"/>
          </a:p>
        </p:txBody>
      </p:sp>
      <p:sp>
        <p:nvSpPr>
          <p:cNvPr id="3" name="Text 1"/>
          <p:cNvSpPr/>
          <p:nvPr/>
        </p:nvSpPr>
        <p:spPr>
          <a:xfrm>
            <a:off x="793790" y="2134433"/>
            <a:ext cx="13042821" cy="725805"/>
          </a:xfrm>
          <a:prstGeom prst="rect">
            <a:avLst/>
          </a:prstGeom>
          <a:noFill/>
          <a:ln/>
        </p:spPr>
        <p:txBody>
          <a:bodyPr wrap="square" lIns="0" tIns="0" rIns="0" bIns="0" rtlCol="0" anchor="t"/>
          <a:lstStyle/>
          <a:p>
            <a:pPr marL="0" indent="0">
              <a:lnSpc>
                <a:spcPts val="2850"/>
              </a:lnSpc>
              <a:buNone/>
            </a:pPr>
            <a:r>
              <a:rPr lang="en-US" sz="1750" kern="0" spc="-36" dirty="0">
                <a:solidFill>
                  <a:srgbClr val="E0D6DE"/>
                </a:solidFill>
                <a:latin typeface="Fira Sans" pitchFamily="34" charset="0"/>
                <a:ea typeface="Fira Sans" pitchFamily="34" charset="-122"/>
                <a:cs typeface="Fira Sans" pitchFamily="34" charset="-120"/>
              </a:rPr>
              <a:t>Social security and welfare </a:t>
            </a:r>
            <a:r>
              <a:rPr lang="en-US" sz="1750" kern="0" spc="-36" dirty="0" err="1">
                <a:solidFill>
                  <a:srgbClr val="E0D6DE"/>
                </a:solidFill>
                <a:latin typeface="Fira Sans" pitchFamily="34" charset="0"/>
                <a:ea typeface="Fira Sans" pitchFamily="34" charset="-122"/>
                <a:cs typeface="Fira Sans" pitchFamily="34" charset="-120"/>
              </a:rPr>
              <a:t>labour</a:t>
            </a:r>
            <a:r>
              <a:rPr lang="en-US" sz="1750" kern="0" spc="-36" dirty="0">
                <a:solidFill>
                  <a:srgbClr val="E0D6DE"/>
                </a:solidFill>
                <a:latin typeface="Fira Sans" pitchFamily="34" charset="0"/>
                <a:ea typeface="Fira Sans" pitchFamily="34" charset="-122"/>
                <a:cs typeface="Fira Sans" pitchFamily="34" charset="-120"/>
              </a:rPr>
              <a:t> legislation deals with providing a safety net for workers in times of need. It covers aspects such as unemployment benefits, disability insurance, and retirement pensions.</a:t>
            </a:r>
            <a:endParaRPr lang="en-US" sz="1750" dirty="0"/>
          </a:p>
        </p:txBody>
      </p:sp>
      <p:pic>
        <p:nvPicPr>
          <p:cNvPr id="4" name="Image 0" descr="preencoded.png"/>
          <p:cNvPicPr>
            <a:picLocks noChangeAspect="1"/>
          </p:cNvPicPr>
          <p:nvPr/>
        </p:nvPicPr>
        <p:blipFill>
          <a:blip r:embed="rId3"/>
          <a:stretch>
            <a:fillRect/>
          </a:stretch>
        </p:blipFill>
        <p:spPr>
          <a:xfrm>
            <a:off x="793790" y="3115389"/>
            <a:ext cx="4347567" cy="907256"/>
          </a:xfrm>
          <a:prstGeom prst="rect">
            <a:avLst/>
          </a:prstGeom>
        </p:spPr>
      </p:pic>
      <p:sp>
        <p:nvSpPr>
          <p:cNvPr id="5" name="Text 2"/>
          <p:cNvSpPr/>
          <p:nvPr/>
        </p:nvSpPr>
        <p:spPr>
          <a:xfrm>
            <a:off x="1020604" y="4362807"/>
            <a:ext cx="2835235" cy="354330"/>
          </a:xfrm>
          <a:prstGeom prst="rect">
            <a:avLst/>
          </a:prstGeom>
          <a:noFill/>
          <a:ln/>
        </p:spPr>
        <p:txBody>
          <a:bodyPr wrap="none" lIns="0" tIns="0" rIns="0" bIns="0" rtlCol="0" anchor="t"/>
          <a:lstStyle/>
          <a:p>
            <a:pPr marL="0" indent="0" algn="l">
              <a:lnSpc>
                <a:spcPts val="2750"/>
              </a:lnSpc>
              <a:buNone/>
            </a:pPr>
            <a:r>
              <a:rPr lang="en-US" sz="2200" kern="0" spc="-22" dirty="0">
                <a:solidFill>
                  <a:srgbClr val="E0D6DE"/>
                </a:solidFill>
                <a:latin typeface="Anton" pitchFamily="34" charset="0"/>
                <a:ea typeface="Anton" pitchFamily="34" charset="-122"/>
                <a:cs typeface="Anton" pitchFamily="34" charset="-120"/>
              </a:rPr>
              <a:t>Unemployment Insurance</a:t>
            </a:r>
            <a:endParaRPr lang="en-US" sz="2200" dirty="0"/>
          </a:p>
        </p:txBody>
      </p:sp>
      <p:sp>
        <p:nvSpPr>
          <p:cNvPr id="6" name="Text 3"/>
          <p:cNvSpPr/>
          <p:nvPr/>
        </p:nvSpPr>
        <p:spPr>
          <a:xfrm>
            <a:off x="1020604" y="4853226"/>
            <a:ext cx="3893939" cy="217741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Fira Sans" pitchFamily="34" charset="0"/>
                <a:ea typeface="Fira Sans" pitchFamily="34" charset="-122"/>
                <a:cs typeface="Fira Sans" pitchFamily="34" charset="-120"/>
              </a:rPr>
              <a:t>This program provides temporary financial assistance to workers who have lost their jobs through no fault of their own. It aims to help them meet their basic needs while they search for new employment.</a:t>
            </a:r>
            <a:endParaRPr lang="en-US" sz="1750" dirty="0"/>
          </a:p>
        </p:txBody>
      </p:sp>
      <p:pic>
        <p:nvPicPr>
          <p:cNvPr id="7" name="Image 1" descr="preencoded.png"/>
          <p:cNvPicPr>
            <a:picLocks noChangeAspect="1"/>
          </p:cNvPicPr>
          <p:nvPr/>
        </p:nvPicPr>
        <p:blipFill>
          <a:blip r:embed="rId4"/>
          <a:stretch>
            <a:fillRect/>
          </a:stretch>
        </p:blipFill>
        <p:spPr>
          <a:xfrm>
            <a:off x="5141357" y="3115389"/>
            <a:ext cx="4347567" cy="907256"/>
          </a:xfrm>
          <a:prstGeom prst="rect">
            <a:avLst/>
          </a:prstGeom>
        </p:spPr>
      </p:pic>
      <p:sp>
        <p:nvSpPr>
          <p:cNvPr id="8" name="Text 4"/>
          <p:cNvSpPr/>
          <p:nvPr/>
        </p:nvSpPr>
        <p:spPr>
          <a:xfrm>
            <a:off x="5368171" y="4362807"/>
            <a:ext cx="2835235" cy="354330"/>
          </a:xfrm>
          <a:prstGeom prst="rect">
            <a:avLst/>
          </a:prstGeom>
          <a:noFill/>
          <a:ln/>
        </p:spPr>
        <p:txBody>
          <a:bodyPr wrap="none" lIns="0" tIns="0" rIns="0" bIns="0" rtlCol="0" anchor="t"/>
          <a:lstStyle/>
          <a:p>
            <a:pPr marL="0" indent="0" algn="l">
              <a:lnSpc>
                <a:spcPts val="2750"/>
              </a:lnSpc>
              <a:buNone/>
            </a:pPr>
            <a:r>
              <a:rPr lang="en-US" sz="2200" kern="0" spc="-22" dirty="0">
                <a:solidFill>
                  <a:srgbClr val="E0D6DE"/>
                </a:solidFill>
                <a:latin typeface="Anton" pitchFamily="34" charset="0"/>
                <a:ea typeface="Anton" pitchFamily="34" charset="-122"/>
                <a:cs typeface="Anton" pitchFamily="34" charset="-120"/>
              </a:rPr>
              <a:t>Disability Insurance</a:t>
            </a:r>
            <a:endParaRPr lang="en-US" sz="2200" dirty="0"/>
          </a:p>
        </p:txBody>
      </p:sp>
      <p:sp>
        <p:nvSpPr>
          <p:cNvPr id="9" name="Text 5"/>
          <p:cNvSpPr/>
          <p:nvPr/>
        </p:nvSpPr>
        <p:spPr>
          <a:xfrm>
            <a:off x="5368171" y="4853226"/>
            <a:ext cx="3893939" cy="2177415"/>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Fira Sans" pitchFamily="34" charset="0"/>
                <a:ea typeface="Fira Sans" pitchFamily="34" charset="-122"/>
                <a:cs typeface="Fira Sans" pitchFamily="34" charset="-120"/>
              </a:rPr>
              <a:t>This program provides financial support and medical benefits to workers who become disabled and unable to work. It aims to help them maintain their income and access necessary medical care.</a:t>
            </a:r>
            <a:endParaRPr lang="en-US" sz="1750" dirty="0"/>
          </a:p>
        </p:txBody>
      </p:sp>
      <p:pic>
        <p:nvPicPr>
          <p:cNvPr id="10" name="Image 2" descr="preencoded.png"/>
          <p:cNvPicPr>
            <a:picLocks noChangeAspect="1"/>
          </p:cNvPicPr>
          <p:nvPr/>
        </p:nvPicPr>
        <p:blipFill>
          <a:blip r:embed="rId5"/>
          <a:stretch>
            <a:fillRect/>
          </a:stretch>
        </p:blipFill>
        <p:spPr>
          <a:xfrm>
            <a:off x="9488924" y="3115389"/>
            <a:ext cx="4347567" cy="907256"/>
          </a:xfrm>
          <a:prstGeom prst="rect">
            <a:avLst/>
          </a:prstGeom>
        </p:spPr>
      </p:pic>
      <p:sp>
        <p:nvSpPr>
          <p:cNvPr id="11" name="Text 6"/>
          <p:cNvSpPr/>
          <p:nvPr/>
        </p:nvSpPr>
        <p:spPr>
          <a:xfrm>
            <a:off x="9715738" y="4362807"/>
            <a:ext cx="2835235" cy="354330"/>
          </a:xfrm>
          <a:prstGeom prst="rect">
            <a:avLst/>
          </a:prstGeom>
          <a:noFill/>
          <a:ln/>
        </p:spPr>
        <p:txBody>
          <a:bodyPr wrap="none" lIns="0" tIns="0" rIns="0" bIns="0" rtlCol="0" anchor="t"/>
          <a:lstStyle/>
          <a:p>
            <a:pPr marL="0" indent="0" algn="l">
              <a:lnSpc>
                <a:spcPts val="2750"/>
              </a:lnSpc>
              <a:buNone/>
            </a:pPr>
            <a:r>
              <a:rPr lang="en-US" sz="2200" kern="0" spc="-22" dirty="0">
                <a:solidFill>
                  <a:srgbClr val="E0D6DE"/>
                </a:solidFill>
                <a:latin typeface="Anton" pitchFamily="34" charset="0"/>
                <a:ea typeface="Anton" pitchFamily="34" charset="-122"/>
                <a:cs typeface="Anton" pitchFamily="34" charset="-120"/>
              </a:rPr>
              <a:t>Retirement Pensions</a:t>
            </a:r>
            <a:endParaRPr lang="en-US" sz="2200" dirty="0"/>
          </a:p>
        </p:txBody>
      </p:sp>
      <p:sp>
        <p:nvSpPr>
          <p:cNvPr id="12" name="Text 7"/>
          <p:cNvSpPr/>
          <p:nvPr/>
        </p:nvSpPr>
        <p:spPr>
          <a:xfrm>
            <a:off x="9715738" y="4853226"/>
            <a:ext cx="3893939" cy="1814513"/>
          </a:xfrm>
          <a:prstGeom prst="rect">
            <a:avLst/>
          </a:prstGeom>
          <a:noFill/>
          <a:ln/>
        </p:spPr>
        <p:txBody>
          <a:bodyPr wrap="square" lIns="0" tIns="0" rIns="0" bIns="0" rtlCol="0" anchor="t"/>
          <a:lstStyle/>
          <a:p>
            <a:pPr marL="0" indent="0" algn="l">
              <a:lnSpc>
                <a:spcPts val="2850"/>
              </a:lnSpc>
              <a:buNone/>
            </a:pPr>
            <a:r>
              <a:rPr lang="en-US" sz="1750" kern="0" spc="-36" dirty="0">
                <a:solidFill>
                  <a:srgbClr val="E0D6DE"/>
                </a:solidFill>
                <a:latin typeface="Fira Sans" pitchFamily="34" charset="0"/>
                <a:ea typeface="Fira Sans" pitchFamily="34" charset="-122"/>
                <a:cs typeface="Fira Sans" pitchFamily="34" charset="-120"/>
              </a:rPr>
              <a:t>This program provides regular payments to workers after they retire. It aims to ensure financial security in retirement and prevent economic hardship for older workers.</a:t>
            </a:r>
            <a:endParaRPr lang="en-US" sz="1750" dirty="0"/>
          </a:p>
        </p:txBody>
      </p:sp>
      <p:pic>
        <p:nvPicPr>
          <p:cNvPr id="13" name="Picture 12">
            <a:extLst>
              <a:ext uri="{FF2B5EF4-FFF2-40B4-BE49-F238E27FC236}">
                <a16:creationId xmlns:a16="http://schemas.microsoft.com/office/drawing/2014/main" id="{6E624181-A2E0-1ECB-3F02-0F4904CC7294}"/>
              </a:ext>
            </a:extLst>
          </p:cNvPr>
          <p:cNvPicPr>
            <a:picLocks noChangeAspect="1"/>
          </p:cNvPicPr>
          <p:nvPr/>
        </p:nvPicPr>
        <p:blipFill>
          <a:blip r:embed="rId6"/>
          <a:stretch>
            <a:fillRect/>
          </a:stretch>
        </p:blipFill>
        <p:spPr>
          <a:xfrm>
            <a:off x="11858238" y="7696126"/>
            <a:ext cx="2772162" cy="53347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663</Words>
  <Application>Microsoft Office PowerPoint</Application>
  <PresentationFormat>Custom</PresentationFormat>
  <Paragraphs>54</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Fira Sans</vt:lpstr>
      <vt:lpstr>Aharoni</vt:lpstr>
      <vt:lpstr>Arial Black</vt:lpstr>
      <vt:lpstr>Arial</vt:lpstr>
      <vt:lpstr>Anton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Aadhi N</cp:lastModifiedBy>
  <cp:revision>3</cp:revision>
  <dcterms:created xsi:type="dcterms:W3CDTF">2024-11-14T06:58:43Z</dcterms:created>
  <dcterms:modified xsi:type="dcterms:W3CDTF">2024-11-29T09:28:34Z</dcterms:modified>
</cp:coreProperties>
</file>