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1" r:id="rId2"/>
    <p:sldId id="256" r:id="rId3"/>
    <p:sldId id="257" r:id="rId4"/>
    <p:sldId id="258" r:id="rId5"/>
    <p:sldId id="259" r:id="rId6"/>
  </p:sldIdLst>
  <p:sldSz cx="14630400" cy="8229600"/>
  <p:notesSz cx="8229600" cy="14630400"/>
  <p:embeddedFontLst>
    <p:embeddedFont>
      <p:font typeface="Aharoni" panose="02010803020104030203" pitchFamily="2" charset="-79"/>
      <p:bold r:id="rId8"/>
    </p:embeddedFont>
    <p:embeddedFont>
      <p:font typeface="Arial Black" panose="020B0A04020102020204" pitchFamily="34" charset="0"/>
      <p:bold r:id="rId9"/>
    </p:embeddedFont>
    <p:embeddedFont>
      <p:font typeface="Prata" panose="020B0604020202020204" charset="0"/>
      <p:regular r:id="rId10"/>
    </p:embeddedFont>
    <p:embeddedFont>
      <p:font typeface="Raleway" pitchFamily="2" charset="0"/>
      <p:regular r:id="rId11"/>
      <p:bold r:id="rId12"/>
    </p:embeddedFont>
    <p:embeddedFont>
      <p:font typeface="Raleway Bold" panose="020B0604020202020204" charset="0"/>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37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9052103"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a:t>
            </a:r>
            <a:r>
              <a:rPr lang="en-GB" sz="2200" b="1" dirty="0">
                <a:solidFill>
                  <a:srgbClr val="FF0000"/>
                </a:solidFill>
                <a:latin typeface="Arial Black" pitchFamily="34" charset="0"/>
                <a:cs typeface="Aharoni" pitchFamily="2" charset="-79"/>
              </a:rPr>
              <a:t>Welfare and Safety</a:t>
            </a:r>
          </a:p>
          <a:p>
            <a:r>
              <a:rPr lang="en-US" sz="2200" b="1" dirty="0">
                <a:solidFill>
                  <a:srgbClr val="FF0000"/>
                </a:solidFill>
                <a:latin typeface="Arial Black" pitchFamily="34" charset="0"/>
                <a:cs typeface="Aharoni" pitchFamily="2" charset="-79"/>
              </a:rPr>
              <a:t>Course Code : 22HRM3EC2</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725058"/>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Unit-V</a:t>
            </a:r>
          </a:p>
          <a:p>
            <a:pPr algn="ctr"/>
            <a:r>
              <a:rPr lang="en-US" sz="2800" b="1" dirty="0">
                <a:solidFill>
                  <a:srgbClr val="7030A0"/>
                </a:solidFill>
                <a:latin typeface="Arial Black" pitchFamily="34" charset="0"/>
              </a:rPr>
              <a:t>Monitoring Safety, Health &amp; Environment</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1370" y="925354"/>
            <a:ext cx="7714059" cy="3524250"/>
          </a:xfrm>
          <a:prstGeom prst="rect">
            <a:avLst/>
          </a:prstGeom>
          <a:noFill/>
          <a:ln/>
        </p:spPr>
        <p:txBody>
          <a:bodyPr wrap="square" lIns="0" tIns="0" rIns="0" bIns="0" rtlCol="0" anchor="t"/>
          <a:lstStyle/>
          <a:p>
            <a:pPr marL="0" indent="0">
              <a:lnSpc>
                <a:spcPts val="6900"/>
              </a:lnSpc>
              <a:buNone/>
            </a:pPr>
            <a:endParaRPr lang="en-US" sz="5550" dirty="0">
              <a:solidFill>
                <a:srgbClr val="F2E782"/>
              </a:solidFill>
              <a:latin typeface="Prata" pitchFamily="34" charset="0"/>
              <a:ea typeface="Prata" pitchFamily="34" charset="-122"/>
              <a:cs typeface="Prata" pitchFamily="34" charset="-120"/>
            </a:endParaRPr>
          </a:p>
          <a:p>
            <a:pPr marL="0" indent="0">
              <a:lnSpc>
                <a:spcPts val="6900"/>
              </a:lnSpc>
              <a:buNone/>
            </a:pPr>
            <a:endParaRPr lang="en-US" sz="5550" dirty="0">
              <a:solidFill>
                <a:srgbClr val="F2E782"/>
              </a:solidFill>
              <a:latin typeface="Prata" pitchFamily="34" charset="0"/>
              <a:ea typeface="Prata" pitchFamily="34" charset="-122"/>
              <a:cs typeface="Prata" pitchFamily="34" charset="-120"/>
            </a:endParaRPr>
          </a:p>
          <a:p>
            <a:pPr marL="0" indent="0">
              <a:lnSpc>
                <a:spcPts val="6900"/>
              </a:lnSpc>
              <a:buNone/>
            </a:pPr>
            <a:r>
              <a:rPr lang="en-US" sz="5550" dirty="0">
                <a:solidFill>
                  <a:srgbClr val="F2E782"/>
                </a:solidFill>
                <a:latin typeface="Prata" pitchFamily="34" charset="0"/>
                <a:ea typeface="Prata" pitchFamily="34" charset="-122"/>
                <a:cs typeface="Prata" pitchFamily="34" charset="-120"/>
              </a:rPr>
              <a:t>Monitoring for Safety, Health &amp; Environment</a:t>
            </a:r>
            <a:endParaRPr lang="en-US" sz="5550" dirty="0"/>
          </a:p>
        </p:txBody>
      </p:sp>
      <p:sp>
        <p:nvSpPr>
          <p:cNvPr id="4" name="Text 1"/>
          <p:cNvSpPr/>
          <p:nvPr/>
        </p:nvSpPr>
        <p:spPr>
          <a:xfrm>
            <a:off x="6201370" y="4755952"/>
            <a:ext cx="7714059" cy="1960959"/>
          </a:xfrm>
          <a:prstGeom prst="rect">
            <a:avLst/>
          </a:prstGeom>
          <a:noFill/>
          <a:ln/>
        </p:spPr>
        <p:txBody>
          <a:bodyPr wrap="square" lIns="0" tIns="0" rIns="0" bIns="0" rtlCol="0" anchor="t"/>
          <a:lstStyle/>
          <a:p>
            <a:pPr marL="0" indent="0">
              <a:lnSpc>
                <a:spcPts val="2550"/>
              </a:lnSpc>
              <a:buNone/>
            </a:pPr>
            <a:r>
              <a:rPr lang="en-US" sz="1600" dirty="0">
                <a:solidFill>
                  <a:srgbClr val="CFCBBF"/>
                </a:solidFill>
                <a:latin typeface="Raleway" pitchFamily="34" charset="0"/>
                <a:ea typeface="Raleway" pitchFamily="34" charset="-122"/>
                <a:cs typeface="Raleway" pitchFamily="34" charset="-120"/>
              </a:rPr>
              <a:t>Maintaining a safe and healthy work environment is crucial for any organization, not just for the well-being of employees but also for the long-term sustainability of the business and the surrounding community. This section will explore the key aspects of occupational safety and environmental management systems, as well as the relevant standards and guidelines that organizations can follow to ensure they are meeting their responsibilities.</a:t>
            </a:r>
            <a:endParaRPr lang="en-US" sz="1600" dirty="0"/>
          </a:p>
        </p:txBody>
      </p:sp>
      <p:sp>
        <p:nvSpPr>
          <p:cNvPr id="5" name="Shape 2"/>
          <p:cNvSpPr/>
          <p:nvPr/>
        </p:nvSpPr>
        <p:spPr>
          <a:xfrm>
            <a:off x="6201370" y="6962061"/>
            <a:ext cx="326827" cy="326827"/>
          </a:xfrm>
          <a:prstGeom prst="roundRect">
            <a:avLst>
              <a:gd name="adj" fmla="val 27975307"/>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6208990" y="6969681"/>
            <a:ext cx="311587" cy="311587"/>
          </a:xfrm>
          <a:prstGeom prst="rect">
            <a:avLst/>
          </a:prstGeom>
        </p:spPr>
      </p:pic>
      <p:sp>
        <p:nvSpPr>
          <p:cNvPr id="7" name="Text 3"/>
          <p:cNvSpPr/>
          <p:nvPr/>
        </p:nvSpPr>
        <p:spPr>
          <a:xfrm>
            <a:off x="6630233" y="6946702"/>
            <a:ext cx="1909167" cy="357545"/>
          </a:xfrm>
          <a:prstGeom prst="rect">
            <a:avLst/>
          </a:prstGeom>
          <a:noFill/>
          <a:ln/>
        </p:spPr>
        <p:txBody>
          <a:bodyPr wrap="none" lIns="0" tIns="0" rIns="0" bIns="0" rtlCol="0" anchor="t"/>
          <a:lstStyle/>
          <a:p>
            <a:pPr marL="0" indent="0" algn="l">
              <a:lnSpc>
                <a:spcPts val="2800"/>
              </a:lnSpc>
              <a:buNone/>
            </a:pPr>
            <a:r>
              <a:rPr lang="en-US" sz="2000" b="1" dirty="0">
                <a:solidFill>
                  <a:srgbClr val="CFCBBF"/>
                </a:solidFill>
                <a:latin typeface="Raleway Bold" pitchFamily="34" charset="0"/>
                <a:ea typeface="Raleway Bold" pitchFamily="34" charset="-122"/>
                <a:cs typeface="Raleway Bold" pitchFamily="34" charset="-120"/>
              </a:rPr>
              <a:t>by Presentation</a:t>
            </a:r>
            <a:endParaRPr lang="en-US" sz="2000" dirty="0"/>
          </a:p>
        </p:txBody>
      </p:sp>
      <p:pic>
        <p:nvPicPr>
          <p:cNvPr id="9" name="Picture 8">
            <a:extLst>
              <a:ext uri="{FF2B5EF4-FFF2-40B4-BE49-F238E27FC236}">
                <a16:creationId xmlns:a16="http://schemas.microsoft.com/office/drawing/2014/main" id="{9ED0F0D6-5BDB-4552-A1C6-6882FA2BA2B1}"/>
              </a:ext>
            </a:extLst>
          </p:cNvPr>
          <p:cNvPicPr>
            <a:picLocks noChangeAspect="1"/>
          </p:cNvPicPr>
          <p:nvPr/>
        </p:nvPicPr>
        <p:blipFill>
          <a:blip r:embed="rId5"/>
          <a:stretch>
            <a:fillRect/>
          </a:stretch>
        </p:blipFill>
        <p:spPr>
          <a:xfrm>
            <a:off x="6201370" y="6877789"/>
            <a:ext cx="2562583" cy="495369"/>
          </a:xfrm>
          <a:prstGeom prst="rect">
            <a:avLst/>
          </a:prstGeom>
        </p:spPr>
      </p:pic>
      <p:pic>
        <p:nvPicPr>
          <p:cNvPr id="11" name="Picture 10">
            <a:extLst>
              <a:ext uri="{FF2B5EF4-FFF2-40B4-BE49-F238E27FC236}">
                <a16:creationId xmlns:a16="http://schemas.microsoft.com/office/drawing/2014/main" id="{32BAF074-C99E-5B2D-5C73-3AA815A8F982}"/>
              </a:ext>
            </a:extLst>
          </p:cNvPr>
          <p:cNvPicPr>
            <a:picLocks noChangeAspect="1"/>
          </p:cNvPicPr>
          <p:nvPr/>
        </p:nvPicPr>
        <p:blipFill>
          <a:blip r:embed="rId5"/>
          <a:stretch>
            <a:fillRect/>
          </a:stretch>
        </p:blipFill>
        <p:spPr>
          <a:xfrm>
            <a:off x="12067817" y="7734231"/>
            <a:ext cx="2562583" cy="4953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696"/>
          </a:xfrm>
          <a:prstGeom prst="rect">
            <a:avLst/>
          </a:prstGeom>
        </p:spPr>
      </p:pic>
      <p:sp>
        <p:nvSpPr>
          <p:cNvPr id="3" name="Text 0"/>
          <p:cNvSpPr/>
          <p:nvPr/>
        </p:nvSpPr>
        <p:spPr>
          <a:xfrm>
            <a:off x="685086" y="538282"/>
            <a:ext cx="7773829" cy="1835229"/>
          </a:xfrm>
          <a:prstGeom prst="rect">
            <a:avLst/>
          </a:prstGeom>
          <a:noFill/>
          <a:ln/>
        </p:spPr>
        <p:txBody>
          <a:bodyPr wrap="square" lIns="0" tIns="0" rIns="0" bIns="0" rtlCol="0" anchor="t"/>
          <a:lstStyle/>
          <a:p>
            <a:pPr marL="0" indent="0">
              <a:lnSpc>
                <a:spcPts val="4800"/>
              </a:lnSpc>
              <a:buNone/>
            </a:pPr>
            <a:r>
              <a:rPr lang="en-US" sz="3850" dirty="0">
                <a:solidFill>
                  <a:srgbClr val="F2E782"/>
                </a:solidFill>
                <a:latin typeface="Prata" pitchFamily="34" charset="0"/>
                <a:ea typeface="Prata" pitchFamily="34" charset="-122"/>
                <a:cs typeface="Prata" pitchFamily="34" charset="-120"/>
              </a:rPr>
              <a:t>Comprehensive Health and Environment Management Systems</a:t>
            </a:r>
            <a:endParaRPr lang="en-US" sz="3850" dirty="0"/>
          </a:p>
        </p:txBody>
      </p:sp>
      <p:sp>
        <p:nvSpPr>
          <p:cNvPr id="4" name="Shape 1"/>
          <p:cNvSpPr/>
          <p:nvPr/>
        </p:nvSpPr>
        <p:spPr>
          <a:xfrm>
            <a:off x="967264" y="2667119"/>
            <a:ext cx="22860" cy="5027295"/>
          </a:xfrm>
          <a:prstGeom prst="roundRect">
            <a:avLst>
              <a:gd name="adj" fmla="val 128456"/>
            </a:avLst>
          </a:prstGeom>
          <a:solidFill>
            <a:srgbClr val="535455"/>
          </a:solidFill>
          <a:ln/>
        </p:spPr>
        <p:txBody>
          <a:bodyPr/>
          <a:lstStyle/>
          <a:p>
            <a:endParaRPr lang="en-US"/>
          </a:p>
        </p:txBody>
      </p:sp>
      <p:sp>
        <p:nvSpPr>
          <p:cNvPr id="5" name="Shape 2"/>
          <p:cNvSpPr/>
          <p:nvPr/>
        </p:nvSpPr>
        <p:spPr>
          <a:xfrm>
            <a:off x="1176040" y="3095982"/>
            <a:ext cx="685086" cy="22860"/>
          </a:xfrm>
          <a:prstGeom prst="roundRect">
            <a:avLst>
              <a:gd name="adj" fmla="val 128456"/>
            </a:avLst>
          </a:prstGeom>
          <a:solidFill>
            <a:srgbClr val="535455"/>
          </a:solidFill>
          <a:ln/>
        </p:spPr>
        <p:txBody>
          <a:bodyPr/>
          <a:lstStyle/>
          <a:p>
            <a:endParaRPr lang="en-US"/>
          </a:p>
        </p:txBody>
      </p:sp>
      <p:sp>
        <p:nvSpPr>
          <p:cNvPr id="6" name="Shape 3"/>
          <p:cNvSpPr/>
          <p:nvPr/>
        </p:nvSpPr>
        <p:spPr>
          <a:xfrm>
            <a:off x="758488" y="2887266"/>
            <a:ext cx="440412" cy="440412"/>
          </a:xfrm>
          <a:prstGeom prst="roundRect">
            <a:avLst>
              <a:gd name="adj" fmla="val 6668"/>
            </a:avLst>
          </a:prstGeom>
          <a:solidFill>
            <a:srgbClr val="3A3B3C"/>
          </a:solidFill>
          <a:ln/>
        </p:spPr>
        <p:txBody>
          <a:bodyPr/>
          <a:lstStyle/>
          <a:p>
            <a:endParaRPr lang="en-US"/>
          </a:p>
        </p:txBody>
      </p:sp>
      <p:sp>
        <p:nvSpPr>
          <p:cNvPr id="7" name="Text 4"/>
          <p:cNvSpPr/>
          <p:nvPr/>
        </p:nvSpPr>
        <p:spPr>
          <a:xfrm>
            <a:off x="928033" y="2960608"/>
            <a:ext cx="101322" cy="293608"/>
          </a:xfrm>
          <a:prstGeom prst="rect">
            <a:avLst/>
          </a:prstGeom>
          <a:noFill/>
          <a:ln/>
        </p:spPr>
        <p:txBody>
          <a:bodyPr wrap="none" lIns="0" tIns="0" rIns="0" bIns="0" rtlCol="0" anchor="t"/>
          <a:lstStyle/>
          <a:p>
            <a:pPr marL="0" indent="0" algn="ctr">
              <a:lnSpc>
                <a:spcPts val="2300"/>
              </a:lnSpc>
              <a:buNone/>
            </a:pPr>
            <a:r>
              <a:rPr lang="en-US" sz="2300" dirty="0">
                <a:solidFill>
                  <a:srgbClr val="CFCBBF"/>
                </a:solidFill>
                <a:latin typeface="Prata" pitchFamily="34" charset="0"/>
                <a:ea typeface="Prata" pitchFamily="34" charset="-122"/>
                <a:cs typeface="Prata" pitchFamily="34" charset="-120"/>
              </a:rPr>
              <a:t>1</a:t>
            </a:r>
            <a:endParaRPr lang="en-US" sz="2300" dirty="0"/>
          </a:p>
        </p:txBody>
      </p:sp>
      <p:sp>
        <p:nvSpPr>
          <p:cNvPr id="8" name="Text 5"/>
          <p:cNvSpPr/>
          <p:nvPr/>
        </p:nvSpPr>
        <p:spPr>
          <a:xfrm>
            <a:off x="2055376" y="2862858"/>
            <a:ext cx="2446973" cy="305753"/>
          </a:xfrm>
          <a:prstGeom prst="rect">
            <a:avLst/>
          </a:prstGeom>
          <a:noFill/>
          <a:ln/>
        </p:spPr>
        <p:txBody>
          <a:bodyPr wrap="none" lIns="0" tIns="0" rIns="0" bIns="0" rtlCol="0" anchor="t"/>
          <a:lstStyle/>
          <a:p>
            <a:pPr marL="0" indent="0" algn="l">
              <a:lnSpc>
                <a:spcPts val="2400"/>
              </a:lnSpc>
              <a:buNone/>
            </a:pPr>
            <a:r>
              <a:rPr lang="en-US" sz="1900" dirty="0">
                <a:solidFill>
                  <a:srgbClr val="CFCBBF"/>
                </a:solidFill>
                <a:latin typeface="Prata" pitchFamily="34" charset="0"/>
                <a:ea typeface="Prata" pitchFamily="34" charset="-122"/>
                <a:cs typeface="Prata" pitchFamily="34" charset="-120"/>
              </a:rPr>
              <a:t>Risk Assessment</a:t>
            </a:r>
            <a:endParaRPr lang="en-US" sz="1900" dirty="0"/>
          </a:p>
        </p:txBody>
      </p:sp>
      <p:sp>
        <p:nvSpPr>
          <p:cNvPr id="9" name="Text 6"/>
          <p:cNvSpPr/>
          <p:nvPr/>
        </p:nvSpPr>
        <p:spPr>
          <a:xfrm>
            <a:off x="2055376" y="3286006"/>
            <a:ext cx="6403538" cy="626269"/>
          </a:xfrm>
          <a:prstGeom prst="rect">
            <a:avLst/>
          </a:prstGeom>
          <a:noFill/>
          <a:ln/>
        </p:spPr>
        <p:txBody>
          <a:bodyPr wrap="square" lIns="0" tIns="0" rIns="0" bIns="0" rtlCol="0" anchor="t"/>
          <a:lstStyle/>
          <a:p>
            <a:pPr marL="0" indent="0" algn="l">
              <a:lnSpc>
                <a:spcPts val="2450"/>
              </a:lnSpc>
              <a:buNone/>
            </a:pPr>
            <a:r>
              <a:rPr lang="en-US" sz="1500" dirty="0">
                <a:solidFill>
                  <a:srgbClr val="CFCBBF"/>
                </a:solidFill>
                <a:latin typeface="Raleway" pitchFamily="34" charset="0"/>
                <a:ea typeface="Raleway" pitchFamily="34" charset="-122"/>
                <a:cs typeface="Raleway" pitchFamily="34" charset="-120"/>
              </a:rPr>
              <a:t>Identify and evaluate potential health and environmental hazards in the workplace through thorough risk assessments.</a:t>
            </a:r>
            <a:endParaRPr lang="en-US" sz="1500" dirty="0"/>
          </a:p>
        </p:txBody>
      </p:sp>
      <p:sp>
        <p:nvSpPr>
          <p:cNvPr id="10" name="Shape 7"/>
          <p:cNvSpPr/>
          <p:nvPr/>
        </p:nvSpPr>
        <p:spPr>
          <a:xfrm>
            <a:off x="1176040" y="4732615"/>
            <a:ext cx="685086" cy="22860"/>
          </a:xfrm>
          <a:prstGeom prst="roundRect">
            <a:avLst>
              <a:gd name="adj" fmla="val 128456"/>
            </a:avLst>
          </a:prstGeom>
          <a:solidFill>
            <a:srgbClr val="535455"/>
          </a:solidFill>
          <a:ln/>
        </p:spPr>
        <p:txBody>
          <a:bodyPr/>
          <a:lstStyle/>
          <a:p>
            <a:endParaRPr lang="en-US"/>
          </a:p>
        </p:txBody>
      </p:sp>
      <p:sp>
        <p:nvSpPr>
          <p:cNvPr id="11" name="Shape 8"/>
          <p:cNvSpPr/>
          <p:nvPr/>
        </p:nvSpPr>
        <p:spPr>
          <a:xfrm>
            <a:off x="758488" y="4523899"/>
            <a:ext cx="440412" cy="440412"/>
          </a:xfrm>
          <a:prstGeom prst="roundRect">
            <a:avLst>
              <a:gd name="adj" fmla="val 6668"/>
            </a:avLst>
          </a:prstGeom>
          <a:solidFill>
            <a:srgbClr val="3A3B3C"/>
          </a:solidFill>
          <a:ln/>
        </p:spPr>
        <p:txBody>
          <a:bodyPr/>
          <a:lstStyle/>
          <a:p>
            <a:endParaRPr lang="en-US"/>
          </a:p>
        </p:txBody>
      </p:sp>
      <p:sp>
        <p:nvSpPr>
          <p:cNvPr id="12" name="Text 9"/>
          <p:cNvSpPr/>
          <p:nvPr/>
        </p:nvSpPr>
        <p:spPr>
          <a:xfrm>
            <a:off x="888623" y="4597241"/>
            <a:ext cx="180023" cy="293608"/>
          </a:xfrm>
          <a:prstGeom prst="rect">
            <a:avLst/>
          </a:prstGeom>
          <a:noFill/>
          <a:ln/>
        </p:spPr>
        <p:txBody>
          <a:bodyPr wrap="none" lIns="0" tIns="0" rIns="0" bIns="0" rtlCol="0" anchor="t"/>
          <a:lstStyle/>
          <a:p>
            <a:pPr marL="0" indent="0" algn="ctr">
              <a:lnSpc>
                <a:spcPts val="2300"/>
              </a:lnSpc>
              <a:buNone/>
            </a:pPr>
            <a:r>
              <a:rPr lang="en-US" sz="2300" dirty="0">
                <a:solidFill>
                  <a:srgbClr val="CFCBBF"/>
                </a:solidFill>
                <a:latin typeface="Prata" pitchFamily="34" charset="0"/>
                <a:ea typeface="Prata" pitchFamily="34" charset="-122"/>
                <a:cs typeface="Prata" pitchFamily="34" charset="-120"/>
              </a:rPr>
              <a:t>2</a:t>
            </a:r>
            <a:endParaRPr lang="en-US" sz="2300" dirty="0"/>
          </a:p>
        </p:txBody>
      </p:sp>
      <p:sp>
        <p:nvSpPr>
          <p:cNvPr id="13" name="Text 10"/>
          <p:cNvSpPr/>
          <p:nvPr/>
        </p:nvSpPr>
        <p:spPr>
          <a:xfrm>
            <a:off x="2055376" y="4499491"/>
            <a:ext cx="2446973" cy="305753"/>
          </a:xfrm>
          <a:prstGeom prst="rect">
            <a:avLst/>
          </a:prstGeom>
          <a:noFill/>
          <a:ln/>
        </p:spPr>
        <p:txBody>
          <a:bodyPr wrap="none" lIns="0" tIns="0" rIns="0" bIns="0" rtlCol="0" anchor="t"/>
          <a:lstStyle/>
          <a:p>
            <a:pPr marL="0" indent="0" algn="l">
              <a:lnSpc>
                <a:spcPts val="2400"/>
              </a:lnSpc>
              <a:buNone/>
            </a:pPr>
            <a:r>
              <a:rPr lang="en-US" sz="1900" dirty="0">
                <a:solidFill>
                  <a:srgbClr val="CFCBBF"/>
                </a:solidFill>
                <a:latin typeface="Prata" pitchFamily="34" charset="0"/>
                <a:ea typeface="Prata" pitchFamily="34" charset="-122"/>
                <a:cs typeface="Prata" pitchFamily="34" charset="-120"/>
              </a:rPr>
              <a:t>Policy Development</a:t>
            </a:r>
            <a:endParaRPr lang="en-US" sz="1900" dirty="0"/>
          </a:p>
        </p:txBody>
      </p:sp>
      <p:sp>
        <p:nvSpPr>
          <p:cNvPr id="14" name="Text 11"/>
          <p:cNvSpPr/>
          <p:nvPr/>
        </p:nvSpPr>
        <p:spPr>
          <a:xfrm>
            <a:off x="2055376" y="4922639"/>
            <a:ext cx="6403538" cy="626269"/>
          </a:xfrm>
          <a:prstGeom prst="rect">
            <a:avLst/>
          </a:prstGeom>
          <a:noFill/>
          <a:ln/>
        </p:spPr>
        <p:txBody>
          <a:bodyPr wrap="square" lIns="0" tIns="0" rIns="0" bIns="0" rtlCol="0" anchor="t"/>
          <a:lstStyle/>
          <a:p>
            <a:pPr marL="0" indent="0" algn="l">
              <a:lnSpc>
                <a:spcPts val="2450"/>
              </a:lnSpc>
              <a:buNone/>
            </a:pPr>
            <a:r>
              <a:rPr lang="en-US" sz="1500" dirty="0">
                <a:solidFill>
                  <a:srgbClr val="CFCBBF"/>
                </a:solidFill>
                <a:latin typeface="Raleway" pitchFamily="34" charset="0"/>
                <a:ea typeface="Raleway" pitchFamily="34" charset="-122"/>
                <a:cs typeface="Raleway" pitchFamily="34" charset="-120"/>
              </a:rPr>
              <a:t>Establish clear policies and procedures to address identified risks and ensure compliance with relevant regulations.</a:t>
            </a:r>
            <a:endParaRPr lang="en-US" sz="1500" dirty="0"/>
          </a:p>
        </p:txBody>
      </p:sp>
      <p:sp>
        <p:nvSpPr>
          <p:cNvPr id="15" name="Shape 12"/>
          <p:cNvSpPr/>
          <p:nvPr/>
        </p:nvSpPr>
        <p:spPr>
          <a:xfrm>
            <a:off x="1176040" y="6369248"/>
            <a:ext cx="685086" cy="22860"/>
          </a:xfrm>
          <a:prstGeom prst="roundRect">
            <a:avLst>
              <a:gd name="adj" fmla="val 128456"/>
            </a:avLst>
          </a:prstGeom>
          <a:solidFill>
            <a:srgbClr val="535455"/>
          </a:solidFill>
          <a:ln/>
        </p:spPr>
        <p:txBody>
          <a:bodyPr/>
          <a:lstStyle/>
          <a:p>
            <a:endParaRPr lang="en-US"/>
          </a:p>
        </p:txBody>
      </p:sp>
      <p:sp>
        <p:nvSpPr>
          <p:cNvPr id="16" name="Shape 13"/>
          <p:cNvSpPr/>
          <p:nvPr/>
        </p:nvSpPr>
        <p:spPr>
          <a:xfrm>
            <a:off x="758488" y="6160532"/>
            <a:ext cx="440412" cy="440412"/>
          </a:xfrm>
          <a:prstGeom prst="roundRect">
            <a:avLst>
              <a:gd name="adj" fmla="val 6668"/>
            </a:avLst>
          </a:prstGeom>
          <a:solidFill>
            <a:srgbClr val="3A3B3C"/>
          </a:solidFill>
          <a:ln/>
        </p:spPr>
        <p:txBody>
          <a:bodyPr/>
          <a:lstStyle/>
          <a:p>
            <a:endParaRPr lang="en-US"/>
          </a:p>
        </p:txBody>
      </p:sp>
      <p:sp>
        <p:nvSpPr>
          <p:cNvPr id="17" name="Text 14"/>
          <p:cNvSpPr/>
          <p:nvPr/>
        </p:nvSpPr>
        <p:spPr>
          <a:xfrm>
            <a:off x="887670" y="6233874"/>
            <a:ext cx="182047" cy="293608"/>
          </a:xfrm>
          <a:prstGeom prst="rect">
            <a:avLst/>
          </a:prstGeom>
          <a:noFill/>
          <a:ln/>
        </p:spPr>
        <p:txBody>
          <a:bodyPr wrap="none" lIns="0" tIns="0" rIns="0" bIns="0" rtlCol="0" anchor="t"/>
          <a:lstStyle/>
          <a:p>
            <a:pPr marL="0" indent="0" algn="ctr">
              <a:lnSpc>
                <a:spcPts val="2300"/>
              </a:lnSpc>
              <a:buNone/>
            </a:pPr>
            <a:r>
              <a:rPr lang="en-US" sz="2300" dirty="0">
                <a:solidFill>
                  <a:srgbClr val="CFCBBF"/>
                </a:solidFill>
                <a:latin typeface="Prata" pitchFamily="34" charset="0"/>
                <a:ea typeface="Prata" pitchFamily="34" charset="-122"/>
                <a:cs typeface="Prata" pitchFamily="34" charset="-120"/>
              </a:rPr>
              <a:t>3</a:t>
            </a:r>
            <a:endParaRPr lang="en-US" sz="2300" dirty="0"/>
          </a:p>
        </p:txBody>
      </p:sp>
      <p:sp>
        <p:nvSpPr>
          <p:cNvPr id="18" name="Text 15"/>
          <p:cNvSpPr/>
          <p:nvPr/>
        </p:nvSpPr>
        <p:spPr>
          <a:xfrm>
            <a:off x="2055376" y="6136124"/>
            <a:ext cx="3025735" cy="305753"/>
          </a:xfrm>
          <a:prstGeom prst="rect">
            <a:avLst/>
          </a:prstGeom>
          <a:noFill/>
          <a:ln/>
        </p:spPr>
        <p:txBody>
          <a:bodyPr wrap="none" lIns="0" tIns="0" rIns="0" bIns="0" rtlCol="0" anchor="t"/>
          <a:lstStyle/>
          <a:p>
            <a:pPr marL="0" indent="0" algn="l">
              <a:lnSpc>
                <a:spcPts val="2400"/>
              </a:lnSpc>
              <a:buNone/>
            </a:pPr>
            <a:r>
              <a:rPr lang="en-US" sz="1900" dirty="0">
                <a:solidFill>
                  <a:srgbClr val="CFCBBF"/>
                </a:solidFill>
                <a:latin typeface="Prata" pitchFamily="34" charset="0"/>
                <a:ea typeface="Prata" pitchFamily="34" charset="-122"/>
                <a:cs typeface="Prata" pitchFamily="34" charset="-120"/>
              </a:rPr>
              <a:t>Continuous Improvement</a:t>
            </a:r>
            <a:endParaRPr lang="en-US" sz="1900" dirty="0"/>
          </a:p>
        </p:txBody>
      </p:sp>
      <p:sp>
        <p:nvSpPr>
          <p:cNvPr id="19" name="Text 16"/>
          <p:cNvSpPr/>
          <p:nvPr/>
        </p:nvSpPr>
        <p:spPr>
          <a:xfrm>
            <a:off x="2055376" y="6559272"/>
            <a:ext cx="6403538" cy="939403"/>
          </a:xfrm>
          <a:prstGeom prst="rect">
            <a:avLst/>
          </a:prstGeom>
          <a:noFill/>
          <a:ln/>
        </p:spPr>
        <p:txBody>
          <a:bodyPr wrap="square" lIns="0" tIns="0" rIns="0" bIns="0" rtlCol="0" anchor="t"/>
          <a:lstStyle/>
          <a:p>
            <a:pPr marL="0" indent="0" algn="l">
              <a:lnSpc>
                <a:spcPts val="2450"/>
              </a:lnSpc>
              <a:buNone/>
            </a:pPr>
            <a:r>
              <a:rPr lang="en-US" sz="1500" dirty="0">
                <a:solidFill>
                  <a:srgbClr val="CFCBBF"/>
                </a:solidFill>
                <a:latin typeface="Raleway" pitchFamily="34" charset="0"/>
                <a:ea typeface="Raleway" pitchFamily="34" charset="-122"/>
                <a:cs typeface="Raleway" pitchFamily="34" charset="-120"/>
              </a:rPr>
              <a:t>Regularly monitor and review the management system, implementing necessary changes to drive continuous improvement in health and environmental performance.</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05763" y="1212175"/>
            <a:ext cx="7905274" cy="1106091"/>
          </a:xfrm>
          <a:prstGeom prst="rect">
            <a:avLst/>
          </a:prstGeom>
          <a:noFill/>
          <a:ln/>
        </p:spPr>
        <p:txBody>
          <a:bodyPr wrap="square" lIns="0" tIns="0" rIns="0" bIns="0" rtlCol="0" anchor="t"/>
          <a:lstStyle/>
          <a:p>
            <a:pPr marL="0" indent="0">
              <a:lnSpc>
                <a:spcPts val="4350"/>
              </a:lnSpc>
              <a:buNone/>
            </a:pPr>
            <a:r>
              <a:rPr lang="en-US" sz="3450" dirty="0">
                <a:solidFill>
                  <a:srgbClr val="F2E782"/>
                </a:solidFill>
                <a:latin typeface="Prata" pitchFamily="34" charset="0"/>
                <a:ea typeface="Prata" pitchFamily="34" charset="-122"/>
                <a:cs typeface="Prata" pitchFamily="34" charset="-120"/>
              </a:rPr>
              <a:t>Bureau of Indian Standards on Safety and Health</a:t>
            </a:r>
            <a:endParaRPr lang="en-US" sz="3450" dirty="0"/>
          </a:p>
        </p:txBody>
      </p:sp>
      <p:sp>
        <p:nvSpPr>
          <p:cNvPr id="4" name="Shape 1"/>
          <p:cNvSpPr/>
          <p:nvPr/>
        </p:nvSpPr>
        <p:spPr>
          <a:xfrm>
            <a:off x="6105763" y="2782729"/>
            <a:ext cx="398145" cy="398145"/>
          </a:xfrm>
          <a:prstGeom prst="roundRect">
            <a:avLst>
              <a:gd name="adj" fmla="val 6668"/>
            </a:avLst>
          </a:prstGeom>
          <a:solidFill>
            <a:srgbClr val="3A3B3C"/>
          </a:solidFill>
          <a:ln/>
        </p:spPr>
        <p:txBody>
          <a:bodyPr/>
          <a:lstStyle/>
          <a:p>
            <a:endParaRPr lang="en-US"/>
          </a:p>
        </p:txBody>
      </p:sp>
      <p:sp>
        <p:nvSpPr>
          <p:cNvPr id="5" name="Text 2"/>
          <p:cNvSpPr/>
          <p:nvPr/>
        </p:nvSpPr>
        <p:spPr>
          <a:xfrm>
            <a:off x="6258997" y="2849047"/>
            <a:ext cx="91678" cy="265509"/>
          </a:xfrm>
          <a:prstGeom prst="rect">
            <a:avLst/>
          </a:prstGeom>
          <a:noFill/>
          <a:ln/>
        </p:spPr>
        <p:txBody>
          <a:bodyPr wrap="none" lIns="0" tIns="0" rIns="0" bIns="0" rtlCol="0" anchor="t"/>
          <a:lstStyle/>
          <a:p>
            <a:pPr marL="0" indent="0" algn="ctr">
              <a:lnSpc>
                <a:spcPts val="2050"/>
              </a:lnSpc>
              <a:buNone/>
            </a:pPr>
            <a:r>
              <a:rPr lang="en-US" sz="2050" dirty="0">
                <a:solidFill>
                  <a:srgbClr val="CFCBBF"/>
                </a:solidFill>
                <a:latin typeface="Prata" pitchFamily="34" charset="0"/>
                <a:ea typeface="Prata" pitchFamily="34" charset="-122"/>
                <a:cs typeface="Prata" pitchFamily="34" charset="-120"/>
              </a:rPr>
              <a:t>1</a:t>
            </a:r>
            <a:endParaRPr lang="en-US" sz="2050" dirty="0"/>
          </a:p>
        </p:txBody>
      </p:sp>
      <p:sp>
        <p:nvSpPr>
          <p:cNvPr id="6" name="Text 3"/>
          <p:cNvSpPr/>
          <p:nvPr/>
        </p:nvSpPr>
        <p:spPr>
          <a:xfrm>
            <a:off x="6680835" y="2782729"/>
            <a:ext cx="3289102" cy="829389"/>
          </a:xfrm>
          <a:prstGeom prst="rect">
            <a:avLst/>
          </a:prstGeom>
          <a:noFill/>
          <a:ln/>
        </p:spPr>
        <p:txBody>
          <a:bodyPr wrap="square" lIns="0" tIns="0" rIns="0" bIns="0" rtlCol="0" anchor="t"/>
          <a:lstStyle/>
          <a:p>
            <a:pPr marL="0" indent="0">
              <a:lnSpc>
                <a:spcPts val="2150"/>
              </a:lnSpc>
              <a:buNone/>
            </a:pPr>
            <a:r>
              <a:rPr lang="en-US" sz="1700" dirty="0">
                <a:solidFill>
                  <a:srgbClr val="CFCBBF"/>
                </a:solidFill>
                <a:latin typeface="Prata" pitchFamily="34" charset="0"/>
                <a:ea typeface="Prata" pitchFamily="34" charset="-122"/>
                <a:cs typeface="Prata" pitchFamily="34" charset="-120"/>
              </a:rPr>
              <a:t>IS 18001:2007 - Occupational Health and Safety Management Systems</a:t>
            </a:r>
            <a:endParaRPr lang="en-US" sz="1700" dirty="0"/>
          </a:p>
        </p:txBody>
      </p:sp>
      <p:sp>
        <p:nvSpPr>
          <p:cNvPr id="7" name="Text 4"/>
          <p:cNvSpPr/>
          <p:nvPr/>
        </p:nvSpPr>
        <p:spPr>
          <a:xfrm>
            <a:off x="6680835" y="3718203"/>
            <a:ext cx="3289102" cy="849035"/>
          </a:xfrm>
          <a:prstGeom prst="rect">
            <a:avLst/>
          </a:prstGeom>
          <a:noFill/>
          <a:ln/>
        </p:spPr>
        <p:txBody>
          <a:bodyPr wrap="square" lIns="0" tIns="0" rIns="0" bIns="0" rtlCol="0" anchor="t"/>
          <a:lstStyle/>
          <a:p>
            <a:pPr marL="0" indent="0">
              <a:lnSpc>
                <a:spcPts val="2200"/>
              </a:lnSpc>
              <a:buNone/>
            </a:pPr>
            <a:r>
              <a:rPr lang="en-US" sz="1350" dirty="0">
                <a:solidFill>
                  <a:srgbClr val="CFCBBF"/>
                </a:solidFill>
                <a:latin typeface="Raleway" pitchFamily="34" charset="0"/>
                <a:ea typeface="Raleway" pitchFamily="34" charset="-122"/>
                <a:cs typeface="Raleway" pitchFamily="34" charset="-120"/>
              </a:rPr>
              <a:t>Provides a framework for organizations to manage their occupational health and safety responsibilities.</a:t>
            </a:r>
            <a:endParaRPr lang="en-US" sz="1350" dirty="0"/>
          </a:p>
        </p:txBody>
      </p:sp>
      <p:sp>
        <p:nvSpPr>
          <p:cNvPr id="8" name="Shape 5"/>
          <p:cNvSpPr/>
          <p:nvPr/>
        </p:nvSpPr>
        <p:spPr>
          <a:xfrm>
            <a:off x="10146863" y="2782729"/>
            <a:ext cx="398145" cy="398145"/>
          </a:xfrm>
          <a:prstGeom prst="roundRect">
            <a:avLst>
              <a:gd name="adj" fmla="val 6668"/>
            </a:avLst>
          </a:prstGeom>
          <a:solidFill>
            <a:srgbClr val="3A3B3C"/>
          </a:solidFill>
          <a:ln/>
        </p:spPr>
        <p:txBody>
          <a:bodyPr/>
          <a:lstStyle/>
          <a:p>
            <a:endParaRPr lang="en-US"/>
          </a:p>
        </p:txBody>
      </p:sp>
      <p:sp>
        <p:nvSpPr>
          <p:cNvPr id="9" name="Text 6"/>
          <p:cNvSpPr/>
          <p:nvPr/>
        </p:nvSpPr>
        <p:spPr>
          <a:xfrm>
            <a:off x="10264497" y="2849047"/>
            <a:ext cx="162758" cy="265509"/>
          </a:xfrm>
          <a:prstGeom prst="rect">
            <a:avLst/>
          </a:prstGeom>
          <a:noFill/>
          <a:ln/>
        </p:spPr>
        <p:txBody>
          <a:bodyPr wrap="none" lIns="0" tIns="0" rIns="0" bIns="0" rtlCol="0" anchor="t"/>
          <a:lstStyle/>
          <a:p>
            <a:pPr marL="0" indent="0" algn="ctr">
              <a:lnSpc>
                <a:spcPts val="2050"/>
              </a:lnSpc>
              <a:buNone/>
            </a:pPr>
            <a:r>
              <a:rPr lang="en-US" sz="2050" dirty="0">
                <a:solidFill>
                  <a:srgbClr val="CFCBBF"/>
                </a:solidFill>
                <a:latin typeface="Prata" pitchFamily="34" charset="0"/>
                <a:ea typeface="Prata" pitchFamily="34" charset="-122"/>
                <a:cs typeface="Prata" pitchFamily="34" charset="-120"/>
              </a:rPr>
              <a:t>2</a:t>
            </a:r>
            <a:endParaRPr lang="en-US" sz="2050" dirty="0"/>
          </a:p>
        </p:txBody>
      </p:sp>
      <p:sp>
        <p:nvSpPr>
          <p:cNvPr id="10" name="Text 7"/>
          <p:cNvSpPr/>
          <p:nvPr/>
        </p:nvSpPr>
        <p:spPr>
          <a:xfrm>
            <a:off x="10721935" y="2782729"/>
            <a:ext cx="3289102" cy="552926"/>
          </a:xfrm>
          <a:prstGeom prst="rect">
            <a:avLst/>
          </a:prstGeom>
          <a:noFill/>
          <a:ln/>
        </p:spPr>
        <p:txBody>
          <a:bodyPr wrap="square" lIns="0" tIns="0" rIns="0" bIns="0" rtlCol="0" anchor="t"/>
          <a:lstStyle/>
          <a:p>
            <a:pPr marL="0" indent="0">
              <a:lnSpc>
                <a:spcPts val="2150"/>
              </a:lnSpc>
              <a:buNone/>
            </a:pPr>
            <a:r>
              <a:rPr lang="en-US" sz="1700" dirty="0">
                <a:solidFill>
                  <a:srgbClr val="CFCBBF"/>
                </a:solidFill>
                <a:latin typeface="Prata" pitchFamily="34" charset="0"/>
                <a:ea typeface="Prata" pitchFamily="34" charset="-122"/>
                <a:cs typeface="Prata" pitchFamily="34" charset="-120"/>
              </a:rPr>
              <a:t>IS 16001:2012 - Environmental Management Systems</a:t>
            </a:r>
            <a:endParaRPr lang="en-US" sz="1700" dirty="0"/>
          </a:p>
        </p:txBody>
      </p:sp>
      <p:sp>
        <p:nvSpPr>
          <p:cNvPr id="11" name="Text 8"/>
          <p:cNvSpPr/>
          <p:nvPr/>
        </p:nvSpPr>
        <p:spPr>
          <a:xfrm>
            <a:off x="10721935" y="3441740"/>
            <a:ext cx="3289102" cy="1132046"/>
          </a:xfrm>
          <a:prstGeom prst="rect">
            <a:avLst/>
          </a:prstGeom>
          <a:noFill/>
          <a:ln/>
        </p:spPr>
        <p:txBody>
          <a:bodyPr wrap="square" lIns="0" tIns="0" rIns="0" bIns="0" rtlCol="0" anchor="t"/>
          <a:lstStyle/>
          <a:p>
            <a:pPr marL="0" indent="0">
              <a:lnSpc>
                <a:spcPts val="2200"/>
              </a:lnSpc>
              <a:buNone/>
            </a:pPr>
            <a:r>
              <a:rPr lang="en-US" sz="1350" dirty="0">
                <a:solidFill>
                  <a:srgbClr val="CFCBBF"/>
                </a:solidFill>
                <a:latin typeface="Raleway" pitchFamily="34" charset="0"/>
                <a:ea typeface="Raleway" pitchFamily="34" charset="-122"/>
                <a:cs typeface="Raleway" pitchFamily="34" charset="-120"/>
              </a:rPr>
              <a:t>Establishes requirements for an effective environmental management system to help organizations achieve their environmental goals.</a:t>
            </a:r>
            <a:endParaRPr lang="en-US" sz="1350" dirty="0"/>
          </a:p>
        </p:txBody>
      </p:sp>
      <p:sp>
        <p:nvSpPr>
          <p:cNvPr id="12" name="Shape 9"/>
          <p:cNvSpPr/>
          <p:nvPr/>
        </p:nvSpPr>
        <p:spPr>
          <a:xfrm>
            <a:off x="6105763" y="4949785"/>
            <a:ext cx="398145" cy="398145"/>
          </a:xfrm>
          <a:prstGeom prst="roundRect">
            <a:avLst>
              <a:gd name="adj" fmla="val 6668"/>
            </a:avLst>
          </a:prstGeom>
          <a:solidFill>
            <a:srgbClr val="3A3B3C"/>
          </a:solidFill>
          <a:ln/>
        </p:spPr>
        <p:txBody>
          <a:bodyPr/>
          <a:lstStyle/>
          <a:p>
            <a:endParaRPr lang="en-US"/>
          </a:p>
        </p:txBody>
      </p:sp>
      <p:sp>
        <p:nvSpPr>
          <p:cNvPr id="13" name="Text 10"/>
          <p:cNvSpPr/>
          <p:nvPr/>
        </p:nvSpPr>
        <p:spPr>
          <a:xfrm>
            <a:off x="6222563" y="5016103"/>
            <a:ext cx="164544" cy="265509"/>
          </a:xfrm>
          <a:prstGeom prst="rect">
            <a:avLst/>
          </a:prstGeom>
          <a:noFill/>
          <a:ln/>
        </p:spPr>
        <p:txBody>
          <a:bodyPr wrap="none" lIns="0" tIns="0" rIns="0" bIns="0" rtlCol="0" anchor="t"/>
          <a:lstStyle/>
          <a:p>
            <a:pPr marL="0" indent="0" algn="ctr">
              <a:lnSpc>
                <a:spcPts val="2050"/>
              </a:lnSpc>
              <a:buNone/>
            </a:pPr>
            <a:r>
              <a:rPr lang="en-US" sz="2050" dirty="0">
                <a:solidFill>
                  <a:srgbClr val="CFCBBF"/>
                </a:solidFill>
                <a:latin typeface="Prata" pitchFamily="34" charset="0"/>
                <a:ea typeface="Prata" pitchFamily="34" charset="-122"/>
                <a:cs typeface="Prata" pitchFamily="34" charset="-120"/>
              </a:rPr>
              <a:t>3</a:t>
            </a:r>
            <a:endParaRPr lang="en-US" sz="2050" dirty="0"/>
          </a:p>
        </p:txBody>
      </p:sp>
      <p:sp>
        <p:nvSpPr>
          <p:cNvPr id="14" name="Text 11"/>
          <p:cNvSpPr/>
          <p:nvPr/>
        </p:nvSpPr>
        <p:spPr>
          <a:xfrm>
            <a:off x="6680835" y="4949785"/>
            <a:ext cx="3289102" cy="829389"/>
          </a:xfrm>
          <a:prstGeom prst="rect">
            <a:avLst/>
          </a:prstGeom>
          <a:noFill/>
          <a:ln/>
        </p:spPr>
        <p:txBody>
          <a:bodyPr wrap="square" lIns="0" tIns="0" rIns="0" bIns="0" rtlCol="0" anchor="t"/>
          <a:lstStyle/>
          <a:p>
            <a:pPr marL="0" indent="0">
              <a:lnSpc>
                <a:spcPts val="2150"/>
              </a:lnSpc>
              <a:buNone/>
            </a:pPr>
            <a:r>
              <a:rPr lang="en-US" sz="1700" dirty="0">
                <a:solidFill>
                  <a:srgbClr val="CFCBBF"/>
                </a:solidFill>
                <a:latin typeface="Prata" pitchFamily="34" charset="0"/>
                <a:ea typeface="Prata" pitchFamily="34" charset="-122"/>
                <a:cs typeface="Prata" pitchFamily="34" charset="-120"/>
              </a:rPr>
              <a:t>IS 15001:2013 - Safety Management Systems for Construction Sites</a:t>
            </a:r>
            <a:endParaRPr lang="en-US" sz="1700" dirty="0"/>
          </a:p>
        </p:txBody>
      </p:sp>
      <p:sp>
        <p:nvSpPr>
          <p:cNvPr id="15" name="Text 12"/>
          <p:cNvSpPr/>
          <p:nvPr/>
        </p:nvSpPr>
        <p:spPr>
          <a:xfrm>
            <a:off x="6680835" y="5885259"/>
            <a:ext cx="3289102" cy="1132046"/>
          </a:xfrm>
          <a:prstGeom prst="rect">
            <a:avLst/>
          </a:prstGeom>
          <a:noFill/>
          <a:ln/>
        </p:spPr>
        <p:txBody>
          <a:bodyPr wrap="square" lIns="0" tIns="0" rIns="0" bIns="0" rtlCol="0" anchor="t"/>
          <a:lstStyle/>
          <a:p>
            <a:pPr marL="0" indent="0">
              <a:lnSpc>
                <a:spcPts val="2200"/>
              </a:lnSpc>
              <a:buNone/>
            </a:pPr>
            <a:r>
              <a:rPr lang="en-US" sz="1350" dirty="0">
                <a:solidFill>
                  <a:srgbClr val="CFCBBF"/>
                </a:solidFill>
                <a:latin typeface="Raleway" pitchFamily="34" charset="0"/>
                <a:ea typeface="Raleway" pitchFamily="34" charset="-122"/>
                <a:cs typeface="Raleway" pitchFamily="34" charset="-120"/>
              </a:rPr>
              <a:t>Outlines specific safety requirements and best practices for construction projects to protect workers and the public.</a:t>
            </a:r>
            <a:endParaRPr lang="en-US" sz="1350" dirty="0"/>
          </a:p>
        </p:txBody>
      </p:sp>
      <p:sp>
        <p:nvSpPr>
          <p:cNvPr id="16" name="Shape 13"/>
          <p:cNvSpPr/>
          <p:nvPr/>
        </p:nvSpPr>
        <p:spPr>
          <a:xfrm>
            <a:off x="10146863" y="4949785"/>
            <a:ext cx="398145" cy="398145"/>
          </a:xfrm>
          <a:prstGeom prst="roundRect">
            <a:avLst>
              <a:gd name="adj" fmla="val 6668"/>
            </a:avLst>
          </a:prstGeom>
          <a:solidFill>
            <a:srgbClr val="3A3B3C"/>
          </a:solidFill>
          <a:ln/>
        </p:spPr>
        <p:txBody>
          <a:bodyPr/>
          <a:lstStyle/>
          <a:p>
            <a:endParaRPr lang="en-US"/>
          </a:p>
        </p:txBody>
      </p:sp>
      <p:sp>
        <p:nvSpPr>
          <p:cNvPr id="17" name="Text 14"/>
          <p:cNvSpPr/>
          <p:nvPr/>
        </p:nvSpPr>
        <p:spPr>
          <a:xfrm>
            <a:off x="10268307" y="5016103"/>
            <a:ext cx="155258" cy="265509"/>
          </a:xfrm>
          <a:prstGeom prst="rect">
            <a:avLst/>
          </a:prstGeom>
          <a:noFill/>
          <a:ln/>
        </p:spPr>
        <p:txBody>
          <a:bodyPr wrap="none" lIns="0" tIns="0" rIns="0" bIns="0" rtlCol="0" anchor="t"/>
          <a:lstStyle/>
          <a:p>
            <a:pPr marL="0" indent="0" algn="ctr">
              <a:lnSpc>
                <a:spcPts val="2050"/>
              </a:lnSpc>
              <a:buNone/>
            </a:pPr>
            <a:r>
              <a:rPr lang="en-US" sz="2050" dirty="0">
                <a:solidFill>
                  <a:srgbClr val="CFCBBF"/>
                </a:solidFill>
                <a:latin typeface="Prata" pitchFamily="34" charset="0"/>
                <a:ea typeface="Prata" pitchFamily="34" charset="-122"/>
                <a:cs typeface="Prata" pitchFamily="34" charset="-120"/>
              </a:rPr>
              <a:t>4</a:t>
            </a:r>
            <a:endParaRPr lang="en-US" sz="2050" dirty="0"/>
          </a:p>
        </p:txBody>
      </p:sp>
      <p:sp>
        <p:nvSpPr>
          <p:cNvPr id="18" name="Text 15"/>
          <p:cNvSpPr/>
          <p:nvPr/>
        </p:nvSpPr>
        <p:spPr>
          <a:xfrm>
            <a:off x="10721935" y="4949785"/>
            <a:ext cx="3289102" cy="829389"/>
          </a:xfrm>
          <a:prstGeom prst="rect">
            <a:avLst/>
          </a:prstGeom>
          <a:noFill/>
          <a:ln/>
        </p:spPr>
        <p:txBody>
          <a:bodyPr wrap="square" lIns="0" tIns="0" rIns="0" bIns="0" rtlCol="0" anchor="t"/>
          <a:lstStyle/>
          <a:p>
            <a:pPr marL="0" indent="0">
              <a:lnSpc>
                <a:spcPts val="2150"/>
              </a:lnSpc>
              <a:buNone/>
            </a:pPr>
            <a:r>
              <a:rPr lang="en-US" sz="1700" dirty="0">
                <a:solidFill>
                  <a:srgbClr val="CFCBBF"/>
                </a:solidFill>
                <a:latin typeface="Prata" pitchFamily="34" charset="0"/>
                <a:ea typeface="Prata" pitchFamily="34" charset="-122"/>
                <a:cs typeface="Prata" pitchFamily="34" charset="-120"/>
              </a:rPr>
              <a:t>IS 14489:1998 - Code of Practice on Occupational Safety and Health Audit</a:t>
            </a:r>
            <a:endParaRPr lang="en-US" sz="1700" dirty="0"/>
          </a:p>
        </p:txBody>
      </p:sp>
      <p:sp>
        <p:nvSpPr>
          <p:cNvPr id="19" name="Text 16"/>
          <p:cNvSpPr/>
          <p:nvPr/>
        </p:nvSpPr>
        <p:spPr>
          <a:xfrm>
            <a:off x="10721935" y="5885259"/>
            <a:ext cx="3289102" cy="1132046"/>
          </a:xfrm>
          <a:prstGeom prst="rect">
            <a:avLst/>
          </a:prstGeom>
          <a:noFill/>
          <a:ln/>
        </p:spPr>
        <p:txBody>
          <a:bodyPr wrap="square" lIns="0" tIns="0" rIns="0" bIns="0" rtlCol="0" anchor="t"/>
          <a:lstStyle/>
          <a:p>
            <a:pPr marL="0" indent="0">
              <a:lnSpc>
                <a:spcPts val="2200"/>
              </a:lnSpc>
              <a:buNone/>
            </a:pPr>
            <a:r>
              <a:rPr lang="en-US" sz="1350" dirty="0">
                <a:solidFill>
                  <a:srgbClr val="CFCBBF"/>
                </a:solidFill>
                <a:latin typeface="Raleway" pitchFamily="34" charset="0"/>
                <a:ea typeface="Raleway" pitchFamily="34" charset="-122"/>
                <a:cs typeface="Raleway" pitchFamily="34" charset="-120"/>
              </a:rPr>
              <a:t>Provides guidance on conducting comprehensive audits to evaluate the effectiveness of an organization's safety and health management system.</a:t>
            </a:r>
            <a:endParaRPr lang="en-US" sz="1350" dirty="0"/>
          </a:p>
        </p:txBody>
      </p:sp>
      <p:pic>
        <p:nvPicPr>
          <p:cNvPr id="20" name="Picture 19">
            <a:extLst>
              <a:ext uri="{FF2B5EF4-FFF2-40B4-BE49-F238E27FC236}">
                <a16:creationId xmlns:a16="http://schemas.microsoft.com/office/drawing/2014/main" id="{B9CD6B89-3B77-4D80-CA43-4784B3E4EE25}"/>
              </a:ext>
            </a:extLst>
          </p:cNvPr>
          <p:cNvPicPr>
            <a:picLocks noChangeAspect="1"/>
          </p:cNvPicPr>
          <p:nvPr/>
        </p:nvPicPr>
        <p:blipFill>
          <a:blip r:embed="rId4"/>
          <a:stretch>
            <a:fillRect/>
          </a:stretch>
        </p:blipFill>
        <p:spPr>
          <a:xfrm>
            <a:off x="12067817" y="7734231"/>
            <a:ext cx="2562583" cy="4953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451253"/>
            <a:ext cx="11692176"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International Standards and Best Practices</a:t>
            </a:r>
            <a:endParaRPr lang="en-US" sz="4450" dirty="0"/>
          </a:p>
        </p:txBody>
      </p:sp>
      <p:sp>
        <p:nvSpPr>
          <p:cNvPr id="3" name="Text 1"/>
          <p:cNvSpPr/>
          <p:nvPr/>
        </p:nvSpPr>
        <p:spPr>
          <a:xfrm>
            <a:off x="793790" y="272700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E782"/>
                </a:solidFill>
                <a:latin typeface="Prata" pitchFamily="34" charset="0"/>
                <a:ea typeface="Prata" pitchFamily="34" charset="-122"/>
                <a:cs typeface="Prata" pitchFamily="34" charset="-120"/>
              </a:rPr>
              <a:t>ILO Standards</a:t>
            </a:r>
            <a:endParaRPr lang="en-US" sz="2200" dirty="0"/>
          </a:p>
        </p:txBody>
      </p:sp>
      <p:sp>
        <p:nvSpPr>
          <p:cNvPr id="4" name="Text 2"/>
          <p:cNvSpPr/>
          <p:nvPr/>
        </p:nvSpPr>
        <p:spPr>
          <a:xfrm>
            <a:off x="793790" y="3308152"/>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The International Labor Organization (ILO) has developed a range of occupational safety and health conventions and recommendations, such as the Occupational Safety and Health Convention (No. 155) and the Promotional Framework for Occupational Safety and Health Convention (No. 187).</a:t>
            </a:r>
            <a:endParaRPr lang="en-US" sz="1750" dirty="0"/>
          </a:p>
        </p:txBody>
      </p:sp>
      <p:sp>
        <p:nvSpPr>
          <p:cNvPr id="5" name="Text 3"/>
          <p:cNvSpPr/>
          <p:nvPr/>
        </p:nvSpPr>
        <p:spPr>
          <a:xfrm>
            <a:off x="5332928" y="272700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E782"/>
                </a:solidFill>
                <a:latin typeface="Prata" pitchFamily="34" charset="0"/>
                <a:ea typeface="Prata" pitchFamily="34" charset="-122"/>
                <a:cs typeface="Prata" pitchFamily="34" charset="-120"/>
              </a:rPr>
              <a:t>EPA Regulations</a:t>
            </a:r>
            <a:endParaRPr lang="en-US" sz="2200" dirty="0"/>
          </a:p>
        </p:txBody>
      </p:sp>
      <p:sp>
        <p:nvSpPr>
          <p:cNvPr id="6" name="Text 4"/>
          <p:cNvSpPr/>
          <p:nvPr/>
        </p:nvSpPr>
        <p:spPr>
          <a:xfrm>
            <a:off x="5332928" y="3308152"/>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The United States Environmental Protection Agency (EPA) sets strict standards and regulations to protect the environment, including the Clean Air Act, the Clean Water Act, and the Comprehensive Environmental Response, Compensation, and Liability Act (CERCLA).</a:t>
            </a:r>
            <a:endParaRPr lang="en-US" sz="1750" dirty="0"/>
          </a:p>
        </p:txBody>
      </p:sp>
      <p:sp>
        <p:nvSpPr>
          <p:cNvPr id="7" name="Text 5"/>
          <p:cNvSpPr/>
          <p:nvPr/>
        </p:nvSpPr>
        <p:spPr>
          <a:xfrm>
            <a:off x="9872067" y="2727008"/>
            <a:ext cx="2850237" cy="354330"/>
          </a:xfrm>
          <a:prstGeom prst="rect">
            <a:avLst/>
          </a:prstGeom>
          <a:noFill/>
          <a:ln/>
        </p:spPr>
        <p:txBody>
          <a:bodyPr wrap="none" lIns="0" tIns="0" rIns="0" bIns="0" rtlCol="0" anchor="t"/>
          <a:lstStyle/>
          <a:p>
            <a:pPr marL="0" indent="0">
              <a:lnSpc>
                <a:spcPts val="2750"/>
              </a:lnSpc>
              <a:buNone/>
            </a:pPr>
            <a:r>
              <a:rPr lang="en-US" sz="2200" dirty="0">
                <a:solidFill>
                  <a:srgbClr val="F2E782"/>
                </a:solidFill>
                <a:latin typeface="Prata" pitchFamily="34" charset="0"/>
                <a:ea typeface="Prata" pitchFamily="34" charset="-122"/>
                <a:cs typeface="Prata" pitchFamily="34" charset="-120"/>
              </a:rPr>
              <a:t>ISO 45001 and 14001</a:t>
            </a:r>
            <a:endParaRPr lang="en-US" sz="2200" dirty="0"/>
          </a:p>
        </p:txBody>
      </p:sp>
      <p:sp>
        <p:nvSpPr>
          <p:cNvPr id="8" name="Text 6"/>
          <p:cNvSpPr/>
          <p:nvPr/>
        </p:nvSpPr>
        <p:spPr>
          <a:xfrm>
            <a:off x="9872067" y="3308152"/>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The International Organization for Standardization (ISO) has developed two key management system standards: ISO 45001 for occupational health and safety, and ISO 14001 for environmental management. These standards provide a framework for organizations to improve their performance in these areas.</a:t>
            </a:r>
            <a:endParaRPr lang="en-US" sz="1750" dirty="0"/>
          </a:p>
        </p:txBody>
      </p:sp>
      <p:pic>
        <p:nvPicPr>
          <p:cNvPr id="9" name="Picture 8">
            <a:extLst>
              <a:ext uri="{FF2B5EF4-FFF2-40B4-BE49-F238E27FC236}">
                <a16:creationId xmlns:a16="http://schemas.microsoft.com/office/drawing/2014/main" id="{196FCDF3-7417-4EA4-3312-A992CDB5EAAC}"/>
              </a:ext>
            </a:extLst>
          </p:cNvPr>
          <p:cNvPicPr>
            <a:picLocks noChangeAspect="1"/>
          </p:cNvPicPr>
          <p:nvPr/>
        </p:nvPicPr>
        <p:blipFill>
          <a:blip r:embed="rId3"/>
          <a:stretch>
            <a:fillRect/>
          </a:stretch>
        </p:blipFill>
        <p:spPr>
          <a:xfrm>
            <a:off x="12067817" y="7734231"/>
            <a:ext cx="2562583" cy="4953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467</Words>
  <Application>Microsoft Office PowerPoint</Application>
  <PresentationFormat>Custom</PresentationFormat>
  <Paragraphs>51</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Raleway</vt:lpstr>
      <vt:lpstr>Aharoni</vt:lpstr>
      <vt:lpstr>Raleway Bold</vt:lpstr>
      <vt:lpstr>Arial Black</vt:lpstr>
      <vt:lpstr>Arial</vt:lpstr>
      <vt:lpstr>Prata</vt:lpstr>
      <vt:lpstr>Office Theme</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2024-11-13T11:32:04Z</dcterms:created>
  <dcterms:modified xsi:type="dcterms:W3CDTF">2024-11-29T09:27:50Z</dcterms:modified>
</cp:coreProperties>
</file>