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anose="02010803020104030203" pitchFamily="2" charset="-79"/>
      <p:bold r:id="rId9"/>
    </p:embeddedFont>
    <p:embeddedFont>
      <p:font typeface="Arial Black" panose="020B0A04020102020204" pitchFamily="34" charset="0"/>
      <p:bold r:id="rId10"/>
    </p:embeddedFont>
    <p:embeddedFont>
      <p:font typeface="Raleway Bold" panose="020B0604020202020204" charset="0"/>
      <p:bold r:id="rId11"/>
    </p:embeddedFont>
    <p:embeddedFont>
      <p:font typeface="Raleway Medium" pitchFamily="2"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0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9052103"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a:t>
            </a:r>
            <a:r>
              <a:rPr lang="en-GB" sz="2200" b="1" dirty="0">
                <a:solidFill>
                  <a:srgbClr val="FF0000"/>
                </a:solidFill>
                <a:latin typeface="Arial Black" pitchFamily="34" charset="0"/>
                <a:cs typeface="Aharoni" pitchFamily="2" charset="-79"/>
              </a:rPr>
              <a:t>Welfare and Safety</a:t>
            </a:r>
          </a:p>
          <a:p>
            <a:r>
              <a:rPr lang="en-US" sz="2200" b="1" dirty="0">
                <a:solidFill>
                  <a:srgbClr val="FF0000"/>
                </a:solidFill>
                <a:latin typeface="Arial Black" pitchFamily="34" charset="0"/>
                <a:cs typeface="Aharoni" pitchFamily="2" charset="-79"/>
              </a:rPr>
              <a:t>Course Code : 22HRM3EC2</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725058"/>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Unit-II</a:t>
            </a:r>
          </a:p>
          <a:p>
            <a:pPr algn="ctr"/>
            <a:r>
              <a:rPr lang="en-US" sz="2800" b="1">
                <a:solidFill>
                  <a:srgbClr val="7030A0"/>
                </a:solidFill>
                <a:latin typeface="Arial Black" pitchFamily="34" charset="0"/>
              </a:rPr>
              <a:t>Safety</a:t>
            </a:r>
            <a:endParaRPr lang="en-US" sz="2800" b="1" dirty="0">
              <a:solidFill>
                <a:srgbClr val="7030A0"/>
              </a:solidFill>
              <a:latin typeface="Arial Black" pitchFamily="34" charset="0"/>
            </a:endParaRP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772716"/>
            <a:ext cx="7415927" cy="2838926"/>
          </a:xfrm>
          <a:prstGeom prst="rect">
            <a:avLst/>
          </a:prstGeom>
          <a:noFill/>
          <a:ln/>
        </p:spPr>
        <p:txBody>
          <a:bodyPr wrap="square" lIns="0" tIns="0" rIns="0" bIns="0" rtlCol="0" anchor="t"/>
          <a:lstStyle/>
          <a:p>
            <a:pPr marL="0" indent="0">
              <a:lnSpc>
                <a:spcPts val="7450"/>
              </a:lnSpc>
              <a:buNone/>
            </a:pPr>
            <a:endParaRPr lang="en-US" sz="5950" b="1" dirty="0">
              <a:solidFill>
                <a:srgbClr val="FFE14D"/>
              </a:solidFill>
              <a:latin typeface="Comfortaa Bold" pitchFamily="34" charset="0"/>
              <a:ea typeface="Comfortaa Bold" pitchFamily="34" charset="-122"/>
              <a:cs typeface="Comfortaa Bold" pitchFamily="34" charset="-120"/>
            </a:endParaRPr>
          </a:p>
          <a:p>
            <a:pPr marL="0" indent="0">
              <a:lnSpc>
                <a:spcPts val="7450"/>
              </a:lnSpc>
              <a:buNone/>
            </a:pPr>
            <a:endParaRPr lang="en-US" sz="5950" b="1" dirty="0">
              <a:solidFill>
                <a:srgbClr val="FFE14D"/>
              </a:solidFill>
              <a:latin typeface="Comfortaa Bold" pitchFamily="34" charset="0"/>
              <a:ea typeface="Comfortaa Bold" pitchFamily="34" charset="-122"/>
              <a:cs typeface="Comfortaa Bold" pitchFamily="34" charset="-120"/>
            </a:endParaRPr>
          </a:p>
          <a:p>
            <a:pPr marL="0" indent="0">
              <a:lnSpc>
                <a:spcPts val="7450"/>
              </a:lnSpc>
              <a:buNone/>
            </a:pPr>
            <a:r>
              <a:rPr lang="en-US" sz="5950" b="1" dirty="0">
                <a:solidFill>
                  <a:srgbClr val="FFE14D"/>
                </a:solidFill>
                <a:latin typeface="Comfortaa Bold" pitchFamily="34" charset="0"/>
                <a:ea typeface="Comfortaa Bold" pitchFamily="34" charset="-122"/>
                <a:cs typeface="Comfortaa Bold" pitchFamily="34" charset="-120"/>
              </a:rPr>
              <a:t>Safety</a:t>
            </a:r>
            <a:endParaRPr lang="en-US" sz="5950" dirty="0"/>
          </a:p>
        </p:txBody>
      </p:sp>
      <p:sp>
        <p:nvSpPr>
          <p:cNvPr id="4" name="Text 1"/>
          <p:cNvSpPr/>
          <p:nvPr/>
        </p:nvSpPr>
        <p:spPr>
          <a:xfrm>
            <a:off x="6350437" y="3981926"/>
            <a:ext cx="7415927" cy="2765346"/>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Safety is a fundamental concern for individuals, organizations, and society as a whole. It encompasses the measures and practices taken to protect people, property, and the environment from potential harm or accidents. A comprehensive approach to safety is crucial in ensuring the well-being of all stakeholders and promoting a culture of proactive risk management.</a:t>
            </a:r>
            <a:endParaRPr lang="en-US" sz="1900" dirty="0"/>
          </a:p>
        </p:txBody>
      </p:sp>
      <p:sp>
        <p:nvSpPr>
          <p:cNvPr id="5" name="Shape 2"/>
          <p:cNvSpPr/>
          <p:nvPr/>
        </p:nvSpPr>
        <p:spPr>
          <a:xfrm>
            <a:off x="6350437" y="7043380"/>
            <a:ext cx="394930" cy="394930"/>
          </a:xfrm>
          <a:prstGeom prst="roundRect">
            <a:avLst>
              <a:gd name="adj" fmla="val 23151155"/>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6358057" y="7051000"/>
            <a:ext cx="379690" cy="379690"/>
          </a:xfrm>
          <a:prstGeom prst="rect">
            <a:avLst/>
          </a:prstGeom>
        </p:spPr>
      </p:pic>
      <p:sp>
        <p:nvSpPr>
          <p:cNvPr id="7" name="Text 3"/>
          <p:cNvSpPr/>
          <p:nvPr/>
        </p:nvSpPr>
        <p:spPr>
          <a:xfrm>
            <a:off x="6868716" y="7024926"/>
            <a:ext cx="2308146" cy="431959"/>
          </a:xfrm>
          <a:prstGeom prst="rect">
            <a:avLst/>
          </a:prstGeom>
          <a:noFill/>
          <a:ln/>
        </p:spPr>
        <p:txBody>
          <a:bodyPr wrap="none" lIns="0" tIns="0" rIns="0" bIns="0" rtlCol="0" anchor="t"/>
          <a:lstStyle/>
          <a:p>
            <a:pPr marL="0" indent="0" algn="l">
              <a:lnSpc>
                <a:spcPts val="3400"/>
              </a:lnSpc>
              <a:buNone/>
            </a:pPr>
            <a:r>
              <a:rPr lang="en-US" sz="2400" b="1" dirty="0">
                <a:solidFill>
                  <a:srgbClr val="D7D4CC"/>
                </a:solidFill>
                <a:latin typeface="Raleway Bold" pitchFamily="34" charset="0"/>
                <a:ea typeface="Raleway Bold" pitchFamily="34" charset="-122"/>
                <a:cs typeface="Raleway Bold" pitchFamily="34" charset="-120"/>
              </a:rPr>
              <a:t>by Presentation</a:t>
            </a:r>
            <a:endParaRPr lang="en-US" sz="2400" dirty="0"/>
          </a:p>
        </p:txBody>
      </p:sp>
      <p:pic>
        <p:nvPicPr>
          <p:cNvPr id="9" name="Picture 8">
            <a:extLst>
              <a:ext uri="{FF2B5EF4-FFF2-40B4-BE49-F238E27FC236}">
                <a16:creationId xmlns:a16="http://schemas.microsoft.com/office/drawing/2014/main" id="{E69DA650-9678-FDA0-6E0F-33EF39C494F6}"/>
              </a:ext>
            </a:extLst>
          </p:cNvPr>
          <p:cNvPicPr>
            <a:picLocks noChangeAspect="1"/>
          </p:cNvPicPr>
          <p:nvPr/>
        </p:nvPicPr>
        <p:blipFill>
          <a:blip r:embed="rId5"/>
          <a:stretch>
            <a:fillRect/>
          </a:stretch>
        </p:blipFill>
        <p:spPr>
          <a:xfrm>
            <a:off x="6350437" y="7024926"/>
            <a:ext cx="2916226" cy="457264"/>
          </a:xfrm>
          <a:prstGeom prst="rect">
            <a:avLst/>
          </a:prstGeom>
        </p:spPr>
      </p:pic>
      <p:pic>
        <p:nvPicPr>
          <p:cNvPr id="11" name="Picture 10">
            <a:extLst>
              <a:ext uri="{FF2B5EF4-FFF2-40B4-BE49-F238E27FC236}">
                <a16:creationId xmlns:a16="http://schemas.microsoft.com/office/drawing/2014/main" id="{6EE3F9C4-957B-9A5A-7C33-B63EADE39624}"/>
              </a:ext>
            </a:extLst>
          </p:cNvPr>
          <p:cNvPicPr>
            <a:picLocks noChangeAspect="1"/>
          </p:cNvPicPr>
          <p:nvPr/>
        </p:nvPicPr>
        <p:blipFill>
          <a:blip r:embed="rId5"/>
          <a:stretch>
            <a:fillRect/>
          </a:stretch>
        </p:blipFill>
        <p:spPr>
          <a:xfrm>
            <a:off x="11982080" y="7688733"/>
            <a:ext cx="2648320" cy="4572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74383" y="839153"/>
            <a:ext cx="12539067" cy="614601"/>
          </a:xfrm>
          <a:prstGeom prst="rect">
            <a:avLst/>
          </a:prstGeom>
          <a:noFill/>
          <a:ln/>
        </p:spPr>
        <p:txBody>
          <a:bodyPr wrap="none" lIns="0" tIns="0" rIns="0" bIns="0" rtlCol="0" anchor="t"/>
          <a:lstStyle/>
          <a:p>
            <a:pPr marL="0" indent="0">
              <a:lnSpc>
                <a:spcPts val="4800"/>
              </a:lnSpc>
              <a:buNone/>
            </a:pPr>
            <a:r>
              <a:rPr lang="en-US" sz="3850" b="1" dirty="0">
                <a:solidFill>
                  <a:srgbClr val="FFE14D"/>
                </a:solidFill>
                <a:latin typeface="Comfortaa Bold" pitchFamily="34" charset="0"/>
                <a:ea typeface="Comfortaa Bold" pitchFamily="34" charset="-122"/>
                <a:cs typeface="Comfortaa Bold" pitchFamily="34" charset="-120"/>
              </a:rPr>
              <a:t>Definition, Need, Nature, and Principles of Safety</a:t>
            </a:r>
            <a:endParaRPr lang="en-US" sz="3850" dirty="0"/>
          </a:p>
        </p:txBody>
      </p:sp>
      <p:sp>
        <p:nvSpPr>
          <p:cNvPr id="3" name="Shape 1"/>
          <p:cNvSpPr/>
          <p:nvPr/>
        </p:nvSpPr>
        <p:spPr>
          <a:xfrm>
            <a:off x="774383" y="2145149"/>
            <a:ext cx="497800" cy="497800"/>
          </a:xfrm>
          <a:prstGeom prst="roundRect">
            <a:avLst>
              <a:gd name="adj" fmla="val 66677"/>
            </a:avLst>
          </a:prstGeom>
          <a:solidFill>
            <a:srgbClr val="46464A"/>
          </a:solidFill>
          <a:ln/>
        </p:spPr>
        <p:txBody>
          <a:bodyPr/>
          <a:lstStyle/>
          <a:p>
            <a:endParaRPr lang="en-US"/>
          </a:p>
        </p:txBody>
      </p:sp>
      <p:sp>
        <p:nvSpPr>
          <p:cNvPr id="4" name="Text 2"/>
          <p:cNvSpPr/>
          <p:nvPr/>
        </p:nvSpPr>
        <p:spPr>
          <a:xfrm>
            <a:off x="965240" y="2246471"/>
            <a:ext cx="115967" cy="295037"/>
          </a:xfrm>
          <a:prstGeom prst="rect">
            <a:avLst/>
          </a:prstGeom>
          <a:noFill/>
          <a:ln/>
        </p:spPr>
        <p:txBody>
          <a:bodyPr wrap="none" lIns="0" tIns="0" rIns="0" bIns="0" rtlCol="0" anchor="t"/>
          <a:lstStyle/>
          <a:p>
            <a:pPr marL="0" indent="0" algn="ctr">
              <a:lnSpc>
                <a:spcPts val="2300"/>
              </a:lnSpc>
              <a:buNone/>
            </a:pPr>
            <a:r>
              <a:rPr lang="en-US" sz="2300" b="1" dirty="0">
                <a:solidFill>
                  <a:srgbClr val="D7D4CC"/>
                </a:solidFill>
                <a:latin typeface="Comfortaa Bold" pitchFamily="34" charset="0"/>
                <a:ea typeface="Comfortaa Bold" pitchFamily="34" charset="-122"/>
                <a:cs typeface="Comfortaa Bold" pitchFamily="34" charset="-120"/>
              </a:rPr>
              <a:t>1</a:t>
            </a:r>
            <a:endParaRPr lang="en-US" sz="2300" dirty="0"/>
          </a:p>
        </p:txBody>
      </p:sp>
      <p:sp>
        <p:nvSpPr>
          <p:cNvPr id="5" name="Text 3"/>
          <p:cNvSpPr/>
          <p:nvPr/>
        </p:nvSpPr>
        <p:spPr>
          <a:xfrm>
            <a:off x="1493401" y="2145149"/>
            <a:ext cx="2458641" cy="307300"/>
          </a:xfrm>
          <a:prstGeom prst="rect">
            <a:avLst/>
          </a:prstGeom>
          <a:noFill/>
          <a:ln/>
        </p:spPr>
        <p:txBody>
          <a:bodyPr wrap="none" lIns="0" tIns="0" rIns="0" bIns="0" rtlCol="0" anchor="t"/>
          <a:lstStyle/>
          <a:p>
            <a:pPr marL="0" indent="0">
              <a:lnSpc>
                <a:spcPts val="2400"/>
              </a:lnSpc>
              <a:buNone/>
            </a:pPr>
            <a:r>
              <a:rPr lang="en-US" sz="1900" b="1" dirty="0">
                <a:solidFill>
                  <a:srgbClr val="D7D4CC"/>
                </a:solidFill>
                <a:latin typeface="Comfortaa Bold" pitchFamily="34" charset="0"/>
                <a:ea typeface="Comfortaa Bold" pitchFamily="34" charset="-122"/>
                <a:cs typeface="Comfortaa Bold" pitchFamily="34" charset="-120"/>
              </a:rPr>
              <a:t>Definition</a:t>
            </a:r>
            <a:endParaRPr lang="en-US" sz="1900" dirty="0"/>
          </a:p>
        </p:txBody>
      </p:sp>
      <p:sp>
        <p:nvSpPr>
          <p:cNvPr id="6" name="Text 4"/>
          <p:cNvSpPr/>
          <p:nvPr/>
        </p:nvSpPr>
        <p:spPr>
          <a:xfrm>
            <a:off x="1493401" y="2585204"/>
            <a:ext cx="5711190" cy="1770459"/>
          </a:xfrm>
          <a:prstGeom prst="rect">
            <a:avLst/>
          </a:prstGeom>
          <a:noFill/>
          <a:ln/>
        </p:spPr>
        <p:txBody>
          <a:bodyPr wrap="square" lIns="0" tIns="0" rIns="0" bIns="0" rtlCol="0" anchor="t"/>
          <a:lstStyle/>
          <a:p>
            <a:pPr marL="0" indent="0">
              <a:lnSpc>
                <a:spcPts val="2750"/>
              </a:lnSpc>
              <a:buNone/>
            </a:pPr>
            <a:r>
              <a:rPr lang="en-US" sz="1700" dirty="0">
                <a:solidFill>
                  <a:srgbClr val="D7D4CC"/>
                </a:solidFill>
                <a:latin typeface="Raleway Medium" pitchFamily="34" charset="0"/>
                <a:ea typeface="Raleway Medium" pitchFamily="34" charset="-122"/>
                <a:cs typeface="Raleway Medium" pitchFamily="34" charset="-120"/>
              </a:rPr>
              <a:t>Safety refers to the state of being free from harm, danger, or risk. It involves the identification, assessment, and mitigation of potential hazards to prevent accidents and protect lives, assets, and the environment.</a:t>
            </a:r>
            <a:endParaRPr lang="en-US" sz="1700" dirty="0"/>
          </a:p>
        </p:txBody>
      </p:sp>
      <p:sp>
        <p:nvSpPr>
          <p:cNvPr id="7" name="Shape 5"/>
          <p:cNvSpPr/>
          <p:nvPr/>
        </p:nvSpPr>
        <p:spPr>
          <a:xfrm>
            <a:off x="7425809" y="2145149"/>
            <a:ext cx="497800" cy="497800"/>
          </a:xfrm>
          <a:prstGeom prst="roundRect">
            <a:avLst>
              <a:gd name="adj" fmla="val 66677"/>
            </a:avLst>
          </a:prstGeom>
          <a:solidFill>
            <a:srgbClr val="46464A"/>
          </a:solidFill>
          <a:ln/>
        </p:spPr>
        <p:txBody>
          <a:bodyPr/>
          <a:lstStyle/>
          <a:p>
            <a:endParaRPr lang="en-US"/>
          </a:p>
        </p:txBody>
      </p:sp>
      <p:sp>
        <p:nvSpPr>
          <p:cNvPr id="8" name="Text 6"/>
          <p:cNvSpPr/>
          <p:nvPr/>
        </p:nvSpPr>
        <p:spPr>
          <a:xfrm>
            <a:off x="7587972" y="2246471"/>
            <a:ext cx="173474" cy="295037"/>
          </a:xfrm>
          <a:prstGeom prst="rect">
            <a:avLst/>
          </a:prstGeom>
          <a:noFill/>
          <a:ln/>
        </p:spPr>
        <p:txBody>
          <a:bodyPr wrap="none" lIns="0" tIns="0" rIns="0" bIns="0" rtlCol="0" anchor="t"/>
          <a:lstStyle/>
          <a:p>
            <a:pPr marL="0" indent="0" algn="ctr">
              <a:lnSpc>
                <a:spcPts val="2300"/>
              </a:lnSpc>
              <a:buNone/>
            </a:pPr>
            <a:r>
              <a:rPr lang="en-US" sz="2300" b="1" dirty="0">
                <a:solidFill>
                  <a:srgbClr val="D7D4CC"/>
                </a:solidFill>
                <a:latin typeface="Comfortaa Bold" pitchFamily="34" charset="0"/>
                <a:ea typeface="Comfortaa Bold" pitchFamily="34" charset="-122"/>
                <a:cs typeface="Comfortaa Bold" pitchFamily="34" charset="-120"/>
              </a:rPr>
              <a:t>2</a:t>
            </a:r>
            <a:endParaRPr lang="en-US" sz="2300" dirty="0"/>
          </a:p>
        </p:txBody>
      </p:sp>
      <p:sp>
        <p:nvSpPr>
          <p:cNvPr id="9" name="Text 7"/>
          <p:cNvSpPr/>
          <p:nvPr/>
        </p:nvSpPr>
        <p:spPr>
          <a:xfrm>
            <a:off x="8144827" y="2145149"/>
            <a:ext cx="2458641" cy="307300"/>
          </a:xfrm>
          <a:prstGeom prst="rect">
            <a:avLst/>
          </a:prstGeom>
          <a:noFill/>
          <a:ln/>
        </p:spPr>
        <p:txBody>
          <a:bodyPr wrap="none" lIns="0" tIns="0" rIns="0" bIns="0" rtlCol="0" anchor="t"/>
          <a:lstStyle/>
          <a:p>
            <a:pPr marL="0" indent="0">
              <a:lnSpc>
                <a:spcPts val="2400"/>
              </a:lnSpc>
              <a:buNone/>
            </a:pPr>
            <a:r>
              <a:rPr lang="en-US" sz="1900" b="1" dirty="0">
                <a:solidFill>
                  <a:srgbClr val="D7D4CC"/>
                </a:solidFill>
                <a:latin typeface="Comfortaa Bold" pitchFamily="34" charset="0"/>
                <a:ea typeface="Comfortaa Bold" pitchFamily="34" charset="-122"/>
                <a:cs typeface="Comfortaa Bold" pitchFamily="34" charset="-120"/>
              </a:rPr>
              <a:t>Need</a:t>
            </a:r>
            <a:endParaRPr lang="en-US" sz="1900" dirty="0"/>
          </a:p>
        </p:txBody>
      </p:sp>
      <p:sp>
        <p:nvSpPr>
          <p:cNvPr id="10" name="Text 8"/>
          <p:cNvSpPr/>
          <p:nvPr/>
        </p:nvSpPr>
        <p:spPr>
          <a:xfrm>
            <a:off x="8144827" y="2585204"/>
            <a:ext cx="5711190" cy="2124551"/>
          </a:xfrm>
          <a:prstGeom prst="rect">
            <a:avLst/>
          </a:prstGeom>
          <a:noFill/>
          <a:ln/>
        </p:spPr>
        <p:txBody>
          <a:bodyPr wrap="square" lIns="0" tIns="0" rIns="0" bIns="0" rtlCol="0" anchor="t"/>
          <a:lstStyle/>
          <a:p>
            <a:pPr marL="0" indent="0">
              <a:lnSpc>
                <a:spcPts val="2750"/>
              </a:lnSpc>
              <a:buNone/>
            </a:pPr>
            <a:r>
              <a:rPr lang="en-US" sz="1700" dirty="0">
                <a:solidFill>
                  <a:srgbClr val="D7D4CC"/>
                </a:solidFill>
                <a:latin typeface="Raleway Medium" pitchFamily="34" charset="0"/>
                <a:ea typeface="Raleway Medium" pitchFamily="34" charset="-122"/>
                <a:cs typeface="Raleway Medium" pitchFamily="34" charset="-120"/>
              </a:rPr>
              <a:t>The need for safety arises from the inherent risks associated with various human activities, such as industrial operations, transportation, construction, and everyday life. Effective safety measures help minimize these risks and ensure the well-being of all stakeholders.</a:t>
            </a:r>
            <a:endParaRPr lang="en-US" sz="1700" dirty="0"/>
          </a:p>
        </p:txBody>
      </p:sp>
      <p:sp>
        <p:nvSpPr>
          <p:cNvPr id="11" name="Shape 9"/>
          <p:cNvSpPr/>
          <p:nvPr/>
        </p:nvSpPr>
        <p:spPr>
          <a:xfrm>
            <a:off x="774383" y="5179814"/>
            <a:ext cx="497800" cy="497800"/>
          </a:xfrm>
          <a:prstGeom prst="roundRect">
            <a:avLst>
              <a:gd name="adj" fmla="val 66677"/>
            </a:avLst>
          </a:prstGeom>
          <a:solidFill>
            <a:srgbClr val="46464A"/>
          </a:solidFill>
          <a:ln/>
        </p:spPr>
        <p:txBody>
          <a:bodyPr/>
          <a:lstStyle/>
          <a:p>
            <a:endParaRPr lang="en-US"/>
          </a:p>
        </p:txBody>
      </p:sp>
      <p:sp>
        <p:nvSpPr>
          <p:cNvPr id="12" name="Text 10"/>
          <p:cNvSpPr/>
          <p:nvPr/>
        </p:nvSpPr>
        <p:spPr>
          <a:xfrm>
            <a:off x="934879" y="5281136"/>
            <a:ext cx="176689" cy="295037"/>
          </a:xfrm>
          <a:prstGeom prst="rect">
            <a:avLst/>
          </a:prstGeom>
          <a:noFill/>
          <a:ln/>
        </p:spPr>
        <p:txBody>
          <a:bodyPr wrap="none" lIns="0" tIns="0" rIns="0" bIns="0" rtlCol="0" anchor="t"/>
          <a:lstStyle/>
          <a:p>
            <a:pPr marL="0" indent="0" algn="ctr">
              <a:lnSpc>
                <a:spcPts val="2300"/>
              </a:lnSpc>
              <a:buNone/>
            </a:pPr>
            <a:r>
              <a:rPr lang="en-US" sz="2300" b="1" dirty="0">
                <a:solidFill>
                  <a:srgbClr val="D7D4CC"/>
                </a:solidFill>
                <a:latin typeface="Comfortaa Bold" pitchFamily="34" charset="0"/>
                <a:ea typeface="Comfortaa Bold" pitchFamily="34" charset="-122"/>
                <a:cs typeface="Comfortaa Bold" pitchFamily="34" charset="-120"/>
              </a:rPr>
              <a:t>3</a:t>
            </a:r>
            <a:endParaRPr lang="en-US" sz="2300" dirty="0"/>
          </a:p>
        </p:txBody>
      </p:sp>
      <p:sp>
        <p:nvSpPr>
          <p:cNvPr id="13" name="Text 11"/>
          <p:cNvSpPr/>
          <p:nvPr/>
        </p:nvSpPr>
        <p:spPr>
          <a:xfrm>
            <a:off x="1493401" y="5179814"/>
            <a:ext cx="2458641" cy="307300"/>
          </a:xfrm>
          <a:prstGeom prst="rect">
            <a:avLst/>
          </a:prstGeom>
          <a:noFill/>
          <a:ln/>
        </p:spPr>
        <p:txBody>
          <a:bodyPr wrap="none" lIns="0" tIns="0" rIns="0" bIns="0" rtlCol="0" anchor="t"/>
          <a:lstStyle/>
          <a:p>
            <a:pPr marL="0" indent="0">
              <a:lnSpc>
                <a:spcPts val="2400"/>
              </a:lnSpc>
              <a:buNone/>
            </a:pPr>
            <a:r>
              <a:rPr lang="en-US" sz="1900" b="1" dirty="0">
                <a:solidFill>
                  <a:srgbClr val="D7D4CC"/>
                </a:solidFill>
                <a:latin typeface="Comfortaa Bold" pitchFamily="34" charset="0"/>
                <a:ea typeface="Comfortaa Bold" pitchFamily="34" charset="-122"/>
                <a:cs typeface="Comfortaa Bold" pitchFamily="34" charset="-120"/>
              </a:rPr>
              <a:t>Nature</a:t>
            </a:r>
            <a:endParaRPr lang="en-US" sz="1900" dirty="0"/>
          </a:p>
        </p:txBody>
      </p:sp>
      <p:sp>
        <p:nvSpPr>
          <p:cNvPr id="14" name="Text 12"/>
          <p:cNvSpPr/>
          <p:nvPr/>
        </p:nvSpPr>
        <p:spPr>
          <a:xfrm>
            <a:off x="1493401" y="5619869"/>
            <a:ext cx="5711190" cy="1770459"/>
          </a:xfrm>
          <a:prstGeom prst="rect">
            <a:avLst/>
          </a:prstGeom>
          <a:noFill/>
          <a:ln/>
        </p:spPr>
        <p:txBody>
          <a:bodyPr wrap="square" lIns="0" tIns="0" rIns="0" bIns="0" rtlCol="0" anchor="t"/>
          <a:lstStyle/>
          <a:p>
            <a:pPr marL="0" indent="0">
              <a:lnSpc>
                <a:spcPts val="2750"/>
              </a:lnSpc>
              <a:buNone/>
            </a:pPr>
            <a:r>
              <a:rPr lang="en-US" sz="1700" dirty="0">
                <a:solidFill>
                  <a:srgbClr val="D7D4CC"/>
                </a:solidFill>
                <a:latin typeface="Raleway Medium" pitchFamily="34" charset="0"/>
                <a:ea typeface="Raleway Medium" pitchFamily="34" charset="-122"/>
                <a:cs typeface="Raleway Medium" pitchFamily="34" charset="-120"/>
              </a:rPr>
              <a:t>Safety is a multifaceted concept that encompasses physical, mental, and environmental aspects. It requires a proactive and comprehensive approach that addresses both tangible and intangible factors that can impact safety outcomes.</a:t>
            </a:r>
            <a:endParaRPr lang="en-US" sz="1700" dirty="0"/>
          </a:p>
        </p:txBody>
      </p:sp>
      <p:sp>
        <p:nvSpPr>
          <p:cNvPr id="15" name="Shape 13"/>
          <p:cNvSpPr/>
          <p:nvPr/>
        </p:nvSpPr>
        <p:spPr>
          <a:xfrm>
            <a:off x="7425809" y="5179814"/>
            <a:ext cx="497800" cy="497800"/>
          </a:xfrm>
          <a:prstGeom prst="roundRect">
            <a:avLst>
              <a:gd name="adj" fmla="val 66677"/>
            </a:avLst>
          </a:prstGeom>
          <a:solidFill>
            <a:srgbClr val="46464A"/>
          </a:solidFill>
          <a:ln/>
        </p:spPr>
        <p:txBody>
          <a:bodyPr/>
          <a:lstStyle/>
          <a:p>
            <a:endParaRPr lang="en-US"/>
          </a:p>
        </p:txBody>
      </p:sp>
      <p:sp>
        <p:nvSpPr>
          <p:cNvPr id="16" name="Text 14"/>
          <p:cNvSpPr/>
          <p:nvPr/>
        </p:nvSpPr>
        <p:spPr>
          <a:xfrm>
            <a:off x="7578328" y="5281136"/>
            <a:ext cx="192643" cy="295037"/>
          </a:xfrm>
          <a:prstGeom prst="rect">
            <a:avLst/>
          </a:prstGeom>
          <a:noFill/>
          <a:ln/>
        </p:spPr>
        <p:txBody>
          <a:bodyPr wrap="none" lIns="0" tIns="0" rIns="0" bIns="0" rtlCol="0" anchor="t"/>
          <a:lstStyle/>
          <a:p>
            <a:pPr marL="0" indent="0" algn="ctr">
              <a:lnSpc>
                <a:spcPts val="2300"/>
              </a:lnSpc>
              <a:buNone/>
            </a:pPr>
            <a:r>
              <a:rPr lang="en-US" sz="2300" b="1" dirty="0">
                <a:solidFill>
                  <a:srgbClr val="D7D4CC"/>
                </a:solidFill>
                <a:latin typeface="Comfortaa Bold" pitchFamily="34" charset="0"/>
                <a:ea typeface="Comfortaa Bold" pitchFamily="34" charset="-122"/>
                <a:cs typeface="Comfortaa Bold" pitchFamily="34" charset="-120"/>
              </a:rPr>
              <a:t>4</a:t>
            </a:r>
            <a:endParaRPr lang="en-US" sz="2300" dirty="0"/>
          </a:p>
        </p:txBody>
      </p:sp>
      <p:sp>
        <p:nvSpPr>
          <p:cNvPr id="17" name="Text 15"/>
          <p:cNvSpPr/>
          <p:nvPr/>
        </p:nvSpPr>
        <p:spPr>
          <a:xfrm>
            <a:off x="8144827" y="5179814"/>
            <a:ext cx="2458641" cy="307300"/>
          </a:xfrm>
          <a:prstGeom prst="rect">
            <a:avLst/>
          </a:prstGeom>
          <a:noFill/>
          <a:ln/>
        </p:spPr>
        <p:txBody>
          <a:bodyPr wrap="none" lIns="0" tIns="0" rIns="0" bIns="0" rtlCol="0" anchor="t"/>
          <a:lstStyle/>
          <a:p>
            <a:pPr marL="0" indent="0">
              <a:lnSpc>
                <a:spcPts val="2400"/>
              </a:lnSpc>
              <a:buNone/>
            </a:pPr>
            <a:r>
              <a:rPr lang="en-US" sz="1900" b="1" dirty="0">
                <a:solidFill>
                  <a:srgbClr val="D7D4CC"/>
                </a:solidFill>
                <a:latin typeface="Comfortaa Bold" pitchFamily="34" charset="0"/>
                <a:ea typeface="Comfortaa Bold" pitchFamily="34" charset="-122"/>
                <a:cs typeface="Comfortaa Bold" pitchFamily="34" charset="-120"/>
              </a:rPr>
              <a:t>Principles</a:t>
            </a:r>
            <a:endParaRPr lang="en-US" sz="1900" dirty="0"/>
          </a:p>
        </p:txBody>
      </p:sp>
      <p:sp>
        <p:nvSpPr>
          <p:cNvPr id="18" name="Text 16"/>
          <p:cNvSpPr/>
          <p:nvPr/>
        </p:nvSpPr>
        <p:spPr>
          <a:xfrm>
            <a:off x="8144827" y="5619869"/>
            <a:ext cx="5711190" cy="1770459"/>
          </a:xfrm>
          <a:prstGeom prst="rect">
            <a:avLst/>
          </a:prstGeom>
          <a:noFill/>
          <a:ln/>
        </p:spPr>
        <p:txBody>
          <a:bodyPr wrap="square" lIns="0" tIns="0" rIns="0" bIns="0" rtlCol="0" anchor="t"/>
          <a:lstStyle/>
          <a:p>
            <a:pPr marL="0" indent="0">
              <a:lnSpc>
                <a:spcPts val="2750"/>
              </a:lnSpc>
              <a:buNone/>
            </a:pPr>
            <a:r>
              <a:rPr lang="en-US" sz="1700" dirty="0">
                <a:solidFill>
                  <a:srgbClr val="D7D4CC"/>
                </a:solidFill>
                <a:latin typeface="Raleway Medium" pitchFamily="34" charset="0"/>
                <a:ea typeface="Raleway Medium" pitchFamily="34" charset="-122"/>
                <a:cs typeface="Raleway Medium" pitchFamily="34" charset="-120"/>
              </a:rPr>
              <a:t>The key principles of safety include hazard identification, risk assessment, control measures, employee engagement, training and education, continuous improvement, and compliance with relevant regulations and standards.</a:t>
            </a:r>
            <a:endParaRPr lang="en-US" sz="1700" dirty="0"/>
          </a:p>
        </p:txBody>
      </p:sp>
      <p:pic>
        <p:nvPicPr>
          <p:cNvPr id="19" name="Picture 18">
            <a:extLst>
              <a:ext uri="{FF2B5EF4-FFF2-40B4-BE49-F238E27FC236}">
                <a16:creationId xmlns:a16="http://schemas.microsoft.com/office/drawing/2014/main" id="{0DF158F1-BBFF-D0C5-67F0-387633F4A83C}"/>
              </a:ext>
            </a:extLst>
          </p:cNvPr>
          <p:cNvPicPr>
            <a:picLocks noChangeAspect="1"/>
          </p:cNvPicPr>
          <p:nvPr/>
        </p:nvPicPr>
        <p:blipFill>
          <a:blip r:embed="rId3"/>
          <a:stretch>
            <a:fillRect/>
          </a:stretch>
        </p:blipFill>
        <p:spPr>
          <a:xfrm>
            <a:off x="11982080" y="7688733"/>
            <a:ext cx="2648320" cy="4572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1134308"/>
            <a:ext cx="12902327" cy="1371600"/>
          </a:xfrm>
          <a:prstGeom prst="rect">
            <a:avLst/>
          </a:prstGeom>
          <a:noFill/>
          <a:ln/>
        </p:spPr>
        <p:txBody>
          <a:bodyPr wrap="squar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Health and Environment Organization Structure</a:t>
            </a:r>
            <a:endParaRPr lang="en-US" sz="4300" dirty="0"/>
          </a:p>
        </p:txBody>
      </p:sp>
      <p:sp>
        <p:nvSpPr>
          <p:cNvPr id="3" name="Text 1"/>
          <p:cNvSpPr/>
          <p:nvPr/>
        </p:nvSpPr>
        <p:spPr>
          <a:xfrm>
            <a:off x="864037" y="3123009"/>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Management</a:t>
            </a:r>
            <a:endParaRPr lang="en-US" sz="2150" dirty="0"/>
          </a:p>
        </p:txBody>
      </p:sp>
      <p:sp>
        <p:nvSpPr>
          <p:cNvPr id="4" name="Text 2"/>
          <p:cNvSpPr/>
          <p:nvPr/>
        </p:nvSpPr>
        <p:spPr>
          <a:xfrm>
            <a:off x="864037" y="3712726"/>
            <a:ext cx="3898821" cy="3160395"/>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The management team is responsible for setting the safety vision, policies, and strategies. They provide the necessary resources, support, and oversight to ensure the effective implementation of safety programs.</a:t>
            </a:r>
            <a:endParaRPr lang="en-US" sz="1900" dirty="0"/>
          </a:p>
        </p:txBody>
      </p:sp>
      <p:sp>
        <p:nvSpPr>
          <p:cNvPr id="5" name="Text 3"/>
          <p:cNvSpPr/>
          <p:nvPr/>
        </p:nvSpPr>
        <p:spPr>
          <a:xfrm>
            <a:off x="5372695" y="3123009"/>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Safety Teams</a:t>
            </a:r>
            <a:endParaRPr lang="en-US" sz="2150" dirty="0"/>
          </a:p>
        </p:txBody>
      </p:sp>
      <p:sp>
        <p:nvSpPr>
          <p:cNvPr id="6" name="Text 4"/>
          <p:cNvSpPr/>
          <p:nvPr/>
        </p:nvSpPr>
        <p:spPr>
          <a:xfrm>
            <a:off x="5372695" y="3712726"/>
            <a:ext cx="3898821" cy="3160395"/>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Dedicated safety teams, such as the safety committee and safety coordinators, are responsible for developing, implementing, and monitoring safety initiatives. They act as the intermediaries between management and frontline employees.</a:t>
            </a:r>
            <a:endParaRPr lang="en-US" sz="1900" dirty="0"/>
          </a:p>
        </p:txBody>
      </p:sp>
      <p:sp>
        <p:nvSpPr>
          <p:cNvPr id="7" name="Text 5"/>
          <p:cNvSpPr/>
          <p:nvPr/>
        </p:nvSpPr>
        <p:spPr>
          <a:xfrm>
            <a:off x="9881354" y="3123009"/>
            <a:ext cx="3693795" cy="342900"/>
          </a:xfrm>
          <a:prstGeom prst="rect">
            <a:avLst/>
          </a:prstGeom>
          <a:noFill/>
          <a:ln/>
        </p:spPr>
        <p:txBody>
          <a:bodyPr wrap="none" lIns="0" tIns="0" rIns="0" bIns="0" rtlCol="0" anchor="t"/>
          <a:lstStyle/>
          <a:p>
            <a:pPr marL="0" indent="0">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Employee Responsibilities</a:t>
            </a:r>
            <a:endParaRPr lang="en-US" sz="2150" dirty="0"/>
          </a:p>
        </p:txBody>
      </p:sp>
      <p:sp>
        <p:nvSpPr>
          <p:cNvPr id="8" name="Text 6"/>
          <p:cNvSpPr/>
          <p:nvPr/>
        </p:nvSpPr>
        <p:spPr>
          <a:xfrm>
            <a:off x="9881354" y="3712726"/>
            <a:ext cx="3898821" cy="3160395"/>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All employees play a crucial role in maintaining a safe work environment. They are responsible for adhering to safety protocols, reporting hazards, and actively participating in safety-related activities and training programs.</a:t>
            </a:r>
            <a:endParaRPr lang="en-US" sz="1900" dirty="0"/>
          </a:p>
        </p:txBody>
      </p:sp>
      <p:pic>
        <p:nvPicPr>
          <p:cNvPr id="9" name="Picture 8">
            <a:extLst>
              <a:ext uri="{FF2B5EF4-FFF2-40B4-BE49-F238E27FC236}">
                <a16:creationId xmlns:a16="http://schemas.microsoft.com/office/drawing/2014/main" id="{A8C4A44D-7DCB-ECBA-BEA4-70FD89E30E02}"/>
              </a:ext>
            </a:extLst>
          </p:cNvPr>
          <p:cNvPicPr>
            <a:picLocks noChangeAspect="1"/>
          </p:cNvPicPr>
          <p:nvPr/>
        </p:nvPicPr>
        <p:blipFill>
          <a:blip r:embed="rId3"/>
          <a:stretch>
            <a:fillRect/>
          </a:stretch>
        </p:blipFill>
        <p:spPr>
          <a:xfrm>
            <a:off x="11982080" y="7688733"/>
            <a:ext cx="2648320" cy="4572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219"/>
          </a:xfrm>
          <a:prstGeom prst="rect">
            <a:avLst/>
          </a:prstGeom>
        </p:spPr>
      </p:pic>
      <p:sp>
        <p:nvSpPr>
          <p:cNvPr id="3" name="Text 0"/>
          <p:cNvSpPr/>
          <p:nvPr/>
        </p:nvSpPr>
        <p:spPr>
          <a:xfrm>
            <a:off x="704136" y="553283"/>
            <a:ext cx="7735729" cy="1117521"/>
          </a:xfrm>
          <a:prstGeom prst="rect">
            <a:avLst/>
          </a:prstGeom>
          <a:noFill/>
          <a:ln/>
        </p:spPr>
        <p:txBody>
          <a:bodyPr wrap="square" lIns="0" tIns="0" rIns="0" bIns="0" rtlCol="0" anchor="t"/>
          <a:lstStyle/>
          <a:p>
            <a:pPr marL="0" indent="0">
              <a:lnSpc>
                <a:spcPts val="4400"/>
              </a:lnSpc>
              <a:buNone/>
            </a:pPr>
            <a:r>
              <a:rPr lang="en-US" sz="3500" b="1" dirty="0">
                <a:solidFill>
                  <a:srgbClr val="FFE14D"/>
                </a:solidFill>
                <a:latin typeface="Comfortaa Bold" pitchFamily="34" charset="0"/>
                <a:ea typeface="Comfortaa Bold" pitchFamily="34" charset="-122"/>
                <a:cs typeface="Comfortaa Bold" pitchFamily="34" charset="-120"/>
              </a:rPr>
              <a:t>Functions and Responsibilities of Safety</a:t>
            </a:r>
            <a:endParaRPr lang="en-US" sz="3500" dirty="0"/>
          </a:p>
        </p:txBody>
      </p:sp>
      <p:sp>
        <p:nvSpPr>
          <p:cNvPr id="4" name="Shape 1"/>
          <p:cNvSpPr/>
          <p:nvPr/>
        </p:nvSpPr>
        <p:spPr>
          <a:xfrm>
            <a:off x="994410" y="1972508"/>
            <a:ext cx="22860" cy="5706427"/>
          </a:xfrm>
          <a:prstGeom prst="roundRect">
            <a:avLst>
              <a:gd name="adj" fmla="val 1320240"/>
            </a:avLst>
          </a:prstGeom>
          <a:solidFill>
            <a:srgbClr val="5F5F63"/>
          </a:solidFill>
          <a:ln/>
        </p:spPr>
        <p:txBody>
          <a:bodyPr/>
          <a:lstStyle/>
          <a:p>
            <a:endParaRPr lang="en-US"/>
          </a:p>
        </p:txBody>
      </p:sp>
      <p:sp>
        <p:nvSpPr>
          <p:cNvPr id="5" name="Shape 2"/>
          <p:cNvSpPr/>
          <p:nvPr/>
        </p:nvSpPr>
        <p:spPr>
          <a:xfrm>
            <a:off x="1209318" y="2413754"/>
            <a:ext cx="704136" cy="22860"/>
          </a:xfrm>
          <a:prstGeom prst="roundRect">
            <a:avLst>
              <a:gd name="adj" fmla="val 1320240"/>
            </a:avLst>
          </a:prstGeom>
          <a:solidFill>
            <a:srgbClr val="5F5F63"/>
          </a:solidFill>
          <a:ln/>
        </p:spPr>
        <p:txBody>
          <a:bodyPr/>
          <a:lstStyle/>
          <a:p>
            <a:endParaRPr lang="en-US"/>
          </a:p>
        </p:txBody>
      </p:sp>
      <p:sp>
        <p:nvSpPr>
          <p:cNvPr id="6" name="Shape 3"/>
          <p:cNvSpPr/>
          <p:nvPr/>
        </p:nvSpPr>
        <p:spPr>
          <a:xfrm>
            <a:off x="779502" y="2198846"/>
            <a:ext cx="452676" cy="452676"/>
          </a:xfrm>
          <a:prstGeom prst="roundRect">
            <a:avLst>
              <a:gd name="adj" fmla="val 66672"/>
            </a:avLst>
          </a:prstGeom>
          <a:solidFill>
            <a:srgbClr val="46464A"/>
          </a:solidFill>
          <a:ln/>
        </p:spPr>
        <p:txBody>
          <a:bodyPr/>
          <a:lstStyle/>
          <a:p>
            <a:endParaRPr lang="en-US"/>
          </a:p>
        </p:txBody>
      </p:sp>
      <p:sp>
        <p:nvSpPr>
          <p:cNvPr id="7" name="Text 4"/>
          <p:cNvSpPr/>
          <p:nvPr/>
        </p:nvSpPr>
        <p:spPr>
          <a:xfrm>
            <a:off x="953095" y="2291001"/>
            <a:ext cx="105489" cy="268248"/>
          </a:xfrm>
          <a:prstGeom prst="rect">
            <a:avLst/>
          </a:prstGeom>
          <a:noFill/>
          <a:ln/>
        </p:spPr>
        <p:txBody>
          <a:bodyPr wrap="none" lIns="0" tIns="0" rIns="0" bIns="0" rtlCol="0" anchor="t"/>
          <a:lstStyle/>
          <a:p>
            <a:pPr marL="0" indent="0" algn="ctr">
              <a:lnSpc>
                <a:spcPts val="2100"/>
              </a:lnSpc>
              <a:buNone/>
            </a:pPr>
            <a:r>
              <a:rPr lang="en-US" sz="2100" b="1" dirty="0">
                <a:solidFill>
                  <a:srgbClr val="D7D4CC"/>
                </a:solidFill>
                <a:latin typeface="Comfortaa Bold" pitchFamily="34" charset="0"/>
                <a:ea typeface="Comfortaa Bold" pitchFamily="34" charset="-122"/>
                <a:cs typeface="Comfortaa Bold" pitchFamily="34" charset="-120"/>
              </a:rPr>
              <a:t>1</a:t>
            </a:r>
            <a:endParaRPr lang="en-US" sz="2100" dirty="0"/>
          </a:p>
        </p:txBody>
      </p:sp>
      <p:sp>
        <p:nvSpPr>
          <p:cNvPr id="8" name="Text 5"/>
          <p:cNvSpPr/>
          <p:nvPr/>
        </p:nvSpPr>
        <p:spPr>
          <a:xfrm>
            <a:off x="2112407" y="2173605"/>
            <a:ext cx="2503289" cy="279440"/>
          </a:xfrm>
          <a:prstGeom prst="rect">
            <a:avLst/>
          </a:prstGeom>
          <a:noFill/>
          <a:ln/>
        </p:spPr>
        <p:txBody>
          <a:bodyPr wrap="none" lIns="0" tIns="0" rIns="0" bIns="0" rtlCol="0" anchor="t"/>
          <a:lstStyle/>
          <a:p>
            <a:pPr marL="0" indent="0" algn="l">
              <a:lnSpc>
                <a:spcPts val="2200"/>
              </a:lnSpc>
              <a:buNone/>
            </a:pPr>
            <a:r>
              <a:rPr lang="en-US" sz="1750" b="1" dirty="0">
                <a:solidFill>
                  <a:srgbClr val="D7D4CC"/>
                </a:solidFill>
                <a:latin typeface="Comfortaa Bold" pitchFamily="34" charset="0"/>
                <a:ea typeface="Comfortaa Bold" pitchFamily="34" charset="-122"/>
                <a:cs typeface="Comfortaa Bold" pitchFamily="34" charset="-120"/>
              </a:rPr>
              <a:t>Hazard Identification</a:t>
            </a:r>
            <a:endParaRPr lang="en-US" sz="1750" dirty="0"/>
          </a:p>
        </p:txBody>
      </p:sp>
      <p:sp>
        <p:nvSpPr>
          <p:cNvPr id="9" name="Text 6"/>
          <p:cNvSpPr/>
          <p:nvPr/>
        </p:nvSpPr>
        <p:spPr>
          <a:xfrm>
            <a:off x="2112407" y="2573655"/>
            <a:ext cx="6327457" cy="965835"/>
          </a:xfrm>
          <a:prstGeom prst="rect">
            <a:avLst/>
          </a:prstGeom>
          <a:noFill/>
          <a:ln/>
        </p:spPr>
        <p:txBody>
          <a:bodyPr wrap="square" lIns="0" tIns="0" rIns="0" bIns="0" rtlCol="0" anchor="t"/>
          <a:lstStyle/>
          <a:p>
            <a:pPr marL="0" indent="0" algn="l">
              <a:lnSpc>
                <a:spcPts val="2500"/>
              </a:lnSpc>
              <a:buNone/>
            </a:pPr>
            <a:r>
              <a:rPr lang="en-US" sz="1550" dirty="0">
                <a:solidFill>
                  <a:srgbClr val="D7D4CC"/>
                </a:solidFill>
                <a:latin typeface="Raleway Medium" pitchFamily="34" charset="0"/>
                <a:ea typeface="Raleway Medium" pitchFamily="34" charset="-122"/>
                <a:cs typeface="Raleway Medium" pitchFamily="34" charset="-120"/>
              </a:rPr>
              <a:t>Proactively identifying potential hazards and risks in the workplace, such as physical, chemical, ergonomic, and psychosocial factors, to prioritize and address them effectively.</a:t>
            </a:r>
            <a:endParaRPr lang="en-US" sz="1550" dirty="0"/>
          </a:p>
        </p:txBody>
      </p:sp>
      <p:sp>
        <p:nvSpPr>
          <p:cNvPr id="10" name="Shape 7"/>
          <p:cNvSpPr/>
          <p:nvPr/>
        </p:nvSpPr>
        <p:spPr>
          <a:xfrm>
            <a:off x="1209318" y="4382929"/>
            <a:ext cx="704136" cy="22860"/>
          </a:xfrm>
          <a:prstGeom prst="roundRect">
            <a:avLst>
              <a:gd name="adj" fmla="val 1320240"/>
            </a:avLst>
          </a:prstGeom>
          <a:solidFill>
            <a:srgbClr val="5F5F63"/>
          </a:solidFill>
          <a:ln/>
        </p:spPr>
        <p:txBody>
          <a:bodyPr/>
          <a:lstStyle/>
          <a:p>
            <a:endParaRPr lang="en-US"/>
          </a:p>
        </p:txBody>
      </p:sp>
      <p:sp>
        <p:nvSpPr>
          <p:cNvPr id="11" name="Shape 8"/>
          <p:cNvSpPr/>
          <p:nvPr/>
        </p:nvSpPr>
        <p:spPr>
          <a:xfrm>
            <a:off x="779502" y="4168021"/>
            <a:ext cx="452676" cy="452676"/>
          </a:xfrm>
          <a:prstGeom prst="roundRect">
            <a:avLst>
              <a:gd name="adj" fmla="val 66672"/>
            </a:avLst>
          </a:prstGeom>
          <a:solidFill>
            <a:srgbClr val="46464A"/>
          </a:solidFill>
          <a:ln/>
        </p:spPr>
        <p:txBody>
          <a:bodyPr/>
          <a:lstStyle/>
          <a:p>
            <a:endParaRPr lang="en-US"/>
          </a:p>
        </p:txBody>
      </p:sp>
      <p:sp>
        <p:nvSpPr>
          <p:cNvPr id="12" name="Text 9"/>
          <p:cNvSpPr/>
          <p:nvPr/>
        </p:nvSpPr>
        <p:spPr>
          <a:xfrm>
            <a:off x="926902" y="4260175"/>
            <a:ext cx="157758" cy="268248"/>
          </a:xfrm>
          <a:prstGeom prst="rect">
            <a:avLst/>
          </a:prstGeom>
          <a:noFill/>
          <a:ln/>
        </p:spPr>
        <p:txBody>
          <a:bodyPr wrap="none" lIns="0" tIns="0" rIns="0" bIns="0" rtlCol="0" anchor="t"/>
          <a:lstStyle/>
          <a:p>
            <a:pPr marL="0" indent="0" algn="ctr">
              <a:lnSpc>
                <a:spcPts val="2100"/>
              </a:lnSpc>
              <a:buNone/>
            </a:pPr>
            <a:r>
              <a:rPr lang="en-US" sz="2100" b="1" dirty="0">
                <a:solidFill>
                  <a:srgbClr val="D7D4CC"/>
                </a:solidFill>
                <a:latin typeface="Comfortaa Bold" pitchFamily="34" charset="0"/>
                <a:ea typeface="Comfortaa Bold" pitchFamily="34" charset="-122"/>
                <a:cs typeface="Comfortaa Bold" pitchFamily="34" charset="-120"/>
              </a:rPr>
              <a:t>2</a:t>
            </a:r>
            <a:endParaRPr lang="en-US" sz="2100" dirty="0"/>
          </a:p>
        </p:txBody>
      </p:sp>
      <p:sp>
        <p:nvSpPr>
          <p:cNvPr id="13" name="Text 10"/>
          <p:cNvSpPr/>
          <p:nvPr/>
        </p:nvSpPr>
        <p:spPr>
          <a:xfrm>
            <a:off x="2112407" y="4142780"/>
            <a:ext cx="2235518" cy="279440"/>
          </a:xfrm>
          <a:prstGeom prst="rect">
            <a:avLst/>
          </a:prstGeom>
          <a:noFill/>
          <a:ln/>
        </p:spPr>
        <p:txBody>
          <a:bodyPr wrap="none" lIns="0" tIns="0" rIns="0" bIns="0" rtlCol="0" anchor="t"/>
          <a:lstStyle/>
          <a:p>
            <a:pPr marL="0" indent="0" algn="l">
              <a:lnSpc>
                <a:spcPts val="2200"/>
              </a:lnSpc>
              <a:buNone/>
            </a:pPr>
            <a:r>
              <a:rPr lang="en-US" sz="1750" b="1" dirty="0">
                <a:solidFill>
                  <a:srgbClr val="D7D4CC"/>
                </a:solidFill>
                <a:latin typeface="Comfortaa Bold" pitchFamily="34" charset="0"/>
                <a:ea typeface="Comfortaa Bold" pitchFamily="34" charset="-122"/>
                <a:cs typeface="Comfortaa Bold" pitchFamily="34" charset="-120"/>
              </a:rPr>
              <a:t>Risk Assessment</a:t>
            </a:r>
            <a:endParaRPr lang="en-US" sz="1750" dirty="0"/>
          </a:p>
        </p:txBody>
      </p:sp>
      <p:sp>
        <p:nvSpPr>
          <p:cNvPr id="14" name="Text 11"/>
          <p:cNvSpPr/>
          <p:nvPr/>
        </p:nvSpPr>
        <p:spPr>
          <a:xfrm>
            <a:off x="2112407" y="4542830"/>
            <a:ext cx="6327457" cy="965835"/>
          </a:xfrm>
          <a:prstGeom prst="rect">
            <a:avLst/>
          </a:prstGeom>
          <a:noFill/>
          <a:ln/>
        </p:spPr>
        <p:txBody>
          <a:bodyPr wrap="square" lIns="0" tIns="0" rIns="0" bIns="0" rtlCol="0" anchor="t"/>
          <a:lstStyle/>
          <a:p>
            <a:pPr marL="0" indent="0" algn="l">
              <a:lnSpc>
                <a:spcPts val="2500"/>
              </a:lnSpc>
              <a:buNone/>
            </a:pPr>
            <a:r>
              <a:rPr lang="en-US" sz="1550" dirty="0">
                <a:solidFill>
                  <a:srgbClr val="D7D4CC"/>
                </a:solidFill>
                <a:latin typeface="Raleway Medium" pitchFamily="34" charset="0"/>
                <a:ea typeface="Raleway Medium" pitchFamily="34" charset="-122"/>
                <a:cs typeface="Raleway Medium" pitchFamily="34" charset="-120"/>
              </a:rPr>
              <a:t>Evaluating the likelihood and severity of identified hazards to determine appropriate control measures and mitigate potential incidents or accidents.</a:t>
            </a:r>
            <a:endParaRPr lang="en-US" sz="1550" dirty="0"/>
          </a:p>
        </p:txBody>
      </p:sp>
      <p:sp>
        <p:nvSpPr>
          <p:cNvPr id="15" name="Shape 12"/>
          <p:cNvSpPr/>
          <p:nvPr/>
        </p:nvSpPr>
        <p:spPr>
          <a:xfrm>
            <a:off x="1209318" y="6352103"/>
            <a:ext cx="704136" cy="22860"/>
          </a:xfrm>
          <a:prstGeom prst="roundRect">
            <a:avLst>
              <a:gd name="adj" fmla="val 1320240"/>
            </a:avLst>
          </a:prstGeom>
          <a:solidFill>
            <a:srgbClr val="5F5F63"/>
          </a:solidFill>
          <a:ln/>
        </p:spPr>
        <p:txBody>
          <a:bodyPr/>
          <a:lstStyle/>
          <a:p>
            <a:endParaRPr lang="en-US"/>
          </a:p>
        </p:txBody>
      </p:sp>
      <p:sp>
        <p:nvSpPr>
          <p:cNvPr id="16" name="Shape 13"/>
          <p:cNvSpPr/>
          <p:nvPr/>
        </p:nvSpPr>
        <p:spPr>
          <a:xfrm>
            <a:off x="779502" y="6137196"/>
            <a:ext cx="452676" cy="452676"/>
          </a:xfrm>
          <a:prstGeom prst="roundRect">
            <a:avLst>
              <a:gd name="adj" fmla="val 66672"/>
            </a:avLst>
          </a:prstGeom>
          <a:solidFill>
            <a:srgbClr val="46464A"/>
          </a:solidFill>
          <a:ln/>
        </p:spPr>
        <p:txBody>
          <a:bodyPr/>
          <a:lstStyle/>
          <a:p>
            <a:endParaRPr lang="en-US"/>
          </a:p>
        </p:txBody>
      </p:sp>
      <p:sp>
        <p:nvSpPr>
          <p:cNvPr id="17" name="Text 14"/>
          <p:cNvSpPr/>
          <p:nvPr/>
        </p:nvSpPr>
        <p:spPr>
          <a:xfrm>
            <a:off x="925473" y="6229350"/>
            <a:ext cx="160615" cy="268248"/>
          </a:xfrm>
          <a:prstGeom prst="rect">
            <a:avLst/>
          </a:prstGeom>
          <a:noFill/>
          <a:ln/>
        </p:spPr>
        <p:txBody>
          <a:bodyPr wrap="none" lIns="0" tIns="0" rIns="0" bIns="0" rtlCol="0" anchor="t"/>
          <a:lstStyle/>
          <a:p>
            <a:pPr marL="0" indent="0" algn="ctr">
              <a:lnSpc>
                <a:spcPts val="2100"/>
              </a:lnSpc>
              <a:buNone/>
            </a:pPr>
            <a:r>
              <a:rPr lang="en-US" sz="2100" b="1" dirty="0">
                <a:solidFill>
                  <a:srgbClr val="D7D4CC"/>
                </a:solidFill>
                <a:latin typeface="Comfortaa Bold" pitchFamily="34" charset="0"/>
                <a:ea typeface="Comfortaa Bold" pitchFamily="34" charset="-122"/>
                <a:cs typeface="Comfortaa Bold" pitchFamily="34" charset="-120"/>
              </a:rPr>
              <a:t>3</a:t>
            </a:r>
            <a:endParaRPr lang="en-US" sz="2100" dirty="0"/>
          </a:p>
        </p:txBody>
      </p:sp>
      <p:sp>
        <p:nvSpPr>
          <p:cNvPr id="18" name="Text 15"/>
          <p:cNvSpPr/>
          <p:nvPr/>
        </p:nvSpPr>
        <p:spPr>
          <a:xfrm>
            <a:off x="2112407" y="6111954"/>
            <a:ext cx="2235518" cy="279440"/>
          </a:xfrm>
          <a:prstGeom prst="rect">
            <a:avLst/>
          </a:prstGeom>
          <a:noFill/>
          <a:ln/>
        </p:spPr>
        <p:txBody>
          <a:bodyPr wrap="none" lIns="0" tIns="0" rIns="0" bIns="0" rtlCol="0" anchor="t"/>
          <a:lstStyle/>
          <a:p>
            <a:pPr marL="0" indent="0" algn="l">
              <a:lnSpc>
                <a:spcPts val="2200"/>
              </a:lnSpc>
              <a:buNone/>
            </a:pPr>
            <a:r>
              <a:rPr lang="en-US" sz="1750" b="1" dirty="0">
                <a:solidFill>
                  <a:srgbClr val="D7D4CC"/>
                </a:solidFill>
                <a:latin typeface="Comfortaa Bold" pitchFamily="34" charset="0"/>
                <a:ea typeface="Comfortaa Bold" pitchFamily="34" charset="-122"/>
                <a:cs typeface="Comfortaa Bold" pitchFamily="34" charset="-120"/>
              </a:rPr>
              <a:t>Safety Training</a:t>
            </a:r>
            <a:endParaRPr lang="en-US" sz="1750" dirty="0"/>
          </a:p>
        </p:txBody>
      </p:sp>
      <p:sp>
        <p:nvSpPr>
          <p:cNvPr id="19" name="Text 16"/>
          <p:cNvSpPr/>
          <p:nvPr/>
        </p:nvSpPr>
        <p:spPr>
          <a:xfrm>
            <a:off x="2112407" y="6512004"/>
            <a:ext cx="6327457" cy="965835"/>
          </a:xfrm>
          <a:prstGeom prst="rect">
            <a:avLst/>
          </a:prstGeom>
          <a:noFill/>
          <a:ln/>
        </p:spPr>
        <p:txBody>
          <a:bodyPr wrap="square" lIns="0" tIns="0" rIns="0" bIns="0" rtlCol="0" anchor="t"/>
          <a:lstStyle/>
          <a:p>
            <a:pPr marL="0" indent="0" algn="l">
              <a:lnSpc>
                <a:spcPts val="2500"/>
              </a:lnSpc>
              <a:buNone/>
            </a:pPr>
            <a:r>
              <a:rPr lang="en-US" sz="1550" dirty="0">
                <a:solidFill>
                  <a:srgbClr val="D7D4CC"/>
                </a:solidFill>
                <a:latin typeface="Raleway Medium" pitchFamily="34" charset="0"/>
                <a:ea typeface="Raleway Medium" pitchFamily="34" charset="-122"/>
                <a:cs typeface="Raleway Medium" pitchFamily="34" charset="-120"/>
              </a:rPr>
              <a:t>Providing comprehensive training and education to employees on safety protocols, emergency procedures, and the proper use of personal protective equipment (PPE).</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40568"/>
          </a:xfrm>
          <a:prstGeom prst="rect">
            <a:avLst/>
          </a:prstGeom>
        </p:spPr>
      </p:pic>
      <p:sp>
        <p:nvSpPr>
          <p:cNvPr id="3" name="Text 0"/>
          <p:cNvSpPr/>
          <p:nvPr/>
        </p:nvSpPr>
        <p:spPr>
          <a:xfrm>
            <a:off x="739378" y="3221474"/>
            <a:ext cx="7447598" cy="586740"/>
          </a:xfrm>
          <a:prstGeom prst="rect">
            <a:avLst/>
          </a:prstGeom>
          <a:noFill/>
          <a:ln/>
        </p:spPr>
        <p:txBody>
          <a:bodyPr wrap="none" lIns="0" tIns="0" rIns="0" bIns="0" rtlCol="0" anchor="t"/>
          <a:lstStyle/>
          <a:p>
            <a:pPr marL="0" indent="0">
              <a:lnSpc>
                <a:spcPts val="4600"/>
              </a:lnSpc>
              <a:buNone/>
            </a:pPr>
            <a:r>
              <a:rPr lang="en-US" sz="3650" b="1" dirty="0">
                <a:solidFill>
                  <a:srgbClr val="FFE14D"/>
                </a:solidFill>
                <a:latin typeface="Comfortaa Bold" pitchFamily="34" charset="0"/>
                <a:ea typeface="Comfortaa Bold" pitchFamily="34" charset="-122"/>
                <a:cs typeface="Comfortaa Bold" pitchFamily="34" charset="-120"/>
              </a:rPr>
              <a:t>Safety Structure and Function</a:t>
            </a:r>
            <a:endParaRPr lang="en-US" sz="3650" dirty="0"/>
          </a:p>
        </p:txBody>
      </p:sp>
      <p:pic>
        <p:nvPicPr>
          <p:cNvPr id="4" name="Image 1" descr="preencoded.png"/>
          <p:cNvPicPr>
            <a:picLocks noChangeAspect="1"/>
          </p:cNvPicPr>
          <p:nvPr/>
        </p:nvPicPr>
        <p:blipFill>
          <a:blip r:embed="rId4"/>
          <a:stretch>
            <a:fillRect/>
          </a:stretch>
        </p:blipFill>
        <p:spPr>
          <a:xfrm>
            <a:off x="739378" y="4125039"/>
            <a:ext cx="528042" cy="528042"/>
          </a:xfrm>
          <a:prstGeom prst="rect">
            <a:avLst/>
          </a:prstGeom>
        </p:spPr>
      </p:pic>
      <p:sp>
        <p:nvSpPr>
          <p:cNvPr id="5" name="Text 1"/>
          <p:cNvSpPr/>
          <p:nvPr/>
        </p:nvSpPr>
        <p:spPr>
          <a:xfrm>
            <a:off x="739378" y="4864298"/>
            <a:ext cx="2347198" cy="293251"/>
          </a:xfrm>
          <a:prstGeom prst="rect">
            <a:avLst/>
          </a:prstGeom>
          <a:noFill/>
          <a:ln/>
        </p:spPr>
        <p:txBody>
          <a:bodyPr wrap="none" lIns="0" tIns="0" rIns="0" bIns="0" rtlCol="0" anchor="t"/>
          <a:lstStyle/>
          <a:p>
            <a:pPr marL="0" indent="0" algn="l">
              <a:lnSpc>
                <a:spcPts val="2300"/>
              </a:lnSpc>
              <a:buNone/>
            </a:pPr>
            <a:r>
              <a:rPr lang="en-US" sz="1800" b="1" dirty="0">
                <a:solidFill>
                  <a:srgbClr val="D7D4CC"/>
                </a:solidFill>
                <a:latin typeface="Comfortaa Bold" pitchFamily="34" charset="0"/>
                <a:ea typeface="Comfortaa Bold" pitchFamily="34" charset="-122"/>
                <a:cs typeface="Comfortaa Bold" pitchFamily="34" charset="-120"/>
              </a:rPr>
              <a:t>Policy</a:t>
            </a:r>
            <a:endParaRPr lang="en-US" sz="1800" dirty="0"/>
          </a:p>
        </p:txBody>
      </p:sp>
      <p:sp>
        <p:nvSpPr>
          <p:cNvPr id="6" name="Text 2"/>
          <p:cNvSpPr/>
          <p:nvPr/>
        </p:nvSpPr>
        <p:spPr>
          <a:xfrm>
            <a:off x="739378" y="5284232"/>
            <a:ext cx="3050262" cy="2365296"/>
          </a:xfrm>
          <a:prstGeom prst="rect">
            <a:avLst/>
          </a:prstGeom>
          <a:noFill/>
          <a:ln/>
        </p:spPr>
        <p:txBody>
          <a:bodyPr wrap="square" lIns="0" tIns="0" rIns="0" bIns="0" rtlCol="0" anchor="t"/>
          <a:lstStyle/>
          <a:p>
            <a:pPr marL="0" indent="0" algn="l">
              <a:lnSpc>
                <a:spcPts val="2650"/>
              </a:lnSpc>
              <a:buNone/>
            </a:pPr>
            <a:r>
              <a:rPr lang="en-US" sz="1650" dirty="0">
                <a:solidFill>
                  <a:srgbClr val="D7D4CC"/>
                </a:solidFill>
                <a:latin typeface="Raleway Medium" pitchFamily="34" charset="0"/>
                <a:ea typeface="Raleway Medium" pitchFamily="34" charset="-122"/>
                <a:cs typeface="Raleway Medium" pitchFamily="34" charset="-120"/>
              </a:rPr>
              <a:t>Establishing clear and comprehensive safety policies that outline the organization's commitment to safety, define roles and responsibilities, and provide a framework for implementation.</a:t>
            </a:r>
            <a:endParaRPr lang="en-US" sz="1650" dirty="0"/>
          </a:p>
        </p:txBody>
      </p:sp>
      <p:pic>
        <p:nvPicPr>
          <p:cNvPr id="7" name="Image 2" descr="preencoded.png"/>
          <p:cNvPicPr>
            <a:picLocks noChangeAspect="1"/>
          </p:cNvPicPr>
          <p:nvPr/>
        </p:nvPicPr>
        <p:blipFill>
          <a:blip r:embed="rId5"/>
          <a:stretch>
            <a:fillRect/>
          </a:stretch>
        </p:blipFill>
        <p:spPr>
          <a:xfrm>
            <a:off x="4106466" y="4125039"/>
            <a:ext cx="528042" cy="528042"/>
          </a:xfrm>
          <a:prstGeom prst="rect">
            <a:avLst/>
          </a:prstGeom>
        </p:spPr>
      </p:pic>
      <p:sp>
        <p:nvSpPr>
          <p:cNvPr id="8" name="Text 3"/>
          <p:cNvSpPr/>
          <p:nvPr/>
        </p:nvSpPr>
        <p:spPr>
          <a:xfrm>
            <a:off x="4106466" y="4864298"/>
            <a:ext cx="2347198" cy="293251"/>
          </a:xfrm>
          <a:prstGeom prst="rect">
            <a:avLst/>
          </a:prstGeom>
          <a:noFill/>
          <a:ln/>
        </p:spPr>
        <p:txBody>
          <a:bodyPr wrap="none" lIns="0" tIns="0" rIns="0" bIns="0" rtlCol="0" anchor="t"/>
          <a:lstStyle/>
          <a:p>
            <a:pPr marL="0" indent="0" algn="l">
              <a:lnSpc>
                <a:spcPts val="2300"/>
              </a:lnSpc>
              <a:buNone/>
            </a:pPr>
            <a:r>
              <a:rPr lang="en-US" sz="1800" b="1" dirty="0">
                <a:solidFill>
                  <a:srgbClr val="D7D4CC"/>
                </a:solidFill>
                <a:latin typeface="Comfortaa Bold" pitchFamily="34" charset="0"/>
                <a:ea typeface="Comfortaa Bold" pitchFamily="34" charset="-122"/>
                <a:cs typeface="Comfortaa Bold" pitchFamily="34" charset="-120"/>
              </a:rPr>
              <a:t>Organization</a:t>
            </a:r>
            <a:endParaRPr lang="en-US" sz="1800" dirty="0"/>
          </a:p>
        </p:txBody>
      </p:sp>
      <p:sp>
        <p:nvSpPr>
          <p:cNvPr id="9" name="Text 4"/>
          <p:cNvSpPr/>
          <p:nvPr/>
        </p:nvSpPr>
        <p:spPr>
          <a:xfrm>
            <a:off x="4106466" y="5284232"/>
            <a:ext cx="3050262" cy="2027396"/>
          </a:xfrm>
          <a:prstGeom prst="rect">
            <a:avLst/>
          </a:prstGeom>
          <a:noFill/>
          <a:ln/>
        </p:spPr>
        <p:txBody>
          <a:bodyPr wrap="square" lIns="0" tIns="0" rIns="0" bIns="0" rtlCol="0" anchor="t"/>
          <a:lstStyle/>
          <a:p>
            <a:pPr marL="0" indent="0" algn="l">
              <a:lnSpc>
                <a:spcPts val="2650"/>
              </a:lnSpc>
              <a:buNone/>
            </a:pPr>
            <a:r>
              <a:rPr lang="en-US" sz="1650" dirty="0">
                <a:solidFill>
                  <a:srgbClr val="D7D4CC"/>
                </a:solidFill>
                <a:latin typeface="Raleway Medium" pitchFamily="34" charset="0"/>
                <a:ea typeface="Raleway Medium" pitchFamily="34" charset="-122"/>
                <a:cs typeface="Raleway Medium" pitchFamily="34" charset="-120"/>
              </a:rPr>
              <a:t>Defining the organizational structure, resources, and communication channels necessary to ensure effective safety management and stakeholder engagement.</a:t>
            </a:r>
            <a:endParaRPr lang="en-US" sz="1650" dirty="0"/>
          </a:p>
        </p:txBody>
      </p:sp>
      <p:pic>
        <p:nvPicPr>
          <p:cNvPr id="10" name="Image 3" descr="preencoded.png"/>
          <p:cNvPicPr>
            <a:picLocks noChangeAspect="1"/>
          </p:cNvPicPr>
          <p:nvPr/>
        </p:nvPicPr>
        <p:blipFill>
          <a:blip r:embed="rId6"/>
          <a:stretch>
            <a:fillRect/>
          </a:stretch>
        </p:blipFill>
        <p:spPr>
          <a:xfrm>
            <a:off x="7473553" y="4125039"/>
            <a:ext cx="528042" cy="528042"/>
          </a:xfrm>
          <a:prstGeom prst="rect">
            <a:avLst/>
          </a:prstGeom>
        </p:spPr>
      </p:pic>
      <p:sp>
        <p:nvSpPr>
          <p:cNvPr id="11" name="Text 5"/>
          <p:cNvSpPr/>
          <p:nvPr/>
        </p:nvSpPr>
        <p:spPr>
          <a:xfrm>
            <a:off x="7473553" y="4864298"/>
            <a:ext cx="2347198" cy="293251"/>
          </a:xfrm>
          <a:prstGeom prst="rect">
            <a:avLst/>
          </a:prstGeom>
          <a:noFill/>
          <a:ln/>
        </p:spPr>
        <p:txBody>
          <a:bodyPr wrap="none" lIns="0" tIns="0" rIns="0" bIns="0" rtlCol="0" anchor="t"/>
          <a:lstStyle/>
          <a:p>
            <a:pPr marL="0" indent="0" algn="l">
              <a:lnSpc>
                <a:spcPts val="2300"/>
              </a:lnSpc>
              <a:buNone/>
            </a:pPr>
            <a:r>
              <a:rPr lang="en-US" sz="1800" b="1" dirty="0">
                <a:solidFill>
                  <a:srgbClr val="D7D4CC"/>
                </a:solidFill>
                <a:latin typeface="Comfortaa Bold" pitchFamily="34" charset="0"/>
                <a:ea typeface="Comfortaa Bold" pitchFamily="34" charset="-122"/>
                <a:cs typeface="Comfortaa Bold" pitchFamily="34" charset="-120"/>
              </a:rPr>
              <a:t>Planning</a:t>
            </a:r>
            <a:endParaRPr lang="en-US" sz="1800" dirty="0"/>
          </a:p>
        </p:txBody>
      </p:sp>
      <p:sp>
        <p:nvSpPr>
          <p:cNvPr id="12" name="Text 6"/>
          <p:cNvSpPr/>
          <p:nvPr/>
        </p:nvSpPr>
        <p:spPr>
          <a:xfrm>
            <a:off x="7473553" y="5284232"/>
            <a:ext cx="3050262" cy="2365296"/>
          </a:xfrm>
          <a:prstGeom prst="rect">
            <a:avLst/>
          </a:prstGeom>
          <a:noFill/>
          <a:ln/>
        </p:spPr>
        <p:txBody>
          <a:bodyPr wrap="square" lIns="0" tIns="0" rIns="0" bIns="0" rtlCol="0" anchor="t"/>
          <a:lstStyle/>
          <a:p>
            <a:pPr marL="0" indent="0" algn="l">
              <a:lnSpc>
                <a:spcPts val="2650"/>
              </a:lnSpc>
              <a:buNone/>
            </a:pPr>
            <a:r>
              <a:rPr lang="en-US" sz="1650" dirty="0">
                <a:solidFill>
                  <a:srgbClr val="D7D4CC"/>
                </a:solidFill>
                <a:latin typeface="Raleway Medium" pitchFamily="34" charset="0"/>
                <a:ea typeface="Raleway Medium" pitchFamily="34" charset="-122"/>
                <a:cs typeface="Raleway Medium" pitchFamily="34" charset="-120"/>
              </a:rPr>
              <a:t>Developing and implementing safety plans, procedures, and programs that address specific hazards and risks, as well as establishing performance indicators and targets.</a:t>
            </a:r>
            <a:endParaRPr lang="en-US" sz="1650" dirty="0"/>
          </a:p>
        </p:txBody>
      </p:sp>
      <p:pic>
        <p:nvPicPr>
          <p:cNvPr id="13" name="Image 4" descr="preencoded.png"/>
          <p:cNvPicPr>
            <a:picLocks noChangeAspect="1"/>
          </p:cNvPicPr>
          <p:nvPr/>
        </p:nvPicPr>
        <p:blipFill>
          <a:blip r:embed="rId7"/>
          <a:stretch>
            <a:fillRect/>
          </a:stretch>
        </p:blipFill>
        <p:spPr>
          <a:xfrm>
            <a:off x="10840641" y="4125039"/>
            <a:ext cx="528042" cy="528042"/>
          </a:xfrm>
          <a:prstGeom prst="rect">
            <a:avLst/>
          </a:prstGeom>
        </p:spPr>
      </p:pic>
      <p:sp>
        <p:nvSpPr>
          <p:cNvPr id="14" name="Text 7"/>
          <p:cNvSpPr/>
          <p:nvPr/>
        </p:nvSpPr>
        <p:spPr>
          <a:xfrm>
            <a:off x="10840641" y="4864298"/>
            <a:ext cx="2347198" cy="293251"/>
          </a:xfrm>
          <a:prstGeom prst="rect">
            <a:avLst/>
          </a:prstGeom>
          <a:noFill/>
          <a:ln/>
        </p:spPr>
        <p:txBody>
          <a:bodyPr wrap="none" lIns="0" tIns="0" rIns="0" bIns="0" rtlCol="0" anchor="t"/>
          <a:lstStyle/>
          <a:p>
            <a:pPr marL="0" indent="0" algn="l">
              <a:lnSpc>
                <a:spcPts val="2300"/>
              </a:lnSpc>
              <a:buNone/>
            </a:pPr>
            <a:r>
              <a:rPr lang="en-US" sz="1800" b="1" dirty="0">
                <a:solidFill>
                  <a:srgbClr val="D7D4CC"/>
                </a:solidFill>
                <a:latin typeface="Comfortaa Bold" pitchFamily="34" charset="0"/>
                <a:ea typeface="Comfortaa Bold" pitchFamily="34" charset="-122"/>
                <a:cs typeface="Comfortaa Bold" pitchFamily="34" charset="-120"/>
              </a:rPr>
              <a:t>Implementation</a:t>
            </a:r>
            <a:endParaRPr lang="en-US" sz="1800" dirty="0"/>
          </a:p>
        </p:txBody>
      </p:sp>
      <p:sp>
        <p:nvSpPr>
          <p:cNvPr id="15" name="Text 8"/>
          <p:cNvSpPr/>
          <p:nvPr/>
        </p:nvSpPr>
        <p:spPr>
          <a:xfrm>
            <a:off x="10840641" y="5284232"/>
            <a:ext cx="3050381" cy="2365296"/>
          </a:xfrm>
          <a:prstGeom prst="rect">
            <a:avLst/>
          </a:prstGeom>
          <a:noFill/>
          <a:ln/>
        </p:spPr>
        <p:txBody>
          <a:bodyPr wrap="square" lIns="0" tIns="0" rIns="0" bIns="0" rtlCol="0" anchor="t"/>
          <a:lstStyle/>
          <a:p>
            <a:pPr marL="0" indent="0" algn="l">
              <a:lnSpc>
                <a:spcPts val="2650"/>
              </a:lnSpc>
              <a:buNone/>
            </a:pPr>
            <a:r>
              <a:rPr lang="en-US" sz="1650" dirty="0">
                <a:solidFill>
                  <a:srgbClr val="D7D4CC"/>
                </a:solidFill>
                <a:latin typeface="Raleway Medium" pitchFamily="34" charset="0"/>
                <a:ea typeface="Raleway Medium" pitchFamily="34" charset="-122"/>
                <a:cs typeface="Raleway Medium" pitchFamily="34" charset="-120"/>
              </a:rPr>
              <a:t>Executing the safety plans and initiatives, providing the necessary training, resources, and support to ensure consistent and effective implementation across the organization.</a:t>
            </a:r>
            <a:endParaRPr lang="en-US" sz="1650" dirty="0"/>
          </a:p>
        </p:txBody>
      </p:sp>
      <p:pic>
        <p:nvPicPr>
          <p:cNvPr id="16" name="Picture 15">
            <a:extLst>
              <a:ext uri="{FF2B5EF4-FFF2-40B4-BE49-F238E27FC236}">
                <a16:creationId xmlns:a16="http://schemas.microsoft.com/office/drawing/2014/main" id="{45FF2AB4-FD41-1706-D560-E2CA834CCBBB}"/>
              </a:ext>
            </a:extLst>
          </p:cNvPr>
          <p:cNvPicPr>
            <a:picLocks noChangeAspect="1"/>
          </p:cNvPicPr>
          <p:nvPr/>
        </p:nvPicPr>
        <p:blipFill>
          <a:blip r:embed="rId8"/>
          <a:stretch>
            <a:fillRect/>
          </a:stretch>
        </p:blipFill>
        <p:spPr>
          <a:xfrm>
            <a:off x="11982080" y="7688733"/>
            <a:ext cx="2648320" cy="45726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Custom</PresentationFormat>
  <Paragraphs>61</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Raleway Medium</vt:lpstr>
      <vt:lpstr>Comfortaa Bold</vt:lpstr>
      <vt:lpstr>Aharoni</vt:lpstr>
      <vt:lpstr>Raleway Bold</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2024-11-13T11:10:29Z</dcterms:created>
  <dcterms:modified xsi:type="dcterms:W3CDTF">2024-11-29T09:24:55Z</dcterms:modified>
</cp:coreProperties>
</file>