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Lato Bold" panose="020F0502020204030203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51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6280190" y="584692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01642-6D13-953C-F151-7E9DF3B8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122999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The Strategic Value of Training and Development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8794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Increased Productivity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Training empowers employees with the skills and knowledge needed to perform their jobs effectively, leading to increased productivity and efficiency.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2813"/>
            <a:ext cx="38631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Enhanced Employee Retention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Investing in employee development demonstrates a commitment to their growth, fostering a sense of belonging and encouraging them to stay with the organization.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Improved Innovation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Training provides opportunities for employees to learn new skills and perspectives, fostering creativity and innovation to meet evolving business demands.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071" y="1114187"/>
            <a:ext cx="10452735" cy="676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Aligning Training with Organizational Goals</a:t>
            </a:r>
            <a:endParaRPr lang="en-US" sz="4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55" y="2224207"/>
            <a:ext cx="2163842" cy="159436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7995" y="3011329"/>
            <a:ext cx="157043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5335072" y="2614017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Organizational Goals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5335072" y="3082290"/>
            <a:ext cx="6988731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Identify the strategic objectives and priorities that training should support.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172551" y="3830360"/>
            <a:ext cx="8645723" cy="15240"/>
          </a:xfrm>
          <a:prstGeom prst="roundRect">
            <a:avLst>
              <a:gd name="adj" fmla="val 213188"/>
            </a:avLst>
          </a:prstGeom>
          <a:solidFill>
            <a:srgbClr val="CBC5B8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34" y="3872627"/>
            <a:ext cx="4327684" cy="159436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57995" y="4453176"/>
            <a:ext cx="157043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6416993" y="4089202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Training Objectives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6416993" y="4557474"/>
            <a:ext cx="7238762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Develop specific training objectives that align with those goals, ensuring that training activities are focused and relevant.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6254472" y="5478780"/>
            <a:ext cx="7563803" cy="15240"/>
          </a:xfrm>
          <a:prstGeom prst="roundRect">
            <a:avLst>
              <a:gd name="adj" fmla="val 213188"/>
            </a:avLst>
          </a:prstGeom>
          <a:solidFill>
            <a:srgbClr val="CBC5B8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13" y="5521047"/>
            <a:ext cx="6491526" cy="159436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7995" y="6101596"/>
            <a:ext cx="157043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0"/>
          <p:cNvSpPr/>
          <p:nvPr/>
        </p:nvSpPr>
        <p:spPr>
          <a:xfrm>
            <a:off x="7498913" y="5737622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Performance Metrics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7498913" y="6205895"/>
            <a:ext cx="6156841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Define measurable metrics to track the effectiveness of training and assess its impact on achieving organizational goals.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068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Identifying Skill Gaps and Training Needs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1967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5" name="Text 2"/>
          <p:cNvSpPr/>
          <p:nvPr/>
        </p:nvSpPr>
        <p:spPr>
          <a:xfrm>
            <a:off x="6436638" y="3204686"/>
            <a:ext cx="19740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Performance Reviews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6100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Review employee performance data to identify areas where skills gaps exist and where training would be beneficial.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11967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9" name="Text 6"/>
          <p:cNvSpPr/>
          <p:nvPr/>
        </p:nvSpPr>
        <p:spPr>
          <a:xfrm>
            <a:off x="10328315" y="3204686"/>
            <a:ext cx="19740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Employee Surveys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6100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Conduct employee surveys to gather feedback on skills development needs, preferences, and areas for improvement.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90657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3" name="Text 10"/>
          <p:cNvSpPr/>
          <p:nvPr/>
        </p:nvSpPr>
        <p:spPr>
          <a:xfrm>
            <a:off x="6436638" y="5991582"/>
            <a:ext cx="19740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9065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Industry Trends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3969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Stay abreast of industry trends and emerging technologies to ensure training is relevant to current and future needs.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2687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Designing Effective Training Programs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84596"/>
            <a:ext cx="3664863" cy="3121462"/>
          </a:xfrm>
          <a:prstGeom prst="roundRect">
            <a:avLst>
              <a:gd name="adj" fmla="val 1090"/>
            </a:avLst>
          </a:prstGeom>
          <a:solidFill>
            <a:srgbClr val="E5DFD2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7114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Learning Objectives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201829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Set clear and measurable learning objectives to guide the development of training content and activities.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484596"/>
            <a:ext cx="3664863" cy="3121462"/>
          </a:xfrm>
          <a:prstGeom prst="roundRect">
            <a:avLst>
              <a:gd name="adj" fmla="val 1090"/>
            </a:avLst>
          </a:prstGeom>
          <a:solidFill>
            <a:srgbClr val="E5DFD2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27114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Interactive Content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201829"/>
            <a:ext cx="321123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Incorporate interactive elements such as simulations, case studies, and group activities to enhance engagement and knowledge retention.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832872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5DFD2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6059686"/>
            <a:ext cx="28451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Assessment Strategies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550104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Develop assessment strategies to measure learning outcomes and provide feedback to participants, ensuring that the training is effective.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4812" y="494109"/>
            <a:ext cx="7887176" cy="11220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Delivering Training Across Different Modalities</a:t>
            </a:r>
            <a:endParaRPr lang="en-US" sz="3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812" y="1885474"/>
            <a:ext cx="448866" cy="4488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14812" y="2513886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Classroom Training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114812" y="2902029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Traditional classroom training provides a structured learning environment for interactive discussions and practical exercises.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812" y="4015026"/>
            <a:ext cx="448866" cy="4488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14812" y="4643438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Online Courses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6114812" y="5031581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Online courses offer flexibility and accessibility, allowing employees to learn at their own pace and on their own schedules.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812" y="6144578"/>
            <a:ext cx="448866" cy="4488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14812" y="6772989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Video Tutorials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6114812" y="7161133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Video tutorials can effectively convey technical skills, demonstrating procedures and best practices in a clear and engaging manner.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6265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Evaluating Training Effectiveness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3020378"/>
            <a:ext cx="30480" cy="3946565"/>
          </a:xfrm>
          <a:prstGeom prst="roundRect">
            <a:avLst>
              <a:gd name="adj" fmla="val 111628"/>
            </a:avLst>
          </a:prstGeom>
          <a:solidFill>
            <a:srgbClr val="CBC5B8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515439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CBC5B8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327552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7" name="Text 4"/>
          <p:cNvSpPr/>
          <p:nvPr/>
        </p:nvSpPr>
        <p:spPr>
          <a:xfrm>
            <a:off x="1035248" y="3360539"/>
            <a:ext cx="19740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3247192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Pre-Training Assessment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358622" y="4558784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CBC5B8"/>
          </a:solidFill>
          <a:ln/>
        </p:spPr>
      </p:sp>
      <p:sp>
        <p:nvSpPr>
          <p:cNvPr id="10" name="Shape 7"/>
          <p:cNvSpPr/>
          <p:nvPr/>
        </p:nvSpPr>
        <p:spPr>
          <a:xfrm>
            <a:off x="878800" y="43188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1" name="Text 8"/>
          <p:cNvSpPr/>
          <p:nvPr/>
        </p:nvSpPr>
        <p:spPr>
          <a:xfrm>
            <a:off x="1035248" y="4403884"/>
            <a:ext cx="19740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2381488" y="4290536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Post-Training Assessment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358622" y="5602129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CBC5B8"/>
          </a:solidFill>
          <a:ln/>
        </p:spPr>
      </p:sp>
      <p:sp>
        <p:nvSpPr>
          <p:cNvPr id="14" name="Shape 11"/>
          <p:cNvSpPr/>
          <p:nvPr/>
        </p:nvSpPr>
        <p:spPr>
          <a:xfrm>
            <a:off x="878800" y="53622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5" name="Text 12"/>
          <p:cNvSpPr/>
          <p:nvPr/>
        </p:nvSpPr>
        <p:spPr>
          <a:xfrm>
            <a:off x="1035248" y="5447228"/>
            <a:ext cx="19740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2381488" y="5333881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Performance Metrics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1358622" y="664547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CBC5B8"/>
          </a:solidFill>
          <a:ln/>
        </p:spPr>
      </p:sp>
      <p:sp>
        <p:nvSpPr>
          <p:cNvPr id="18" name="Shape 15"/>
          <p:cNvSpPr/>
          <p:nvPr/>
        </p:nvSpPr>
        <p:spPr>
          <a:xfrm>
            <a:off x="878800" y="640556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9" name="Text 16"/>
          <p:cNvSpPr/>
          <p:nvPr/>
        </p:nvSpPr>
        <p:spPr>
          <a:xfrm>
            <a:off x="1035248" y="6490573"/>
            <a:ext cx="19740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4</a:t>
            </a:r>
            <a:endParaRPr lang="en-US" sz="2650" dirty="0"/>
          </a:p>
        </p:txBody>
      </p:sp>
      <p:sp>
        <p:nvSpPr>
          <p:cNvPr id="20" name="Text 17"/>
          <p:cNvSpPr/>
          <p:nvPr/>
        </p:nvSpPr>
        <p:spPr>
          <a:xfrm>
            <a:off x="2381488" y="6377226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Feedback Surveys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291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4143" y="3330297"/>
            <a:ext cx="10427018" cy="682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Fostering a Culture of Continuous Learning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43" y="4340066"/>
            <a:ext cx="4367332" cy="8733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82385" y="5540812"/>
            <a:ext cx="2729151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Mentorship Programs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982385" y="6012894"/>
            <a:ext cx="3930848" cy="1397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Establish mentorship programs to provide ongoing support and guidance to employees, fostering a collaborative learning environment.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475" y="4340066"/>
            <a:ext cx="4367332" cy="87332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49716" y="5540812"/>
            <a:ext cx="3384828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Internal Knowledge Sharing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5349716" y="6012894"/>
            <a:ext cx="3930848" cy="1397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Encourage knowledge sharing within the organization through internal platforms, workshops, and peer-to-peer learning initiatives.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806" y="4340066"/>
            <a:ext cx="4367332" cy="87332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7048" y="5540812"/>
            <a:ext cx="2729151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Learning Incentives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717048" y="6012894"/>
            <a:ext cx="3930848" cy="1397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Recognize and reward employees for their commitment to continuous learning, promoting a culture where development is valued.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0428" y="964882"/>
            <a:ext cx="7303413" cy="509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The Future of Training and Development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570428" y="1799987"/>
            <a:ext cx="8003143" cy="537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4200" dirty="0"/>
          </a:p>
        </p:txBody>
      </p:sp>
      <p:sp>
        <p:nvSpPr>
          <p:cNvPr id="5" name="Text 2"/>
          <p:cNvSpPr/>
          <p:nvPr/>
        </p:nvSpPr>
        <p:spPr>
          <a:xfrm>
            <a:off x="3553301" y="2541389"/>
            <a:ext cx="2037278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Personalized Learning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70428" y="2893695"/>
            <a:ext cx="800314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AI-powered platforms will personalize learning paths, adapting to individual needs and learning styles.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570428" y="3724751"/>
            <a:ext cx="8003143" cy="537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4200" dirty="0"/>
          </a:p>
        </p:txBody>
      </p:sp>
      <p:sp>
        <p:nvSpPr>
          <p:cNvPr id="8" name="Text 5"/>
          <p:cNvSpPr/>
          <p:nvPr/>
        </p:nvSpPr>
        <p:spPr>
          <a:xfrm>
            <a:off x="3520321" y="4466153"/>
            <a:ext cx="2103239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Virtual Reality Training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70428" y="4818459"/>
            <a:ext cx="800314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VR technology will provide immersive training experiences, simulating real-world scenarios for skill development.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70428" y="5649516"/>
            <a:ext cx="8003143" cy="537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4200" dirty="0"/>
          </a:p>
        </p:txBody>
      </p:sp>
      <p:sp>
        <p:nvSpPr>
          <p:cNvPr id="11" name="Text 8"/>
          <p:cNvSpPr/>
          <p:nvPr/>
        </p:nvSpPr>
        <p:spPr>
          <a:xfrm>
            <a:off x="3553301" y="6390918"/>
            <a:ext cx="2037278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Microlearning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570428" y="6743224"/>
            <a:ext cx="8003143" cy="521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Short, focused learning modules will cater to the attention spans of today's workforce, providing bite-sized knowledge.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503</Words>
  <Application>Microsoft Office PowerPoint</Application>
  <PresentationFormat>Custom</PresentationFormat>
  <Paragraphs>76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Lato</vt:lpstr>
      <vt:lpstr>Lato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2</cp:revision>
  <dcterms:created xsi:type="dcterms:W3CDTF">2024-12-07T10:47:13Z</dcterms:created>
  <dcterms:modified xsi:type="dcterms:W3CDTF">2024-12-07T11:03:43Z</dcterms:modified>
</cp:coreProperties>
</file>