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Lato" panose="020F0502020204030203" pitchFamily="34" charset="0"/>
      <p:regular r:id="rId12"/>
      <p:bold r:id="rId13"/>
    </p:embeddedFont>
    <p:embeddedFont>
      <p:font typeface="Lato Bold" panose="020F0502020204030203" pitchFamily="3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4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2801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3447D-59CC-9AB9-27DB-604098F8D3C0}"/>
              </a:ext>
            </a:extLst>
          </p:cNvPr>
          <p:cNvSpPr txBox="1"/>
          <p:nvPr/>
        </p:nvSpPr>
        <p:spPr>
          <a:xfrm>
            <a:off x="3657600" y="393013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algn="ctr"/>
            <a:endParaRPr lang="en-IN" sz="1800" b="1" kern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A2AE1-0401-BD6A-2FE9-4238FA6BD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83" y="4084304"/>
            <a:ext cx="7315834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52C0-5AEE-064D-A8AA-FC4DC0DD7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14630400" cy="8229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8442"/>
            <a:ext cx="130115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The Changing Nature of Management Development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9419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Digital Transformation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2967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rise of technology has fundamentally altered how we work. Managers must adapt to a digital world and embrace new tools and practices.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0941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Global Collaboration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3675340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Increased globalization requires managers to collaborate across borders and work effectively with diverse teams.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0941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Focus on Agility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367534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Businesses need to respond quickly to change. Adaptability and flexibility are key skills for successful managers in today's dynamic environment.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0941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Skills Gap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367534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skills needed for success are evolving. Managers must prioritize development of their leadership, communication, and problem-solving skills.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2789" y="500896"/>
            <a:ext cx="7871222" cy="1136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The Responsive Manager &amp; Global Job Rotation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789" y="1909882"/>
            <a:ext cx="909161" cy="14547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4603" y="2091690"/>
            <a:ext cx="227290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Adaptability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04603" y="2484834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ability to thrive in diverse environments and adapt to new cultures and workflows.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789" y="3364587"/>
            <a:ext cx="909161" cy="14547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04603" y="3546396"/>
            <a:ext cx="227290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Cultural Intelligence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04603" y="3939540"/>
            <a:ext cx="668940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Understanding and navigating different cultural norms and perspectives.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789" y="4819293"/>
            <a:ext cx="909161" cy="145470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04603" y="5001101"/>
            <a:ext cx="227290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Communication Skills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04603" y="5394246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ability to effectively communicate across cultures and build strong relationships with international colleagues.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789" y="6273998"/>
            <a:ext cx="909161" cy="145470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04603" y="6455807"/>
            <a:ext cx="227290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Global Mindset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7304603" y="6848951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broad perspective on business challenges and opportunities, informed by global context and diverse viewpoints.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9350" y="753428"/>
            <a:ext cx="7658100" cy="1326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Executive Development in Global Companies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2398395"/>
            <a:ext cx="530662" cy="5306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29350" y="3141226"/>
            <a:ext cx="3326606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Global Leadership Programs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6229350" y="3600212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Immersive experiences that develop leaders with a global perspective and cross-cultural skills.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587" y="2398395"/>
            <a:ext cx="530662" cy="5306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7587" y="3141226"/>
            <a:ext cx="3037999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Mentorship and Coaching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10217587" y="3600212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Pairing executives with seasoned mentors to guide their development and provide global insights.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5255657"/>
            <a:ext cx="530662" cy="5306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29350" y="5998488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Strategic Alignment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6229350" y="6457474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Developing leadership competencies that align with the company's global strategic goals and vision.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587" y="5255657"/>
            <a:ext cx="530662" cy="53066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17587" y="5998488"/>
            <a:ext cx="2705576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Diversity and Inclusion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217587" y="6457474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Fostering a culture of inclusivity and embracing diverse perspectives to drive innovation and performance.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5657" y="565071"/>
            <a:ext cx="7705487" cy="1926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Application of Executive Development Strategies in a Small Company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05657" y="2799636"/>
            <a:ext cx="3749993" cy="2170271"/>
          </a:xfrm>
          <a:prstGeom prst="roundRect">
            <a:avLst>
              <a:gd name="adj" fmla="val 1420"/>
            </a:avLst>
          </a:prstGeom>
          <a:solidFill>
            <a:srgbClr val="E5DFD2"/>
          </a:solidFill>
          <a:ln/>
        </p:spPr>
      </p:sp>
      <p:sp>
        <p:nvSpPr>
          <p:cNvPr id="5" name="Text 2"/>
          <p:cNvSpPr/>
          <p:nvPr/>
        </p:nvSpPr>
        <p:spPr>
          <a:xfrm>
            <a:off x="6411158" y="3005138"/>
            <a:ext cx="256889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Identify Core Needs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11158" y="3449479"/>
            <a:ext cx="3338989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Determine the specific skills and knowledge gaps that need to be addressed in the company.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61151" y="2799636"/>
            <a:ext cx="3749993" cy="2170271"/>
          </a:xfrm>
          <a:prstGeom prst="roundRect">
            <a:avLst>
              <a:gd name="adj" fmla="val 1420"/>
            </a:avLst>
          </a:prstGeom>
          <a:solidFill>
            <a:srgbClr val="E5DFD2"/>
          </a:solidFill>
          <a:ln/>
        </p:spPr>
      </p:sp>
      <p:sp>
        <p:nvSpPr>
          <p:cNvPr id="8" name="Text 5"/>
          <p:cNvSpPr/>
          <p:nvPr/>
        </p:nvSpPr>
        <p:spPr>
          <a:xfrm>
            <a:off x="10366653" y="3005138"/>
            <a:ext cx="3049548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Focus on Targeted Training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66653" y="3449479"/>
            <a:ext cx="3338989" cy="1314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Develop customized training programs that meet the specific needs of the company and its employees.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05657" y="5175409"/>
            <a:ext cx="3749993" cy="2491383"/>
          </a:xfrm>
          <a:prstGeom prst="roundRect">
            <a:avLst>
              <a:gd name="adj" fmla="val 1237"/>
            </a:avLst>
          </a:prstGeom>
          <a:solidFill>
            <a:srgbClr val="E5DFD2"/>
          </a:solidFill>
          <a:ln/>
        </p:spPr>
      </p:sp>
      <p:sp>
        <p:nvSpPr>
          <p:cNvPr id="11" name="Text 8"/>
          <p:cNvSpPr/>
          <p:nvPr/>
        </p:nvSpPr>
        <p:spPr>
          <a:xfrm>
            <a:off x="6411158" y="5380911"/>
            <a:ext cx="256889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Embrace Technology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11158" y="5825252"/>
            <a:ext cx="3338989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Leverage online learning platforms and virtual collaboration tools to make development more accessible.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161151" y="5175409"/>
            <a:ext cx="3749993" cy="2491383"/>
          </a:xfrm>
          <a:prstGeom prst="roundRect">
            <a:avLst>
              <a:gd name="adj" fmla="val 1237"/>
            </a:avLst>
          </a:prstGeom>
          <a:solidFill>
            <a:srgbClr val="E5DFD2"/>
          </a:solidFill>
          <a:ln/>
        </p:spPr>
      </p:sp>
      <p:sp>
        <p:nvSpPr>
          <p:cNvPr id="14" name="Text 11"/>
          <p:cNvSpPr/>
          <p:nvPr/>
        </p:nvSpPr>
        <p:spPr>
          <a:xfrm>
            <a:off x="10366653" y="5380911"/>
            <a:ext cx="3338989" cy="64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Promote Continuous Learning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366653" y="6146363"/>
            <a:ext cx="3338989" cy="1314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Create a culture of continuous learning and development, encouraging employees to invest in their skills.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7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6955" y="495419"/>
            <a:ext cx="7882890" cy="1125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Training for International Business: Global/Overseas Training Programs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375678" y="1891427"/>
            <a:ext cx="22860" cy="5844897"/>
          </a:xfrm>
          <a:prstGeom prst="roundRect">
            <a:avLst>
              <a:gd name="adj" fmla="val 118220"/>
            </a:avLst>
          </a:prstGeom>
          <a:solidFill>
            <a:srgbClr val="CBC5B8"/>
          </a:solidFill>
          <a:ln/>
        </p:spPr>
      </p:sp>
      <p:sp>
        <p:nvSpPr>
          <p:cNvPr id="5" name="Shape 2"/>
          <p:cNvSpPr/>
          <p:nvPr/>
        </p:nvSpPr>
        <p:spPr>
          <a:xfrm>
            <a:off x="6566892" y="2285286"/>
            <a:ext cx="630555" cy="22860"/>
          </a:xfrm>
          <a:prstGeom prst="roundRect">
            <a:avLst>
              <a:gd name="adj" fmla="val 118220"/>
            </a:avLst>
          </a:prstGeom>
          <a:solidFill>
            <a:srgbClr val="CBC5B8"/>
          </a:solidFill>
          <a:ln/>
        </p:spPr>
      </p:sp>
      <p:sp>
        <p:nvSpPr>
          <p:cNvPr id="6" name="Shape 3"/>
          <p:cNvSpPr/>
          <p:nvPr/>
        </p:nvSpPr>
        <p:spPr>
          <a:xfrm>
            <a:off x="6184463" y="2094071"/>
            <a:ext cx="405289" cy="405289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7" name="Text 4"/>
          <p:cNvSpPr/>
          <p:nvPr/>
        </p:nvSpPr>
        <p:spPr>
          <a:xfrm>
            <a:off x="6308646" y="2161580"/>
            <a:ext cx="156805" cy="270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7377946" y="2071568"/>
            <a:ext cx="2252067" cy="281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Cultural Awareness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377946" y="2461141"/>
            <a:ext cx="6621899" cy="576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Develop a deep understanding of the target country's cultural norms, values, and business practices.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566892" y="3791545"/>
            <a:ext cx="630555" cy="22860"/>
          </a:xfrm>
          <a:prstGeom prst="roundRect">
            <a:avLst>
              <a:gd name="adj" fmla="val 118220"/>
            </a:avLst>
          </a:prstGeom>
          <a:solidFill>
            <a:srgbClr val="CBC5B8"/>
          </a:solidFill>
          <a:ln/>
        </p:spPr>
      </p:sp>
      <p:sp>
        <p:nvSpPr>
          <p:cNvPr id="11" name="Shape 8"/>
          <p:cNvSpPr/>
          <p:nvPr/>
        </p:nvSpPr>
        <p:spPr>
          <a:xfrm>
            <a:off x="6184463" y="3600331"/>
            <a:ext cx="405289" cy="405289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12" name="Text 9"/>
          <p:cNvSpPr/>
          <p:nvPr/>
        </p:nvSpPr>
        <p:spPr>
          <a:xfrm>
            <a:off x="6308646" y="3667839"/>
            <a:ext cx="156805" cy="270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7377946" y="3577828"/>
            <a:ext cx="2252067" cy="281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Language Training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377946" y="3967401"/>
            <a:ext cx="6621899" cy="576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Equip employees with essential language skills to effectively communicate with local counterparts.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6566892" y="5297805"/>
            <a:ext cx="630555" cy="22860"/>
          </a:xfrm>
          <a:prstGeom prst="roundRect">
            <a:avLst>
              <a:gd name="adj" fmla="val 118220"/>
            </a:avLst>
          </a:prstGeom>
          <a:solidFill>
            <a:srgbClr val="CBC5B8"/>
          </a:solidFill>
          <a:ln/>
        </p:spPr>
      </p:sp>
      <p:sp>
        <p:nvSpPr>
          <p:cNvPr id="16" name="Shape 13"/>
          <p:cNvSpPr/>
          <p:nvPr/>
        </p:nvSpPr>
        <p:spPr>
          <a:xfrm>
            <a:off x="6184463" y="5106591"/>
            <a:ext cx="405289" cy="405289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17" name="Text 14"/>
          <p:cNvSpPr/>
          <p:nvPr/>
        </p:nvSpPr>
        <p:spPr>
          <a:xfrm>
            <a:off x="6308646" y="5174099"/>
            <a:ext cx="156805" cy="270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7377946" y="5084088"/>
            <a:ext cx="2319457" cy="281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Practical Skills Training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7377946" y="5473660"/>
            <a:ext cx="6621899" cy="576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Develop skills specific to the target market, such as negotiation, marketing, or sales techniques.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6566892" y="6804065"/>
            <a:ext cx="630555" cy="22860"/>
          </a:xfrm>
          <a:prstGeom prst="roundRect">
            <a:avLst>
              <a:gd name="adj" fmla="val 118220"/>
            </a:avLst>
          </a:prstGeom>
          <a:solidFill>
            <a:srgbClr val="CBC5B8"/>
          </a:solidFill>
          <a:ln/>
        </p:spPr>
      </p:sp>
      <p:sp>
        <p:nvSpPr>
          <p:cNvPr id="21" name="Shape 18"/>
          <p:cNvSpPr/>
          <p:nvPr/>
        </p:nvSpPr>
        <p:spPr>
          <a:xfrm>
            <a:off x="6184463" y="6612850"/>
            <a:ext cx="405289" cy="405289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22" name="Text 19"/>
          <p:cNvSpPr/>
          <p:nvPr/>
        </p:nvSpPr>
        <p:spPr>
          <a:xfrm>
            <a:off x="6308646" y="6680359"/>
            <a:ext cx="156805" cy="270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4</a:t>
            </a:r>
            <a:endParaRPr lang="en-US" sz="2100" dirty="0"/>
          </a:p>
        </p:txBody>
      </p:sp>
      <p:sp>
        <p:nvSpPr>
          <p:cNvPr id="23" name="Text 20"/>
          <p:cNvSpPr/>
          <p:nvPr/>
        </p:nvSpPr>
        <p:spPr>
          <a:xfrm>
            <a:off x="7377946" y="6590348"/>
            <a:ext cx="2674620" cy="281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Networking Opportunities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7377946" y="6979920"/>
            <a:ext cx="6621899" cy="576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Facilitate connections with industry professionals and potential business partners in the target country.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1515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Training in Important Areas: Culture, Values Diversity, Customer Service, Teamwork and Empowerment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59" y="3271480"/>
            <a:ext cx="1291233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2163" y="3535799"/>
            <a:ext cx="1644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4926806" y="3498294"/>
            <a:ext cx="9659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Culture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756666" y="4092535"/>
            <a:ext cx="9023271" cy="15240"/>
          </a:xfrm>
          <a:prstGeom prst="roundRect">
            <a:avLst>
              <a:gd name="adj" fmla="val 223256"/>
            </a:avLst>
          </a:prstGeom>
          <a:solidFill>
            <a:srgbClr val="CBC5B8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03" y="4136112"/>
            <a:ext cx="2582466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2163" y="4313277"/>
            <a:ext cx="1644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572482" y="4362926"/>
            <a:ext cx="20638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Values Diversity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402342" y="4957167"/>
            <a:ext cx="8377595" cy="15240"/>
          </a:xfrm>
          <a:prstGeom prst="roundRect">
            <a:avLst>
              <a:gd name="adj" fmla="val 223256"/>
            </a:avLst>
          </a:prstGeom>
          <a:solidFill>
            <a:srgbClr val="CBC5B8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527" y="5000744"/>
            <a:ext cx="3873698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2044" y="5177909"/>
            <a:ext cx="1644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218039" y="5227558"/>
            <a:ext cx="22400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Customer Service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047899" y="5821799"/>
            <a:ext cx="7732038" cy="15240"/>
          </a:xfrm>
          <a:prstGeom prst="roundRect">
            <a:avLst>
              <a:gd name="adj" fmla="val 223256"/>
            </a:avLst>
          </a:prstGeom>
          <a:solidFill>
            <a:srgbClr val="CBC5B8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970" y="5865376"/>
            <a:ext cx="5164931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72163" y="6042541"/>
            <a:ext cx="1644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6863715" y="6092190"/>
            <a:ext cx="13329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Teamwork</a:t>
            </a:r>
            <a:endParaRPr lang="en-US" sz="2200" dirty="0"/>
          </a:p>
        </p:txBody>
      </p:sp>
      <p:sp>
        <p:nvSpPr>
          <p:cNvPr id="18" name="Shape 12"/>
          <p:cNvSpPr/>
          <p:nvPr/>
        </p:nvSpPr>
        <p:spPr>
          <a:xfrm>
            <a:off x="6693575" y="6686431"/>
            <a:ext cx="7086362" cy="15240"/>
          </a:xfrm>
          <a:prstGeom prst="roundRect">
            <a:avLst>
              <a:gd name="adj" fmla="val 223256"/>
            </a:avLst>
          </a:prstGeom>
          <a:solidFill>
            <a:srgbClr val="CBC5B8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6730008"/>
            <a:ext cx="6456164" cy="807958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972163" y="6907173"/>
            <a:ext cx="1644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5</a:t>
            </a:r>
            <a:endParaRPr lang="en-US" sz="2200" dirty="0"/>
          </a:p>
        </p:txBody>
      </p:sp>
      <p:sp>
        <p:nvSpPr>
          <p:cNvPr id="21" name="Text 14"/>
          <p:cNvSpPr/>
          <p:nvPr/>
        </p:nvSpPr>
        <p:spPr>
          <a:xfrm>
            <a:off x="7509272" y="6956822"/>
            <a:ext cx="18744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Empowerment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089" y="562808"/>
            <a:ext cx="7713821" cy="1276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Moving Beyond Training: Performance Consulting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15089" y="2248257"/>
            <a:ext cx="3703677" cy="67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5300" dirty="0"/>
          </a:p>
        </p:txBody>
      </p:sp>
      <p:sp>
        <p:nvSpPr>
          <p:cNvPr id="5" name="Text 2"/>
          <p:cNvSpPr/>
          <p:nvPr/>
        </p:nvSpPr>
        <p:spPr>
          <a:xfrm>
            <a:off x="1289923" y="3177778"/>
            <a:ext cx="2553891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Assessment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15089" y="3619500"/>
            <a:ext cx="3703677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Identifying areas for improvement in employee performance, skills, and behaviors.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725233" y="2248257"/>
            <a:ext cx="3703677" cy="67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5300" dirty="0"/>
          </a:p>
        </p:txBody>
      </p:sp>
      <p:sp>
        <p:nvSpPr>
          <p:cNvPr id="8" name="Text 5"/>
          <p:cNvSpPr/>
          <p:nvPr/>
        </p:nvSpPr>
        <p:spPr>
          <a:xfrm>
            <a:off x="5300067" y="3177778"/>
            <a:ext cx="2553891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Action Planning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725233" y="3619500"/>
            <a:ext cx="3703677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Developing customized plans to address identified performance gaps.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15089" y="5315069"/>
            <a:ext cx="3703677" cy="67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5300" dirty="0"/>
          </a:p>
        </p:txBody>
      </p:sp>
      <p:sp>
        <p:nvSpPr>
          <p:cNvPr id="11" name="Text 8"/>
          <p:cNvSpPr/>
          <p:nvPr/>
        </p:nvSpPr>
        <p:spPr>
          <a:xfrm>
            <a:off x="1289923" y="6244590"/>
            <a:ext cx="2553891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Coaching and Support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715089" y="6686312"/>
            <a:ext cx="3703677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Providing ongoing coaching and support to employees as they implement action plans.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725233" y="5315069"/>
            <a:ext cx="3703677" cy="67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4</a:t>
            </a:r>
            <a:endParaRPr lang="en-US" sz="5300" dirty="0"/>
          </a:p>
        </p:txBody>
      </p:sp>
      <p:sp>
        <p:nvSpPr>
          <p:cNvPr id="14" name="Text 11"/>
          <p:cNvSpPr/>
          <p:nvPr/>
        </p:nvSpPr>
        <p:spPr>
          <a:xfrm>
            <a:off x="5200650" y="6244590"/>
            <a:ext cx="2752725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Evaluation and Iteration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4725233" y="6686312"/>
            <a:ext cx="3703677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Monitoring progress, evaluating results, and adapting plans as needed.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By embracing the changing landscape of management development, organizations can equip their leaders with the skills and perspectives needed to thrive in a globalized world. This investment in talent will not only benefit the organization, but also contribute to a more connected and collaborative global economy.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564</Words>
  <Application>Microsoft Office PowerPoint</Application>
  <PresentationFormat>Custom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Lato</vt:lpstr>
      <vt:lpstr>Times New Roman</vt:lpstr>
      <vt:lpstr>Lato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3</cp:revision>
  <dcterms:created xsi:type="dcterms:W3CDTF">2024-12-07T10:45:55Z</dcterms:created>
  <dcterms:modified xsi:type="dcterms:W3CDTF">2024-12-07T11:00:59Z</dcterms:modified>
</cp:coreProperties>
</file>