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Aharoni" panose="02010803020104030203" pitchFamily="2" charset="-79"/>
      <p:bold r:id="rId12"/>
    </p:embeddedFont>
    <p:embeddedFont>
      <p:font typeface="Arial Black" panose="020B0A04020102020204" pitchFamily="34" charset="0"/>
      <p:bold r:id="rId13"/>
    </p:embeddedFont>
    <p:embeddedFont>
      <p:font typeface="Corben" panose="020B0604020202020204" charset="0"/>
      <p:regular r:id="rId14"/>
    </p:embeddedFont>
    <p:embeddedFont>
      <p:font typeface="Nobil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1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62801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 descr="images.jpg">
            <a:extLst>
              <a:ext uri="{FF2B5EF4-FFF2-40B4-BE49-F238E27FC236}">
                <a16:creationId xmlns:a16="http://schemas.microsoft.com/office/drawing/2014/main" id="{245D75A1-19DF-BFBF-59EB-833AEA290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4" y="198365"/>
            <a:ext cx="1912374" cy="165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A546E-F306-2678-0F0F-4F225B6B2BCB}"/>
              </a:ext>
            </a:extLst>
          </p:cNvPr>
          <p:cNvSpPr txBox="1"/>
          <p:nvPr/>
        </p:nvSpPr>
        <p:spPr>
          <a:xfrm>
            <a:off x="3769112" y="277118"/>
            <a:ext cx="83188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4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24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EBCF-6C27-8F74-BE72-FAB6546EF6E5}"/>
              </a:ext>
            </a:extLst>
          </p:cNvPr>
          <p:cNvSpPr txBox="1"/>
          <p:nvPr/>
        </p:nvSpPr>
        <p:spPr>
          <a:xfrm>
            <a:off x="2096430" y="2335510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Programme</a:t>
            </a:r>
            <a:r>
              <a:rPr lang="en-US" b="1" dirty="0">
                <a:solidFill>
                  <a:srgbClr val="7030A0"/>
                </a:solidFill>
              </a:rPr>
              <a:t>: M.A.,HUMAN  RESOURCE MANAGEMENT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2596C7-6846-5CFA-90A8-7BA1F2FADDEE}"/>
              </a:ext>
            </a:extLst>
          </p:cNvPr>
          <p:cNvSpPr txBox="1"/>
          <p:nvPr/>
        </p:nvSpPr>
        <p:spPr>
          <a:xfrm>
            <a:off x="2096430" y="2857985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+mj-lt"/>
                <a:cs typeface="Aharoni" pitchFamily="2" charset="-79"/>
              </a:rPr>
              <a:t>Course Title :TRAINING AND DEVELOPMENT </a:t>
            </a:r>
          </a:p>
          <a:p>
            <a:r>
              <a:rPr lang="en-US" b="1">
                <a:solidFill>
                  <a:srgbClr val="FF0000"/>
                </a:solidFill>
                <a:latin typeface="+mj-lt"/>
                <a:cs typeface="Aharoni" pitchFamily="2" charset="-79"/>
              </a:rPr>
              <a:t>Course Code : 22HRM2CC10</a:t>
            </a:r>
            <a:endParaRPr lang="en-US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AE3729-551C-0F9C-ECC2-107282F8DC0A}"/>
              </a:ext>
            </a:extLst>
          </p:cNvPr>
          <p:cNvSpPr txBox="1"/>
          <p:nvPr/>
        </p:nvSpPr>
        <p:spPr>
          <a:xfrm>
            <a:off x="3657600" y="3930134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algn="ctr">
              <a:spcBef>
                <a:spcPts val="5"/>
              </a:spcBef>
            </a:pP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sz="1800" b="1" kern="0" spc="-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III</a:t>
            </a:r>
            <a:r>
              <a:rPr lang="en-US" sz="1800" b="1" kern="0" spc="-2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kern="0" spc="-2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Bef>
                <a:spcPts val="5"/>
              </a:spcBef>
            </a:pP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Training</a:t>
            </a:r>
            <a:r>
              <a:rPr lang="en-US" sz="1800" b="1" kern="0" spc="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Methods</a:t>
            </a:r>
            <a:endParaRPr lang="en-IN" sz="1800" b="1" kern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B7F960-61A8-CCCE-B3AA-112D824BF622}"/>
              </a:ext>
            </a:extLst>
          </p:cNvPr>
          <p:cNvSpPr txBox="1"/>
          <p:nvPr/>
        </p:nvSpPr>
        <p:spPr>
          <a:xfrm>
            <a:off x="3769112" y="5002283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Department of Lifelong Learning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06164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On-the-Job Training: Learning by Doing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Meaning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On-the-job training is practical, hands-on learning where employees gain skills by performing tasks in their actual work environment.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Steps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It involves preparation, instruction, performance, and feedback, ensuring the employee understands the task and performs it correctly.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Types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Common on-the-job training methods include coaching, apprenticeship, job rotation, and self-improvement programs.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0660" y="923449"/>
            <a:ext cx="7655481" cy="132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On-the-Job Training Methods: Deeper Dive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30660" y="2571393"/>
            <a:ext cx="3721418" cy="2260997"/>
          </a:xfrm>
          <a:prstGeom prst="roundRect">
            <a:avLst>
              <a:gd name="adj" fmla="val 395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50925" y="2791658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Coaching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450925" y="3251478"/>
            <a:ext cx="3280886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mentor provides guidance and support, helping employees develop their skills and knowledge.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0164723" y="2571393"/>
            <a:ext cx="3721418" cy="2260997"/>
          </a:xfrm>
          <a:prstGeom prst="roundRect">
            <a:avLst>
              <a:gd name="adj" fmla="val 395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84988" y="2791658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Apprenticeship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0384988" y="3251478"/>
            <a:ext cx="3280886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skilled worker trains a novice, passing on knowledge and techniques through hands-on experience.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30660" y="5045035"/>
            <a:ext cx="3721418" cy="2260997"/>
          </a:xfrm>
          <a:prstGeom prst="roundRect">
            <a:avLst>
              <a:gd name="adj" fmla="val 395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50925" y="5265301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Job Rotation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6450925" y="5725120"/>
            <a:ext cx="3280886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Employees gain experience in different roles by rotating through various departments or tasks, broadening their skillset.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0164723" y="5045035"/>
            <a:ext cx="3721418" cy="2260997"/>
          </a:xfrm>
          <a:prstGeom prst="roundRect">
            <a:avLst>
              <a:gd name="adj" fmla="val 395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384988" y="5265301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Self-Improvement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10384988" y="5725120"/>
            <a:ext cx="3280886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Employees take the initiative to learn and grow, utilizing resources like online courses, books, or workshops.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439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Off-the-Job Training: Expanding Horizons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7567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85096" y="2841784"/>
            <a:ext cx="1004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7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1. Meaning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247192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Off-the-job training involves learning outside the actual work environment, using a range of techniques.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7567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38316" y="2841784"/>
            <a:ext cx="17740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7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2. Types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247192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Common off-the-job training methods include job instruction, lectures, group discussions, conferences, and simulations.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90657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39733" y="5991582"/>
            <a:ext cx="19109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9065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3. Benefits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396990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It offers a structured environment for learning new skills, concepts, and theories, enhancing employee knowledge and expertise.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2438" y="854273"/>
            <a:ext cx="7771924" cy="1225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Common Off-the-Job Training Methods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438" y="2373392"/>
            <a:ext cx="489942" cy="48994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72438" y="3059311"/>
            <a:ext cx="2450187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Job Instruction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172438" y="3483054"/>
            <a:ext cx="3738920" cy="940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Structured, step-by-step training where the trainer provides instructions and the trainee follows them.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5323" y="2373392"/>
            <a:ext cx="489942" cy="48994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5323" y="3059311"/>
            <a:ext cx="2450187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Lectures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0205323" y="3483054"/>
            <a:ext cx="3739039" cy="940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Formal instruction delivered by an expert, covering specific topics or concepts in a systematic way.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438" y="5011579"/>
            <a:ext cx="489942" cy="48994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72438" y="5697498"/>
            <a:ext cx="2450187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Group Discussion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172438" y="6121241"/>
            <a:ext cx="3738920" cy="1253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Interactive learning where participants share ideas, experiences, and insights, promoting collaboration and knowledge exchange.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5323" y="5011579"/>
            <a:ext cx="489942" cy="48994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05323" y="5697498"/>
            <a:ext cx="2450187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Conferences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10205323" y="6121241"/>
            <a:ext cx="3739039" cy="1253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Gatherings where professionals in a particular field share knowledge, network, and learn about the latest trends.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6756" y="652582"/>
            <a:ext cx="8513802" cy="6400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More Off-the-Job Training Methods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6" y="1702237"/>
            <a:ext cx="511969" cy="51196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16756" y="2418993"/>
            <a:ext cx="2560082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Role Playing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16756" y="2861786"/>
            <a:ext cx="3068836" cy="1310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Participants act out specific scenarios, developing critical thinking and problem-solving skills.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73" y="1702237"/>
            <a:ext cx="511969" cy="51196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092773" y="2418993"/>
            <a:ext cx="2560082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Case Studies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4092773" y="2861786"/>
            <a:ext cx="3068836" cy="1310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Real-world scenarios are analyzed, fostering analytical thinking and decision-making abilities.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791" y="1702237"/>
            <a:ext cx="511969" cy="51196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68791" y="2418993"/>
            <a:ext cx="2560082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Vestibule/Simulated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7468791" y="2861786"/>
            <a:ext cx="3068836" cy="1310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Training takes place in a controlled environment, using simulations to replicate real-world tasks.</a:t>
            </a:r>
            <a:endParaRPr lang="en-US" sz="16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4808" y="1702237"/>
            <a:ext cx="511969" cy="51196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44808" y="2418993"/>
            <a:ext cx="2737128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Programmed Learning</a:t>
            </a:r>
            <a:endParaRPr lang="en-US" sz="2000" dirty="0"/>
          </a:p>
        </p:txBody>
      </p:sp>
      <p:sp>
        <p:nvSpPr>
          <p:cNvPr id="14" name="Text 8"/>
          <p:cNvSpPr/>
          <p:nvPr/>
        </p:nvSpPr>
        <p:spPr>
          <a:xfrm>
            <a:off x="10844808" y="2861786"/>
            <a:ext cx="3068836" cy="1310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Self-paced instruction where learners progress through modules at their own speed, receiving immediate feedback.</a:t>
            </a:r>
            <a:endParaRPr lang="en-US" sz="16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756" y="4786789"/>
            <a:ext cx="511969" cy="51196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16756" y="5503545"/>
            <a:ext cx="3068836" cy="6398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Computer-Based Training</a:t>
            </a:r>
            <a:endParaRPr lang="en-US" sz="2000" dirty="0"/>
          </a:p>
        </p:txBody>
      </p:sp>
      <p:sp>
        <p:nvSpPr>
          <p:cNvPr id="17" name="Text 10"/>
          <p:cNvSpPr/>
          <p:nvPr/>
        </p:nvSpPr>
        <p:spPr>
          <a:xfrm>
            <a:off x="716756" y="6266259"/>
            <a:ext cx="3068836" cy="1310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Interactive, technology-driven learning using software programs, videos, and simulations.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0855"/>
            <a:ext cx="125131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Training Methods: Advantages and Limitations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Advantages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Practical experience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Skill development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Cost-effective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Flexibility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Engaging and interactive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33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Limitations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Time constraints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Disruptions to workflow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Potential for bias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Limited theoretical knowledge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Lack of standardized approach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5930" y="609600"/>
            <a:ext cx="10437614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Developing Effective Training Programs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299960" y="1745694"/>
            <a:ext cx="30480" cy="5874901"/>
          </a:xfrm>
          <a:prstGeom prst="roundRect">
            <a:avLst>
              <a:gd name="adj" fmla="val 305487"/>
            </a:avLst>
          </a:prstGeom>
          <a:solidFill>
            <a:srgbClr val="B8BFDF"/>
          </a:solidFill>
          <a:ln/>
        </p:spPr>
      </p:sp>
      <p:sp>
        <p:nvSpPr>
          <p:cNvPr id="4" name="Shape 2"/>
          <p:cNvSpPr/>
          <p:nvPr/>
        </p:nvSpPr>
        <p:spPr>
          <a:xfrm>
            <a:off x="6320373" y="2229088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B8BFDF"/>
          </a:solidFill>
          <a:ln/>
        </p:spPr>
      </p:sp>
      <p:sp>
        <p:nvSpPr>
          <p:cNvPr id="5" name="Shape 3"/>
          <p:cNvSpPr/>
          <p:nvPr/>
        </p:nvSpPr>
        <p:spPr>
          <a:xfrm>
            <a:off x="7065824" y="1995011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66087" y="2078117"/>
            <a:ext cx="98227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775930" y="1967389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training needs and objectives.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7534096" y="3337560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B8BFDF"/>
          </a:solidFill>
          <a:ln/>
        </p:spPr>
      </p:sp>
      <p:sp>
        <p:nvSpPr>
          <p:cNvPr id="9" name="Shape 7"/>
          <p:cNvSpPr/>
          <p:nvPr/>
        </p:nvSpPr>
        <p:spPr>
          <a:xfrm>
            <a:off x="7065824" y="3103483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228463" y="3186589"/>
            <a:ext cx="173355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8534519" y="3075861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Choose the appropriate training methods.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6320373" y="4335185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B8BFDF"/>
          </a:solidFill>
          <a:ln/>
        </p:spPr>
      </p:sp>
      <p:sp>
        <p:nvSpPr>
          <p:cNvPr id="13" name="Shape 11"/>
          <p:cNvSpPr/>
          <p:nvPr/>
        </p:nvSpPr>
        <p:spPr>
          <a:xfrm>
            <a:off x="7065824" y="4101108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221795" y="4184213"/>
            <a:ext cx="186690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775930" y="4073485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Develop engaging and effective training materials.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534096" y="5332809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B8BFDF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824" y="5098733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30606" y="5181838"/>
            <a:ext cx="169069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600" dirty="0"/>
          </a:p>
        </p:txBody>
      </p:sp>
      <p:sp>
        <p:nvSpPr>
          <p:cNvPr id="19" name="Text 17"/>
          <p:cNvSpPr/>
          <p:nvPr/>
        </p:nvSpPr>
        <p:spPr>
          <a:xfrm>
            <a:off x="8534519" y="5071110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Deliver the training program.</a:t>
            </a:r>
            <a:endParaRPr lang="en-US" sz="1700" dirty="0"/>
          </a:p>
        </p:txBody>
      </p:sp>
      <p:sp>
        <p:nvSpPr>
          <p:cNvPr id="20" name="Shape 18"/>
          <p:cNvSpPr/>
          <p:nvPr/>
        </p:nvSpPr>
        <p:spPr>
          <a:xfrm>
            <a:off x="6320373" y="6330434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B8BFDF"/>
          </a:solidFill>
          <a:ln/>
        </p:spPr>
      </p:sp>
      <p:sp>
        <p:nvSpPr>
          <p:cNvPr id="21" name="Shape 19"/>
          <p:cNvSpPr/>
          <p:nvPr/>
        </p:nvSpPr>
        <p:spPr>
          <a:xfrm>
            <a:off x="7065824" y="6096357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221557" y="6179463"/>
            <a:ext cx="18716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5</a:t>
            </a:r>
            <a:endParaRPr lang="en-US" sz="2600" dirty="0"/>
          </a:p>
        </p:txBody>
      </p:sp>
      <p:sp>
        <p:nvSpPr>
          <p:cNvPr id="23" name="Text 21"/>
          <p:cNvSpPr/>
          <p:nvPr/>
        </p:nvSpPr>
        <p:spPr>
          <a:xfrm>
            <a:off x="775930" y="6068735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Evaluate training effectiveness and make adjustments.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1635" y="574596"/>
            <a:ext cx="11563350" cy="626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Designing an HRD Program: A Holistic Approach</a:t>
            </a:r>
            <a:endParaRPr lang="en-US" sz="3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923" y="1601867"/>
            <a:ext cx="1636752" cy="14757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1211" y="2330410"/>
            <a:ext cx="74057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5027057" y="1962626"/>
            <a:ext cx="250578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Strategic Alignment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5027057" y="2396133"/>
            <a:ext cx="7966234" cy="320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the HRD program aligns with the organization's overall goals and strategies.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876681" y="3093125"/>
            <a:ext cx="9002078" cy="11430"/>
          </a:xfrm>
          <a:prstGeom prst="roundRect">
            <a:avLst>
              <a:gd name="adj" fmla="val 736630"/>
            </a:avLst>
          </a:prstGeom>
          <a:solidFill>
            <a:srgbClr val="B8BFD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487" y="3127653"/>
            <a:ext cx="3273623" cy="14757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42874" y="3664982"/>
            <a:ext cx="130731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5845493" y="3328035"/>
            <a:ext cx="250578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Needs Assessment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5845493" y="3761542"/>
            <a:ext cx="7882890" cy="641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the skills and knowledge gaps that need to be addressed through training.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695117" y="4618911"/>
            <a:ext cx="8183642" cy="11430"/>
          </a:xfrm>
          <a:prstGeom prst="roundRect">
            <a:avLst>
              <a:gd name="adj" fmla="val 736630"/>
            </a:avLst>
          </a:prstGeom>
          <a:solidFill>
            <a:srgbClr val="B8BFDF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051" y="4653439"/>
            <a:ext cx="4910495" cy="14757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7873" y="5190768"/>
            <a:ext cx="140732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6663928" y="4853821"/>
            <a:ext cx="250578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Program Design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6663928" y="5287328"/>
            <a:ext cx="7064454" cy="641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a comprehensive HRD program that addresses identified needs and objectives.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6513552" y="6144697"/>
            <a:ext cx="7365206" cy="11430"/>
          </a:xfrm>
          <a:prstGeom prst="roundRect">
            <a:avLst>
              <a:gd name="adj" fmla="val 736630"/>
            </a:avLst>
          </a:prstGeom>
          <a:solidFill>
            <a:srgbClr val="B8BFDF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16" y="6179225"/>
            <a:ext cx="6547366" cy="147578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44541" y="6716554"/>
            <a:ext cx="127397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7482364" y="6379607"/>
            <a:ext cx="3722132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Implementation and Evaluation</a:t>
            </a:r>
            <a:endParaRPr lang="en-US" sz="1950" dirty="0"/>
          </a:p>
        </p:txBody>
      </p:sp>
      <p:sp>
        <p:nvSpPr>
          <p:cNvPr id="21" name="Text 15"/>
          <p:cNvSpPr/>
          <p:nvPr/>
        </p:nvSpPr>
        <p:spPr>
          <a:xfrm>
            <a:off x="7482364" y="6813113"/>
            <a:ext cx="6246019" cy="641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Execute the HRD program, monitor its effectiveness, and make adjustments as needed.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587</Words>
  <Application>Microsoft Office PowerPoint</Application>
  <PresentationFormat>Custom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Nobile</vt:lpstr>
      <vt:lpstr>Arial Black</vt:lpstr>
      <vt:lpstr>Times New Roman</vt:lpstr>
      <vt:lpstr>Corben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2</cp:revision>
  <dcterms:created xsi:type="dcterms:W3CDTF">2024-12-07T10:28:30Z</dcterms:created>
  <dcterms:modified xsi:type="dcterms:W3CDTF">2024-12-07T10:32:58Z</dcterms:modified>
</cp:coreProperties>
</file>