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4630400" cy="8229600"/>
  <p:notesSz cx="8229600" cy="1463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9" d="100"/>
          <a:sy n="69" d="100"/>
        </p:scale>
        <p:origin x="67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989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hyperlink" Target="https://gamma.app/?utm_source=made-with-gamma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>
              <a:alpha val="95000"/>
            </a:srgbClr>
          </a:solidFill>
          <a:ln/>
        </p:spPr>
      </p:sp>
      <p:pic>
        <p:nvPicPr>
          <p:cNvPr id="4" name="Image 1" descr="preencoded.png">
            <a:hlinkClick r:id="rId3"/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2"/>
          <p:cNvSpPr/>
          <p:nvPr/>
        </p:nvSpPr>
        <p:spPr>
          <a:xfrm>
            <a:off x="837724" y="5867876"/>
            <a:ext cx="382905" cy="382905"/>
          </a:xfrm>
          <a:prstGeom prst="roundRect">
            <a:avLst>
              <a:gd name="adj" fmla="val 23878209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8" name="Picture 7" descr="images.jpg">
            <a:extLst>
              <a:ext uri="{FF2B5EF4-FFF2-40B4-BE49-F238E27FC236}">
                <a16:creationId xmlns:a16="http://schemas.microsoft.com/office/drawing/2014/main" id="{5CB1F490-EEE4-575D-B167-9C73D29C5B9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7286" y="454843"/>
            <a:ext cx="1912374" cy="1651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DC168CF-7B5A-1BBB-BD2B-417B83F79C18}"/>
              </a:ext>
            </a:extLst>
          </p:cNvPr>
          <p:cNvSpPr txBox="1"/>
          <p:nvPr/>
        </p:nvSpPr>
        <p:spPr>
          <a:xfrm>
            <a:off x="3412272" y="595311"/>
            <a:ext cx="824075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240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240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Tiruchirappalli- 620024, </a:t>
            </a:r>
          </a:p>
          <a:p>
            <a:pPr algn="ctr"/>
            <a:r>
              <a:rPr lang="en-US" sz="240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240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C0D897E-7B55-6AC9-782D-C88422719466}"/>
              </a:ext>
            </a:extLst>
          </p:cNvPr>
          <p:cNvSpPr txBox="1"/>
          <p:nvPr/>
        </p:nvSpPr>
        <p:spPr>
          <a:xfrm>
            <a:off x="2074127" y="2580836"/>
            <a:ext cx="7315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 err="1">
                <a:solidFill>
                  <a:srgbClr val="7030A0"/>
                </a:solidFill>
              </a:rPr>
              <a:t>Programme</a:t>
            </a:r>
            <a:r>
              <a:rPr lang="en-US" b="1" dirty="0">
                <a:solidFill>
                  <a:srgbClr val="7030A0"/>
                </a:solidFill>
              </a:rPr>
              <a:t>: M.A.,HUMAN  RESOURCE MANAGEMENT</a:t>
            </a:r>
            <a:endParaRPr lang="en-IN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A190FB7-1854-5AE4-EA54-401C48208FB6}"/>
              </a:ext>
            </a:extLst>
          </p:cNvPr>
          <p:cNvSpPr txBox="1"/>
          <p:nvPr/>
        </p:nvSpPr>
        <p:spPr>
          <a:xfrm>
            <a:off x="2074127" y="3042867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Title :TRAINING AND DEVELOPMENT </a:t>
            </a:r>
          </a:p>
          <a:p>
            <a:r>
              <a:rPr lang="en-US" b="1" dirty="0">
                <a:solidFill>
                  <a:srgbClr val="FF0000"/>
                </a:solidFill>
                <a:latin typeface="+mj-lt"/>
                <a:cs typeface="Aharoni" pitchFamily="2" charset="-79"/>
              </a:rPr>
              <a:t>Course Code : 22HRM2CC10</a:t>
            </a:r>
            <a:endParaRPr lang="en-US" dirty="0">
              <a:solidFill>
                <a:srgbClr val="FF0000"/>
              </a:solidFill>
              <a:latin typeface="+mj-lt"/>
              <a:cs typeface="Aharoni" pitchFamily="2" charset="-79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270468A-7F91-3860-C785-5C1E3C27BABE}"/>
              </a:ext>
            </a:extLst>
          </p:cNvPr>
          <p:cNvSpPr txBox="1"/>
          <p:nvPr/>
        </p:nvSpPr>
        <p:spPr>
          <a:xfrm>
            <a:off x="3657600" y="3930134"/>
            <a:ext cx="73152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en-US" sz="1800" b="1" kern="0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–</a:t>
            </a:r>
            <a:r>
              <a:rPr lang="en-US" sz="1800" b="1" kern="0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IV</a:t>
            </a:r>
            <a:r>
              <a:rPr lang="en-US" sz="1800" b="1" kern="0" spc="-2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b="1" kern="0" spc="-25" dirty="0">
              <a:solidFill>
                <a:srgbClr val="7030A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31800" algn="ctr"/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Management</a:t>
            </a:r>
            <a:r>
              <a:rPr lang="en-US" sz="1800" b="1" kern="0" spc="-1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/ Executive</a:t>
            </a:r>
            <a:r>
              <a:rPr lang="en-US" sz="1800" b="1" kern="0" spc="-15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kern="0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Development</a:t>
            </a:r>
            <a:endParaRPr lang="en-IN" sz="1800" b="1" kern="0" dirty="0">
              <a:solidFill>
                <a:srgbClr val="7030A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83B378F-7CC5-DBFA-C83E-7573D89C2E1F}"/>
              </a:ext>
            </a:extLst>
          </p:cNvPr>
          <p:cNvSpPr txBox="1"/>
          <p:nvPr/>
        </p:nvSpPr>
        <p:spPr>
          <a:xfrm>
            <a:off x="4047893" y="4962383"/>
            <a:ext cx="73152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2000" b="1" dirty="0">
                <a:solidFill>
                  <a:schemeClr val="accent6"/>
                </a:solidFill>
              </a:rPr>
              <a:t>Department of Lifelong Learning</a:t>
            </a:r>
            <a:endParaRPr lang="en-IN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830342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Meaning and Purpose of Executive Development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866549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495901" y="2866549"/>
            <a:ext cx="2865001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Develop Essential Skills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495901" y="3362087"/>
            <a:ext cx="2956441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Equip managers with the tools to excel in their roles, including leadership, communication, and decision-making.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866549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5349835" y="2866549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Align Leaders with Goals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5349835" y="3714036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Ensure that leadership aligns with the overall strategic direction of the organization.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402699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495901" y="5402699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Empower Leaders to Grow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495901" y="6250186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Create a culture of continuous learning and development for current and future leaders.</a:t>
            </a:r>
            <a:endParaRPr lang="en-US" sz="1850" dirty="0"/>
          </a:p>
        </p:txBody>
      </p:sp>
      <p:sp>
        <p:nvSpPr>
          <p:cNvPr id="13" name="Shape 10"/>
          <p:cNvSpPr/>
          <p:nvPr/>
        </p:nvSpPr>
        <p:spPr>
          <a:xfrm>
            <a:off x="4691658" y="5402699"/>
            <a:ext cx="418862" cy="418862"/>
          </a:xfrm>
          <a:prstGeom prst="roundRect">
            <a:avLst>
              <a:gd name="adj" fmla="val 24003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5349835" y="5402699"/>
            <a:ext cx="2956441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Drive Organizational Success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5349835" y="6250186"/>
            <a:ext cx="2956441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Optimize individual and organizational performance through effective leadership.</a:t>
            </a:r>
            <a:endParaRPr lang="en-US" sz="18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1766292"/>
            <a:ext cx="12954952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Designing an Effective Supervisor Training and Development Program</a:t>
            </a:r>
            <a:endParaRPr lang="en-US" sz="4400" dirty="0"/>
          </a:p>
        </p:txBody>
      </p:sp>
      <p:sp>
        <p:nvSpPr>
          <p:cNvPr id="3" name="Text 1"/>
          <p:cNvSpPr/>
          <p:nvPr/>
        </p:nvSpPr>
        <p:spPr>
          <a:xfrm>
            <a:off x="837724" y="377261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Needs Assessment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837724" y="4363879"/>
            <a:ext cx="2800826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Identify current gaps and desired competencies for supervisors.</a:t>
            </a:r>
            <a:endParaRPr lang="en-US" sz="1850" dirty="0"/>
          </a:p>
        </p:txBody>
      </p:sp>
      <p:sp>
        <p:nvSpPr>
          <p:cNvPr id="5" name="Text 3"/>
          <p:cNvSpPr/>
          <p:nvPr/>
        </p:nvSpPr>
        <p:spPr>
          <a:xfrm>
            <a:off x="4230053" y="377261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Program Structure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30053" y="4363879"/>
            <a:ext cx="280082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Develop a structured program that includes a blend of theoretical and practical learning.</a:t>
            </a:r>
            <a:endParaRPr lang="en-US" sz="1850" dirty="0"/>
          </a:p>
        </p:txBody>
      </p:sp>
      <p:sp>
        <p:nvSpPr>
          <p:cNvPr id="7" name="Text 5"/>
          <p:cNvSpPr/>
          <p:nvPr/>
        </p:nvSpPr>
        <p:spPr>
          <a:xfrm>
            <a:off x="7622381" y="3772614"/>
            <a:ext cx="2800826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Training Delivery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22381" y="4363879"/>
            <a:ext cx="280082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Choose appropriate methods such as workshops, coaching, or online learning platforms.</a:t>
            </a:r>
            <a:endParaRPr lang="en-US" sz="1850" dirty="0"/>
          </a:p>
        </p:txBody>
      </p:sp>
      <p:sp>
        <p:nvSpPr>
          <p:cNvPr id="9" name="Text 7"/>
          <p:cNvSpPr/>
          <p:nvPr/>
        </p:nvSpPr>
        <p:spPr>
          <a:xfrm>
            <a:off x="11014710" y="3772614"/>
            <a:ext cx="2800826" cy="70389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Evaluation and Feedback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4710" y="4715828"/>
            <a:ext cx="2800826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Measure the effectiveness of the program and gather feedback for continuous improvement.</a:t>
            </a:r>
            <a:endParaRPr lang="en-US" sz="18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09705" y="872252"/>
            <a:ext cx="7697391" cy="121562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750"/>
              </a:lnSpc>
              <a:buNone/>
            </a:pPr>
            <a:r>
              <a:rPr lang="en-US" sz="3800" kern="0" spc="-7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On-the-Job Development Programs: Coaching and Counseling</a:t>
            </a:r>
            <a:endParaRPr lang="en-US" sz="380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9705" y="2397800"/>
            <a:ext cx="1033224" cy="1653183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52849" y="2604373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Coaching</a:t>
            </a:r>
            <a:endParaRPr lang="en-US" sz="1900" dirty="0"/>
          </a:p>
        </p:txBody>
      </p:sp>
      <p:sp>
        <p:nvSpPr>
          <p:cNvPr id="6" name="Text 2"/>
          <p:cNvSpPr/>
          <p:nvPr/>
        </p:nvSpPr>
        <p:spPr>
          <a:xfrm>
            <a:off x="7552849" y="3032165"/>
            <a:ext cx="6354247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Focus on developing specific skills, strategies, and behaviors.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9705" y="4050983"/>
            <a:ext cx="1033224" cy="1653183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52849" y="4257556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Counseling</a:t>
            </a:r>
            <a:endParaRPr lang="en-US" sz="1900" dirty="0"/>
          </a:p>
        </p:txBody>
      </p:sp>
      <p:sp>
        <p:nvSpPr>
          <p:cNvPr id="9" name="Text 4"/>
          <p:cNvSpPr/>
          <p:nvPr/>
        </p:nvSpPr>
        <p:spPr>
          <a:xfrm>
            <a:off x="7552849" y="4685348"/>
            <a:ext cx="6354247" cy="661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Address performance issues, provide support, and guide employees towards improvement.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09705" y="5704165"/>
            <a:ext cx="1033224" cy="1653183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52849" y="5910739"/>
            <a:ext cx="2431256" cy="30384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350"/>
              </a:lnSpc>
              <a:buNone/>
            </a:pPr>
            <a:r>
              <a:rPr lang="en-US" sz="1900" kern="0" spc="-38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Transition to New Jobs</a:t>
            </a:r>
            <a:endParaRPr lang="en-US" sz="1900" dirty="0"/>
          </a:p>
        </p:txBody>
      </p:sp>
      <p:sp>
        <p:nvSpPr>
          <p:cNvPr id="12" name="Text 6"/>
          <p:cNvSpPr/>
          <p:nvPr/>
        </p:nvSpPr>
        <p:spPr>
          <a:xfrm>
            <a:off x="7552849" y="6338530"/>
            <a:ext cx="6354247" cy="3306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kern="0" spc="-33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training and support for employees moving into new roles.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837724" y="973098"/>
            <a:ext cx="7468553" cy="140803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Self-Improvement Programs: Job Rotation, Junior Boards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837724" y="2740104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5" name="Text 2"/>
          <p:cNvSpPr/>
          <p:nvPr/>
        </p:nvSpPr>
        <p:spPr>
          <a:xfrm>
            <a:off x="1084659" y="29870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Job Rotation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1084659" y="3482578"/>
            <a:ext cx="3120747" cy="11490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Gain exposure to different areas of the organization, developing broader perspectives and skills.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4691658" y="2740104"/>
            <a:ext cx="3614618" cy="2521506"/>
          </a:xfrm>
          <a:prstGeom prst="roundRect">
            <a:avLst>
              <a:gd name="adj" fmla="val 398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4938593" y="298704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Junior Boards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938593" y="3482578"/>
            <a:ext cx="3120747" cy="153209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Provide leadership opportunities to emerging talent through simulations of real-world business challenges.</a:t>
            </a:r>
            <a:endParaRPr lang="en-US" sz="1850" dirty="0"/>
          </a:p>
        </p:txBody>
      </p:sp>
      <p:sp>
        <p:nvSpPr>
          <p:cNvPr id="10" name="Shape 7"/>
          <p:cNvSpPr/>
          <p:nvPr/>
        </p:nvSpPr>
        <p:spPr>
          <a:xfrm>
            <a:off x="837724" y="5500926"/>
            <a:ext cx="7468553" cy="1755458"/>
          </a:xfrm>
          <a:prstGeom prst="roundRect">
            <a:avLst>
              <a:gd name="adj" fmla="val 5727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1" name="Text 8"/>
          <p:cNvSpPr/>
          <p:nvPr/>
        </p:nvSpPr>
        <p:spPr>
          <a:xfrm>
            <a:off x="1084659" y="5747861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Action Learning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1084659" y="6243399"/>
            <a:ext cx="6974681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Learn by doing through real-world projects, tackling complex challenges, and analyzing results.</a:t>
            </a:r>
            <a:endParaRPr lang="en-US" sz="18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37342" y="937736"/>
            <a:ext cx="7869317" cy="107108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4200"/>
              </a:lnSpc>
              <a:buNone/>
            </a:pPr>
            <a:r>
              <a:rPr lang="en-US" sz="3350" kern="0" spc="-67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Case Study, Management Games, and Seminars</a:t>
            </a:r>
            <a:endParaRPr lang="en-US" sz="33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7342" y="2281952"/>
            <a:ext cx="455176" cy="4551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37342" y="2919174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Case Study</a:t>
            </a:r>
            <a:endParaRPr lang="en-US" sz="1650" dirty="0"/>
          </a:p>
        </p:txBody>
      </p:sp>
      <p:sp>
        <p:nvSpPr>
          <p:cNvPr id="6" name="Text 2"/>
          <p:cNvSpPr/>
          <p:nvPr/>
        </p:nvSpPr>
        <p:spPr>
          <a:xfrm>
            <a:off x="637342" y="3296245"/>
            <a:ext cx="786931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Analyze real-world situations to develop problem-solving, critical thinking, and decision-making skills.</a:t>
            </a:r>
            <a:endParaRPr lang="en-US" sz="14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7342" y="4133969"/>
            <a:ext cx="455176" cy="4551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637342" y="4771192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Management Games</a:t>
            </a:r>
            <a:endParaRPr lang="en-US" sz="1650" dirty="0"/>
          </a:p>
        </p:txBody>
      </p:sp>
      <p:sp>
        <p:nvSpPr>
          <p:cNvPr id="9" name="Text 4"/>
          <p:cNvSpPr/>
          <p:nvPr/>
        </p:nvSpPr>
        <p:spPr>
          <a:xfrm>
            <a:off x="637342" y="5148263"/>
            <a:ext cx="786931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Simulate business environments, allowing participants to practice leadership and strategic thinking.</a:t>
            </a:r>
            <a:endParaRPr lang="en-US" sz="14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7342" y="5985986"/>
            <a:ext cx="455176" cy="4551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637342" y="6623209"/>
            <a:ext cx="2142530" cy="2678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100"/>
              </a:lnSpc>
              <a:buNone/>
            </a:pPr>
            <a:r>
              <a:rPr lang="en-US" sz="1650" kern="0" spc="-3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Seminars</a:t>
            </a:r>
            <a:endParaRPr lang="en-US" sz="1650" dirty="0"/>
          </a:p>
        </p:txBody>
      </p:sp>
      <p:sp>
        <p:nvSpPr>
          <p:cNvPr id="12" name="Text 6"/>
          <p:cNvSpPr/>
          <p:nvPr/>
        </p:nvSpPr>
        <p:spPr>
          <a:xfrm>
            <a:off x="637342" y="7000280"/>
            <a:ext cx="7869317" cy="29146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250"/>
              </a:lnSpc>
              <a:buNone/>
            </a:pPr>
            <a:r>
              <a:rPr lang="en-US" sz="1400" kern="0" spc="-29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Gain insights from industry experts, thought leaders, and renowned speakers on various management topics.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5137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86395" y="2990612"/>
            <a:ext cx="10547747" cy="5768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500"/>
              </a:lnSpc>
              <a:buNone/>
            </a:pPr>
            <a:r>
              <a:rPr lang="en-US" sz="3600" kern="0" spc="-73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University-Related Executive Development Programs</a:t>
            </a:r>
            <a:endParaRPr lang="en-US" sz="3600" dirty="0"/>
          </a:p>
        </p:txBody>
      </p:sp>
      <p:sp>
        <p:nvSpPr>
          <p:cNvPr id="4" name="Shape 1"/>
          <p:cNvSpPr/>
          <p:nvPr/>
        </p:nvSpPr>
        <p:spPr>
          <a:xfrm>
            <a:off x="686395" y="5777508"/>
            <a:ext cx="13257609" cy="22860"/>
          </a:xfrm>
          <a:prstGeom prst="roundRect">
            <a:avLst>
              <a:gd name="adj" fmla="val 360322"/>
            </a:avLst>
          </a:prstGeom>
          <a:solidFill>
            <a:srgbClr val="DABADD"/>
          </a:solidFill>
          <a:ln/>
        </p:spPr>
      </p:sp>
      <p:sp>
        <p:nvSpPr>
          <p:cNvPr id="5" name="Shape 2"/>
          <p:cNvSpPr/>
          <p:nvPr/>
        </p:nvSpPr>
        <p:spPr>
          <a:xfrm>
            <a:off x="3940254" y="5091112"/>
            <a:ext cx="22860" cy="686395"/>
          </a:xfrm>
          <a:prstGeom prst="roundRect">
            <a:avLst>
              <a:gd name="adj" fmla="val 360322"/>
            </a:avLst>
          </a:prstGeom>
          <a:solidFill>
            <a:srgbClr val="DABADD"/>
          </a:solidFill>
          <a:ln/>
        </p:spPr>
      </p:sp>
      <p:sp>
        <p:nvSpPr>
          <p:cNvPr id="6" name="Shape 3"/>
          <p:cNvSpPr/>
          <p:nvPr/>
        </p:nvSpPr>
        <p:spPr>
          <a:xfrm>
            <a:off x="3731062" y="5556885"/>
            <a:ext cx="441246" cy="441246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7" name="Text 4"/>
          <p:cNvSpPr/>
          <p:nvPr/>
        </p:nvSpPr>
        <p:spPr>
          <a:xfrm>
            <a:off x="3882390" y="5639038"/>
            <a:ext cx="138470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150" dirty="0"/>
          </a:p>
        </p:txBody>
      </p:sp>
      <p:sp>
        <p:nvSpPr>
          <p:cNvPr id="8" name="Text 5"/>
          <p:cNvSpPr/>
          <p:nvPr/>
        </p:nvSpPr>
        <p:spPr>
          <a:xfrm>
            <a:off x="2798088" y="3861554"/>
            <a:ext cx="2307193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MBA Programs</a:t>
            </a:r>
            <a:endParaRPr lang="en-US" sz="1800" dirty="0"/>
          </a:p>
        </p:txBody>
      </p:sp>
      <p:sp>
        <p:nvSpPr>
          <p:cNvPr id="9" name="Text 6"/>
          <p:cNvSpPr/>
          <p:nvPr/>
        </p:nvSpPr>
        <p:spPr>
          <a:xfrm>
            <a:off x="882491" y="4267557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In-depth knowledge of business principles, strategic management, and leadership.</a:t>
            </a:r>
            <a:endParaRPr lang="en-US" sz="1500" dirty="0"/>
          </a:p>
        </p:txBody>
      </p:sp>
      <p:sp>
        <p:nvSpPr>
          <p:cNvPr id="10" name="Shape 7"/>
          <p:cNvSpPr/>
          <p:nvPr/>
        </p:nvSpPr>
        <p:spPr>
          <a:xfrm>
            <a:off x="7303651" y="5777508"/>
            <a:ext cx="22860" cy="686395"/>
          </a:xfrm>
          <a:prstGeom prst="roundRect">
            <a:avLst>
              <a:gd name="adj" fmla="val 360322"/>
            </a:avLst>
          </a:prstGeom>
          <a:solidFill>
            <a:srgbClr val="DABADD"/>
          </a:solidFill>
          <a:ln/>
        </p:spPr>
      </p:sp>
      <p:sp>
        <p:nvSpPr>
          <p:cNvPr id="11" name="Shape 8"/>
          <p:cNvSpPr/>
          <p:nvPr/>
        </p:nvSpPr>
        <p:spPr>
          <a:xfrm>
            <a:off x="7094458" y="5556885"/>
            <a:ext cx="441246" cy="441246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7245787" y="5639038"/>
            <a:ext cx="138470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150" dirty="0"/>
          </a:p>
        </p:txBody>
      </p:sp>
      <p:sp>
        <p:nvSpPr>
          <p:cNvPr id="13" name="Text 10"/>
          <p:cNvSpPr/>
          <p:nvPr/>
        </p:nvSpPr>
        <p:spPr>
          <a:xfrm>
            <a:off x="6161484" y="6659999"/>
            <a:ext cx="2307193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Executive Education</a:t>
            </a:r>
            <a:endParaRPr lang="en-US" sz="1800" dirty="0"/>
          </a:p>
        </p:txBody>
      </p:sp>
      <p:sp>
        <p:nvSpPr>
          <p:cNvPr id="14" name="Text 11"/>
          <p:cNvSpPr/>
          <p:nvPr/>
        </p:nvSpPr>
        <p:spPr>
          <a:xfrm>
            <a:off x="4245888" y="7066002"/>
            <a:ext cx="6138505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Specialized programs designed for experienced professionals with specific leadership needs.</a:t>
            </a:r>
            <a:endParaRPr lang="en-US" sz="1500" dirty="0"/>
          </a:p>
        </p:txBody>
      </p:sp>
      <p:sp>
        <p:nvSpPr>
          <p:cNvPr id="15" name="Shape 12"/>
          <p:cNvSpPr/>
          <p:nvPr/>
        </p:nvSpPr>
        <p:spPr>
          <a:xfrm>
            <a:off x="10667167" y="5091112"/>
            <a:ext cx="22860" cy="686395"/>
          </a:xfrm>
          <a:prstGeom prst="roundRect">
            <a:avLst>
              <a:gd name="adj" fmla="val 360322"/>
            </a:avLst>
          </a:prstGeom>
          <a:solidFill>
            <a:srgbClr val="DABADD"/>
          </a:solidFill>
          <a:ln/>
        </p:spPr>
      </p:sp>
      <p:sp>
        <p:nvSpPr>
          <p:cNvPr id="16" name="Shape 13"/>
          <p:cNvSpPr/>
          <p:nvPr/>
        </p:nvSpPr>
        <p:spPr>
          <a:xfrm>
            <a:off x="10457974" y="5556885"/>
            <a:ext cx="441246" cy="441246"/>
          </a:xfrm>
          <a:prstGeom prst="roundRect">
            <a:avLst>
              <a:gd name="adj" fmla="val 18668"/>
            </a:avLst>
          </a:prstGeom>
          <a:solidFill>
            <a:srgbClr val="F4D4F7"/>
          </a:solidFill>
          <a:ln w="7620">
            <a:solidFill>
              <a:srgbClr val="DABADD"/>
            </a:solidFill>
            <a:prstDash val="solid"/>
          </a:ln>
        </p:spPr>
      </p:sp>
      <p:sp>
        <p:nvSpPr>
          <p:cNvPr id="17" name="Text 14"/>
          <p:cNvSpPr/>
          <p:nvPr/>
        </p:nvSpPr>
        <p:spPr>
          <a:xfrm>
            <a:off x="10609302" y="5639038"/>
            <a:ext cx="138470" cy="2768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150"/>
              </a:lnSpc>
              <a:buNone/>
            </a:pPr>
            <a:r>
              <a:rPr lang="en-US" sz="215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150" dirty="0"/>
          </a:p>
        </p:txBody>
      </p:sp>
      <p:sp>
        <p:nvSpPr>
          <p:cNvPr id="18" name="Text 15"/>
          <p:cNvSpPr/>
          <p:nvPr/>
        </p:nvSpPr>
        <p:spPr>
          <a:xfrm>
            <a:off x="9525000" y="3861554"/>
            <a:ext cx="2307193" cy="2883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250"/>
              </a:lnSpc>
              <a:buNone/>
            </a:pPr>
            <a:r>
              <a:rPr lang="en-US" sz="1800" kern="0" spc="-36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Doctoral Programs</a:t>
            </a:r>
            <a:endParaRPr lang="en-US" sz="1800" dirty="0"/>
          </a:p>
        </p:txBody>
      </p:sp>
      <p:sp>
        <p:nvSpPr>
          <p:cNvPr id="19" name="Text 16"/>
          <p:cNvSpPr/>
          <p:nvPr/>
        </p:nvSpPr>
        <p:spPr>
          <a:xfrm>
            <a:off x="7609284" y="4267557"/>
            <a:ext cx="6138624" cy="6274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500" kern="0" spc="-31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Advanced research and theoretical frameworks for leaders in academia and industry.</a:t>
            </a:r>
            <a:endParaRPr lang="en-US" sz="15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837724" y="853321"/>
            <a:ext cx="7645003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In-House Development Centers</a:t>
            </a:r>
            <a:endParaRPr lang="en-US" sz="440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07638" y="2036088"/>
            <a:ext cx="2137529" cy="174021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4001572" y="2891909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1</a:t>
            </a:r>
            <a:endParaRPr lang="en-US" sz="2350" dirty="0"/>
          </a:p>
        </p:txBody>
      </p:sp>
      <p:sp>
        <p:nvSpPr>
          <p:cNvPr id="5" name="Text 2"/>
          <p:cNvSpPr/>
          <p:nvPr/>
        </p:nvSpPr>
        <p:spPr>
          <a:xfrm>
            <a:off x="5384482" y="2275403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Tailored Programs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84482" y="2770942"/>
            <a:ext cx="8168878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Personalized training based on organizational needs and individual development plans.</a:t>
            </a:r>
            <a:endParaRPr lang="en-US" sz="1850" dirty="0"/>
          </a:p>
        </p:txBody>
      </p:sp>
      <p:sp>
        <p:nvSpPr>
          <p:cNvPr id="7" name="Shape 4"/>
          <p:cNvSpPr/>
          <p:nvPr/>
        </p:nvSpPr>
        <p:spPr>
          <a:xfrm>
            <a:off x="5204936" y="3790950"/>
            <a:ext cx="8527971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38814" y="3836075"/>
            <a:ext cx="4275058" cy="1740218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4001572" y="4466868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2</a:t>
            </a:r>
            <a:endParaRPr lang="en-US" sz="2350" dirty="0"/>
          </a:p>
        </p:txBody>
      </p:sp>
      <p:sp>
        <p:nvSpPr>
          <p:cNvPr id="10" name="Text 6"/>
          <p:cNvSpPr/>
          <p:nvPr/>
        </p:nvSpPr>
        <p:spPr>
          <a:xfrm>
            <a:off x="6453187" y="4075390"/>
            <a:ext cx="2816185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Dedicated Resources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53187" y="4570928"/>
            <a:ext cx="7100173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Experienced instructors, facilitators, and coaches to guide participants through their development journey.</a:t>
            </a:r>
            <a:endParaRPr lang="en-US" sz="1850" dirty="0"/>
          </a:p>
        </p:txBody>
      </p:sp>
      <p:sp>
        <p:nvSpPr>
          <p:cNvPr id="12" name="Shape 8"/>
          <p:cNvSpPr/>
          <p:nvPr/>
        </p:nvSpPr>
        <p:spPr>
          <a:xfrm>
            <a:off x="6273641" y="5590937"/>
            <a:ext cx="7459266" cy="15240"/>
          </a:xfrm>
          <a:prstGeom prst="roundRect">
            <a:avLst>
              <a:gd name="adj" fmla="val 659712"/>
            </a:avLst>
          </a:prstGeom>
          <a:solidFill>
            <a:srgbClr val="DABADD"/>
          </a:solidFill>
          <a:ln/>
        </p:spPr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0109" y="5636062"/>
            <a:ext cx="6412587" cy="1740218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4001572" y="6266855"/>
            <a:ext cx="149543" cy="4786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750"/>
              </a:lnSpc>
              <a:buNone/>
            </a:pPr>
            <a:r>
              <a:rPr lang="en-US" sz="2350" kern="0" spc="-47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3</a:t>
            </a:r>
            <a:endParaRPr lang="en-US" sz="2350" dirty="0"/>
          </a:p>
        </p:txBody>
      </p:sp>
      <p:sp>
        <p:nvSpPr>
          <p:cNvPr id="15" name="Text 10"/>
          <p:cNvSpPr/>
          <p:nvPr/>
        </p:nvSpPr>
        <p:spPr>
          <a:xfrm>
            <a:off x="7522012" y="5875377"/>
            <a:ext cx="3304937" cy="35194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44" dirty="0">
                <a:solidFill>
                  <a:srgbClr val="272525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Collaborative Environment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22012" y="6370915"/>
            <a:ext cx="6031349" cy="76604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Foster peer learning, networking, and knowledge sharing among participants.</a:t>
            </a:r>
            <a:endParaRPr lang="en-US" sz="18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9144000" y="0"/>
            <a:ext cx="5486400" cy="8229600"/>
          </a:xfrm>
          <a:prstGeom prst="rect">
            <a:avLst/>
          </a:prstGeom>
          <a:solidFill>
            <a:srgbClr val="E5E0DF"/>
          </a:solidFill>
          <a:ln/>
        </p:spPr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44000" y="0"/>
            <a:ext cx="5486400" cy="8229600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837724" y="2434233"/>
            <a:ext cx="7363897" cy="7040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kern="0" spc="-89" dirty="0">
                <a:solidFill>
                  <a:srgbClr val="D73AD7"/>
                </a:solidFill>
                <a:latin typeface="Source Serif Pro Semi Bold" pitchFamily="34" charset="0"/>
                <a:ea typeface="Source Serif Pro Semi Bold" pitchFamily="34" charset="-122"/>
                <a:cs typeface="Source Serif Pro Semi Bold" pitchFamily="34" charset="-120"/>
              </a:rPr>
              <a:t>Key Takeaways and Next Steps</a:t>
            </a:r>
            <a:endParaRPr lang="en-US" sz="4400" dirty="0"/>
          </a:p>
        </p:txBody>
      </p:sp>
      <p:sp>
        <p:nvSpPr>
          <p:cNvPr id="6" name="Text 2"/>
          <p:cNvSpPr/>
          <p:nvPr/>
        </p:nvSpPr>
        <p:spPr>
          <a:xfrm>
            <a:off x="837724" y="3497223"/>
            <a:ext cx="7468553" cy="229814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3000"/>
              </a:lnSpc>
              <a:buNone/>
            </a:pPr>
            <a:r>
              <a:rPr lang="en-US" sz="1850" kern="0" spc="-38" dirty="0">
                <a:solidFill>
                  <a:srgbClr val="272525"/>
                </a:solidFill>
                <a:latin typeface="Source Sans Pro" pitchFamily="34" charset="0"/>
                <a:ea typeface="Source Sans Pro" pitchFamily="34" charset="-122"/>
                <a:cs typeface="Source Sans Pro" pitchFamily="34" charset="-120"/>
              </a:rPr>
              <a:t>Executive development is a strategic investment in the future of your organization. It empowers leaders with the skills, knowledge, and confidence to navigate complex challenges and drive lasting success. To implement a successful program, conduct a thorough needs assessment, customize the program to your organizational context, and track progress to ensure effectiveness.</a:t>
            </a:r>
            <a:endParaRPr lang="en-US" sz="18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526</Words>
  <Application>Microsoft Office PowerPoint</Application>
  <PresentationFormat>Custom</PresentationFormat>
  <Paragraphs>82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Aharoni</vt:lpstr>
      <vt:lpstr>Arial</vt:lpstr>
      <vt:lpstr>Arial Black</vt:lpstr>
      <vt:lpstr>Source Sans Pro</vt:lpstr>
      <vt:lpstr>Source Serif Pro Semi Bold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Soundarya R</cp:lastModifiedBy>
  <cp:revision>2</cp:revision>
  <dcterms:created xsi:type="dcterms:W3CDTF">2024-12-07T10:35:09Z</dcterms:created>
  <dcterms:modified xsi:type="dcterms:W3CDTF">2024-12-07T10:52:04Z</dcterms:modified>
</cp:coreProperties>
</file>