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Open Sans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al Black" panose="020B0A04020102020204" pitchFamily="34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30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6280190" y="58384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A24E4-9C75-CC38-BE1A-ED983110A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0" y="491117"/>
            <a:ext cx="1729477" cy="14803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22589" y="491117"/>
            <a:ext cx="83186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DEPARTMENT OF LIFELONG LEARNING</a:t>
            </a:r>
            <a:r>
              <a:rPr lang="en-US" sz="2400" b="1" dirty="0"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BHARATHIDASAN UNIVERSITY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Tiruchirappalli- 620024,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Tamil Nadu, India 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DFKai-SB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7247" y="2322051"/>
            <a:ext cx="609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Programme: M.A.HUMAN  RESOURCE MANAGEMENT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7247" y="2664823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Title :Total Quality Management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Code :22HRM4CC17</a:t>
            </a:r>
            <a:endParaRPr lang="en-US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3423" y="3930134"/>
            <a:ext cx="5483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algn="ctr">
              <a:spcAft>
                <a:spcPts val="0"/>
              </a:spcAft>
            </a:pP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UNIT</a:t>
            </a:r>
            <a:r>
              <a:rPr lang="en-US" b="1" kern="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IV</a:t>
            </a:r>
            <a:r>
              <a:rPr lang="en-US" b="1" kern="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kern="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1800" algn="ctr">
              <a:spcAft>
                <a:spcPts val="0"/>
              </a:spcAft>
            </a:pPr>
            <a:r>
              <a:rPr lang="en-US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Statistical</a:t>
            </a:r>
            <a:r>
              <a:rPr lang="en-US" b="1" kern="0" spc="-25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Process</a:t>
            </a:r>
            <a:r>
              <a:rPr lang="en-US" b="1" kern="0" spc="-2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Control</a:t>
            </a:r>
            <a:r>
              <a:rPr lang="en-US" b="1" kern="0" spc="-2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Tools</a:t>
            </a:r>
            <a:r>
              <a:rPr lang="en-US" b="1" kern="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b="1" kern="0" spc="1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Techniques</a:t>
            </a:r>
            <a:endParaRPr lang="en-IN" b="1" kern="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83269" y="5020674"/>
            <a:ext cx="73152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T. KUMUTHAVALLI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Lifelong Learning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77058"/>
            <a:ext cx="1001851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Understanding Statistical Process Control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Identifying Trends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3395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statistical process control tools to track and analyze data trends to spot potential deviations from expected performance.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Predicting Issues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03395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These tools help anticipate problems and prevent them before they significantly impact production or service quality.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452813"/>
            <a:ext cx="31113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Continuous Improvement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03395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Statistical process control empowers continuous improvement by providing insights to make data-driven decisions and optimize processes.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0447" y="896064"/>
            <a:ext cx="8796814" cy="643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Problem Solving: A Structured Approach</a:t>
            </a:r>
            <a:endParaRPr lang="en-US" sz="4050" dirty="0"/>
          </a:p>
        </p:txBody>
      </p:sp>
      <p:sp>
        <p:nvSpPr>
          <p:cNvPr id="3" name="Shape 1"/>
          <p:cNvSpPr/>
          <p:nvPr/>
        </p:nvSpPr>
        <p:spPr>
          <a:xfrm>
            <a:off x="720447" y="1951077"/>
            <a:ext cx="1648658" cy="1186101"/>
          </a:xfrm>
          <a:prstGeom prst="roundRect">
            <a:avLst>
              <a:gd name="adj" fmla="val 729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33926" y="2338268"/>
            <a:ext cx="96203" cy="411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2574965" y="2156936"/>
            <a:ext cx="257317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Problem Definition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2574965" y="2601992"/>
            <a:ext cx="7151727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Clearly define the problem, identifying its root cause and desired outcome.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2471976" y="3127653"/>
            <a:ext cx="11335107" cy="11430"/>
          </a:xfrm>
          <a:prstGeom prst="roundRect">
            <a:avLst>
              <a:gd name="adj" fmla="val 756443"/>
            </a:avLst>
          </a:prstGeom>
          <a:solidFill>
            <a:srgbClr val="D1C8C6"/>
          </a:solidFill>
          <a:ln/>
        </p:spPr>
      </p:sp>
      <p:sp>
        <p:nvSpPr>
          <p:cNvPr id="8" name="Shape 6"/>
          <p:cNvSpPr/>
          <p:nvPr/>
        </p:nvSpPr>
        <p:spPr>
          <a:xfrm>
            <a:off x="720447" y="3240048"/>
            <a:ext cx="3297317" cy="1186101"/>
          </a:xfrm>
          <a:prstGeom prst="roundRect">
            <a:avLst>
              <a:gd name="adj" fmla="val 729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33926" y="3627239"/>
            <a:ext cx="131207" cy="411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4223623" y="3445907"/>
            <a:ext cx="257317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Data Collection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4223623" y="3890963"/>
            <a:ext cx="8590359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Gather relevant data to understand the problem thoroughly and form a basis for analysis.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120634" y="4416623"/>
            <a:ext cx="9686449" cy="11430"/>
          </a:xfrm>
          <a:prstGeom prst="roundRect">
            <a:avLst>
              <a:gd name="adj" fmla="val 756443"/>
            </a:avLst>
          </a:prstGeom>
          <a:solidFill>
            <a:srgbClr val="D1C8C6"/>
          </a:solidFill>
          <a:ln/>
        </p:spPr>
      </p:sp>
      <p:sp>
        <p:nvSpPr>
          <p:cNvPr id="13" name="Shape 11"/>
          <p:cNvSpPr/>
          <p:nvPr/>
        </p:nvSpPr>
        <p:spPr>
          <a:xfrm>
            <a:off x="720447" y="4529018"/>
            <a:ext cx="4945975" cy="1186101"/>
          </a:xfrm>
          <a:prstGeom prst="roundRect">
            <a:avLst>
              <a:gd name="adj" fmla="val 729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33926" y="4916210"/>
            <a:ext cx="125611" cy="411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5872282" y="4734878"/>
            <a:ext cx="257317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Solution Development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5872282" y="5179933"/>
            <a:ext cx="7380446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Generate and evaluate potential solutions, considering feasibility and impact.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769293" y="5705594"/>
            <a:ext cx="8037790" cy="11430"/>
          </a:xfrm>
          <a:prstGeom prst="roundRect">
            <a:avLst>
              <a:gd name="adj" fmla="val 756443"/>
            </a:avLst>
          </a:prstGeom>
          <a:solidFill>
            <a:srgbClr val="D1C8C6"/>
          </a:solidFill>
          <a:ln/>
        </p:spPr>
      </p:sp>
      <p:sp>
        <p:nvSpPr>
          <p:cNvPr id="18" name="Shape 16"/>
          <p:cNvSpPr/>
          <p:nvPr/>
        </p:nvSpPr>
        <p:spPr>
          <a:xfrm>
            <a:off x="720447" y="5817989"/>
            <a:ext cx="6594753" cy="1515428"/>
          </a:xfrm>
          <a:prstGeom prst="roundRect">
            <a:avLst>
              <a:gd name="adj" fmla="val 57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33926" y="6369844"/>
            <a:ext cx="138708" cy="411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2000" dirty="0"/>
          </a:p>
        </p:txBody>
      </p:sp>
      <p:sp>
        <p:nvSpPr>
          <p:cNvPr id="20" name="Text 18"/>
          <p:cNvSpPr/>
          <p:nvPr/>
        </p:nvSpPr>
        <p:spPr>
          <a:xfrm>
            <a:off x="7521059" y="6023848"/>
            <a:ext cx="3485197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Implementation and Evaluation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7521059" y="6468904"/>
            <a:ext cx="6183035" cy="658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 the chosen solution, monitor results, and adjust as needed.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02499"/>
            <a:ext cx="81381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Kaizen: Continuous Improvement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851440"/>
            <a:ext cx="4196358" cy="2410897"/>
          </a:xfrm>
          <a:prstGeom prst="roundRect">
            <a:avLst>
              <a:gd name="adj" fmla="val 39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5085874"/>
            <a:ext cx="30409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Employee Empowerment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5576292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Empower employees to identify and implement improvements in their daily work.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4851440"/>
            <a:ext cx="4196358" cy="2410897"/>
          </a:xfrm>
          <a:prstGeom prst="roundRect">
            <a:avLst>
              <a:gd name="adj" fmla="val 39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51396" y="50858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Focus on Efficiency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1396" y="5576292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Eliminate waste and streamline processes to increase productivity and reduce costs.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4851440"/>
            <a:ext cx="4196358" cy="2410897"/>
          </a:xfrm>
          <a:prstGeom prst="roundRect">
            <a:avLst>
              <a:gd name="adj" fmla="val 39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74568" y="50858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Incremental Change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4568" y="5576292"/>
            <a:ext cx="372749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Kaizen promotes small, incremental changes that contribute to continuous improvement.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741997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Tools for Process Improvement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The 5's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Seiri (sort), Seiton (set in order), Seiso (shine), Seiketsu (standardize), Shitsuke (sustain).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The 4 M's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Manpower, Materials, Machine, Method.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3657" y="644247"/>
            <a:ext cx="7776686" cy="1220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Visualizing Data for Better Understanding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57" y="2158127"/>
            <a:ext cx="488275" cy="4882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83657" y="2841665"/>
            <a:ext cx="2441734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Flow Chart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683657" y="3263979"/>
            <a:ext cx="7776686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visual representation of steps in a process, showing sequence and dependencies.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57" y="4162544"/>
            <a:ext cx="488275" cy="4882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83657" y="4846082"/>
            <a:ext cx="2656284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Cause and Effect Diagram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683657" y="5268397"/>
            <a:ext cx="7776686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Identifies potential causes of a problem, branching out from the main effect.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657" y="6166961"/>
            <a:ext cx="488275" cy="4882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83657" y="6850499"/>
            <a:ext cx="2441734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Check Sheet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683657" y="7272814"/>
            <a:ext cx="7776686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structured form for recording data, used to track occurrences and patterns.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0372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958" y="2844403"/>
            <a:ext cx="6257925" cy="5534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Statistical Tools for Data Analysis</a:t>
            </a:r>
            <a:endParaRPr lang="en-US" sz="3450" dirty="0"/>
          </a:p>
        </p:txBody>
      </p:sp>
      <p:sp>
        <p:nvSpPr>
          <p:cNvPr id="4" name="Text 1"/>
          <p:cNvSpPr/>
          <p:nvPr/>
        </p:nvSpPr>
        <p:spPr>
          <a:xfrm>
            <a:off x="619958" y="3751898"/>
            <a:ext cx="6562368" cy="584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sz="4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4600" dirty="0"/>
          </a:p>
        </p:txBody>
      </p:sp>
      <p:sp>
        <p:nvSpPr>
          <p:cNvPr id="5" name="Text 2"/>
          <p:cNvSpPr/>
          <p:nvPr/>
        </p:nvSpPr>
        <p:spPr>
          <a:xfrm>
            <a:off x="2794040" y="4557593"/>
            <a:ext cx="2214086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Scatter Diagram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619958" y="4940618"/>
            <a:ext cx="6562368" cy="566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Shows the relationship between two variables, identifying potential correlations.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7447955" y="3751898"/>
            <a:ext cx="6562487" cy="584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sz="4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4600" dirty="0"/>
          </a:p>
        </p:txBody>
      </p:sp>
      <p:sp>
        <p:nvSpPr>
          <p:cNvPr id="8" name="Text 5"/>
          <p:cNvSpPr/>
          <p:nvPr/>
        </p:nvSpPr>
        <p:spPr>
          <a:xfrm>
            <a:off x="9622155" y="4557593"/>
            <a:ext cx="2214086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Pareto Chart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7447955" y="4940618"/>
            <a:ext cx="6562487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Prioritizes problems based on frequency or impact, focusing on the vital few.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619958" y="6127194"/>
            <a:ext cx="6562368" cy="584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sz="4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4600" dirty="0"/>
          </a:p>
        </p:txBody>
      </p:sp>
      <p:sp>
        <p:nvSpPr>
          <p:cNvPr id="11" name="Text 8"/>
          <p:cNvSpPr/>
          <p:nvPr/>
        </p:nvSpPr>
        <p:spPr>
          <a:xfrm>
            <a:off x="2794040" y="6932890"/>
            <a:ext cx="2214086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Histogram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619958" y="7315914"/>
            <a:ext cx="6562368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Displays the distribution of data, showing patterns and outliers.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7447955" y="6127194"/>
            <a:ext cx="6562487" cy="584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sz="46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4600" dirty="0"/>
          </a:p>
        </p:txBody>
      </p:sp>
      <p:sp>
        <p:nvSpPr>
          <p:cNvPr id="14" name="Text 11"/>
          <p:cNvSpPr/>
          <p:nvPr/>
        </p:nvSpPr>
        <p:spPr>
          <a:xfrm>
            <a:off x="9622155" y="6932890"/>
            <a:ext cx="2214086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Control Chart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7447955" y="7315914"/>
            <a:ext cx="6562487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Tracks data points over time, identifying shifts or trends in performance.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2535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Improving Quality and Efficiency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938224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417439" y="29382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Quality Circles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3428643"/>
            <a:ext cx="304121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Small groups of employees meet regularly to identify and solve problems in their work areas.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938224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309116" y="29382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Six Sigma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09116" y="3428643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rigorous methodology aimed at reducing defects and variability in processes.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362218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417439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Benchmarking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417439" y="5852636"/>
            <a:ext cx="304121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Comparing processes and performance with best-in-class organizations to drive improvement.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685467" y="5362218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09116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Brainstorming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5309116" y="5852636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collaborative method for generating ideas and solutions to problems.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43520"/>
            <a:ext cx="795825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Transforming Business Processes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382" y="3751898"/>
            <a:ext cx="1448872" cy="90725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705" y="3751898"/>
            <a:ext cx="1448872" cy="90725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1028" y="3751898"/>
            <a:ext cx="1448872" cy="907256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93790" y="506027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Business process reengineering fundamentally redesigns processes to improve efficiency, effectiveness, and customer satisfaction.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476</Words>
  <Application>Microsoft Office PowerPoint</Application>
  <PresentationFormat>Custom</PresentationFormat>
  <Paragraphs>84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Aharoni</vt:lpstr>
      <vt:lpstr>DFKai-SB</vt:lpstr>
      <vt:lpstr>Open Sans</vt:lpstr>
      <vt:lpstr>Calibri</vt:lpstr>
      <vt:lpstr>Times New Roman</vt:lpstr>
      <vt:lpstr>Arial</vt:lpstr>
      <vt:lpstr>Crimson Pro Bold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2</cp:revision>
  <dcterms:created xsi:type="dcterms:W3CDTF">2024-12-06T15:43:03Z</dcterms:created>
  <dcterms:modified xsi:type="dcterms:W3CDTF">2024-12-06T15:48:18Z</dcterms:modified>
</cp:coreProperties>
</file>