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M Sans Medium" panose="020B0604020202020204" charset="0"/>
      <p:regular r:id="rId15"/>
    </p:embeddedFont>
    <p:embeddedFont>
      <p:font typeface="Inter" panose="020B0604020202020204" charset="0"/>
      <p:regular r:id="rId16"/>
    </p:embeddedFont>
    <p:embeddedFont>
      <p:font typeface="Arial Black" panose="020B0A04020102020204" pitchFamily="3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82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6654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756440" y="5648563"/>
            <a:ext cx="188714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24E4-9C75-CC38-BE1A-ED983110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8" y="192412"/>
            <a:ext cx="1729477" cy="148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0951" y="293783"/>
            <a:ext cx="92385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4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9951" y="2245141"/>
            <a:ext cx="609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M.A.HUMAN  RESOURCE MANAGEMENT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9951" y="274261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:Total Quality Management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:22HRM4CC17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8737" y="3799552"/>
            <a:ext cx="2193549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algn="ctr">
              <a:spcBef>
                <a:spcPts val="1045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kern="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Bef>
                <a:spcPts val="1045"/>
              </a:spcBef>
              <a:spcAft>
                <a:spcPts val="0"/>
              </a:spcAft>
            </a:pPr>
            <a:r>
              <a:rPr lang="en-US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Models</a:t>
            </a:r>
            <a:r>
              <a:rPr lang="en-US" b="1" kern="0" spc="-1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b="1" kern="0" spc="-2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TQM</a:t>
            </a:r>
            <a:endParaRPr lang="en-IN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4961306"/>
            <a:ext cx="7315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134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The Fuji Xerox Model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7099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Focus on Customer Satisfaction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257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Fuji Xerox model emphasizes customer satisfaction through a focus on quality, efficiency, and innovation.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7099"/>
            <a:ext cx="33985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Continuous Improvement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03824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promotes a culture of continuous improvement through employee involvement, data analysis, and problem-solving.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7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Key Features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3824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features include customer-centricity, teamwork, data-driven decision-making, and process optimization.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954" y="612458"/>
            <a:ext cx="6288524" cy="69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The Eicher Group Model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7954" y="1640562"/>
            <a:ext cx="3682960" cy="2703433"/>
          </a:xfrm>
          <a:prstGeom prst="roundRect">
            <a:avLst>
              <a:gd name="adj" fmla="val 1233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1000244" y="1862852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Safety and Efficiency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00244" y="2343507"/>
            <a:ext cx="3238381" cy="142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Eicher Group model prioritizes safety and efficiency as key components of quality.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3204" y="1640562"/>
            <a:ext cx="3682960" cy="2703433"/>
          </a:xfrm>
          <a:prstGeom prst="roundRect">
            <a:avLst>
              <a:gd name="adj" fmla="val 1233"/>
            </a:avLst>
          </a:prstGeom>
          <a:solidFill>
            <a:srgbClr val="EDEBE3"/>
          </a:solidFill>
          <a:ln/>
        </p:spPr>
      </p:sp>
      <p:sp>
        <p:nvSpPr>
          <p:cNvPr id="8" name="Text 5"/>
          <p:cNvSpPr/>
          <p:nvPr/>
        </p:nvSpPr>
        <p:spPr>
          <a:xfrm>
            <a:off x="4905494" y="1862852"/>
            <a:ext cx="2942749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Employee Involvement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905494" y="2343507"/>
            <a:ext cx="3238381" cy="1778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emphasizes employee involvement in quality initiatives through training, empowerment, and recognition.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77954" y="4566285"/>
            <a:ext cx="3682960" cy="3050738"/>
          </a:xfrm>
          <a:prstGeom prst="roundRect">
            <a:avLst>
              <a:gd name="adj" fmla="val 1093"/>
            </a:avLst>
          </a:prstGeom>
          <a:solidFill>
            <a:srgbClr val="EDEBE3"/>
          </a:solidFill>
          <a:ln/>
        </p:spPr>
      </p:sp>
      <p:sp>
        <p:nvSpPr>
          <p:cNvPr id="11" name="Text 8"/>
          <p:cNvSpPr/>
          <p:nvPr/>
        </p:nvSpPr>
        <p:spPr>
          <a:xfrm>
            <a:off x="1000244" y="4788575"/>
            <a:ext cx="3238381" cy="694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Continuous Improvement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00244" y="5616535"/>
            <a:ext cx="3238381" cy="1778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model promotes continuous improvement through data analysis, process optimization, and problem-solving.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3204" y="4566285"/>
            <a:ext cx="3682960" cy="3050738"/>
          </a:xfrm>
          <a:prstGeom prst="roundRect">
            <a:avLst>
              <a:gd name="adj" fmla="val 1093"/>
            </a:avLst>
          </a:prstGeom>
          <a:solidFill>
            <a:srgbClr val="EDEBE3"/>
          </a:solidFill>
          <a:ln/>
        </p:spPr>
      </p:sp>
      <p:sp>
        <p:nvSpPr>
          <p:cNvPr id="14" name="Text 11"/>
          <p:cNvSpPr/>
          <p:nvPr/>
        </p:nvSpPr>
        <p:spPr>
          <a:xfrm>
            <a:off x="4905494" y="4788575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Customer Focus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4905494" y="5269230"/>
            <a:ext cx="3238381" cy="142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aims to meet and exceed customer expectations through quality products and services.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6493" y="1096447"/>
            <a:ext cx="7229237" cy="660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The Basic Frame Move Model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93" y="2074545"/>
            <a:ext cx="528638" cy="5286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26493" y="2814637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Planning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6226493" y="3271838"/>
            <a:ext cx="36733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Basic Frame Move Model starts with careful planning and defining clear goals for quality improvement.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991" y="2074545"/>
            <a:ext cx="528638" cy="5286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16991" y="2814637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Execution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10216991" y="3271838"/>
            <a:ext cx="36733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emphasizes the importance of implementing quality initiatives effectively.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493" y="4920972"/>
            <a:ext cx="528638" cy="5286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26493" y="5661065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Feedback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6226493" y="6118265"/>
            <a:ext cx="3673316" cy="676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Continuous feedback is crucial for identifying areas for improvement.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991" y="4920972"/>
            <a:ext cx="528638" cy="5286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16991" y="5661065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Improvement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10216991" y="6118265"/>
            <a:ext cx="3673316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model advocates for constant improvement through data analysis and process optimization.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61135"/>
            <a:ext cx="69726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The Norman Rickad Model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7652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6479500" y="2850237"/>
            <a:ext cx="1116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765227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Strategic Quality Management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60997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model focuses on integrating quality management into the overall business strategy.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7652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9" name="Text 6"/>
          <p:cNvSpPr/>
          <p:nvPr/>
        </p:nvSpPr>
        <p:spPr>
          <a:xfrm>
            <a:off x="10328791" y="2850237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765227"/>
            <a:ext cx="28788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Process Management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255645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emphasizes process improvement through careful planning, execution, feedback, and continuous improvement.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55212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13" name="Text 10"/>
          <p:cNvSpPr/>
          <p:nvPr/>
        </p:nvSpPr>
        <p:spPr>
          <a:xfrm>
            <a:off x="6434257" y="5637133"/>
            <a:ext cx="20216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552123"/>
            <a:ext cx="33273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Employee Empowerment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042541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promotes employee empowerment and involvement in quality initiatives.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58679"/>
            <a:ext cx="60729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The Operational Model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1907619"/>
            <a:ext cx="30480" cy="5463183"/>
          </a:xfrm>
          <a:prstGeom prst="roundRect">
            <a:avLst>
              <a:gd name="adj" fmla="val 111628"/>
            </a:avLst>
          </a:prstGeom>
          <a:solidFill>
            <a:srgbClr val="D3D1C9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402681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3D1C9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16277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7" name="Text 4"/>
          <p:cNvSpPr/>
          <p:nvPr/>
        </p:nvSpPr>
        <p:spPr>
          <a:xfrm>
            <a:off x="6564511" y="2247781"/>
            <a:ext cx="1116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134433"/>
            <a:ext cx="28492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Process Optimization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6248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Operational Model focuses on optimizing processes across all departments.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29934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3D1C9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0594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12" name="Text 9"/>
          <p:cNvSpPr/>
          <p:nvPr/>
        </p:nvSpPr>
        <p:spPr>
          <a:xfrm>
            <a:off x="6522125" y="4144447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031099"/>
            <a:ext cx="39581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Data-Driven Decision-Making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utilizes data analysis to identify areas for improvement and measure progress.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19601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3D1C9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95610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17" name="Text 14"/>
          <p:cNvSpPr/>
          <p:nvPr/>
        </p:nvSpPr>
        <p:spPr>
          <a:xfrm>
            <a:off x="6519267" y="6041112"/>
            <a:ext cx="20216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927765"/>
            <a:ext cx="41936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Cross-Functional Collaboration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model emphasizes cross-functional collaboration to achieve quality goals.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657" y="537448"/>
            <a:ext cx="4883825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The Diamond Model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1440894"/>
            <a:ext cx="976670" cy="15628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53339" y="1636157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Customer Focus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953339" y="2058472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Diamond Model prioritizes customer satisfaction and understanding their needs.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57" y="3003709"/>
            <a:ext cx="976670" cy="156281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53339" y="3198971"/>
            <a:ext cx="2513290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Process Improvement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953339" y="3621286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focuses on continuous improvement of key processes.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57" y="4566523"/>
            <a:ext cx="976670" cy="15628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53339" y="4761786"/>
            <a:ext cx="286607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Employee Empowerment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953339" y="5184100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emphasizes employee empowerment and involvement in quality initiatives.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57" y="6129338"/>
            <a:ext cx="976670" cy="156281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53339" y="6324600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Strategic Alignment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1953339" y="6746915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model emphasizes aligning quality initiatives with the overall business strategy.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2232" y="560308"/>
            <a:ext cx="5088136" cy="636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The Umbrella Model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44" y="1603296"/>
            <a:ext cx="1307306" cy="11725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1806" y="2131338"/>
            <a:ext cx="83463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4870728" y="1806773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Leadership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870728" y="2246828"/>
            <a:ext cx="5763458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Strong leadership is essential for driving a culture of quality.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718090" y="2791658"/>
            <a:ext cx="9149239" cy="11430"/>
          </a:xfrm>
          <a:prstGeom prst="roundRect">
            <a:avLst>
              <a:gd name="adj" fmla="val 267096"/>
            </a:avLst>
          </a:prstGeom>
          <a:solidFill>
            <a:srgbClr val="D3D1C9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291" y="2826663"/>
            <a:ext cx="2614732" cy="117252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40135" y="3209330"/>
            <a:ext cx="146804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524500" y="3030141"/>
            <a:ext cx="2583656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Process Management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5524500" y="3470196"/>
            <a:ext cx="6527602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Effective process management is crucial for achieving quality goals.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5371862" y="4015026"/>
            <a:ext cx="8495467" cy="11430"/>
          </a:xfrm>
          <a:prstGeom prst="roundRect">
            <a:avLst>
              <a:gd name="adj" fmla="val 267096"/>
            </a:avLst>
          </a:prstGeom>
          <a:solidFill>
            <a:srgbClr val="D3D1C9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518" y="4050030"/>
            <a:ext cx="3922157" cy="117252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7992" y="4432697"/>
            <a:ext cx="151090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6178153" y="4253508"/>
            <a:ext cx="2986207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Employee Empowerment</a:t>
            </a:r>
            <a:endParaRPr lang="en-US" sz="2000" dirty="0"/>
          </a:p>
        </p:txBody>
      </p:sp>
      <p:sp>
        <p:nvSpPr>
          <p:cNvPr id="16" name="Text 11"/>
          <p:cNvSpPr/>
          <p:nvPr/>
        </p:nvSpPr>
        <p:spPr>
          <a:xfrm>
            <a:off x="6178153" y="4693563"/>
            <a:ext cx="6164223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Empowering employees to participate in quality initiatives is key.</a:t>
            </a:r>
            <a:endParaRPr lang="en-US" sz="1600" dirty="0"/>
          </a:p>
        </p:txBody>
      </p:sp>
      <p:sp>
        <p:nvSpPr>
          <p:cNvPr id="17" name="Shape 12"/>
          <p:cNvSpPr/>
          <p:nvPr/>
        </p:nvSpPr>
        <p:spPr>
          <a:xfrm>
            <a:off x="6025515" y="5238393"/>
            <a:ext cx="7841813" cy="11430"/>
          </a:xfrm>
          <a:prstGeom prst="roundRect">
            <a:avLst>
              <a:gd name="adj" fmla="val 267096"/>
            </a:avLst>
          </a:prstGeom>
          <a:solidFill>
            <a:srgbClr val="D3D1C9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865" y="5273397"/>
            <a:ext cx="5229463" cy="117252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34539" y="5656064"/>
            <a:ext cx="157996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4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6831806" y="5476875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Customer Focus</a:t>
            </a:r>
            <a:endParaRPr lang="en-US" sz="2000" dirty="0"/>
          </a:p>
        </p:txBody>
      </p:sp>
      <p:sp>
        <p:nvSpPr>
          <p:cNvPr id="21" name="Text 15"/>
          <p:cNvSpPr/>
          <p:nvPr/>
        </p:nvSpPr>
        <p:spPr>
          <a:xfrm>
            <a:off x="6831806" y="5916930"/>
            <a:ext cx="5454015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Understanding and meeting customer needs is a priority.</a:t>
            </a:r>
            <a:endParaRPr lang="en-US" sz="1600" dirty="0"/>
          </a:p>
        </p:txBody>
      </p:sp>
      <p:sp>
        <p:nvSpPr>
          <p:cNvPr id="22" name="Shape 16"/>
          <p:cNvSpPr/>
          <p:nvPr/>
        </p:nvSpPr>
        <p:spPr>
          <a:xfrm>
            <a:off x="6679168" y="6461760"/>
            <a:ext cx="7188160" cy="11430"/>
          </a:xfrm>
          <a:prstGeom prst="roundRect">
            <a:avLst>
              <a:gd name="adj" fmla="val 267096"/>
            </a:avLst>
          </a:prstGeom>
          <a:solidFill>
            <a:srgbClr val="D3D1C9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12" y="6496764"/>
            <a:ext cx="6536888" cy="117252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935492" y="6879431"/>
            <a:ext cx="156210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5</a:t>
            </a:r>
            <a:endParaRPr lang="en-US" sz="2000" dirty="0"/>
          </a:p>
        </p:txBody>
      </p:sp>
      <p:sp>
        <p:nvSpPr>
          <p:cNvPr id="25" name="Text 18"/>
          <p:cNvSpPr/>
          <p:nvPr/>
        </p:nvSpPr>
        <p:spPr>
          <a:xfrm>
            <a:off x="7485578" y="6700242"/>
            <a:ext cx="3050143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Continuous Improvement</a:t>
            </a:r>
            <a:endParaRPr lang="en-US" sz="2000" dirty="0"/>
          </a:p>
        </p:txBody>
      </p:sp>
      <p:sp>
        <p:nvSpPr>
          <p:cNvPr id="26" name="Text 19"/>
          <p:cNvSpPr/>
          <p:nvPr/>
        </p:nvSpPr>
        <p:spPr>
          <a:xfrm>
            <a:off x="7485578" y="7140297"/>
            <a:ext cx="5249108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commitment to continuous improvement is essential.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461</Words>
  <Application>Microsoft Office PowerPoint</Application>
  <PresentationFormat>Custom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Aharoni</vt:lpstr>
      <vt:lpstr>Calibri</vt:lpstr>
      <vt:lpstr>DM Sans Medium</vt:lpstr>
      <vt:lpstr>DFKai-SB</vt:lpstr>
      <vt:lpstr>Inter</vt:lpstr>
      <vt:lpstr>Times New Roman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2024-12-06T15:31:23Z</dcterms:created>
  <dcterms:modified xsi:type="dcterms:W3CDTF">2024-12-06T15:40:34Z</dcterms:modified>
</cp:coreProperties>
</file>