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1"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754A91-C28B-435B-BFAC-14C06A734043}" type="datetimeFigureOut">
              <a:rPr lang="en-IN" smtClean="0"/>
              <a:t>06-12-2024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897BEB-BB7C-4269-B57B-FBB97A5815D8}" type="slidenum">
              <a:rPr lang="en-IN" smtClean="0"/>
              <a:t>‹#›</a:t>
            </a:fld>
            <a:endParaRPr lang="en-IN"/>
          </a:p>
        </p:txBody>
      </p:sp>
    </p:spTree>
    <p:extLst>
      <p:ext uri="{BB962C8B-B14F-4D97-AF65-F5344CB8AC3E}">
        <p14:creationId xmlns:p14="http://schemas.microsoft.com/office/powerpoint/2010/main" val="877485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B897BEB-BB7C-4269-B57B-FBB97A5815D8}" type="slidenum">
              <a:rPr lang="en-IN" smtClean="0"/>
              <a:t>3</a:t>
            </a:fld>
            <a:endParaRPr lang="en-IN"/>
          </a:p>
        </p:txBody>
      </p:sp>
    </p:spTree>
    <p:extLst>
      <p:ext uri="{BB962C8B-B14F-4D97-AF65-F5344CB8AC3E}">
        <p14:creationId xmlns:p14="http://schemas.microsoft.com/office/powerpoint/2010/main" val="3405810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F4492-FAE4-43EA-4B1A-AED54F65EC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2214D0E-CA80-D067-6479-CB824CC801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1ECE7F6-8925-279C-2D16-0D13A6DD8A7C}"/>
              </a:ext>
            </a:extLst>
          </p:cNvPr>
          <p:cNvSpPr>
            <a:spLocks noGrp="1"/>
          </p:cNvSpPr>
          <p:nvPr>
            <p:ph type="dt" sz="half" idx="10"/>
          </p:nvPr>
        </p:nvSpPr>
        <p:spPr/>
        <p:txBody>
          <a:bodyPr/>
          <a:lstStyle/>
          <a:p>
            <a:fld id="{1AAB82E4-E012-474D-A5FD-EEE7FC83A568}" type="datetime1">
              <a:rPr lang="en-IN" smtClean="0"/>
              <a:t>06-12-2024</a:t>
            </a:fld>
            <a:endParaRPr lang="en-IN"/>
          </a:p>
        </p:txBody>
      </p:sp>
      <p:sp>
        <p:nvSpPr>
          <p:cNvPr id="5" name="Footer Placeholder 4">
            <a:extLst>
              <a:ext uri="{FF2B5EF4-FFF2-40B4-BE49-F238E27FC236}">
                <a16:creationId xmlns:a16="http://schemas.microsoft.com/office/drawing/2014/main" id="{43EF60D2-46A9-A837-D2BA-83CA7B56FBCF}"/>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228CB8A4-376A-2240-9A6B-808147172241}"/>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236045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5BCA-ABB5-010A-437B-66599D01A3B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D261F6C-F6B8-DEFA-F47D-FB64757FBA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6FC1B9-31AA-4EA9-7B93-F69EF7785AAE}"/>
              </a:ext>
            </a:extLst>
          </p:cNvPr>
          <p:cNvSpPr>
            <a:spLocks noGrp="1"/>
          </p:cNvSpPr>
          <p:nvPr>
            <p:ph type="dt" sz="half" idx="10"/>
          </p:nvPr>
        </p:nvSpPr>
        <p:spPr/>
        <p:txBody>
          <a:bodyPr/>
          <a:lstStyle/>
          <a:p>
            <a:fld id="{2CCA43B5-DC23-4AE2-A50B-542194C09621}" type="datetime1">
              <a:rPr lang="en-IN" smtClean="0"/>
              <a:t>06-12-2024</a:t>
            </a:fld>
            <a:endParaRPr lang="en-IN"/>
          </a:p>
        </p:txBody>
      </p:sp>
      <p:sp>
        <p:nvSpPr>
          <p:cNvPr id="5" name="Footer Placeholder 4">
            <a:extLst>
              <a:ext uri="{FF2B5EF4-FFF2-40B4-BE49-F238E27FC236}">
                <a16:creationId xmlns:a16="http://schemas.microsoft.com/office/drawing/2014/main" id="{BED9C285-2C18-7574-E2BD-6A555C201423}"/>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E23029A0-EBEB-6F21-C31A-1AE08B12C7F8}"/>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331103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5B045C-FDB1-C816-0692-17DA033A14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B683138-C360-4FF0-8AC1-79D1D23CC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F328F88-E410-0C04-EC3C-4C778DE7D88E}"/>
              </a:ext>
            </a:extLst>
          </p:cNvPr>
          <p:cNvSpPr>
            <a:spLocks noGrp="1"/>
          </p:cNvSpPr>
          <p:nvPr>
            <p:ph type="dt" sz="half" idx="10"/>
          </p:nvPr>
        </p:nvSpPr>
        <p:spPr/>
        <p:txBody>
          <a:bodyPr/>
          <a:lstStyle/>
          <a:p>
            <a:fld id="{34E5CEAF-50CF-41D4-AF45-2D946F7AF723}" type="datetime1">
              <a:rPr lang="en-IN" smtClean="0"/>
              <a:t>06-12-2024</a:t>
            </a:fld>
            <a:endParaRPr lang="en-IN"/>
          </a:p>
        </p:txBody>
      </p:sp>
      <p:sp>
        <p:nvSpPr>
          <p:cNvPr id="5" name="Footer Placeholder 4">
            <a:extLst>
              <a:ext uri="{FF2B5EF4-FFF2-40B4-BE49-F238E27FC236}">
                <a16:creationId xmlns:a16="http://schemas.microsoft.com/office/drawing/2014/main" id="{BB0BCCE3-2EF1-72F8-A794-07AD499BFB7B}"/>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00B0157A-3858-9ECA-3E1E-05E240028E8E}"/>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54451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55CE4-E4A6-D60F-38E4-4FB2B2C7492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7C82C77-60FB-E829-233C-08AEAC560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FF56BA7-1ECE-AC96-AAD6-BBFA7FAF571C}"/>
              </a:ext>
            </a:extLst>
          </p:cNvPr>
          <p:cNvSpPr>
            <a:spLocks noGrp="1"/>
          </p:cNvSpPr>
          <p:nvPr>
            <p:ph type="dt" sz="half" idx="10"/>
          </p:nvPr>
        </p:nvSpPr>
        <p:spPr/>
        <p:txBody>
          <a:bodyPr/>
          <a:lstStyle/>
          <a:p>
            <a:fld id="{335337CF-518C-4E96-BC7C-5965A66A6545}" type="datetime1">
              <a:rPr lang="en-IN" smtClean="0"/>
              <a:t>06-12-2024</a:t>
            </a:fld>
            <a:endParaRPr lang="en-IN"/>
          </a:p>
        </p:txBody>
      </p:sp>
      <p:sp>
        <p:nvSpPr>
          <p:cNvPr id="5" name="Footer Placeholder 4">
            <a:extLst>
              <a:ext uri="{FF2B5EF4-FFF2-40B4-BE49-F238E27FC236}">
                <a16:creationId xmlns:a16="http://schemas.microsoft.com/office/drawing/2014/main" id="{DF503E24-9B7C-7F91-4E24-8D76277B9E16}"/>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BBB3D3C8-90F3-BEB1-3756-5680547D3C43}"/>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428414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05718-29EC-0F4D-2E75-93911B5F6E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164C9A0-6711-F973-EB0D-B8F98AF443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916733-88F1-A4CB-ECA0-6B5D0766C102}"/>
              </a:ext>
            </a:extLst>
          </p:cNvPr>
          <p:cNvSpPr>
            <a:spLocks noGrp="1"/>
          </p:cNvSpPr>
          <p:nvPr>
            <p:ph type="dt" sz="half" idx="10"/>
          </p:nvPr>
        </p:nvSpPr>
        <p:spPr/>
        <p:txBody>
          <a:bodyPr/>
          <a:lstStyle/>
          <a:p>
            <a:fld id="{361D6BA8-EC1F-4067-AADF-A48268109237}" type="datetime1">
              <a:rPr lang="en-IN" smtClean="0"/>
              <a:t>06-12-2024</a:t>
            </a:fld>
            <a:endParaRPr lang="en-IN"/>
          </a:p>
        </p:txBody>
      </p:sp>
      <p:sp>
        <p:nvSpPr>
          <p:cNvPr id="5" name="Footer Placeholder 4">
            <a:extLst>
              <a:ext uri="{FF2B5EF4-FFF2-40B4-BE49-F238E27FC236}">
                <a16:creationId xmlns:a16="http://schemas.microsoft.com/office/drawing/2014/main" id="{69601948-EAD8-A222-9A36-D7538DF91B15}"/>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8E82EFEC-19F3-B79A-BF04-E99EF596B717}"/>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316729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BEA9B-9C43-959A-6F35-C114DDB1D4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D4B6E1F-7ECF-F820-6150-DA722F9344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8AF40A3-64EC-F32D-A922-64E575FB04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6A60443-C6EB-3602-DD45-B401B987FBC0}"/>
              </a:ext>
            </a:extLst>
          </p:cNvPr>
          <p:cNvSpPr>
            <a:spLocks noGrp="1"/>
          </p:cNvSpPr>
          <p:nvPr>
            <p:ph type="dt" sz="half" idx="10"/>
          </p:nvPr>
        </p:nvSpPr>
        <p:spPr/>
        <p:txBody>
          <a:bodyPr/>
          <a:lstStyle/>
          <a:p>
            <a:fld id="{067FA15C-DE46-45F6-A432-38AC95DBF40F}" type="datetime1">
              <a:rPr lang="en-IN" smtClean="0"/>
              <a:t>06-12-2024</a:t>
            </a:fld>
            <a:endParaRPr lang="en-IN"/>
          </a:p>
        </p:txBody>
      </p:sp>
      <p:sp>
        <p:nvSpPr>
          <p:cNvPr id="6" name="Footer Placeholder 5">
            <a:extLst>
              <a:ext uri="{FF2B5EF4-FFF2-40B4-BE49-F238E27FC236}">
                <a16:creationId xmlns:a16="http://schemas.microsoft.com/office/drawing/2014/main" id="{B437C3C2-706B-1415-6317-F3B8AF9750B6}"/>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35EA5178-AD76-D38A-B95C-FCDF08712316}"/>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68013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5BD0A-BB29-AF82-D5D6-1CD6B824C86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01F7C26-D22B-D6BE-4518-BC69D58FAB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78C982-500A-487D-F2EE-C573D14CC1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42FF06D-4166-ABD3-29C8-F71D17256F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A8735F-7D30-BA72-F6DD-37A8128336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208B32B-44ED-7302-17DA-CB221C58CC7D}"/>
              </a:ext>
            </a:extLst>
          </p:cNvPr>
          <p:cNvSpPr>
            <a:spLocks noGrp="1"/>
          </p:cNvSpPr>
          <p:nvPr>
            <p:ph type="dt" sz="half" idx="10"/>
          </p:nvPr>
        </p:nvSpPr>
        <p:spPr/>
        <p:txBody>
          <a:bodyPr/>
          <a:lstStyle/>
          <a:p>
            <a:fld id="{E3BB0400-C406-4AF3-B99B-5E0BBCD5B8A9}" type="datetime1">
              <a:rPr lang="en-IN" smtClean="0"/>
              <a:t>06-12-2024</a:t>
            </a:fld>
            <a:endParaRPr lang="en-IN"/>
          </a:p>
        </p:txBody>
      </p:sp>
      <p:sp>
        <p:nvSpPr>
          <p:cNvPr id="8" name="Footer Placeholder 7">
            <a:extLst>
              <a:ext uri="{FF2B5EF4-FFF2-40B4-BE49-F238E27FC236}">
                <a16:creationId xmlns:a16="http://schemas.microsoft.com/office/drawing/2014/main" id="{ECD784AA-913F-BA2A-5E6C-DF289F8CBCB6}"/>
              </a:ext>
            </a:extLst>
          </p:cNvPr>
          <p:cNvSpPr>
            <a:spLocks noGrp="1"/>
          </p:cNvSpPr>
          <p:nvPr>
            <p:ph type="ftr" sz="quarter" idx="11"/>
          </p:nvPr>
        </p:nvSpPr>
        <p:spPr/>
        <p:txBody>
          <a:bodyPr/>
          <a:lstStyle/>
          <a:p>
            <a:r>
              <a:rPr lang="en-IN"/>
              <a:t>DLL,BDU</a:t>
            </a:r>
          </a:p>
        </p:txBody>
      </p:sp>
      <p:sp>
        <p:nvSpPr>
          <p:cNvPr id="9" name="Slide Number Placeholder 8">
            <a:extLst>
              <a:ext uri="{FF2B5EF4-FFF2-40B4-BE49-F238E27FC236}">
                <a16:creationId xmlns:a16="http://schemas.microsoft.com/office/drawing/2014/main" id="{19C3CC1B-C4D7-0182-613D-A02DCCE97E53}"/>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1165808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BC7ED-ABA7-4BAA-CA17-9240CDA6597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34878DB-9A4B-2EBC-C7D6-B3C1499439FE}"/>
              </a:ext>
            </a:extLst>
          </p:cNvPr>
          <p:cNvSpPr>
            <a:spLocks noGrp="1"/>
          </p:cNvSpPr>
          <p:nvPr>
            <p:ph type="dt" sz="half" idx="10"/>
          </p:nvPr>
        </p:nvSpPr>
        <p:spPr/>
        <p:txBody>
          <a:bodyPr/>
          <a:lstStyle/>
          <a:p>
            <a:fld id="{F5572F2D-EDBF-422C-8055-DE5CC6085FA0}" type="datetime1">
              <a:rPr lang="en-IN" smtClean="0"/>
              <a:t>06-12-2024</a:t>
            </a:fld>
            <a:endParaRPr lang="en-IN"/>
          </a:p>
        </p:txBody>
      </p:sp>
      <p:sp>
        <p:nvSpPr>
          <p:cNvPr id="4" name="Footer Placeholder 3">
            <a:extLst>
              <a:ext uri="{FF2B5EF4-FFF2-40B4-BE49-F238E27FC236}">
                <a16:creationId xmlns:a16="http://schemas.microsoft.com/office/drawing/2014/main" id="{52C5B072-DFD7-8FF7-94A3-AB1F37D63288}"/>
              </a:ext>
            </a:extLst>
          </p:cNvPr>
          <p:cNvSpPr>
            <a:spLocks noGrp="1"/>
          </p:cNvSpPr>
          <p:nvPr>
            <p:ph type="ftr" sz="quarter" idx="11"/>
          </p:nvPr>
        </p:nvSpPr>
        <p:spPr/>
        <p:txBody>
          <a:bodyPr/>
          <a:lstStyle/>
          <a:p>
            <a:r>
              <a:rPr lang="en-IN"/>
              <a:t>DLL,BDU</a:t>
            </a:r>
          </a:p>
        </p:txBody>
      </p:sp>
      <p:sp>
        <p:nvSpPr>
          <p:cNvPr id="5" name="Slide Number Placeholder 4">
            <a:extLst>
              <a:ext uri="{FF2B5EF4-FFF2-40B4-BE49-F238E27FC236}">
                <a16:creationId xmlns:a16="http://schemas.microsoft.com/office/drawing/2014/main" id="{B9CB4A52-C990-00FD-BCBE-1F361B7C494A}"/>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1132262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88A6C-72F8-BAD6-41BE-ED86C3261597}"/>
              </a:ext>
            </a:extLst>
          </p:cNvPr>
          <p:cNvSpPr>
            <a:spLocks noGrp="1"/>
          </p:cNvSpPr>
          <p:nvPr>
            <p:ph type="dt" sz="half" idx="10"/>
          </p:nvPr>
        </p:nvSpPr>
        <p:spPr/>
        <p:txBody>
          <a:bodyPr/>
          <a:lstStyle/>
          <a:p>
            <a:fld id="{3918D37F-E43B-4E70-9E8F-09A591C9111E}" type="datetime1">
              <a:rPr lang="en-IN" smtClean="0"/>
              <a:t>06-12-2024</a:t>
            </a:fld>
            <a:endParaRPr lang="en-IN"/>
          </a:p>
        </p:txBody>
      </p:sp>
      <p:sp>
        <p:nvSpPr>
          <p:cNvPr id="3" name="Footer Placeholder 2">
            <a:extLst>
              <a:ext uri="{FF2B5EF4-FFF2-40B4-BE49-F238E27FC236}">
                <a16:creationId xmlns:a16="http://schemas.microsoft.com/office/drawing/2014/main" id="{E1C40504-5C15-DB95-6703-C9C18786A077}"/>
              </a:ext>
            </a:extLst>
          </p:cNvPr>
          <p:cNvSpPr>
            <a:spLocks noGrp="1"/>
          </p:cNvSpPr>
          <p:nvPr>
            <p:ph type="ftr" sz="quarter" idx="11"/>
          </p:nvPr>
        </p:nvSpPr>
        <p:spPr/>
        <p:txBody>
          <a:bodyPr/>
          <a:lstStyle/>
          <a:p>
            <a:r>
              <a:rPr lang="en-IN"/>
              <a:t>DLL,BDU</a:t>
            </a:r>
          </a:p>
        </p:txBody>
      </p:sp>
      <p:sp>
        <p:nvSpPr>
          <p:cNvPr id="4" name="Slide Number Placeholder 3">
            <a:extLst>
              <a:ext uri="{FF2B5EF4-FFF2-40B4-BE49-F238E27FC236}">
                <a16:creationId xmlns:a16="http://schemas.microsoft.com/office/drawing/2014/main" id="{39AE3035-C757-B8B5-E118-3333108886F9}"/>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257846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4EE5-1906-6D3D-EAB8-6F677C9B98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CB60BED-771E-DE8D-9EEA-159071B09B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053126A-9136-FC47-D1ED-AED300656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0A20BA-08E9-17C3-1935-98E2D96672D6}"/>
              </a:ext>
            </a:extLst>
          </p:cNvPr>
          <p:cNvSpPr>
            <a:spLocks noGrp="1"/>
          </p:cNvSpPr>
          <p:nvPr>
            <p:ph type="dt" sz="half" idx="10"/>
          </p:nvPr>
        </p:nvSpPr>
        <p:spPr/>
        <p:txBody>
          <a:bodyPr/>
          <a:lstStyle/>
          <a:p>
            <a:fld id="{A56424D1-35FB-4031-B8A5-7311981E83B6}" type="datetime1">
              <a:rPr lang="en-IN" smtClean="0"/>
              <a:t>06-12-2024</a:t>
            </a:fld>
            <a:endParaRPr lang="en-IN"/>
          </a:p>
        </p:txBody>
      </p:sp>
      <p:sp>
        <p:nvSpPr>
          <p:cNvPr id="6" name="Footer Placeholder 5">
            <a:extLst>
              <a:ext uri="{FF2B5EF4-FFF2-40B4-BE49-F238E27FC236}">
                <a16:creationId xmlns:a16="http://schemas.microsoft.com/office/drawing/2014/main" id="{1C25D5C4-41F3-2FAE-4B67-7F6B92C082DF}"/>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F6DE4777-D77B-1E8C-9D2A-25C52860D230}"/>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2473961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303A8-AFC1-248B-F4DF-ADF386E106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AC7B66B-2DAF-9BC6-BFCE-95EAA25882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933963D-1255-AA3D-35C8-D9EA08F837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D3D17F-9D6B-EB39-8D63-B633A9FF6488}"/>
              </a:ext>
            </a:extLst>
          </p:cNvPr>
          <p:cNvSpPr>
            <a:spLocks noGrp="1"/>
          </p:cNvSpPr>
          <p:nvPr>
            <p:ph type="dt" sz="half" idx="10"/>
          </p:nvPr>
        </p:nvSpPr>
        <p:spPr/>
        <p:txBody>
          <a:bodyPr/>
          <a:lstStyle/>
          <a:p>
            <a:fld id="{9D2AA220-95D7-47F3-9D2D-A8F5BF82C6DB}" type="datetime1">
              <a:rPr lang="en-IN" smtClean="0"/>
              <a:t>06-12-2024</a:t>
            </a:fld>
            <a:endParaRPr lang="en-IN"/>
          </a:p>
        </p:txBody>
      </p:sp>
      <p:sp>
        <p:nvSpPr>
          <p:cNvPr id="6" name="Footer Placeholder 5">
            <a:extLst>
              <a:ext uri="{FF2B5EF4-FFF2-40B4-BE49-F238E27FC236}">
                <a16:creationId xmlns:a16="http://schemas.microsoft.com/office/drawing/2014/main" id="{7BFCFB1D-7BFF-07F0-6835-4EAFBE9A81FF}"/>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CC6677DD-8781-A1CC-680A-0C92C6F67912}"/>
              </a:ext>
            </a:extLst>
          </p:cNvPr>
          <p:cNvSpPr>
            <a:spLocks noGrp="1"/>
          </p:cNvSpPr>
          <p:nvPr>
            <p:ph type="sldNum" sz="quarter" idx="12"/>
          </p:nvPr>
        </p:nvSpPr>
        <p:spPr/>
        <p:txBody>
          <a:bodyPr/>
          <a:lstStyle/>
          <a:p>
            <a:fld id="{95667873-8C3A-4213-A020-3967E12A94D5}" type="slidenum">
              <a:rPr lang="en-IN" smtClean="0"/>
              <a:t>‹#›</a:t>
            </a:fld>
            <a:endParaRPr lang="en-IN"/>
          </a:p>
        </p:txBody>
      </p:sp>
    </p:spTree>
    <p:extLst>
      <p:ext uri="{BB962C8B-B14F-4D97-AF65-F5344CB8AC3E}">
        <p14:creationId xmlns:p14="http://schemas.microsoft.com/office/powerpoint/2010/main" val="206925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10755F-BE3B-4AAE-72E5-EF307D957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1D59DC-6369-FB7D-BE82-B5A7A87E61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92DC1AD-BA3F-39E8-16AE-4E1AB5195E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C2F73-DDD5-443C-9E77-A9F514A4BC1F}" type="datetime1">
              <a:rPr lang="en-IN" smtClean="0"/>
              <a:t>06-12-2024</a:t>
            </a:fld>
            <a:endParaRPr lang="en-IN"/>
          </a:p>
        </p:txBody>
      </p:sp>
      <p:sp>
        <p:nvSpPr>
          <p:cNvPr id="5" name="Footer Placeholder 4">
            <a:extLst>
              <a:ext uri="{FF2B5EF4-FFF2-40B4-BE49-F238E27FC236}">
                <a16:creationId xmlns:a16="http://schemas.microsoft.com/office/drawing/2014/main" id="{71F931B3-85DC-FBD6-2F3C-0FB8581AA7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DLL,BDU</a:t>
            </a:r>
          </a:p>
        </p:txBody>
      </p:sp>
      <p:sp>
        <p:nvSpPr>
          <p:cNvPr id="6" name="Slide Number Placeholder 5">
            <a:extLst>
              <a:ext uri="{FF2B5EF4-FFF2-40B4-BE49-F238E27FC236}">
                <a16:creationId xmlns:a16="http://schemas.microsoft.com/office/drawing/2014/main" id="{45B1F688-D37B-D324-F6AC-FEAB1D748A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67873-8C3A-4213-A020-3967E12A94D5}" type="slidenum">
              <a:rPr lang="en-IN" smtClean="0"/>
              <a:t>‹#›</a:t>
            </a:fld>
            <a:endParaRPr lang="en-IN"/>
          </a:p>
        </p:txBody>
      </p:sp>
    </p:spTree>
    <p:extLst>
      <p:ext uri="{BB962C8B-B14F-4D97-AF65-F5344CB8AC3E}">
        <p14:creationId xmlns:p14="http://schemas.microsoft.com/office/powerpoint/2010/main" val="2253843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DBA24E4-9C75-CC38-BE1A-ED983110A080}"/>
              </a:ext>
            </a:extLst>
          </p:cNvPr>
          <p:cNvPicPr>
            <a:picLocks noChangeAspect="1"/>
          </p:cNvPicPr>
          <p:nvPr/>
        </p:nvPicPr>
        <p:blipFill>
          <a:blip r:embed="rId2"/>
          <a:stretch>
            <a:fillRect/>
          </a:stretch>
        </p:blipFill>
        <p:spPr>
          <a:xfrm>
            <a:off x="512278" y="192412"/>
            <a:ext cx="1729477" cy="1480375"/>
          </a:xfrm>
          <a:prstGeom prst="rect">
            <a:avLst/>
          </a:prstGeom>
        </p:spPr>
      </p:pic>
      <p:sp>
        <p:nvSpPr>
          <p:cNvPr id="7" name="TextBox 6">
            <a:extLst>
              <a:ext uri="{FF2B5EF4-FFF2-40B4-BE49-F238E27FC236}">
                <a16:creationId xmlns:a16="http://schemas.microsoft.com/office/drawing/2014/main" id="{719A9AB3-F727-0DA7-ACEE-64A822911C62}"/>
              </a:ext>
            </a:extLst>
          </p:cNvPr>
          <p:cNvSpPr txBox="1"/>
          <p:nvPr/>
        </p:nvSpPr>
        <p:spPr>
          <a:xfrm>
            <a:off x="2625212" y="178347"/>
            <a:ext cx="7914968" cy="1569660"/>
          </a:xfrm>
          <a:prstGeom prst="rect">
            <a:avLst/>
          </a:prstGeom>
          <a:noFill/>
        </p:spPr>
        <p:txBody>
          <a:bodyPr wrap="square">
            <a:spAutoFit/>
          </a:bodyPr>
          <a:lstStyle/>
          <a:p>
            <a:pPr algn="ctr"/>
            <a:r>
              <a:rPr lang="en-US" sz="2400" b="1" dirty="0">
                <a:solidFill>
                  <a:srgbClr val="FF0000"/>
                </a:solidFill>
                <a:latin typeface="Times New Roman" panose="02020603050405020304" pitchFamily="18" charset="0"/>
                <a:ea typeface="DFKai-SB" pitchFamily="65" charset="-120"/>
                <a:cs typeface="Times New Roman" panose="02020603050405020304" pitchFamily="18" charset="0"/>
              </a:rPr>
              <a:t>DEPARTMENT OF LIFELONG LEARNING</a:t>
            </a:r>
            <a:r>
              <a:rPr lang="en-US" sz="2400" b="1" dirty="0">
                <a:latin typeface="Times New Roman" panose="02020603050405020304" pitchFamily="18" charset="0"/>
                <a:ea typeface="DFKai-SB" pitchFamily="65" charset="-120"/>
                <a:cs typeface="Times New Roman" panose="02020603050405020304" pitchFamily="18" charset="0"/>
              </a:rPr>
              <a:t> </a:t>
            </a:r>
          </a:p>
          <a:p>
            <a:pPr algn="ctr"/>
            <a:r>
              <a:rPr lang="en-US" sz="2400" b="1" dirty="0">
                <a:solidFill>
                  <a:srgbClr val="7030A0"/>
                </a:solidFill>
                <a:latin typeface="Times New Roman" panose="02020603050405020304" pitchFamily="18" charset="0"/>
                <a:ea typeface="DFKai-SB" pitchFamily="65" charset="-120"/>
                <a:cs typeface="Times New Roman" panose="02020603050405020304" pitchFamily="18" charset="0"/>
              </a:rPr>
              <a:t>BHARATHIDASAN UNIVERSITY </a:t>
            </a:r>
          </a:p>
          <a:p>
            <a:pPr algn="ctr"/>
            <a:r>
              <a:rPr lang="en-US" sz="2400" b="1" dirty="0">
                <a:solidFill>
                  <a:srgbClr val="00B050"/>
                </a:solidFill>
                <a:latin typeface="Times New Roman" panose="02020603050405020304" pitchFamily="18" charset="0"/>
                <a:ea typeface="DFKai-SB" pitchFamily="65" charset="-120"/>
                <a:cs typeface="Times New Roman" panose="02020603050405020304" pitchFamily="18" charset="0"/>
              </a:rPr>
              <a:t>Tiruchirappalli- 620024, </a:t>
            </a:r>
          </a:p>
          <a:p>
            <a:pPr algn="ctr"/>
            <a:r>
              <a:rPr lang="en-US" sz="2400" b="1" dirty="0">
                <a:solidFill>
                  <a:srgbClr val="00B050"/>
                </a:solidFill>
                <a:latin typeface="Times New Roman" panose="02020603050405020304" pitchFamily="18" charset="0"/>
                <a:ea typeface="DFKai-SB" pitchFamily="65" charset="-120"/>
                <a:cs typeface="Times New Roman" panose="02020603050405020304" pitchFamily="18" charset="0"/>
              </a:rPr>
              <a:t>Tamil Nadu, India </a:t>
            </a:r>
          </a:p>
        </p:txBody>
      </p:sp>
      <p:sp>
        <p:nvSpPr>
          <p:cNvPr id="9" name="TextBox 8">
            <a:extLst>
              <a:ext uri="{FF2B5EF4-FFF2-40B4-BE49-F238E27FC236}">
                <a16:creationId xmlns:a16="http://schemas.microsoft.com/office/drawing/2014/main" id="{CA4D8D02-6642-BD73-E84D-5D6E974D92BB}"/>
              </a:ext>
            </a:extLst>
          </p:cNvPr>
          <p:cNvSpPr txBox="1"/>
          <p:nvPr/>
        </p:nvSpPr>
        <p:spPr>
          <a:xfrm>
            <a:off x="1838632" y="2017760"/>
            <a:ext cx="6096000" cy="369332"/>
          </a:xfrm>
          <a:prstGeom prst="rect">
            <a:avLst/>
          </a:prstGeom>
          <a:noFill/>
        </p:spPr>
        <p:txBody>
          <a:bodyPr wrap="square">
            <a:spAutoFit/>
          </a:bodyPr>
          <a:lstStyle/>
          <a:p>
            <a:r>
              <a:rPr lang="en-US" sz="1800" b="1" dirty="0" err="1">
                <a:solidFill>
                  <a:srgbClr val="7030A0"/>
                </a:solidFill>
                <a:latin typeface="Times New Roman" panose="02020603050405020304" pitchFamily="18" charset="0"/>
                <a:cs typeface="Times New Roman" panose="02020603050405020304" pitchFamily="18" charset="0"/>
              </a:rPr>
              <a:t>Programme</a:t>
            </a:r>
            <a:r>
              <a:rPr lang="en-US" sz="1800" b="1" dirty="0">
                <a:solidFill>
                  <a:srgbClr val="7030A0"/>
                </a:solidFill>
                <a:latin typeface="Times New Roman" panose="02020603050405020304" pitchFamily="18" charset="0"/>
                <a:cs typeface="Times New Roman" panose="02020603050405020304" pitchFamily="18" charset="0"/>
              </a:rPr>
              <a:t>: M.A.HUMAN  RESOURCE MANAGEMENT</a:t>
            </a:r>
            <a:endParaRPr lang="en-IN" sz="1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8B5FD1B-549E-3AE5-623B-BC41C2378D72}"/>
              </a:ext>
            </a:extLst>
          </p:cNvPr>
          <p:cNvSpPr txBox="1"/>
          <p:nvPr/>
        </p:nvSpPr>
        <p:spPr>
          <a:xfrm>
            <a:off x="1838632" y="2387092"/>
            <a:ext cx="6096000" cy="646331"/>
          </a:xfrm>
          <a:prstGeom prst="rect">
            <a:avLst/>
          </a:prstGeom>
          <a:noFill/>
        </p:spPr>
        <p:txBody>
          <a:bodyPr wrap="square">
            <a:spAutoFit/>
          </a:bodyPr>
          <a:lstStyle/>
          <a:p>
            <a:r>
              <a:rPr lang="en-US" sz="1800" b="1" dirty="0">
                <a:solidFill>
                  <a:srgbClr val="FF0000"/>
                </a:solidFill>
                <a:latin typeface="Times New Roman" panose="02020603050405020304" pitchFamily="18" charset="0"/>
                <a:cs typeface="Times New Roman" panose="02020603050405020304" pitchFamily="18" charset="0"/>
              </a:rPr>
              <a:t>Course Title :Total Quality Management</a:t>
            </a:r>
          </a:p>
          <a:p>
            <a:r>
              <a:rPr lang="en-US" sz="1800" b="1" dirty="0">
                <a:solidFill>
                  <a:srgbClr val="FF0000"/>
                </a:solidFill>
                <a:latin typeface="Times New Roman" panose="02020603050405020304" pitchFamily="18" charset="0"/>
                <a:cs typeface="Times New Roman" panose="02020603050405020304" pitchFamily="18" charset="0"/>
              </a:rPr>
              <a:t>Course Code :22HRM4CC17</a:t>
            </a:r>
            <a:endParaRPr lang="en-US" sz="1800" dirty="0">
              <a:solidFill>
                <a:srgbClr val="FF0000"/>
              </a:solidFill>
              <a:latin typeface="Arial Black" pitchFamily="34" charset="0"/>
              <a:cs typeface="Aharoni" pitchFamily="2" charset="-79"/>
            </a:endParaRPr>
          </a:p>
        </p:txBody>
      </p:sp>
      <p:sp>
        <p:nvSpPr>
          <p:cNvPr id="13" name="TextBox 12">
            <a:extLst>
              <a:ext uri="{FF2B5EF4-FFF2-40B4-BE49-F238E27FC236}">
                <a16:creationId xmlns:a16="http://schemas.microsoft.com/office/drawing/2014/main" id="{C72F9667-1FB2-FACC-1851-E481C8831EB5}"/>
              </a:ext>
            </a:extLst>
          </p:cNvPr>
          <p:cNvSpPr txBox="1"/>
          <p:nvPr/>
        </p:nvSpPr>
        <p:spPr>
          <a:xfrm>
            <a:off x="3048000" y="3108293"/>
            <a:ext cx="6096000" cy="646331"/>
          </a:xfrm>
          <a:prstGeom prst="rect">
            <a:avLst/>
          </a:prstGeom>
          <a:noFill/>
        </p:spPr>
        <p:txBody>
          <a:bodyPr wrap="square">
            <a:spAutoFit/>
          </a:bodyPr>
          <a:lstStyle/>
          <a:p>
            <a:pPr marL="431800" algn="ctr"/>
            <a:r>
              <a:rPr lang="en-US" sz="1800" b="1" kern="0" dirty="0">
                <a:solidFill>
                  <a:srgbClr val="7030A0"/>
                </a:solidFill>
                <a:effectLst/>
                <a:latin typeface="Times New Roman" panose="02020603050405020304" pitchFamily="18" charset="0"/>
                <a:ea typeface="Times New Roman" panose="02020603050405020304" pitchFamily="18" charset="0"/>
              </a:rPr>
              <a:t>UNIT</a:t>
            </a:r>
            <a:r>
              <a:rPr lang="en-US" sz="1800" b="1" kern="0" spc="-15" dirty="0">
                <a:solidFill>
                  <a:srgbClr val="7030A0"/>
                </a:solidFill>
                <a:effectLst/>
                <a:latin typeface="Times New Roman" panose="02020603050405020304" pitchFamily="18" charset="0"/>
                <a:ea typeface="Times New Roman" panose="02020603050405020304" pitchFamily="18" charset="0"/>
              </a:rPr>
              <a:t> </a:t>
            </a:r>
            <a:r>
              <a:rPr lang="en-US" sz="1800" b="1" kern="0" dirty="0">
                <a:solidFill>
                  <a:srgbClr val="7030A0"/>
                </a:solidFill>
                <a:effectLst/>
                <a:latin typeface="Times New Roman" panose="02020603050405020304" pitchFamily="18" charset="0"/>
                <a:ea typeface="Times New Roman" panose="02020603050405020304" pitchFamily="18" charset="0"/>
              </a:rPr>
              <a:t>– I</a:t>
            </a:r>
            <a:r>
              <a:rPr lang="en-US" sz="1800" b="1" kern="0" spc="-15" dirty="0">
                <a:solidFill>
                  <a:srgbClr val="7030A0"/>
                </a:solidFill>
                <a:effectLst/>
                <a:latin typeface="Times New Roman" panose="02020603050405020304" pitchFamily="18" charset="0"/>
                <a:ea typeface="Times New Roman" panose="02020603050405020304" pitchFamily="18" charset="0"/>
              </a:rPr>
              <a:t> </a:t>
            </a:r>
            <a:endParaRPr lang="en-US" b="1" kern="0" spc="-15" dirty="0">
              <a:solidFill>
                <a:srgbClr val="7030A0"/>
              </a:solidFill>
              <a:latin typeface="Times New Roman" panose="02020603050405020304" pitchFamily="18" charset="0"/>
              <a:ea typeface="Times New Roman" panose="02020603050405020304" pitchFamily="18" charset="0"/>
            </a:endParaRPr>
          </a:p>
          <a:p>
            <a:pPr marL="431800" algn="ctr"/>
            <a:r>
              <a:rPr lang="en-US" sz="1800" b="1" kern="0" dirty="0">
                <a:solidFill>
                  <a:srgbClr val="7030A0"/>
                </a:solidFill>
                <a:effectLst/>
                <a:latin typeface="Times New Roman" panose="02020603050405020304" pitchFamily="18" charset="0"/>
                <a:ea typeface="Times New Roman" panose="02020603050405020304" pitchFamily="18" charset="0"/>
              </a:rPr>
              <a:t> Introduction to</a:t>
            </a:r>
            <a:r>
              <a:rPr lang="en-US" sz="1800" b="1" kern="0" spc="-25" dirty="0">
                <a:solidFill>
                  <a:srgbClr val="7030A0"/>
                </a:solidFill>
                <a:effectLst/>
                <a:latin typeface="Times New Roman" panose="02020603050405020304" pitchFamily="18" charset="0"/>
                <a:ea typeface="Times New Roman" panose="02020603050405020304" pitchFamily="18" charset="0"/>
              </a:rPr>
              <a:t> </a:t>
            </a:r>
            <a:r>
              <a:rPr lang="en-US" sz="1800" b="1" kern="0" dirty="0">
                <a:solidFill>
                  <a:srgbClr val="7030A0"/>
                </a:solidFill>
                <a:effectLst/>
                <a:latin typeface="Times New Roman" panose="02020603050405020304" pitchFamily="18" charset="0"/>
                <a:ea typeface="Times New Roman" panose="02020603050405020304" pitchFamily="18" charset="0"/>
              </a:rPr>
              <a:t>Total</a:t>
            </a:r>
            <a:r>
              <a:rPr lang="en-US" sz="1800" b="1" kern="0" spc="-25" dirty="0">
                <a:solidFill>
                  <a:srgbClr val="7030A0"/>
                </a:solidFill>
                <a:effectLst/>
                <a:latin typeface="Times New Roman" panose="02020603050405020304" pitchFamily="18" charset="0"/>
                <a:ea typeface="Times New Roman" panose="02020603050405020304" pitchFamily="18" charset="0"/>
              </a:rPr>
              <a:t> </a:t>
            </a:r>
            <a:r>
              <a:rPr lang="en-US" sz="1800" b="1" kern="0" dirty="0">
                <a:solidFill>
                  <a:srgbClr val="7030A0"/>
                </a:solidFill>
                <a:effectLst/>
                <a:latin typeface="Times New Roman" panose="02020603050405020304" pitchFamily="18" charset="0"/>
                <a:ea typeface="Times New Roman" panose="02020603050405020304" pitchFamily="18" charset="0"/>
              </a:rPr>
              <a:t>Quality</a:t>
            </a:r>
            <a:r>
              <a:rPr lang="en-US" sz="1800" b="1" kern="0" spc="-25" dirty="0">
                <a:solidFill>
                  <a:srgbClr val="7030A0"/>
                </a:solidFill>
                <a:effectLst/>
                <a:latin typeface="Times New Roman" panose="02020603050405020304" pitchFamily="18" charset="0"/>
                <a:ea typeface="Times New Roman" panose="02020603050405020304" pitchFamily="18" charset="0"/>
              </a:rPr>
              <a:t> </a:t>
            </a:r>
            <a:r>
              <a:rPr lang="en-US" sz="1800" b="1" kern="0" dirty="0">
                <a:solidFill>
                  <a:srgbClr val="7030A0"/>
                </a:solidFill>
                <a:effectLst/>
                <a:latin typeface="Times New Roman" panose="02020603050405020304" pitchFamily="18" charset="0"/>
                <a:ea typeface="Times New Roman" panose="02020603050405020304" pitchFamily="18" charset="0"/>
              </a:rPr>
              <a:t>Management</a:t>
            </a:r>
            <a:r>
              <a:rPr lang="en-US" sz="1800" b="1" kern="0" spc="5" dirty="0">
                <a:solidFill>
                  <a:srgbClr val="7030A0"/>
                </a:solidFill>
                <a:effectLst/>
                <a:latin typeface="Times New Roman" panose="02020603050405020304" pitchFamily="18" charset="0"/>
                <a:ea typeface="Times New Roman" panose="02020603050405020304" pitchFamily="18" charset="0"/>
              </a:rPr>
              <a:t> </a:t>
            </a:r>
            <a:r>
              <a:rPr lang="en-US" sz="1800" b="1" kern="0" dirty="0">
                <a:solidFill>
                  <a:srgbClr val="7030A0"/>
                </a:solidFill>
                <a:effectLst/>
                <a:latin typeface="Times New Roman" panose="02020603050405020304" pitchFamily="18" charset="0"/>
                <a:ea typeface="Times New Roman" panose="02020603050405020304" pitchFamily="18" charset="0"/>
              </a:rPr>
              <a:t>(TQM</a:t>
            </a:r>
            <a:r>
              <a:rPr lang="en-US" sz="1800" b="1" kern="0" dirty="0">
                <a:effectLst/>
                <a:latin typeface="Times New Roman" panose="02020603050405020304" pitchFamily="18" charset="0"/>
                <a:ea typeface="Times New Roman" panose="02020603050405020304" pitchFamily="18" charset="0"/>
              </a:rPr>
              <a:t>)</a:t>
            </a:r>
            <a:endParaRPr lang="en-IN" sz="1800" b="1" kern="0" dirty="0">
              <a:effectLst/>
              <a:latin typeface="Times New Roman" panose="02020603050405020304" pitchFamily="18" charset="0"/>
              <a:ea typeface="Times New Roman" panose="02020603050405020304" pitchFamily="18" charset="0"/>
            </a:endParaRPr>
          </a:p>
        </p:txBody>
      </p:sp>
      <p:sp>
        <p:nvSpPr>
          <p:cNvPr id="15" name="TextBox 14">
            <a:extLst>
              <a:ext uri="{FF2B5EF4-FFF2-40B4-BE49-F238E27FC236}">
                <a16:creationId xmlns:a16="http://schemas.microsoft.com/office/drawing/2014/main" id="{2ABF7416-A679-0566-07BC-886B7FBFEB40}"/>
              </a:ext>
            </a:extLst>
          </p:cNvPr>
          <p:cNvSpPr txBox="1"/>
          <p:nvPr/>
        </p:nvSpPr>
        <p:spPr>
          <a:xfrm>
            <a:off x="3254477" y="4014160"/>
            <a:ext cx="6096000" cy="1015663"/>
          </a:xfrm>
          <a:prstGeom prst="rect">
            <a:avLst/>
          </a:prstGeom>
          <a:noFill/>
        </p:spPr>
        <p:txBody>
          <a:bodyPr wrap="square">
            <a:spAutoFit/>
          </a:bodyPr>
          <a:lstStyle/>
          <a:p>
            <a:pPr algn="ctr"/>
            <a:r>
              <a:rPr lang="en-US" sz="2000" b="1" dirty="0">
                <a:solidFill>
                  <a:srgbClr val="FF0000"/>
                </a:solidFill>
                <a:latin typeface="Times New Roman" panose="02020603050405020304" pitchFamily="18" charset="0"/>
                <a:cs typeface="Times New Roman" panose="02020603050405020304" pitchFamily="18" charset="0"/>
              </a:rPr>
              <a:t>Dr. T. KUMUTHAVALLI</a:t>
            </a:r>
          </a:p>
          <a:p>
            <a:pPr algn="ctr"/>
            <a:r>
              <a:rPr lang="en-US" sz="2000" b="1" dirty="0">
                <a:solidFill>
                  <a:srgbClr val="00B050"/>
                </a:solidFill>
                <a:latin typeface="Times New Roman" panose="02020603050405020304" pitchFamily="18" charset="0"/>
                <a:cs typeface="Times New Roman" panose="02020603050405020304" pitchFamily="18" charset="0"/>
              </a:rPr>
              <a:t>Associate Professor </a:t>
            </a:r>
          </a:p>
          <a:p>
            <a:pPr algn="ctr"/>
            <a:r>
              <a:rPr lang="en-US" sz="2000" b="1" dirty="0">
                <a:solidFill>
                  <a:srgbClr val="00B050"/>
                </a:solidFill>
                <a:latin typeface="Times New Roman" panose="02020603050405020304" pitchFamily="18" charset="0"/>
                <a:cs typeface="Times New Roman" panose="02020603050405020304" pitchFamily="18" charset="0"/>
              </a:rPr>
              <a:t>Department of Lifelong Learning</a:t>
            </a:r>
            <a:endParaRPr lang="en-US" sz="2000" dirty="0">
              <a:solidFill>
                <a:srgbClr val="00B050"/>
              </a:solidFill>
              <a:latin typeface="Times New Roman" panose="02020603050405020304" pitchFamily="18" charset="0"/>
              <a:cs typeface="Times New Roman" panose="02020603050405020304" pitchFamily="18" charset="0"/>
            </a:endParaRPr>
          </a:p>
        </p:txBody>
      </p:sp>
      <p:sp>
        <p:nvSpPr>
          <p:cNvPr id="16" name="Footer Placeholder 15">
            <a:extLst>
              <a:ext uri="{FF2B5EF4-FFF2-40B4-BE49-F238E27FC236}">
                <a16:creationId xmlns:a16="http://schemas.microsoft.com/office/drawing/2014/main" id="{DA345B2C-15A0-E9E8-9846-DAFB99743BAC}"/>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204266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9BFC2-1834-FEF8-C113-53A2380597CF}"/>
              </a:ext>
            </a:extLst>
          </p:cNvPr>
          <p:cNvSpPr>
            <a:spLocks noGrp="1"/>
          </p:cNvSpPr>
          <p:nvPr>
            <p:ph type="title"/>
          </p:nvPr>
        </p:nvSpPr>
        <p:spPr>
          <a:xfrm>
            <a:off x="680884" y="551937"/>
            <a:ext cx="10515600" cy="765585"/>
          </a:xfrm>
        </p:spPr>
        <p:txBody>
          <a:bodyPr>
            <a:normAutofit/>
          </a:bodyPr>
          <a:lstStyle/>
          <a:p>
            <a:r>
              <a:rPr lang="en-IN" sz="2400" b="1" dirty="0">
                <a:solidFill>
                  <a:srgbClr val="C00000"/>
                </a:solidFill>
                <a:latin typeface="Times New Roman" panose="02020603050405020304" pitchFamily="18" charset="0"/>
                <a:cs typeface="Times New Roman" panose="02020603050405020304" pitchFamily="18" charset="0"/>
              </a:rPr>
              <a:t>Total Quality Management (TQM)</a:t>
            </a:r>
          </a:p>
        </p:txBody>
      </p:sp>
      <p:sp>
        <p:nvSpPr>
          <p:cNvPr id="3" name="Content Placeholder 2">
            <a:extLst>
              <a:ext uri="{FF2B5EF4-FFF2-40B4-BE49-F238E27FC236}">
                <a16:creationId xmlns:a16="http://schemas.microsoft.com/office/drawing/2014/main" id="{C362FDB9-DC9C-34E1-7F1A-6428ACD504ED}"/>
              </a:ext>
            </a:extLst>
          </p:cNvPr>
          <p:cNvSpPr>
            <a:spLocks noGrp="1"/>
          </p:cNvSpPr>
          <p:nvPr>
            <p:ph idx="1"/>
          </p:nvPr>
        </p:nvSpPr>
        <p:spPr>
          <a:xfrm>
            <a:off x="680884" y="1799303"/>
            <a:ext cx="10515600" cy="5348748"/>
          </a:xfrm>
        </p:spPr>
        <p:txBody>
          <a:bodyPr/>
          <a:lstStyle/>
          <a:p>
            <a:pPr marL="0" indent="0">
              <a:lnSpc>
                <a:spcPct val="150000"/>
              </a:lnSpc>
              <a:buNone/>
            </a:pPr>
            <a:r>
              <a:rPr lang="en-US" sz="1600" b="1" dirty="0">
                <a:latin typeface="Times New Roman" panose="02020603050405020304" pitchFamily="18" charset="0"/>
                <a:cs typeface="Times New Roman" panose="02020603050405020304" pitchFamily="18" charset="0"/>
              </a:rPr>
              <a:t>Meaning:</a:t>
            </a:r>
          </a:p>
          <a:p>
            <a:pPr>
              <a:lnSpc>
                <a:spcPct val="150000"/>
              </a:lnSpc>
            </a:pPr>
            <a:r>
              <a:rPr lang="en-US" sz="1600" dirty="0">
                <a:latin typeface="Times New Roman" panose="02020603050405020304" pitchFamily="18" charset="0"/>
                <a:cs typeface="Times New Roman" panose="02020603050405020304" pitchFamily="18" charset="0"/>
              </a:rPr>
              <a:t>Total Quality Management (TQM) is a systematic approach to improving the quality of products and services within an organization by involving all employees in the process of continuous improvement. It focuses on customer satisfaction and integrates quality management principles across all business processes.</a:t>
            </a:r>
          </a:p>
          <a:p>
            <a:pPr marL="0" indent="0">
              <a:lnSpc>
                <a:spcPct val="150000"/>
              </a:lnSpc>
              <a:buNone/>
            </a:pPr>
            <a:r>
              <a:rPr lang="en-US" sz="1600" b="1" dirty="0">
                <a:latin typeface="Times New Roman" panose="02020603050405020304" pitchFamily="18" charset="0"/>
                <a:cs typeface="Times New Roman" panose="02020603050405020304" pitchFamily="18" charset="0"/>
              </a:rPr>
              <a:t>Definition:</a:t>
            </a:r>
          </a:p>
          <a:p>
            <a:pPr>
              <a:lnSpc>
                <a:spcPct val="150000"/>
              </a:lnSpc>
            </a:pPr>
            <a:r>
              <a:rPr lang="en-US" sz="1600" dirty="0">
                <a:latin typeface="Times New Roman" panose="02020603050405020304" pitchFamily="18" charset="0"/>
                <a:cs typeface="Times New Roman" panose="02020603050405020304" pitchFamily="18" charset="0"/>
              </a:rPr>
              <a:t>According to ISO, TQM is "a management approach for an organization, centered on quality, based on the participation of all its members and aiming at long-term success through customer satisfaction and benefits to all members of the organization and society."</a:t>
            </a:r>
          </a:p>
          <a:p>
            <a:pPr marL="0" indent="0">
              <a:buNone/>
            </a:pPr>
            <a:endParaRPr lang="en-IN" dirty="0"/>
          </a:p>
        </p:txBody>
      </p:sp>
      <p:sp>
        <p:nvSpPr>
          <p:cNvPr id="4" name="Footer Placeholder 3">
            <a:extLst>
              <a:ext uri="{FF2B5EF4-FFF2-40B4-BE49-F238E27FC236}">
                <a16:creationId xmlns:a16="http://schemas.microsoft.com/office/drawing/2014/main" id="{AD13DB2E-1C2D-6F2F-44C3-C53A5E897F18}"/>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1051642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9F1BF-8834-CE9D-533F-62A9ED7AE059}"/>
              </a:ext>
            </a:extLst>
          </p:cNvPr>
          <p:cNvSpPr>
            <a:spLocks noGrp="1"/>
          </p:cNvSpPr>
          <p:nvPr>
            <p:ph type="title"/>
          </p:nvPr>
        </p:nvSpPr>
        <p:spPr>
          <a:xfrm>
            <a:off x="838200" y="610931"/>
            <a:ext cx="10515600" cy="706591"/>
          </a:xfrm>
        </p:spPr>
        <p:txBody>
          <a:bodyPr>
            <a:normAutofit/>
          </a:bodyPr>
          <a:lstStyle/>
          <a:p>
            <a:r>
              <a:rPr lang="en-IN" sz="2400" b="1" dirty="0">
                <a:solidFill>
                  <a:srgbClr val="C00000"/>
                </a:solidFill>
                <a:latin typeface="Times New Roman" panose="02020603050405020304" pitchFamily="18" charset="0"/>
                <a:cs typeface="Times New Roman" panose="02020603050405020304" pitchFamily="18" charset="0"/>
              </a:rPr>
              <a:t>Fundamental Elements of TQM</a:t>
            </a:r>
            <a:r>
              <a:rPr lang="en-IN" sz="2400" dirty="0">
                <a:solidFill>
                  <a:srgbClr val="C00000"/>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BDB8EC35-70EC-48C9-08B3-31FC03D91675}"/>
              </a:ext>
            </a:extLst>
          </p:cNvPr>
          <p:cNvSpPr>
            <a:spLocks noGrp="1"/>
          </p:cNvSpPr>
          <p:nvPr>
            <p:ph idx="1"/>
          </p:nvPr>
        </p:nvSpPr>
        <p:spPr>
          <a:xfrm>
            <a:off x="838200" y="1592825"/>
            <a:ext cx="10515600" cy="4987260"/>
          </a:xfrm>
        </p:spPr>
        <p:txBody>
          <a:bodyPr>
            <a:normAutofit/>
          </a:bodyPr>
          <a:lstStyle/>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Customer Focus</a:t>
            </a:r>
            <a:r>
              <a:rPr lang="en-US" sz="1600" dirty="0">
                <a:latin typeface="Times New Roman" panose="02020603050405020304" pitchFamily="18" charset="0"/>
                <a:cs typeface="Times New Roman" panose="02020603050405020304" pitchFamily="18" charset="0"/>
              </a:rPr>
              <a:t>: Understanding and meeting customer needs and expectations.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Leadership Commitment</a:t>
            </a:r>
            <a:r>
              <a:rPr lang="en-US" sz="1600" dirty="0">
                <a:latin typeface="Times New Roman" panose="02020603050405020304" pitchFamily="18" charset="0"/>
                <a:cs typeface="Times New Roman" panose="02020603050405020304" pitchFamily="18" charset="0"/>
              </a:rPr>
              <a:t>: Top management's commitment to quality improvement.</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Employee Involvement</a:t>
            </a:r>
            <a:r>
              <a:rPr lang="en-US" sz="1600" dirty="0">
                <a:latin typeface="Times New Roman" panose="02020603050405020304" pitchFamily="18" charset="0"/>
                <a:cs typeface="Times New Roman" panose="02020603050405020304" pitchFamily="18" charset="0"/>
              </a:rPr>
              <a:t>: Encouraging participation of employees at all levels.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Process Approach</a:t>
            </a:r>
            <a:r>
              <a:rPr lang="en-US" sz="1600" dirty="0">
                <a:latin typeface="Times New Roman" panose="02020603050405020304" pitchFamily="18" charset="0"/>
                <a:cs typeface="Times New Roman" panose="02020603050405020304" pitchFamily="18" charset="0"/>
              </a:rPr>
              <a:t>: Managing activities as processes to achieve efficiency.</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Continuous Improvement</a:t>
            </a:r>
            <a:r>
              <a:rPr lang="en-US" sz="1600" dirty="0">
                <a:latin typeface="Times New Roman" panose="02020603050405020304" pitchFamily="18" charset="0"/>
                <a:cs typeface="Times New Roman" panose="02020603050405020304" pitchFamily="18" charset="0"/>
              </a:rPr>
              <a:t>: Regularly improving processes, products, and services.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Fact-Based Decision Making</a:t>
            </a:r>
            <a:r>
              <a:rPr lang="en-US" sz="1600" dirty="0">
                <a:latin typeface="Times New Roman" panose="02020603050405020304" pitchFamily="18" charset="0"/>
                <a:cs typeface="Times New Roman" panose="02020603050405020304" pitchFamily="18" charset="0"/>
              </a:rPr>
              <a:t>: Using data and analysis to guide decisions.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Integrated System</a:t>
            </a:r>
            <a:r>
              <a:rPr lang="en-US" sz="1600" dirty="0">
                <a:latin typeface="Times New Roman" panose="02020603050405020304" pitchFamily="18" charset="0"/>
                <a:cs typeface="Times New Roman" panose="02020603050405020304" pitchFamily="18" charset="0"/>
              </a:rPr>
              <a:t>: Coordinating quality management with the organization’s goals.</a:t>
            </a:r>
          </a:p>
          <a:p>
            <a:pPr marL="0" indent="0">
              <a:buNone/>
            </a:pPr>
            <a:endParaRPr lang="en-IN" dirty="0"/>
          </a:p>
        </p:txBody>
      </p:sp>
      <p:sp>
        <p:nvSpPr>
          <p:cNvPr id="4" name="Footer Placeholder 3">
            <a:extLst>
              <a:ext uri="{FF2B5EF4-FFF2-40B4-BE49-F238E27FC236}">
                <a16:creationId xmlns:a16="http://schemas.microsoft.com/office/drawing/2014/main" id="{1C40D8A6-E7E2-AD57-D10F-87ABFB101979}"/>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1119370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9AAF0-FBFC-C48B-AB01-3AFC3283992D}"/>
              </a:ext>
            </a:extLst>
          </p:cNvPr>
          <p:cNvSpPr>
            <a:spLocks noGrp="1"/>
          </p:cNvSpPr>
          <p:nvPr>
            <p:ph type="title"/>
          </p:nvPr>
        </p:nvSpPr>
        <p:spPr>
          <a:xfrm>
            <a:off x="838200" y="109486"/>
            <a:ext cx="10515600" cy="1325563"/>
          </a:xfrm>
        </p:spPr>
        <p:txBody>
          <a:bodyPr/>
          <a:lstStyle/>
          <a:p>
            <a:r>
              <a:rPr lang="en-IN" sz="2400" b="1" dirty="0">
                <a:solidFill>
                  <a:srgbClr val="C00000"/>
                </a:solidFill>
                <a:latin typeface="Times New Roman" panose="02020603050405020304" pitchFamily="18" charset="0"/>
                <a:cs typeface="Times New Roman" panose="02020603050405020304" pitchFamily="18" charset="0"/>
              </a:rPr>
              <a:t>Benefits of TQM</a:t>
            </a:r>
            <a:endParaRPr lang="en-IN" dirty="0"/>
          </a:p>
        </p:txBody>
      </p:sp>
      <p:sp>
        <p:nvSpPr>
          <p:cNvPr id="3" name="Content Placeholder 2">
            <a:extLst>
              <a:ext uri="{FF2B5EF4-FFF2-40B4-BE49-F238E27FC236}">
                <a16:creationId xmlns:a16="http://schemas.microsoft.com/office/drawing/2014/main" id="{DEAB4CAE-E799-E83E-D0F0-83407924DA7A}"/>
              </a:ext>
            </a:extLst>
          </p:cNvPr>
          <p:cNvSpPr>
            <a:spLocks noGrp="1"/>
          </p:cNvSpPr>
          <p:nvPr>
            <p:ph idx="1"/>
          </p:nvPr>
        </p:nvSpPr>
        <p:spPr>
          <a:xfrm>
            <a:off x="680885" y="1027188"/>
            <a:ext cx="10515600" cy="5147469"/>
          </a:xfrm>
        </p:spPr>
        <p:txBody>
          <a:bodyPr>
            <a:normAutofit lnSpcReduction="10000"/>
          </a:bodyPr>
          <a:lstStyle/>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Enhanced customer satisfaction and loyalty.</a:t>
            </a:r>
          </a:p>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Improved product and service quality.</a:t>
            </a:r>
          </a:p>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Increased operational efficiency.</a:t>
            </a:r>
          </a:p>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Cost savings due to reduced rework and waste.</a:t>
            </a:r>
          </a:p>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Improved employee morale and teamwork.</a:t>
            </a:r>
          </a:p>
          <a:p>
            <a:pPr>
              <a:lnSpc>
                <a:spcPct val="150000"/>
              </a:lnSpc>
              <a:buFont typeface="Courier New" panose="02070309020205020404" pitchFamily="49" charset="0"/>
              <a:buChar char="o"/>
            </a:pPr>
            <a:r>
              <a:rPr lang="en-US" sz="1600" dirty="0">
                <a:latin typeface="Times New Roman" panose="02020603050405020304" pitchFamily="18" charset="0"/>
                <a:cs typeface="Times New Roman" panose="02020603050405020304" pitchFamily="18" charset="0"/>
              </a:rPr>
              <a:t>Competitive advantage in the market.</a:t>
            </a:r>
          </a:p>
          <a:p>
            <a:pPr marL="0" indent="0">
              <a:lnSpc>
                <a:spcPct val="150000"/>
              </a:lnSpc>
              <a:buNone/>
            </a:pPr>
            <a:r>
              <a:rPr lang="en-IN" sz="2400" b="1" dirty="0">
                <a:solidFill>
                  <a:srgbClr val="C00000"/>
                </a:solidFill>
                <a:latin typeface="Times New Roman" panose="02020603050405020304" pitchFamily="18" charset="0"/>
                <a:cs typeface="Times New Roman" panose="02020603050405020304" pitchFamily="18" charset="0"/>
              </a:rPr>
              <a:t>Total Quality Control (TQC)</a:t>
            </a:r>
            <a:endParaRPr lang="en-US" sz="2400" b="1" dirty="0">
              <a:solidFill>
                <a:srgbClr val="C00000"/>
              </a:solidFill>
              <a:latin typeface="Times New Roman" panose="02020603050405020304" pitchFamily="18" charset="0"/>
              <a:cs typeface="Times New Roman" panose="02020603050405020304" pitchFamily="18" charset="0"/>
            </a:endParaRPr>
          </a:p>
          <a:p>
            <a:pPr marL="0" indent="0">
              <a:lnSpc>
                <a:spcPct val="150000"/>
              </a:lnSpc>
              <a:buNone/>
            </a:pPr>
            <a:r>
              <a:rPr lang="en-US" sz="1600" b="1" dirty="0">
                <a:latin typeface="Times New Roman" panose="02020603050405020304" pitchFamily="18" charset="0"/>
                <a:cs typeface="Times New Roman" panose="02020603050405020304" pitchFamily="18" charset="0"/>
              </a:rPr>
              <a:t>Meaning:</a:t>
            </a:r>
          </a:p>
          <a:p>
            <a:pPr>
              <a:lnSpc>
                <a:spcPct val="150000"/>
              </a:lnSpc>
            </a:pPr>
            <a:r>
              <a:rPr lang="en-US" sz="1600" dirty="0">
                <a:latin typeface="Times New Roman" panose="02020603050405020304" pitchFamily="18" charset="0"/>
                <a:cs typeface="Times New Roman" panose="02020603050405020304" pitchFamily="18" charset="0"/>
              </a:rPr>
              <a:t>Total Quality Control (TQC) is a broader approach where quality is managed not only in production but throughout the organization, including design, marketing, and after-sales services. TQC aims to eliminate defects and achieve near-perfect quality.</a:t>
            </a:r>
          </a:p>
          <a:p>
            <a:pPr marL="0" indent="0">
              <a:buNone/>
            </a:pPr>
            <a:endParaRPr lang="en-IN" sz="1600" dirty="0"/>
          </a:p>
        </p:txBody>
      </p:sp>
      <p:sp>
        <p:nvSpPr>
          <p:cNvPr id="4" name="Footer Placeholder 3">
            <a:extLst>
              <a:ext uri="{FF2B5EF4-FFF2-40B4-BE49-F238E27FC236}">
                <a16:creationId xmlns:a16="http://schemas.microsoft.com/office/drawing/2014/main" id="{2B475F57-141C-F90F-D40F-1C8C55A6F24C}"/>
              </a:ext>
            </a:extLst>
          </p:cNvPr>
          <p:cNvSpPr>
            <a:spLocks noGrp="1"/>
          </p:cNvSpPr>
          <p:nvPr>
            <p:ph type="ftr" sz="quarter" idx="11"/>
          </p:nvPr>
        </p:nvSpPr>
        <p:spPr>
          <a:xfrm>
            <a:off x="3881285" y="6383389"/>
            <a:ext cx="4114800" cy="365125"/>
          </a:xfrm>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2437318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3DAE2-957D-FF40-AB9F-07BB4A0DC204}"/>
              </a:ext>
            </a:extLst>
          </p:cNvPr>
          <p:cNvSpPr>
            <a:spLocks noGrp="1"/>
          </p:cNvSpPr>
          <p:nvPr>
            <p:ph type="title"/>
          </p:nvPr>
        </p:nvSpPr>
        <p:spPr>
          <a:xfrm>
            <a:off x="946355" y="650261"/>
            <a:ext cx="10515600" cy="549275"/>
          </a:xfrm>
        </p:spPr>
        <p:txBody>
          <a:bodyPr>
            <a:noAutofit/>
          </a:bodyPr>
          <a:lstStyle/>
          <a:p>
            <a:r>
              <a:rPr lang="en-IN" sz="2400" b="1" dirty="0">
                <a:solidFill>
                  <a:srgbClr val="C00000"/>
                </a:solidFill>
                <a:latin typeface="Times New Roman" panose="02020603050405020304" pitchFamily="18" charset="0"/>
                <a:cs typeface="Times New Roman" panose="02020603050405020304" pitchFamily="18" charset="0"/>
              </a:rPr>
              <a:t>Factors Responsible for Quality:</a:t>
            </a:r>
            <a:br>
              <a:rPr lang="en-IN" b="1" dirty="0"/>
            </a:br>
            <a:endParaRPr lang="en-IN" dirty="0"/>
          </a:p>
        </p:txBody>
      </p:sp>
      <p:sp>
        <p:nvSpPr>
          <p:cNvPr id="13" name="Rectangle 10">
            <a:extLst>
              <a:ext uri="{FF2B5EF4-FFF2-40B4-BE49-F238E27FC236}">
                <a16:creationId xmlns:a16="http://schemas.microsoft.com/office/drawing/2014/main" id="{5EBE4574-19C9-EE71-CAC6-67C677F3E797}"/>
              </a:ext>
            </a:extLst>
          </p:cNvPr>
          <p:cNvSpPr>
            <a:spLocks noGrp="1" noChangeArrowheads="1"/>
          </p:cNvSpPr>
          <p:nvPr>
            <p:ph idx="1"/>
          </p:nvPr>
        </p:nvSpPr>
        <p:spPr bwMode="auto">
          <a:xfrm>
            <a:off x="838200" y="831621"/>
            <a:ext cx="6808274" cy="2264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Leadership</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Clear vision and direction for quality.</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Employee Skills and Training</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Knowledgeable workforce.</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Customer Feedback</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Understanding user requirements.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Quality Tools</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Use of statistical and analytical tools.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Supplier Quality</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Partnering with high-quality suppliers.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Standards and Policies</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Implementation of quality standards like ISO 9001. </a:t>
            </a:r>
          </a:p>
        </p:txBody>
      </p:sp>
      <p:sp>
        <p:nvSpPr>
          <p:cNvPr id="15" name="TextBox 14">
            <a:extLst>
              <a:ext uri="{FF2B5EF4-FFF2-40B4-BE49-F238E27FC236}">
                <a16:creationId xmlns:a16="http://schemas.microsoft.com/office/drawing/2014/main" id="{9102CF37-0A7C-D787-87D4-A2CAFB7ADCF3}"/>
              </a:ext>
            </a:extLst>
          </p:cNvPr>
          <p:cNvSpPr txBox="1"/>
          <p:nvPr/>
        </p:nvSpPr>
        <p:spPr>
          <a:xfrm>
            <a:off x="838200" y="3395048"/>
            <a:ext cx="6096000" cy="461665"/>
          </a:xfrm>
          <a:prstGeom prst="rect">
            <a:avLst/>
          </a:prstGeom>
          <a:noFill/>
        </p:spPr>
        <p:txBody>
          <a:bodyPr wrap="square">
            <a:spAutoFit/>
          </a:bodyPr>
          <a:lstStyle/>
          <a:p>
            <a:r>
              <a:rPr lang="en-IN" sz="2400" b="1" dirty="0">
                <a:solidFill>
                  <a:srgbClr val="C00000"/>
                </a:solidFill>
                <a:latin typeface="Times New Roman" panose="02020603050405020304" pitchFamily="18" charset="0"/>
                <a:cs typeface="Times New Roman" panose="02020603050405020304" pitchFamily="18" charset="0"/>
              </a:rPr>
              <a:t>TQM Awareness:</a:t>
            </a:r>
          </a:p>
        </p:txBody>
      </p:sp>
      <p:sp>
        <p:nvSpPr>
          <p:cNvPr id="16" name="Rectangle 11">
            <a:extLst>
              <a:ext uri="{FF2B5EF4-FFF2-40B4-BE49-F238E27FC236}">
                <a16:creationId xmlns:a16="http://schemas.microsoft.com/office/drawing/2014/main" id="{547FA300-B5A3-E3AD-A921-A1451CB54E64}"/>
              </a:ext>
            </a:extLst>
          </p:cNvPr>
          <p:cNvSpPr>
            <a:spLocks noChangeArrowheads="1"/>
          </p:cNvSpPr>
          <p:nvPr/>
        </p:nvSpPr>
        <p:spPr bwMode="auto">
          <a:xfrm>
            <a:off x="838200" y="3625881"/>
            <a:ext cx="4890570" cy="1802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Involves educating employees about TQM principles.</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Training on quality tools and techniques.</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Sharing success stories and best practices.</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Encouraging a culture of quality and ownership. </a:t>
            </a:r>
          </a:p>
        </p:txBody>
      </p:sp>
      <p:sp>
        <p:nvSpPr>
          <p:cNvPr id="17" name="Footer Placeholder 16">
            <a:extLst>
              <a:ext uri="{FF2B5EF4-FFF2-40B4-BE49-F238E27FC236}">
                <a16:creationId xmlns:a16="http://schemas.microsoft.com/office/drawing/2014/main" id="{CDC61260-6E5C-6009-A3D1-B6C4ECDE3058}"/>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626119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A5320-2685-D368-2A8C-3FB7100A20E0}"/>
              </a:ext>
            </a:extLst>
          </p:cNvPr>
          <p:cNvSpPr>
            <a:spLocks noGrp="1"/>
          </p:cNvSpPr>
          <p:nvPr>
            <p:ph type="title"/>
          </p:nvPr>
        </p:nvSpPr>
        <p:spPr>
          <a:xfrm>
            <a:off x="690716" y="115068"/>
            <a:ext cx="10515600" cy="500114"/>
          </a:xfrm>
        </p:spPr>
        <p:txBody>
          <a:bodyPr>
            <a:normAutofit/>
          </a:bodyPr>
          <a:lstStyle/>
          <a:p>
            <a:r>
              <a:rPr lang="en-IN" sz="2400" b="1" dirty="0">
                <a:solidFill>
                  <a:srgbClr val="C00000"/>
                </a:solidFill>
                <a:latin typeface="Times New Roman" panose="02020603050405020304" pitchFamily="18" charset="0"/>
                <a:cs typeface="Times New Roman" panose="02020603050405020304" pitchFamily="18" charset="0"/>
              </a:rPr>
              <a:t>Challenges for Quality</a:t>
            </a:r>
            <a:r>
              <a:rPr lang="en-IN" sz="2400" dirty="0">
                <a:solidFill>
                  <a:srgbClr val="C00000"/>
                </a:solidFill>
                <a:latin typeface="Times New Roman" panose="02020603050405020304" pitchFamily="18" charset="0"/>
                <a:cs typeface="Times New Roman" panose="02020603050405020304" pitchFamily="18" charset="0"/>
              </a:rPr>
              <a:t>:</a:t>
            </a:r>
          </a:p>
        </p:txBody>
      </p:sp>
      <p:sp>
        <p:nvSpPr>
          <p:cNvPr id="5" name="Rectangle 2">
            <a:extLst>
              <a:ext uri="{FF2B5EF4-FFF2-40B4-BE49-F238E27FC236}">
                <a16:creationId xmlns:a16="http://schemas.microsoft.com/office/drawing/2014/main" id="{81963AFC-20E0-F6F7-685E-3C652B69B7D1}"/>
              </a:ext>
            </a:extLst>
          </p:cNvPr>
          <p:cNvSpPr>
            <a:spLocks noChangeArrowheads="1"/>
          </p:cNvSpPr>
          <p:nvPr/>
        </p:nvSpPr>
        <p:spPr bwMode="auto">
          <a:xfrm rot="10800000" flipV="1">
            <a:off x="592394" y="317854"/>
            <a:ext cx="10515600" cy="2812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Resistance to change.</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Lack of leadership commitment.</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Inadequate resources for implementation.</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Poor communication across departments.</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Insufficient training and development.</a:t>
            </a:r>
          </a:p>
          <a:p>
            <a:pPr marL="285750" marR="0" lvl="0" indent="-28575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Difficulty in measuring and monitoring quality improvements</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
        <p:nvSpPr>
          <p:cNvPr id="7" name="TextBox 6">
            <a:extLst>
              <a:ext uri="{FF2B5EF4-FFF2-40B4-BE49-F238E27FC236}">
                <a16:creationId xmlns:a16="http://schemas.microsoft.com/office/drawing/2014/main" id="{C85C5BAE-FA04-54E4-EBD9-1B90AA635226}"/>
              </a:ext>
            </a:extLst>
          </p:cNvPr>
          <p:cNvSpPr txBox="1"/>
          <p:nvPr/>
        </p:nvSpPr>
        <p:spPr>
          <a:xfrm>
            <a:off x="690716" y="3198167"/>
            <a:ext cx="6096000" cy="461665"/>
          </a:xfrm>
          <a:prstGeom prst="rect">
            <a:avLst/>
          </a:prstGeom>
          <a:noFill/>
        </p:spPr>
        <p:txBody>
          <a:bodyPr wrap="square">
            <a:spAutoFit/>
          </a:bodyPr>
          <a:lstStyle/>
          <a:p>
            <a:r>
              <a:rPr lang="en-US" sz="2400" b="1" dirty="0">
                <a:solidFill>
                  <a:srgbClr val="C00000"/>
                </a:solidFill>
                <a:latin typeface="Times New Roman" panose="02020603050405020304" pitchFamily="18" charset="0"/>
                <a:cs typeface="Times New Roman" panose="02020603050405020304" pitchFamily="18" charset="0"/>
              </a:rPr>
              <a:t>Dimensions of Product and Service Quality</a:t>
            </a:r>
            <a:r>
              <a:rPr lang="en-US" sz="2400" dirty="0">
                <a:solidFill>
                  <a:srgbClr val="C00000"/>
                </a:solidFill>
                <a:latin typeface="Times New Roman" panose="02020603050405020304" pitchFamily="18" charset="0"/>
                <a:cs typeface="Times New Roman" panose="02020603050405020304" pitchFamily="18" charset="0"/>
              </a:rPr>
              <a:t>:</a:t>
            </a:r>
            <a:endParaRPr lang="en-IN" sz="2400" dirty="0">
              <a:solidFill>
                <a:srgbClr val="C000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D14A188-8A18-5660-2378-C7D9240C54D1}"/>
              </a:ext>
            </a:extLst>
          </p:cNvPr>
          <p:cNvSpPr txBox="1"/>
          <p:nvPr/>
        </p:nvSpPr>
        <p:spPr>
          <a:xfrm>
            <a:off x="690716" y="3632567"/>
            <a:ext cx="6096000" cy="3048912"/>
          </a:xfrm>
          <a:prstGeom prst="rect">
            <a:avLst/>
          </a:prstGeom>
          <a:noFill/>
        </p:spPr>
        <p:txBody>
          <a:bodyPr wrap="square">
            <a:spAutoFit/>
          </a:bodyPr>
          <a:lstStyle/>
          <a:p>
            <a:pPr>
              <a:lnSpc>
                <a:spcPct val="150000"/>
              </a:lnSpc>
            </a:pPr>
            <a:r>
              <a:rPr lang="en-IN" b="1" dirty="0"/>
              <a:t>1.</a:t>
            </a:r>
            <a:r>
              <a:rPr lang="en-IN" sz="1600" b="1" dirty="0">
                <a:latin typeface="Times New Roman" panose="02020603050405020304" pitchFamily="18" charset="0"/>
                <a:cs typeface="Times New Roman" panose="02020603050405020304" pitchFamily="18" charset="0"/>
              </a:rPr>
              <a:t>Product Quality Dimensions</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Performance</a:t>
            </a:r>
            <a:r>
              <a:rPr lang="en-IN" sz="1600" dirty="0">
                <a:latin typeface="Times New Roman" panose="02020603050405020304" pitchFamily="18" charset="0"/>
                <a:cs typeface="Times New Roman" panose="02020603050405020304" pitchFamily="18" charset="0"/>
              </a:rPr>
              <a:t>: Efficiency in operation.</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Features</a:t>
            </a:r>
            <a:r>
              <a:rPr lang="en-IN" sz="1600" dirty="0">
                <a:latin typeface="Times New Roman" panose="02020603050405020304" pitchFamily="18" charset="0"/>
                <a:cs typeface="Times New Roman" panose="02020603050405020304" pitchFamily="18" charset="0"/>
              </a:rPr>
              <a:t>: Additional functionalities.</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Reliability</a:t>
            </a:r>
            <a:r>
              <a:rPr lang="en-IN" sz="1600" dirty="0">
                <a:latin typeface="Times New Roman" panose="02020603050405020304" pitchFamily="18" charset="0"/>
                <a:cs typeface="Times New Roman" panose="02020603050405020304" pitchFamily="18" charset="0"/>
              </a:rPr>
              <a:t>: Consistent performance.</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Durability</a:t>
            </a:r>
            <a:r>
              <a:rPr lang="en-IN" sz="1600" dirty="0">
                <a:latin typeface="Times New Roman" panose="02020603050405020304" pitchFamily="18" charset="0"/>
                <a:cs typeface="Times New Roman" panose="02020603050405020304" pitchFamily="18" charset="0"/>
              </a:rPr>
              <a:t>: Product lifespan.</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Conformance</a:t>
            </a:r>
            <a:r>
              <a:rPr lang="en-IN" sz="1600" dirty="0">
                <a:latin typeface="Times New Roman" panose="02020603050405020304" pitchFamily="18" charset="0"/>
                <a:cs typeface="Times New Roman" panose="02020603050405020304" pitchFamily="18" charset="0"/>
              </a:rPr>
              <a:t>: Adherence to specifications.</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Aesthetics</a:t>
            </a:r>
            <a:r>
              <a:rPr lang="en-IN" sz="1600" dirty="0">
                <a:latin typeface="Times New Roman" panose="02020603050405020304" pitchFamily="18" charset="0"/>
                <a:cs typeface="Times New Roman" panose="02020603050405020304" pitchFamily="18" charset="0"/>
              </a:rPr>
              <a:t>: Visual appeal.</a:t>
            </a:r>
          </a:p>
          <a:p>
            <a:pPr marL="285750" indent="-285750">
              <a:lnSpc>
                <a:spcPct val="150000"/>
              </a:lnSpc>
              <a:buFont typeface="Courier New" panose="02070309020205020404" pitchFamily="49" charset="0"/>
              <a:buChar char="o"/>
            </a:pPr>
            <a:r>
              <a:rPr lang="en-IN" sz="1600" b="1" dirty="0">
                <a:latin typeface="Times New Roman" panose="02020603050405020304" pitchFamily="18" charset="0"/>
                <a:cs typeface="Times New Roman" panose="02020603050405020304" pitchFamily="18" charset="0"/>
              </a:rPr>
              <a:t>Perceived Quality</a:t>
            </a:r>
            <a:r>
              <a:rPr lang="en-IN" sz="1600" dirty="0">
                <a:latin typeface="Times New Roman" panose="02020603050405020304" pitchFamily="18" charset="0"/>
                <a:cs typeface="Times New Roman" panose="02020603050405020304" pitchFamily="18" charset="0"/>
              </a:rPr>
              <a:t>: Brand reputation.</a:t>
            </a:r>
          </a:p>
        </p:txBody>
      </p:sp>
      <p:sp>
        <p:nvSpPr>
          <p:cNvPr id="12" name="Footer Placeholder 11">
            <a:extLst>
              <a:ext uri="{FF2B5EF4-FFF2-40B4-BE49-F238E27FC236}">
                <a16:creationId xmlns:a16="http://schemas.microsoft.com/office/drawing/2014/main" id="{75A97E1F-CABA-A77D-6768-E9847C51A6CA}"/>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2343382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74D9F-79A0-5396-98AF-CE3395EB3082}"/>
              </a:ext>
            </a:extLst>
          </p:cNvPr>
          <p:cNvSpPr>
            <a:spLocks noGrp="1"/>
          </p:cNvSpPr>
          <p:nvPr>
            <p:ph type="title"/>
          </p:nvPr>
        </p:nvSpPr>
        <p:spPr>
          <a:xfrm>
            <a:off x="838200" y="-116654"/>
            <a:ext cx="10515600" cy="785248"/>
          </a:xfrm>
        </p:spPr>
        <p:txBody>
          <a:bodyPr>
            <a:normAutofit/>
          </a:bodyPr>
          <a:lstStyle/>
          <a:p>
            <a:r>
              <a:rPr lang="en-IN" sz="1600" b="1" dirty="0">
                <a:latin typeface="Times New Roman" panose="02020603050405020304" pitchFamily="18" charset="0"/>
                <a:cs typeface="Times New Roman" panose="02020603050405020304" pitchFamily="18" charset="0"/>
              </a:rPr>
              <a:t>2.Service Quality Dimensions</a:t>
            </a:r>
          </a:p>
        </p:txBody>
      </p:sp>
      <p:sp>
        <p:nvSpPr>
          <p:cNvPr id="4" name="Rectangle 1">
            <a:extLst>
              <a:ext uri="{FF2B5EF4-FFF2-40B4-BE49-F238E27FC236}">
                <a16:creationId xmlns:a16="http://schemas.microsoft.com/office/drawing/2014/main" id="{042E356B-F497-52F2-411F-56A64748B7A4}"/>
              </a:ext>
            </a:extLst>
          </p:cNvPr>
          <p:cNvSpPr>
            <a:spLocks noGrp="1" noChangeArrowheads="1"/>
          </p:cNvSpPr>
          <p:nvPr>
            <p:ph idx="1"/>
          </p:nvPr>
        </p:nvSpPr>
        <p:spPr bwMode="auto">
          <a:xfrm>
            <a:off x="769374" y="395931"/>
            <a:ext cx="4330032" cy="1894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Tangibles</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Physical facilities and equipment.</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Reliability</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Consistent and dependable service.</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Responsiveness</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Promptness in service.</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Assurance</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Knowledge and courtesy of staff.</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Empathy</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Personalized care and attention </a:t>
            </a:r>
          </a:p>
        </p:txBody>
      </p:sp>
      <p:sp>
        <p:nvSpPr>
          <p:cNvPr id="6" name="TextBox 5">
            <a:extLst>
              <a:ext uri="{FF2B5EF4-FFF2-40B4-BE49-F238E27FC236}">
                <a16:creationId xmlns:a16="http://schemas.microsoft.com/office/drawing/2014/main" id="{C132D5E2-2933-C4A7-949D-13613100E0F1}"/>
              </a:ext>
            </a:extLst>
          </p:cNvPr>
          <p:cNvSpPr txBox="1"/>
          <p:nvPr/>
        </p:nvSpPr>
        <p:spPr>
          <a:xfrm>
            <a:off x="838200" y="2290680"/>
            <a:ext cx="6565490" cy="4387740"/>
          </a:xfrm>
          <a:prstGeom prst="rect">
            <a:avLst/>
          </a:prstGeom>
          <a:noFill/>
        </p:spPr>
        <p:txBody>
          <a:bodyPr wrap="square">
            <a:spAutoFit/>
          </a:bodyPr>
          <a:lstStyle/>
          <a:p>
            <a:r>
              <a:rPr lang="en-US" b="1" dirty="0">
                <a:solidFill>
                  <a:srgbClr val="C00000"/>
                </a:solidFill>
                <a:latin typeface="Times New Roman" panose="02020603050405020304" pitchFamily="18" charset="0"/>
                <a:cs typeface="Times New Roman" panose="02020603050405020304" pitchFamily="18" charset="0"/>
              </a:rPr>
              <a:t>Cost of Quality (</a:t>
            </a:r>
            <a:r>
              <a:rPr lang="en-US" b="1" dirty="0" err="1">
                <a:solidFill>
                  <a:srgbClr val="C00000"/>
                </a:solidFill>
                <a:latin typeface="Times New Roman" panose="02020603050405020304" pitchFamily="18" charset="0"/>
                <a:cs typeface="Times New Roman" panose="02020603050405020304" pitchFamily="18" charset="0"/>
              </a:rPr>
              <a:t>CoQ</a:t>
            </a:r>
            <a:r>
              <a:rPr lang="en-US" b="1" dirty="0">
                <a:solidFill>
                  <a:srgbClr val="C00000"/>
                </a:solidFill>
                <a:latin typeface="Times New Roman" panose="02020603050405020304" pitchFamily="18" charset="0"/>
                <a:cs typeface="Times New Roman" panose="02020603050405020304" pitchFamily="18" charset="0"/>
              </a:rPr>
              <a:t>):</a:t>
            </a:r>
          </a:p>
          <a:p>
            <a:pPr>
              <a:lnSpc>
                <a:spcPct val="150000"/>
              </a:lnSpc>
            </a:pPr>
            <a:r>
              <a:rPr lang="en-US" sz="1600" dirty="0">
                <a:latin typeface="Times New Roman" panose="02020603050405020304" pitchFamily="18" charset="0"/>
                <a:cs typeface="Times New Roman" panose="02020603050405020304" pitchFamily="18" charset="0"/>
              </a:rPr>
              <a:t>The cost of quality is the total cost incurred to ensure that a product or service meets quality standards. It includes: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Prevention Costs</a:t>
            </a:r>
            <a:r>
              <a:rPr lang="en-US" sz="1600" dirty="0">
                <a:latin typeface="Times New Roman" panose="02020603050405020304" pitchFamily="18" charset="0"/>
                <a:cs typeface="Times New Roman" panose="02020603050405020304" pitchFamily="18" charset="0"/>
              </a:rPr>
              <a:t>:</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Training programs.</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Quality improvement initiatives.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Appraisal Costs</a:t>
            </a:r>
            <a:r>
              <a:rPr lang="en-US" sz="1600" dirty="0">
                <a:latin typeface="Times New Roman" panose="02020603050405020304" pitchFamily="18" charset="0"/>
                <a:cs typeface="Times New Roman" panose="02020603050405020304" pitchFamily="18" charset="0"/>
              </a:rPr>
              <a:t>:</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Inspection and testing.</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Quality audits.</a:t>
            </a:r>
          </a:p>
          <a:p>
            <a:pPr>
              <a:lnSpc>
                <a:spcPct val="150000"/>
              </a:lnSpc>
              <a:buFont typeface="+mj-lt"/>
              <a:buAutoNum type="arabicPeriod"/>
            </a:pPr>
            <a:r>
              <a:rPr lang="en-US" sz="1600" b="1" dirty="0">
                <a:latin typeface="Times New Roman" panose="02020603050405020304" pitchFamily="18" charset="0"/>
                <a:cs typeface="Times New Roman" panose="02020603050405020304" pitchFamily="18" charset="0"/>
              </a:rPr>
              <a:t>Internal Failure Costs</a:t>
            </a:r>
            <a:r>
              <a:rPr lang="en-US" sz="1600" dirty="0">
                <a:latin typeface="Times New Roman" panose="02020603050405020304" pitchFamily="18" charset="0"/>
                <a:cs typeface="Times New Roman" panose="02020603050405020304" pitchFamily="18" charset="0"/>
              </a:rPr>
              <a:t>:</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Rework and scrap.</a:t>
            </a:r>
          </a:p>
          <a:p>
            <a:pPr marL="742950" lvl="1" indent="-285750">
              <a:lnSpc>
                <a:spcPct val="150000"/>
              </a:lnSpc>
              <a:buFont typeface="+mj-lt"/>
              <a:buAutoNum type="arabicPeriod"/>
            </a:pPr>
            <a:r>
              <a:rPr lang="en-US" sz="1600" dirty="0">
                <a:latin typeface="Times New Roman" panose="02020603050405020304" pitchFamily="18" charset="0"/>
                <a:cs typeface="Times New Roman" panose="02020603050405020304" pitchFamily="18" charset="0"/>
              </a:rPr>
              <a:t>Downtime due to defects.</a:t>
            </a:r>
          </a:p>
        </p:txBody>
      </p:sp>
      <p:sp>
        <p:nvSpPr>
          <p:cNvPr id="7" name="Footer Placeholder 6">
            <a:extLst>
              <a:ext uri="{FF2B5EF4-FFF2-40B4-BE49-F238E27FC236}">
                <a16:creationId xmlns:a16="http://schemas.microsoft.com/office/drawing/2014/main" id="{F892D65F-9498-1A02-63A9-48CD7DDF7132}"/>
              </a:ext>
            </a:extLst>
          </p:cNvPr>
          <p:cNvSpPr>
            <a:spLocks noGrp="1"/>
          </p:cNvSpPr>
          <p:nvPr>
            <p:ph type="ftr" sz="quarter" idx="11"/>
          </p:nvPr>
        </p:nvSpPr>
        <p:spPr/>
        <p:txBody>
          <a:bodyPr/>
          <a:lstStyle/>
          <a:p>
            <a:r>
              <a:rPr lang="en-IN" b="1" dirty="0">
                <a:solidFill>
                  <a:schemeClr val="tx1"/>
                </a:solidFill>
                <a:latin typeface="Times New Roman" panose="02020603050405020304" pitchFamily="18" charset="0"/>
                <a:cs typeface="Times New Roman" panose="02020603050405020304" pitchFamily="18" charset="0"/>
              </a:rPr>
              <a:t>DLL,BDU</a:t>
            </a:r>
          </a:p>
        </p:txBody>
      </p:sp>
    </p:spTree>
    <p:extLst>
      <p:ext uri="{BB962C8B-B14F-4D97-AF65-F5344CB8AC3E}">
        <p14:creationId xmlns:p14="http://schemas.microsoft.com/office/powerpoint/2010/main" val="4051242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631</Words>
  <Application>Microsoft Office PowerPoint</Application>
  <PresentationFormat>Widescreen</PresentationFormat>
  <Paragraphs>90</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Calibri</vt:lpstr>
      <vt:lpstr>Calibri Light</vt:lpstr>
      <vt:lpstr>Courier New</vt:lpstr>
      <vt:lpstr>Times New Roman</vt:lpstr>
      <vt:lpstr>Office Theme</vt:lpstr>
      <vt:lpstr>PowerPoint Presentation</vt:lpstr>
      <vt:lpstr>Total Quality Management (TQM)</vt:lpstr>
      <vt:lpstr>Fundamental Elements of TQM:</vt:lpstr>
      <vt:lpstr>Benefits of TQM</vt:lpstr>
      <vt:lpstr>Factors Responsible for Quality: </vt:lpstr>
      <vt:lpstr>Challenges for Quality:</vt:lpstr>
      <vt:lpstr>2.Service Quality Dimensions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Soundarya R</dc:creator>
  <cp:lastModifiedBy>Soundarya R</cp:lastModifiedBy>
  <cp:revision>1</cp:revision>
  <dcterms:created xsi:type="dcterms:W3CDTF">2024-12-06T13:04:04Z</dcterms:created>
  <dcterms:modified xsi:type="dcterms:W3CDTF">2024-12-06T14:00:48Z</dcterms:modified>
</cp:coreProperties>
</file>