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embeddedFontLst>
    <p:embeddedFont>
      <p:font typeface="Arial Black" pitchFamily="34" charset="0"/>
      <p:bold r:id="rId12"/>
    </p:embeddedFont>
    <p:embeddedFont>
      <p:font typeface="DFKai-SB" pitchFamily="65" charset="-120"/>
      <p:regular r:id="rId13"/>
    </p:embeddedFont>
    <p:embeddedFont>
      <p:font typeface="Aharoni" pitchFamily="2" charset="-79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Roboto Slab" charset="0"/>
      <p:regular r:id="rId19"/>
    </p:embeddedFont>
    <p:embeddedFont>
      <p:font typeface="Roboto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009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599" y="411997"/>
            <a:ext cx="101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6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6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6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0725" y="3022193"/>
            <a:ext cx="9329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8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1206" y="3653899"/>
            <a:ext cx="7702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Research Methodology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22HRM3CC10</a:t>
            </a:r>
            <a:endParaRPr lang="en-US" sz="2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5107" y="4742481"/>
            <a:ext cx="7315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Unit-VI 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Statistical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Applications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6569" y="5904854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75629"/>
            <a:ext cx="73012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Statistical Applications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224570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Welcome to our comprehensive statistical software suite, designed to empower your data-driven decision making. From intuitive data editing to multidimensional analysis, probability modeling, and seamless database integration, our suite offers a powerful array of tools to unlock the insights hidden within your data. Prepare to elevate your analytical capabilities and drive transformative business outcomes.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674042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70040" y="5657136"/>
            <a:ext cx="198346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Precise Data Editing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Editor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state-of-the-art data editor allows you to effortlessly manipulate and refine your datasets. Easily fix typos, recode variables, and perform complex transformations - all within a sleek and responsive interface.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Viewer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Gain a comprehensive overview of your data with our advanced data viewer. Sort, filter, and explore your information in real-time, uncovering patterns and insights with just a few clicks.</a:t>
            </a:r>
            <a:endParaRPr lang="en-US" sz="17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85EEB7-6C06-C1E0-964C-09C740375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8691" y="7750767"/>
            <a:ext cx="2086266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28424"/>
            <a:ext cx="73225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Multidimensional Analysis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59" y="1890832"/>
            <a:ext cx="1291233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5976" y="2155150"/>
            <a:ext cx="11680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4926806" y="2117646"/>
            <a:ext cx="14805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Pivottables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756666" y="2711887"/>
            <a:ext cx="9023271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203" y="2755463"/>
            <a:ext cx="2582466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76092" y="2932628"/>
            <a:ext cx="1565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572482" y="2982277"/>
            <a:ext cx="24297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Cross-Tabulations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402342" y="3576518"/>
            <a:ext cx="8377595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527" y="3620095"/>
            <a:ext cx="3873698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77759" y="3797260"/>
            <a:ext cx="1531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6218039" y="3846909"/>
            <a:ext cx="26548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Cube Visualizations</a:t>
            </a:r>
            <a:endParaRPr lang="en-US" sz="2200" dirty="0"/>
          </a:p>
        </p:txBody>
      </p:sp>
      <p:sp>
        <p:nvSpPr>
          <p:cNvPr id="14" name="Shape 9"/>
          <p:cNvSpPr/>
          <p:nvPr/>
        </p:nvSpPr>
        <p:spPr>
          <a:xfrm>
            <a:off x="6047899" y="4441150"/>
            <a:ext cx="7732038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970" y="4484727"/>
            <a:ext cx="5164931" cy="80795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72163" y="4661892"/>
            <a:ext cx="16430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6863715" y="4711541"/>
            <a:ext cx="32346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Dimensional Drill-Down</a:t>
            </a:r>
            <a:endParaRPr lang="en-US" sz="2200" dirty="0"/>
          </a:p>
        </p:txBody>
      </p:sp>
      <p:sp>
        <p:nvSpPr>
          <p:cNvPr id="18" name="Shape 12"/>
          <p:cNvSpPr/>
          <p:nvPr/>
        </p:nvSpPr>
        <p:spPr>
          <a:xfrm>
            <a:off x="6693575" y="5305782"/>
            <a:ext cx="7086362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349359"/>
            <a:ext cx="6456164" cy="807958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979545" y="5526524"/>
            <a:ext cx="14966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</a:t>
            </a:r>
            <a:endParaRPr lang="en-US" sz="2200" dirty="0"/>
          </a:p>
        </p:txBody>
      </p:sp>
      <p:sp>
        <p:nvSpPr>
          <p:cNvPr id="21" name="Text 14"/>
          <p:cNvSpPr/>
          <p:nvPr/>
        </p:nvSpPr>
        <p:spPr>
          <a:xfrm>
            <a:off x="7509272" y="5576173"/>
            <a:ext cx="30858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Interactive Dashboards</a:t>
            </a:r>
            <a:endParaRPr lang="en-US" sz="2200" dirty="0"/>
          </a:p>
        </p:txBody>
      </p:sp>
      <p:sp>
        <p:nvSpPr>
          <p:cNvPr id="22" name="Text 15"/>
          <p:cNvSpPr/>
          <p:nvPr/>
        </p:nvSpPr>
        <p:spPr>
          <a:xfrm>
            <a:off x="793790" y="6412468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Unlock the full potential of your data with our advanced multidimensional analysis tools. Effortlessly create pivottables, cross-tabulations, and cube visualizations to explore complex relationships. Drill down into specific dimensions and build interactive dashboards for powerful data storytelling.</a:t>
            </a:r>
            <a:endParaRPr lang="en-US" sz="17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FAEEAEA-F8B4-1864-A99F-BFD498561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38691" y="7750767"/>
            <a:ext cx="2086266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11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5930" y="3381970"/>
            <a:ext cx="5542359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Probability Modeling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5930" y="4656534"/>
            <a:ext cx="498753" cy="498753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956786" y="4739640"/>
            <a:ext cx="137041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496378" y="4656534"/>
            <a:ext cx="3191589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Probability Distributions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496378" y="5135999"/>
            <a:ext cx="3491270" cy="24828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Leverage a comprehensive library of probability distributions to model and simulate complex scenarios. From normal to Poisson, our tools empower you to analyze likelihoods and make data-driven predictions.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5209342" y="4656534"/>
            <a:ext cx="498753" cy="498753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9" name="Text 6"/>
          <p:cNvSpPr/>
          <p:nvPr/>
        </p:nvSpPr>
        <p:spPr>
          <a:xfrm>
            <a:off x="5366861" y="4739640"/>
            <a:ext cx="183594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929789" y="4656534"/>
            <a:ext cx="3233976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Monte Carlo Simulations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5929789" y="5135999"/>
            <a:ext cx="3491270" cy="2128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Run sophisticated Monte Carlo simulations to assess risk, forecast outcomes, and stress-test your models. Gain deeper insights into the potential implications of your decisions.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9642753" y="4656534"/>
            <a:ext cx="498753" cy="498753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13" name="Text 10"/>
          <p:cNvSpPr/>
          <p:nvPr/>
        </p:nvSpPr>
        <p:spPr>
          <a:xfrm>
            <a:off x="9802297" y="4739640"/>
            <a:ext cx="17954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0363200" y="4656534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Sensitivity Analysis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0363200" y="5135999"/>
            <a:ext cx="3491270" cy="2128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Uncover the most influential variables in your models through advanced sensitivity analysis. Identify critical drivers and optimize your strategies for maximum impact.</a:t>
            </a:r>
            <a:endParaRPr lang="en-US" sz="17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9CB725-CE4B-A71C-538A-B346EB4A0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8691" y="7750767"/>
            <a:ext cx="2086266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8774" y="559475"/>
            <a:ext cx="5808940" cy="597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High-Resolution Graphics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74" y="1443276"/>
            <a:ext cx="477679" cy="47767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68774" y="2112050"/>
            <a:ext cx="2388751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Charts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68774" y="2525197"/>
            <a:ext cx="7806452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rich, high-resolution charts and graphs to effectively communicate your findings. Our tools offer unparalleled customization and export options for stunning visualizations.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74" y="3709988"/>
            <a:ext cx="477679" cy="47767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68774" y="4378762"/>
            <a:ext cx="2388751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Dashboards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668774" y="4791908"/>
            <a:ext cx="7806452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 interactive, data-driven dashboards that bring your analyses to life. Seamlessly integrate multiple data sources and visualizations for comprehensive storytelling.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74" y="5976699"/>
            <a:ext cx="477679" cy="47767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68774" y="6645473"/>
            <a:ext cx="2388751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Geospatial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68774" y="7058620"/>
            <a:ext cx="7806452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Leverage powerful geospatial capabilities to map and analyze location-based data. Uncover spatial patterns and trends to inform strategic decision-making.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240" y="789384"/>
            <a:ext cx="5552361" cy="693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Database Integration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7240" y="1816418"/>
            <a:ext cx="3683794" cy="3411379"/>
          </a:xfrm>
          <a:prstGeom prst="roundRect">
            <a:avLst>
              <a:gd name="adj" fmla="val 977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999292" y="2038469"/>
            <a:ext cx="293120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Database Connectivity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999292" y="2518767"/>
            <a:ext cx="3239691" cy="2486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Seamlessly connect to a wide range of databases, including SQL, NoSQL, and cloud-based solutions. Our tools enable you to access, query, and analyze data from disparate sources with ease.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683085" y="1816418"/>
            <a:ext cx="3683794" cy="3411379"/>
          </a:xfrm>
          <a:prstGeom prst="roundRect">
            <a:avLst>
              <a:gd name="adj" fmla="val 977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4905137" y="2038469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Transformation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905137" y="2518767"/>
            <a:ext cx="3239691" cy="2486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Leverage our robust data transformation capabilities to clean, normalize, and prepare your data for analysis. Automate complex ETL processes and ensure data integrity across your organization.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77240" y="5449848"/>
            <a:ext cx="7589520" cy="1990249"/>
          </a:xfrm>
          <a:prstGeom prst="roundRect">
            <a:avLst>
              <a:gd name="adj" fmla="val 1674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999292" y="5671899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Real-Time Insights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99292" y="6152198"/>
            <a:ext cx="7145417" cy="1065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Unlock real-time insights by integrating your data sources with our platform. Monitor key metrics, track trends, and make informed decisions in the moment, powered by up-to-the-minute information.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8229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029" y="2801660"/>
            <a:ext cx="4578906" cy="545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Empowering Analysis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611029" y="5609630"/>
            <a:ext cx="13408343" cy="22860"/>
          </a:xfrm>
          <a:prstGeom prst="roundRect">
            <a:avLst>
              <a:gd name="adj" fmla="val 114557"/>
            </a:avLst>
          </a:prstGeom>
          <a:solidFill>
            <a:srgbClr val="CFD2D8"/>
          </a:solidFill>
          <a:ln/>
        </p:spPr>
      </p:sp>
      <p:sp>
        <p:nvSpPr>
          <p:cNvPr id="5" name="Shape 2"/>
          <p:cNvSpPr/>
          <p:nvPr/>
        </p:nvSpPr>
        <p:spPr>
          <a:xfrm>
            <a:off x="3907869" y="4998660"/>
            <a:ext cx="22860" cy="611029"/>
          </a:xfrm>
          <a:prstGeom prst="roundRect">
            <a:avLst>
              <a:gd name="adj" fmla="val 114557"/>
            </a:avLst>
          </a:prstGeom>
          <a:solidFill>
            <a:srgbClr val="CFD2D8"/>
          </a:solidFill>
          <a:ln/>
        </p:spPr>
      </p:sp>
      <p:sp>
        <p:nvSpPr>
          <p:cNvPr id="6" name="Shape 3"/>
          <p:cNvSpPr/>
          <p:nvPr/>
        </p:nvSpPr>
        <p:spPr>
          <a:xfrm>
            <a:off x="3722965" y="5413236"/>
            <a:ext cx="392787" cy="392787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7" name="Text 4"/>
          <p:cNvSpPr/>
          <p:nvPr/>
        </p:nvSpPr>
        <p:spPr>
          <a:xfrm>
            <a:off x="3865364" y="5478720"/>
            <a:ext cx="107990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2828330" y="3609023"/>
            <a:ext cx="2182297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Exploration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785574" y="3986451"/>
            <a:ext cx="6267807" cy="837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Dive deep into your data using our intuitive exploration tools. Uncover hidden patterns, identify outliers, and generate hypotheses to drive your analysis forward.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7303532" y="5609570"/>
            <a:ext cx="22860" cy="611029"/>
          </a:xfrm>
          <a:prstGeom prst="roundRect">
            <a:avLst>
              <a:gd name="adj" fmla="val 114557"/>
            </a:avLst>
          </a:prstGeom>
          <a:solidFill>
            <a:srgbClr val="CFD2D8"/>
          </a:solidFill>
          <a:ln/>
        </p:spPr>
      </p:sp>
      <p:sp>
        <p:nvSpPr>
          <p:cNvPr id="11" name="Shape 8"/>
          <p:cNvSpPr/>
          <p:nvPr/>
        </p:nvSpPr>
        <p:spPr>
          <a:xfrm>
            <a:off x="7118628" y="5413236"/>
            <a:ext cx="392787" cy="392787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12" name="Text 9"/>
          <p:cNvSpPr/>
          <p:nvPr/>
        </p:nvSpPr>
        <p:spPr>
          <a:xfrm>
            <a:off x="7242691" y="5478720"/>
            <a:ext cx="144661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6223992" y="6395204"/>
            <a:ext cx="2182297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Statistical Modeling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4181237" y="6772632"/>
            <a:ext cx="6267807" cy="837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Leverage our comprehensive statistical modeling capabilities to test theories, make predictions, and uncover the drivers behind your data. From regression to time series analysis, our tools provide cutting-edge techniques.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10699313" y="4998660"/>
            <a:ext cx="22860" cy="611029"/>
          </a:xfrm>
          <a:prstGeom prst="roundRect">
            <a:avLst>
              <a:gd name="adj" fmla="val 114557"/>
            </a:avLst>
          </a:prstGeom>
          <a:solidFill>
            <a:srgbClr val="CFD2D8"/>
          </a:solidFill>
          <a:ln/>
        </p:spPr>
      </p:sp>
      <p:sp>
        <p:nvSpPr>
          <p:cNvPr id="16" name="Shape 13"/>
          <p:cNvSpPr/>
          <p:nvPr/>
        </p:nvSpPr>
        <p:spPr>
          <a:xfrm>
            <a:off x="10514409" y="5413236"/>
            <a:ext cx="392787" cy="392787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17" name="Text 14"/>
          <p:cNvSpPr/>
          <p:nvPr/>
        </p:nvSpPr>
        <p:spPr>
          <a:xfrm>
            <a:off x="10640020" y="5478720"/>
            <a:ext cx="141446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050" dirty="0"/>
          </a:p>
        </p:txBody>
      </p:sp>
      <p:sp>
        <p:nvSpPr>
          <p:cNvPr id="18" name="Text 15"/>
          <p:cNvSpPr/>
          <p:nvPr/>
        </p:nvSpPr>
        <p:spPr>
          <a:xfrm>
            <a:off x="9504521" y="3609023"/>
            <a:ext cx="2412802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Automation &amp; Scripting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7577018" y="3986451"/>
            <a:ext cx="6267807" cy="837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Streamline your analytical workflows through powerful automation and scripting capabilities. Reduce manual effort, ensure consistency, and scale your analyses with ease.</a:t>
            </a:r>
            <a:endParaRPr lang="en-US" sz="13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761F67C-A178-25BF-59E8-E9107D84D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8691" y="7750767"/>
            <a:ext cx="2086266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3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1255" y="585192"/>
            <a:ext cx="7654290" cy="133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Unleash Your Analytical Potential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6231255" y="2340888"/>
            <a:ext cx="3667482" cy="702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10+</a:t>
            </a:r>
            <a:endParaRPr lang="en-US" sz="5500" dirty="0"/>
          </a:p>
        </p:txBody>
      </p:sp>
      <p:sp>
        <p:nvSpPr>
          <p:cNvPr id="5" name="Text 2"/>
          <p:cNvSpPr/>
          <p:nvPr/>
        </p:nvSpPr>
        <p:spPr>
          <a:xfrm>
            <a:off x="6231255" y="3309104"/>
            <a:ext cx="3667482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Years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10217944" y="2340888"/>
            <a:ext cx="3667601" cy="702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100K</a:t>
            </a:r>
            <a:endParaRPr lang="en-US" sz="5500" dirty="0"/>
          </a:p>
        </p:txBody>
      </p:sp>
      <p:sp>
        <p:nvSpPr>
          <p:cNvPr id="7" name="Text 4"/>
          <p:cNvSpPr/>
          <p:nvPr/>
        </p:nvSpPr>
        <p:spPr>
          <a:xfrm>
            <a:off x="10217944" y="3309104"/>
            <a:ext cx="3667601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Customers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6231255" y="4394359"/>
            <a:ext cx="3667482" cy="702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99.9%</a:t>
            </a:r>
            <a:endParaRPr lang="en-US" sz="5500" dirty="0"/>
          </a:p>
        </p:txBody>
      </p:sp>
      <p:sp>
        <p:nvSpPr>
          <p:cNvPr id="9" name="Text 6"/>
          <p:cNvSpPr/>
          <p:nvPr/>
        </p:nvSpPr>
        <p:spPr>
          <a:xfrm>
            <a:off x="6231255" y="5362575"/>
            <a:ext cx="3667482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Uptime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10217944" y="4394359"/>
            <a:ext cx="3667601" cy="702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5M+</a:t>
            </a:r>
            <a:endParaRPr lang="en-US" sz="5500" dirty="0"/>
          </a:p>
        </p:txBody>
      </p:sp>
      <p:sp>
        <p:nvSpPr>
          <p:cNvPr id="11" name="Text 8"/>
          <p:cNvSpPr/>
          <p:nvPr/>
        </p:nvSpPr>
        <p:spPr>
          <a:xfrm>
            <a:off x="10217944" y="5362575"/>
            <a:ext cx="3667601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Analyses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6231255" y="5942528"/>
            <a:ext cx="7654290" cy="1702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statistical suite has been empowering data-driven decision making for over a decade, serving a growing community of 100,000+ customers worldwide. With industry-leading reliability, scalability, and a wealth of advanced analytical capabilities, we are committed to helping you unlock the full potential of your data and drive transformative business outcomes.</a:t>
            </a:r>
            <a:endParaRPr lang="en-US" sz="16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F06CE3-A508-9764-F9FD-C66B2E47B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8691" y="7750767"/>
            <a:ext cx="2086266" cy="4001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692</Words>
  <Application>Microsoft Office PowerPoint</Application>
  <PresentationFormat>Custom</PresentationFormat>
  <Paragraphs>83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DFKai-SB</vt:lpstr>
      <vt:lpstr>Times New Roman</vt:lpstr>
      <vt:lpstr>Aharoni</vt:lpstr>
      <vt:lpstr>Calibri</vt:lpstr>
      <vt:lpstr>Roboto Slab</vt:lpstr>
      <vt:lpstr>Roboto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DLL</cp:lastModifiedBy>
  <cp:revision>3</cp:revision>
  <dcterms:created xsi:type="dcterms:W3CDTF">2024-11-16T13:55:06Z</dcterms:created>
  <dcterms:modified xsi:type="dcterms:W3CDTF">2024-11-29T09:30:30Z</dcterms:modified>
</cp:coreProperties>
</file>