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0" r:id="rId2"/>
    <p:sldId id="256" r:id="rId3"/>
    <p:sldId id="257" r:id="rId4"/>
    <p:sldId id="258" r:id="rId5"/>
    <p:sldId id="259" r:id="rId6"/>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p:scale>
          <a:sx n="66" d="100"/>
          <a:sy n="66" d="100"/>
        </p:scale>
        <p:origin x="-372" y="2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95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Research Methodology</a:t>
            </a:r>
          </a:p>
          <a:p>
            <a:r>
              <a:rPr lang="en-US" sz="2200" b="1" dirty="0" smtClean="0">
                <a:solidFill>
                  <a:srgbClr val="FF0000"/>
                </a:solidFill>
                <a:latin typeface="Arial Black" pitchFamily="34" charset="0"/>
                <a:cs typeface="Aharoni" pitchFamily="2" charset="-79"/>
              </a:rPr>
              <a:t>Course Code : 22HRM3CC10</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735107" y="4742481"/>
            <a:ext cx="7315200" cy="954107"/>
          </a:xfrm>
          <a:prstGeom prst="rect">
            <a:avLst/>
          </a:prstGeom>
        </p:spPr>
        <p:txBody>
          <a:bodyPr>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Unit-V </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Data Analysis </a:t>
            </a:r>
            <a:r>
              <a:rPr lang="en-US" sz="2800" b="1" dirty="0" smtClean="0">
                <a:solidFill>
                  <a:srgbClr val="7030A0"/>
                </a:solidFill>
                <a:latin typeface="Arial Black" pitchFamily="34" charset="0"/>
              </a:rPr>
              <a:t>and Report Writing</a:t>
            </a:r>
            <a:endParaRPr lang="en-US" sz="2800" b="1" dirty="0" smtClean="0">
              <a:solidFill>
                <a:srgbClr val="7030A0"/>
              </a:solidFill>
              <a:latin typeface="Arial Black" pitchFamily="34" charset="0"/>
            </a:endParaRP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70290"/>
            <a:ext cx="7556421" cy="1956435"/>
          </a:xfrm>
          <a:prstGeom prst="rect">
            <a:avLst/>
          </a:prstGeom>
          <a:noFill/>
          <a:ln/>
        </p:spPr>
        <p:txBody>
          <a:bodyPr wrap="square" lIns="0" tIns="0" rIns="0" bIns="0" rtlCol="0" anchor="t"/>
          <a:lstStyle/>
          <a:p>
            <a:pPr marL="0" indent="0">
              <a:lnSpc>
                <a:spcPts val="7700"/>
              </a:lnSpc>
              <a:buNone/>
            </a:pPr>
            <a:r>
              <a:rPr lang="en-US" sz="6150" b="1" kern="0" spc="-185" dirty="0">
                <a:solidFill>
                  <a:srgbClr val="000000"/>
                </a:solidFill>
                <a:latin typeface="Inter Bold" pitchFamily="34" charset="0"/>
                <a:ea typeface="Inter Bold" pitchFamily="34" charset="-122"/>
                <a:cs typeface="Inter Bold" pitchFamily="34" charset="-120"/>
              </a:rPr>
              <a:t>Data Analysis and Report Writing</a:t>
            </a:r>
            <a:endParaRPr lang="en-US" sz="6150" dirty="0"/>
          </a:p>
        </p:txBody>
      </p:sp>
      <p:sp>
        <p:nvSpPr>
          <p:cNvPr id="4" name="Text 1"/>
          <p:cNvSpPr/>
          <p:nvPr/>
        </p:nvSpPr>
        <p:spPr>
          <a:xfrm>
            <a:off x="6280190" y="3666887"/>
            <a:ext cx="7556421" cy="254031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In today's data-driven world, understanding and interpreting data is an essential skill. From businesses to research institutions, the ability to analyze data effectively is crucial for making informed decisions and uncovering hidden insights. This guide will explore key concepts in data analysis and report writing, providing you with the tools and knowledge to confidently navigate the process of turning raw data into actionable intelligence.</a:t>
            </a:r>
            <a:endParaRPr lang="en-US" sz="1750" dirty="0"/>
          </a:p>
        </p:txBody>
      </p:sp>
      <p:sp>
        <p:nvSpPr>
          <p:cNvPr id="5" name="Shape 2"/>
          <p:cNvSpPr/>
          <p:nvPr/>
        </p:nvSpPr>
        <p:spPr>
          <a:xfrm>
            <a:off x="6280190" y="6479262"/>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6486882"/>
            <a:ext cx="347663" cy="347663"/>
          </a:xfrm>
          <a:prstGeom prst="rect">
            <a:avLst/>
          </a:prstGeom>
        </p:spPr>
      </p:pic>
      <p:sp>
        <p:nvSpPr>
          <p:cNvPr id="7" name="Text 3"/>
          <p:cNvSpPr/>
          <p:nvPr/>
        </p:nvSpPr>
        <p:spPr>
          <a:xfrm>
            <a:off x="6756440" y="6462355"/>
            <a:ext cx="2108478"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72525"/>
                </a:solidFill>
                <a:latin typeface="Inter Bold" pitchFamily="34" charset="0"/>
                <a:ea typeface="Inter Bold" pitchFamily="34" charset="-122"/>
                <a:cs typeface="Inter Bold" pitchFamily="34" charset="-120"/>
              </a:rPr>
              <a:t>by Presentation</a:t>
            </a:r>
            <a:endParaRPr lang="en-US" sz="2200" dirty="0"/>
          </a:p>
        </p:txBody>
      </p:sp>
      <p:pic>
        <p:nvPicPr>
          <p:cNvPr id="11" name="Picture 10">
            <a:extLst>
              <a:ext uri="{FF2B5EF4-FFF2-40B4-BE49-F238E27FC236}">
                <a16:creationId xmlns:a16="http://schemas.microsoft.com/office/drawing/2014/main" xmlns="" id="{0270EC7F-57E2-8F90-72F6-96C0E599BBE4}"/>
              </a:ext>
            </a:extLst>
          </p:cNvPr>
          <p:cNvPicPr>
            <a:picLocks noChangeAspect="1"/>
          </p:cNvPicPr>
          <p:nvPr/>
        </p:nvPicPr>
        <p:blipFill>
          <a:blip r:embed="rId5"/>
          <a:stretch>
            <a:fillRect/>
          </a:stretch>
        </p:blipFill>
        <p:spPr>
          <a:xfrm>
            <a:off x="6280190" y="6374923"/>
            <a:ext cx="2781688" cy="571580"/>
          </a:xfrm>
          <a:prstGeom prst="rect">
            <a:avLst/>
          </a:prstGeom>
        </p:spPr>
      </p:pic>
      <p:pic>
        <p:nvPicPr>
          <p:cNvPr id="13" name="Picture 12">
            <a:extLst>
              <a:ext uri="{FF2B5EF4-FFF2-40B4-BE49-F238E27FC236}">
                <a16:creationId xmlns:a16="http://schemas.microsoft.com/office/drawing/2014/main" xmlns="" id="{16CF4D60-1C97-43F5-214F-805FE7FE0CAE}"/>
              </a:ext>
            </a:extLst>
          </p:cNvPr>
          <p:cNvPicPr>
            <a:picLocks noChangeAspect="1"/>
          </p:cNvPicPr>
          <p:nvPr/>
        </p:nvPicPr>
        <p:blipFill>
          <a:blip r:embed="rId5"/>
          <a:stretch>
            <a:fillRect/>
          </a:stretch>
        </p:blipFill>
        <p:spPr>
          <a:xfrm>
            <a:off x="11847707" y="7635718"/>
            <a:ext cx="2781688" cy="5715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546396"/>
            <a:ext cx="7486412"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Measure of central tendency</a:t>
            </a:r>
            <a:endParaRPr lang="en-US" sz="4450" dirty="0"/>
          </a:p>
        </p:txBody>
      </p:sp>
      <p:sp>
        <p:nvSpPr>
          <p:cNvPr id="4" name="Shape 1"/>
          <p:cNvSpPr/>
          <p:nvPr/>
        </p:nvSpPr>
        <p:spPr>
          <a:xfrm>
            <a:off x="793790" y="4850487"/>
            <a:ext cx="510302" cy="510302"/>
          </a:xfrm>
          <a:prstGeom prst="roundRect">
            <a:avLst>
              <a:gd name="adj" fmla="val 18669"/>
            </a:avLst>
          </a:prstGeom>
          <a:solidFill>
            <a:srgbClr val="DADBF1"/>
          </a:solidFill>
          <a:ln w="7620">
            <a:solidFill>
              <a:srgbClr val="C0C1D7"/>
            </a:solidFill>
            <a:prstDash val="solid"/>
          </a:ln>
        </p:spPr>
      </p:sp>
      <p:sp>
        <p:nvSpPr>
          <p:cNvPr id="5" name="Text 2"/>
          <p:cNvSpPr/>
          <p:nvPr/>
        </p:nvSpPr>
        <p:spPr>
          <a:xfrm>
            <a:off x="980599" y="4935498"/>
            <a:ext cx="136565"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272525"/>
                </a:solidFill>
                <a:latin typeface="Inter Bold" pitchFamily="34" charset="0"/>
                <a:ea typeface="Inter Bold" pitchFamily="34" charset="-122"/>
                <a:cs typeface="Inter Bold" pitchFamily="34" charset="-120"/>
              </a:rPr>
              <a:t>1</a:t>
            </a:r>
            <a:endParaRPr lang="en-US" sz="2650" dirty="0"/>
          </a:p>
        </p:txBody>
      </p:sp>
      <p:sp>
        <p:nvSpPr>
          <p:cNvPr id="6" name="Text 3"/>
          <p:cNvSpPr/>
          <p:nvPr/>
        </p:nvSpPr>
        <p:spPr>
          <a:xfrm>
            <a:off x="1530906" y="4850487"/>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Mean</a:t>
            </a:r>
            <a:endParaRPr lang="en-US" sz="2200" dirty="0"/>
          </a:p>
        </p:txBody>
      </p:sp>
      <p:sp>
        <p:nvSpPr>
          <p:cNvPr id="7" name="Text 4"/>
          <p:cNvSpPr/>
          <p:nvPr/>
        </p:nvSpPr>
        <p:spPr>
          <a:xfrm>
            <a:off x="1530906" y="5340906"/>
            <a:ext cx="3459242" cy="217741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The mean, or average, is calculated by summing all values in a dataset and dividing by the number of values. It's useful for understanding the typical value in a dataset.</a:t>
            </a:r>
            <a:endParaRPr lang="en-US" sz="1750" dirty="0"/>
          </a:p>
        </p:txBody>
      </p:sp>
      <p:sp>
        <p:nvSpPr>
          <p:cNvPr id="8" name="Shape 5"/>
          <p:cNvSpPr/>
          <p:nvPr/>
        </p:nvSpPr>
        <p:spPr>
          <a:xfrm>
            <a:off x="5216962" y="4850487"/>
            <a:ext cx="510302" cy="510302"/>
          </a:xfrm>
          <a:prstGeom prst="roundRect">
            <a:avLst>
              <a:gd name="adj" fmla="val 18669"/>
            </a:avLst>
          </a:prstGeom>
          <a:solidFill>
            <a:srgbClr val="DADBF1"/>
          </a:solidFill>
          <a:ln w="7620">
            <a:solidFill>
              <a:srgbClr val="C0C1D7"/>
            </a:solidFill>
            <a:prstDash val="solid"/>
          </a:ln>
        </p:spPr>
      </p:sp>
      <p:sp>
        <p:nvSpPr>
          <p:cNvPr id="9" name="Text 6"/>
          <p:cNvSpPr/>
          <p:nvPr/>
        </p:nvSpPr>
        <p:spPr>
          <a:xfrm>
            <a:off x="5370076" y="4935498"/>
            <a:ext cx="204073"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272525"/>
                </a:solidFill>
                <a:latin typeface="Inter Bold" pitchFamily="34" charset="0"/>
                <a:ea typeface="Inter Bold" pitchFamily="34" charset="-122"/>
                <a:cs typeface="Inter Bold" pitchFamily="34" charset="-120"/>
              </a:rPr>
              <a:t>2</a:t>
            </a:r>
            <a:endParaRPr lang="en-US" sz="2650" dirty="0"/>
          </a:p>
        </p:txBody>
      </p:sp>
      <p:sp>
        <p:nvSpPr>
          <p:cNvPr id="10" name="Text 7"/>
          <p:cNvSpPr/>
          <p:nvPr/>
        </p:nvSpPr>
        <p:spPr>
          <a:xfrm>
            <a:off x="5954078" y="4850487"/>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Median</a:t>
            </a:r>
            <a:endParaRPr lang="en-US" sz="2200" dirty="0"/>
          </a:p>
        </p:txBody>
      </p:sp>
      <p:sp>
        <p:nvSpPr>
          <p:cNvPr id="11" name="Text 8"/>
          <p:cNvSpPr/>
          <p:nvPr/>
        </p:nvSpPr>
        <p:spPr>
          <a:xfrm>
            <a:off x="5954078" y="5340906"/>
            <a:ext cx="3459242"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The median represents the middle value in a dataset when it's ordered from smallest to largest. It's less affected by outliers compared to the mean.</a:t>
            </a:r>
            <a:endParaRPr lang="en-US" sz="1750" dirty="0"/>
          </a:p>
        </p:txBody>
      </p:sp>
      <p:sp>
        <p:nvSpPr>
          <p:cNvPr id="12" name="Shape 9"/>
          <p:cNvSpPr/>
          <p:nvPr/>
        </p:nvSpPr>
        <p:spPr>
          <a:xfrm>
            <a:off x="9640133" y="4850487"/>
            <a:ext cx="510302" cy="510302"/>
          </a:xfrm>
          <a:prstGeom prst="roundRect">
            <a:avLst>
              <a:gd name="adj" fmla="val 18669"/>
            </a:avLst>
          </a:prstGeom>
          <a:solidFill>
            <a:srgbClr val="DADBF1"/>
          </a:solidFill>
          <a:ln w="7620">
            <a:solidFill>
              <a:srgbClr val="C0C1D7"/>
            </a:solidFill>
            <a:prstDash val="solid"/>
          </a:ln>
        </p:spPr>
      </p:sp>
      <p:sp>
        <p:nvSpPr>
          <p:cNvPr id="13" name="Text 10"/>
          <p:cNvSpPr/>
          <p:nvPr/>
        </p:nvSpPr>
        <p:spPr>
          <a:xfrm>
            <a:off x="9790509" y="4935498"/>
            <a:ext cx="209431"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272525"/>
                </a:solidFill>
                <a:latin typeface="Inter Bold" pitchFamily="34" charset="0"/>
                <a:ea typeface="Inter Bold" pitchFamily="34" charset="-122"/>
                <a:cs typeface="Inter Bold" pitchFamily="34" charset="-120"/>
              </a:rPr>
              <a:t>3</a:t>
            </a:r>
            <a:endParaRPr lang="en-US" sz="2650" dirty="0"/>
          </a:p>
        </p:txBody>
      </p:sp>
      <p:sp>
        <p:nvSpPr>
          <p:cNvPr id="14" name="Text 11"/>
          <p:cNvSpPr/>
          <p:nvPr/>
        </p:nvSpPr>
        <p:spPr>
          <a:xfrm>
            <a:off x="10377249" y="4850487"/>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Mode</a:t>
            </a:r>
            <a:endParaRPr lang="en-US" sz="2200" dirty="0"/>
          </a:p>
        </p:txBody>
      </p:sp>
      <p:sp>
        <p:nvSpPr>
          <p:cNvPr id="15" name="Text 12"/>
          <p:cNvSpPr/>
          <p:nvPr/>
        </p:nvSpPr>
        <p:spPr>
          <a:xfrm>
            <a:off x="10377249" y="5340906"/>
            <a:ext cx="3459242"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The mode is the value that appears most frequently in a dataset. It's useful for identifying the most common or popular values.</a:t>
            </a:r>
            <a:endParaRPr lang="en-US" sz="1750" dirty="0"/>
          </a:p>
        </p:txBody>
      </p:sp>
      <p:pic>
        <p:nvPicPr>
          <p:cNvPr id="17" name="Picture 16">
            <a:extLst>
              <a:ext uri="{FF2B5EF4-FFF2-40B4-BE49-F238E27FC236}">
                <a16:creationId xmlns:a16="http://schemas.microsoft.com/office/drawing/2014/main" xmlns="" id="{DBB80A9A-ADDE-98F9-824B-230E5A2DE1DE}"/>
              </a:ext>
            </a:extLst>
          </p:cNvPr>
          <p:cNvPicPr>
            <a:picLocks noChangeAspect="1"/>
          </p:cNvPicPr>
          <p:nvPr/>
        </p:nvPicPr>
        <p:blipFill>
          <a:blip r:embed="rId4"/>
          <a:stretch>
            <a:fillRect/>
          </a:stretch>
        </p:blipFill>
        <p:spPr>
          <a:xfrm>
            <a:off x="11821640" y="7635718"/>
            <a:ext cx="2781688" cy="5715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632704"/>
            <a:ext cx="9348073"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Orientation to Multi Variate Analysis</a:t>
            </a:r>
            <a:endParaRPr lang="en-US" sz="4450" dirty="0"/>
          </a:p>
        </p:txBody>
      </p:sp>
      <p:sp>
        <p:nvSpPr>
          <p:cNvPr id="3" name="Text 1"/>
          <p:cNvSpPr/>
          <p:nvPr/>
        </p:nvSpPr>
        <p:spPr>
          <a:xfrm>
            <a:off x="793790" y="2908459"/>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What is it?</a:t>
            </a:r>
            <a:endParaRPr lang="en-US" sz="2200" dirty="0"/>
          </a:p>
        </p:txBody>
      </p:sp>
      <p:sp>
        <p:nvSpPr>
          <p:cNvPr id="4" name="Text 2"/>
          <p:cNvSpPr/>
          <p:nvPr/>
        </p:nvSpPr>
        <p:spPr>
          <a:xfrm>
            <a:off x="793790" y="3489603"/>
            <a:ext cx="3978116" cy="217741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Multi-variate analysis is a powerful statistical technique used to understand the relationships between multiple variables. It helps us identify patterns, trends, and dependencies between different factors.</a:t>
            </a:r>
            <a:endParaRPr lang="en-US" sz="1750" dirty="0"/>
          </a:p>
        </p:txBody>
      </p:sp>
      <p:sp>
        <p:nvSpPr>
          <p:cNvPr id="5" name="Text 3"/>
          <p:cNvSpPr/>
          <p:nvPr/>
        </p:nvSpPr>
        <p:spPr>
          <a:xfrm>
            <a:off x="5332928" y="2908459"/>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Why use it?</a:t>
            </a:r>
            <a:endParaRPr lang="en-US" sz="2200" dirty="0"/>
          </a:p>
        </p:txBody>
      </p:sp>
      <p:sp>
        <p:nvSpPr>
          <p:cNvPr id="6" name="Text 4"/>
          <p:cNvSpPr/>
          <p:nvPr/>
        </p:nvSpPr>
        <p:spPr>
          <a:xfrm>
            <a:off x="5332928" y="3489603"/>
            <a:ext cx="3978116" cy="254031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This technique is crucial for businesses, researchers, and other professionals seeking to gain comprehensive insights from complex datasets. It can uncover hidden relationships, identify key drivers, and make better predictions.</a:t>
            </a:r>
            <a:endParaRPr lang="en-US" sz="1750" dirty="0"/>
          </a:p>
        </p:txBody>
      </p:sp>
      <p:sp>
        <p:nvSpPr>
          <p:cNvPr id="7" name="Text 5"/>
          <p:cNvSpPr/>
          <p:nvPr/>
        </p:nvSpPr>
        <p:spPr>
          <a:xfrm>
            <a:off x="9872067" y="2908459"/>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Common techniques</a:t>
            </a:r>
            <a:endParaRPr lang="en-US" sz="2200" dirty="0"/>
          </a:p>
        </p:txBody>
      </p:sp>
      <p:sp>
        <p:nvSpPr>
          <p:cNvPr id="8" name="Text 6"/>
          <p:cNvSpPr/>
          <p:nvPr/>
        </p:nvSpPr>
        <p:spPr>
          <a:xfrm>
            <a:off x="9872067" y="3489603"/>
            <a:ext cx="3978116" cy="290322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Popular multivariate analysis techniques include Principal Component Analysis (PCA), Factor Analysis, Cluster Analysis, and Discriminant Analysis. Each technique has its own purpose and application depending on the data and research question.</a:t>
            </a:r>
            <a:endParaRPr lang="en-US" sz="1750" dirty="0"/>
          </a:p>
        </p:txBody>
      </p:sp>
      <p:pic>
        <p:nvPicPr>
          <p:cNvPr id="10" name="Picture 9">
            <a:extLst>
              <a:ext uri="{FF2B5EF4-FFF2-40B4-BE49-F238E27FC236}">
                <a16:creationId xmlns:a16="http://schemas.microsoft.com/office/drawing/2014/main" xmlns="" id="{D1349B3F-F2D7-F017-594B-A4CE68111EAE}"/>
              </a:ext>
            </a:extLst>
          </p:cNvPr>
          <p:cNvPicPr>
            <a:picLocks noChangeAspect="1"/>
          </p:cNvPicPr>
          <p:nvPr/>
        </p:nvPicPr>
        <p:blipFill>
          <a:blip r:embed="rId3"/>
          <a:stretch>
            <a:fillRect/>
          </a:stretch>
        </p:blipFill>
        <p:spPr>
          <a:xfrm>
            <a:off x="11756443" y="7575820"/>
            <a:ext cx="2781688" cy="5715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8176" y="721519"/>
            <a:ext cx="7847648" cy="1157526"/>
          </a:xfrm>
          <a:prstGeom prst="rect">
            <a:avLst/>
          </a:prstGeom>
          <a:noFill/>
          <a:ln/>
        </p:spPr>
        <p:txBody>
          <a:bodyPr wrap="square" lIns="0" tIns="0" rIns="0" bIns="0" rtlCol="0" anchor="t"/>
          <a:lstStyle/>
          <a:p>
            <a:pPr marL="0" indent="0">
              <a:lnSpc>
                <a:spcPts val="4550"/>
              </a:lnSpc>
              <a:buNone/>
            </a:pPr>
            <a:r>
              <a:rPr lang="en-US" sz="3600" b="1" kern="0" spc="-109" dirty="0">
                <a:solidFill>
                  <a:srgbClr val="000000"/>
                </a:solidFill>
                <a:latin typeface="Inter Bold" pitchFamily="34" charset="0"/>
                <a:ea typeface="Inter Bold" pitchFamily="34" charset="-122"/>
                <a:cs typeface="Inter Bold" pitchFamily="34" charset="-120"/>
              </a:rPr>
              <a:t>Different Software and its application</a:t>
            </a:r>
            <a:endParaRPr lang="en-US" sz="3600" dirty="0"/>
          </a:p>
        </p:txBody>
      </p:sp>
      <p:sp>
        <p:nvSpPr>
          <p:cNvPr id="4" name="Shape 1"/>
          <p:cNvSpPr/>
          <p:nvPr/>
        </p:nvSpPr>
        <p:spPr>
          <a:xfrm>
            <a:off x="648176" y="2156817"/>
            <a:ext cx="7847648" cy="5351145"/>
          </a:xfrm>
          <a:prstGeom prst="roundRect">
            <a:avLst>
              <a:gd name="adj" fmla="val 1454"/>
            </a:avLst>
          </a:prstGeom>
          <a:noFill/>
          <a:ln w="7620">
            <a:solidFill>
              <a:srgbClr val="000000">
                <a:alpha val="8000"/>
              </a:srgbClr>
            </a:solidFill>
            <a:prstDash val="solid"/>
          </a:ln>
        </p:spPr>
      </p:sp>
      <p:sp>
        <p:nvSpPr>
          <p:cNvPr id="5" name="Shape 2"/>
          <p:cNvSpPr/>
          <p:nvPr/>
        </p:nvSpPr>
        <p:spPr>
          <a:xfrm>
            <a:off x="655796" y="2164437"/>
            <a:ext cx="7832408" cy="533757"/>
          </a:xfrm>
          <a:prstGeom prst="rect">
            <a:avLst/>
          </a:prstGeom>
          <a:solidFill>
            <a:srgbClr val="FFFFFF">
              <a:alpha val="4000"/>
            </a:srgbClr>
          </a:solidFill>
          <a:ln/>
        </p:spPr>
      </p:sp>
      <p:sp>
        <p:nvSpPr>
          <p:cNvPr id="6" name="Text 3"/>
          <p:cNvSpPr/>
          <p:nvPr/>
        </p:nvSpPr>
        <p:spPr>
          <a:xfrm>
            <a:off x="840938" y="2283143"/>
            <a:ext cx="3542109" cy="296347"/>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Inter" pitchFamily="34" charset="0"/>
                <a:ea typeface="Inter" pitchFamily="34" charset="-122"/>
                <a:cs typeface="Inter" pitchFamily="34" charset="-120"/>
              </a:rPr>
              <a:t>Software</a:t>
            </a:r>
            <a:endParaRPr lang="en-US" sz="1450" dirty="0"/>
          </a:p>
        </p:txBody>
      </p:sp>
      <p:sp>
        <p:nvSpPr>
          <p:cNvPr id="7" name="Text 4"/>
          <p:cNvSpPr/>
          <p:nvPr/>
        </p:nvSpPr>
        <p:spPr>
          <a:xfrm>
            <a:off x="4760952" y="2283143"/>
            <a:ext cx="3542109" cy="296347"/>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Inter" pitchFamily="34" charset="0"/>
                <a:ea typeface="Inter" pitchFamily="34" charset="-122"/>
                <a:cs typeface="Inter" pitchFamily="34" charset="-120"/>
              </a:rPr>
              <a:t>Application</a:t>
            </a:r>
            <a:endParaRPr lang="en-US" sz="1450" dirty="0"/>
          </a:p>
        </p:txBody>
      </p:sp>
      <p:sp>
        <p:nvSpPr>
          <p:cNvPr id="8" name="Shape 5"/>
          <p:cNvSpPr/>
          <p:nvPr/>
        </p:nvSpPr>
        <p:spPr>
          <a:xfrm>
            <a:off x="655796" y="2698194"/>
            <a:ext cx="7832408" cy="1126450"/>
          </a:xfrm>
          <a:prstGeom prst="rect">
            <a:avLst/>
          </a:prstGeom>
          <a:solidFill>
            <a:srgbClr val="000000">
              <a:alpha val="4000"/>
            </a:srgbClr>
          </a:solidFill>
          <a:ln/>
        </p:spPr>
      </p:sp>
      <p:sp>
        <p:nvSpPr>
          <p:cNvPr id="9" name="Text 6"/>
          <p:cNvSpPr/>
          <p:nvPr/>
        </p:nvSpPr>
        <p:spPr>
          <a:xfrm>
            <a:off x="840938" y="2816900"/>
            <a:ext cx="3542109" cy="296347"/>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Inter" pitchFamily="34" charset="0"/>
                <a:ea typeface="Inter" pitchFamily="34" charset="-122"/>
                <a:cs typeface="Inter" pitchFamily="34" charset="-120"/>
              </a:rPr>
              <a:t>R</a:t>
            </a:r>
            <a:endParaRPr lang="en-US" sz="1450" dirty="0"/>
          </a:p>
        </p:txBody>
      </p:sp>
      <p:sp>
        <p:nvSpPr>
          <p:cNvPr id="10" name="Text 7"/>
          <p:cNvSpPr/>
          <p:nvPr/>
        </p:nvSpPr>
        <p:spPr>
          <a:xfrm>
            <a:off x="4760952" y="2816900"/>
            <a:ext cx="3542109" cy="889040"/>
          </a:xfrm>
          <a:prstGeom prst="rect">
            <a:avLst/>
          </a:prstGeom>
          <a:noFill/>
          <a:ln/>
        </p:spPr>
        <p:txBody>
          <a:bodyPr wrap="square" lIns="0" tIns="0" rIns="0" bIns="0" rtlCol="0" anchor="t"/>
          <a:lstStyle/>
          <a:p>
            <a:pPr marL="0" indent="0">
              <a:lnSpc>
                <a:spcPts val="2300"/>
              </a:lnSpc>
              <a:buNone/>
            </a:pPr>
            <a:r>
              <a:rPr lang="en-US" sz="1450" kern="0" spc="-29" dirty="0">
                <a:solidFill>
                  <a:srgbClr val="272525"/>
                </a:solidFill>
                <a:latin typeface="Inter" pitchFamily="34" charset="0"/>
                <a:ea typeface="Inter" pitchFamily="34" charset="-122"/>
                <a:cs typeface="Inter" pitchFamily="34" charset="-120"/>
              </a:rPr>
              <a:t>Open-source statistical programming language, widely used for data analysis, visualization, and machine learning.</a:t>
            </a:r>
            <a:endParaRPr lang="en-US" sz="1450" dirty="0"/>
          </a:p>
        </p:txBody>
      </p:sp>
      <p:sp>
        <p:nvSpPr>
          <p:cNvPr id="11" name="Shape 8"/>
          <p:cNvSpPr/>
          <p:nvPr/>
        </p:nvSpPr>
        <p:spPr>
          <a:xfrm>
            <a:off x="655796" y="3824645"/>
            <a:ext cx="7832408" cy="1422797"/>
          </a:xfrm>
          <a:prstGeom prst="rect">
            <a:avLst/>
          </a:prstGeom>
          <a:solidFill>
            <a:srgbClr val="FFFFFF">
              <a:alpha val="4000"/>
            </a:srgbClr>
          </a:solidFill>
          <a:ln/>
        </p:spPr>
      </p:sp>
      <p:sp>
        <p:nvSpPr>
          <p:cNvPr id="12" name="Text 9"/>
          <p:cNvSpPr/>
          <p:nvPr/>
        </p:nvSpPr>
        <p:spPr>
          <a:xfrm>
            <a:off x="840938" y="3943350"/>
            <a:ext cx="3542109" cy="296347"/>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Inter" pitchFamily="34" charset="0"/>
                <a:ea typeface="Inter" pitchFamily="34" charset="-122"/>
                <a:cs typeface="Inter" pitchFamily="34" charset="-120"/>
              </a:rPr>
              <a:t>Python</a:t>
            </a:r>
            <a:endParaRPr lang="en-US" sz="1450" dirty="0"/>
          </a:p>
        </p:txBody>
      </p:sp>
      <p:sp>
        <p:nvSpPr>
          <p:cNvPr id="13" name="Text 10"/>
          <p:cNvSpPr/>
          <p:nvPr/>
        </p:nvSpPr>
        <p:spPr>
          <a:xfrm>
            <a:off x="4760952" y="3943350"/>
            <a:ext cx="3542109" cy="1185386"/>
          </a:xfrm>
          <a:prstGeom prst="rect">
            <a:avLst/>
          </a:prstGeom>
          <a:noFill/>
          <a:ln/>
        </p:spPr>
        <p:txBody>
          <a:bodyPr wrap="square" lIns="0" tIns="0" rIns="0" bIns="0" rtlCol="0" anchor="t"/>
          <a:lstStyle/>
          <a:p>
            <a:pPr marL="0" indent="0">
              <a:lnSpc>
                <a:spcPts val="2300"/>
              </a:lnSpc>
              <a:buNone/>
            </a:pPr>
            <a:r>
              <a:rPr lang="en-US" sz="1450" kern="0" spc="-29" dirty="0">
                <a:solidFill>
                  <a:srgbClr val="272525"/>
                </a:solidFill>
                <a:latin typeface="Inter" pitchFamily="34" charset="0"/>
                <a:ea typeface="Inter" pitchFamily="34" charset="-122"/>
                <a:cs typeface="Inter" pitchFamily="34" charset="-120"/>
              </a:rPr>
              <a:t>Versatile programming language with powerful libraries for data analysis, including NumPy, Pandas, and Scikit-learn.</a:t>
            </a:r>
            <a:endParaRPr lang="en-US" sz="1450" dirty="0"/>
          </a:p>
        </p:txBody>
      </p:sp>
      <p:sp>
        <p:nvSpPr>
          <p:cNvPr id="14" name="Shape 11"/>
          <p:cNvSpPr/>
          <p:nvPr/>
        </p:nvSpPr>
        <p:spPr>
          <a:xfrm>
            <a:off x="655796" y="5247442"/>
            <a:ext cx="7832408" cy="1126450"/>
          </a:xfrm>
          <a:prstGeom prst="rect">
            <a:avLst/>
          </a:prstGeom>
          <a:solidFill>
            <a:srgbClr val="000000">
              <a:alpha val="4000"/>
            </a:srgbClr>
          </a:solidFill>
          <a:ln/>
        </p:spPr>
      </p:sp>
      <p:sp>
        <p:nvSpPr>
          <p:cNvPr id="15" name="Text 12"/>
          <p:cNvSpPr/>
          <p:nvPr/>
        </p:nvSpPr>
        <p:spPr>
          <a:xfrm>
            <a:off x="840938" y="5366147"/>
            <a:ext cx="3542109" cy="296347"/>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Inter" pitchFamily="34" charset="0"/>
                <a:ea typeface="Inter" pitchFamily="34" charset="-122"/>
                <a:cs typeface="Inter" pitchFamily="34" charset="-120"/>
              </a:rPr>
              <a:t>SPSS</a:t>
            </a:r>
            <a:endParaRPr lang="en-US" sz="1450" dirty="0"/>
          </a:p>
        </p:txBody>
      </p:sp>
      <p:sp>
        <p:nvSpPr>
          <p:cNvPr id="16" name="Text 13"/>
          <p:cNvSpPr/>
          <p:nvPr/>
        </p:nvSpPr>
        <p:spPr>
          <a:xfrm>
            <a:off x="4760952" y="5366147"/>
            <a:ext cx="3542109" cy="889040"/>
          </a:xfrm>
          <a:prstGeom prst="rect">
            <a:avLst/>
          </a:prstGeom>
          <a:noFill/>
          <a:ln/>
        </p:spPr>
        <p:txBody>
          <a:bodyPr wrap="square" lIns="0" tIns="0" rIns="0" bIns="0" rtlCol="0" anchor="t"/>
          <a:lstStyle/>
          <a:p>
            <a:pPr marL="0" indent="0">
              <a:lnSpc>
                <a:spcPts val="2300"/>
              </a:lnSpc>
              <a:buNone/>
            </a:pPr>
            <a:r>
              <a:rPr lang="en-US" sz="1450" kern="0" spc="-29" dirty="0">
                <a:solidFill>
                  <a:srgbClr val="272525"/>
                </a:solidFill>
                <a:latin typeface="Inter" pitchFamily="34" charset="0"/>
                <a:ea typeface="Inter" pitchFamily="34" charset="-122"/>
                <a:cs typeface="Inter" pitchFamily="34" charset="-120"/>
              </a:rPr>
              <a:t>Statistical software package used for data analysis, hypothesis testing, and predictive modeling.</a:t>
            </a:r>
            <a:endParaRPr lang="en-US" sz="1450" dirty="0"/>
          </a:p>
        </p:txBody>
      </p:sp>
      <p:sp>
        <p:nvSpPr>
          <p:cNvPr id="17" name="Shape 14"/>
          <p:cNvSpPr/>
          <p:nvPr/>
        </p:nvSpPr>
        <p:spPr>
          <a:xfrm>
            <a:off x="655796" y="6373892"/>
            <a:ext cx="7832408" cy="1126450"/>
          </a:xfrm>
          <a:prstGeom prst="rect">
            <a:avLst/>
          </a:prstGeom>
          <a:solidFill>
            <a:srgbClr val="FFFFFF">
              <a:alpha val="4000"/>
            </a:srgbClr>
          </a:solidFill>
          <a:ln/>
        </p:spPr>
      </p:sp>
      <p:sp>
        <p:nvSpPr>
          <p:cNvPr id="18" name="Text 15"/>
          <p:cNvSpPr/>
          <p:nvPr/>
        </p:nvSpPr>
        <p:spPr>
          <a:xfrm>
            <a:off x="840938" y="6492597"/>
            <a:ext cx="3542109" cy="296347"/>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Inter" pitchFamily="34" charset="0"/>
                <a:ea typeface="Inter" pitchFamily="34" charset="-122"/>
                <a:cs typeface="Inter" pitchFamily="34" charset="-120"/>
              </a:rPr>
              <a:t>Tableau</a:t>
            </a:r>
            <a:endParaRPr lang="en-US" sz="1450" dirty="0"/>
          </a:p>
        </p:txBody>
      </p:sp>
      <p:sp>
        <p:nvSpPr>
          <p:cNvPr id="19" name="Text 16"/>
          <p:cNvSpPr/>
          <p:nvPr/>
        </p:nvSpPr>
        <p:spPr>
          <a:xfrm>
            <a:off x="4760952" y="6492597"/>
            <a:ext cx="3542109" cy="889040"/>
          </a:xfrm>
          <a:prstGeom prst="rect">
            <a:avLst/>
          </a:prstGeom>
          <a:noFill/>
          <a:ln/>
        </p:spPr>
        <p:txBody>
          <a:bodyPr wrap="square" lIns="0" tIns="0" rIns="0" bIns="0" rtlCol="0" anchor="t"/>
          <a:lstStyle/>
          <a:p>
            <a:pPr marL="0" indent="0">
              <a:lnSpc>
                <a:spcPts val="2300"/>
              </a:lnSpc>
              <a:buNone/>
            </a:pPr>
            <a:r>
              <a:rPr lang="en-US" sz="1450" kern="0" spc="-29" dirty="0">
                <a:solidFill>
                  <a:srgbClr val="272525"/>
                </a:solidFill>
                <a:latin typeface="Inter" pitchFamily="34" charset="0"/>
                <a:ea typeface="Inter" pitchFamily="34" charset="-122"/>
                <a:cs typeface="Inter" pitchFamily="34" charset="-120"/>
              </a:rPr>
              <a:t>Data visualization and business intelligence software, used for creating interactive dashboards and reports.</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418</Words>
  <Application>Microsoft Office PowerPoint</Application>
  <PresentationFormat>Custom</PresentationFormat>
  <Paragraphs>47</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4</cp:revision>
  <dcterms:created xsi:type="dcterms:W3CDTF">2024-11-13T08:45:15Z</dcterms:created>
  <dcterms:modified xsi:type="dcterms:W3CDTF">2024-11-29T09:21:21Z</dcterms:modified>
</cp:coreProperties>
</file>