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62" r:id="rId2"/>
    <p:sldId id="256" r:id="rId3"/>
    <p:sldId id="257" r:id="rId4"/>
    <p:sldId id="258" r:id="rId5"/>
    <p:sldId id="259" r:id="rId6"/>
    <p:sldId id="260" r:id="rId7"/>
    <p:sldId id="261" r:id="rId8"/>
  </p:sldIdLst>
  <p:sldSz cx="14630400" cy="8229600"/>
  <p:notesSz cx="8229600" cy="14630400"/>
  <p:embeddedFontLst>
    <p:embeddedFont>
      <p:font typeface="Arial Black" pitchFamily="34" charset="0"/>
      <p:bold r:id="rId10"/>
    </p:embeddedFont>
    <p:embeddedFont>
      <p:font typeface="DFKai-SB" pitchFamily="65" charset="-120"/>
      <p:regular r:id="rId11"/>
    </p:embeddedFont>
    <p:embeddedFont>
      <p:font typeface="Aharoni" pitchFamily="2" charset="-79"/>
      <p:bold r:id="rId12"/>
    </p:embeddedFont>
    <p:embeddedFont>
      <p:font typeface="Calibri" pitchFamily="34" charset="0"/>
      <p:regular r:id="rId13"/>
      <p:bold r:id="rId14"/>
      <p:italic r:id="rId15"/>
      <p:boldItalic r:id="rId16"/>
    </p:embeddedFont>
    <p:embeddedFont>
      <p:font typeface="Inter"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3687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Research Methodology</a:t>
            </a:r>
          </a:p>
          <a:p>
            <a:r>
              <a:rPr lang="en-US" sz="2200" b="1" dirty="0" smtClean="0">
                <a:solidFill>
                  <a:srgbClr val="FF0000"/>
                </a:solidFill>
                <a:latin typeface="Arial Black" pitchFamily="34" charset="0"/>
                <a:cs typeface="Aharoni" pitchFamily="2" charset="-79"/>
              </a:rPr>
              <a:t>Course Code : 22HRM3CC10</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735107" y="4742481"/>
            <a:ext cx="7315200" cy="954107"/>
          </a:xfrm>
          <a:prstGeom prst="rect">
            <a:avLst/>
          </a:prstGeom>
        </p:spPr>
        <p:txBody>
          <a:bodyPr>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Unit-IV </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Data Presentation</a:t>
            </a:r>
            <a:endParaRPr lang="en-US" sz="2800" b="1" dirty="0" smtClean="0">
              <a:solidFill>
                <a:srgbClr val="7030A0"/>
              </a:solidFill>
              <a:latin typeface="Arial Black" pitchFamily="34" charset="0"/>
            </a:endParaRP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665333"/>
            <a:ext cx="5954197"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Data Presentation</a:t>
            </a:r>
            <a:endParaRPr lang="en-US" sz="4650" dirty="0"/>
          </a:p>
        </p:txBody>
      </p:sp>
      <p:sp>
        <p:nvSpPr>
          <p:cNvPr id="4" name="Text 1"/>
          <p:cNvSpPr/>
          <p:nvPr/>
        </p:nvSpPr>
        <p:spPr>
          <a:xfrm>
            <a:off x="793790" y="3749754"/>
            <a:ext cx="7556421" cy="181451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Welcome to this presentation on the essential role of statistics in social research. We'll explore the fundamental aspects of statistics, delve into data collection and presentation, and ultimately understand how statistics empower us to make informed decisions in the realm of social studies.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787485"/>
            <a:ext cx="11912203"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Understanding Statistics in Social Research</a:t>
            </a:r>
            <a:endParaRPr lang="en-US" sz="4650" dirty="0"/>
          </a:p>
        </p:txBody>
      </p:sp>
      <p:sp>
        <p:nvSpPr>
          <p:cNvPr id="3" name="Text 1"/>
          <p:cNvSpPr/>
          <p:nvPr/>
        </p:nvSpPr>
        <p:spPr>
          <a:xfrm>
            <a:off x="793790" y="3098721"/>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Meaning</a:t>
            </a:r>
            <a:endParaRPr lang="en-US" sz="2300" dirty="0"/>
          </a:p>
        </p:txBody>
      </p:sp>
      <p:sp>
        <p:nvSpPr>
          <p:cNvPr id="4" name="Text 2"/>
          <p:cNvSpPr/>
          <p:nvPr/>
        </p:nvSpPr>
        <p:spPr>
          <a:xfrm>
            <a:off x="793790" y="3697605"/>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Statistics involves the collection, organization, analysis, interpretation, and presentation of data. It helps us make sense of the world around us by uncovering patterns, relationships, and trends.</a:t>
            </a:r>
            <a:endParaRPr lang="en-US" sz="1750" dirty="0"/>
          </a:p>
        </p:txBody>
      </p:sp>
      <p:sp>
        <p:nvSpPr>
          <p:cNvPr id="5" name="Text 3"/>
          <p:cNvSpPr/>
          <p:nvPr/>
        </p:nvSpPr>
        <p:spPr>
          <a:xfrm>
            <a:off x="5332928" y="3098721"/>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Scope</a:t>
            </a:r>
            <a:endParaRPr lang="en-US" sz="2300" dirty="0"/>
          </a:p>
        </p:txBody>
      </p:sp>
      <p:sp>
        <p:nvSpPr>
          <p:cNvPr id="6" name="Text 4"/>
          <p:cNvSpPr/>
          <p:nvPr/>
        </p:nvSpPr>
        <p:spPr>
          <a:xfrm>
            <a:off x="5332928" y="3697605"/>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Statistics finds application in diverse social research areas, such as demographics, healthcare, education, economics, and public policy. It allows us to understand social phenomena and make informed decisions.</a:t>
            </a:r>
            <a:endParaRPr lang="en-US" sz="1750" dirty="0"/>
          </a:p>
        </p:txBody>
      </p:sp>
      <p:sp>
        <p:nvSpPr>
          <p:cNvPr id="7" name="Text 5"/>
          <p:cNvSpPr/>
          <p:nvPr/>
        </p:nvSpPr>
        <p:spPr>
          <a:xfrm>
            <a:off x="9872067" y="3098721"/>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000000"/>
                </a:solidFill>
                <a:latin typeface="Petrona Bold" pitchFamily="34" charset="0"/>
                <a:ea typeface="Petrona Bold" pitchFamily="34" charset="-122"/>
                <a:cs typeface="Petrona Bold" pitchFamily="34" charset="-120"/>
              </a:rPr>
              <a:t>Characteristics</a:t>
            </a:r>
            <a:endParaRPr lang="en-US" sz="2300" dirty="0"/>
          </a:p>
        </p:txBody>
      </p:sp>
      <p:sp>
        <p:nvSpPr>
          <p:cNvPr id="8" name="Text 6"/>
          <p:cNvSpPr/>
          <p:nvPr/>
        </p:nvSpPr>
        <p:spPr>
          <a:xfrm>
            <a:off x="9872067" y="3697605"/>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Statistics is characterized by its focus on numerical data, objective analysis, and the ability to generalize findings from samples to larger populations.</a:t>
            </a:r>
            <a:endParaRPr lang="en-US" sz="1750" dirty="0"/>
          </a:p>
        </p:txBody>
      </p:sp>
      <p:pic>
        <p:nvPicPr>
          <p:cNvPr id="10" name="Picture 9">
            <a:extLst>
              <a:ext uri="{FF2B5EF4-FFF2-40B4-BE49-F238E27FC236}">
                <a16:creationId xmlns:a16="http://schemas.microsoft.com/office/drawing/2014/main" xmlns="" id="{55D71E0F-C66C-04C5-19C2-2C17311F8BBE}"/>
              </a:ext>
            </a:extLst>
          </p:cNvPr>
          <p:cNvPicPr>
            <a:picLocks noChangeAspect="1"/>
          </p:cNvPicPr>
          <p:nvPr/>
        </p:nvPicPr>
        <p:blipFill>
          <a:blip r:embed="rId3"/>
          <a:stretch>
            <a:fillRect/>
          </a:stretch>
        </p:blipFill>
        <p:spPr>
          <a:xfrm>
            <a:off x="12052205" y="7734231"/>
            <a:ext cx="2457793" cy="4953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53584"/>
            <a:ext cx="7556421" cy="1488519"/>
          </a:xfrm>
          <a:prstGeom prst="rect">
            <a:avLst/>
          </a:prstGeom>
          <a:noFill/>
          <a:ln/>
        </p:spPr>
        <p:txBody>
          <a:bodyPr wrap="squar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Coding, Classification, and Tabulation</a:t>
            </a:r>
            <a:endParaRPr lang="en-US" sz="4650" dirty="0"/>
          </a:p>
        </p:txBody>
      </p:sp>
      <p:sp>
        <p:nvSpPr>
          <p:cNvPr id="4" name="Shape 1"/>
          <p:cNvSpPr/>
          <p:nvPr/>
        </p:nvSpPr>
        <p:spPr>
          <a:xfrm>
            <a:off x="793790" y="3137416"/>
            <a:ext cx="510302" cy="510302"/>
          </a:xfrm>
          <a:prstGeom prst="roundRect">
            <a:avLst>
              <a:gd name="adj" fmla="val 18669"/>
            </a:avLst>
          </a:prstGeom>
          <a:solidFill>
            <a:srgbClr val="CCEEFF"/>
          </a:solidFill>
          <a:ln w="7620">
            <a:solidFill>
              <a:srgbClr val="B2D4E5"/>
            </a:solidFill>
            <a:prstDash val="solid"/>
          </a:ln>
        </p:spPr>
      </p:sp>
      <p:sp>
        <p:nvSpPr>
          <p:cNvPr id="5" name="Text 2"/>
          <p:cNvSpPr/>
          <p:nvPr/>
        </p:nvSpPr>
        <p:spPr>
          <a:xfrm>
            <a:off x="972503" y="3213854"/>
            <a:ext cx="152876" cy="357307"/>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1</a:t>
            </a:r>
            <a:endParaRPr lang="en-US" sz="2800" dirty="0"/>
          </a:p>
        </p:txBody>
      </p:sp>
      <p:sp>
        <p:nvSpPr>
          <p:cNvPr id="6" name="Text 3"/>
          <p:cNvSpPr/>
          <p:nvPr/>
        </p:nvSpPr>
        <p:spPr>
          <a:xfrm>
            <a:off x="1530906" y="3137416"/>
            <a:ext cx="2927747" cy="372070"/>
          </a:xfrm>
          <a:prstGeom prst="rect">
            <a:avLst/>
          </a:prstGeom>
          <a:noFill/>
          <a:ln/>
        </p:spPr>
        <p:txBody>
          <a:bodyPr wrap="non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Coding</a:t>
            </a:r>
            <a:endParaRPr lang="en-US" sz="2300" dirty="0"/>
          </a:p>
        </p:txBody>
      </p:sp>
      <p:sp>
        <p:nvSpPr>
          <p:cNvPr id="7" name="Text 4"/>
          <p:cNvSpPr/>
          <p:nvPr/>
        </p:nvSpPr>
        <p:spPr>
          <a:xfrm>
            <a:off x="1530906" y="3645575"/>
            <a:ext cx="2927747" cy="1451610"/>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Assigning numerical or alphabetical codes to data for efficient organization and analysis.</a:t>
            </a:r>
            <a:endParaRPr lang="en-US" sz="1750" dirty="0"/>
          </a:p>
        </p:txBody>
      </p:sp>
      <p:sp>
        <p:nvSpPr>
          <p:cNvPr id="8" name="Shape 5"/>
          <p:cNvSpPr/>
          <p:nvPr/>
        </p:nvSpPr>
        <p:spPr>
          <a:xfrm>
            <a:off x="4685467" y="3137416"/>
            <a:ext cx="510302" cy="510302"/>
          </a:xfrm>
          <a:prstGeom prst="roundRect">
            <a:avLst>
              <a:gd name="adj" fmla="val 18669"/>
            </a:avLst>
          </a:prstGeom>
          <a:solidFill>
            <a:srgbClr val="CCEEFF"/>
          </a:solidFill>
          <a:ln w="7620">
            <a:solidFill>
              <a:srgbClr val="B2D4E5"/>
            </a:solidFill>
            <a:prstDash val="solid"/>
          </a:ln>
        </p:spPr>
      </p:sp>
      <p:sp>
        <p:nvSpPr>
          <p:cNvPr id="9" name="Text 6"/>
          <p:cNvSpPr/>
          <p:nvPr/>
        </p:nvSpPr>
        <p:spPr>
          <a:xfrm>
            <a:off x="4839295" y="3213854"/>
            <a:ext cx="202525" cy="357307"/>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2</a:t>
            </a:r>
            <a:endParaRPr lang="en-US" sz="2800" dirty="0"/>
          </a:p>
        </p:txBody>
      </p:sp>
      <p:sp>
        <p:nvSpPr>
          <p:cNvPr id="10" name="Text 7"/>
          <p:cNvSpPr/>
          <p:nvPr/>
        </p:nvSpPr>
        <p:spPr>
          <a:xfrm>
            <a:off x="5422583" y="3137416"/>
            <a:ext cx="2927747" cy="372070"/>
          </a:xfrm>
          <a:prstGeom prst="rect">
            <a:avLst/>
          </a:prstGeom>
          <a:noFill/>
          <a:ln/>
        </p:spPr>
        <p:txBody>
          <a:bodyPr wrap="non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Classification</a:t>
            </a:r>
            <a:endParaRPr lang="en-US" sz="2300" dirty="0"/>
          </a:p>
        </p:txBody>
      </p:sp>
      <p:sp>
        <p:nvSpPr>
          <p:cNvPr id="11" name="Text 8"/>
          <p:cNvSpPr/>
          <p:nvPr/>
        </p:nvSpPr>
        <p:spPr>
          <a:xfrm>
            <a:off x="5422583" y="3645575"/>
            <a:ext cx="2927747" cy="181451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Grouping data into categories based on shared characteristics for better understanding and interpretation.</a:t>
            </a:r>
            <a:endParaRPr lang="en-US" sz="1750" dirty="0"/>
          </a:p>
        </p:txBody>
      </p:sp>
      <p:sp>
        <p:nvSpPr>
          <p:cNvPr id="12" name="Shape 9"/>
          <p:cNvSpPr/>
          <p:nvPr/>
        </p:nvSpPr>
        <p:spPr>
          <a:xfrm>
            <a:off x="793790" y="5942052"/>
            <a:ext cx="510302" cy="510302"/>
          </a:xfrm>
          <a:prstGeom prst="roundRect">
            <a:avLst>
              <a:gd name="adj" fmla="val 18669"/>
            </a:avLst>
          </a:prstGeom>
          <a:solidFill>
            <a:srgbClr val="CCEEFF"/>
          </a:solidFill>
          <a:ln w="7620">
            <a:solidFill>
              <a:srgbClr val="B2D4E5"/>
            </a:solidFill>
            <a:prstDash val="solid"/>
          </a:ln>
        </p:spPr>
      </p:sp>
      <p:sp>
        <p:nvSpPr>
          <p:cNvPr id="13" name="Text 10"/>
          <p:cNvSpPr/>
          <p:nvPr/>
        </p:nvSpPr>
        <p:spPr>
          <a:xfrm>
            <a:off x="947857" y="6018490"/>
            <a:ext cx="202168" cy="357307"/>
          </a:xfrm>
          <a:prstGeom prst="rect">
            <a:avLst/>
          </a:prstGeom>
          <a:noFill/>
          <a:ln/>
        </p:spPr>
        <p:txBody>
          <a:bodyPr wrap="none" lIns="0" tIns="0" rIns="0" bIns="0" rtlCol="0" anchor="t"/>
          <a:lstStyle/>
          <a:p>
            <a:pPr marL="0" indent="0" algn="ctr">
              <a:lnSpc>
                <a:spcPts val="2800"/>
              </a:lnSpc>
              <a:buNone/>
            </a:pPr>
            <a:r>
              <a:rPr lang="en-US" sz="2800" b="1" dirty="0">
                <a:solidFill>
                  <a:srgbClr val="272525"/>
                </a:solidFill>
                <a:latin typeface="Petrona Bold" pitchFamily="34" charset="0"/>
                <a:ea typeface="Petrona Bold" pitchFamily="34" charset="-122"/>
                <a:cs typeface="Petrona Bold" pitchFamily="34" charset="-120"/>
              </a:rPr>
              <a:t>3</a:t>
            </a:r>
            <a:endParaRPr lang="en-US" sz="2800" dirty="0"/>
          </a:p>
        </p:txBody>
      </p:sp>
      <p:sp>
        <p:nvSpPr>
          <p:cNvPr id="14" name="Text 11"/>
          <p:cNvSpPr/>
          <p:nvPr/>
        </p:nvSpPr>
        <p:spPr>
          <a:xfrm>
            <a:off x="1530906" y="5942052"/>
            <a:ext cx="2977039" cy="372070"/>
          </a:xfrm>
          <a:prstGeom prst="rect">
            <a:avLst/>
          </a:prstGeom>
          <a:noFill/>
          <a:ln/>
        </p:spPr>
        <p:txBody>
          <a:bodyPr wrap="none" lIns="0" tIns="0" rIns="0" bIns="0" rtlCol="0" anchor="t"/>
          <a:lstStyle/>
          <a:p>
            <a:pPr marL="0" indent="0">
              <a:lnSpc>
                <a:spcPts val="2900"/>
              </a:lnSpc>
              <a:buNone/>
            </a:pPr>
            <a:r>
              <a:rPr lang="en-US" sz="2300" b="1" dirty="0">
                <a:solidFill>
                  <a:srgbClr val="272525"/>
                </a:solidFill>
                <a:latin typeface="Petrona Bold" pitchFamily="34" charset="0"/>
                <a:ea typeface="Petrona Bold" pitchFamily="34" charset="-122"/>
                <a:cs typeface="Petrona Bold" pitchFamily="34" charset="-120"/>
              </a:rPr>
              <a:t>Tabulation</a:t>
            </a:r>
            <a:endParaRPr lang="en-US" sz="2300" dirty="0"/>
          </a:p>
        </p:txBody>
      </p:sp>
      <p:sp>
        <p:nvSpPr>
          <p:cNvPr id="15" name="Text 12"/>
          <p:cNvSpPr/>
          <p:nvPr/>
        </p:nvSpPr>
        <p:spPr>
          <a:xfrm>
            <a:off x="1530906" y="6450211"/>
            <a:ext cx="6819305" cy="725805"/>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Arranging data in a systematic way, often in tables, to facilitate comparisons and analysis.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73179"/>
          </a:xfrm>
          <a:prstGeom prst="rect">
            <a:avLst/>
          </a:prstGeom>
        </p:spPr>
      </p:pic>
      <p:sp>
        <p:nvSpPr>
          <p:cNvPr id="3" name="Text 0"/>
          <p:cNvSpPr/>
          <p:nvPr/>
        </p:nvSpPr>
        <p:spPr>
          <a:xfrm>
            <a:off x="720447" y="3806547"/>
            <a:ext cx="11922443" cy="675442"/>
          </a:xfrm>
          <a:prstGeom prst="rect">
            <a:avLst/>
          </a:prstGeom>
          <a:noFill/>
          <a:ln/>
        </p:spPr>
        <p:txBody>
          <a:bodyPr wrap="none" lIns="0" tIns="0" rIns="0" bIns="0" rtlCol="0" anchor="t"/>
          <a:lstStyle/>
          <a:p>
            <a:pPr marL="0" indent="0">
              <a:lnSpc>
                <a:spcPts val="5300"/>
              </a:lnSpc>
              <a:buNone/>
            </a:pPr>
            <a:r>
              <a:rPr lang="en-US" sz="4250" b="1" dirty="0">
                <a:solidFill>
                  <a:srgbClr val="000000"/>
                </a:solidFill>
                <a:latin typeface="Petrona Bold" pitchFamily="34" charset="0"/>
                <a:ea typeface="Petrona Bold" pitchFamily="34" charset="-122"/>
                <a:cs typeface="Petrona Bold" pitchFamily="34" charset="-120"/>
              </a:rPr>
              <a:t>Frequency Distribution: Unveiling Data Patterns</a:t>
            </a:r>
            <a:endParaRPr lang="en-US" sz="4250" dirty="0"/>
          </a:p>
        </p:txBody>
      </p:sp>
      <p:sp>
        <p:nvSpPr>
          <p:cNvPr id="4" name="Shape 1"/>
          <p:cNvSpPr/>
          <p:nvPr/>
        </p:nvSpPr>
        <p:spPr>
          <a:xfrm>
            <a:off x="720447" y="4790718"/>
            <a:ext cx="4259223" cy="2205395"/>
          </a:xfrm>
          <a:prstGeom prst="roundRect">
            <a:avLst>
              <a:gd name="adj" fmla="val 3920"/>
            </a:avLst>
          </a:prstGeom>
          <a:solidFill>
            <a:srgbClr val="CCEEFF"/>
          </a:solidFill>
          <a:ln w="7620">
            <a:solidFill>
              <a:srgbClr val="B2D4E5"/>
            </a:solidFill>
            <a:prstDash val="solid"/>
          </a:ln>
        </p:spPr>
      </p:sp>
      <p:sp>
        <p:nvSpPr>
          <p:cNvPr id="5" name="Text 2"/>
          <p:cNvSpPr/>
          <p:nvPr/>
        </p:nvSpPr>
        <p:spPr>
          <a:xfrm>
            <a:off x="933926" y="5004197"/>
            <a:ext cx="2701885" cy="337661"/>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Meaning</a:t>
            </a:r>
            <a:endParaRPr lang="en-US" sz="2100" dirty="0"/>
          </a:p>
        </p:txBody>
      </p:sp>
      <p:sp>
        <p:nvSpPr>
          <p:cNvPr id="6" name="Text 3"/>
          <p:cNvSpPr/>
          <p:nvPr/>
        </p:nvSpPr>
        <p:spPr>
          <a:xfrm>
            <a:off x="933926" y="5465326"/>
            <a:ext cx="3832265" cy="987981"/>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A frequency distribution summarizes how often different values occur in a dataset.</a:t>
            </a:r>
            <a:endParaRPr lang="en-US" sz="1600" dirty="0"/>
          </a:p>
        </p:txBody>
      </p:sp>
      <p:sp>
        <p:nvSpPr>
          <p:cNvPr id="7" name="Shape 4"/>
          <p:cNvSpPr/>
          <p:nvPr/>
        </p:nvSpPr>
        <p:spPr>
          <a:xfrm>
            <a:off x="5185529" y="4790718"/>
            <a:ext cx="4259223" cy="2205395"/>
          </a:xfrm>
          <a:prstGeom prst="roundRect">
            <a:avLst>
              <a:gd name="adj" fmla="val 3920"/>
            </a:avLst>
          </a:prstGeom>
          <a:solidFill>
            <a:srgbClr val="CCEEFF"/>
          </a:solidFill>
          <a:ln w="7620">
            <a:solidFill>
              <a:srgbClr val="B2D4E5"/>
            </a:solidFill>
            <a:prstDash val="solid"/>
          </a:ln>
        </p:spPr>
      </p:sp>
      <p:sp>
        <p:nvSpPr>
          <p:cNvPr id="8" name="Text 5"/>
          <p:cNvSpPr/>
          <p:nvPr/>
        </p:nvSpPr>
        <p:spPr>
          <a:xfrm>
            <a:off x="5399008" y="5004197"/>
            <a:ext cx="2701885" cy="337661"/>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Objectives</a:t>
            </a:r>
            <a:endParaRPr lang="en-US" sz="2100" dirty="0"/>
          </a:p>
        </p:txBody>
      </p:sp>
      <p:sp>
        <p:nvSpPr>
          <p:cNvPr id="9" name="Text 6"/>
          <p:cNvSpPr/>
          <p:nvPr/>
        </p:nvSpPr>
        <p:spPr>
          <a:xfrm>
            <a:off x="5399008" y="5465326"/>
            <a:ext cx="3832265" cy="1317308"/>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Provides a clear overview of data patterns, helps identify trends, and facilitates comparisons between groups.</a:t>
            </a:r>
            <a:endParaRPr lang="en-US" sz="1600" dirty="0"/>
          </a:p>
        </p:txBody>
      </p:sp>
      <p:sp>
        <p:nvSpPr>
          <p:cNvPr id="10" name="Shape 7"/>
          <p:cNvSpPr/>
          <p:nvPr/>
        </p:nvSpPr>
        <p:spPr>
          <a:xfrm>
            <a:off x="9650611" y="4790718"/>
            <a:ext cx="4259223" cy="2205395"/>
          </a:xfrm>
          <a:prstGeom prst="roundRect">
            <a:avLst>
              <a:gd name="adj" fmla="val 3920"/>
            </a:avLst>
          </a:prstGeom>
          <a:solidFill>
            <a:srgbClr val="CCEEFF"/>
          </a:solidFill>
          <a:ln w="7620">
            <a:solidFill>
              <a:srgbClr val="B2D4E5"/>
            </a:solidFill>
            <a:prstDash val="solid"/>
          </a:ln>
        </p:spPr>
      </p:sp>
      <p:sp>
        <p:nvSpPr>
          <p:cNvPr id="11" name="Text 8"/>
          <p:cNvSpPr/>
          <p:nvPr/>
        </p:nvSpPr>
        <p:spPr>
          <a:xfrm>
            <a:off x="9864090" y="5004197"/>
            <a:ext cx="2701885" cy="337661"/>
          </a:xfrm>
          <a:prstGeom prst="rect">
            <a:avLst/>
          </a:prstGeom>
          <a:noFill/>
          <a:ln/>
        </p:spPr>
        <p:txBody>
          <a:bodyPr wrap="none" lIns="0" tIns="0" rIns="0" bIns="0" rtlCol="0" anchor="t"/>
          <a:lstStyle/>
          <a:p>
            <a:pPr marL="0" indent="0">
              <a:lnSpc>
                <a:spcPts val="2650"/>
              </a:lnSpc>
              <a:buNone/>
            </a:pPr>
            <a:r>
              <a:rPr lang="en-US" sz="2100" b="1" dirty="0">
                <a:solidFill>
                  <a:srgbClr val="272525"/>
                </a:solidFill>
                <a:latin typeface="Petrona Bold" pitchFamily="34" charset="0"/>
                <a:ea typeface="Petrona Bold" pitchFamily="34" charset="-122"/>
                <a:cs typeface="Petrona Bold" pitchFamily="34" charset="-120"/>
              </a:rPr>
              <a:t>Types</a:t>
            </a:r>
            <a:endParaRPr lang="en-US" sz="2100" dirty="0"/>
          </a:p>
        </p:txBody>
      </p:sp>
      <p:sp>
        <p:nvSpPr>
          <p:cNvPr id="12" name="Text 9"/>
          <p:cNvSpPr/>
          <p:nvPr/>
        </p:nvSpPr>
        <p:spPr>
          <a:xfrm>
            <a:off x="9864090" y="5465326"/>
            <a:ext cx="3832265" cy="1317308"/>
          </a:xfrm>
          <a:prstGeom prst="rect">
            <a:avLst/>
          </a:prstGeom>
          <a:noFill/>
          <a:ln/>
        </p:spPr>
        <p:txBody>
          <a:bodyPr wrap="square" lIns="0" tIns="0" rIns="0" bIns="0" rtlCol="0" anchor="t"/>
          <a:lstStyle/>
          <a:p>
            <a:pPr marL="0" indent="0">
              <a:lnSpc>
                <a:spcPts val="2550"/>
              </a:lnSpc>
              <a:buNone/>
            </a:pPr>
            <a:r>
              <a:rPr lang="en-US" sz="1600" dirty="0">
                <a:solidFill>
                  <a:srgbClr val="272525"/>
                </a:solidFill>
                <a:latin typeface="Inter" pitchFamily="34" charset="0"/>
                <a:ea typeface="Inter" pitchFamily="34" charset="-122"/>
                <a:cs typeface="Inter" pitchFamily="34" charset="-120"/>
              </a:rPr>
              <a:t>Includes simple frequency distributions (for discrete data), grouped frequency distributions (for continuous data), and cumulative frequency distributions.</a:t>
            </a:r>
            <a:endParaRPr lang="en-US" sz="1600" dirty="0"/>
          </a:p>
        </p:txBody>
      </p:sp>
      <p:pic>
        <p:nvPicPr>
          <p:cNvPr id="13" name="Picture 12">
            <a:extLst>
              <a:ext uri="{FF2B5EF4-FFF2-40B4-BE49-F238E27FC236}">
                <a16:creationId xmlns:a16="http://schemas.microsoft.com/office/drawing/2014/main" xmlns="" id="{C151C7B3-F01A-23F0-B43E-E4CBFCB3B63E}"/>
              </a:ext>
            </a:extLst>
          </p:cNvPr>
          <p:cNvPicPr>
            <a:picLocks noChangeAspect="1"/>
          </p:cNvPicPr>
          <p:nvPr/>
        </p:nvPicPr>
        <p:blipFill>
          <a:blip r:embed="rId4"/>
          <a:stretch>
            <a:fillRect/>
          </a:stretch>
        </p:blipFill>
        <p:spPr>
          <a:xfrm>
            <a:off x="12052205" y="7734231"/>
            <a:ext cx="2457793" cy="4953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1030" y="779145"/>
            <a:ext cx="7842171" cy="582216"/>
          </a:xfrm>
          <a:prstGeom prst="rect">
            <a:avLst/>
          </a:prstGeom>
          <a:noFill/>
          <a:ln/>
        </p:spPr>
        <p:txBody>
          <a:bodyPr wrap="none" lIns="0" tIns="0" rIns="0" bIns="0" rtlCol="0" anchor="t"/>
          <a:lstStyle/>
          <a:p>
            <a:pPr marL="0" indent="0">
              <a:lnSpc>
                <a:spcPts val="4550"/>
              </a:lnSpc>
              <a:buNone/>
            </a:pPr>
            <a:r>
              <a:rPr lang="en-US" sz="3650" b="1" dirty="0">
                <a:solidFill>
                  <a:srgbClr val="000000"/>
                </a:solidFill>
                <a:latin typeface="Petrona Bold" pitchFamily="34" charset="0"/>
                <a:ea typeface="Petrona Bold" pitchFamily="34" charset="-122"/>
                <a:cs typeface="Petrona Bold" pitchFamily="34" charset="-120"/>
              </a:rPr>
              <a:t>Visualizing Data: Diagrams &amp; Graphs</a:t>
            </a:r>
            <a:endParaRPr lang="en-US" sz="3650" dirty="0"/>
          </a:p>
        </p:txBody>
      </p:sp>
      <p:pic>
        <p:nvPicPr>
          <p:cNvPr id="4" name="Image 1" descr="preencoded.png"/>
          <p:cNvPicPr>
            <a:picLocks noChangeAspect="1"/>
          </p:cNvPicPr>
          <p:nvPr/>
        </p:nvPicPr>
        <p:blipFill>
          <a:blip r:embed="rId4"/>
          <a:stretch>
            <a:fillRect/>
          </a:stretch>
        </p:blipFill>
        <p:spPr>
          <a:xfrm>
            <a:off x="621030" y="1627465"/>
            <a:ext cx="443508" cy="443508"/>
          </a:xfrm>
          <a:prstGeom prst="rect">
            <a:avLst/>
          </a:prstGeom>
        </p:spPr>
      </p:pic>
      <p:sp>
        <p:nvSpPr>
          <p:cNvPr id="5" name="Text 1"/>
          <p:cNvSpPr/>
          <p:nvPr/>
        </p:nvSpPr>
        <p:spPr>
          <a:xfrm>
            <a:off x="621030" y="2248376"/>
            <a:ext cx="2328863" cy="291108"/>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Bold" pitchFamily="34" charset="0"/>
                <a:ea typeface="Petrona Bold" pitchFamily="34" charset="-122"/>
                <a:cs typeface="Petrona Bold" pitchFamily="34" charset="-120"/>
              </a:rPr>
              <a:t>Bar Graphs</a:t>
            </a:r>
            <a:endParaRPr lang="en-US" sz="1800" dirty="0"/>
          </a:p>
        </p:txBody>
      </p:sp>
      <p:sp>
        <p:nvSpPr>
          <p:cNvPr id="6" name="Text 2"/>
          <p:cNvSpPr/>
          <p:nvPr/>
        </p:nvSpPr>
        <p:spPr>
          <a:xfrm>
            <a:off x="621030" y="2645926"/>
            <a:ext cx="7901940" cy="567690"/>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Useful for comparing categorical data, showing changes over time, and highlighting differences between groups.</a:t>
            </a:r>
            <a:endParaRPr lang="en-US" sz="1350" dirty="0"/>
          </a:p>
        </p:txBody>
      </p:sp>
      <p:pic>
        <p:nvPicPr>
          <p:cNvPr id="7" name="Image 2" descr="preencoded.png"/>
          <p:cNvPicPr>
            <a:picLocks noChangeAspect="1"/>
          </p:cNvPicPr>
          <p:nvPr/>
        </p:nvPicPr>
        <p:blipFill>
          <a:blip r:embed="rId5"/>
          <a:stretch>
            <a:fillRect/>
          </a:stretch>
        </p:blipFill>
        <p:spPr>
          <a:xfrm>
            <a:off x="621030" y="3745825"/>
            <a:ext cx="443508" cy="443508"/>
          </a:xfrm>
          <a:prstGeom prst="rect">
            <a:avLst/>
          </a:prstGeom>
        </p:spPr>
      </p:pic>
      <p:sp>
        <p:nvSpPr>
          <p:cNvPr id="8" name="Text 3"/>
          <p:cNvSpPr/>
          <p:nvPr/>
        </p:nvSpPr>
        <p:spPr>
          <a:xfrm>
            <a:off x="621030" y="4366736"/>
            <a:ext cx="2328863" cy="291108"/>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Bold" pitchFamily="34" charset="0"/>
                <a:ea typeface="Petrona Bold" pitchFamily="34" charset="-122"/>
                <a:cs typeface="Petrona Bold" pitchFamily="34" charset="-120"/>
              </a:rPr>
              <a:t>Pie Charts</a:t>
            </a:r>
            <a:endParaRPr lang="en-US" sz="1800" dirty="0"/>
          </a:p>
        </p:txBody>
      </p:sp>
      <p:sp>
        <p:nvSpPr>
          <p:cNvPr id="9" name="Text 4"/>
          <p:cNvSpPr/>
          <p:nvPr/>
        </p:nvSpPr>
        <p:spPr>
          <a:xfrm>
            <a:off x="621030" y="4764286"/>
            <a:ext cx="7901940" cy="567690"/>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Ideal for showing proportions or percentages of a whole, making it easy to visualize the distribution of data within a category.</a:t>
            </a:r>
            <a:endParaRPr lang="en-US" sz="1350" dirty="0"/>
          </a:p>
        </p:txBody>
      </p:sp>
      <p:pic>
        <p:nvPicPr>
          <p:cNvPr id="10" name="Image 3" descr="preencoded.png"/>
          <p:cNvPicPr>
            <a:picLocks noChangeAspect="1"/>
          </p:cNvPicPr>
          <p:nvPr/>
        </p:nvPicPr>
        <p:blipFill>
          <a:blip r:embed="rId6"/>
          <a:stretch>
            <a:fillRect/>
          </a:stretch>
        </p:blipFill>
        <p:spPr>
          <a:xfrm>
            <a:off x="621030" y="5864185"/>
            <a:ext cx="443508" cy="443508"/>
          </a:xfrm>
          <a:prstGeom prst="rect">
            <a:avLst/>
          </a:prstGeom>
        </p:spPr>
      </p:pic>
      <p:sp>
        <p:nvSpPr>
          <p:cNvPr id="11" name="Text 5"/>
          <p:cNvSpPr/>
          <p:nvPr/>
        </p:nvSpPr>
        <p:spPr>
          <a:xfrm>
            <a:off x="621030" y="6485096"/>
            <a:ext cx="2328863" cy="291108"/>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Bold" pitchFamily="34" charset="0"/>
                <a:ea typeface="Petrona Bold" pitchFamily="34" charset="-122"/>
                <a:cs typeface="Petrona Bold" pitchFamily="34" charset="-120"/>
              </a:rPr>
              <a:t>Line Graphs</a:t>
            </a:r>
            <a:endParaRPr lang="en-US" sz="1800" dirty="0"/>
          </a:p>
        </p:txBody>
      </p:sp>
      <p:sp>
        <p:nvSpPr>
          <p:cNvPr id="12" name="Text 6"/>
          <p:cNvSpPr/>
          <p:nvPr/>
        </p:nvSpPr>
        <p:spPr>
          <a:xfrm>
            <a:off x="621030" y="6882646"/>
            <a:ext cx="7901940" cy="567690"/>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Effective for displaying trends over time, showing relationships between variables, and highlighting patterns and fluctuations.</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689610"/>
            <a:ext cx="10753725" cy="744260"/>
          </a:xfrm>
          <a:prstGeom prst="rect">
            <a:avLst/>
          </a:prstGeom>
          <a:noFill/>
          <a:ln/>
        </p:spPr>
        <p:txBody>
          <a:bodyPr wrap="none" lIns="0" tIns="0" rIns="0" bIns="0" rtlCol="0" anchor="t"/>
          <a:lstStyle/>
          <a:p>
            <a:pPr marL="0" indent="0">
              <a:lnSpc>
                <a:spcPts val="5850"/>
              </a:lnSpc>
              <a:buNone/>
            </a:pPr>
            <a:r>
              <a:rPr lang="en-US" sz="4650" b="1" dirty="0">
                <a:solidFill>
                  <a:srgbClr val="000000"/>
                </a:solidFill>
                <a:latin typeface="Petrona Bold" pitchFamily="34" charset="0"/>
                <a:ea typeface="Petrona Bold" pitchFamily="34" charset="-122"/>
                <a:cs typeface="Petrona Bold" pitchFamily="34" charset="-120"/>
              </a:rPr>
              <a:t>Applications &amp; Limitations of Statistics</a:t>
            </a:r>
            <a:endParaRPr lang="en-US" sz="4650" dirty="0"/>
          </a:p>
        </p:txBody>
      </p:sp>
      <p:sp>
        <p:nvSpPr>
          <p:cNvPr id="3" name="Shape 1"/>
          <p:cNvSpPr/>
          <p:nvPr/>
        </p:nvSpPr>
        <p:spPr>
          <a:xfrm>
            <a:off x="793790" y="1887498"/>
            <a:ext cx="2173724" cy="1687592"/>
          </a:xfrm>
          <a:prstGeom prst="roundRect">
            <a:avLst>
              <a:gd name="adj" fmla="val 5645"/>
            </a:avLst>
          </a:prstGeom>
          <a:solidFill>
            <a:srgbClr val="CCEEFF"/>
          </a:solidFill>
          <a:ln w="7620">
            <a:solidFill>
              <a:srgbClr val="B2D4E5"/>
            </a:solidFill>
            <a:prstDash val="solid"/>
          </a:ln>
        </p:spPr>
      </p:sp>
      <p:sp>
        <p:nvSpPr>
          <p:cNvPr id="4" name="Text 2"/>
          <p:cNvSpPr/>
          <p:nvPr/>
        </p:nvSpPr>
        <p:spPr>
          <a:xfrm>
            <a:off x="1028224" y="2504480"/>
            <a:ext cx="121325"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1</a:t>
            </a:r>
            <a:endParaRPr lang="en-US" sz="2200" dirty="0"/>
          </a:p>
        </p:txBody>
      </p:sp>
      <p:sp>
        <p:nvSpPr>
          <p:cNvPr id="5" name="Text 3"/>
          <p:cNvSpPr/>
          <p:nvPr/>
        </p:nvSpPr>
        <p:spPr>
          <a:xfrm>
            <a:off x="3194328" y="2114312"/>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Applications</a:t>
            </a:r>
            <a:endParaRPr lang="en-US" sz="2300" dirty="0"/>
          </a:p>
        </p:txBody>
      </p:sp>
      <p:sp>
        <p:nvSpPr>
          <p:cNvPr id="6" name="Text 4"/>
          <p:cNvSpPr/>
          <p:nvPr/>
        </p:nvSpPr>
        <p:spPr>
          <a:xfrm>
            <a:off x="3194328" y="2622471"/>
            <a:ext cx="10415468"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Statistics is invaluable in making informed decisions, conducting research, developing public policy, and understanding social trends.</a:t>
            </a:r>
            <a:endParaRPr lang="en-US" sz="1750" dirty="0"/>
          </a:p>
        </p:txBody>
      </p:sp>
      <p:sp>
        <p:nvSpPr>
          <p:cNvPr id="7" name="Shape 5"/>
          <p:cNvSpPr/>
          <p:nvPr/>
        </p:nvSpPr>
        <p:spPr>
          <a:xfrm>
            <a:off x="3080861" y="3559850"/>
            <a:ext cx="10642402" cy="15240"/>
          </a:xfrm>
          <a:prstGeom prst="roundRect">
            <a:avLst>
              <a:gd name="adj" fmla="val 625116"/>
            </a:avLst>
          </a:prstGeom>
          <a:solidFill>
            <a:srgbClr val="B2D4E5"/>
          </a:solidFill>
          <a:ln/>
        </p:spPr>
      </p:sp>
      <p:sp>
        <p:nvSpPr>
          <p:cNvPr id="8" name="Shape 6"/>
          <p:cNvSpPr/>
          <p:nvPr/>
        </p:nvSpPr>
        <p:spPr>
          <a:xfrm>
            <a:off x="793790" y="3688437"/>
            <a:ext cx="4347567" cy="1687592"/>
          </a:xfrm>
          <a:prstGeom prst="roundRect">
            <a:avLst>
              <a:gd name="adj" fmla="val 5645"/>
            </a:avLst>
          </a:prstGeom>
          <a:solidFill>
            <a:srgbClr val="CCEEFF"/>
          </a:solidFill>
          <a:ln w="7620">
            <a:solidFill>
              <a:srgbClr val="B2D4E5"/>
            </a:solidFill>
            <a:prstDash val="solid"/>
          </a:ln>
        </p:spPr>
      </p:sp>
      <p:sp>
        <p:nvSpPr>
          <p:cNvPr id="9" name="Text 7"/>
          <p:cNvSpPr/>
          <p:nvPr/>
        </p:nvSpPr>
        <p:spPr>
          <a:xfrm>
            <a:off x="1028224" y="4305419"/>
            <a:ext cx="160734"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2</a:t>
            </a:r>
            <a:endParaRPr lang="en-US" sz="2200" dirty="0"/>
          </a:p>
        </p:txBody>
      </p:sp>
      <p:sp>
        <p:nvSpPr>
          <p:cNvPr id="10" name="Text 8"/>
          <p:cNvSpPr/>
          <p:nvPr/>
        </p:nvSpPr>
        <p:spPr>
          <a:xfrm>
            <a:off x="5368171" y="3915251"/>
            <a:ext cx="2977039"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Limitations</a:t>
            </a:r>
            <a:endParaRPr lang="en-US" sz="2300" dirty="0"/>
          </a:p>
        </p:txBody>
      </p:sp>
      <p:sp>
        <p:nvSpPr>
          <p:cNvPr id="11" name="Text 9"/>
          <p:cNvSpPr/>
          <p:nvPr/>
        </p:nvSpPr>
        <p:spPr>
          <a:xfrm>
            <a:off x="5368171" y="4423410"/>
            <a:ext cx="8241625"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Statistics can be misinterpreted, manipulated, or biased. It's essential to be critical of data and consider the context and methodology used.</a:t>
            </a:r>
            <a:endParaRPr lang="en-US" sz="1750" dirty="0"/>
          </a:p>
        </p:txBody>
      </p:sp>
      <p:sp>
        <p:nvSpPr>
          <p:cNvPr id="12" name="Shape 10"/>
          <p:cNvSpPr/>
          <p:nvPr/>
        </p:nvSpPr>
        <p:spPr>
          <a:xfrm>
            <a:off x="5254704" y="5360789"/>
            <a:ext cx="8468558" cy="15240"/>
          </a:xfrm>
          <a:prstGeom prst="roundRect">
            <a:avLst>
              <a:gd name="adj" fmla="val 625116"/>
            </a:avLst>
          </a:prstGeom>
          <a:solidFill>
            <a:srgbClr val="B2D4E5"/>
          </a:solidFill>
          <a:ln/>
        </p:spPr>
      </p:sp>
      <p:sp>
        <p:nvSpPr>
          <p:cNvPr id="13" name="Shape 11"/>
          <p:cNvSpPr/>
          <p:nvPr/>
        </p:nvSpPr>
        <p:spPr>
          <a:xfrm>
            <a:off x="793790" y="5489377"/>
            <a:ext cx="6521410" cy="2050494"/>
          </a:xfrm>
          <a:prstGeom prst="roundRect">
            <a:avLst>
              <a:gd name="adj" fmla="val 4646"/>
            </a:avLst>
          </a:prstGeom>
          <a:solidFill>
            <a:srgbClr val="CCEEFF"/>
          </a:solidFill>
          <a:ln w="7620">
            <a:solidFill>
              <a:srgbClr val="B2D4E5"/>
            </a:solidFill>
            <a:prstDash val="solid"/>
          </a:ln>
        </p:spPr>
      </p:sp>
      <p:sp>
        <p:nvSpPr>
          <p:cNvPr id="14" name="Text 12"/>
          <p:cNvSpPr/>
          <p:nvPr/>
        </p:nvSpPr>
        <p:spPr>
          <a:xfrm>
            <a:off x="1028224" y="6287810"/>
            <a:ext cx="160496" cy="453509"/>
          </a:xfrm>
          <a:prstGeom prst="rect">
            <a:avLst/>
          </a:prstGeom>
          <a:noFill/>
          <a:ln/>
        </p:spPr>
        <p:txBody>
          <a:bodyPr wrap="none" lIns="0" tIns="0" rIns="0" bIns="0" rtlCol="0" anchor="t"/>
          <a:lstStyle/>
          <a:p>
            <a:pPr marL="0" indent="0" algn="ctr">
              <a:lnSpc>
                <a:spcPts val="3550"/>
              </a:lnSpc>
              <a:buNone/>
            </a:pPr>
            <a:r>
              <a:rPr lang="en-US" sz="2200" b="1" dirty="0">
                <a:solidFill>
                  <a:srgbClr val="272525"/>
                </a:solidFill>
                <a:latin typeface="Petrona Bold" pitchFamily="34" charset="0"/>
                <a:ea typeface="Petrona Bold" pitchFamily="34" charset="-122"/>
                <a:cs typeface="Petrona Bold" pitchFamily="34" charset="-120"/>
              </a:rPr>
              <a:t>3</a:t>
            </a:r>
            <a:endParaRPr lang="en-US" sz="2200" dirty="0"/>
          </a:p>
        </p:txBody>
      </p:sp>
      <p:sp>
        <p:nvSpPr>
          <p:cNvPr id="15" name="Text 13"/>
          <p:cNvSpPr/>
          <p:nvPr/>
        </p:nvSpPr>
        <p:spPr>
          <a:xfrm>
            <a:off x="7542014" y="5716191"/>
            <a:ext cx="3127772" cy="372070"/>
          </a:xfrm>
          <a:prstGeom prst="rect">
            <a:avLst/>
          </a:prstGeom>
          <a:noFill/>
          <a:ln/>
        </p:spPr>
        <p:txBody>
          <a:bodyPr wrap="none" lIns="0" tIns="0" rIns="0" bIns="0" rtlCol="0" anchor="t"/>
          <a:lstStyle/>
          <a:p>
            <a:pPr marL="0" indent="0" algn="l">
              <a:lnSpc>
                <a:spcPts val="2900"/>
              </a:lnSpc>
              <a:buNone/>
            </a:pPr>
            <a:r>
              <a:rPr lang="en-US" sz="2300" b="1" dirty="0">
                <a:solidFill>
                  <a:srgbClr val="272525"/>
                </a:solidFill>
                <a:latin typeface="Petrona Bold" pitchFamily="34" charset="0"/>
                <a:ea typeface="Petrona Bold" pitchFamily="34" charset="-122"/>
                <a:cs typeface="Petrona Bold" pitchFamily="34" charset="-120"/>
              </a:rPr>
              <a:t>Ethical Considerations</a:t>
            </a:r>
            <a:endParaRPr lang="en-US" sz="2300" dirty="0"/>
          </a:p>
        </p:txBody>
      </p:sp>
      <p:sp>
        <p:nvSpPr>
          <p:cNvPr id="16" name="Text 14"/>
          <p:cNvSpPr/>
          <p:nvPr/>
        </p:nvSpPr>
        <p:spPr>
          <a:xfrm>
            <a:off x="7542014" y="6224349"/>
            <a:ext cx="6067782"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Statistics should be used responsibly and ethically, ensuring accuracy, transparency, and fair representation of data.</a:t>
            </a:r>
            <a:endParaRPr lang="en-US" sz="1750" dirty="0"/>
          </a:p>
        </p:txBody>
      </p:sp>
      <p:pic>
        <p:nvPicPr>
          <p:cNvPr id="17" name="Picture 16">
            <a:extLst>
              <a:ext uri="{FF2B5EF4-FFF2-40B4-BE49-F238E27FC236}">
                <a16:creationId xmlns:a16="http://schemas.microsoft.com/office/drawing/2014/main" xmlns="" id="{577BE554-F53E-31AC-4947-76FF609CF428}"/>
              </a:ext>
            </a:extLst>
          </p:cNvPr>
          <p:cNvPicPr>
            <a:picLocks noChangeAspect="1"/>
          </p:cNvPicPr>
          <p:nvPr/>
        </p:nvPicPr>
        <p:blipFill>
          <a:blip r:embed="rId3"/>
          <a:stretch>
            <a:fillRect/>
          </a:stretch>
        </p:blipFill>
        <p:spPr>
          <a:xfrm>
            <a:off x="12052205" y="7734231"/>
            <a:ext cx="2457793" cy="4953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467</Words>
  <Application>Microsoft Office PowerPoint</Application>
  <PresentationFormat>Custom</PresentationFormat>
  <Paragraphs>61</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Arial Black</vt:lpstr>
      <vt:lpstr>DFKai-SB</vt:lpstr>
      <vt:lpstr>Times New Roman</vt:lpstr>
      <vt:lpstr>Aharoni</vt:lpstr>
      <vt:lpstr>Calibri</vt:lpstr>
      <vt:lpstr>Petrona Bold</vt:lpstr>
      <vt:lpstr>Inter</vt:lpstr>
      <vt:lpstr>Office Theme</vt:lpstr>
      <vt:lpstr>Slide 1</vt:lpstr>
      <vt:lpstr>Slide 2</vt:lpstr>
      <vt:lpstr>Slide 3</vt:lpstr>
      <vt:lpstr>Slide 4</vt:lpstr>
      <vt:lpstr>Slide 5</vt:lpstr>
      <vt:lpstr>Slide 6</vt:lpstr>
      <vt:lpstr>Slide 7</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4</cp:revision>
  <dcterms:created xsi:type="dcterms:W3CDTF">2024-11-16T14:10:04Z</dcterms:created>
  <dcterms:modified xsi:type="dcterms:W3CDTF">2024-11-29T09:27:05Z</dcterms:modified>
</cp:coreProperties>
</file>