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0" r:id="rId2"/>
    <p:sldId id="256" r:id="rId3"/>
    <p:sldId id="257" r:id="rId4"/>
    <p:sldId id="258" r:id="rId5"/>
    <p:sldId id="259" r:id="rId6"/>
  </p:sldIdLst>
  <p:sldSz cx="14630400" cy="8229600"/>
  <p:notesSz cx="8229600" cy="14630400"/>
  <p:embeddedFontLst>
    <p:embeddedFont>
      <p:font typeface="Arial Black" pitchFamily="34" charset="0"/>
      <p:bold r:id="rId8"/>
    </p:embeddedFont>
    <p:embeddedFont>
      <p:font typeface="DFKai-SB" pitchFamily="65" charset="-120"/>
      <p:regular r:id="rId9"/>
    </p:embeddedFont>
    <p:embeddedFont>
      <p:font typeface="Aharoni" pitchFamily="2" charset="-79"/>
      <p:bold r:id="rId10"/>
    </p:embeddedFont>
    <p:embeddedFont>
      <p:font typeface="Calibri" pitchFamily="34" charset="0"/>
      <p:regular r:id="rId11"/>
      <p:bold r:id="rId12"/>
      <p:italic r:id="rId13"/>
      <p:boldItalic r:id="rId14"/>
    </p:embeddedFont>
    <p:embeddedFont>
      <p:font typeface="Alexandria Semi Bold" charset="-78"/>
      <p:regular r:id="rId15"/>
    </p:embeddedFont>
    <p:embeddedFont>
      <p:font typeface="Sora Light"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94610" autoAdjust="0"/>
  </p:normalViewPr>
  <p:slideViewPr>
    <p:cSldViewPr snapToGrid="0" snapToObjects="1">
      <p:cViewPr varScale="1">
        <p:scale>
          <a:sx n="61" d="100"/>
          <a:sy n="61" d="100"/>
        </p:scale>
        <p:origin x="-564" y="-84"/>
      </p:cViewPr>
      <p:guideLst>
        <p:guide orient="horz" pos="2592"/>
        <p:guide pos="4608"/>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5924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Research Methodology</a:t>
            </a:r>
          </a:p>
          <a:p>
            <a:r>
              <a:rPr lang="en-US" sz="2200" b="1" dirty="0" smtClean="0">
                <a:solidFill>
                  <a:srgbClr val="FF0000"/>
                </a:solidFill>
                <a:latin typeface="Arial Black" pitchFamily="34" charset="0"/>
                <a:cs typeface="Aharoni" pitchFamily="2" charset="-79"/>
              </a:rPr>
              <a:t>Course Code : 22HRM3CC10</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735107" y="4742481"/>
            <a:ext cx="7315200" cy="954107"/>
          </a:xfrm>
          <a:prstGeom prst="rect">
            <a:avLst/>
          </a:prstGeom>
        </p:spPr>
        <p:txBody>
          <a:bodyPr>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Unit-II </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Research </a:t>
            </a:r>
            <a:r>
              <a:rPr lang="en-US" sz="2800" b="1" dirty="0" smtClean="0">
                <a:solidFill>
                  <a:srgbClr val="7030A0"/>
                </a:solidFill>
                <a:latin typeface="Arial Black" pitchFamily="34" charset="0"/>
              </a:rPr>
              <a:t>Design&amp; Data Collection</a:t>
            </a:r>
            <a:endParaRPr lang="en-US" sz="2800" b="1" dirty="0" smtClean="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952024"/>
            <a:ext cx="7627382" cy="2950726"/>
          </a:xfrm>
          <a:prstGeom prst="rect">
            <a:avLst/>
          </a:prstGeom>
          <a:noFill/>
          <a:ln/>
        </p:spPr>
        <p:txBody>
          <a:bodyPr wrap="square" lIns="0" tIns="0" rIns="0" bIns="0" rtlCol="0" anchor="t"/>
          <a:lstStyle/>
          <a:p>
            <a:pPr marL="0" indent="0">
              <a:lnSpc>
                <a:spcPts val="7700"/>
              </a:lnSpc>
              <a:buNone/>
            </a:pPr>
            <a:r>
              <a:rPr lang="en-US" sz="6150" dirty="0">
                <a:solidFill>
                  <a:srgbClr val="1F1E1E"/>
                </a:solidFill>
                <a:latin typeface="Alexandria Semi Bold" pitchFamily="34" charset="0"/>
                <a:ea typeface="Alexandria Semi Bold" pitchFamily="34" charset="-122"/>
                <a:cs typeface="Alexandria Semi Bold" pitchFamily="34" charset="-120"/>
              </a:rPr>
              <a:t>Research Design and Data Collection</a:t>
            </a:r>
            <a:endParaRPr lang="en-US" sz="6150" dirty="0"/>
          </a:p>
        </p:txBody>
      </p:sp>
      <p:sp>
        <p:nvSpPr>
          <p:cNvPr id="4" name="Text 1"/>
          <p:cNvSpPr/>
          <p:nvPr/>
        </p:nvSpPr>
        <p:spPr>
          <a:xfrm>
            <a:off x="6244709" y="4227671"/>
            <a:ext cx="7627382" cy="242697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Research design and data collection are integral parts of the research process, forming the foundation for generating knowledge and understanding. A well-designed research plan, encompassing a clear research question, methodology, and data collection strategies, is crucial for ensuring the validity and reliability of findings. This presentation delves into the essential aspects of research design, exploring the diverse methods employed to gather valuable data.</a:t>
            </a:r>
            <a:endParaRPr lang="en-US" sz="1700" dirty="0"/>
          </a:p>
        </p:txBody>
      </p:sp>
      <p:sp>
        <p:nvSpPr>
          <p:cNvPr id="5" name="Shape 2"/>
          <p:cNvSpPr/>
          <p:nvPr/>
        </p:nvSpPr>
        <p:spPr>
          <a:xfrm>
            <a:off x="6244709" y="6914555"/>
            <a:ext cx="346591" cy="346591"/>
          </a:xfrm>
          <a:prstGeom prst="roundRect">
            <a:avLst>
              <a:gd name="adj" fmla="val 26380043"/>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52329" y="6922175"/>
            <a:ext cx="331351" cy="331351"/>
          </a:xfrm>
          <a:prstGeom prst="rect">
            <a:avLst/>
          </a:prstGeom>
        </p:spPr>
      </p:pic>
      <p:sp>
        <p:nvSpPr>
          <p:cNvPr id="7" name="Text 3"/>
          <p:cNvSpPr/>
          <p:nvPr/>
        </p:nvSpPr>
        <p:spPr>
          <a:xfrm>
            <a:off x="6699528" y="6898362"/>
            <a:ext cx="2204799" cy="379214"/>
          </a:xfrm>
          <a:prstGeom prst="rect">
            <a:avLst/>
          </a:prstGeom>
          <a:noFill/>
          <a:ln/>
        </p:spPr>
        <p:txBody>
          <a:bodyPr wrap="none" lIns="0" tIns="0" rIns="0" bIns="0" rtlCol="0" anchor="t"/>
          <a:lstStyle/>
          <a:p>
            <a:pPr marL="0" indent="0" algn="l">
              <a:lnSpc>
                <a:spcPts val="2950"/>
              </a:lnSpc>
              <a:buNone/>
            </a:pPr>
            <a:r>
              <a:rPr lang="en-US" sz="2100" b="1" dirty="0">
                <a:solidFill>
                  <a:srgbClr val="3B3535"/>
                </a:solidFill>
                <a:latin typeface="Sora Bold" pitchFamily="34" charset="0"/>
                <a:ea typeface="Sora Bold" pitchFamily="34" charset="-122"/>
                <a:cs typeface="Sora Bold" pitchFamily="34" charset="-120"/>
              </a:rPr>
              <a:t>by Presentation</a:t>
            </a:r>
            <a:endParaRPr lang="en-US" sz="2100" dirty="0"/>
          </a:p>
        </p:txBody>
      </p:sp>
      <p:pic>
        <p:nvPicPr>
          <p:cNvPr id="9" name="Picture 8">
            <a:extLst>
              <a:ext uri="{FF2B5EF4-FFF2-40B4-BE49-F238E27FC236}">
                <a16:creationId xmlns="" xmlns:a16="http://schemas.microsoft.com/office/drawing/2014/main" id="{5CD1167E-A878-504B-5D97-1C112CD43D50}"/>
              </a:ext>
            </a:extLst>
          </p:cNvPr>
          <p:cNvPicPr>
            <a:picLocks noChangeAspect="1"/>
          </p:cNvPicPr>
          <p:nvPr/>
        </p:nvPicPr>
        <p:blipFill>
          <a:blip r:embed="rId5"/>
          <a:stretch>
            <a:fillRect/>
          </a:stretch>
        </p:blipFill>
        <p:spPr>
          <a:xfrm>
            <a:off x="6244709" y="6922175"/>
            <a:ext cx="2375184" cy="362001"/>
          </a:xfrm>
          <a:prstGeom prst="rect">
            <a:avLst/>
          </a:prstGeom>
        </p:spPr>
      </p:pic>
      <p:pic>
        <p:nvPicPr>
          <p:cNvPr id="10" name="Picture 9">
            <a:extLst>
              <a:ext uri="{FF2B5EF4-FFF2-40B4-BE49-F238E27FC236}">
                <a16:creationId xmlns="" xmlns:a16="http://schemas.microsoft.com/office/drawing/2014/main" id="{31E2D964-B56E-1B44-283F-3C1796C80354}"/>
              </a:ext>
            </a:extLst>
          </p:cNvPr>
          <p:cNvPicPr>
            <a:picLocks noChangeAspect="1"/>
          </p:cNvPicPr>
          <p:nvPr/>
        </p:nvPicPr>
        <p:blipFill>
          <a:blip r:embed="rId5"/>
          <a:stretch>
            <a:fillRect/>
          </a:stretch>
        </p:blipFill>
        <p:spPr>
          <a:xfrm>
            <a:off x="12255216" y="7777102"/>
            <a:ext cx="2375184" cy="3620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84728" y="696754"/>
            <a:ext cx="8777407" cy="643533"/>
          </a:xfrm>
          <a:prstGeom prst="rect">
            <a:avLst/>
          </a:prstGeom>
          <a:noFill/>
          <a:ln/>
        </p:spPr>
        <p:txBody>
          <a:bodyPr wrap="none" lIns="0" tIns="0" rIns="0" bIns="0" rtlCol="0" anchor="t"/>
          <a:lstStyle/>
          <a:p>
            <a:pPr marL="0" indent="0">
              <a:lnSpc>
                <a:spcPts val="5050"/>
              </a:lnSpc>
              <a:buNone/>
            </a:pPr>
            <a:r>
              <a:rPr lang="en-US" sz="4050" dirty="0">
                <a:solidFill>
                  <a:srgbClr val="1F1E1E"/>
                </a:solidFill>
                <a:latin typeface="Alexandria Semi Bold" pitchFamily="34" charset="0"/>
                <a:ea typeface="Alexandria Semi Bold" pitchFamily="34" charset="-122"/>
                <a:cs typeface="Alexandria Semi Bold" pitchFamily="34" charset="-120"/>
              </a:rPr>
              <a:t>Data Collection: Primary Methods</a:t>
            </a:r>
            <a:endParaRPr lang="en-US" sz="4050" dirty="0"/>
          </a:p>
        </p:txBody>
      </p:sp>
      <p:sp>
        <p:nvSpPr>
          <p:cNvPr id="3" name="Text 1"/>
          <p:cNvSpPr/>
          <p:nvPr/>
        </p:nvSpPr>
        <p:spPr>
          <a:xfrm>
            <a:off x="684728" y="1731526"/>
            <a:ext cx="13260943" cy="938689"/>
          </a:xfrm>
          <a:prstGeom prst="rect">
            <a:avLst/>
          </a:prstGeom>
          <a:noFill/>
          <a:ln/>
        </p:spPr>
        <p:txBody>
          <a:bodyPr wrap="square" lIns="0" tIns="0" rIns="0" bIns="0" rtlCol="0" anchor="t"/>
          <a:lstStyle/>
          <a:p>
            <a:pPr marL="0" indent="0">
              <a:lnSpc>
                <a:spcPts val="2450"/>
              </a:lnSpc>
              <a:buNone/>
            </a:pPr>
            <a:r>
              <a:rPr lang="en-US" sz="1500" dirty="0">
                <a:solidFill>
                  <a:srgbClr val="3B3535"/>
                </a:solidFill>
                <a:latin typeface="Sora Light" pitchFamily="34" charset="0"/>
                <a:ea typeface="Sora Light" pitchFamily="34" charset="-122"/>
                <a:cs typeface="Sora Light" pitchFamily="34" charset="-120"/>
              </a:rPr>
              <a:t>Primary data collection involves gathering original data directly from the source, allowing researchers to obtain firsthand information tailored to their specific research objectives. There are various primary methods employed in research, each offering unique strengths and limitations:</a:t>
            </a:r>
            <a:endParaRPr lang="en-US" sz="1500" dirty="0"/>
          </a:p>
        </p:txBody>
      </p:sp>
      <p:sp>
        <p:nvSpPr>
          <p:cNvPr id="4" name="Shape 2"/>
          <p:cNvSpPr/>
          <p:nvPr/>
        </p:nvSpPr>
        <p:spPr>
          <a:xfrm>
            <a:off x="684728" y="3110270"/>
            <a:ext cx="440174" cy="440174"/>
          </a:xfrm>
          <a:prstGeom prst="roundRect">
            <a:avLst>
              <a:gd name="adj" fmla="val 18668"/>
            </a:avLst>
          </a:prstGeom>
          <a:solidFill>
            <a:srgbClr val="D5DCF6"/>
          </a:solidFill>
          <a:ln w="7620">
            <a:solidFill>
              <a:srgbClr val="BBC2DC"/>
            </a:solidFill>
            <a:prstDash val="solid"/>
          </a:ln>
        </p:spPr>
      </p:sp>
      <p:sp>
        <p:nvSpPr>
          <p:cNvPr id="5" name="Text 3"/>
          <p:cNvSpPr/>
          <p:nvPr/>
        </p:nvSpPr>
        <p:spPr>
          <a:xfrm>
            <a:off x="844034" y="3175873"/>
            <a:ext cx="121444" cy="308967"/>
          </a:xfrm>
          <a:prstGeom prst="rect">
            <a:avLst/>
          </a:prstGeom>
          <a:noFill/>
          <a:ln/>
        </p:spPr>
        <p:txBody>
          <a:bodyPr wrap="none" lIns="0" tIns="0" rIns="0" bIns="0" rtlCol="0" anchor="t"/>
          <a:lstStyle/>
          <a:p>
            <a:pPr marL="0" indent="0" algn="ctr">
              <a:lnSpc>
                <a:spcPts val="2400"/>
              </a:lnSpc>
              <a:buNone/>
            </a:pPr>
            <a:r>
              <a:rPr lang="en-US" sz="2400" dirty="0">
                <a:solidFill>
                  <a:srgbClr val="3B3535"/>
                </a:solidFill>
                <a:latin typeface="Alexandria Semi Bold" pitchFamily="34" charset="0"/>
                <a:ea typeface="Alexandria Semi Bold" pitchFamily="34" charset="-122"/>
                <a:cs typeface="Alexandria Semi Bold" pitchFamily="34" charset="-120"/>
              </a:rPr>
              <a:t>1</a:t>
            </a:r>
            <a:endParaRPr lang="en-US" sz="2400" dirty="0"/>
          </a:p>
        </p:txBody>
      </p:sp>
      <p:sp>
        <p:nvSpPr>
          <p:cNvPr id="6" name="Text 4"/>
          <p:cNvSpPr/>
          <p:nvPr/>
        </p:nvSpPr>
        <p:spPr>
          <a:xfrm>
            <a:off x="1320522" y="3110270"/>
            <a:ext cx="2574250" cy="321707"/>
          </a:xfrm>
          <a:prstGeom prst="rect">
            <a:avLst/>
          </a:prstGeom>
          <a:noFill/>
          <a:ln/>
        </p:spPr>
        <p:txBody>
          <a:bodyPr wrap="none" lIns="0" tIns="0" rIns="0" bIns="0" rtlCol="0" anchor="t"/>
          <a:lstStyle/>
          <a:p>
            <a:pPr marL="0" indent="0">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Surveys</a:t>
            </a:r>
            <a:endParaRPr lang="en-US" sz="2000" dirty="0"/>
          </a:p>
        </p:txBody>
      </p:sp>
      <p:sp>
        <p:nvSpPr>
          <p:cNvPr id="7" name="Text 5"/>
          <p:cNvSpPr/>
          <p:nvPr/>
        </p:nvSpPr>
        <p:spPr>
          <a:xfrm>
            <a:off x="1320522" y="3549253"/>
            <a:ext cx="5896928" cy="1251585"/>
          </a:xfrm>
          <a:prstGeom prst="rect">
            <a:avLst/>
          </a:prstGeom>
          <a:noFill/>
          <a:ln/>
        </p:spPr>
        <p:txBody>
          <a:bodyPr wrap="square" lIns="0" tIns="0" rIns="0" bIns="0" rtlCol="0" anchor="t"/>
          <a:lstStyle/>
          <a:p>
            <a:pPr marL="0" indent="0">
              <a:lnSpc>
                <a:spcPts val="2450"/>
              </a:lnSpc>
              <a:buNone/>
            </a:pPr>
            <a:r>
              <a:rPr lang="en-US" sz="1500" dirty="0">
                <a:solidFill>
                  <a:srgbClr val="3B3535"/>
                </a:solidFill>
                <a:latin typeface="Sora Light" pitchFamily="34" charset="0"/>
                <a:ea typeface="Sora Light" pitchFamily="34" charset="-122"/>
                <a:cs typeface="Sora Light" pitchFamily="34" charset="-120"/>
              </a:rPr>
              <a:t>Surveys are a structured method of collecting data from a large sample using questionnaires or interviews. This method is effective for gathering quantitative data on attitudes, opinions, and behaviors.</a:t>
            </a:r>
            <a:endParaRPr lang="en-US" sz="1500" dirty="0"/>
          </a:p>
        </p:txBody>
      </p:sp>
      <p:sp>
        <p:nvSpPr>
          <p:cNvPr id="8" name="Shape 6"/>
          <p:cNvSpPr/>
          <p:nvPr/>
        </p:nvSpPr>
        <p:spPr>
          <a:xfrm>
            <a:off x="7413069" y="3110270"/>
            <a:ext cx="440174" cy="440174"/>
          </a:xfrm>
          <a:prstGeom prst="roundRect">
            <a:avLst>
              <a:gd name="adj" fmla="val 18668"/>
            </a:avLst>
          </a:prstGeom>
          <a:solidFill>
            <a:srgbClr val="D5DCF6"/>
          </a:solidFill>
          <a:ln w="7620">
            <a:solidFill>
              <a:srgbClr val="BBC2DC"/>
            </a:solidFill>
            <a:prstDash val="solid"/>
          </a:ln>
        </p:spPr>
      </p:sp>
      <p:sp>
        <p:nvSpPr>
          <p:cNvPr id="9" name="Text 7"/>
          <p:cNvSpPr/>
          <p:nvPr/>
        </p:nvSpPr>
        <p:spPr>
          <a:xfrm>
            <a:off x="7540942" y="3175873"/>
            <a:ext cx="184428" cy="308967"/>
          </a:xfrm>
          <a:prstGeom prst="rect">
            <a:avLst/>
          </a:prstGeom>
          <a:noFill/>
          <a:ln/>
        </p:spPr>
        <p:txBody>
          <a:bodyPr wrap="none" lIns="0" tIns="0" rIns="0" bIns="0" rtlCol="0" anchor="t"/>
          <a:lstStyle/>
          <a:p>
            <a:pPr marL="0" indent="0" algn="ctr">
              <a:lnSpc>
                <a:spcPts val="2400"/>
              </a:lnSpc>
              <a:buNone/>
            </a:pPr>
            <a:r>
              <a:rPr lang="en-US" sz="2400" dirty="0">
                <a:solidFill>
                  <a:srgbClr val="3B3535"/>
                </a:solidFill>
                <a:latin typeface="Alexandria Semi Bold" pitchFamily="34" charset="0"/>
                <a:ea typeface="Alexandria Semi Bold" pitchFamily="34" charset="-122"/>
                <a:cs typeface="Alexandria Semi Bold" pitchFamily="34" charset="-120"/>
              </a:rPr>
              <a:t>2</a:t>
            </a:r>
            <a:endParaRPr lang="en-US" sz="2400" dirty="0"/>
          </a:p>
        </p:txBody>
      </p:sp>
      <p:sp>
        <p:nvSpPr>
          <p:cNvPr id="10" name="Text 8"/>
          <p:cNvSpPr/>
          <p:nvPr/>
        </p:nvSpPr>
        <p:spPr>
          <a:xfrm>
            <a:off x="8048863" y="3110270"/>
            <a:ext cx="2574250" cy="321707"/>
          </a:xfrm>
          <a:prstGeom prst="rect">
            <a:avLst/>
          </a:prstGeom>
          <a:noFill/>
          <a:ln/>
        </p:spPr>
        <p:txBody>
          <a:bodyPr wrap="none" lIns="0" tIns="0" rIns="0" bIns="0" rtlCol="0" anchor="t"/>
          <a:lstStyle/>
          <a:p>
            <a:pPr marL="0" indent="0">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Interviews</a:t>
            </a:r>
            <a:endParaRPr lang="en-US" sz="2000" dirty="0"/>
          </a:p>
        </p:txBody>
      </p:sp>
      <p:sp>
        <p:nvSpPr>
          <p:cNvPr id="11" name="Text 9"/>
          <p:cNvSpPr/>
          <p:nvPr/>
        </p:nvSpPr>
        <p:spPr>
          <a:xfrm>
            <a:off x="8048863" y="3549253"/>
            <a:ext cx="5896928" cy="1564481"/>
          </a:xfrm>
          <a:prstGeom prst="rect">
            <a:avLst/>
          </a:prstGeom>
          <a:noFill/>
          <a:ln/>
        </p:spPr>
        <p:txBody>
          <a:bodyPr wrap="square" lIns="0" tIns="0" rIns="0" bIns="0" rtlCol="0" anchor="t"/>
          <a:lstStyle/>
          <a:p>
            <a:pPr marL="0" indent="0">
              <a:lnSpc>
                <a:spcPts val="2450"/>
              </a:lnSpc>
              <a:buNone/>
            </a:pPr>
            <a:r>
              <a:rPr lang="en-US" sz="1500" dirty="0">
                <a:solidFill>
                  <a:srgbClr val="3B3535"/>
                </a:solidFill>
                <a:latin typeface="Sora Light" pitchFamily="34" charset="0"/>
                <a:ea typeface="Sora Light" pitchFamily="34" charset="-122"/>
                <a:cs typeface="Sora Light" pitchFamily="34" charset="-120"/>
              </a:rPr>
              <a:t>Interviews involve direct, in-depth conversations with individuals to explore their perspectives, experiences, and insights. Interviews can be structured, semi-structured, or unstructured, allowing for greater flexibility and depth of understanding.</a:t>
            </a:r>
            <a:endParaRPr lang="en-US" sz="1500" dirty="0"/>
          </a:p>
        </p:txBody>
      </p:sp>
      <p:sp>
        <p:nvSpPr>
          <p:cNvPr id="12" name="Shape 10"/>
          <p:cNvSpPr/>
          <p:nvPr/>
        </p:nvSpPr>
        <p:spPr>
          <a:xfrm>
            <a:off x="684728" y="5529382"/>
            <a:ext cx="440174" cy="440174"/>
          </a:xfrm>
          <a:prstGeom prst="roundRect">
            <a:avLst>
              <a:gd name="adj" fmla="val 18668"/>
            </a:avLst>
          </a:prstGeom>
          <a:solidFill>
            <a:srgbClr val="D5DCF6"/>
          </a:solidFill>
          <a:ln w="7620">
            <a:solidFill>
              <a:srgbClr val="BBC2DC"/>
            </a:solidFill>
            <a:prstDash val="solid"/>
          </a:ln>
        </p:spPr>
      </p:sp>
      <p:sp>
        <p:nvSpPr>
          <p:cNvPr id="13" name="Text 11"/>
          <p:cNvSpPr/>
          <p:nvPr/>
        </p:nvSpPr>
        <p:spPr>
          <a:xfrm>
            <a:off x="812363" y="5594985"/>
            <a:ext cx="184785" cy="308967"/>
          </a:xfrm>
          <a:prstGeom prst="rect">
            <a:avLst/>
          </a:prstGeom>
          <a:noFill/>
          <a:ln/>
        </p:spPr>
        <p:txBody>
          <a:bodyPr wrap="none" lIns="0" tIns="0" rIns="0" bIns="0" rtlCol="0" anchor="t"/>
          <a:lstStyle/>
          <a:p>
            <a:pPr marL="0" indent="0" algn="ctr">
              <a:lnSpc>
                <a:spcPts val="2400"/>
              </a:lnSpc>
              <a:buNone/>
            </a:pPr>
            <a:r>
              <a:rPr lang="en-US" sz="2400" dirty="0">
                <a:solidFill>
                  <a:srgbClr val="3B3535"/>
                </a:solidFill>
                <a:latin typeface="Alexandria Semi Bold" pitchFamily="34" charset="0"/>
                <a:ea typeface="Alexandria Semi Bold" pitchFamily="34" charset="-122"/>
                <a:cs typeface="Alexandria Semi Bold" pitchFamily="34" charset="-120"/>
              </a:rPr>
              <a:t>3</a:t>
            </a:r>
            <a:endParaRPr lang="en-US" sz="2400" dirty="0"/>
          </a:p>
        </p:txBody>
      </p:sp>
      <p:sp>
        <p:nvSpPr>
          <p:cNvPr id="14" name="Text 12"/>
          <p:cNvSpPr/>
          <p:nvPr/>
        </p:nvSpPr>
        <p:spPr>
          <a:xfrm>
            <a:off x="1320522" y="5529382"/>
            <a:ext cx="2574250" cy="321707"/>
          </a:xfrm>
          <a:prstGeom prst="rect">
            <a:avLst/>
          </a:prstGeom>
          <a:noFill/>
          <a:ln/>
        </p:spPr>
        <p:txBody>
          <a:bodyPr wrap="none" lIns="0" tIns="0" rIns="0" bIns="0" rtlCol="0" anchor="t"/>
          <a:lstStyle/>
          <a:p>
            <a:pPr marL="0" indent="0">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Observations</a:t>
            </a:r>
            <a:endParaRPr lang="en-US" sz="2000" dirty="0"/>
          </a:p>
        </p:txBody>
      </p:sp>
      <p:sp>
        <p:nvSpPr>
          <p:cNvPr id="15" name="Text 13"/>
          <p:cNvSpPr/>
          <p:nvPr/>
        </p:nvSpPr>
        <p:spPr>
          <a:xfrm>
            <a:off x="1320522" y="5968365"/>
            <a:ext cx="5896928" cy="1251585"/>
          </a:xfrm>
          <a:prstGeom prst="rect">
            <a:avLst/>
          </a:prstGeom>
          <a:noFill/>
          <a:ln/>
        </p:spPr>
        <p:txBody>
          <a:bodyPr wrap="square" lIns="0" tIns="0" rIns="0" bIns="0" rtlCol="0" anchor="t"/>
          <a:lstStyle/>
          <a:p>
            <a:pPr marL="0" indent="0">
              <a:lnSpc>
                <a:spcPts val="2450"/>
              </a:lnSpc>
              <a:buNone/>
            </a:pPr>
            <a:r>
              <a:rPr lang="en-US" sz="1500" dirty="0">
                <a:solidFill>
                  <a:srgbClr val="3B3535"/>
                </a:solidFill>
                <a:latin typeface="Sora Light" pitchFamily="34" charset="0"/>
                <a:ea typeface="Sora Light" pitchFamily="34" charset="-122"/>
                <a:cs typeface="Sora Light" pitchFamily="34" charset="-120"/>
              </a:rPr>
              <a:t>Observational methods involve systematically observing and recording behavior or phenomena in their natural setting. This method is particularly useful for studying social interactions, behaviors, and cultural practices.</a:t>
            </a:r>
            <a:endParaRPr lang="en-US" sz="1500" dirty="0"/>
          </a:p>
        </p:txBody>
      </p:sp>
      <p:sp>
        <p:nvSpPr>
          <p:cNvPr id="16" name="Shape 14"/>
          <p:cNvSpPr/>
          <p:nvPr/>
        </p:nvSpPr>
        <p:spPr>
          <a:xfrm>
            <a:off x="7413069" y="5529382"/>
            <a:ext cx="440174" cy="440174"/>
          </a:xfrm>
          <a:prstGeom prst="roundRect">
            <a:avLst>
              <a:gd name="adj" fmla="val 18668"/>
            </a:avLst>
          </a:prstGeom>
          <a:solidFill>
            <a:srgbClr val="D5DCF6"/>
          </a:solidFill>
          <a:ln w="7620">
            <a:solidFill>
              <a:srgbClr val="BBC2DC"/>
            </a:solidFill>
            <a:prstDash val="solid"/>
          </a:ln>
        </p:spPr>
      </p:sp>
      <p:sp>
        <p:nvSpPr>
          <p:cNvPr id="17" name="Text 15"/>
          <p:cNvSpPr/>
          <p:nvPr/>
        </p:nvSpPr>
        <p:spPr>
          <a:xfrm>
            <a:off x="7539990" y="5594985"/>
            <a:ext cx="186333" cy="308967"/>
          </a:xfrm>
          <a:prstGeom prst="rect">
            <a:avLst/>
          </a:prstGeom>
          <a:noFill/>
          <a:ln/>
        </p:spPr>
        <p:txBody>
          <a:bodyPr wrap="none" lIns="0" tIns="0" rIns="0" bIns="0" rtlCol="0" anchor="t"/>
          <a:lstStyle/>
          <a:p>
            <a:pPr marL="0" indent="0" algn="ctr">
              <a:lnSpc>
                <a:spcPts val="2400"/>
              </a:lnSpc>
              <a:buNone/>
            </a:pPr>
            <a:r>
              <a:rPr lang="en-US" sz="2400" dirty="0">
                <a:solidFill>
                  <a:srgbClr val="3B3535"/>
                </a:solidFill>
                <a:latin typeface="Alexandria Semi Bold" pitchFamily="34" charset="0"/>
                <a:ea typeface="Alexandria Semi Bold" pitchFamily="34" charset="-122"/>
                <a:cs typeface="Alexandria Semi Bold" pitchFamily="34" charset="-120"/>
              </a:rPr>
              <a:t>4</a:t>
            </a:r>
            <a:endParaRPr lang="en-US" sz="2400" dirty="0"/>
          </a:p>
        </p:txBody>
      </p:sp>
      <p:sp>
        <p:nvSpPr>
          <p:cNvPr id="18" name="Text 16"/>
          <p:cNvSpPr/>
          <p:nvPr/>
        </p:nvSpPr>
        <p:spPr>
          <a:xfrm>
            <a:off x="8048863" y="5529382"/>
            <a:ext cx="2574250" cy="321707"/>
          </a:xfrm>
          <a:prstGeom prst="rect">
            <a:avLst/>
          </a:prstGeom>
          <a:noFill/>
          <a:ln/>
        </p:spPr>
        <p:txBody>
          <a:bodyPr wrap="none" lIns="0" tIns="0" rIns="0" bIns="0" rtlCol="0" anchor="t"/>
          <a:lstStyle/>
          <a:p>
            <a:pPr marL="0" indent="0">
              <a:lnSpc>
                <a:spcPts val="2500"/>
              </a:lnSpc>
              <a:buNone/>
            </a:pPr>
            <a:r>
              <a:rPr lang="en-US" sz="2000" dirty="0">
                <a:solidFill>
                  <a:srgbClr val="3B3535"/>
                </a:solidFill>
                <a:latin typeface="Alexandria Semi Bold" pitchFamily="34" charset="0"/>
                <a:ea typeface="Alexandria Semi Bold" pitchFamily="34" charset="-122"/>
                <a:cs typeface="Alexandria Semi Bold" pitchFamily="34" charset="-120"/>
              </a:rPr>
              <a:t>Experiments</a:t>
            </a:r>
            <a:endParaRPr lang="en-US" sz="2000" dirty="0"/>
          </a:p>
        </p:txBody>
      </p:sp>
      <p:sp>
        <p:nvSpPr>
          <p:cNvPr id="19" name="Text 17"/>
          <p:cNvSpPr/>
          <p:nvPr/>
        </p:nvSpPr>
        <p:spPr>
          <a:xfrm>
            <a:off x="8048863" y="5968365"/>
            <a:ext cx="5896928" cy="1564481"/>
          </a:xfrm>
          <a:prstGeom prst="rect">
            <a:avLst/>
          </a:prstGeom>
          <a:noFill/>
          <a:ln/>
        </p:spPr>
        <p:txBody>
          <a:bodyPr wrap="square" lIns="0" tIns="0" rIns="0" bIns="0" rtlCol="0" anchor="t"/>
          <a:lstStyle/>
          <a:p>
            <a:pPr marL="0" indent="0">
              <a:lnSpc>
                <a:spcPts val="2450"/>
              </a:lnSpc>
              <a:buNone/>
            </a:pPr>
            <a:r>
              <a:rPr lang="en-US" sz="1500" dirty="0">
                <a:solidFill>
                  <a:srgbClr val="3B3535"/>
                </a:solidFill>
                <a:latin typeface="Sora Light" pitchFamily="34" charset="0"/>
                <a:ea typeface="Sora Light" pitchFamily="34" charset="-122"/>
                <a:cs typeface="Sora Light" pitchFamily="34" charset="-120"/>
              </a:rPr>
              <a:t>Experiments are controlled studies designed to test hypotheses and establish causal relationships between variables. This method involves manipulating an independent variable and observing the effect on a dependent variable.</a:t>
            </a:r>
            <a:endParaRPr lang="en-US" sz="1500" dirty="0"/>
          </a:p>
        </p:txBody>
      </p:sp>
      <p:pic>
        <p:nvPicPr>
          <p:cNvPr id="20" name="Picture 19">
            <a:extLst>
              <a:ext uri="{FF2B5EF4-FFF2-40B4-BE49-F238E27FC236}">
                <a16:creationId xmlns="" xmlns:a16="http://schemas.microsoft.com/office/drawing/2014/main" id="{693D62E3-3451-4571-8D09-7F6A73485471}"/>
              </a:ext>
            </a:extLst>
          </p:cNvPr>
          <p:cNvPicPr>
            <a:picLocks noChangeAspect="1"/>
          </p:cNvPicPr>
          <p:nvPr/>
        </p:nvPicPr>
        <p:blipFill>
          <a:blip r:embed="rId3"/>
          <a:stretch>
            <a:fillRect/>
          </a:stretch>
        </p:blipFill>
        <p:spPr>
          <a:xfrm>
            <a:off x="12255216" y="7777102"/>
            <a:ext cx="2375184" cy="3620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1194197"/>
            <a:ext cx="6386513" cy="712708"/>
          </a:xfrm>
          <a:prstGeom prst="rect">
            <a:avLst/>
          </a:prstGeom>
          <a:noFill/>
          <a:ln/>
        </p:spPr>
        <p:txBody>
          <a:bodyPr wrap="none" lIns="0" tIns="0" rIns="0" bIns="0" rtlCol="0" anchor="t"/>
          <a:lstStyle/>
          <a:p>
            <a:pPr marL="0" indent="0">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Limitations of Surveys</a:t>
            </a:r>
            <a:endParaRPr lang="en-US" sz="4450" dirty="0"/>
          </a:p>
        </p:txBody>
      </p:sp>
      <p:sp>
        <p:nvSpPr>
          <p:cNvPr id="3" name="Text 1"/>
          <p:cNvSpPr/>
          <p:nvPr/>
        </p:nvSpPr>
        <p:spPr>
          <a:xfrm>
            <a:off x="758309" y="2340173"/>
            <a:ext cx="13113782" cy="104013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Surveys are a popular data collection method, but they have inherent limitations that researchers must be aware of. These limitations can influence the quality and reliability of data collected, potentially impacting the validity of research findings.</a:t>
            </a:r>
            <a:endParaRPr lang="en-US" sz="1700" dirty="0"/>
          </a:p>
        </p:txBody>
      </p:sp>
      <p:sp>
        <p:nvSpPr>
          <p:cNvPr id="4" name="Text 2"/>
          <p:cNvSpPr/>
          <p:nvPr/>
        </p:nvSpPr>
        <p:spPr>
          <a:xfrm>
            <a:off x="758309" y="3840599"/>
            <a:ext cx="2850713" cy="356235"/>
          </a:xfrm>
          <a:prstGeom prst="rect">
            <a:avLst/>
          </a:prstGeom>
          <a:noFill/>
          <a:ln/>
        </p:spPr>
        <p:txBody>
          <a:bodyPr wrap="none" lIns="0" tIns="0" rIns="0" bIns="0" rtlCol="0" anchor="t"/>
          <a:lstStyle/>
          <a:p>
            <a:pPr marL="0" indent="0">
              <a:lnSpc>
                <a:spcPts val="2800"/>
              </a:lnSpc>
              <a:buNone/>
            </a:pPr>
            <a:r>
              <a:rPr lang="en-US" sz="2200" dirty="0">
                <a:solidFill>
                  <a:srgbClr val="1F1E1E"/>
                </a:solidFill>
                <a:latin typeface="Alexandria Semi Bold" pitchFamily="34" charset="0"/>
                <a:ea typeface="Alexandria Semi Bold" pitchFamily="34" charset="-122"/>
                <a:cs typeface="Alexandria Semi Bold" pitchFamily="34" charset="-120"/>
              </a:rPr>
              <a:t>Bias</a:t>
            </a:r>
            <a:endParaRPr lang="en-US" sz="2200" dirty="0"/>
          </a:p>
        </p:txBody>
      </p:sp>
      <p:sp>
        <p:nvSpPr>
          <p:cNvPr id="5" name="Text 3"/>
          <p:cNvSpPr/>
          <p:nvPr/>
        </p:nvSpPr>
        <p:spPr>
          <a:xfrm>
            <a:off x="758309" y="4413409"/>
            <a:ext cx="4018359" cy="242697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Surveys can be susceptible to bias, where responses are influenced by factors such as social desirability, leading questions, or sampling errors. This bias can distort the true representation of opinions or behaviors.</a:t>
            </a:r>
            <a:endParaRPr lang="en-US" sz="1700" dirty="0"/>
          </a:p>
        </p:txBody>
      </p:sp>
      <p:sp>
        <p:nvSpPr>
          <p:cNvPr id="6" name="Text 4"/>
          <p:cNvSpPr/>
          <p:nvPr/>
        </p:nvSpPr>
        <p:spPr>
          <a:xfrm>
            <a:off x="5312926" y="3840599"/>
            <a:ext cx="2850713" cy="356235"/>
          </a:xfrm>
          <a:prstGeom prst="rect">
            <a:avLst/>
          </a:prstGeom>
          <a:noFill/>
          <a:ln/>
        </p:spPr>
        <p:txBody>
          <a:bodyPr wrap="none" lIns="0" tIns="0" rIns="0" bIns="0" rtlCol="0" anchor="t"/>
          <a:lstStyle/>
          <a:p>
            <a:pPr marL="0" indent="0">
              <a:lnSpc>
                <a:spcPts val="2800"/>
              </a:lnSpc>
              <a:buNone/>
            </a:pPr>
            <a:r>
              <a:rPr lang="en-US" sz="2200" dirty="0">
                <a:solidFill>
                  <a:srgbClr val="1F1E1E"/>
                </a:solidFill>
                <a:latin typeface="Alexandria Semi Bold" pitchFamily="34" charset="0"/>
                <a:ea typeface="Alexandria Semi Bold" pitchFamily="34" charset="-122"/>
                <a:cs typeface="Alexandria Semi Bold" pitchFamily="34" charset="-120"/>
              </a:rPr>
              <a:t>Limited Depth</a:t>
            </a:r>
            <a:endParaRPr lang="en-US" sz="2200" dirty="0"/>
          </a:p>
        </p:txBody>
      </p:sp>
      <p:sp>
        <p:nvSpPr>
          <p:cNvPr id="7" name="Text 5"/>
          <p:cNvSpPr/>
          <p:nvPr/>
        </p:nvSpPr>
        <p:spPr>
          <a:xfrm>
            <a:off x="5312926" y="4413409"/>
            <a:ext cx="4018359" cy="242697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Surveys often focus on collecting quantitative data, providing limited insights into the underlying reasons behind responses. They may not fully capture the complexity of individuals' experiences or perspectives.</a:t>
            </a:r>
            <a:endParaRPr lang="en-US" sz="1700" dirty="0"/>
          </a:p>
        </p:txBody>
      </p:sp>
      <p:sp>
        <p:nvSpPr>
          <p:cNvPr id="8" name="Text 6"/>
          <p:cNvSpPr/>
          <p:nvPr/>
        </p:nvSpPr>
        <p:spPr>
          <a:xfrm>
            <a:off x="9867543" y="3840599"/>
            <a:ext cx="2850713" cy="356235"/>
          </a:xfrm>
          <a:prstGeom prst="rect">
            <a:avLst/>
          </a:prstGeom>
          <a:noFill/>
          <a:ln/>
        </p:spPr>
        <p:txBody>
          <a:bodyPr wrap="none" lIns="0" tIns="0" rIns="0" bIns="0" rtlCol="0" anchor="t"/>
          <a:lstStyle/>
          <a:p>
            <a:pPr marL="0" indent="0">
              <a:lnSpc>
                <a:spcPts val="2800"/>
              </a:lnSpc>
              <a:buNone/>
            </a:pPr>
            <a:r>
              <a:rPr lang="en-US" sz="2200" dirty="0">
                <a:solidFill>
                  <a:srgbClr val="1F1E1E"/>
                </a:solidFill>
                <a:latin typeface="Alexandria Semi Bold" pitchFamily="34" charset="0"/>
                <a:ea typeface="Alexandria Semi Bold" pitchFamily="34" charset="-122"/>
                <a:cs typeface="Alexandria Semi Bold" pitchFamily="34" charset="-120"/>
              </a:rPr>
              <a:t>Response Rate</a:t>
            </a:r>
            <a:endParaRPr lang="en-US" sz="2200" dirty="0"/>
          </a:p>
        </p:txBody>
      </p:sp>
      <p:sp>
        <p:nvSpPr>
          <p:cNvPr id="9" name="Text 7"/>
          <p:cNvSpPr/>
          <p:nvPr/>
        </p:nvSpPr>
        <p:spPr>
          <a:xfrm>
            <a:off x="9867543" y="4413409"/>
            <a:ext cx="4018359" cy="242697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Surveys often have a low response rate, which can affect the representativeness of the sample and limit the generalizability of findings. This can lead to skewed results and potentially inaccurate conclusions.</a:t>
            </a:r>
            <a:endParaRPr lang="en-US" sz="1700" dirty="0"/>
          </a:p>
        </p:txBody>
      </p:sp>
      <p:pic>
        <p:nvPicPr>
          <p:cNvPr id="10" name="Picture 9">
            <a:extLst>
              <a:ext uri="{FF2B5EF4-FFF2-40B4-BE49-F238E27FC236}">
                <a16:creationId xmlns="" xmlns:a16="http://schemas.microsoft.com/office/drawing/2014/main" id="{1EEB3A2B-A4FE-5056-2264-15F08D7442B2}"/>
              </a:ext>
            </a:extLst>
          </p:cNvPr>
          <p:cNvPicPr>
            <a:picLocks noChangeAspect="1"/>
          </p:cNvPicPr>
          <p:nvPr/>
        </p:nvPicPr>
        <p:blipFill>
          <a:blip r:embed="rId3"/>
          <a:stretch>
            <a:fillRect/>
          </a:stretch>
        </p:blipFill>
        <p:spPr>
          <a:xfrm>
            <a:off x="12255216" y="7777102"/>
            <a:ext cx="2375184" cy="3620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58309" y="699016"/>
            <a:ext cx="7532965" cy="712708"/>
          </a:xfrm>
          <a:prstGeom prst="rect">
            <a:avLst/>
          </a:prstGeom>
          <a:noFill/>
          <a:ln/>
        </p:spPr>
        <p:txBody>
          <a:bodyPr wrap="none" lIns="0" tIns="0" rIns="0" bIns="0" rtlCol="0" anchor="t"/>
          <a:lstStyle/>
          <a:p>
            <a:pPr marL="0" indent="0">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Secondary Sources: Books</a:t>
            </a:r>
            <a:endParaRPr lang="en-US" sz="4450" dirty="0"/>
          </a:p>
        </p:txBody>
      </p:sp>
      <p:sp>
        <p:nvSpPr>
          <p:cNvPr id="3" name="Text 1"/>
          <p:cNvSpPr/>
          <p:nvPr/>
        </p:nvSpPr>
        <p:spPr>
          <a:xfrm>
            <a:off x="758309" y="1844993"/>
            <a:ext cx="13113782" cy="104013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Secondary sources provide valuable insights and perspectives on a topic, offering researchers access to pre-existing data and analyses. Books, as a prominent type of secondary source, play a crucial role in research by providing comprehensive overviews, critical analysis, and historical context.</a:t>
            </a:r>
            <a:endParaRPr lang="en-US" sz="1700" dirty="0"/>
          </a:p>
        </p:txBody>
      </p:sp>
      <p:sp>
        <p:nvSpPr>
          <p:cNvPr id="4" name="Shape 2"/>
          <p:cNvSpPr/>
          <p:nvPr/>
        </p:nvSpPr>
        <p:spPr>
          <a:xfrm>
            <a:off x="758309" y="3128843"/>
            <a:ext cx="4226838" cy="4401622"/>
          </a:xfrm>
          <a:prstGeom prst="roundRect">
            <a:avLst>
              <a:gd name="adj" fmla="val 2153"/>
            </a:avLst>
          </a:prstGeom>
          <a:solidFill>
            <a:srgbClr val="D5DCF6"/>
          </a:solidFill>
          <a:ln w="7620">
            <a:solidFill>
              <a:srgbClr val="BBC2DC"/>
            </a:solidFill>
            <a:prstDash val="solid"/>
          </a:ln>
        </p:spPr>
      </p:sp>
      <p:sp>
        <p:nvSpPr>
          <p:cNvPr id="5" name="Text 3"/>
          <p:cNvSpPr/>
          <p:nvPr/>
        </p:nvSpPr>
        <p:spPr>
          <a:xfrm>
            <a:off x="982504" y="3353038"/>
            <a:ext cx="3476387" cy="356235"/>
          </a:xfrm>
          <a:prstGeom prst="rect">
            <a:avLst/>
          </a:prstGeom>
          <a:noFill/>
          <a:ln/>
        </p:spPr>
        <p:txBody>
          <a:bodyPr wrap="none" lIns="0" tIns="0" rIns="0" bIns="0" rtlCol="0" anchor="t"/>
          <a:lstStyle/>
          <a:p>
            <a:pPr marL="0" indent="0">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Theoretical Frameworks</a:t>
            </a:r>
            <a:endParaRPr lang="en-US" sz="2200" dirty="0"/>
          </a:p>
        </p:txBody>
      </p:sp>
      <p:sp>
        <p:nvSpPr>
          <p:cNvPr id="6" name="Text 4"/>
          <p:cNvSpPr/>
          <p:nvPr/>
        </p:nvSpPr>
        <p:spPr>
          <a:xfrm>
            <a:off x="982504" y="3839170"/>
            <a:ext cx="3778448" cy="277368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Books offer a rich source of theoretical frameworks, providing researchers with foundational knowledge, concepts, and models relevant to their research topic. These frameworks guide research design, data analysis, and interpretation.</a:t>
            </a:r>
            <a:endParaRPr lang="en-US" sz="1700" dirty="0"/>
          </a:p>
        </p:txBody>
      </p:sp>
      <p:sp>
        <p:nvSpPr>
          <p:cNvPr id="7" name="Shape 5"/>
          <p:cNvSpPr/>
          <p:nvPr/>
        </p:nvSpPr>
        <p:spPr>
          <a:xfrm>
            <a:off x="5201722" y="3128843"/>
            <a:ext cx="4226838" cy="4401622"/>
          </a:xfrm>
          <a:prstGeom prst="roundRect">
            <a:avLst>
              <a:gd name="adj" fmla="val 2153"/>
            </a:avLst>
          </a:prstGeom>
          <a:solidFill>
            <a:srgbClr val="D5DCF6"/>
          </a:solidFill>
          <a:ln w="7620">
            <a:solidFill>
              <a:srgbClr val="BBC2DC"/>
            </a:solidFill>
            <a:prstDash val="solid"/>
          </a:ln>
        </p:spPr>
      </p:sp>
      <p:sp>
        <p:nvSpPr>
          <p:cNvPr id="8" name="Text 6"/>
          <p:cNvSpPr/>
          <p:nvPr/>
        </p:nvSpPr>
        <p:spPr>
          <a:xfrm>
            <a:off x="5425916" y="3353038"/>
            <a:ext cx="2850713" cy="356235"/>
          </a:xfrm>
          <a:prstGeom prst="rect">
            <a:avLst/>
          </a:prstGeom>
          <a:noFill/>
          <a:ln/>
        </p:spPr>
        <p:txBody>
          <a:bodyPr wrap="none" lIns="0" tIns="0" rIns="0" bIns="0" rtlCol="0" anchor="t"/>
          <a:lstStyle/>
          <a:p>
            <a:pPr marL="0" indent="0">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Empirical Findings</a:t>
            </a:r>
            <a:endParaRPr lang="en-US" sz="2200" dirty="0"/>
          </a:p>
        </p:txBody>
      </p:sp>
      <p:sp>
        <p:nvSpPr>
          <p:cNvPr id="9" name="Text 7"/>
          <p:cNvSpPr/>
          <p:nvPr/>
        </p:nvSpPr>
        <p:spPr>
          <a:xfrm>
            <a:off x="5425916" y="3839170"/>
            <a:ext cx="3778448" cy="312039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Books often present empirical findings from previous studies, providing researchers with evidence-based insights, trends, and patterns relevant to their area of inquiry. This information helps researchers formulate hypotheses and refine their research questions.</a:t>
            </a:r>
            <a:endParaRPr lang="en-US" sz="1700" dirty="0"/>
          </a:p>
        </p:txBody>
      </p:sp>
      <p:sp>
        <p:nvSpPr>
          <p:cNvPr id="10" name="Shape 8"/>
          <p:cNvSpPr/>
          <p:nvPr/>
        </p:nvSpPr>
        <p:spPr>
          <a:xfrm>
            <a:off x="9645134" y="3128843"/>
            <a:ext cx="4226838" cy="4401622"/>
          </a:xfrm>
          <a:prstGeom prst="roundRect">
            <a:avLst>
              <a:gd name="adj" fmla="val 2153"/>
            </a:avLst>
          </a:prstGeom>
          <a:solidFill>
            <a:srgbClr val="D5DCF6"/>
          </a:solidFill>
          <a:ln w="7620">
            <a:solidFill>
              <a:srgbClr val="BBC2DC"/>
            </a:solidFill>
            <a:prstDash val="solid"/>
          </a:ln>
        </p:spPr>
      </p:sp>
      <p:sp>
        <p:nvSpPr>
          <p:cNvPr id="11" name="Text 9"/>
          <p:cNvSpPr/>
          <p:nvPr/>
        </p:nvSpPr>
        <p:spPr>
          <a:xfrm>
            <a:off x="9869329" y="3353038"/>
            <a:ext cx="2850713" cy="356235"/>
          </a:xfrm>
          <a:prstGeom prst="rect">
            <a:avLst/>
          </a:prstGeom>
          <a:noFill/>
          <a:ln/>
        </p:spPr>
        <p:txBody>
          <a:bodyPr wrap="none" lIns="0" tIns="0" rIns="0" bIns="0" rtlCol="0" anchor="t"/>
          <a:lstStyle/>
          <a:p>
            <a:pPr marL="0" indent="0">
              <a:lnSpc>
                <a:spcPts val="2800"/>
              </a:lnSpc>
              <a:buNone/>
            </a:pPr>
            <a:r>
              <a:rPr lang="en-US" sz="2200" dirty="0">
                <a:solidFill>
                  <a:srgbClr val="3B3535"/>
                </a:solidFill>
                <a:latin typeface="Alexandria Semi Bold" pitchFamily="34" charset="0"/>
                <a:ea typeface="Alexandria Semi Bold" pitchFamily="34" charset="-122"/>
                <a:cs typeface="Alexandria Semi Bold" pitchFamily="34" charset="-120"/>
              </a:rPr>
              <a:t>Critical Analysis</a:t>
            </a:r>
            <a:endParaRPr lang="en-US" sz="2200" dirty="0"/>
          </a:p>
        </p:txBody>
      </p:sp>
      <p:sp>
        <p:nvSpPr>
          <p:cNvPr id="12" name="Text 10"/>
          <p:cNvSpPr/>
          <p:nvPr/>
        </p:nvSpPr>
        <p:spPr>
          <a:xfrm>
            <a:off x="9869329" y="3839170"/>
            <a:ext cx="3778448" cy="346710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Books frequently offer critical analyses of existing research, providing researchers with different perspectives, interpretations, and critiques. This critical lens helps researchers evaluate existing knowledge, identify gaps in understanding, and formulate new research directions.</a:t>
            </a:r>
            <a:endParaRPr lang="en-US" sz="1700" dirty="0"/>
          </a:p>
        </p:txBody>
      </p:sp>
      <p:pic>
        <p:nvPicPr>
          <p:cNvPr id="13" name="Picture 12">
            <a:extLst>
              <a:ext uri="{FF2B5EF4-FFF2-40B4-BE49-F238E27FC236}">
                <a16:creationId xmlns="" xmlns:a16="http://schemas.microsoft.com/office/drawing/2014/main" id="{6BA750BD-20AD-441E-FACE-3782CE571F0B}"/>
              </a:ext>
            </a:extLst>
          </p:cNvPr>
          <p:cNvPicPr>
            <a:picLocks noChangeAspect="1"/>
          </p:cNvPicPr>
          <p:nvPr/>
        </p:nvPicPr>
        <p:blipFill>
          <a:blip r:embed="rId3"/>
          <a:stretch>
            <a:fillRect/>
          </a:stretch>
        </p:blipFill>
        <p:spPr>
          <a:xfrm>
            <a:off x="12255216" y="7777102"/>
            <a:ext cx="2375184" cy="3620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642</Words>
  <Application>Microsoft Office PowerPoint</Application>
  <PresentationFormat>Custom</PresentationFormat>
  <Paragraphs>49</Paragraphs>
  <Slides>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Arial Black</vt:lpstr>
      <vt:lpstr>DFKai-SB</vt:lpstr>
      <vt:lpstr>Times New Roman</vt:lpstr>
      <vt:lpstr>Aharoni</vt:lpstr>
      <vt:lpstr>Calibri</vt:lpstr>
      <vt:lpstr>Alexandria Semi Bold</vt:lpstr>
      <vt:lpstr>Sora Light</vt:lpstr>
      <vt:lpstr>Sora Bold</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5</cp:revision>
  <dcterms:created xsi:type="dcterms:W3CDTF">2024-11-13T08:32:36Z</dcterms:created>
  <dcterms:modified xsi:type="dcterms:W3CDTF">2024-11-29T09:22:45Z</dcterms:modified>
</cp:coreProperties>
</file>