
<file path=[Content_Types].xml><?xml version="1.0" encoding="utf-8"?>
<Types xmlns="http://schemas.openxmlformats.org/package/2006/content-types">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7"/>
  </p:notesMasterIdLst>
  <p:sldIdLst>
    <p:sldId id="260" r:id="rId2"/>
    <p:sldId id="256" r:id="rId3"/>
    <p:sldId id="257" r:id="rId4"/>
    <p:sldId id="258" r:id="rId5"/>
    <p:sldId id="259" r:id="rId6"/>
  </p:sldIdLst>
  <p:sldSz cx="14630400" cy="8229600"/>
  <p:notesSz cx="8229600" cy="14630400"/>
  <p:embeddedFontLst>
    <p:embeddedFont>
      <p:font typeface="Arial Black" pitchFamily="34" charset="0"/>
      <p:bold r:id="rId8"/>
    </p:embeddedFont>
    <p:embeddedFont>
      <p:font typeface="DFKai-SB" pitchFamily="65" charset="-120"/>
      <p:regular r:id="rId9"/>
    </p:embeddedFont>
    <p:embeddedFont>
      <p:font typeface="Aharoni" pitchFamily="2" charset="-79"/>
      <p:bold r:id="rId10"/>
    </p:embeddedFont>
    <p:embeddedFont>
      <p:font typeface="Calibri" pitchFamily="34" charset="0"/>
      <p:regular r:id="rId11"/>
      <p:bold r:id="rId12"/>
      <p:italic r:id="rId13"/>
      <p:boldItalic r:id="rId14"/>
    </p:embeddedFont>
    <p:embeddedFont>
      <p:font typeface="Overpass Light"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11"/>
    <p:restoredTop sz="94610"/>
  </p:normalViewPr>
  <p:slideViewPr>
    <p:cSldViewPr snapToGrid="0" snapToObjects="1">
      <p:cViewPr varScale="1">
        <p:scale>
          <a:sx n="61" d="100"/>
          <a:sy n="61" d="100"/>
        </p:scale>
        <p:origin x="-564" y="-84"/>
      </p:cViewPr>
      <p:guideLst>
        <p:guide orient="horz" pos="2592"/>
        <p:guide pos="4608"/>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947869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extLst>
      <p:ext uri="{BB962C8B-B14F-4D97-AF65-F5344CB8AC3E}">
        <p14:creationId xmlns=""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a:stretch>
            <a:fillRect/>
          </a:stretch>
        </p:blipFill>
        <p:spPr>
          <a:xfrm>
            <a:off x="687011" y="411997"/>
            <a:ext cx="2314575" cy="1981200"/>
          </a:xfrm>
          <a:prstGeom prst="rect">
            <a:avLst/>
          </a:prstGeom>
        </p:spPr>
      </p:pic>
      <p:sp>
        <p:nvSpPr>
          <p:cNvPr id="3" name="Rectangle 2"/>
          <p:cNvSpPr/>
          <p:nvPr/>
        </p:nvSpPr>
        <p:spPr>
          <a:xfrm>
            <a:off x="3657599" y="411997"/>
            <a:ext cx="10151391" cy="2308324"/>
          </a:xfrm>
          <a:prstGeom prst="rect">
            <a:avLst/>
          </a:prstGeom>
        </p:spPr>
        <p:txBody>
          <a:bodyPr wrap="square">
            <a:spAutoFit/>
          </a:bodyPr>
          <a:lstStyle/>
          <a:p>
            <a:pPr algn="ctr"/>
            <a:r>
              <a:rPr lang="en-US" sz="3600" dirty="0" smtClean="0">
                <a:solidFill>
                  <a:srgbClr val="FF0000"/>
                </a:solidFill>
                <a:latin typeface="Arial Black" pitchFamily="34" charset="0"/>
                <a:ea typeface="DFKai-SB" pitchFamily="65" charset="-120"/>
                <a:cs typeface="Times New Roman" pitchFamily="18" charset="0"/>
              </a:rPr>
              <a:t>DEPARTMENT OF LIFELONG LEARNING</a:t>
            </a:r>
            <a:r>
              <a:rPr lang="en-US" sz="3600" dirty="0" smtClean="0">
                <a:latin typeface="Arial Black" pitchFamily="34" charset="0"/>
                <a:ea typeface="DFKai-SB" pitchFamily="65" charset="-120"/>
                <a:cs typeface="Times New Roman" pitchFamily="18" charset="0"/>
              </a:rPr>
              <a:t> </a:t>
            </a:r>
          </a:p>
          <a:p>
            <a:pPr algn="ctr"/>
            <a:r>
              <a:rPr lang="en-US" sz="3600" b="1" dirty="0" smtClean="0">
                <a:solidFill>
                  <a:srgbClr val="7030A0"/>
                </a:solidFill>
                <a:latin typeface="Aharoni" pitchFamily="2" charset="-79"/>
                <a:ea typeface="DFKai-SB" pitchFamily="65" charset="-120"/>
                <a:cs typeface="Aharoni" pitchFamily="2" charset="-79"/>
              </a:rPr>
              <a:t>BHARATHIDASAN UNIVERSITY </a:t>
            </a:r>
          </a:p>
          <a:p>
            <a:pPr algn="ctr"/>
            <a:r>
              <a:rPr lang="en-US" sz="3600" b="1" dirty="0" err="1" smtClean="0">
                <a:solidFill>
                  <a:srgbClr val="00B050"/>
                </a:solidFill>
                <a:latin typeface="Aharoni" pitchFamily="2" charset="-79"/>
                <a:ea typeface="DFKai-SB" pitchFamily="65" charset="-120"/>
                <a:cs typeface="Aharoni" pitchFamily="2" charset="-79"/>
              </a:rPr>
              <a:t>Tiruchirappalli</a:t>
            </a:r>
            <a:r>
              <a:rPr lang="en-US" sz="3600" b="1" dirty="0" smtClean="0">
                <a:solidFill>
                  <a:srgbClr val="00B050"/>
                </a:solidFill>
                <a:latin typeface="Aharoni" pitchFamily="2" charset="-79"/>
                <a:ea typeface="DFKai-SB" pitchFamily="65" charset="-120"/>
                <a:cs typeface="Aharoni" pitchFamily="2" charset="-79"/>
              </a:rPr>
              <a:t>- 620024, </a:t>
            </a:r>
          </a:p>
          <a:p>
            <a:pPr algn="ctr"/>
            <a:r>
              <a:rPr lang="en-US" sz="3600" b="1" dirty="0" smtClean="0">
                <a:solidFill>
                  <a:srgbClr val="00B050"/>
                </a:solidFill>
                <a:latin typeface="Aharoni" pitchFamily="2" charset="-79"/>
                <a:ea typeface="DFKai-SB" pitchFamily="65" charset="-120"/>
                <a:cs typeface="Aharoni" pitchFamily="2" charset="-79"/>
              </a:rPr>
              <a:t>Tamil Nadu, India </a:t>
            </a:r>
            <a:endParaRPr lang="en-US" sz="3600" dirty="0">
              <a:solidFill>
                <a:srgbClr val="00B050"/>
              </a:solidFill>
              <a:latin typeface="Aharoni" pitchFamily="2" charset="-79"/>
              <a:ea typeface="DFKai-SB" pitchFamily="65" charset="-120"/>
              <a:cs typeface="Aharoni" pitchFamily="2" charset="-79"/>
            </a:endParaRPr>
          </a:p>
        </p:txBody>
      </p:sp>
      <p:sp>
        <p:nvSpPr>
          <p:cNvPr id="5" name="Rectangle 4"/>
          <p:cNvSpPr/>
          <p:nvPr/>
        </p:nvSpPr>
        <p:spPr>
          <a:xfrm>
            <a:off x="2510725" y="3022193"/>
            <a:ext cx="9329980" cy="523220"/>
          </a:xfrm>
          <a:prstGeom prst="rect">
            <a:avLst/>
          </a:prstGeom>
        </p:spPr>
        <p:txBody>
          <a:bodyPr wrap="square">
            <a:spAutoFit/>
          </a:bodyPr>
          <a:lstStyle/>
          <a:p>
            <a:r>
              <a:rPr lang="en-US" sz="2800" b="1" dirty="0" smtClean="0">
                <a:solidFill>
                  <a:srgbClr val="7030A0"/>
                </a:solidFill>
              </a:rPr>
              <a:t> </a:t>
            </a:r>
            <a:r>
              <a:rPr lang="en-US" sz="2800" b="1" dirty="0" err="1" smtClean="0">
                <a:solidFill>
                  <a:srgbClr val="7030A0"/>
                </a:solidFill>
              </a:rPr>
              <a:t>Programme</a:t>
            </a:r>
            <a:r>
              <a:rPr lang="en-US" sz="2800" b="1" dirty="0" smtClean="0">
                <a:solidFill>
                  <a:srgbClr val="7030A0"/>
                </a:solidFill>
              </a:rPr>
              <a:t>: M.A.,HUMAN  RESOURCE MANAGEMENT</a:t>
            </a:r>
            <a:endParaRPr lang="en-US" sz="2800" b="1" dirty="0">
              <a:solidFill>
                <a:srgbClr val="7030A0"/>
              </a:solidFill>
            </a:endParaRPr>
          </a:p>
        </p:txBody>
      </p:sp>
      <p:sp>
        <p:nvSpPr>
          <p:cNvPr id="6" name="Rectangle 5"/>
          <p:cNvSpPr/>
          <p:nvPr/>
        </p:nvSpPr>
        <p:spPr>
          <a:xfrm>
            <a:off x="2681206" y="3653899"/>
            <a:ext cx="7702657" cy="769441"/>
          </a:xfrm>
          <a:prstGeom prst="rect">
            <a:avLst/>
          </a:prstGeom>
        </p:spPr>
        <p:txBody>
          <a:bodyPr wrap="square">
            <a:spAutoFit/>
          </a:bodyPr>
          <a:lstStyle/>
          <a:p>
            <a:r>
              <a:rPr lang="en-US" sz="2200" b="1" dirty="0" smtClean="0">
                <a:solidFill>
                  <a:srgbClr val="FF0000"/>
                </a:solidFill>
                <a:latin typeface="Arial Black" pitchFamily="34" charset="0"/>
                <a:cs typeface="Aharoni" pitchFamily="2" charset="-79"/>
              </a:rPr>
              <a:t>Course Title : Research Methodology</a:t>
            </a:r>
          </a:p>
          <a:p>
            <a:r>
              <a:rPr lang="en-US" sz="2200" b="1" dirty="0" smtClean="0">
                <a:solidFill>
                  <a:srgbClr val="FF0000"/>
                </a:solidFill>
                <a:latin typeface="Arial Black" pitchFamily="34" charset="0"/>
                <a:cs typeface="Aharoni" pitchFamily="2" charset="-79"/>
              </a:rPr>
              <a:t>Course Code : 22HRM3CC10</a:t>
            </a:r>
            <a:endParaRPr lang="en-US" sz="2200" dirty="0">
              <a:solidFill>
                <a:srgbClr val="FF0000"/>
              </a:solidFill>
              <a:latin typeface="Arial Black" pitchFamily="34" charset="0"/>
              <a:cs typeface="Aharoni" pitchFamily="2" charset="-79"/>
            </a:endParaRPr>
          </a:p>
        </p:txBody>
      </p:sp>
      <p:sp>
        <p:nvSpPr>
          <p:cNvPr id="8" name="Rectangle 7"/>
          <p:cNvSpPr/>
          <p:nvPr/>
        </p:nvSpPr>
        <p:spPr>
          <a:xfrm>
            <a:off x="3735107" y="4742481"/>
            <a:ext cx="7315200" cy="954107"/>
          </a:xfrm>
          <a:prstGeom prst="rect">
            <a:avLst/>
          </a:prstGeom>
        </p:spPr>
        <p:txBody>
          <a:bodyPr>
            <a:spAutoFit/>
          </a:bodyPr>
          <a:lstStyle/>
          <a:p>
            <a:pPr algn="ctr"/>
            <a:r>
              <a:rPr lang="en-US" sz="2800" b="1" dirty="0" smtClean="0">
                <a:solidFill>
                  <a:srgbClr val="7030A0"/>
                </a:solidFill>
                <a:latin typeface="Arial Black" pitchFamily="34" charset="0"/>
              </a:rPr>
              <a:t> </a:t>
            </a:r>
            <a:r>
              <a:rPr lang="en-US" sz="2800" b="1" dirty="0" smtClean="0">
                <a:solidFill>
                  <a:srgbClr val="7030A0"/>
                </a:solidFill>
                <a:latin typeface="Arial Black" pitchFamily="34" charset="0"/>
              </a:rPr>
              <a:t>Unit-III </a:t>
            </a:r>
            <a:endParaRPr lang="en-US" sz="2800" b="1" dirty="0" smtClean="0">
              <a:solidFill>
                <a:srgbClr val="7030A0"/>
              </a:solidFill>
              <a:latin typeface="Arial Black" pitchFamily="34" charset="0"/>
            </a:endParaRPr>
          </a:p>
          <a:p>
            <a:pPr algn="ctr"/>
            <a:r>
              <a:rPr lang="en-US" sz="2800" b="1" dirty="0" smtClean="0">
                <a:solidFill>
                  <a:srgbClr val="7030A0"/>
                </a:solidFill>
                <a:latin typeface="Arial Black" pitchFamily="34" charset="0"/>
              </a:rPr>
              <a:t>Scaling and Sampling Techniques</a:t>
            </a:r>
          </a:p>
        </p:txBody>
      </p:sp>
      <p:sp>
        <p:nvSpPr>
          <p:cNvPr id="9" name="Rectangle 8"/>
          <p:cNvSpPr/>
          <p:nvPr/>
        </p:nvSpPr>
        <p:spPr>
          <a:xfrm>
            <a:off x="3936569" y="5904854"/>
            <a:ext cx="7315200" cy="1384995"/>
          </a:xfrm>
          <a:prstGeom prst="rect">
            <a:avLst/>
          </a:prstGeom>
        </p:spPr>
        <p:txBody>
          <a:bodyPr>
            <a:spAutoFit/>
          </a:bodyPr>
          <a:lstStyle/>
          <a:p>
            <a:pPr algn="ctr"/>
            <a:r>
              <a:rPr lang="en-US" sz="2800" b="1" dirty="0" smtClean="0">
                <a:solidFill>
                  <a:srgbClr val="FF0000"/>
                </a:solidFill>
              </a:rPr>
              <a:t>Dr. T. KUMUTHAVALLI</a:t>
            </a:r>
          </a:p>
          <a:p>
            <a:pPr algn="ctr"/>
            <a:r>
              <a:rPr lang="en-US" sz="2800" b="1" dirty="0" smtClean="0">
                <a:solidFill>
                  <a:schemeClr val="accent6"/>
                </a:solidFill>
              </a:rPr>
              <a:t>Associate Professor </a:t>
            </a:r>
          </a:p>
          <a:p>
            <a:pPr algn="ctr"/>
            <a:r>
              <a:rPr lang="en-US" sz="2800" b="1" dirty="0" smtClean="0">
                <a:solidFill>
                  <a:schemeClr val="accent6"/>
                </a:solidFill>
              </a:rPr>
              <a:t>Department of Lifelong Learning</a:t>
            </a:r>
            <a:endParaRPr lang="en-US" sz="2800" dirty="0">
              <a:solidFill>
                <a:schemeClr val="accent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551742"/>
            <a:ext cx="7556421" cy="1956435"/>
          </a:xfrm>
          <a:prstGeom prst="rect">
            <a:avLst/>
          </a:prstGeom>
          <a:noFill/>
          <a:ln/>
        </p:spPr>
        <p:txBody>
          <a:bodyPr wrap="square" lIns="0" tIns="0" rIns="0" bIns="0" rtlCol="0" anchor="t"/>
          <a:lstStyle/>
          <a:p>
            <a:pPr marL="0" indent="0">
              <a:lnSpc>
                <a:spcPts val="7700"/>
              </a:lnSpc>
              <a:buNone/>
            </a:pPr>
            <a:r>
              <a:rPr lang="en-US" sz="6150" b="1" dirty="0">
                <a:solidFill>
                  <a:srgbClr val="233939"/>
                </a:solidFill>
                <a:latin typeface="Syne Bold" pitchFamily="34" charset="0"/>
                <a:ea typeface="Syne Bold" pitchFamily="34" charset="-122"/>
                <a:cs typeface="Syne Bold" pitchFamily="34" charset="-120"/>
              </a:rPr>
              <a:t>Scaling Techniques</a:t>
            </a:r>
            <a:endParaRPr lang="en-US" sz="6150" dirty="0"/>
          </a:p>
        </p:txBody>
      </p:sp>
      <p:sp>
        <p:nvSpPr>
          <p:cNvPr id="4" name="Text 1"/>
          <p:cNvSpPr/>
          <p:nvPr/>
        </p:nvSpPr>
        <p:spPr>
          <a:xfrm>
            <a:off x="6280190" y="3848338"/>
            <a:ext cx="7556421" cy="2177415"/>
          </a:xfrm>
          <a:prstGeom prst="rect">
            <a:avLst/>
          </a:prstGeom>
          <a:noFill/>
          <a:ln/>
        </p:spPr>
        <p:txBody>
          <a:bodyPr wrap="square" lIns="0" tIns="0" rIns="0" bIns="0" rtlCol="0" anchor="t"/>
          <a:lstStyle/>
          <a:p>
            <a:pPr marL="0" indent="0">
              <a:lnSpc>
                <a:spcPts val="2850"/>
              </a:lnSpc>
              <a:buNone/>
            </a:pPr>
            <a:r>
              <a:rPr lang="en-US" sz="1750" dirty="0">
                <a:solidFill>
                  <a:srgbClr val="3B4E4E"/>
                </a:solidFill>
                <a:latin typeface="Overpass Light" pitchFamily="34" charset="0"/>
                <a:ea typeface="Overpass Light" pitchFamily="34" charset="-122"/>
                <a:cs typeface="Overpass Light" pitchFamily="34" charset="-120"/>
              </a:rPr>
              <a:t>Scaling is an essential tool used to make quantitative data meaningful and comparable. It involves transforming raw data into a standardized form, allowing for easier analysis and interpretation. Different scaling techniques are applied based on the type of data and the research objectives. These techniques can be broadly classified into two categories: linear scaling and non-linear scaling.</a:t>
            </a:r>
            <a:endParaRPr lang="en-US" sz="1750" dirty="0"/>
          </a:p>
        </p:txBody>
      </p:sp>
      <p:sp>
        <p:nvSpPr>
          <p:cNvPr id="5" name="Shape 2"/>
          <p:cNvSpPr/>
          <p:nvPr/>
        </p:nvSpPr>
        <p:spPr>
          <a:xfrm>
            <a:off x="6280190" y="6297811"/>
            <a:ext cx="362903" cy="362903"/>
          </a:xfrm>
          <a:prstGeom prst="roundRect">
            <a:avLst>
              <a:gd name="adj" fmla="val 25194296"/>
            </a:avLst>
          </a:prstGeom>
          <a:noFill/>
          <a:ln w="7620">
            <a:solidFill>
              <a:srgbClr val="FFFFFF"/>
            </a:solidFill>
            <a:prstDash val="solid"/>
          </a:ln>
        </p:spPr>
      </p:sp>
      <p:pic>
        <p:nvPicPr>
          <p:cNvPr id="6" name="Image 1" descr="preencoded.png"/>
          <p:cNvPicPr>
            <a:picLocks noChangeAspect="1"/>
          </p:cNvPicPr>
          <p:nvPr/>
        </p:nvPicPr>
        <p:blipFill>
          <a:blip r:embed="rId4"/>
          <a:stretch>
            <a:fillRect/>
          </a:stretch>
        </p:blipFill>
        <p:spPr>
          <a:xfrm>
            <a:off x="6287810" y="6305431"/>
            <a:ext cx="347663" cy="347663"/>
          </a:xfrm>
          <a:prstGeom prst="rect">
            <a:avLst/>
          </a:prstGeom>
        </p:spPr>
      </p:pic>
      <p:sp>
        <p:nvSpPr>
          <p:cNvPr id="7" name="Text 3"/>
          <p:cNvSpPr/>
          <p:nvPr/>
        </p:nvSpPr>
        <p:spPr>
          <a:xfrm>
            <a:off x="6756440" y="6280904"/>
            <a:ext cx="2072521" cy="396835"/>
          </a:xfrm>
          <a:prstGeom prst="rect">
            <a:avLst/>
          </a:prstGeom>
          <a:noFill/>
          <a:ln/>
        </p:spPr>
        <p:txBody>
          <a:bodyPr wrap="none" lIns="0" tIns="0" rIns="0" bIns="0" rtlCol="0" anchor="t"/>
          <a:lstStyle/>
          <a:p>
            <a:pPr marL="0" indent="0" algn="l">
              <a:lnSpc>
                <a:spcPts val="3100"/>
              </a:lnSpc>
              <a:buNone/>
            </a:pPr>
            <a:r>
              <a:rPr lang="en-US" sz="2200" b="1" dirty="0">
                <a:solidFill>
                  <a:srgbClr val="3B4E4E"/>
                </a:solidFill>
                <a:latin typeface="Overpass Bold" pitchFamily="34" charset="0"/>
                <a:ea typeface="Overpass Bold" pitchFamily="34" charset="-122"/>
                <a:cs typeface="Overpass Bold" pitchFamily="34" charset="-120"/>
              </a:rPr>
              <a:t>by Presentation</a:t>
            </a:r>
            <a:endParaRPr lang="en-US" sz="2200" dirty="0"/>
          </a:p>
        </p:txBody>
      </p:sp>
      <p:pic>
        <p:nvPicPr>
          <p:cNvPr id="9" name="Picture 8">
            <a:extLst>
              <a:ext uri="{FF2B5EF4-FFF2-40B4-BE49-F238E27FC236}">
                <a16:creationId xmlns="" xmlns:a16="http://schemas.microsoft.com/office/drawing/2014/main" id="{ACE4DAB8-209E-8C4B-212B-B157971DA511}"/>
              </a:ext>
            </a:extLst>
          </p:cNvPr>
          <p:cNvPicPr>
            <a:picLocks noChangeAspect="1"/>
          </p:cNvPicPr>
          <p:nvPr/>
        </p:nvPicPr>
        <p:blipFill>
          <a:blip r:embed="rId5"/>
          <a:stretch>
            <a:fillRect/>
          </a:stretch>
        </p:blipFill>
        <p:spPr>
          <a:xfrm>
            <a:off x="6280190" y="6182370"/>
            <a:ext cx="2286319" cy="495369"/>
          </a:xfrm>
          <a:prstGeom prst="rect">
            <a:avLst/>
          </a:prstGeom>
        </p:spPr>
      </p:pic>
      <p:pic>
        <p:nvPicPr>
          <p:cNvPr id="11" name="Picture 10">
            <a:extLst>
              <a:ext uri="{FF2B5EF4-FFF2-40B4-BE49-F238E27FC236}">
                <a16:creationId xmlns="" xmlns:a16="http://schemas.microsoft.com/office/drawing/2014/main" id="{5D856B85-439B-006D-EB8E-D3BBA465087B}"/>
              </a:ext>
            </a:extLst>
          </p:cNvPr>
          <p:cNvPicPr>
            <a:picLocks noChangeAspect="1"/>
          </p:cNvPicPr>
          <p:nvPr/>
        </p:nvPicPr>
        <p:blipFill>
          <a:blip r:embed="rId5"/>
          <a:stretch>
            <a:fillRect/>
          </a:stretch>
        </p:blipFill>
        <p:spPr>
          <a:xfrm>
            <a:off x="12344081" y="7667324"/>
            <a:ext cx="2286319" cy="49536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661154" y="519827"/>
            <a:ext cx="13308092" cy="1180624"/>
          </a:xfrm>
          <a:prstGeom prst="rect">
            <a:avLst/>
          </a:prstGeom>
          <a:noFill/>
          <a:ln/>
        </p:spPr>
        <p:txBody>
          <a:bodyPr wrap="square" lIns="0" tIns="0" rIns="0" bIns="0" rtlCol="0" anchor="t"/>
          <a:lstStyle/>
          <a:p>
            <a:pPr marL="0" indent="0">
              <a:lnSpc>
                <a:spcPts val="4600"/>
              </a:lnSpc>
              <a:buNone/>
            </a:pPr>
            <a:r>
              <a:rPr lang="en-US" sz="3700" b="1" dirty="0">
                <a:solidFill>
                  <a:srgbClr val="233939"/>
                </a:solidFill>
                <a:latin typeface="Syne Bold" pitchFamily="34" charset="0"/>
                <a:ea typeface="Syne Bold" pitchFamily="34" charset="-122"/>
                <a:cs typeface="Syne Bold" pitchFamily="34" charset="-120"/>
              </a:rPr>
              <a:t>Measurement Scales: Nominal, Ordinal, Interval, and Ratio</a:t>
            </a:r>
            <a:endParaRPr lang="en-US" sz="3700" dirty="0"/>
          </a:p>
        </p:txBody>
      </p:sp>
      <p:sp>
        <p:nvSpPr>
          <p:cNvPr id="3" name="Text 1"/>
          <p:cNvSpPr/>
          <p:nvPr/>
        </p:nvSpPr>
        <p:spPr>
          <a:xfrm>
            <a:off x="661154" y="2078236"/>
            <a:ext cx="13308092" cy="604599"/>
          </a:xfrm>
          <a:prstGeom prst="rect">
            <a:avLst/>
          </a:prstGeom>
          <a:noFill/>
          <a:ln/>
        </p:spPr>
        <p:txBody>
          <a:bodyPr wrap="square" lIns="0" tIns="0" rIns="0" bIns="0" rtlCol="0" anchor="t"/>
          <a:lstStyle/>
          <a:p>
            <a:pPr marL="0" indent="0">
              <a:lnSpc>
                <a:spcPts val="2350"/>
              </a:lnSpc>
              <a:buNone/>
            </a:pPr>
            <a:r>
              <a:rPr lang="en-US" sz="1450" dirty="0">
                <a:solidFill>
                  <a:srgbClr val="3B4E4E"/>
                </a:solidFill>
                <a:latin typeface="Overpass Light" pitchFamily="34" charset="0"/>
                <a:ea typeface="Overpass Light" pitchFamily="34" charset="-122"/>
                <a:cs typeface="Overpass Light" pitchFamily="34" charset="-120"/>
              </a:rPr>
              <a:t>Understanding the different measurement scales is fundamental to conducting research. These scales help define the level of measurement and the type of statistical analysis that can be applied. The four main types of measurement scales are: Nominal, Ordinal, Interval, and Ratio.</a:t>
            </a:r>
            <a:endParaRPr lang="en-US" sz="1450" dirty="0"/>
          </a:p>
        </p:txBody>
      </p:sp>
      <p:sp>
        <p:nvSpPr>
          <p:cNvPr id="4" name="Shape 2"/>
          <p:cNvSpPr/>
          <p:nvPr/>
        </p:nvSpPr>
        <p:spPr>
          <a:xfrm>
            <a:off x="661154" y="2895362"/>
            <a:ext cx="6559629" cy="2312789"/>
          </a:xfrm>
          <a:prstGeom prst="roundRect">
            <a:avLst>
              <a:gd name="adj" fmla="val 3431"/>
            </a:avLst>
          </a:prstGeom>
          <a:solidFill>
            <a:srgbClr val="DDEEE6"/>
          </a:solidFill>
          <a:ln w="7620">
            <a:solidFill>
              <a:srgbClr val="C3D4CC"/>
            </a:solidFill>
            <a:prstDash val="solid"/>
          </a:ln>
        </p:spPr>
      </p:sp>
      <p:sp>
        <p:nvSpPr>
          <p:cNvPr id="5" name="Text 3"/>
          <p:cNvSpPr/>
          <p:nvPr/>
        </p:nvSpPr>
        <p:spPr>
          <a:xfrm>
            <a:off x="857607" y="3091815"/>
            <a:ext cx="2361486" cy="295037"/>
          </a:xfrm>
          <a:prstGeom prst="rect">
            <a:avLst/>
          </a:prstGeom>
          <a:noFill/>
          <a:ln/>
        </p:spPr>
        <p:txBody>
          <a:bodyPr wrap="none" lIns="0" tIns="0" rIns="0" bIns="0" rtlCol="0" anchor="t"/>
          <a:lstStyle/>
          <a:p>
            <a:pPr marL="0" indent="0">
              <a:lnSpc>
                <a:spcPts val="2300"/>
              </a:lnSpc>
              <a:buNone/>
            </a:pPr>
            <a:r>
              <a:rPr lang="en-US" sz="1850" b="1" dirty="0">
                <a:solidFill>
                  <a:srgbClr val="3B4E4E"/>
                </a:solidFill>
                <a:latin typeface="Syne Bold" pitchFamily="34" charset="0"/>
                <a:ea typeface="Syne Bold" pitchFamily="34" charset="-122"/>
                <a:cs typeface="Syne Bold" pitchFamily="34" charset="-120"/>
              </a:rPr>
              <a:t>Nominal Scale</a:t>
            </a:r>
            <a:endParaRPr lang="en-US" sz="1850" dirty="0"/>
          </a:p>
        </p:txBody>
      </p:sp>
      <p:sp>
        <p:nvSpPr>
          <p:cNvPr id="6" name="Text 4"/>
          <p:cNvSpPr/>
          <p:nvPr/>
        </p:nvSpPr>
        <p:spPr>
          <a:xfrm>
            <a:off x="857607" y="3500199"/>
            <a:ext cx="6166723" cy="906899"/>
          </a:xfrm>
          <a:prstGeom prst="rect">
            <a:avLst/>
          </a:prstGeom>
          <a:noFill/>
          <a:ln/>
        </p:spPr>
        <p:txBody>
          <a:bodyPr wrap="square" lIns="0" tIns="0" rIns="0" bIns="0" rtlCol="0" anchor="t"/>
          <a:lstStyle/>
          <a:p>
            <a:pPr marL="0" indent="0">
              <a:lnSpc>
                <a:spcPts val="2350"/>
              </a:lnSpc>
              <a:buNone/>
            </a:pPr>
            <a:r>
              <a:rPr lang="en-US" sz="1450" dirty="0">
                <a:solidFill>
                  <a:srgbClr val="3B4E4E"/>
                </a:solidFill>
                <a:latin typeface="Overpass Light" pitchFamily="34" charset="0"/>
                <a:ea typeface="Overpass Light" pitchFamily="34" charset="-122"/>
                <a:cs typeface="Overpass Light" pitchFamily="34" charset="-120"/>
              </a:rPr>
              <a:t>The nominal scale classifies data into mutually exclusive categories without any order or ranking. For example, gender (male, female), color (red, green, blue), or marital status (married, single, divorced).</a:t>
            </a:r>
            <a:endParaRPr lang="en-US" sz="1450" dirty="0"/>
          </a:p>
        </p:txBody>
      </p:sp>
      <p:sp>
        <p:nvSpPr>
          <p:cNvPr id="7" name="Shape 5"/>
          <p:cNvSpPr/>
          <p:nvPr/>
        </p:nvSpPr>
        <p:spPr>
          <a:xfrm>
            <a:off x="7409617" y="2895362"/>
            <a:ext cx="6559629" cy="2312789"/>
          </a:xfrm>
          <a:prstGeom prst="roundRect">
            <a:avLst>
              <a:gd name="adj" fmla="val 3431"/>
            </a:avLst>
          </a:prstGeom>
          <a:solidFill>
            <a:srgbClr val="DDEEE6"/>
          </a:solidFill>
          <a:ln w="7620">
            <a:solidFill>
              <a:srgbClr val="C3D4CC"/>
            </a:solidFill>
            <a:prstDash val="solid"/>
          </a:ln>
        </p:spPr>
      </p:sp>
      <p:sp>
        <p:nvSpPr>
          <p:cNvPr id="8" name="Text 6"/>
          <p:cNvSpPr/>
          <p:nvPr/>
        </p:nvSpPr>
        <p:spPr>
          <a:xfrm>
            <a:off x="7606070" y="3091815"/>
            <a:ext cx="2361486" cy="295037"/>
          </a:xfrm>
          <a:prstGeom prst="rect">
            <a:avLst/>
          </a:prstGeom>
          <a:noFill/>
          <a:ln/>
        </p:spPr>
        <p:txBody>
          <a:bodyPr wrap="none" lIns="0" tIns="0" rIns="0" bIns="0" rtlCol="0" anchor="t"/>
          <a:lstStyle/>
          <a:p>
            <a:pPr marL="0" indent="0">
              <a:lnSpc>
                <a:spcPts val="2300"/>
              </a:lnSpc>
              <a:buNone/>
            </a:pPr>
            <a:r>
              <a:rPr lang="en-US" sz="1850" b="1" dirty="0">
                <a:solidFill>
                  <a:srgbClr val="3B4E4E"/>
                </a:solidFill>
                <a:latin typeface="Syne Bold" pitchFamily="34" charset="0"/>
                <a:ea typeface="Syne Bold" pitchFamily="34" charset="-122"/>
                <a:cs typeface="Syne Bold" pitchFamily="34" charset="-120"/>
              </a:rPr>
              <a:t>Ordinal Scale</a:t>
            </a:r>
            <a:endParaRPr lang="en-US" sz="1850" dirty="0"/>
          </a:p>
        </p:txBody>
      </p:sp>
      <p:sp>
        <p:nvSpPr>
          <p:cNvPr id="9" name="Text 7"/>
          <p:cNvSpPr/>
          <p:nvPr/>
        </p:nvSpPr>
        <p:spPr>
          <a:xfrm>
            <a:off x="7606070" y="3500199"/>
            <a:ext cx="6166723" cy="1511498"/>
          </a:xfrm>
          <a:prstGeom prst="rect">
            <a:avLst/>
          </a:prstGeom>
          <a:noFill/>
          <a:ln/>
        </p:spPr>
        <p:txBody>
          <a:bodyPr wrap="square" lIns="0" tIns="0" rIns="0" bIns="0" rtlCol="0" anchor="t"/>
          <a:lstStyle/>
          <a:p>
            <a:pPr marL="0" indent="0">
              <a:lnSpc>
                <a:spcPts val="2350"/>
              </a:lnSpc>
              <a:buNone/>
            </a:pPr>
            <a:r>
              <a:rPr lang="en-US" sz="1450" dirty="0">
                <a:solidFill>
                  <a:srgbClr val="3B4E4E"/>
                </a:solidFill>
                <a:latin typeface="Overpass Light" pitchFamily="34" charset="0"/>
                <a:ea typeface="Overpass Light" pitchFamily="34" charset="-122"/>
                <a:cs typeface="Overpass Light" pitchFamily="34" charset="-120"/>
              </a:rPr>
              <a:t>The ordinal scale ranks data in order of magnitude but does not provide information about the difference between categories. For example, student performance (Excellent, Good, Fair, Poor), satisfaction levels (Very Satisfied, Satisfied, Neutral, Dissatisfied, Very Dissatisfied), or pain levels (Mild, Moderate, Severe).</a:t>
            </a:r>
            <a:endParaRPr lang="en-US" sz="1450" dirty="0"/>
          </a:p>
        </p:txBody>
      </p:sp>
      <p:sp>
        <p:nvSpPr>
          <p:cNvPr id="10" name="Shape 8"/>
          <p:cNvSpPr/>
          <p:nvPr/>
        </p:nvSpPr>
        <p:spPr>
          <a:xfrm>
            <a:off x="661154" y="5396984"/>
            <a:ext cx="6559629" cy="2312789"/>
          </a:xfrm>
          <a:prstGeom prst="roundRect">
            <a:avLst>
              <a:gd name="adj" fmla="val 3431"/>
            </a:avLst>
          </a:prstGeom>
          <a:solidFill>
            <a:srgbClr val="DDEEE6"/>
          </a:solidFill>
          <a:ln w="7620">
            <a:solidFill>
              <a:srgbClr val="C3D4CC"/>
            </a:solidFill>
            <a:prstDash val="solid"/>
          </a:ln>
        </p:spPr>
      </p:sp>
      <p:sp>
        <p:nvSpPr>
          <p:cNvPr id="11" name="Text 9"/>
          <p:cNvSpPr/>
          <p:nvPr/>
        </p:nvSpPr>
        <p:spPr>
          <a:xfrm>
            <a:off x="857607" y="5593437"/>
            <a:ext cx="2361486" cy="295037"/>
          </a:xfrm>
          <a:prstGeom prst="rect">
            <a:avLst/>
          </a:prstGeom>
          <a:noFill/>
          <a:ln/>
        </p:spPr>
        <p:txBody>
          <a:bodyPr wrap="none" lIns="0" tIns="0" rIns="0" bIns="0" rtlCol="0" anchor="t"/>
          <a:lstStyle/>
          <a:p>
            <a:pPr marL="0" indent="0">
              <a:lnSpc>
                <a:spcPts val="2300"/>
              </a:lnSpc>
              <a:buNone/>
            </a:pPr>
            <a:r>
              <a:rPr lang="en-US" sz="1850" b="1" dirty="0">
                <a:solidFill>
                  <a:srgbClr val="3B4E4E"/>
                </a:solidFill>
                <a:latin typeface="Syne Bold" pitchFamily="34" charset="0"/>
                <a:ea typeface="Syne Bold" pitchFamily="34" charset="-122"/>
                <a:cs typeface="Syne Bold" pitchFamily="34" charset="-120"/>
              </a:rPr>
              <a:t>Interval Scale</a:t>
            </a:r>
            <a:endParaRPr lang="en-US" sz="1850" dirty="0"/>
          </a:p>
        </p:txBody>
      </p:sp>
      <p:sp>
        <p:nvSpPr>
          <p:cNvPr id="12" name="Text 10"/>
          <p:cNvSpPr/>
          <p:nvPr/>
        </p:nvSpPr>
        <p:spPr>
          <a:xfrm>
            <a:off x="857607" y="6001822"/>
            <a:ext cx="6166723" cy="1511498"/>
          </a:xfrm>
          <a:prstGeom prst="rect">
            <a:avLst/>
          </a:prstGeom>
          <a:noFill/>
          <a:ln/>
        </p:spPr>
        <p:txBody>
          <a:bodyPr wrap="square" lIns="0" tIns="0" rIns="0" bIns="0" rtlCol="0" anchor="t"/>
          <a:lstStyle/>
          <a:p>
            <a:pPr marL="0" indent="0">
              <a:lnSpc>
                <a:spcPts val="2350"/>
              </a:lnSpc>
              <a:buNone/>
            </a:pPr>
            <a:r>
              <a:rPr lang="en-US" sz="1450" dirty="0">
                <a:solidFill>
                  <a:srgbClr val="3B4E4E"/>
                </a:solidFill>
                <a:latin typeface="Overpass Light" pitchFamily="34" charset="0"/>
                <a:ea typeface="Overpass Light" pitchFamily="34" charset="-122"/>
                <a:cs typeface="Overpass Light" pitchFamily="34" charset="-120"/>
              </a:rPr>
              <a:t>The interval scale measures data with equal intervals between points but does not have a true zero point. For example, temperature measured in Celsius or Fahrenheit. The difference between 20°C and 30°C is the same as the difference between 30°C and 40°C, but zero degrees Celsius does not represent the absence of temperature.</a:t>
            </a:r>
            <a:endParaRPr lang="en-US" sz="1450" dirty="0"/>
          </a:p>
        </p:txBody>
      </p:sp>
      <p:sp>
        <p:nvSpPr>
          <p:cNvPr id="13" name="Shape 11"/>
          <p:cNvSpPr/>
          <p:nvPr/>
        </p:nvSpPr>
        <p:spPr>
          <a:xfrm>
            <a:off x="7409617" y="5396984"/>
            <a:ext cx="6559629" cy="2312789"/>
          </a:xfrm>
          <a:prstGeom prst="roundRect">
            <a:avLst>
              <a:gd name="adj" fmla="val 3431"/>
            </a:avLst>
          </a:prstGeom>
          <a:solidFill>
            <a:srgbClr val="DDEEE6"/>
          </a:solidFill>
          <a:ln w="7620">
            <a:solidFill>
              <a:srgbClr val="C3D4CC"/>
            </a:solidFill>
            <a:prstDash val="solid"/>
          </a:ln>
        </p:spPr>
      </p:sp>
      <p:sp>
        <p:nvSpPr>
          <p:cNvPr id="14" name="Text 12"/>
          <p:cNvSpPr/>
          <p:nvPr/>
        </p:nvSpPr>
        <p:spPr>
          <a:xfrm>
            <a:off x="7606070" y="5593437"/>
            <a:ext cx="2361486" cy="295037"/>
          </a:xfrm>
          <a:prstGeom prst="rect">
            <a:avLst/>
          </a:prstGeom>
          <a:noFill/>
          <a:ln/>
        </p:spPr>
        <p:txBody>
          <a:bodyPr wrap="none" lIns="0" tIns="0" rIns="0" bIns="0" rtlCol="0" anchor="t"/>
          <a:lstStyle/>
          <a:p>
            <a:pPr marL="0" indent="0">
              <a:lnSpc>
                <a:spcPts val="2300"/>
              </a:lnSpc>
              <a:buNone/>
            </a:pPr>
            <a:r>
              <a:rPr lang="en-US" sz="1850" b="1" dirty="0">
                <a:solidFill>
                  <a:srgbClr val="3B4E4E"/>
                </a:solidFill>
                <a:latin typeface="Syne Bold" pitchFamily="34" charset="0"/>
                <a:ea typeface="Syne Bold" pitchFamily="34" charset="-122"/>
                <a:cs typeface="Syne Bold" pitchFamily="34" charset="-120"/>
              </a:rPr>
              <a:t>Ratio Scale</a:t>
            </a:r>
            <a:endParaRPr lang="en-US" sz="1850" dirty="0"/>
          </a:p>
        </p:txBody>
      </p:sp>
      <p:sp>
        <p:nvSpPr>
          <p:cNvPr id="15" name="Text 13"/>
          <p:cNvSpPr/>
          <p:nvPr/>
        </p:nvSpPr>
        <p:spPr>
          <a:xfrm>
            <a:off x="7606070" y="6001822"/>
            <a:ext cx="6166723" cy="906899"/>
          </a:xfrm>
          <a:prstGeom prst="rect">
            <a:avLst/>
          </a:prstGeom>
          <a:noFill/>
          <a:ln/>
        </p:spPr>
        <p:txBody>
          <a:bodyPr wrap="square" lIns="0" tIns="0" rIns="0" bIns="0" rtlCol="0" anchor="t"/>
          <a:lstStyle/>
          <a:p>
            <a:pPr marL="0" indent="0">
              <a:lnSpc>
                <a:spcPts val="2350"/>
              </a:lnSpc>
              <a:buNone/>
            </a:pPr>
            <a:r>
              <a:rPr lang="en-US" sz="1450" dirty="0">
                <a:solidFill>
                  <a:srgbClr val="3B4E4E"/>
                </a:solidFill>
                <a:latin typeface="Overpass Light" pitchFamily="34" charset="0"/>
                <a:ea typeface="Overpass Light" pitchFamily="34" charset="-122"/>
                <a:cs typeface="Overpass Light" pitchFamily="34" charset="-120"/>
              </a:rPr>
              <a:t>The ratio scale measures data with equal intervals and a true zero point. For example, height, weight, age, income, or number of items sold. Zero represents the absence of the measured quantity.</a:t>
            </a:r>
            <a:endParaRPr lang="en-US" sz="1450" dirty="0"/>
          </a:p>
        </p:txBody>
      </p:sp>
      <p:pic>
        <p:nvPicPr>
          <p:cNvPr id="16" name="Picture 15">
            <a:extLst>
              <a:ext uri="{FF2B5EF4-FFF2-40B4-BE49-F238E27FC236}">
                <a16:creationId xmlns="" xmlns:a16="http://schemas.microsoft.com/office/drawing/2014/main" id="{70822E00-4B92-85B7-E3B3-374670FD8267}"/>
              </a:ext>
            </a:extLst>
          </p:cNvPr>
          <p:cNvPicPr>
            <a:picLocks noChangeAspect="1"/>
          </p:cNvPicPr>
          <p:nvPr/>
        </p:nvPicPr>
        <p:blipFill>
          <a:blip r:embed="rId3"/>
          <a:stretch>
            <a:fillRect/>
          </a:stretch>
        </p:blipFill>
        <p:spPr>
          <a:xfrm>
            <a:off x="12344081" y="7734231"/>
            <a:ext cx="2286319" cy="49536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400175"/>
            <a:ext cx="6644997" cy="708779"/>
          </a:xfrm>
          <a:prstGeom prst="rect">
            <a:avLst/>
          </a:prstGeom>
          <a:noFill/>
          <a:ln/>
        </p:spPr>
        <p:txBody>
          <a:bodyPr wrap="none" lIns="0" tIns="0" rIns="0" bIns="0" rtlCol="0" anchor="t"/>
          <a:lstStyle/>
          <a:p>
            <a:pPr marL="0" indent="0">
              <a:lnSpc>
                <a:spcPts val="5550"/>
              </a:lnSpc>
              <a:buNone/>
            </a:pPr>
            <a:r>
              <a:rPr lang="en-US" sz="4450" b="1" dirty="0">
                <a:solidFill>
                  <a:srgbClr val="233939"/>
                </a:solidFill>
                <a:latin typeface="Syne Bold" pitchFamily="34" charset="0"/>
                <a:ea typeface="Syne Bold" pitchFamily="34" charset="-122"/>
                <a:cs typeface="Syne Bold" pitchFamily="34" charset="-120"/>
              </a:rPr>
              <a:t>Sampling Techniques</a:t>
            </a:r>
            <a:endParaRPr lang="en-US" sz="4450" dirty="0"/>
          </a:p>
        </p:txBody>
      </p:sp>
      <p:sp>
        <p:nvSpPr>
          <p:cNvPr id="3" name="Text 1"/>
          <p:cNvSpPr/>
          <p:nvPr/>
        </p:nvSpPr>
        <p:spPr>
          <a:xfrm>
            <a:off x="793790" y="2562582"/>
            <a:ext cx="13042821" cy="1451610"/>
          </a:xfrm>
          <a:prstGeom prst="rect">
            <a:avLst/>
          </a:prstGeom>
          <a:noFill/>
          <a:ln/>
        </p:spPr>
        <p:txBody>
          <a:bodyPr wrap="square" lIns="0" tIns="0" rIns="0" bIns="0" rtlCol="0" anchor="t"/>
          <a:lstStyle/>
          <a:p>
            <a:pPr marL="0" indent="0">
              <a:lnSpc>
                <a:spcPts val="2850"/>
              </a:lnSpc>
              <a:buNone/>
            </a:pPr>
            <a:r>
              <a:rPr lang="en-US" sz="1750" dirty="0">
                <a:solidFill>
                  <a:srgbClr val="3B4E4E"/>
                </a:solidFill>
                <a:latin typeface="Overpass Light" pitchFamily="34" charset="0"/>
                <a:ea typeface="Overpass Light" pitchFamily="34" charset="-122"/>
                <a:cs typeface="Overpass Light" pitchFamily="34" charset="-120"/>
              </a:rPr>
              <a:t>Sampling is a crucial aspect of research, especially when dealing with large populations. It involves selecting a representative subset of individuals from the population to collect data and draw inferences about the entire population. The goal is to ensure that the sample accurately reflects the characteristics of the population, minimizing bias and maximizing the generalizability of the research findings.</a:t>
            </a:r>
            <a:endParaRPr lang="en-US" sz="1750" dirty="0"/>
          </a:p>
        </p:txBody>
      </p:sp>
      <p:sp>
        <p:nvSpPr>
          <p:cNvPr id="4" name="Shape 2"/>
          <p:cNvSpPr/>
          <p:nvPr/>
        </p:nvSpPr>
        <p:spPr>
          <a:xfrm>
            <a:off x="793790" y="4524494"/>
            <a:ext cx="510302" cy="510302"/>
          </a:xfrm>
          <a:prstGeom prst="roundRect">
            <a:avLst>
              <a:gd name="adj" fmla="val 18669"/>
            </a:avLst>
          </a:prstGeom>
          <a:solidFill>
            <a:srgbClr val="DDEEE6"/>
          </a:solidFill>
          <a:ln w="7620">
            <a:solidFill>
              <a:srgbClr val="C3D4CC"/>
            </a:solidFill>
            <a:prstDash val="solid"/>
          </a:ln>
        </p:spPr>
      </p:sp>
      <p:sp>
        <p:nvSpPr>
          <p:cNvPr id="5" name="Text 3"/>
          <p:cNvSpPr/>
          <p:nvPr/>
        </p:nvSpPr>
        <p:spPr>
          <a:xfrm>
            <a:off x="982504" y="4609505"/>
            <a:ext cx="132755" cy="340281"/>
          </a:xfrm>
          <a:prstGeom prst="rect">
            <a:avLst/>
          </a:prstGeom>
          <a:noFill/>
          <a:ln/>
        </p:spPr>
        <p:txBody>
          <a:bodyPr wrap="none" lIns="0" tIns="0" rIns="0" bIns="0" rtlCol="0" anchor="t"/>
          <a:lstStyle/>
          <a:p>
            <a:pPr marL="0" indent="0" algn="ctr">
              <a:lnSpc>
                <a:spcPts val="2650"/>
              </a:lnSpc>
              <a:buNone/>
            </a:pPr>
            <a:r>
              <a:rPr lang="en-US" sz="2650" b="1" dirty="0">
                <a:solidFill>
                  <a:srgbClr val="3B4E4E"/>
                </a:solidFill>
                <a:latin typeface="Syne Bold" pitchFamily="34" charset="0"/>
                <a:ea typeface="Syne Bold" pitchFamily="34" charset="-122"/>
                <a:cs typeface="Syne Bold" pitchFamily="34" charset="-120"/>
              </a:rPr>
              <a:t>1</a:t>
            </a:r>
            <a:endParaRPr lang="en-US" sz="2650" dirty="0"/>
          </a:p>
        </p:txBody>
      </p:sp>
      <p:sp>
        <p:nvSpPr>
          <p:cNvPr id="6" name="Text 4"/>
          <p:cNvSpPr/>
          <p:nvPr/>
        </p:nvSpPr>
        <p:spPr>
          <a:xfrm>
            <a:off x="1530906" y="4524494"/>
            <a:ext cx="3225403" cy="354330"/>
          </a:xfrm>
          <a:prstGeom prst="rect">
            <a:avLst/>
          </a:prstGeom>
          <a:noFill/>
          <a:ln/>
        </p:spPr>
        <p:txBody>
          <a:bodyPr wrap="none" lIns="0" tIns="0" rIns="0" bIns="0" rtlCol="0" anchor="t"/>
          <a:lstStyle/>
          <a:p>
            <a:pPr marL="0" indent="0">
              <a:lnSpc>
                <a:spcPts val="2750"/>
              </a:lnSpc>
              <a:buNone/>
            </a:pPr>
            <a:r>
              <a:rPr lang="en-US" sz="2200" b="1" dirty="0">
                <a:solidFill>
                  <a:srgbClr val="3B4E4E"/>
                </a:solidFill>
                <a:latin typeface="Syne Bold" pitchFamily="34" charset="0"/>
                <a:ea typeface="Syne Bold" pitchFamily="34" charset="-122"/>
                <a:cs typeface="Syne Bold" pitchFamily="34" charset="-120"/>
              </a:rPr>
              <a:t>Probability Sampling</a:t>
            </a:r>
            <a:endParaRPr lang="en-US" sz="2200" dirty="0"/>
          </a:p>
        </p:txBody>
      </p:sp>
      <p:sp>
        <p:nvSpPr>
          <p:cNvPr id="7" name="Text 5"/>
          <p:cNvSpPr/>
          <p:nvPr/>
        </p:nvSpPr>
        <p:spPr>
          <a:xfrm>
            <a:off x="1530906" y="5014913"/>
            <a:ext cx="5670947" cy="1814513"/>
          </a:xfrm>
          <a:prstGeom prst="rect">
            <a:avLst/>
          </a:prstGeom>
          <a:noFill/>
          <a:ln/>
        </p:spPr>
        <p:txBody>
          <a:bodyPr wrap="square" lIns="0" tIns="0" rIns="0" bIns="0" rtlCol="0" anchor="t"/>
          <a:lstStyle/>
          <a:p>
            <a:pPr marL="0" indent="0">
              <a:lnSpc>
                <a:spcPts val="2850"/>
              </a:lnSpc>
              <a:buNone/>
            </a:pPr>
            <a:r>
              <a:rPr lang="en-US" sz="1750" dirty="0">
                <a:solidFill>
                  <a:srgbClr val="3B4E4E"/>
                </a:solidFill>
                <a:latin typeface="Overpass Light" pitchFamily="34" charset="0"/>
                <a:ea typeface="Overpass Light" pitchFamily="34" charset="-122"/>
                <a:cs typeface="Overpass Light" pitchFamily="34" charset="-120"/>
              </a:rPr>
              <a:t>In probability sampling, every individual in the population has a known chance of being selected, ensuring a representative sample. Examples include Simple Random Sampling, Stratified Random Sampling, Cluster Sampling, and Systematic Sampling.</a:t>
            </a:r>
            <a:endParaRPr lang="en-US" sz="1750" dirty="0"/>
          </a:p>
        </p:txBody>
      </p:sp>
      <p:sp>
        <p:nvSpPr>
          <p:cNvPr id="8" name="Shape 6"/>
          <p:cNvSpPr/>
          <p:nvPr/>
        </p:nvSpPr>
        <p:spPr>
          <a:xfrm>
            <a:off x="7428667" y="4524494"/>
            <a:ext cx="510302" cy="510302"/>
          </a:xfrm>
          <a:prstGeom prst="roundRect">
            <a:avLst>
              <a:gd name="adj" fmla="val 18669"/>
            </a:avLst>
          </a:prstGeom>
          <a:solidFill>
            <a:srgbClr val="DDEEE6"/>
          </a:solidFill>
          <a:ln w="7620">
            <a:solidFill>
              <a:srgbClr val="C3D4CC"/>
            </a:solidFill>
            <a:prstDash val="solid"/>
          </a:ln>
        </p:spPr>
      </p:sp>
      <p:sp>
        <p:nvSpPr>
          <p:cNvPr id="9" name="Text 7"/>
          <p:cNvSpPr/>
          <p:nvPr/>
        </p:nvSpPr>
        <p:spPr>
          <a:xfrm>
            <a:off x="7577614" y="4609505"/>
            <a:ext cx="212288" cy="340281"/>
          </a:xfrm>
          <a:prstGeom prst="rect">
            <a:avLst/>
          </a:prstGeom>
          <a:noFill/>
          <a:ln/>
        </p:spPr>
        <p:txBody>
          <a:bodyPr wrap="none" lIns="0" tIns="0" rIns="0" bIns="0" rtlCol="0" anchor="t"/>
          <a:lstStyle/>
          <a:p>
            <a:pPr marL="0" indent="0" algn="ctr">
              <a:lnSpc>
                <a:spcPts val="2650"/>
              </a:lnSpc>
              <a:buNone/>
            </a:pPr>
            <a:r>
              <a:rPr lang="en-US" sz="2650" b="1" dirty="0">
                <a:solidFill>
                  <a:srgbClr val="3B4E4E"/>
                </a:solidFill>
                <a:latin typeface="Syne Bold" pitchFamily="34" charset="0"/>
                <a:ea typeface="Syne Bold" pitchFamily="34" charset="-122"/>
                <a:cs typeface="Syne Bold" pitchFamily="34" charset="-120"/>
              </a:rPr>
              <a:t>2</a:t>
            </a:r>
            <a:endParaRPr lang="en-US" sz="2650" dirty="0"/>
          </a:p>
        </p:txBody>
      </p:sp>
      <p:sp>
        <p:nvSpPr>
          <p:cNvPr id="10" name="Text 8"/>
          <p:cNvSpPr/>
          <p:nvPr/>
        </p:nvSpPr>
        <p:spPr>
          <a:xfrm>
            <a:off x="8165783" y="4524494"/>
            <a:ext cx="4016573" cy="354330"/>
          </a:xfrm>
          <a:prstGeom prst="rect">
            <a:avLst/>
          </a:prstGeom>
          <a:noFill/>
          <a:ln/>
        </p:spPr>
        <p:txBody>
          <a:bodyPr wrap="none" lIns="0" tIns="0" rIns="0" bIns="0" rtlCol="0" anchor="t"/>
          <a:lstStyle/>
          <a:p>
            <a:pPr marL="0" indent="0">
              <a:lnSpc>
                <a:spcPts val="2750"/>
              </a:lnSpc>
              <a:buNone/>
            </a:pPr>
            <a:r>
              <a:rPr lang="en-US" sz="2200" b="1" dirty="0">
                <a:solidFill>
                  <a:srgbClr val="3B4E4E"/>
                </a:solidFill>
                <a:latin typeface="Syne Bold" pitchFamily="34" charset="0"/>
                <a:ea typeface="Syne Bold" pitchFamily="34" charset="-122"/>
                <a:cs typeface="Syne Bold" pitchFamily="34" charset="-120"/>
              </a:rPr>
              <a:t>Non-Probability Sampling</a:t>
            </a:r>
            <a:endParaRPr lang="en-US" sz="2200" dirty="0"/>
          </a:p>
        </p:txBody>
      </p:sp>
      <p:sp>
        <p:nvSpPr>
          <p:cNvPr id="11" name="Text 9"/>
          <p:cNvSpPr/>
          <p:nvPr/>
        </p:nvSpPr>
        <p:spPr>
          <a:xfrm>
            <a:off x="8165783" y="5014913"/>
            <a:ext cx="5670947" cy="1814513"/>
          </a:xfrm>
          <a:prstGeom prst="rect">
            <a:avLst/>
          </a:prstGeom>
          <a:noFill/>
          <a:ln/>
        </p:spPr>
        <p:txBody>
          <a:bodyPr wrap="square" lIns="0" tIns="0" rIns="0" bIns="0" rtlCol="0" anchor="t"/>
          <a:lstStyle/>
          <a:p>
            <a:pPr marL="0" indent="0">
              <a:lnSpc>
                <a:spcPts val="2850"/>
              </a:lnSpc>
              <a:buNone/>
            </a:pPr>
            <a:r>
              <a:rPr lang="en-US" sz="1750" dirty="0">
                <a:solidFill>
                  <a:srgbClr val="3B4E4E"/>
                </a:solidFill>
                <a:latin typeface="Overpass Light" pitchFamily="34" charset="0"/>
                <a:ea typeface="Overpass Light" pitchFamily="34" charset="-122"/>
                <a:cs typeface="Overpass Light" pitchFamily="34" charset="-120"/>
              </a:rPr>
              <a:t>Non-probability sampling does not provide every individual with an equal chance of being selected, often leading to potential biases. Examples include Convenience Sampling, Quota Sampling, Snowball Sampling, and Purposive Sampling.</a:t>
            </a:r>
            <a:endParaRPr lang="en-US" sz="1750" dirty="0"/>
          </a:p>
        </p:txBody>
      </p:sp>
      <p:pic>
        <p:nvPicPr>
          <p:cNvPr id="12" name="Picture 11">
            <a:extLst>
              <a:ext uri="{FF2B5EF4-FFF2-40B4-BE49-F238E27FC236}">
                <a16:creationId xmlns="" xmlns:a16="http://schemas.microsoft.com/office/drawing/2014/main" id="{C592E0FA-1B46-CA6D-3760-674CCEF0E208}"/>
              </a:ext>
            </a:extLst>
          </p:cNvPr>
          <p:cNvPicPr>
            <a:picLocks noChangeAspect="1"/>
          </p:cNvPicPr>
          <p:nvPr/>
        </p:nvPicPr>
        <p:blipFill>
          <a:blip r:embed="rId3"/>
          <a:stretch>
            <a:fillRect/>
          </a:stretch>
        </p:blipFill>
        <p:spPr>
          <a:xfrm>
            <a:off x="12344081" y="7734231"/>
            <a:ext cx="2286319" cy="49536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46628" y="566857"/>
            <a:ext cx="7850743" cy="1154906"/>
          </a:xfrm>
          <a:prstGeom prst="rect">
            <a:avLst/>
          </a:prstGeom>
          <a:noFill/>
          <a:ln/>
        </p:spPr>
        <p:txBody>
          <a:bodyPr wrap="square" lIns="0" tIns="0" rIns="0" bIns="0" rtlCol="0" anchor="t"/>
          <a:lstStyle/>
          <a:p>
            <a:pPr marL="0" indent="0">
              <a:lnSpc>
                <a:spcPts val="4500"/>
              </a:lnSpc>
              <a:buNone/>
            </a:pPr>
            <a:r>
              <a:rPr lang="en-US" sz="3600" b="1" dirty="0">
                <a:solidFill>
                  <a:srgbClr val="233939"/>
                </a:solidFill>
                <a:latin typeface="Syne Bold" pitchFamily="34" charset="0"/>
                <a:ea typeface="Syne Bold" pitchFamily="34" charset="-122"/>
                <a:cs typeface="Syne Bold" pitchFamily="34" charset="-120"/>
              </a:rPr>
              <a:t>Sampling and Non-sampling Errors</a:t>
            </a:r>
            <a:endParaRPr lang="en-US" sz="3600" dirty="0"/>
          </a:p>
        </p:txBody>
      </p:sp>
      <p:sp>
        <p:nvSpPr>
          <p:cNvPr id="4" name="Text 1"/>
          <p:cNvSpPr/>
          <p:nvPr/>
        </p:nvSpPr>
        <p:spPr>
          <a:xfrm>
            <a:off x="646628" y="1998821"/>
            <a:ext cx="7850743" cy="886897"/>
          </a:xfrm>
          <a:prstGeom prst="rect">
            <a:avLst/>
          </a:prstGeom>
          <a:noFill/>
          <a:ln/>
        </p:spPr>
        <p:txBody>
          <a:bodyPr wrap="square" lIns="0" tIns="0" rIns="0" bIns="0" rtlCol="0" anchor="t"/>
          <a:lstStyle/>
          <a:p>
            <a:pPr marL="0" indent="0">
              <a:lnSpc>
                <a:spcPts val="2300"/>
              </a:lnSpc>
              <a:buNone/>
            </a:pPr>
            <a:r>
              <a:rPr lang="en-US" sz="1450" dirty="0">
                <a:solidFill>
                  <a:srgbClr val="3B4E4E"/>
                </a:solidFill>
                <a:latin typeface="Overpass Light" pitchFamily="34" charset="0"/>
                <a:ea typeface="Overpass Light" pitchFamily="34" charset="-122"/>
                <a:cs typeface="Overpass Light" pitchFamily="34" charset="-120"/>
              </a:rPr>
              <a:t>Both sampling and non-sampling errors can impact the accuracy and reliability of research findings. Understanding these errors is crucial to minimize their influence and ensure the validity of the study.</a:t>
            </a:r>
            <a:endParaRPr lang="en-US" sz="1450" dirty="0"/>
          </a:p>
        </p:txBody>
      </p:sp>
      <p:sp>
        <p:nvSpPr>
          <p:cNvPr id="5" name="Shape 2"/>
          <p:cNvSpPr/>
          <p:nvPr/>
        </p:nvSpPr>
        <p:spPr>
          <a:xfrm>
            <a:off x="646628" y="3093482"/>
            <a:ext cx="7850743" cy="4569262"/>
          </a:xfrm>
          <a:prstGeom prst="roundRect">
            <a:avLst>
              <a:gd name="adj" fmla="val 1698"/>
            </a:avLst>
          </a:prstGeom>
          <a:noFill/>
          <a:ln w="7620">
            <a:solidFill>
              <a:srgbClr val="000000">
                <a:alpha val="8000"/>
              </a:srgbClr>
            </a:solidFill>
            <a:prstDash val="solid"/>
          </a:ln>
        </p:spPr>
      </p:sp>
      <p:sp>
        <p:nvSpPr>
          <p:cNvPr id="6" name="Shape 3"/>
          <p:cNvSpPr/>
          <p:nvPr/>
        </p:nvSpPr>
        <p:spPr>
          <a:xfrm>
            <a:off x="654248" y="3101102"/>
            <a:ext cx="7834670" cy="532567"/>
          </a:xfrm>
          <a:prstGeom prst="rect">
            <a:avLst/>
          </a:prstGeom>
          <a:solidFill>
            <a:srgbClr val="FFFFFF">
              <a:alpha val="4000"/>
            </a:srgbClr>
          </a:solidFill>
          <a:ln/>
        </p:spPr>
      </p:sp>
      <p:sp>
        <p:nvSpPr>
          <p:cNvPr id="7" name="Text 4"/>
          <p:cNvSpPr/>
          <p:nvPr/>
        </p:nvSpPr>
        <p:spPr>
          <a:xfrm>
            <a:off x="839748" y="3219569"/>
            <a:ext cx="2238137" cy="295632"/>
          </a:xfrm>
          <a:prstGeom prst="rect">
            <a:avLst/>
          </a:prstGeom>
          <a:noFill/>
          <a:ln/>
        </p:spPr>
        <p:txBody>
          <a:bodyPr wrap="none" lIns="0" tIns="0" rIns="0" bIns="0" rtlCol="0" anchor="t"/>
          <a:lstStyle/>
          <a:p>
            <a:pPr marL="0" indent="0">
              <a:lnSpc>
                <a:spcPts val="2300"/>
              </a:lnSpc>
              <a:buNone/>
            </a:pPr>
            <a:r>
              <a:rPr lang="en-US" sz="1450" dirty="0">
                <a:solidFill>
                  <a:srgbClr val="3B4E4E"/>
                </a:solidFill>
                <a:latin typeface="Overpass Light" pitchFamily="34" charset="0"/>
                <a:ea typeface="Overpass Light" pitchFamily="34" charset="-122"/>
                <a:cs typeface="Overpass Light" pitchFamily="34" charset="-120"/>
              </a:rPr>
              <a:t>Error Type</a:t>
            </a:r>
            <a:endParaRPr lang="en-US" sz="1450" dirty="0"/>
          </a:p>
        </p:txBody>
      </p:sp>
      <p:sp>
        <p:nvSpPr>
          <p:cNvPr id="8" name="Text 5"/>
          <p:cNvSpPr/>
          <p:nvPr/>
        </p:nvSpPr>
        <p:spPr>
          <a:xfrm>
            <a:off x="3454837" y="3219569"/>
            <a:ext cx="2234327" cy="295632"/>
          </a:xfrm>
          <a:prstGeom prst="rect">
            <a:avLst/>
          </a:prstGeom>
          <a:noFill/>
          <a:ln/>
        </p:spPr>
        <p:txBody>
          <a:bodyPr wrap="none" lIns="0" tIns="0" rIns="0" bIns="0" rtlCol="0" anchor="t"/>
          <a:lstStyle/>
          <a:p>
            <a:pPr marL="0" indent="0">
              <a:lnSpc>
                <a:spcPts val="2300"/>
              </a:lnSpc>
              <a:buNone/>
            </a:pPr>
            <a:r>
              <a:rPr lang="en-US" sz="1450" dirty="0">
                <a:solidFill>
                  <a:srgbClr val="3B4E4E"/>
                </a:solidFill>
                <a:latin typeface="Overpass Light" pitchFamily="34" charset="0"/>
                <a:ea typeface="Overpass Light" pitchFamily="34" charset="-122"/>
                <a:cs typeface="Overpass Light" pitchFamily="34" charset="-120"/>
              </a:rPr>
              <a:t>Description</a:t>
            </a:r>
            <a:endParaRPr lang="en-US" sz="1450" dirty="0"/>
          </a:p>
        </p:txBody>
      </p:sp>
      <p:sp>
        <p:nvSpPr>
          <p:cNvPr id="9" name="Text 6"/>
          <p:cNvSpPr/>
          <p:nvPr/>
        </p:nvSpPr>
        <p:spPr>
          <a:xfrm>
            <a:off x="6066115" y="3219569"/>
            <a:ext cx="2238137" cy="295632"/>
          </a:xfrm>
          <a:prstGeom prst="rect">
            <a:avLst/>
          </a:prstGeom>
          <a:noFill/>
          <a:ln/>
        </p:spPr>
        <p:txBody>
          <a:bodyPr wrap="none" lIns="0" tIns="0" rIns="0" bIns="0" rtlCol="0" anchor="t"/>
          <a:lstStyle/>
          <a:p>
            <a:pPr marL="0" indent="0">
              <a:lnSpc>
                <a:spcPts val="2300"/>
              </a:lnSpc>
              <a:buNone/>
            </a:pPr>
            <a:r>
              <a:rPr lang="en-US" sz="1450" dirty="0">
                <a:solidFill>
                  <a:srgbClr val="3B4E4E"/>
                </a:solidFill>
                <a:latin typeface="Overpass Light" pitchFamily="34" charset="0"/>
                <a:ea typeface="Overpass Light" pitchFamily="34" charset="-122"/>
                <a:cs typeface="Overpass Light" pitchFamily="34" charset="-120"/>
              </a:rPr>
              <a:t>Examples</a:t>
            </a:r>
            <a:endParaRPr lang="en-US" sz="1450" dirty="0"/>
          </a:p>
        </p:txBody>
      </p:sp>
      <p:sp>
        <p:nvSpPr>
          <p:cNvPr id="10" name="Shape 7"/>
          <p:cNvSpPr/>
          <p:nvPr/>
        </p:nvSpPr>
        <p:spPr>
          <a:xfrm>
            <a:off x="654248" y="3633668"/>
            <a:ext cx="7834670" cy="2306360"/>
          </a:xfrm>
          <a:prstGeom prst="rect">
            <a:avLst/>
          </a:prstGeom>
          <a:solidFill>
            <a:srgbClr val="000000">
              <a:alpha val="4000"/>
            </a:srgbClr>
          </a:solidFill>
          <a:ln/>
        </p:spPr>
      </p:sp>
      <p:sp>
        <p:nvSpPr>
          <p:cNvPr id="11" name="Text 8"/>
          <p:cNvSpPr/>
          <p:nvPr/>
        </p:nvSpPr>
        <p:spPr>
          <a:xfrm>
            <a:off x="839748" y="3752136"/>
            <a:ext cx="2238137" cy="295632"/>
          </a:xfrm>
          <a:prstGeom prst="rect">
            <a:avLst/>
          </a:prstGeom>
          <a:noFill/>
          <a:ln/>
        </p:spPr>
        <p:txBody>
          <a:bodyPr wrap="none" lIns="0" tIns="0" rIns="0" bIns="0" rtlCol="0" anchor="t"/>
          <a:lstStyle/>
          <a:p>
            <a:pPr marL="0" indent="0">
              <a:lnSpc>
                <a:spcPts val="2300"/>
              </a:lnSpc>
              <a:buNone/>
            </a:pPr>
            <a:r>
              <a:rPr lang="en-US" sz="1450" dirty="0">
                <a:solidFill>
                  <a:srgbClr val="3B4E4E"/>
                </a:solidFill>
                <a:latin typeface="Overpass Light" pitchFamily="34" charset="0"/>
                <a:ea typeface="Overpass Light" pitchFamily="34" charset="-122"/>
                <a:cs typeface="Overpass Light" pitchFamily="34" charset="-120"/>
              </a:rPr>
              <a:t>Sampling Error</a:t>
            </a:r>
            <a:endParaRPr lang="en-US" sz="1450" dirty="0"/>
          </a:p>
        </p:txBody>
      </p:sp>
      <p:sp>
        <p:nvSpPr>
          <p:cNvPr id="12" name="Text 9"/>
          <p:cNvSpPr/>
          <p:nvPr/>
        </p:nvSpPr>
        <p:spPr>
          <a:xfrm>
            <a:off x="3454837" y="3752136"/>
            <a:ext cx="2234327" cy="2069425"/>
          </a:xfrm>
          <a:prstGeom prst="rect">
            <a:avLst/>
          </a:prstGeom>
          <a:noFill/>
          <a:ln/>
        </p:spPr>
        <p:txBody>
          <a:bodyPr wrap="square" lIns="0" tIns="0" rIns="0" bIns="0" rtlCol="0" anchor="t"/>
          <a:lstStyle/>
          <a:p>
            <a:pPr marL="0" indent="0">
              <a:lnSpc>
                <a:spcPts val="2300"/>
              </a:lnSpc>
              <a:buNone/>
            </a:pPr>
            <a:r>
              <a:rPr lang="en-US" sz="1450" dirty="0">
                <a:solidFill>
                  <a:srgbClr val="3B4E4E"/>
                </a:solidFill>
                <a:latin typeface="Overpass Light" pitchFamily="34" charset="0"/>
                <a:ea typeface="Overpass Light" pitchFamily="34" charset="-122"/>
                <a:cs typeface="Overpass Light" pitchFamily="34" charset="-120"/>
              </a:rPr>
              <a:t>Occurs due to the difference between the sample and the population. It is inherent in any sampling process, regardless of the sampling technique used.</a:t>
            </a:r>
            <a:endParaRPr lang="en-US" sz="1450" dirty="0"/>
          </a:p>
        </p:txBody>
      </p:sp>
      <p:sp>
        <p:nvSpPr>
          <p:cNvPr id="13" name="Text 10"/>
          <p:cNvSpPr/>
          <p:nvPr/>
        </p:nvSpPr>
        <p:spPr>
          <a:xfrm>
            <a:off x="6066115" y="3752136"/>
            <a:ext cx="2238137" cy="1182529"/>
          </a:xfrm>
          <a:prstGeom prst="rect">
            <a:avLst/>
          </a:prstGeom>
          <a:noFill/>
          <a:ln/>
        </p:spPr>
        <p:txBody>
          <a:bodyPr wrap="square" lIns="0" tIns="0" rIns="0" bIns="0" rtlCol="0" anchor="t"/>
          <a:lstStyle/>
          <a:p>
            <a:pPr marL="0" indent="0">
              <a:lnSpc>
                <a:spcPts val="2300"/>
              </a:lnSpc>
              <a:buNone/>
            </a:pPr>
            <a:r>
              <a:rPr lang="en-US" sz="1450" dirty="0">
                <a:solidFill>
                  <a:srgbClr val="3B4E4E"/>
                </a:solidFill>
                <a:latin typeface="Overpass Light" pitchFamily="34" charset="0"/>
                <a:ea typeface="Overpass Light" pitchFamily="34" charset="-122"/>
                <a:cs typeface="Overpass Light" pitchFamily="34" charset="-120"/>
              </a:rPr>
              <a:t>Selecting a sample that does not accurately represent the population, leading to biased results.</a:t>
            </a:r>
            <a:endParaRPr lang="en-US" sz="1450" dirty="0"/>
          </a:p>
        </p:txBody>
      </p:sp>
      <p:sp>
        <p:nvSpPr>
          <p:cNvPr id="14" name="Shape 11"/>
          <p:cNvSpPr/>
          <p:nvPr/>
        </p:nvSpPr>
        <p:spPr>
          <a:xfrm>
            <a:off x="654248" y="5940028"/>
            <a:ext cx="7834670" cy="1715095"/>
          </a:xfrm>
          <a:prstGeom prst="rect">
            <a:avLst/>
          </a:prstGeom>
          <a:solidFill>
            <a:srgbClr val="FFFFFF">
              <a:alpha val="4000"/>
            </a:srgbClr>
          </a:solidFill>
          <a:ln/>
        </p:spPr>
      </p:sp>
      <p:sp>
        <p:nvSpPr>
          <p:cNvPr id="15" name="Text 12"/>
          <p:cNvSpPr/>
          <p:nvPr/>
        </p:nvSpPr>
        <p:spPr>
          <a:xfrm>
            <a:off x="839748" y="6058495"/>
            <a:ext cx="2238137" cy="295632"/>
          </a:xfrm>
          <a:prstGeom prst="rect">
            <a:avLst/>
          </a:prstGeom>
          <a:noFill/>
          <a:ln/>
        </p:spPr>
        <p:txBody>
          <a:bodyPr wrap="none" lIns="0" tIns="0" rIns="0" bIns="0" rtlCol="0" anchor="t"/>
          <a:lstStyle/>
          <a:p>
            <a:pPr marL="0" indent="0">
              <a:lnSpc>
                <a:spcPts val="2300"/>
              </a:lnSpc>
              <a:buNone/>
            </a:pPr>
            <a:r>
              <a:rPr lang="en-US" sz="1450" dirty="0">
                <a:solidFill>
                  <a:srgbClr val="3B4E4E"/>
                </a:solidFill>
                <a:latin typeface="Overpass Light" pitchFamily="34" charset="0"/>
                <a:ea typeface="Overpass Light" pitchFamily="34" charset="-122"/>
                <a:cs typeface="Overpass Light" pitchFamily="34" charset="-120"/>
              </a:rPr>
              <a:t>Non-sampling Error</a:t>
            </a:r>
            <a:endParaRPr lang="en-US" sz="1450" dirty="0"/>
          </a:p>
        </p:txBody>
      </p:sp>
      <p:sp>
        <p:nvSpPr>
          <p:cNvPr id="16" name="Text 13"/>
          <p:cNvSpPr/>
          <p:nvPr/>
        </p:nvSpPr>
        <p:spPr>
          <a:xfrm>
            <a:off x="3454837" y="6058495"/>
            <a:ext cx="2234327" cy="1478161"/>
          </a:xfrm>
          <a:prstGeom prst="rect">
            <a:avLst/>
          </a:prstGeom>
          <a:noFill/>
          <a:ln/>
        </p:spPr>
        <p:txBody>
          <a:bodyPr wrap="square" lIns="0" tIns="0" rIns="0" bIns="0" rtlCol="0" anchor="t"/>
          <a:lstStyle/>
          <a:p>
            <a:pPr marL="0" indent="0">
              <a:lnSpc>
                <a:spcPts val="2300"/>
              </a:lnSpc>
              <a:buNone/>
            </a:pPr>
            <a:r>
              <a:rPr lang="en-US" sz="1450" dirty="0">
                <a:solidFill>
                  <a:srgbClr val="3B4E4E"/>
                </a:solidFill>
                <a:latin typeface="Overpass Light" pitchFamily="34" charset="0"/>
                <a:ea typeface="Overpass Light" pitchFamily="34" charset="-122"/>
                <a:cs typeface="Overpass Light" pitchFamily="34" charset="-120"/>
              </a:rPr>
              <a:t>Errors arising from factors other than the sampling process, including data collection, processing, and analysis.</a:t>
            </a:r>
            <a:endParaRPr lang="en-US" sz="1450" dirty="0"/>
          </a:p>
        </p:txBody>
      </p:sp>
      <p:sp>
        <p:nvSpPr>
          <p:cNvPr id="17" name="Text 14"/>
          <p:cNvSpPr/>
          <p:nvPr/>
        </p:nvSpPr>
        <p:spPr>
          <a:xfrm>
            <a:off x="6066115" y="6058495"/>
            <a:ext cx="2238137" cy="1478161"/>
          </a:xfrm>
          <a:prstGeom prst="rect">
            <a:avLst/>
          </a:prstGeom>
          <a:noFill/>
          <a:ln/>
        </p:spPr>
        <p:txBody>
          <a:bodyPr wrap="square" lIns="0" tIns="0" rIns="0" bIns="0" rtlCol="0" anchor="t"/>
          <a:lstStyle/>
          <a:p>
            <a:pPr marL="0" indent="0">
              <a:lnSpc>
                <a:spcPts val="2300"/>
              </a:lnSpc>
              <a:buNone/>
            </a:pPr>
            <a:r>
              <a:rPr lang="en-US" sz="1450" dirty="0">
                <a:solidFill>
                  <a:srgbClr val="3B4E4E"/>
                </a:solidFill>
                <a:latin typeface="Overpass Light" pitchFamily="34" charset="0"/>
                <a:ea typeface="Overpass Light" pitchFamily="34" charset="-122"/>
                <a:cs typeface="Overpass Light" pitchFamily="34" charset="-120"/>
              </a:rPr>
              <a:t>Data entry errors, measurement errors, interviewer bias, incomplete or inaccurate data.</a:t>
            </a:r>
            <a:endParaRPr lang="en-US" sz="14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652</Words>
  <Application>Microsoft Office PowerPoint</Application>
  <PresentationFormat>Custom</PresentationFormat>
  <Paragraphs>48</Paragraphs>
  <Slides>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vt:i4>
      </vt:variant>
    </vt:vector>
  </HeadingPairs>
  <TitlesOfParts>
    <vt:vector size="15" baseType="lpstr">
      <vt:lpstr>Arial</vt:lpstr>
      <vt:lpstr>Arial Black</vt:lpstr>
      <vt:lpstr>DFKai-SB</vt:lpstr>
      <vt:lpstr>Times New Roman</vt:lpstr>
      <vt:lpstr>Aharoni</vt:lpstr>
      <vt:lpstr>Calibri</vt:lpstr>
      <vt:lpstr>Syne Bold</vt:lpstr>
      <vt:lpstr>Overpass Light</vt:lpstr>
      <vt:lpstr>Overpass Bold</vt:lpstr>
      <vt:lpstr>Office Theme</vt:lpstr>
      <vt:lpstr>Slide 1</vt:lpstr>
      <vt:lpstr>Slide 2</vt:lpstr>
      <vt:lpstr>Slide 3</vt:lpstr>
      <vt:lpstr>Slide 4</vt:lpstr>
      <vt:lpstr>Slide 5</vt:lpstr>
    </vt:vector>
  </TitlesOfParts>
  <Company>PptxGenJS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DLL</cp:lastModifiedBy>
  <cp:revision>4</cp:revision>
  <dcterms:created xsi:type="dcterms:W3CDTF">2024-11-13T08:38:09Z</dcterms:created>
  <dcterms:modified xsi:type="dcterms:W3CDTF">2024-11-29T09:23:14Z</dcterms:modified>
</cp:coreProperties>
</file>