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7"/>
  </p:notesMasterIdLst>
  <p:sldIdLst>
    <p:sldId id="260" r:id="rId2"/>
    <p:sldId id="256" r:id="rId3"/>
    <p:sldId id="257" r:id="rId4"/>
    <p:sldId id="258" r:id="rId5"/>
    <p:sldId id="259" r:id="rId6"/>
  </p:sldIdLst>
  <p:sldSz cx="14630400" cy="8229600"/>
  <p:notesSz cx="8229600" cy="14630400"/>
  <p:embeddedFontLst>
    <p:embeddedFont>
      <p:font typeface="Arial Black" pitchFamily="34" charset="0"/>
      <p:bold r:id="rId8"/>
    </p:embeddedFont>
    <p:embeddedFont>
      <p:font typeface="DFKai-SB" pitchFamily="65" charset="-120"/>
      <p:regular r:id="rId9"/>
    </p:embeddedFont>
    <p:embeddedFont>
      <p:font typeface="Aharoni" pitchFamily="2" charset="-79"/>
      <p:bold r:id="rId10"/>
    </p:embeddedFont>
    <p:embeddedFont>
      <p:font typeface="Calibri" pitchFamily="34" charset="0"/>
      <p:regular r:id="rId11"/>
      <p:bold r:id="rId12"/>
      <p:italic r:id="rId13"/>
      <p:boldItalic r:id="rId14"/>
    </p:embeddedFont>
    <p:embeddedFont>
      <p:font typeface="Roboto Medium" charset="0"/>
      <p:regular r:id="rId15"/>
    </p:embeddedFont>
    <p:embeddedFont>
      <p:font typeface="Roboto" charset="0"/>
      <p:regular r:id="rId16"/>
      <p:bold r:id="rId17"/>
    </p:embeddedFont>
    <p:embeddedFont>
      <p:font typeface="Roboto Bold" charset="0"/>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79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18">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a:t>
            </a:r>
            <a:r>
              <a:rPr lang="en-US" sz="2200" b="1" dirty="0" smtClean="0">
                <a:solidFill>
                  <a:srgbClr val="FF0000"/>
                </a:solidFill>
                <a:latin typeface="Arial Black" pitchFamily="34" charset="0"/>
                <a:cs typeface="Aharoni" pitchFamily="2" charset="-79"/>
              </a:rPr>
              <a:t>Research Methodology</a:t>
            </a:r>
            <a:endParaRPr lang="en-US" sz="2200" b="1" dirty="0" smtClean="0">
              <a:solidFill>
                <a:srgbClr val="FF0000"/>
              </a:solidFill>
              <a:latin typeface="Arial Black" pitchFamily="34" charset="0"/>
              <a:cs typeface="Aharoni" pitchFamily="2" charset="-79"/>
            </a:endParaRPr>
          </a:p>
          <a:p>
            <a:r>
              <a:rPr lang="en-US" sz="2200" b="1" dirty="0" smtClean="0">
                <a:solidFill>
                  <a:srgbClr val="FF0000"/>
                </a:solidFill>
                <a:latin typeface="Arial Black" pitchFamily="34" charset="0"/>
                <a:cs typeface="Aharoni" pitchFamily="2" charset="-79"/>
              </a:rPr>
              <a:t>Course Code : </a:t>
            </a:r>
            <a:r>
              <a:rPr lang="en-US" sz="2200" b="1" dirty="0" smtClean="0">
                <a:solidFill>
                  <a:srgbClr val="FF0000"/>
                </a:solidFill>
                <a:latin typeface="Arial Black" pitchFamily="34" charset="0"/>
                <a:cs typeface="Aharoni" pitchFamily="2" charset="-79"/>
              </a:rPr>
              <a:t>22HRM3CC10</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735107" y="4742481"/>
            <a:ext cx="7315200" cy="954107"/>
          </a:xfrm>
          <a:prstGeom prst="rect">
            <a:avLst/>
          </a:prstGeom>
        </p:spPr>
        <p:txBody>
          <a:bodyPr>
            <a:spAutoFit/>
          </a:bodyPr>
          <a:lstStyle/>
          <a:p>
            <a:pPr algn="ctr"/>
            <a:r>
              <a:rPr lang="en-US" sz="2800" b="1" dirty="0" smtClean="0">
                <a:solidFill>
                  <a:srgbClr val="7030A0"/>
                </a:solidFill>
                <a:latin typeface="Arial Black" pitchFamily="34" charset="0"/>
              </a:rPr>
              <a:t> Unit-I </a:t>
            </a:r>
          </a:p>
          <a:p>
            <a:pPr algn="ctr"/>
            <a:r>
              <a:rPr lang="en-US" sz="2800" b="1" dirty="0" smtClean="0">
                <a:solidFill>
                  <a:srgbClr val="7030A0"/>
                </a:solidFill>
                <a:latin typeface="Arial Black" pitchFamily="34" charset="0"/>
              </a:rPr>
              <a:t>Basic concepts</a:t>
            </a: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81182"/>
            <a:ext cx="7556421" cy="2934653"/>
          </a:xfrm>
          <a:prstGeom prst="rect">
            <a:avLst/>
          </a:prstGeom>
          <a:noFill/>
          <a:ln/>
        </p:spPr>
        <p:txBody>
          <a:bodyPr wrap="square" lIns="0" tIns="0" rIns="0" bIns="0" rtlCol="0" anchor="t"/>
          <a:lstStyle/>
          <a:p>
            <a:pPr marL="0" indent="0">
              <a:lnSpc>
                <a:spcPts val="7700"/>
              </a:lnSpc>
              <a:buNone/>
            </a:pPr>
            <a:endParaRPr lang="en-US" sz="6150" dirty="0">
              <a:solidFill>
                <a:srgbClr val="FFFFFF"/>
              </a:solidFill>
              <a:latin typeface="Roboto Medium" pitchFamily="34" charset="0"/>
              <a:ea typeface="Roboto Medium" pitchFamily="34" charset="-122"/>
              <a:cs typeface="Roboto Medium" pitchFamily="34" charset="-120"/>
            </a:endParaRPr>
          </a:p>
          <a:p>
            <a:pPr marL="0" indent="0">
              <a:lnSpc>
                <a:spcPts val="7700"/>
              </a:lnSpc>
              <a:buNone/>
            </a:pPr>
            <a:r>
              <a:rPr lang="en-US" sz="6150" dirty="0">
                <a:solidFill>
                  <a:srgbClr val="FFFFFF"/>
                </a:solidFill>
                <a:latin typeface="Roboto Medium" pitchFamily="34" charset="0"/>
                <a:ea typeface="Roboto Medium" pitchFamily="34" charset="-122"/>
                <a:cs typeface="Roboto Medium" pitchFamily="34" charset="-120"/>
              </a:rPr>
              <a:t>Basic Concepts</a:t>
            </a:r>
            <a:endParaRPr lang="en-US" sz="6150" dirty="0"/>
          </a:p>
        </p:txBody>
      </p:sp>
      <p:sp>
        <p:nvSpPr>
          <p:cNvPr id="4" name="Text 1"/>
          <p:cNvSpPr/>
          <p:nvPr/>
        </p:nvSpPr>
        <p:spPr>
          <a:xfrm>
            <a:off x="793790" y="4155996"/>
            <a:ext cx="7556421" cy="2540318"/>
          </a:xfrm>
          <a:prstGeom prst="rect">
            <a:avLst/>
          </a:prstGeom>
          <a:noFill/>
          <a:ln/>
        </p:spPr>
        <p:txBody>
          <a:bodyPr wrap="square" lIns="0" tIns="0" rIns="0" bIns="0" rtlCol="0" anchor="t"/>
          <a:lstStyle/>
          <a:p>
            <a:pPr marL="0" indent="0">
              <a:lnSpc>
                <a:spcPts val="2850"/>
              </a:lnSpc>
              <a:buNone/>
            </a:pPr>
            <a:r>
              <a:rPr lang="en-US" sz="1750" dirty="0">
                <a:solidFill>
                  <a:srgbClr val="CFD0D8"/>
                </a:solidFill>
                <a:latin typeface="Roboto" pitchFamily="34" charset="0"/>
                <a:ea typeface="Roboto" pitchFamily="34" charset="-122"/>
                <a:cs typeface="Roboto" pitchFamily="34" charset="-120"/>
              </a:rPr>
              <a:t>Research methodology is the systematic process of gathering and analyzing information to answer questions, test hypotheses, and gain a deeper understanding of a topic. It's the backbone of any research endeavor, providing a framework for conducting rigorous and reliable investigations. From formulating hypotheses to collecting and analyzing data, every step in the research process is carefully planned and executed to ensure the validity and credibility of the findings.</a:t>
            </a:r>
            <a:endParaRPr lang="en-US" sz="1750" dirty="0"/>
          </a:p>
        </p:txBody>
      </p:sp>
      <p:sp>
        <p:nvSpPr>
          <p:cNvPr id="5" name="Shape 2"/>
          <p:cNvSpPr/>
          <p:nvPr/>
        </p:nvSpPr>
        <p:spPr>
          <a:xfrm>
            <a:off x="793790" y="6968371"/>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6975991"/>
            <a:ext cx="347663" cy="347663"/>
          </a:xfrm>
          <a:prstGeom prst="rect">
            <a:avLst/>
          </a:prstGeom>
        </p:spPr>
      </p:pic>
      <p:sp>
        <p:nvSpPr>
          <p:cNvPr id="7" name="Text 3"/>
          <p:cNvSpPr/>
          <p:nvPr/>
        </p:nvSpPr>
        <p:spPr>
          <a:xfrm>
            <a:off x="1270040" y="6951464"/>
            <a:ext cx="2002631" cy="396835"/>
          </a:xfrm>
          <a:prstGeom prst="rect">
            <a:avLst/>
          </a:prstGeom>
          <a:noFill/>
          <a:ln/>
        </p:spPr>
        <p:txBody>
          <a:bodyPr wrap="none" lIns="0" tIns="0" rIns="0" bIns="0" rtlCol="0" anchor="t"/>
          <a:lstStyle/>
          <a:p>
            <a:pPr marL="0" indent="0" algn="l">
              <a:lnSpc>
                <a:spcPts val="3100"/>
              </a:lnSpc>
              <a:buNone/>
            </a:pPr>
            <a:r>
              <a:rPr lang="en-US" sz="2200" b="1" dirty="0">
                <a:solidFill>
                  <a:srgbClr val="CFD0D8"/>
                </a:solidFill>
                <a:latin typeface="Roboto Bold" pitchFamily="34" charset="0"/>
                <a:ea typeface="Roboto Bold" pitchFamily="34" charset="-122"/>
                <a:cs typeface="Roboto Bold" pitchFamily="34" charset="-120"/>
              </a:rPr>
              <a:t>by Presentation</a:t>
            </a:r>
            <a:endParaRPr lang="en-US" sz="2200" dirty="0"/>
          </a:p>
        </p:txBody>
      </p:sp>
      <p:pic>
        <p:nvPicPr>
          <p:cNvPr id="9" name="Picture 8">
            <a:extLst>
              <a:ext uri="{FF2B5EF4-FFF2-40B4-BE49-F238E27FC236}">
                <a16:creationId xmlns:a16="http://schemas.microsoft.com/office/drawing/2014/main" xmlns="" id="{4CB3F4F4-01AA-EE41-DCE9-E0D25199D73C}"/>
              </a:ext>
            </a:extLst>
          </p:cNvPr>
          <p:cNvPicPr>
            <a:picLocks noChangeAspect="1"/>
          </p:cNvPicPr>
          <p:nvPr/>
        </p:nvPicPr>
        <p:blipFill>
          <a:blip r:embed="rId5"/>
          <a:stretch>
            <a:fillRect/>
          </a:stretch>
        </p:blipFill>
        <p:spPr>
          <a:xfrm>
            <a:off x="793790" y="6964840"/>
            <a:ext cx="2478881" cy="457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855821"/>
            <a:ext cx="7898130" cy="708779"/>
          </a:xfrm>
          <a:prstGeom prst="rect">
            <a:avLst/>
          </a:prstGeom>
          <a:noFill/>
          <a:ln/>
        </p:spPr>
        <p:txBody>
          <a:bodyPr wrap="none" lIns="0" tIns="0" rIns="0" bIns="0" rtlCol="0" anchor="t"/>
          <a:lstStyle/>
          <a:p>
            <a:pPr marL="0" indent="0">
              <a:lnSpc>
                <a:spcPts val="5550"/>
              </a:lnSpc>
              <a:buNone/>
            </a:pPr>
            <a:r>
              <a:rPr lang="en-US" sz="4450" dirty="0">
                <a:solidFill>
                  <a:srgbClr val="FFFFFF"/>
                </a:solidFill>
                <a:latin typeface="Roboto Medium" pitchFamily="34" charset="0"/>
                <a:ea typeface="Roboto Medium" pitchFamily="34" charset="-122"/>
                <a:cs typeface="Roboto Medium" pitchFamily="34" charset="-120"/>
              </a:rPr>
              <a:t>The Hypothesis: A Guiding Star</a:t>
            </a:r>
            <a:endParaRPr lang="en-US" sz="4450" dirty="0"/>
          </a:p>
        </p:txBody>
      </p:sp>
      <p:sp>
        <p:nvSpPr>
          <p:cNvPr id="3" name="Text 1"/>
          <p:cNvSpPr/>
          <p:nvPr/>
        </p:nvSpPr>
        <p:spPr>
          <a:xfrm>
            <a:off x="793790" y="2018228"/>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CFD0D8"/>
                </a:solidFill>
                <a:latin typeface="Roboto" pitchFamily="34" charset="0"/>
                <a:ea typeface="Roboto" pitchFamily="34" charset="-122"/>
                <a:cs typeface="Roboto" pitchFamily="34" charset="-120"/>
              </a:rPr>
              <a:t>A hypothesis is a testable statement that proposes a relationship between two or more variables. It's a prediction about the outcome of a study, and it's essential for directing the research process. Hypotheses can be generated from existing theories, previous research, or even personal observations.</a:t>
            </a:r>
            <a:endParaRPr lang="en-US" sz="1750" dirty="0"/>
          </a:p>
        </p:txBody>
      </p:sp>
      <p:sp>
        <p:nvSpPr>
          <p:cNvPr id="4" name="Shape 2"/>
          <p:cNvSpPr/>
          <p:nvPr/>
        </p:nvSpPr>
        <p:spPr>
          <a:xfrm>
            <a:off x="793790" y="3617238"/>
            <a:ext cx="510302" cy="510302"/>
          </a:xfrm>
          <a:prstGeom prst="roundRect">
            <a:avLst>
              <a:gd name="adj" fmla="val 18669"/>
            </a:avLst>
          </a:prstGeom>
          <a:solidFill>
            <a:srgbClr val="182567"/>
          </a:solidFill>
          <a:ln w="7620">
            <a:solidFill>
              <a:srgbClr val="313E80"/>
            </a:solidFill>
            <a:prstDash val="solid"/>
          </a:ln>
        </p:spPr>
      </p:sp>
      <p:sp>
        <p:nvSpPr>
          <p:cNvPr id="5" name="Text 3"/>
          <p:cNvSpPr/>
          <p:nvPr/>
        </p:nvSpPr>
        <p:spPr>
          <a:xfrm>
            <a:off x="952262" y="3702248"/>
            <a:ext cx="193358" cy="340281"/>
          </a:xfrm>
          <a:prstGeom prst="rect">
            <a:avLst/>
          </a:prstGeom>
          <a:noFill/>
          <a:ln/>
        </p:spPr>
        <p:txBody>
          <a:bodyPr wrap="none" lIns="0" tIns="0" rIns="0" bIns="0" rtlCol="0" anchor="t"/>
          <a:lstStyle/>
          <a:p>
            <a:pPr marL="0" indent="0" algn="ctr">
              <a:lnSpc>
                <a:spcPts val="2650"/>
              </a:lnSpc>
              <a:buNone/>
            </a:pPr>
            <a:r>
              <a:rPr lang="en-US" sz="2650" dirty="0">
                <a:solidFill>
                  <a:srgbClr val="CFD0D8"/>
                </a:solidFill>
                <a:latin typeface="Roboto Medium" pitchFamily="34" charset="0"/>
                <a:ea typeface="Roboto Medium" pitchFamily="34" charset="-122"/>
                <a:cs typeface="Roboto Medium" pitchFamily="34" charset="-120"/>
              </a:rPr>
              <a:t>1</a:t>
            </a:r>
            <a:endParaRPr lang="en-US" sz="2650" dirty="0"/>
          </a:p>
        </p:txBody>
      </p:sp>
      <p:sp>
        <p:nvSpPr>
          <p:cNvPr id="6" name="Text 4"/>
          <p:cNvSpPr/>
          <p:nvPr/>
        </p:nvSpPr>
        <p:spPr>
          <a:xfrm>
            <a:off x="1530906" y="361723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D0D8"/>
                </a:solidFill>
                <a:latin typeface="Roboto Medium" pitchFamily="34" charset="0"/>
                <a:ea typeface="Roboto Medium" pitchFamily="34" charset="-122"/>
                <a:cs typeface="Roboto Medium" pitchFamily="34" charset="-120"/>
              </a:rPr>
              <a:t>Types of Hypotheses</a:t>
            </a:r>
            <a:endParaRPr lang="en-US" sz="2200" dirty="0"/>
          </a:p>
        </p:txBody>
      </p:sp>
      <p:sp>
        <p:nvSpPr>
          <p:cNvPr id="7" name="Text 5"/>
          <p:cNvSpPr/>
          <p:nvPr/>
        </p:nvSpPr>
        <p:spPr>
          <a:xfrm>
            <a:off x="1530906" y="4107656"/>
            <a:ext cx="3459242" cy="2177415"/>
          </a:xfrm>
          <a:prstGeom prst="rect">
            <a:avLst/>
          </a:prstGeom>
          <a:noFill/>
          <a:ln/>
        </p:spPr>
        <p:txBody>
          <a:bodyPr wrap="square" lIns="0" tIns="0" rIns="0" bIns="0" rtlCol="0" anchor="t"/>
          <a:lstStyle/>
          <a:p>
            <a:pPr marL="0" indent="0">
              <a:lnSpc>
                <a:spcPts val="2850"/>
              </a:lnSpc>
              <a:buNone/>
            </a:pPr>
            <a:r>
              <a:rPr lang="en-US" sz="1750" dirty="0">
                <a:solidFill>
                  <a:srgbClr val="CFD0D8"/>
                </a:solidFill>
                <a:latin typeface="Roboto" pitchFamily="34" charset="0"/>
                <a:ea typeface="Roboto" pitchFamily="34" charset="-122"/>
                <a:cs typeface="Roboto" pitchFamily="34" charset="-120"/>
              </a:rPr>
              <a:t>Hypotheses can be classified into various categories, including directional hypotheses, non-directional hypotheses, null hypotheses, and alternative hypotheses.</a:t>
            </a:r>
            <a:endParaRPr lang="en-US" sz="1750" dirty="0"/>
          </a:p>
        </p:txBody>
      </p:sp>
      <p:sp>
        <p:nvSpPr>
          <p:cNvPr id="8" name="Shape 6"/>
          <p:cNvSpPr/>
          <p:nvPr/>
        </p:nvSpPr>
        <p:spPr>
          <a:xfrm>
            <a:off x="5216962" y="3617238"/>
            <a:ext cx="510302" cy="510302"/>
          </a:xfrm>
          <a:prstGeom prst="roundRect">
            <a:avLst>
              <a:gd name="adj" fmla="val 18669"/>
            </a:avLst>
          </a:prstGeom>
          <a:solidFill>
            <a:srgbClr val="182567"/>
          </a:solidFill>
          <a:ln w="7620">
            <a:solidFill>
              <a:srgbClr val="313E80"/>
            </a:solidFill>
            <a:prstDash val="solid"/>
          </a:ln>
        </p:spPr>
      </p:sp>
      <p:sp>
        <p:nvSpPr>
          <p:cNvPr id="9" name="Text 7"/>
          <p:cNvSpPr/>
          <p:nvPr/>
        </p:nvSpPr>
        <p:spPr>
          <a:xfrm>
            <a:off x="5375434" y="3702248"/>
            <a:ext cx="193358" cy="340281"/>
          </a:xfrm>
          <a:prstGeom prst="rect">
            <a:avLst/>
          </a:prstGeom>
          <a:noFill/>
          <a:ln/>
        </p:spPr>
        <p:txBody>
          <a:bodyPr wrap="none" lIns="0" tIns="0" rIns="0" bIns="0" rtlCol="0" anchor="t"/>
          <a:lstStyle/>
          <a:p>
            <a:pPr marL="0" indent="0" algn="ctr">
              <a:lnSpc>
                <a:spcPts val="2650"/>
              </a:lnSpc>
              <a:buNone/>
            </a:pPr>
            <a:r>
              <a:rPr lang="en-US" sz="2650" dirty="0">
                <a:solidFill>
                  <a:srgbClr val="CFD0D8"/>
                </a:solidFill>
                <a:latin typeface="Roboto Medium" pitchFamily="34" charset="0"/>
                <a:ea typeface="Roboto Medium" pitchFamily="34" charset="-122"/>
                <a:cs typeface="Roboto Medium" pitchFamily="34" charset="-120"/>
              </a:rPr>
              <a:t>2</a:t>
            </a:r>
            <a:endParaRPr lang="en-US" sz="2650" dirty="0"/>
          </a:p>
        </p:txBody>
      </p:sp>
      <p:sp>
        <p:nvSpPr>
          <p:cNvPr id="10" name="Text 8"/>
          <p:cNvSpPr/>
          <p:nvPr/>
        </p:nvSpPr>
        <p:spPr>
          <a:xfrm>
            <a:off x="5954078" y="3617238"/>
            <a:ext cx="2944773" cy="354330"/>
          </a:xfrm>
          <a:prstGeom prst="rect">
            <a:avLst/>
          </a:prstGeom>
          <a:noFill/>
          <a:ln/>
        </p:spPr>
        <p:txBody>
          <a:bodyPr wrap="none" lIns="0" tIns="0" rIns="0" bIns="0" rtlCol="0" anchor="t"/>
          <a:lstStyle/>
          <a:p>
            <a:pPr marL="0" indent="0">
              <a:lnSpc>
                <a:spcPts val="2750"/>
              </a:lnSpc>
              <a:buNone/>
            </a:pPr>
            <a:r>
              <a:rPr lang="en-US" sz="2200" dirty="0">
                <a:solidFill>
                  <a:srgbClr val="CFD0D8"/>
                </a:solidFill>
                <a:latin typeface="Roboto Medium" pitchFamily="34" charset="0"/>
                <a:ea typeface="Roboto Medium" pitchFamily="34" charset="-122"/>
                <a:cs typeface="Roboto Medium" pitchFamily="34" charset="-120"/>
              </a:rPr>
              <a:t>Sources of Hypotheses</a:t>
            </a:r>
            <a:endParaRPr lang="en-US" sz="2200" dirty="0"/>
          </a:p>
        </p:txBody>
      </p:sp>
      <p:sp>
        <p:nvSpPr>
          <p:cNvPr id="11" name="Text 9"/>
          <p:cNvSpPr/>
          <p:nvPr/>
        </p:nvSpPr>
        <p:spPr>
          <a:xfrm>
            <a:off x="5954078" y="4107656"/>
            <a:ext cx="3459242" cy="1814513"/>
          </a:xfrm>
          <a:prstGeom prst="rect">
            <a:avLst/>
          </a:prstGeom>
          <a:noFill/>
          <a:ln/>
        </p:spPr>
        <p:txBody>
          <a:bodyPr wrap="square" lIns="0" tIns="0" rIns="0" bIns="0" rtlCol="0" anchor="t"/>
          <a:lstStyle/>
          <a:p>
            <a:pPr marL="0" indent="0">
              <a:lnSpc>
                <a:spcPts val="2850"/>
              </a:lnSpc>
              <a:buNone/>
            </a:pPr>
            <a:r>
              <a:rPr lang="en-US" sz="1750" dirty="0">
                <a:solidFill>
                  <a:srgbClr val="CFD0D8"/>
                </a:solidFill>
                <a:latin typeface="Roboto" pitchFamily="34" charset="0"/>
                <a:ea typeface="Roboto" pitchFamily="34" charset="-122"/>
                <a:cs typeface="Roboto" pitchFamily="34" charset="-120"/>
              </a:rPr>
              <a:t>Ideas for hypotheses can come from different sources, such as observations, literature reviews, previous research findings, and theories.</a:t>
            </a:r>
            <a:endParaRPr lang="en-US" sz="1750" dirty="0"/>
          </a:p>
        </p:txBody>
      </p:sp>
      <p:sp>
        <p:nvSpPr>
          <p:cNvPr id="12" name="Shape 10"/>
          <p:cNvSpPr/>
          <p:nvPr/>
        </p:nvSpPr>
        <p:spPr>
          <a:xfrm>
            <a:off x="9640133" y="3617238"/>
            <a:ext cx="510302" cy="510302"/>
          </a:xfrm>
          <a:prstGeom prst="roundRect">
            <a:avLst>
              <a:gd name="adj" fmla="val 18669"/>
            </a:avLst>
          </a:prstGeom>
          <a:solidFill>
            <a:srgbClr val="182567"/>
          </a:solidFill>
          <a:ln w="7620">
            <a:solidFill>
              <a:srgbClr val="313E80"/>
            </a:solidFill>
            <a:prstDash val="solid"/>
          </a:ln>
        </p:spPr>
      </p:sp>
      <p:sp>
        <p:nvSpPr>
          <p:cNvPr id="13" name="Text 11"/>
          <p:cNvSpPr/>
          <p:nvPr/>
        </p:nvSpPr>
        <p:spPr>
          <a:xfrm>
            <a:off x="9798606" y="3702248"/>
            <a:ext cx="193358" cy="340281"/>
          </a:xfrm>
          <a:prstGeom prst="rect">
            <a:avLst/>
          </a:prstGeom>
          <a:noFill/>
          <a:ln/>
        </p:spPr>
        <p:txBody>
          <a:bodyPr wrap="none" lIns="0" tIns="0" rIns="0" bIns="0" rtlCol="0" anchor="t"/>
          <a:lstStyle/>
          <a:p>
            <a:pPr marL="0" indent="0" algn="ctr">
              <a:lnSpc>
                <a:spcPts val="2650"/>
              </a:lnSpc>
              <a:buNone/>
            </a:pPr>
            <a:r>
              <a:rPr lang="en-US" sz="2650" dirty="0">
                <a:solidFill>
                  <a:srgbClr val="CFD0D8"/>
                </a:solidFill>
                <a:latin typeface="Roboto Medium" pitchFamily="34" charset="0"/>
                <a:ea typeface="Roboto Medium" pitchFamily="34" charset="-122"/>
                <a:cs typeface="Roboto Medium" pitchFamily="34" charset="-120"/>
              </a:rPr>
              <a:t>3</a:t>
            </a:r>
            <a:endParaRPr lang="en-US" sz="2650" dirty="0"/>
          </a:p>
        </p:txBody>
      </p:sp>
      <p:sp>
        <p:nvSpPr>
          <p:cNvPr id="14" name="Text 12"/>
          <p:cNvSpPr/>
          <p:nvPr/>
        </p:nvSpPr>
        <p:spPr>
          <a:xfrm>
            <a:off x="10377249" y="3617238"/>
            <a:ext cx="2835235" cy="354330"/>
          </a:xfrm>
          <a:prstGeom prst="rect">
            <a:avLst/>
          </a:prstGeom>
          <a:noFill/>
          <a:ln/>
        </p:spPr>
        <p:txBody>
          <a:bodyPr wrap="none" lIns="0" tIns="0" rIns="0" bIns="0" rtlCol="0" anchor="t"/>
          <a:lstStyle/>
          <a:p>
            <a:pPr marL="0" indent="0">
              <a:lnSpc>
                <a:spcPts val="2750"/>
              </a:lnSpc>
              <a:buNone/>
            </a:pPr>
            <a:r>
              <a:rPr lang="en-US" sz="2200" dirty="0">
                <a:solidFill>
                  <a:srgbClr val="CFD0D8"/>
                </a:solidFill>
                <a:latin typeface="Roboto Medium" pitchFamily="34" charset="0"/>
                <a:ea typeface="Roboto Medium" pitchFamily="34" charset="-122"/>
                <a:cs typeface="Roboto Medium" pitchFamily="34" charset="-120"/>
              </a:rPr>
              <a:t>Pilot Studies</a:t>
            </a:r>
            <a:endParaRPr lang="en-US" sz="2200" dirty="0"/>
          </a:p>
        </p:txBody>
      </p:sp>
      <p:sp>
        <p:nvSpPr>
          <p:cNvPr id="15" name="Text 13"/>
          <p:cNvSpPr/>
          <p:nvPr/>
        </p:nvSpPr>
        <p:spPr>
          <a:xfrm>
            <a:off x="10377249" y="4107656"/>
            <a:ext cx="3459242" cy="3266123"/>
          </a:xfrm>
          <a:prstGeom prst="rect">
            <a:avLst/>
          </a:prstGeom>
          <a:noFill/>
          <a:ln/>
        </p:spPr>
        <p:txBody>
          <a:bodyPr wrap="square" lIns="0" tIns="0" rIns="0" bIns="0" rtlCol="0" anchor="t"/>
          <a:lstStyle/>
          <a:p>
            <a:pPr marL="0" indent="0">
              <a:lnSpc>
                <a:spcPts val="2850"/>
              </a:lnSpc>
              <a:buNone/>
            </a:pPr>
            <a:r>
              <a:rPr lang="en-US" sz="1750" dirty="0">
                <a:solidFill>
                  <a:srgbClr val="CFD0D8"/>
                </a:solidFill>
                <a:latin typeface="Roboto" pitchFamily="34" charset="0"/>
                <a:ea typeface="Roboto" pitchFamily="34" charset="-122"/>
                <a:cs typeface="Roboto" pitchFamily="34" charset="-120"/>
              </a:rPr>
              <a:t>Pilot studies are small-scale preliminary investigations that help refine the research question and test the feasibility of the proposed methods. They can provide valuable insights into the research design and identify any potential challenges before launching the full-scale study.</a:t>
            </a:r>
            <a:endParaRPr lang="en-US" sz="1750" dirty="0"/>
          </a:p>
        </p:txBody>
      </p:sp>
      <p:pic>
        <p:nvPicPr>
          <p:cNvPr id="17" name="Picture 16">
            <a:extLst>
              <a:ext uri="{FF2B5EF4-FFF2-40B4-BE49-F238E27FC236}">
                <a16:creationId xmlns:a16="http://schemas.microsoft.com/office/drawing/2014/main" xmlns="" id="{1EC794E0-EDE5-EC30-8930-1E37540033C5}"/>
              </a:ext>
            </a:extLst>
          </p:cNvPr>
          <p:cNvPicPr>
            <a:picLocks noChangeAspect="1"/>
          </p:cNvPicPr>
          <p:nvPr/>
        </p:nvPicPr>
        <p:blipFill>
          <a:blip r:embed="rId3"/>
          <a:stretch>
            <a:fillRect/>
          </a:stretch>
        </p:blipFill>
        <p:spPr>
          <a:xfrm>
            <a:off x="12353607" y="7718169"/>
            <a:ext cx="2276793" cy="4572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66944"/>
            <a:ext cx="9620369" cy="708779"/>
          </a:xfrm>
          <a:prstGeom prst="rect">
            <a:avLst/>
          </a:prstGeom>
          <a:noFill/>
          <a:ln/>
        </p:spPr>
        <p:txBody>
          <a:bodyPr wrap="none" lIns="0" tIns="0" rIns="0" bIns="0" rtlCol="0" anchor="t"/>
          <a:lstStyle/>
          <a:p>
            <a:pPr marL="0" indent="0">
              <a:lnSpc>
                <a:spcPts val="5550"/>
              </a:lnSpc>
              <a:buNone/>
            </a:pPr>
            <a:r>
              <a:rPr lang="en-US" sz="4450" dirty="0">
                <a:solidFill>
                  <a:srgbClr val="FFFFFF"/>
                </a:solidFill>
                <a:latin typeface="Roboto Medium" pitchFamily="34" charset="0"/>
                <a:ea typeface="Roboto Medium" pitchFamily="34" charset="-122"/>
                <a:cs typeface="Roboto Medium" pitchFamily="34" charset="-120"/>
              </a:rPr>
              <a:t>Challenges in Hypothesis Formulation</a:t>
            </a:r>
            <a:endParaRPr lang="en-US" sz="4450" dirty="0"/>
          </a:p>
        </p:txBody>
      </p:sp>
      <p:sp>
        <p:nvSpPr>
          <p:cNvPr id="3" name="Text 1"/>
          <p:cNvSpPr/>
          <p:nvPr/>
        </p:nvSpPr>
        <p:spPr>
          <a:xfrm>
            <a:off x="793790" y="2429351"/>
            <a:ext cx="13042821" cy="1088708"/>
          </a:xfrm>
          <a:prstGeom prst="rect">
            <a:avLst/>
          </a:prstGeom>
          <a:noFill/>
          <a:ln/>
        </p:spPr>
        <p:txBody>
          <a:bodyPr wrap="square" lIns="0" tIns="0" rIns="0" bIns="0" rtlCol="0" anchor="t"/>
          <a:lstStyle/>
          <a:p>
            <a:pPr marL="0" indent="0">
              <a:lnSpc>
                <a:spcPts val="2850"/>
              </a:lnSpc>
              <a:buNone/>
            </a:pPr>
            <a:r>
              <a:rPr lang="en-US" sz="1750" dirty="0">
                <a:solidFill>
                  <a:srgbClr val="CFD0D8"/>
                </a:solidFill>
                <a:latin typeface="Roboto" pitchFamily="34" charset="0"/>
                <a:ea typeface="Roboto" pitchFamily="34" charset="-122"/>
                <a:cs typeface="Roboto" pitchFamily="34" charset="-120"/>
              </a:rPr>
              <a:t>Formulating clear and testable hypotheses is a critical step in research. However, several challenges can arise during this process. One common pitfall is formulating hypotheses that are too broad or too narrow. A hypothesis should be specific enough to be tested but not so narrow that it limits the scope of the investigation.</a:t>
            </a:r>
            <a:endParaRPr lang="en-US" sz="1750" dirty="0"/>
          </a:p>
        </p:txBody>
      </p:sp>
      <p:sp>
        <p:nvSpPr>
          <p:cNvPr id="4" name="Text 2"/>
          <p:cNvSpPr/>
          <p:nvPr/>
        </p:nvSpPr>
        <p:spPr>
          <a:xfrm>
            <a:off x="793790" y="4000024"/>
            <a:ext cx="2835235"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Roboto Medium" pitchFamily="34" charset="0"/>
                <a:ea typeface="Roboto Medium" pitchFamily="34" charset="-122"/>
                <a:cs typeface="Roboto Medium" pitchFamily="34" charset="-120"/>
              </a:rPr>
              <a:t>Ambiguity</a:t>
            </a:r>
            <a:endParaRPr lang="en-US" sz="2200" dirty="0"/>
          </a:p>
        </p:txBody>
      </p:sp>
      <p:sp>
        <p:nvSpPr>
          <p:cNvPr id="5" name="Text 3"/>
          <p:cNvSpPr/>
          <p:nvPr/>
        </p:nvSpPr>
        <p:spPr>
          <a:xfrm>
            <a:off x="793790" y="458116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CFD0D8"/>
                </a:solidFill>
                <a:latin typeface="Roboto" pitchFamily="34" charset="0"/>
                <a:ea typeface="Roboto" pitchFamily="34" charset="-122"/>
                <a:cs typeface="Roboto" pitchFamily="34" charset="-120"/>
              </a:rPr>
              <a:t>Avoid vague or ambiguous language in hypothesis statements. Ensure that the variables and their relationship are clearly defined.</a:t>
            </a:r>
            <a:endParaRPr lang="en-US" sz="1750" dirty="0"/>
          </a:p>
        </p:txBody>
      </p:sp>
      <p:sp>
        <p:nvSpPr>
          <p:cNvPr id="6" name="Text 4"/>
          <p:cNvSpPr/>
          <p:nvPr/>
        </p:nvSpPr>
        <p:spPr>
          <a:xfrm>
            <a:off x="5332928" y="4000024"/>
            <a:ext cx="3270647"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Roboto Medium" pitchFamily="34" charset="0"/>
                <a:ea typeface="Roboto Medium" pitchFamily="34" charset="-122"/>
                <a:cs typeface="Roboto Medium" pitchFamily="34" charset="-120"/>
              </a:rPr>
              <a:t>Lack of Empirical Support</a:t>
            </a:r>
            <a:endParaRPr lang="en-US" sz="2200" dirty="0"/>
          </a:p>
        </p:txBody>
      </p:sp>
      <p:sp>
        <p:nvSpPr>
          <p:cNvPr id="7" name="Text 5"/>
          <p:cNvSpPr/>
          <p:nvPr/>
        </p:nvSpPr>
        <p:spPr>
          <a:xfrm>
            <a:off x="5332928" y="4581168"/>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CFD0D8"/>
                </a:solidFill>
                <a:latin typeface="Roboto" pitchFamily="34" charset="0"/>
                <a:ea typeface="Roboto" pitchFamily="34" charset="-122"/>
                <a:cs typeface="Roboto" pitchFamily="34" charset="-120"/>
              </a:rPr>
              <a:t>The hypothesis should be grounded in existing knowledge or theories, providing a basis for testing the proposed relationship.</a:t>
            </a:r>
            <a:endParaRPr lang="en-US" sz="1750" dirty="0"/>
          </a:p>
        </p:txBody>
      </p:sp>
      <p:sp>
        <p:nvSpPr>
          <p:cNvPr id="8" name="Text 6"/>
          <p:cNvSpPr/>
          <p:nvPr/>
        </p:nvSpPr>
        <p:spPr>
          <a:xfrm>
            <a:off x="9872067" y="4000024"/>
            <a:ext cx="2887742" cy="354330"/>
          </a:xfrm>
          <a:prstGeom prst="rect">
            <a:avLst/>
          </a:prstGeom>
          <a:noFill/>
          <a:ln/>
        </p:spPr>
        <p:txBody>
          <a:bodyPr wrap="none" lIns="0" tIns="0" rIns="0" bIns="0" rtlCol="0" anchor="t"/>
          <a:lstStyle/>
          <a:p>
            <a:pPr marL="0" indent="0">
              <a:lnSpc>
                <a:spcPts val="2750"/>
              </a:lnSpc>
              <a:buNone/>
            </a:pPr>
            <a:r>
              <a:rPr lang="en-US" sz="2200" dirty="0">
                <a:solidFill>
                  <a:srgbClr val="FFFFFF"/>
                </a:solidFill>
                <a:latin typeface="Roboto Medium" pitchFamily="34" charset="0"/>
                <a:ea typeface="Roboto Medium" pitchFamily="34" charset="-122"/>
                <a:cs typeface="Roboto Medium" pitchFamily="34" charset="-120"/>
              </a:rPr>
              <a:t>Confounding Variables</a:t>
            </a:r>
            <a:endParaRPr lang="en-US" sz="2200" dirty="0"/>
          </a:p>
        </p:txBody>
      </p:sp>
      <p:sp>
        <p:nvSpPr>
          <p:cNvPr id="9" name="Text 7"/>
          <p:cNvSpPr/>
          <p:nvPr/>
        </p:nvSpPr>
        <p:spPr>
          <a:xfrm>
            <a:off x="9872067" y="4581168"/>
            <a:ext cx="3978116" cy="2177415"/>
          </a:xfrm>
          <a:prstGeom prst="rect">
            <a:avLst/>
          </a:prstGeom>
          <a:noFill/>
          <a:ln/>
        </p:spPr>
        <p:txBody>
          <a:bodyPr wrap="square" lIns="0" tIns="0" rIns="0" bIns="0" rtlCol="0" anchor="t"/>
          <a:lstStyle/>
          <a:p>
            <a:pPr marL="0" indent="0">
              <a:lnSpc>
                <a:spcPts val="2850"/>
              </a:lnSpc>
              <a:buNone/>
            </a:pPr>
            <a:r>
              <a:rPr lang="en-US" sz="1750" dirty="0">
                <a:solidFill>
                  <a:srgbClr val="CFD0D8"/>
                </a:solidFill>
                <a:latin typeface="Roboto" pitchFamily="34" charset="0"/>
                <a:ea typeface="Roboto" pitchFamily="34" charset="-122"/>
                <a:cs typeface="Roboto" pitchFamily="34" charset="-120"/>
              </a:rPr>
              <a:t>Carefully consider potential confounding variables that could influence the relationship between the variables being studied and ensure that the research design adequately controls for them.</a:t>
            </a:r>
            <a:endParaRPr lang="en-US" sz="1750" dirty="0"/>
          </a:p>
        </p:txBody>
      </p:sp>
      <p:pic>
        <p:nvPicPr>
          <p:cNvPr id="11" name="Picture 10">
            <a:extLst>
              <a:ext uri="{FF2B5EF4-FFF2-40B4-BE49-F238E27FC236}">
                <a16:creationId xmlns:a16="http://schemas.microsoft.com/office/drawing/2014/main" xmlns="" id="{1AA179BE-3E03-4DA0-F85F-9E3B887DC5E5}"/>
              </a:ext>
            </a:extLst>
          </p:cNvPr>
          <p:cNvPicPr>
            <a:picLocks noChangeAspect="1"/>
          </p:cNvPicPr>
          <p:nvPr/>
        </p:nvPicPr>
        <p:blipFill>
          <a:blip r:embed="rId3"/>
          <a:stretch>
            <a:fillRect/>
          </a:stretch>
        </p:blipFill>
        <p:spPr>
          <a:xfrm>
            <a:off x="12353607" y="7735619"/>
            <a:ext cx="2276793" cy="4572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17577" y="498396"/>
            <a:ext cx="7908846" cy="1102995"/>
          </a:xfrm>
          <a:prstGeom prst="rect">
            <a:avLst/>
          </a:prstGeom>
          <a:noFill/>
          <a:ln/>
        </p:spPr>
        <p:txBody>
          <a:bodyPr wrap="square" lIns="0" tIns="0" rIns="0" bIns="0" rtlCol="0" anchor="t"/>
          <a:lstStyle/>
          <a:p>
            <a:pPr marL="0" indent="0">
              <a:lnSpc>
                <a:spcPts val="4300"/>
              </a:lnSpc>
              <a:buNone/>
            </a:pPr>
            <a:r>
              <a:rPr lang="en-US" sz="3450" dirty="0">
                <a:solidFill>
                  <a:srgbClr val="FFFFFF"/>
                </a:solidFill>
                <a:latin typeface="Roboto Medium" pitchFamily="34" charset="0"/>
                <a:ea typeface="Roboto Medium" pitchFamily="34" charset="-122"/>
                <a:cs typeface="Roboto Medium" pitchFamily="34" charset="-120"/>
              </a:rPr>
              <a:t>Research in Managerial Functional Areas</a:t>
            </a:r>
            <a:endParaRPr lang="en-US" sz="3450" dirty="0"/>
          </a:p>
        </p:txBody>
      </p:sp>
      <p:sp>
        <p:nvSpPr>
          <p:cNvPr id="4" name="Text 1"/>
          <p:cNvSpPr/>
          <p:nvPr/>
        </p:nvSpPr>
        <p:spPr>
          <a:xfrm>
            <a:off x="617577" y="1866067"/>
            <a:ext cx="7908846" cy="1411486"/>
          </a:xfrm>
          <a:prstGeom prst="rect">
            <a:avLst/>
          </a:prstGeom>
          <a:noFill/>
          <a:ln/>
        </p:spPr>
        <p:txBody>
          <a:bodyPr wrap="squar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Research methodology plays a crucial role in understanding and improving managerial practices across various functional areas. Whether it's marketing, finance, human resources, or operations, rigorous research can help identify problems, test new strategies, and optimize processes. By systematically collecting and analyzing data, managers can make data-driven decisions, leading to improved efficiency, profitability, and overall organizational performance.</a:t>
            </a:r>
            <a:endParaRPr lang="en-US" sz="1350" dirty="0"/>
          </a:p>
        </p:txBody>
      </p:sp>
      <p:sp>
        <p:nvSpPr>
          <p:cNvPr id="5" name="Shape 2"/>
          <p:cNvSpPr/>
          <p:nvPr/>
        </p:nvSpPr>
        <p:spPr>
          <a:xfrm>
            <a:off x="617577" y="3476030"/>
            <a:ext cx="7908846" cy="4255175"/>
          </a:xfrm>
          <a:prstGeom prst="roundRect">
            <a:avLst>
              <a:gd name="adj" fmla="val 1742"/>
            </a:avLst>
          </a:prstGeom>
          <a:noFill/>
          <a:ln w="7620">
            <a:solidFill>
              <a:srgbClr val="FFFFFF">
                <a:alpha val="24000"/>
              </a:srgbClr>
            </a:solidFill>
            <a:prstDash val="solid"/>
          </a:ln>
        </p:spPr>
      </p:sp>
      <p:sp>
        <p:nvSpPr>
          <p:cNvPr id="6" name="Shape 3"/>
          <p:cNvSpPr/>
          <p:nvPr/>
        </p:nvSpPr>
        <p:spPr>
          <a:xfrm>
            <a:off x="625197" y="3483650"/>
            <a:ext cx="7893606" cy="509230"/>
          </a:xfrm>
          <a:prstGeom prst="rect">
            <a:avLst/>
          </a:prstGeom>
          <a:solidFill>
            <a:srgbClr val="FFFFFF">
              <a:alpha val="4000"/>
            </a:srgbClr>
          </a:solidFill>
          <a:ln/>
        </p:spPr>
      </p:sp>
      <p:sp>
        <p:nvSpPr>
          <p:cNvPr id="7" name="Text 4"/>
          <p:cNvSpPr/>
          <p:nvPr/>
        </p:nvSpPr>
        <p:spPr>
          <a:xfrm>
            <a:off x="801648" y="3597116"/>
            <a:ext cx="3590092" cy="282297"/>
          </a:xfrm>
          <a:prstGeom prst="rect">
            <a:avLst/>
          </a:prstGeom>
          <a:noFill/>
          <a:ln/>
        </p:spPr>
        <p:txBody>
          <a:bodyPr wrap="non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Functional Area</a:t>
            </a:r>
            <a:endParaRPr lang="en-US" sz="1350" dirty="0"/>
          </a:p>
        </p:txBody>
      </p:sp>
      <p:sp>
        <p:nvSpPr>
          <p:cNvPr id="8" name="Text 5"/>
          <p:cNvSpPr/>
          <p:nvPr/>
        </p:nvSpPr>
        <p:spPr>
          <a:xfrm>
            <a:off x="4752261" y="3597116"/>
            <a:ext cx="3590092" cy="282297"/>
          </a:xfrm>
          <a:prstGeom prst="rect">
            <a:avLst/>
          </a:prstGeom>
          <a:noFill/>
          <a:ln/>
        </p:spPr>
        <p:txBody>
          <a:bodyPr wrap="non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Research Applications</a:t>
            </a:r>
            <a:endParaRPr lang="en-US" sz="1350" dirty="0"/>
          </a:p>
        </p:txBody>
      </p:sp>
      <p:sp>
        <p:nvSpPr>
          <p:cNvPr id="9" name="Shape 6"/>
          <p:cNvSpPr/>
          <p:nvPr/>
        </p:nvSpPr>
        <p:spPr>
          <a:xfrm>
            <a:off x="625197" y="3992880"/>
            <a:ext cx="7893606" cy="791527"/>
          </a:xfrm>
          <a:prstGeom prst="rect">
            <a:avLst/>
          </a:prstGeom>
          <a:solidFill>
            <a:srgbClr val="000000">
              <a:alpha val="4000"/>
            </a:srgbClr>
          </a:solidFill>
          <a:ln/>
        </p:spPr>
      </p:sp>
      <p:sp>
        <p:nvSpPr>
          <p:cNvPr id="10" name="Text 7"/>
          <p:cNvSpPr/>
          <p:nvPr/>
        </p:nvSpPr>
        <p:spPr>
          <a:xfrm>
            <a:off x="801648" y="4106347"/>
            <a:ext cx="3590092" cy="282297"/>
          </a:xfrm>
          <a:prstGeom prst="rect">
            <a:avLst/>
          </a:prstGeom>
          <a:noFill/>
          <a:ln/>
        </p:spPr>
        <p:txBody>
          <a:bodyPr wrap="non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Marketing</a:t>
            </a:r>
            <a:endParaRPr lang="en-US" sz="1350" dirty="0"/>
          </a:p>
        </p:txBody>
      </p:sp>
      <p:sp>
        <p:nvSpPr>
          <p:cNvPr id="11" name="Text 8"/>
          <p:cNvSpPr/>
          <p:nvPr/>
        </p:nvSpPr>
        <p:spPr>
          <a:xfrm>
            <a:off x="4752261" y="4106347"/>
            <a:ext cx="3590092" cy="564594"/>
          </a:xfrm>
          <a:prstGeom prst="rect">
            <a:avLst/>
          </a:prstGeom>
          <a:noFill/>
          <a:ln/>
        </p:spPr>
        <p:txBody>
          <a:bodyPr wrap="squar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Customer segmentation, market research, brand positioning, advertising effectiveness</a:t>
            </a:r>
            <a:endParaRPr lang="en-US" sz="1350" dirty="0"/>
          </a:p>
        </p:txBody>
      </p:sp>
      <p:sp>
        <p:nvSpPr>
          <p:cNvPr id="12" name="Shape 9"/>
          <p:cNvSpPr/>
          <p:nvPr/>
        </p:nvSpPr>
        <p:spPr>
          <a:xfrm>
            <a:off x="625197" y="4784408"/>
            <a:ext cx="7893606" cy="791527"/>
          </a:xfrm>
          <a:prstGeom prst="rect">
            <a:avLst/>
          </a:prstGeom>
          <a:solidFill>
            <a:srgbClr val="FFFFFF">
              <a:alpha val="4000"/>
            </a:srgbClr>
          </a:solidFill>
          <a:ln/>
        </p:spPr>
      </p:sp>
      <p:sp>
        <p:nvSpPr>
          <p:cNvPr id="13" name="Text 10"/>
          <p:cNvSpPr/>
          <p:nvPr/>
        </p:nvSpPr>
        <p:spPr>
          <a:xfrm>
            <a:off x="801648" y="4897874"/>
            <a:ext cx="3590092" cy="282297"/>
          </a:xfrm>
          <a:prstGeom prst="rect">
            <a:avLst/>
          </a:prstGeom>
          <a:noFill/>
          <a:ln/>
        </p:spPr>
        <p:txBody>
          <a:bodyPr wrap="non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Finance</a:t>
            </a:r>
            <a:endParaRPr lang="en-US" sz="1350" dirty="0"/>
          </a:p>
        </p:txBody>
      </p:sp>
      <p:sp>
        <p:nvSpPr>
          <p:cNvPr id="14" name="Text 11"/>
          <p:cNvSpPr/>
          <p:nvPr/>
        </p:nvSpPr>
        <p:spPr>
          <a:xfrm>
            <a:off x="4752261" y="4897874"/>
            <a:ext cx="3590092" cy="564594"/>
          </a:xfrm>
          <a:prstGeom prst="rect">
            <a:avLst/>
          </a:prstGeom>
          <a:noFill/>
          <a:ln/>
        </p:spPr>
        <p:txBody>
          <a:bodyPr wrap="squar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Investment analysis, financial forecasting, risk assessment, cost optimization</a:t>
            </a:r>
            <a:endParaRPr lang="en-US" sz="1350" dirty="0"/>
          </a:p>
        </p:txBody>
      </p:sp>
      <p:sp>
        <p:nvSpPr>
          <p:cNvPr id="15" name="Shape 12"/>
          <p:cNvSpPr/>
          <p:nvPr/>
        </p:nvSpPr>
        <p:spPr>
          <a:xfrm>
            <a:off x="625197" y="5575935"/>
            <a:ext cx="7893606" cy="1073825"/>
          </a:xfrm>
          <a:prstGeom prst="rect">
            <a:avLst/>
          </a:prstGeom>
          <a:solidFill>
            <a:srgbClr val="000000">
              <a:alpha val="4000"/>
            </a:srgbClr>
          </a:solidFill>
          <a:ln/>
        </p:spPr>
      </p:sp>
      <p:sp>
        <p:nvSpPr>
          <p:cNvPr id="16" name="Text 13"/>
          <p:cNvSpPr/>
          <p:nvPr/>
        </p:nvSpPr>
        <p:spPr>
          <a:xfrm>
            <a:off x="801648" y="5689402"/>
            <a:ext cx="3590092" cy="282297"/>
          </a:xfrm>
          <a:prstGeom prst="rect">
            <a:avLst/>
          </a:prstGeom>
          <a:noFill/>
          <a:ln/>
        </p:spPr>
        <p:txBody>
          <a:bodyPr wrap="non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Human Resources</a:t>
            </a:r>
            <a:endParaRPr lang="en-US" sz="1350" dirty="0"/>
          </a:p>
        </p:txBody>
      </p:sp>
      <p:sp>
        <p:nvSpPr>
          <p:cNvPr id="17" name="Text 14"/>
          <p:cNvSpPr/>
          <p:nvPr/>
        </p:nvSpPr>
        <p:spPr>
          <a:xfrm>
            <a:off x="4752261" y="5689402"/>
            <a:ext cx="3590092" cy="846892"/>
          </a:xfrm>
          <a:prstGeom prst="rect">
            <a:avLst/>
          </a:prstGeom>
          <a:noFill/>
          <a:ln/>
        </p:spPr>
        <p:txBody>
          <a:bodyPr wrap="squar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Employee satisfaction surveys, talent acquisition strategies, performance evaluation, training effectiveness</a:t>
            </a:r>
            <a:endParaRPr lang="en-US" sz="1350" dirty="0"/>
          </a:p>
        </p:txBody>
      </p:sp>
      <p:sp>
        <p:nvSpPr>
          <p:cNvPr id="18" name="Shape 15"/>
          <p:cNvSpPr/>
          <p:nvPr/>
        </p:nvSpPr>
        <p:spPr>
          <a:xfrm>
            <a:off x="625197" y="6649760"/>
            <a:ext cx="7893606" cy="1073825"/>
          </a:xfrm>
          <a:prstGeom prst="rect">
            <a:avLst/>
          </a:prstGeom>
          <a:solidFill>
            <a:srgbClr val="FFFFFF">
              <a:alpha val="4000"/>
            </a:srgbClr>
          </a:solidFill>
          <a:ln/>
        </p:spPr>
      </p:sp>
      <p:sp>
        <p:nvSpPr>
          <p:cNvPr id="19" name="Text 16"/>
          <p:cNvSpPr/>
          <p:nvPr/>
        </p:nvSpPr>
        <p:spPr>
          <a:xfrm>
            <a:off x="801648" y="6763226"/>
            <a:ext cx="3590092" cy="282297"/>
          </a:xfrm>
          <a:prstGeom prst="rect">
            <a:avLst/>
          </a:prstGeom>
          <a:noFill/>
          <a:ln/>
        </p:spPr>
        <p:txBody>
          <a:bodyPr wrap="non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Operations</a:t>
            </a:r>
            <a:endParaRPr lang="en-US" sz="1350" dirty="0"/>
          </a:p>
        </p:txBody>
      </p:sp>
      <p:sp>
        <p:nvSpPr>
          <p:cNvPr id="20" name="Text 17"/>
          <p:cNvSpPr/>
          <p:nvPr/>
        </p:nvSpPr>
        <p:spPr>
          <a:xfrm>
            <a:off x="4752261" y="6763226"/>
            <a:ext cx="3590092" cy="846892"/>
          </a:xfrm>
          <a:prstGeom prst="rect">
            <a:avLst/>
          </a:prstGeom>
          <a:noFill/>
          <a:ln/>
        </p:spPr>
        <p:txBody>
          <a:bodyPr wrap="square" lIns="0" tIns="0" rIns="0" bIns="0" rtlCol="0" anchor="t"/>
          <a:lstStyle/>
          <a:p>
            <a:pPr marL="0" indent="0">
              <a:lnSpc>
                <a:spcPts val="2200"/>
              </a:lnSpc>
              <a:buNone/>
            </a:pPr>
            <a:r>
              <a:rPr lang="en-US" sz="1350" dirty="0">
                <a:solidFill>
                  <a:srgbClr val="CFD0D8"/>
                </a:solidFill>
                <a:latin typeface="Roboto" pitchFamily="34" charset="0"/>
                <a:ea typeface="Roboto" pitchFamily="34" charset="-122"/>
                <a:cs typeface="Roboto" pitchFamily="34" charset="-120"/>
              </a:rPr>
              <a:t>Process optimization, supply chain management, quality control, production planning</a:t>
            </a:r>
            <a:endParaRPr lang="en-US" sz="13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547</Words>
  <Application>Microsoft Office PowerPoint</Application>
  <PresentationFormat>Custom</PresentationFormat>
  <Paragraphs>51</Paragraphs>
  <Slides>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Arial Black</vt:lpstr>
      <vt:lpstr>DFKai-SB</vt:lpstr>
      <vt:lpstr>Times New Roman</vt:lpstr>
      <vt:lpstr>Aharoni</vt:lpstr>
      <vt:lpstr>Calibri</vt:lpstr>
      <vt:lpstr>Roboto Medium</vt:lpstr>
      <vt:lpstr>Roboto</vt:lpstr>
      <vt:lpstr>Roboto Bold</vt:lpstr>
      <vt:lpstr>Office Theme</vt:lpstr>
      <vt:lpstr>Slide 1</vt:lpstr>
      <vt:lpstr>Slide 2</vt:lpstr>
      <vt:lpstr>Slide 3</vt:lpstr>
      <vt:lpstr>Slide 4</vt:lpstr>
      <vt:lpstr>Slide 5</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4</cp:revision>
  <dcterms:created xsi:type="dcterms:W3CDTF">2024-11-13T08:27:39Z</dcterms:created>
  <dcterms:modified xsi:type="dcterms:W3CDTF">2024-11-29T09:14:29Z</dcterms:modified>
</cp:coreProperties>
</file>