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8128000" cy="4572000"/>
  <p:notesSz cx="8128000" cy="4572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8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22663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03750" y="0"/>
            <a:ext cx="3522663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C4FB5-4076-4BB9-862C-15719571B8B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00" y="342900"/>
            <a:ext cx="3048000" cy="1714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2800" y="2171700"/>
            <a:ext cx="6502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43400"/>
            <a:ext cx="352266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03750" y="4343400"/>
            <a:ext cx="352266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CBD90-F56B-4C0D-A2BD-1BED6BB6FF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07008"/>
            <a:ext cx="8124952" cy="296875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3739" y="492505"/>
            <a:ext cx="3980520" cy="322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9200" y="2560320"/>
            <a:ext cx="568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9C60D-61C0-4346-BC39-1CCDC341CD83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2E716-8F55-43B2-A6CA-1E79293D14DD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6400" y="1051560"/>
            <a:ext cx="353568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85920" y="1051560"/>
            <a:ext cx="353568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C58FF-7F5D-44A6-A18C-6BB6A4C92E8A}" type="datetime1">
              <a:rPr lang="en-US" smtClean="0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EE56-EB99-4498-BDD6-C521BEEDCF88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A6D5-7255-4537-BE4B-9D8C9F1AE8BD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3740" y="498855"/>
            <a:ext cx="5720519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27999" y="1207008"/>
            <a:ext cx="4574540" cy="313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63520" y="4251960"/>
            <a:ext cx="260096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6400" y="4251960"/>
            <a:ext cx="186944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2727-74DF-49FC-BC62-0DFE2A75BD59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52160" y="4251960"/>
            <a:ext cx="186944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s.ai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s://presentations.ai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3200" y="228600"/>
            <a:ext cx="6096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0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0800" y="1447800"/>
            <a:ext cx="609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16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4200" y="1905000"/>
            <a:ext cx="4887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public speaking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22HRMVA1</a:t>
            </a:r>
            <a:endParaRPr lang="en-US" sz="16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0400" y="25146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Unit-II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informative speech analysis</a:t>
            </a:r>
            <a:endParaRPr lang="en-US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76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28600"/>
            <a:ext cx="1295400" cy="110882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8239"/>
            <a:ext cx="8125459" cy="710565"/>
            <a:chOff x="0" y="1158239"/>
            <a:chExt cx="8125459" cy="710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5333" y="1164335"/>
              <a:ext cx="347428" cy="609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58239"/>
              <a:ext cx="8125459" cy="710565"/>
            </a:xfrm>
            <a:custGeom>
              <a:avLst/>
              <a:gdLst/>
              <a:ahLst/>
              <a:cxnLst/>
              <a:rect l="l" t="t" r="r" b="b"/>
              <a:pathLst>
                <a:path w="8125459" h="710564">
                  <a:moveTo>
                    <a:pt x="8125968" y="710184"/>
                  </a:moveTo>
                  <a:lnTo>
                    <a:pt x="0" y="710184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710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6696" y="1744979"/>
            <a:ext cx="1377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634" algn="l"/>
              </a:tabLst>
            </a:pPr>
            <a:r>
              <a:rPr sz="800" spc="-5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8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8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9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Cambria"/>
                <a:cs typeface="Cambria"/>
              </a:rPr>
              <a:t>CH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800" spc="-9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Cambria"/>
                <a:cs typeface="Cambria"/>
              </a:rPr>
              <a:t>RGA</a:t>
            </a:r>
            <a:r>
              <a:rPr sz="80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2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8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1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Cambria"/>
                <a:cs typeface="Cambria"/>
              </a:rPr>
              <a:t>ZAT</a:t>
            </a:r>
            <a:r>
              <a:rPr sz="80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1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1943" y="1119871"/>
            <a:ext cx="3396615" cy="6076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950" spc="-10" dirty="0">
                <a:solidFill>
                  <a:srgbClr val="FFFFFF"/>
                </a:solidFill>
                <a:latin typeface="Arial MT"/>
                <a:cs typeface="Arial MT"/>
              </a:rPr>
              <a:t>Outlining</a:t>
            </a:r>
            <a:endParaRPr sz="950">
              <a:latin typeface="Arial MT"/>
              <a:cs typeface="Arial MT"/>
            </a:endParaRPr>
          </a:p>
          <a:p>
            <a:pPr marL="14604" marR="5080" indent="-1270">
              <a:lnSpc>
                <a:spcPct val="115599"/>
              </a:lnSpc>
              <a:spcBef>
                <a:spcPts val="375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Create</a:t>
            </a:r>
            <a:r>
              <a:rPr sz="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0" dirty="0">
                <a:solidFill>
                  <a:srgbClr val="F0F0F0"/>
                </a:solidFill>
                <a:latin typeface="Times New Roman"/>
                <a:cs typeface="Times New Roman"/>
              </a:rPr>
              <a:t>n</a:t>
            </a:r>
            <a:r>
              <a:rPr sz="900" spc="20" dirty="0">
                <a:solidFill>
                  <a:srgbClr val="F0F0F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structured</a:t>
            </a:r>
            <a:r>
              <a:rPr sz="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outline</a:t>
            </a:r>
            <a:r>
              <a:rPr sz="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effectively</a:t>
            </a:r>
            <a:r>
              <a:rPr sz="9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map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speech,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ensuring logical</a:t>
            </a:r>
            <a:r>
              <a:rPr sz="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progression</a:t>
            </a:r>
            <a:r>
              <a:rPr sz="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clarity.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969007"/>
            <a:ext cx="8125459" cy="624840"/>
            <a:chOff x="0" y="1969007"/>
            <a:chExt cx="8125459" cy="6248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9714" y="1978151"/>
              <a:ext cx="298666" cy="609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969007"/>
              <a:ext cx="8125459" cy="624840"/>
            </a:xfrm>
            <a:custGeom>
              <a:avLst/>
              <a:gdLst/>
              <a:ahLst/>
              <a:cxnLst/>
              <a:rect l="l" t="t" r="r" b="b"/>
              <a:pathLst>
                <a:path w="8125459" h="624839">
                  <a:moveTo>
                    <a:pt x="8125968" y="624840"/>
                  </a:moveTo>
                  <a:lnTo>
                    <a:pt x="0" y="624840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6248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2143" y="1936750"/>
            <a:ext cx="1613535" cy="6369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3175">
              <a:lnSpc>
                <a:spcPts val="2350"/>
              </a:lnSpc>
              <a:spcBef>
                <a:spcPts val="270"/>
              </a:spcBef>
            </a:pPr>
            <a:r>
              <a:rPr sz="2050" spc="-105" dirty="0">
                <a:solidFill>
                  <a:srgbClr val="FFFFFF"/>
                </a:solidFill>
                <a:latin typeface="Arial MT"/>
                <a:cs typeface="Arial MT"/>
              </a:rPr>
              <a:t>Techniques</a:t>
            </a:r>
            <a:r>
              <a:rPr sz="205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2050" spc="-20" dirty="0">
                <a:solidFill>
                  <a:srgbClr val="FFFFFF"/>
                </a:solidFill>
                <a:latin typeface="Arial MT"/>
                <a:cs typeface="Arial MT"/>
              </a:rPr>
              <a:t>Organization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75924" y="1924924"/>
            <a:ext cx="3465195" cy="61658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f4ote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Cards</a:t>
            </a:r>
            <a:endParaRPr sz="1000">
              <a:latin typeface="Times New Roman"/>
              <a:cs typeface="Times New Roman"/>
            </a:endParaRPr>
          </a:p>
          <a:p>
            <a:pPr marL="17780" marR="5080" indent="-4445">
              <a:lnSpc>
                <a:spcPct val="115599"/>
              </a:lnSpc>
              <a:spcBef>
                <a:spcPts val="365"/>
              </a:spcBef>
            </a:pP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Utilize</a:t>
            </a:r>
            <a:r>
              <a:rPr sz="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note</a:t>
            </a:r>
            <a:r>
              <a:rPr sz="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cards</a:t>
            </a: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highlight</a:t>
            </a:r>
            <a:r>
              <a:rPr sz="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points</a:t>
            </a:r>
            <a:r>
              <a:rPr sz="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and</a:t>
            </a:r>
            <a:r>
              <a:rPr sz="900" spc="-5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facilitate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smooth</a:t>
            </a:r>
            <a:r>
              <a:rPr sz="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transitions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topics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presentation.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645664"/>
            <a:ext cx="8125459" cy="759460"/>
            <a:chOff x="0" y="2645664"/>
            <a:chExt cx="8125459" cy="75946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5809" y="2791968"/>
              <a:ext cx="286476" cy="609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645664"/>
              <a:ext cx="8125459" cy="759460"/>
            </a:xfrm>
            <a:custGeom>
              <a:avLst/>
              <a:gdLst/>
              <a:ahLst/>
              <a:cxnLst/>
              <a:rect l="l" t="t" r="r" b="b"/>
              <a:pathLst>
                <a:path w="8125459" h="759460">
                  <a:moveTo>
                    <a:pt x="8125968" y="758952"/>
                  </a:moveTo>
                  <a:lnTo>
                    <a:pt x="0" y="758952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7589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7601" y="2606801"/>
            <a:ext cx="258254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Effective</a:t>
            </a:r>
            <a:r>
              <a:rPr sz="95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Methods</a:t>
            </a:r>
            <a:r>
              <a:rPr sz="95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95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Structuring</a:t>
            </a:r>
            <a:r>
              <a:rPr sz="95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Your</a:t>
            </a:r>
            <a:r>
              <a:rPr sz="95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mbria"/>
                <a:cs typeface="Cambria"/>
              </a:rPr>
              <a:t>Speech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71943" y="2747503"/>
            <a:ext cx="3575685" cy="6076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950" spc="-10" dirty="0">
                <a:solidFill>
                  <a:srgbClr val="EFEFEF"/>
                </a:solidFill>
                <a:latin typeface="Arial MT"/>
                <a:cs typeface="Arial MT"/>
              </a:rPr>
              <a:t>Organizing</a:t>
            </a:r>
            <a:r>
              <a:rPr sz="950" spc="-30" dirty="0">
                <a:solidFill>
                  <a:srgbClr val="EFEFEF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F0F0F0"/>
                </a:solidFill>
                <a:latin typeface="Arial MT"/>
                <a:cs typeface="Arial MT"/>
              </a:rPr>
              <a:t>Content</a:t>
            </a:r>
            <a:r>
              <a:rPr sz="950" spc="-30" dirty="0">
                <a:solidFill>
                  <a:srgbClr val="F0F0F0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EFEFEF"/>
                </a:solidFill>
                <a:latin typeface="Arial MT"/>
                <a:cs typeface="Arial MT"/>
              </a:rPr>
              <a:t>Effectively</a:t>
            </a:r>
            <a:endParaRPr sz="950">
              <a:latin typeface="Arial MT"/>
              <a:cs typeface="Arial MT"/>
            </a:endParaRPr>
          </a:p>
          <a:p>
            <a:pPr marL="14604" marR="5080" indent="-1270">
              <a:lnSpc>
                <a:spcPct val="115599"/>
              </a:lnSpc>
              <a:spcBef>
                <a:spcPts val="375"/>
              </a:spcBef>
            </a:pP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Group</a:t>
            </a:r>
            <a:r>
              <a:rPr sz="900" spc="75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related</a:t>
            </a:r>
            <a:r>
              <a:rPr sz="900" spc="10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inforination</a:t>
            </a:r>
            <a:r>
              <a:rPr sz="900" spc="14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0F0F0"/>
                </a:solidFill>
                <a:latin typeface="Times New Roman"/>
                <a:cs typeface="Times New Roman"/>
              </a:rPr>
              <a:t>together</a:t>
            </a:r>
            <a:r>
              <a:rPr sz="900" spc="55" dirty="0">
                <a:solidFill>
                  <a:srgbClr val="F0F0F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to</a:t>
            </a:r>
            <a:r>
              <a:rPr sz="900" spc="6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enhance</a:t>
            </a:r>
            <a:r>
              <a:rPr sz="900" spc="8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spc="-105" dirty="0">
                <a:solidFill>
                  <a:srgbClr val="EFEFEF"/>
                </a:solidFill>
                <a:latin typeface="Times New Roman"/>
                <a:cs typeface="Times New Roman"/>
              </a:rPr>
              <a:t>flow›'</a:t>
            </a:r>
            <a:r>
              <a:rPr sz="900" spc="2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and</a:t>
            </a:r>
            <a:r>
              <a:rPr sz="900" spc="6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coherence,</a:t>
            </a:r>
            <a:r>
              <a:rPr sz="900" spc="10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2F2F2"/>
                </a:solidFill>
                <a:latin typeface="Times New Roman"/>
                <a:cs typeface="Times New Roman"/>
              </a:rPr>
              <a:t>making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it</a:t>
            </a:r>
            <a:r>
              <a:rPr sz="900" spc="2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easier</a:t>
            </a:r>
            <a:r>
              <a:rPr sz="900" spc="15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for</a:t>
            </a:r>
            <a:r>
              <a:rPr sz="900" spc="4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the</a:t>
            </a:r>
            <a:r>
              <a:rPr sz="900" spc="35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audience</a:t>
            </a:r>
            <a:r>
              <a:rPr sz="900" spc="7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to</a:t>
            </a:r>
            <a:r>
              <a:rPr sz="900" spc="1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DEDED"/>
                </a:solidFill>
                <a:latin typeface="Times New Roman"/>
                <a:cs typeface="Times New Roman"/>
              </a:rPr>
              <a:t>follow’.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68715" y="4234633"/>
            <a:ext cx="641985" cy="10451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spc="-160" smtClean="0">
                <a:solidFill>
                  <a:srgbClr val="FFFFFF"/>
                </a:solidFill>
                <a:latin typeface="Arial MT"/>
                <a:cs typeface="Arial MT"/>
              </a:rPr>
              <a:t>GB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761" y="2763011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047" y="0"/>
                </a:lnTo>
              </a:path>
            </a:pathLst>
          </a:custGeom>
          <a:ln w="9144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2666" y="2763011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047" y="0"/>
                </a:lnTo>
              </a:path>
            </a:pathLst>
          </a:custGeom>
          <a:ln w="9144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2345" y="321564"/>
            <a:ext cx="12788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9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8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Cambria"/>
                <a:cs typeface="Cambria"/>
              </a:rPr>
              <a:t>FF</a:t>
            </a:r>
            <a:r>
              <a:rPr sz="8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ECT</a:t>
            </a:r>
            <a:r>
              <a:rPr sz="8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8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8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800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8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8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65" dirty="0">
                <a:solidFill>
                  <a:srgbClr val="FFFFFF"/>
                </a:solidFill>
                <a:latin typeface="Cambria"/>
                <a:cs typeface="Cambria"/>
              </a:rPr>
              <a:t>VERY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66927"/>
            <a:ext cx="8125459" cy="241300"/>
          </a:xfrm>
          <a:custGeom>
            <a:avLst/>
            <a:gdLst/>
            <a:ahLst/>
            <a:cxnLst/>
            <a:rect l="l" t="t" r="r" b="b"/>
            <a:pathLst>
              <a:path w="8125459" h="241300">
                <a:moveTo>
                  <a:pt x="8125968" y="240792"/>
                </a:moveTo>
                <a:lnTo>
                  <a:pt x="0" y="240792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/>
              <a:t>Tips</a:t>
            </a:r>
            <a:r>
              <a:rPr sz="1900" spc="-20" dirty="0"/>
              <a:t> </a:t>
            </a:r>
            <a:r>
              <a:rPr sz="1900" dirty="0"/>
              <a:t>for</a:t>
            </a:r>
            <a:r>
              <a:rPr sz="1900" spc="-75" dirty="0"/>
              <a:t> </a:t>
            </a:r>
            <a:r>
              <a:rPr sz="1900" dirty="0"/>
              <a:t>Effective</a:t>
            </a:r>
            <a:r>
              <a:rPr sz="1900" spc="-50" dirty="0"/>
              <a:t> </a:t>
            </a:r>
            <a:r>
              <a:rPr sz="1900" spc="-10" dirty="0"/>
              <a:t>Delivery</a:t>
            </a:r>
            <a:r>
              <a:rPr sz="1900" dirty="0"/>
              <a:t> </a:t>
            </a:r>
            <a:r>
              <a:rPr sz="1900" spc="-40" dirty="0"/>
              <a:t>and</a:t>
            </a:r>
            <a:r>
              <a:rPr sz="1900" spc="-120" dirty="0"/>
              <a:t> </a:t>
            </a:r>
            <a:r>
              <a:rPr sz="1900" dirty="0"/>
              <a:t>Importance</a:t>
            </a:r>
            <a:r>
              <a:rPr sz="1900" spc="30" dirty="0"/>
              <a:t> </a:t>
            </a:r>
            <a:r>
              <a:rPr sz="1900" dirty="0"/>
              <a:t>of</a:t>
            </a:r>
            <a:r>
              <a:rPr sz="1900" spc="-15" dirty="0"/>
              <a:t> </a:t>
            </a:r>
            <a:r>
              <a:rPr sz="1900" spc="-10" dirty="0"/>
              <a:t>Practice</a:t>
            </a:r>
            <a:endParaRPr sz="1900"/>
          </a:p>
        </p:txBody>
      </p:sp>
      <p:sp>
        <p:nvSpPr>
          <p:cNvPr id="8" name="object 8"/>
          <p:cNvSpPr/>
          <p:nvPr/>
        </p:nvSpPr>
        <p:spPr>
          <a:xfrm>
            <a:off x="0" y="871727"/>
            <a:ext cx="8125459" cy="131445"/>
          </a:xfrm>
          <a:custGeom>
            <a:avLst/>
            <a:gdLst/>
            <a:ahLst/>
            <a:cxnLst/>
            <a:rect l="l" t="t" r="r" b="b"/>
            <a:pathLst>
              <a:path w="8125459" h="131444">
                <a:moveTo>
                  <a:pt x="8125968" y="131064"/>
                </a:moveTo>
                <a:lnTo>
                  <a:pt x="0" y="131064"/>
                </a:lnTo>
                <a:lnTo>
                  <a:pt x="0" y="0"/>
                </a:lnTo>
                <a:lnTo>
                  <a:pt x="8125968" y="0"/>
                </a:lnTo>
                <a:lnTo>
                  <a:pt x="8125968" y="131064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13760" y="823467"/>
            <a:ext cx="2695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Mastering</a:t>
            </a:r>
            <a:r>
              <a:rPr sz="1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Art</a:t>
            </a:r>
            <a:r>
              <a:rPr sz="1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Informative</a:t>
            </a:r>
            <a:r>
              <a:rPr sz="1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Speech</a:t>
            </a:r>
            <a:r>
              <a:rPr sz="1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Delivery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493519"/>
            <a:ext cx="8125459" cy="1198245"/>
            <a:chOff x="0" y="1493519"/>
            <a:chExt cx="8125459" cy="119824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190" y="1633727"/>
              <a:ext cx="240761" cy="2407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3143" y="1633727"/>
              <a:ext cx="237714" cy="2407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1493519"/>
              <a:ext cx="8125459" cy="1198245"/>
            </a:xfrm>
            <a:custGeom>
              <a:avLst/>
              <a:gdLst/>
              <a:ahLst/>
              <a:cxnLst/>
              <a:rect l="l" t="t" r="r" b="b"/>
              <a:pathLst>
                <a:path w="8125459" h="1198245">
                  <a:moveTo>
                    <a:pt x="8125968" y="1197864"/>
                  </a:moveTo>
                  <a:lnTo>
                    <a:pt x="0" y="1197864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1197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8770" y="1921877"/>
            <a:ext cx="3300095" cy="6197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Voice</a:t>
            </a:r>
            <a:r>
              <a:rPr sz="1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Modulation</a:t>
            </a:r>
            <a:endParaRPr sz="1000">
              <a:latin typeface="Times New Roman"/>
              <a:cs typeface="Times New Roman"/>
            </a:endParaRPr>
          </a:p>
          <a:p>
            <a:pPr marL="12065" marR="5080" algn="ctr">
              <a:lnSpc>
                <a:spcPct val="117800"/>
              </a:lnSpc>
              <a:spcBef>
                <a:spcPts val="340"/>
              </a:spcBef>
            </a:pP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Varying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pitch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volume</a:t>
            </a:r>
            <a:r>
              <a:rPr sz="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throughout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speech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keeps</a:t>
            </a:r>
            <a:r>
              <a:rPr sz="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audience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engaged</a:t>
            </a:r>
            <a:r>
              <a:rPr sz="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attentive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message.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24623" y="1909990"/>
            <a:ext cx="3242310" cy="6299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Body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Language</a:t>
            </a:r>
            <a:endParaRPr sz="1000">
              <a:latin typeface="Arial MT"/>
              <a:cs typeface="Arial MT"/>
            </a:endParaRPr>
          </a:p>
          <a:p>
            <a:pPr marL="12065" marR="5080" indent="13970" algn="ctr">
              <a:lnSpc>
                <a:spcPct val="124700"/>
              </a:lnSpc>
              <a:spcBef>
                <a:spcPts val="330"/>
              </a:spcBef>
            </a:pP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Effective</a:t>
            </a:r>
            <a:r>
              <a:rPr sz="85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use</a:t>
            </a:r>
            <a:r>
              <a:rPr sz="85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2F2F2"/>
                </a:solidFill>
                <a:latin typeface="Cambria"/>
                <a:cs typeface="Cambria"/>
              </a:rPr>
              <a:t>of</a:t>
            </a:r>
            <a:r>
              <a:rPr sz="850" spc="10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gestures</a:t>
            </a:r>
            <a:r>
              <a:rPr sz="85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85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maintaining</a:t>
            </a:r>
            <a:r>
              <a:rPr sz="85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eye</a:t>
            </a:r>
            <a:r>
              <a:rPr sz="85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contact</a:t>
            </a:r>
            <a:r>
              <a:rPr sz="85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helps</a:t>
            </a:r>
            <a:r>
              <a:rPr sz="85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create</a:t>
            </a:r>
            <a:r>
              <a:rPr sz="85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5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85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connection</a:t>
            </a:r>
            <a:r>
              <a:rPr sz="85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sz="85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the audience,</a:t>
            </a:r>
            <a:r>
              <a:rPr sz="85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making</a:t>
            </a:r>
            <a:r>
              <a:rPr sz="85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your</a:t>
            </a:r>
            <a:r>
              <a:rPr sz="85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message</a:t>
            </a:r>
            <a:r>
              <a:rPr sz="85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2F2F2"/>
                </a:solidFill>
                <a:latin typeface="Cambria"/>
                <a:cs typeface="Cambria"/>
              </a:rPr>
              <a:t>more</a:t>
            </a:r>
            <a:r>
              <a:rPr sz="850" spc="15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iinpactful.</a:t>
            </a:r>
            <a:endParaRPr sz="85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2767583"/>
            <a:ext cx="8125459" cy="1203960"/>
            <a:chOff x="0" y="2767583"/>
            <a:chExt cx="8125459" cy="120396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3238" y="2910839"/>
              <a:ext cx="237714" cy="2407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0094" y="2910839"/>
              <a:ext cx="240761" cy="2407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2767583"/>
              <a:ext cx="8125459" cy="1203960"/>
            </a:xfrm>
            <a:custGeom>
              <a:avLst/>
              <a:gdLst/>
              <a:ahLst/>
              <a:cxnLst/>
              <a:rect l="l" t="t" r="r" b="b"/>
              <a:pathLst>
                <a:path w="8125459" h="1203960">
                  <a:moveTo>
                    <a:pt x="8125968" y="1203960"/>
                  </a:moveTo>
                  <a:lnTo>
                    <a:pt x="0" y="1203960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1203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0732" y="3193332"/>
            <a:ext cx="3394710" cy="62103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950" spc="-10" dirty="0">
                <a:solidFill>
                  <a:srgbClr val="EFEFEF"/>
                </a:solidFill>
                <a:latin typeface="Arial MT"/>
                <a:cs typeface="Arial MT"/>
              </a:rPr>
              <a:t>Engagement</a:t>
            </a:r>
            <a:endParaRPr sz="950">
              <a:latin typeface="Arial MT"/>
              <a:cs typeface="Arial MT"/>
            </a:endParaRPr>
          </a:p>
          <a:p>
            <a:pPr marL="12700" marR="5080" algn="ctr">
              <a:lnSpc>
                <a:spcPct val="124700"/>
              </a:lnSpc>
              <a:spcBef>
                <a:spcPts val="340"/>
              </a:spcBef>
            </a:pPr>
            <a:r>
              <a:rPr sz="850" spc="-10" dirty="0">
                <a:solidFill>
                  <a:srgbClr val="EFEFEF"/>
                </a:solidFill>
                <a:latin typeface="Cambria"/>
                <a:cs typeface="Cambria"/>
              </a:rPr>
              <a:t>Incorporating</a:t>
            </a:r>
            <a:r>
              <a:rPr sz="850" spc="6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questions</a:t>
            </a:r>
            <a:r>
              <a:rPr sz="850" spc="5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and</a:t>
            </a:r>
            <a:r>
              <a:rPr sz="850" spc="1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encouraging</a:t>
            </a:r>
            <a:r>
              <a:rPr sz="850" spc="5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audience</a:t>
            </a:r>
            <a:r>
              <a:rPr sz="850" spc="7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FEFEF"/>
                </a:solidFill>
                <a:latin typeface="Cambria"/>
                <a:cs typeface="Cambria"/>
              </a:rPr>
              <a:t>participation</a:t>
            </a:r>
            <a:r>
              <a:rPr sz="850" spc="6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FEFEF"/>
                </a:solidFill>
                <a:latin typeface="Cambria"/>
                <a:cs typeface="Cambria"/>
              </a:rPr>
              <a:t>fosters</a:t>
            </a:r>
            <a:r>
              <a:rPr sz="850" spc="50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on</a:t>
            </a:r>
            <a:r>
              <a:rPr sz="850" spc="3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interactive</a:t>
            </a:r>
            <a:r>
              <a:rPr sz="850" spc="5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spc="-20" dirty="0">
                <a:solidFill>
                  <a:srgbClr val="EFEFEF"/>
                </a:solidFill>
                <a:latin typeface="Cambria"/>
                <a:cs typeface="Cambria"/>
              </a:rPr>
              <a:t>environ</a:t>
            </a:r>
            <a:r>
              <a:rPr sz="850" spc="-7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ment,</a:t>
            </a:r>
            <a:r>
              <a:rPr sz="850" spc="1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enhancing</a:t>
            </a:r>
            <a:r>
              <a:rPr sz="850" spc="3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the</a:t>
            </a:r>
            <a:r>
              <a:rPr sz="850" spc="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DEDED"/>
                </a:solidFill>
                <a:latin typeface="Cambria"/>
                <a:cs typeface="Cambria"/>
              </a:rPr>
              <a:t>overall</a:t>
            </a:r>
            <a:r>
              <a:rPr sz="850" spc="7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FEFEF"/>
                </a:solidFill>
                <a:latin typeface="Cambria"/>
                <a:cs typeface="Cambria"/>
              </a:rPr>
              <a:t>experience.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94680" y="3204703"/>
            <a:ext cx="3307079" cy="6108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950" dirty="0">
                <a:solidFill>
                  <a:srgbClr val="E8E8E8"/>
                </a:solidFill>
                <a:latin typeface="Arial MT"/>
                <a:cs typeface="Arial MT"/>
              </a:rPr>
              <a:t>Importance</a:t>
            </a:r>
            <a:r>
              <a:rPr sz="950" spc="30" dirty="0">
                <a:solidFill>
                  <a:srgbClr val="E8E8E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8E8E8"/>
                </a:solidFill>
                <a:latin typeface="Arial MT"/>
                <a:cs typeface="Arial MT"/>
              </a:rPr>
              <a:t>of</a:t>
            </a:r>
            <a:r>
              <a:rPr sz="950" spc="-20" dirty="0">
                <a:solidFill>
                  <a:srgbClr val="E8E8E8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E9E9E9"/>
                </a:solidFill>
                <a:latin typeface="Arial MT"/>
                <a:cs typeface="Arial MT"/>
              </a:rPr>
              <a:t>Practice</a:t>
            </a:r>
            <a:endParaRPr sz="950">
              <a:latin typeface="Arial MT"/>
              <a:cs typeface="Arial MT"/>
            </a:endParaRPr>
          </a:p>
          <a:p>
            <a:pPr marL="12700" marR="5080" algn="ctr">
              <a:lnSpc>
                <a:spcPct val="117800"/>
              </a:lnSpc>
              <a:spcBef>
                <a:spcPts val="350"/>
              </a:spcBef>
            </a:pPr>
            <a:r>
              <a:rPr sz="900" spc="-20" dirty="0">
                <a:solidFill>
                  <a:srgbClr val="E8E8E8"/>
                </a:solidFill>
                <a:latin typeface="Times New Roman"/>
                <a:cs typeface="Times New Roman"/>
              </a:rPr>
              <a:t>Regular</a:t>
            </a:r>
            <a:r>
              <a:rPr sz="900" spc="7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8E8E8"/>
                </a:solidFill>
                <a:latin typeface="Times New Roman"/>
                <a:cs typeface="Times New Roman"/>
              </a:rPr>
              <a:t>practice</a:t>
            </a:r>
            <a:r>
              <a:rPr sz="900" spc="65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not</a:t>
            </a:r>
            <a:r>
              <a:rPr sz="900" spc="-45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8E8E8"/>
                </a:solidFill>
                <a:latin typeface="Times New Roman"/>
                <a:cs typeface="Times New Roman"/>
              </a:rPr>
              <a:t>only</a:t>
            </a:r>
            <a:r>
              <a:rPr sz="900" spc="1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E8E8E8"/>
                </a:solidFill>
                <a:latin typeface="Times New Roman"/>
                <a:cs typeface="Times New Roman"/>
              </a:rPr>
              <a:t>iia4proves</a:t>
            </a:r>
            <a:r>
              <a:rPr sz="900" spc="2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fluency</a:t>
            </a:r>
            <a:r>
              <a:rPr sz="900" spc="12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8E8E8"/>
                </a:solidFill>
                <a:latin typeface="Times New Roman"/>
                <a:cs typeface="Times New Roman"/>
              </a:rPr>
              <a:t>but also</a:t>
            </a:r>
            <a:r>
              <a:rPr sz="900" spc="5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builds </a:t>
            </a:r>
            <a:r>
              <a:rPr sz="900" spc="-10" dirty="0">
                <a:solidFill>
                  <a:srgbClr val="E9E9E9"/>
                </a:solidFill>
                <a:latin typeface="Times New Roman"/>
                <a:cs typeface="Times New Roman"/>
              </a:rPr>
              <a:t>confidence, </a:t>
            </a:r>
            <a:r>
              <a:rPr sz="900" spc="-10" dirty="0">
                <a:solidFill>
                  <a:srgbClr val="E8E8E8"/>
                </a:solidFill>
                <a:latin typeface="Times New Roman"/>
                <a:cs typeface="Times New Roman"/>
              </a:rPr>
              <a:t>allowing</a:t>
            </a:r>
            <a:r>
              <a:rPr sz="900" spc="-5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8E8E8"/>
                </a:solidFill>
                <a:latin typeface="Times New Roman"/>
                <a:cs typeface="Times New Roman"/>
              </a:rPr>
              <a:t>for</a:t>
            </a:r>
            <a:r>
              <a:rPr sz="900" spc="-4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CFCFCF"/>
                </a:solidFill>
                <a:latin typeface="Times New Roman"/>
                <a:cs typeface="Times New Roman"/>
              </a:rPr>
              <a:t>a</a:t>
            </a:r>
            <a:r>
              <a:rPr sz="900" spc="10" dirty="0">
                <a:solidFill>
                  <a:srgbClr val="CFCFC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more</a:t>
            </a:r>
            <a:r>
              <a:rPr sz="900" spc="45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polished</a:t>
            </a:r>
            <a:r>
              <a:rPr sz="900" spc="25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9E9E9"/>
                </a:solidFill>
                <a:latin typeface="Times New Roman"/>
                <a:cs typeface="Times New Roman"/>
              </a:rPr>
              <a:t>delivery.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71472"/>
            <a:ext cx="8128000" cy="38404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1358" y="321564"/>
            <a:ext cx="14262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ISUA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DS</a:t>
            </a:r>
            <a:r>
              <a:rPr sz="8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OV</a:t>
            </a: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RV</a:t>
            </a:r>
            <a:r>
              <a:rPr sz="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EW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66927"/>
            <a:ext cx="8125459" cy="2413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875"/>
              </a:lnSpc>
            </a:pPr>
            <a:r>
              <a:rPr sz="2050" dirty="0">
                <a:latin typeface="Calibri"/>
                <a:cs typeface="Calibri"/>
              </a:rPr>
              <a:t>Types</a:t>
            </a:r>
            <a:r>
              <a:rPr sz="2050" spc="6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and</a:t>
            </a:r>
            <a:r>
              <a:rPr sz="2050" spc="-4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Benefits</a:t>
            </a:r>
            <a:r>
              <a:rPr sz="2050" spc="13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of</a:t>
            </a:r>
            <a:r>
              <a:rPr sz="2050" spc="13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Visual</a:t>
            </a:r>
            <a:r>
              <a:rPr sz="2050" spc="7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Aids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871727"/>
            <a:ext cx="8125459" cy="131445"/>
          </a:xfrm>
          <a:prstGeom prst="rect">
            <a:avLst/>
          </a:prstGeom>
          <a:solidFill>
            <a:srgbClr val="080808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ts val="919"/>
              </a:lnSpc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Enhancing</a:t>
            </a:r>
            <a:r>
              <a:rPr sz="1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Communication</a:t>
            </a:r>
            <a:r>
              <a:rPr sz="10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through</a:t>
            </a:r>
            <a:r>
              <a:rPr sz="1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Visual</a:t>
            </a:r>
            <a:r>
              <a:rPr sz="1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Representation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279904"/>
            <a:ext cx="8125459" cy="448309"/>
            <a:chOff x="0" y="2279904"/>
            <a:chExt cx="8125459" cy="44830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5714" y="2414016"/>
              <a:ext cx="362666" cy="2529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2279904"/>
              <a:ext cx="8125459" cy="448309"/>
            </a:xfrm>
            <a:custGeom>
              <a:avLst/>
              <a:gdLst/>
              <a:ahLst/>
              <a:cxnLst/>
              <a:rect l="l" t="t" r="r" b="b"/>
              <a:pathLst>
                <a:path w="8125459" h="448310">
                  <a:moveTo>
                    <a:pt x="8125968" y="448056"/>
                  </a:moveTo>
                  <a:lnTo>
                    <a:pt x="0" y="448056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4480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34759" y="2542032"/>
            <a:ext cx="3498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Times New Roman"/>
                <a:cs typeface="Times New Roman"/>
              </a:rPr>
              <a:t>Slides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6525" y="2561082"/>
            <a:ext cx="413384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0" dirty="0">
                <a:solidFill>
                  <a:srgbClr val="EFEFEF"/>
                </a:solidFill>
                <a:latin typeface="Arial MT"/>
                <a:cs typeface="Arial MT"/>
              </a:rPr>
              <a:t>Images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2840735"/>
            <a:ext cx="8125459" cy="119380"/>
          </a:xfrm>
          <a:custGeom>
            <a:avLst/>
            <a:gdLst/>
            <a:ahLst/>
            <a:cxnLst/>
            <a:rect l="l" t="t" r="r" b="b"/>
            <a:pathLst>
              <a:path w="8125459" h="119380">
                <a:moveTo>
                  <a:pt x="8125968" y="118872"/>
                </a:moveTo>
                <a:lnTo>
                  <a:pt x="0" y="118872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5326" y="2808732"/>
            <a:ext cx="21945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FFFFFF"/>
                </a:solidFill>
                <a:latin typeface="Times New Roman"/>
                <a:cs typeface="Times New Roman"/>
              </a:rPr>
              <a:t>PowerPoint</a:t>
            </a:r>
            <a:r>
              <a:rPr sz="8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presentations</a:t>
            </a:r>
            <a:r>
              <a:rPr sz="8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8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sfiructured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14588" y="2808732"/>
            <a:ext cx="22059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solidFill>
                  <a:srgbClr val="EDEDED"/>
                </a:solidFill>
                <a:latin typeface="Cambria"/>
                <a:cs typeface="Cambria"/>
              </a:rPr>
              <a:t>V1sua1</a:t>
            </a:r>
            <a:r>
              <a:rPr sz="800" spc="24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representations</a:t>
            </a:r>
            <a:r>
              <a:rPr sz="800" spc="13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enhance</a:t>
            </a:r>
            <a:r>
              <a:rPr sz="800" spc="36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FEFEF"/>
                </a:solidFill>
                <a:latin typeface="Cambria"/>
                <a:cs typeface="Cambria"/>
              </a:rPr>
              <a:t>understanding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005327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30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6819" y="2963926"/>
            <a:ext cx="214757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way</a:t>
            </a:r>
            <a:r>
              <a:rPr sz="85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85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convey</a:t>
            </a:r>
            <a:r>
              <a:rPr sz="85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key</a:t>
            </a:r>
            <a:r>
              <a:rPr sz="85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points</a:t>
            </a:r>
            <a:r>
              <a:rPr sz="85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while</a:t>
            </a:r>
            <a:r>
              <a:rPr sz="85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incorporating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4777" y="2963164"/>
            <a:ext cx="3752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Charts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44785" y="2963926"/>
            <a:ext cx="234251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" dirty="0">
                <a:solidFill>
                  <a:srgbClr val="EBEBEB"/>
                </a:solidFill>
                <a:latin typeface="Times New Roman"/>
                <a:cs typeface="Times New Roman"/>
              </a:rPr>
              <a:t>and</a:t>
            </a:r>
            <a:r>
              <a:rPr sz="850" spc="18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EFEFEF"/>
                </a:solidFill>
                <a:latin typeface="Times New Roman"/>
                <a:cs typeface="Times New Roman"/>
              </a:rPr>
              <a:t>retention,</a:t>
            </a:r>
            <a:r>
              <a:rPr sz="850" spc="229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EDEDED"/>
                </a:solidFill>
                <a:latin typeface="Times New Roman"/>
                <a:cs typeface="Times New Roman"/>
              </a:rPr>
              <a:t>providing</a:t>
            </a:r>
            <a:r>
              <a:rPr sz="850" spc="17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EDEDED"/>
                </a:solidFill>
                <a:latin typeface="Times New Roman"/>
                <a:cs typeface="Times New Roman"/>
              </a:rPr>
              <a:t>context</a:t>
            </a:r>
            <a:r>
              <a:rPr sz="850" spc="10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EDEDED"/>
                </a:solidFill>
                <a:latin typeface="Times New Roman"/>
                <a:cs typeface="Times New Roman"/>
              </a:rPr>
              <a:t>and</a:t>
            </a:r>
            <a:r>
              <a:rPr sz="850" spc="114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850" spc="-10" dirty="0">
                <a:solidFill>
                  <a:srgbClr val="F0F0F0"/>
                </a:solidFill>
                <a:latin typeface="Times New Roman"/>
                <a:cs typeface="Times New Roman"/>
              </a:rPr>
              <a:t>engagement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163823"/>
            <a:ext cx="8125459" cy="198120"/>
          </a:xfrm>
          <a:custGeom>
            <a:avLst/>
            <a:gdLst/>
            <a:ahLst/>
            <a:cxnLst/>
            <a:rect l="l" t="t" r="r" b="b"/>
            <a:pathLst>
              <a:path w="8125459" h="198120">
                <a:moveTo>
                  <a:pt x="8125968" y="198120"/>
                </a:moveTo>
                <a:lnTo>
                  <a:pt x="0" y="198120"/>
                </a:lnTo>
                <a:lnTo>
                  <a:pt x="0" y="0"/>
                </a:lnTo>
                <a:lnTo>
                  <a:pt x="8125968" y="0"/>
                </a:lnTo>
                <a:lnTo>
                  <a:pt x="8125968" y="19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27687" y="3125470"/>
            <a:ext cx="11658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images</a:t>
            </a:r>
            <a:r>
              <a:rPr sz="85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85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visual</a:t>
            </a:r>
            <a:r>
              <a:rPr sz="85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impact.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7220" y="3210814"/>
            <a:ext cx="20554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FFFFFF"/>
                </a:solidFill>
                <a:latin typeface="Times New Roman"/>
                <a:cs typeface="Times New Roman"/>
              </a:rPr>
              <a:t>Graphs</a:t>
            </a:r>
            <a:r>
              <a:rPr sz="85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FFFFFF"/>
                </a:solidFill>
                <a:latin typeface="Times New Roman"/>
                <a:cs typeface="Times New Roman"/>
              </a:rPr>
              <a:t>charts</a:t>
            </a:r>
            <a:r>
              <a:rPr sz="85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FFFFFF"/>
                </a:solidFill>
                <a:latin typeface="Times New Roman"/>
                <a:cs typeface="Times New Roman"/>
              </a:rPr>
              <a:t>effectively</a:t>
            </a:r>
            <a:r>
              <a:rPr sz="85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FFFFFF"/>
                </a:solidFill>
                <a:latin typeface="Times New Roman"/>
                <a:cs typeface="Times New Roman"/>
              </a:rPr>
              <a:t>illustrate</a:t>
            </a:r>
            <a:r>
              <a:rPr sz="85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74529" y="3125470"/>
            <a:ext cx="88265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F0F0F0"/>
                </a:solidFill>
                <a:latin typeface="Cambria"/>
                <a:cs typeface="Cambria"/>
              </a:rPr>
              <a:t>during</a:t>
            </a:r>
            <a:r>
              <a:rPr sz="850" spc="-15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the</a:t>
            </a:r>
            <a:r>
              <a:rPr sz="850" spc="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FEFEF"/>
                </a:solidFill>
                <a:latin typeface="Cambria"/>
                <a:cs typeface="Cambria"/>
              </a:rPr>
              <a:t>speech.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407664"/>
            <a:ext cx="8125459" cy="119380"/>
          </a:xfrm>
          <a:custGeom>
            <a:avLst/>
            <a:gdLst/>
            <a:ahLst/>
            <a:cxnLst/>
            <a:rect l="l" t="t" r="r" b="b"/>
            <a:pathLst>
              <a:path w="8125459" h="119379">
                <a:moveTo>
                  <a:pt x="8125968" y="118872"/>
                </a:moveTo>
                <a:lnTo>
                  <a:pt x="0" y="118872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3572255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29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67451" y="3344343"/>
            <a:ext cx="1997710" cy="3416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tre</a:t>
            </a:r>
            <a:r>
              <a:rPr sz="8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2F2F2"/>
                </a:solidFill>
                <a:latin typeface="Times New Roman"/>
                <a:cs typeface="Times New Roman"/>
              </a:rPr>
              <a:t>nds,</a:t>
            </a:r>
            <a:r>
              <a:rPr sz="800" spc="18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mnking</a:t>
            </a:r>
            <a:r>
              <a:rPr sz="8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sz="8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8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digestible</a:t>
            </a:r>
            <a:r>
              <a:rPr sz="85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2F2F2"/>
                </a:solidFill>
                <a:latin typeface="Cambria"/>
                <a:cs typeface="Cambria"/>
              </a:rPr>
              <a:t>for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85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audience.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3819" y="321564"/>
            <a:ext cx="1596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ONC</a:t>
            </a:r>
            <a:r>
              <a:rPr sz="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LUS</a:t>
            </a:r>
            <a:r>
              <a:rPr sz="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B5AFFF"/>
                </a:solidFill>
                <a:latin typeface="Times New Roman"/>
                <a:cs typeface="Times New Roman"/>
              </a:rPr>
              <a:t>N</a:t>
            </a:r>
            <a:r>
              <a:rPr sz="800" spc="270" dirty="0">
                <a:solidFill>
                  <a:srgbClr val="B5A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IM</a:t>
            </a:r>
            <a:r>
              <a:rPr sz="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RTA NC</a:t>
            </a:r>
            <a:r>
              <a:rPr sz="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66927"/>
            <a:ext cx="8125459" cy="241300"/>
          </a:xfrm>
          <a:custGeom>
            <a:avLst/>
            <a:gdLst/>
            <a:ahLst/>
            <a:cxnLst/>
            <a:rect l="l" t="t" r="r" b="b"/>
            <a:pathLst>
              <a:path w="8125459" h="241300">
                <a:moveTo>
                  <a:pt x="8125968" y="240792"/>
                </a:moveTo>
                <a:lnTo>
                  <a:pt x="0" y="240792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82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Importance</a:t>
            </a:r>
            <a:r>
              <a:rPr spc="-1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spc="-65" dirty="0"/>
              <a:t>Conclusion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871727"/>
            <a:ext cx="8125459" cy="131445"/>
          </a:xfrm>
          <a:custGeom>
            <a:avLst/>
            <a:gdLst/>
            <a:ahLst/>
            <a:cxnLst/>
            <a:rect l="l" t="t" r="r" b="b"/>
            <a:pathLst>
              <a:path w="8125459" h="131444">
                <a:moveTo>
                  <a:pt x="8125968" y="131064"/>
                </a:moveTo>
                <a:lnTo>
                  <a:pt x="0" y="131064"/>
                </a:lnTo>
                <a:lnTo>
                  <a:pt x="0" y="0"/>
                </a:lnTo>
                <a:lnTo>
                  <a:pt x="8125968" y="0"/>
                </a:lnTo>
                <a:lnTo>
                  <a:pt x="8125968" y="131064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7942" y="817117"/>
            <a:ext cx="202311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5" dirty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Elements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0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Strong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Conclusion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694688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4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908048"/>
            <a:ext cx="8125459" cy="119380"/>
          </a:xfrm>
          <a:custGeom>
            <a:avLst/>
            <a:gdLst/>
            <a:ahLst/>
            <a:cxnLst/>
            <a:rect l="l" t="t" r="r" b="b"/>
            <a:pathLst>
              <a:path w="8125459" h="119380">
                <a:moveTo>
                  <a:pt x="8125968" y="118872"/>
                </a:moveTo>
                <a:lnTo>
                  <a:pt x="0" y="118872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279904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4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499360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30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871216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4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090672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30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456432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5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675888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29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1778" y="1569690"/>
            <a:ext cx="6182995" cy="22231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Importance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  <a:endParaRPr sz="100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535"/>
              </a:spcBef>
            </a:pP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8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conclusion</a:t>
            </a:r>
            <a:r>
              <a:rPr sz="85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serves</a:t>
            </a:r>
            <a:r>
              <a:rPr sz="8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85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8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  <a:r>
              <a:rPr sz="8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opportunity</a:t>
            </a:r>
            <a:r>
              <a:rPr sz="85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8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reinforce</a:t>
            </a:r>
            <a:r>
              <a:rPr sz="85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85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sz="85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ideas</a:t>
            </a:r>
            <a:r>
              <a:rPr sz="8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ensure</a:t>
            </a:r>
            <a:r>
              <a:rPr sz="85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8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audience</a:t>
            </a:r>
            <a:r>
              <a:rPr sz="85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retains</a:t>
            </a:r>
            <a:r>
              <a:rPr sz="8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sz="85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Times New Roman"/>
                <a:cs typeface="Times New Roman"/>
              </a:rPr>
              <a:t>messages.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85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Summarizing</a:t>
            </a:r>
            <a:r>
              <a:rPr sz="1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Key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Points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900" spc="-155" dirty="0">
                <a:solidFill>
                  <a:srgbClr val="F2F2F2"/>
                </a:solidFill>
                <a:latin typeface="Times New Roman"/>
                <a:cs typeface="Times New Roman"/>
              </a:rPr>
              <a:t>A</a:t>
            </a:r>
            <a:r>
              <a:rPr sz="900" spc="-15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well-crafted</a:t>
            </a:r>
            <a:r>
              <a:rPr sz="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summary</a:t>
            </a:r>
            <a:r>
              <a:rPr sz="9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highlights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essential</a:t>
            </a:r>
            <a:r>
              <a:rPr sz="9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points,</a:t>
            </a:r>
            <a:r>
              <a:rPr sz="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helping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audience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recall</a:t>
            </a:r>
            <a:r>
              <a:rPr sz="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the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core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concepts</a:t>
            </a:r>
            <a:r>
              <a:rPr sz="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speech.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9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950" spc="-10" dirty="0">
                <a:solidFill>
                  <a:srgbClr val="EDEDED"/>
                </a:solidFill>
                <a:latin typeface="Arial MT"/>
                <a:cs typeface="Arial MT"/>
              </a:rPr>
              <a:t>Closing</a:t>
            </a:r>
            <a:r>
              <a:rPr sz="950" spc="-35" dirty="0">
                <a:solidFill>
                  <a:srgbClr val="EDEDED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EFEFEF"/>
                </a:solidFill>
                <a:latin typeface="Arial MT"/>
                <a:cs typeface="Arial MT"/>
              </a:rPr>
              <a:t>Thoughts</a:t>
            </a:r>
            <a:endParaRPr sz="950">
              <a:latin typeface="Arial MT"/>
              <a:cs typeface="Arial MT"/>
            </a:endParaRPr>
          </a:p>
          <a:p>
            <a:pPr marL="15875">
              <a:lnSpc>
                <a:spcPct val="100000"/>
              </a:lnSpc>
              <a:spcBef>
                <a:spcPts val="590"/>
              </a:spcBef>
            </a:pPr>
            <a:r>
              <a:rPr sz="850" dirty="0">
                <a:solidFill>
                  <a:srgbClr val="EFEFEF"/>
                </a:solidFill>
                <a:latin typeface="Times New Roman"/>
                <a:cs typeface="Times New Roman"/>
              </a:rPr>
              <a:t>Conclude</a:t>
            </a:r>
            <a:r>
              <a:rPr sz="850" spc="16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FEFEF"/>
                </a:solidFill>
                <a:latin typeface="Times New Roman"/>
                <a:cs typeface="Times New Roman"/>
              </a:rPr>
              <a:t>u </a:t>
            </a:r>
            <a:r>
              <a:rPr sz="850" spc="-75" dirty="0">
                <a:solidFill>
                  <a:srgbClr val="EFEFEF"/>
                </a:solidFill>
                <a:latin typeface="Times New Roman"/>
                <a:cs typeface="Times New Roman"/>
              </a:rPr>
              <a:t>Cth</a:t>
            </a:r>
            <a:r>
              <a:rPr sz="850" spc="12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F0F0F0"/>
                </a:solidFill>
                <a:latin typeface="Times New Roman"/>
                <a:cs typeface="Times New Roman"/>
              </a:rPr>
              <a:t>impactful</a:t>
            </a:r>
            <a:r>
              <a:rPr sz="850" spc="204" dirty="0">
                <a:solidFill>
                  <a:srgbClr val="F0F0F0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FEFEF"/>
                </a:solidFill>
                <a:latin typeface="Times New Roman"/>
                <a:cs typeface="Times New Roman"/>
              </a:rPr>
              <a:t>statements</a:t>
            </a:r>
            <a:r>
              <a:rPr sz="850" spc="13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DEDED"/>
                </a:solidFill>
                <a:latin typeface="Times New Roman"/>
                <a:cs typeface="Times New Roman"/>
              </a:rPr>
              <a:t>or</a:t>
            </a:r>
            <a:r>
              <a:rPr sz="850" spc="8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DEDED"/>
                </a:solidFill>
                <a:latin typeface="Times New Roman"/>
                <a:cs typeface="Times New Roman"/>
              </a:rPr>
              <a:t>calls</a:t>
            </a:r>
            <a:r>
              <a:rPr sz="850" spc="7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FEFEF"/>
                </a:solidFill>
                <a:latin typeface="Times New Roman"/>
                <a:cs typeface="Times New Roman"/>
              </a:rPr>
              <a:t>to</a:t>
            </a:r>
            <a:r>
              <a:rPr sz="850" spc="17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FEFEF"/>
                </a:solidFill>
                <a:latin typeface="Times New Roman"/>
                <a:cs typeface="Times New Roman"/>
              </a:rPr>
              <a:t>action</a:t>
            </a:r>
            <a:r>
              <a:rPr sz="850" spc="16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BEBEB"/>
                </a:solidFill>
                <a:latin typeface="Times New Roman"/>
                <a:cs typeface="Times New Roman"/>
              </a:rPr>
              <a:t>to</a:t>
            </a:r>
            <a:r>
              <a:rPr sz="850" spc="15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DEDED"/>
                </a:solidFill>
                <a:latin typeface="Times New Roman"/>
                <a:cs typeface="Times New Roman"/>
              </a:rPr>
              <a:t>leave</a:t>
            </a:r>
            <a:r>
              <a:rPr sz="850" spc="105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sz="850" spc="114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FEFEF"/>
                </a:solidFill>
                <a:latin typeface="Times New Roman"/>
                <a:cs typeface="Times New Roman"/>
              </a:rPr>
              <a:t>merrlorable</a:t>
            </a:r>
            <a:r>
              <a:rPr sz="850" spc="15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FEFEF"/>
                </a:solidFill>
                <a:latin typeface="Times New Roman"/>
                <a:cs typeface="Times New Roman"/>
              </a:rPr>
              <a:t>iiaipression</a:t>
            </a:r>
            <a:r>
              <a:rPr sz="850" spc="165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DEDED"/>
                </a:solidFill>
                <a:latin typeface="Times New Roman"/>
                <a:cs typeface="Times New Roman"/>
              </a:rPr>
              <a:t>on</a:t>
            </a:r>
            <a:r>
              <a:rPr sz="850" spc="6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EDEDED"/>
                </a:solidFill>
                <a:latin typeface="Times New Roman"/>
                <a:cs typeface="Times New Roman"/>
              </a:rPr>
              <a:t>your</a:t>
            </a:r>
            <a:r>
              <a:rPr sz="850" spc="10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850" spc="-10" dirty="0">
                <a:solidFill>
                  <a:srgbClr val="EDEDED"/>
                </a:solidFill>
                <a:latin typeface="Times New Roman"/>
                <a:cs typeface="Times New Roman"/>
              </a:rPr>
              <a:t>audience.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8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1000" spc="-30" dirty="0">
                <a:solidFill>
                  <a:srgbClr val="E8E8E8"/>
                </a:solidFill>
                <a:latin typeface="Arial MT"/>
                <a:cs typeface="Arial MT"/>
              </a:rPr>
              <a:t>Reinforcing</a:t>
            </a:r>
            <a:r>
              <a:rPr sz="1000" spc="10" dirty="0">
                <a:solidFill>
                  <a:srgbClr val="E8E8E8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E6E6E6"/>
                </a:solidFill>
                <a:latin typeface="Arial MT"/>
                <a:cs typeface="Arial MT"/>
              </a:rPr>
              <a:t>the</a:t>
            </a:r>
            <a:r>
              <a:rPr sz="1000" spc="-40" dirty="0">
                <a:solidFill>
                  <a:srgbClr val="E6E6E6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E8E8E8"/>
                </a:solidFill>
                <a:latin typeface="Arial MT"/>
                <a:cs typeface="Arial MT"/>
              </a:rPr>
              <a:t>Main</a:t>
            </a:r>
            <a:r>
              <a:rPr sz="1000" spc="-20" dirty="0">
                <a:solidFill>
                  <a:srgbClr val="E8E8E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E8E8E8"/>
                </a:solidFill>
                <a:latin typeface="Arial MT"/>
                <a:cs typeface="Arial MT"/>
              </a:rPr>
              <a:t>Message</a:t>
            </a:r>
            <a:endParaRPr sz="100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580"/>
              </a:spcBef>
            </a:pPr>
            <a:r>
              <a:rPr sz="850" dirty="0">
                <a:solidFill>
                  <a:srgbClr val="DADADA"/>
                </a:solidFill>
                <a:latin typeface="Cambria"/>
                <a:cs typeface="Cambria"/>
              </a:rPr>
              <a:t>A</a:t>
            </a:r>
            <a:r>
              <a:rPr sz="850" spc="-15" dirty="0">
                <a:solidFill>
                  <a:srgbClr val="DADADA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strong</a:t>
            </a:r>
            <a:r>
              <a:rPr sz="850" spc="1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c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oncl</a:t>
            </a:r>
            <a:r>
              <a:rPr sz="850" spc="-8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6E6E6"/>
                </a:solidFill>
                <a:latin typeface="Cambria"/>
                <a:cs typeface="Cambria"/>
              </a:rPr>
              <a:t>usion</a:t>
            </a:r>
            <a:r>
              <a:rPr sz="850" spc="4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ties</a:t>
            </a:r>
            <a:r>
              <a:rPr sz="850" spc="-2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the</a:t>
            </a:r>
            <a:r>
              <a:rPr sz="850" spc="5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speech</a:t>
            </a:r>
            <a:r>
              <a:rPr sz="850" spc="1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8E8E8"/>
                </a:solidFill>
                <a:latin typeface="Cambria"/>
                <a:cs typeface="Cambria"/>
              </a:rPr>
              <a:t>topethei‘</a:t>
            </a:r>
            <a:r>
              <a:rPr sz="850" spc="3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4E4E4"/>
                </a:solidFill>
                <a:latin typeface="Cambria"/>
                <a:cs typeface="Cambria"/>
              </a:rPr>
              <a:t>and</a:t>
            </a:r>
            <a:r>
              <a:rPr sz="850" spc="-20" dirty="0">
                <a:solidFill>
                  <a:srgbClr val="E4E4E4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8E8E8"/>
                </a:solidFill>
                <a:latin typeface="Cambria"/>
                <a:cs typeface="Cambria"/>
              </a:rPr>
              <a:t>emphasizes</a:t>
            </a:r>
            <a:r>
              <a:rPr sz="850" spc="6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2E2E2"/>
                </a:solidFill>
                <a:latin typeface="Cambria"/>
                <a:cs typeface="Cambria"/>
              </a:rPr>
              <a:t>its</a:t>
            </a:r>
            <a:r>
              <a:rPr sz="850" spc="10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significance,</a:t>
            </a:r>
            <a:r>
              <a:rPr sz="850" spc="7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6E6E6"/>
                </a:solidFill>
                <a:latin typeface="Cambria"/>
                <a:cs typeface="Cambria"/>
              </a:rPr>
              <a:t>making</a:t>
            </a:r>
            <a:r>
              <a:rPr sz="850" spc="5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it</a:t>
            </a:r>
            <a:r>
              <a:rPr sz="850" spc="3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clear</a:t>
            </a:r>
            <a:r>
              <a:rPr sz="850" spc="4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to</a:t>
            </a:r>
            <a:r>
              <a:rPr sz="850" spc="1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the</a:t>
            </a:r>
            <a:r>
              <a:rPr sz="850" spc="2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audience</a:t>
            </a:r>
            <a:r>
              <a:rPr sz="850" spc="5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4E4E4"/>
                </a:solidFill>
                <a:latin typeface="Cambria"/>
                <a:cs typeface="Cambria"/>
              </a:rPr>
              <a:t>why</a:t>
            </a:r>
            <a:r>
              <a:rPr sz="850" spc="40" dirty="0">
                <a:solidFill>
                  <a:srgbClr val="E4E4E4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the</a:t>
            </a:r>
            <a:r>
              <a:rPr sz="850" spc="2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topic</a:t>
            </a:r>
            <a:r>
              <a:rPr sz="850" spc="4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9E9E9"/>
                </a:solidFill>
                <a:latin typeface="Cambria"/>
                <a:cs typeface="Cambria"/>
              </a:rPr>
              <a:t>matters.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3600" y="6097"/>
            <a:ext cx="3114666" cy="45659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333" y="3279647"/>
            <a:ext cx="4132571" cy="9174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333" y="2270760"/>
            <a:ext cx="4132571" cy="9235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41333" y="1264919"/>
            <a:ext cx="4132579" cy="920750"/>
            <a:chOff x="341333" y="1264919"/>
            <a:chExt cx="4132579" cy="92075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333" y="1264919"/>
              <a:ext cx="4132571" cy="9204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428" y="1402079"/>
              <a:ext cx="652190" cy="64922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5428" y="2404872"/>
            <a:ext cx="652190" cy="6522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5047" y="3566159"/>
            <a:ext cx="612571" cy="36575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35238" y="0"/>
            <a:ext cx="4142104" cy="4563110"/>
            <a:chOff x="335238" y="0"/>
            <a:chExt cx="4142104" cy="456311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4857" y="1871472"/>
              <a:ext cx="268190" cy="1584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5238" y="0"/>
              <a:ext cx="4142104" cy="4563110"/>
            </a:xfrm>
            <a:custGeom>
              <a:avLst/>
              <a:gdLst/>
              <a:ahLst/>
              <a:cxnLst/>
              <a:rect l="l" t="t" r="r" b="b"/>
              <a:pathLst>
                <a:path w="4142104" h="4563110">
                  <a:moveTo>
                    <a:pt x="4142232" y="4562856"/>
                  </a:moveTo>
                  <a:lnTo>
                    <a:pt x="0" y="4562856"/>
                  </a:lnTo>
                  <a:lnTo>
                    <a:pt x="0" y="0"/>
                  </a:lnTo>
                  <a:lnTo>
                    <a:pt x="4142232" y="0"/>
                  </a:lnTo>
                  <a:lnTo>
                    <a:pt x="4142232" y="4562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6625" y="327914"/>
            <a:ext cx="1796414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080" algn="l"/>
                <a:tab pos="1371600" algn="l"/>
              </a:tabLst>
            </a:pPr>
            <a:r>
              <a:rPr sz="750" spc="-1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7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75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160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75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7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750" spc="3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Cambria"/>
                <a:cs typeface="Cambria"/>
              </a:rPr>
              <a:t>MAT</a:t>
            </a:r>
            <a:r>
              <a:rPr sz="75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750" spc="-40" dirty="0">
                <a:solidFill>
                  <a:srgbClr val="FFFFFF"/>
                </a:solidFill>
                <a:latin typeface="Cambria"/>
                <a:cs typeface="Cambria"/>
              </a:rPr>
              <a:t>IV</a:t>
            </a:r>
            <a:r>
              <a:rPr sz="750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750" spc="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75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80" dirty="0">
                <a:solidFill>
                  <a:srgbClr val="FFFFFF"/>
                </a:solidFill>
                <a:latin typeface="Cambria"/>
                <a:cs typeface="Cambria"/>
              </a:rPr>
              <a:t>PE</a:t>
            </a:r>
            <a:r>
              <a:rPr sz="750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75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Cambria"/>
                <a:cs typeface="Cambria"/>
              </a:rPr>
              <a:t>CH</a:t>
            </a:r>
            <a:r>
              <a:rPr sz="75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750" spc="-75" dirty="0">
                <a:solidFill>
                  <a:srgbClr val="FFFFFF"/>
                </a:solidFill>
                <a:latin typeface="Cambria"/>
                <a:cs typeface="Cambria"/>
              </a:rPr>
              <a:t>RE</a:t>
            </a:r>
            <a:r>
              <a:rPr sz="750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6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75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50" dirty="0">
                <a:solidFill>
                  <a:srgbClr val="FFFFFF"/>
                </a:solidFill>
                <a:latin typeface="Cambria"/>
                <a:cs typeface="Cambria"/>
              </a:rPr>
              <a:t>IE</a:t>
            </a:r>
            <a:r>
              <a:rPr sz="750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320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3543" y="425055"/>
            <a:ext cx="3799840" cy="57658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050" spc="-100" dirty="0"/>
              <a:t>Questions</a:t>
            </a:r>
            <a:r>
              <a:rPr sz="2050" spc="30" dirty="0"/>
              <a:t> </a:t>
            </a:r>
            <a:r>
              <a:rPr sz="2050" dirty="0"/>
              <a:t>to</a:t>
            </a:r>
            <a:r>
              <a:rPr sz="2050" spc="-120" dirty="0"/>
              <a:t> </a:t>
            </a:r>
            <a:r>
              <a:rPr sz="2050" spc="-100" dirty="0"/>
              <a:t>Assess </a:t>
            </a:r>
            <a:r>
              <a:rPr sz="2050" spc="-95" dirty="0"/>
              <a:t>Understanding</a:t>
            </a:r>
            <a:endParaRPr sz="2050"/>
          </a:p>
          <a:p>
            <a:pPr marL="15875">
              <a:lnSpc>
                <a:spcPct val="100000"/>
              </a:lnSpc>
              <a:spcBef>
                <a:spcPts val="220"/>
              </a:spcBef>
            </a:pPr>
            <a:r>
              <a:rPr sz="1000" dirty="0">
                <a:latin typeface="Cambria"/>
                <a:cs typeface="Cambria"/>
              </a:rPr>
              <a:t>Engage</a:t>
            </a:r>
            <a:r>
              <a:rPr sz="1000" spc="3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with</a:t>
            </a:r>
            <a:r>
              <a:rPr sz="1000" spc="5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Essential</a:t>
            </a:r>
            <a:r>
              <a:rPr sz="1000" spc="5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Concepts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of</a:t>
            </a:r>
            <a:r>
              <a:rPr sz="1000" spc="3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lnformative</a:t>
            </a:r>
            <a:r>
              <a:rPr sz="1000" spc="13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Speeches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6044" y="1398608"/>
            <a:ext cx="2748915" cy="54737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850" dirty="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sz="8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FFFFFF"/>
                </a:solidFill>
                <a:latin typeface="Calibri"/>
                <a:cs typeface="Calibri"/>
              </a:rPr>
              <a:t>Informative</a:t>
            </a:r>
            <a:r>
              <a:rPr sz="8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libri"/>
                <a:cs typeface="Calibri"/>
              </a:rPr>
              <a:t>Speeches</a:t>
            </a:r>
            <a:endParaRPr sz="850">
              <a:latin typeface="Calibri"/>
              <a:cs typeface="Calibri"/>
            </a:endParaRPr>
          </a:p>
          <a:p>
            <a:pPr marL="13335" marR="5080" indent="1905">
              <a:lnSpc>
                <a:spcPct val="120000"/>
              </a:lnSpc>
              <a:spcBef>
                <a:spcPts val="340"/>
              </a:spcBef>
            </a:pPr>
            <a:r>
              <a:rPr sz="750" spc="-25" dirty="0">
                <a:solidFill>
                  <a:srgbClr val="FFFFFF"/>
                </a:solidFill>
                <a:latin typeface="Cambria"/>
                <a:cs typeface="Cambria"/>
              </a:rPr>
              <a:t>Informative</a:t>
            </a:r>
            <a:r>
              <a:rPr sz="75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mbria"/>
                <a:cs typeface="Cambria"/>
              </a:rPr>
              <a:t>speeches</a:t>
            </a:r>
            <a:r>
              <a:rPr sz="75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30" dirty="0">
                <a:solidFill>
                  <a:srgbClr val="FFFFFF"/>
                </a:solidFill>
                <a:latin typeface="Cambria"/>
                <a:cs typeface="Cambria"/>
              </a:rPr>
              <a:t>aim</a:t>
            </a:r>
            <a:r>
              <a:rPr sz="75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75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mbria"/>
                <a:cs typeface="Cambria"/>
              </a:rPr>
              <a:t>educate</a:t>
            </a:r>
            <a:r>
              <a:rPr sz="75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75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mbria"/>
                <a:cs typeface="Cambria"/>
              </a:rPr>
              <a:t>audience</a:t>
            </a:r>
            <a:r>
              <a:rPr sz="75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75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mbria"/>
                <a:cs typeface="Cambria"/>
              </a:rPr>
              <a:t>specific</a:t>
            </a:r>
            <a:r>
              <a:rPr sz="75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mbria"/>
                <a:cs typeface="Cambria"/>
              </a:rPr>
              <a:t>topics,</a:t>
            </a:r>
            <a:r>
              <a:rPr sz="75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Cambria"/>
                <a:cs typeface="Cambria"/>
              </a:rPr>
              <a:t>enhanc</a:t>
            </a:r>
            <a:r>
              <a:rPr sz="75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50" dirty="0">
                <a:solidFill>
                  <a:srgbClr val="FFFFFF"/>
                </a:solidFill>
                <a:latin typeface="Cambria"/>
                <a:cs typeface="Cambria"/>
              </a:rPr>
              <a:t>irig</a:t>
            </a:r>
            <a:r>
              <a:rPr sz="7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mbria"/>
                <a:cs typeface="Cambria"/>
              </a:rPr>
              <a:t>their</a:t>
            </a:r>
            <a:r>
              <a:rPr sz="75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Cambria"/>
                <a:cs typeface="Cambria"/>
              </a:rPr>
              <a:t>knowledge</a:t>
            </a:r>
            <a:r>
              <a:rPr sz="75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75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Cambria"/>
                <a:cs typeface="Cambria"/>
              </a:rPr>
              <a:t>understanding.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8732" y="2482342"/>
            <a:ext cx="3091180" cy="47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Key</a:t>
            </a:r>
            <a:r>
              <a:rPr sz="85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Components</a:t>
            </a:r>
            <a:r>
              <a:rPr sz="85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85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sz="85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Cambria"/>
                <a:cs typeface="Cambria"/>
              </a:rPr>
              <a:t>Informative</a:t>
            </a:r>
            <a:r>
              <a:rPr sz="85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Speech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 Outline</a:t>
            </a:r>
            <a:endParaRPr sz="850">
              <a:latin typeface="Cambria"/>
              <a:cs typeface="Cambria"/>
            </a:endParaRPr>
          </a:p>
          <a:p>
            <a:pPr marL="13970" marR="5080" indent="1270">
              <a:lnSpc>
                <a:spcPct val="131400"/>
              </a:lnSpc>
              <a:spcBef>
                <a:spcPts val="280"/>
              </a:spcBef>
            </a:pPr>
            <a:r>
              <a:rPr sz="700" spc="-30" dirty="0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sz="700" dirty="0">
                <a:solidFill>
                  <a:srgbClr val="FFFFFF"/>
                </a:solidFill>
                <a:latin typeface="Cambria"/>
                <a:cs typeface="Cambria"/>
              </a:rPr>
              <a:t> effective</a:t>
            </a:r>
            <a:r>
              <a:rPr sz="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Cambria"/>
                <a:cs typeface="Cambria"/>
              </a:rPr>
              <a:t>outli</a:t>
            </a:r>
            <a:r>
              <a:rPr sz="7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FFFFFF"/>
                </a:solidFill>
                <a:latin typeface="Cambria"/>
                <a:cs typeface="Cambria"/>
              </a:rPr>
              <a:t>ne</a:t>
            </a:r>
            <a:r>
              <a:rPr sz="7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FFFFFF"/>
                </a:solidFill>
                <a:latin typeface="Cambria"/>
                <a:cs typeface="Cambria"/>
              </a:rPr>
              <a:t>includes</a:t>
            </a:r>
            <a:r>
              <a:rPr sz="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F2F2F2"/>
                </a:solidFill>
                <a:latin typeface="Cambria"/>
                <a:cs typeface="Cambria"/>
              </a:rPr>
              <a:t>an</a:t>
            </a:r>
            <a:r>
              <a:rPr sz="700" spc="55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FFFFFF"/>
                </a:solidFill>
                <a:latin typeface="Cambria"/>
                <a:cs typeface="Cambria"/>
              </a:rPr>
              <a:t>introdtiction.</a:t>
            </a:r>
            <a:r>
              <a:rPr sz="7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FFFFFF"/>
                </a:solidFill>
                <a:latin typeface="Cambria"/>
                <a:cs typeface="Cambria"/>
              </a:rPr>
              <a:t>body,</a:t>
            </a:r>
            <a:r>
              <a:rPr sz="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F2F2F2"/>
                </a:solidFill>
                <a:latin typeface="Cambria"/>
                <a:cs typeface="Cambria"/>
              </a:rPr>
              <a:t>and</a:t>
            </a:r>
            <a:r>
              <a:rPr sz="700" spc="60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FFFFFF"/>
                </a:solidFill>
                <a:latin typeface="Cambria"/>
                <a:cs typeface="Cambria"/>
              </a:rPr>
              <a:t>conclusion.</a:t>
            </a:r>
            <a:r>
              <a:rPr sz="7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Cambria"/>
                <a:cs typeface="Cambria"/>
              </a:rPr>
              <a:t>organized</a:t>
            </a:r>
            <a:r>
              <a:rPr sz="7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F4F4F4"/>
                </a:solidFill>
                <a:latin typeface="Cambria"/>
                <a:cs typeface="Cambria"/>
              </a:rPr>
              <a:t>to </a:t>
            </a:r>
            <a:r>
              <a:rPr sz="700" dirty="0">
                <a:solidFill>
                  <a:srgbClr val="FFFFFF"/>
                </a:solidFill>
                <a:latin typeface="Cambria"/>
                <a:cs typeface="Cambria"/>
              </a:rPr>
              <a:t>logically</a:t>
            </a:r>
            <a:r>
              <a:rPr sz="7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FFFFFF"/>
                </a:solidFill>
                <a:latin typeface="Cambria"/>
                <a:cs typeface="Cambria"/>
              </a:rPr>
              <a:t>present</a:t>
            </a:r>
            <a:r>
              <a:rPr sz="7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Cambria"/>
                <a:cs typeface="Cambria"/>
              </a:rPr>
              <a:t>information.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6044" y="3416791"/>
            <a:ext cx="2933065" cy="5473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850" dirty="0">
                <a:solidFill>
                  <a:srgbClr val="EFEFEF"/>
                </a:solidFill>
                <a:latin typeface="Calibri"/>
                <a:cs typeface="Calibri"/>
              </a:rPr>
              <a:t>Role</a:t>
            </a:r>
            <a:r>
              <a:rPr sz="850" spc="2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EFEFEF"/>
                </a:solidFill>
                <a:latin typeface="Calibri"/>
                <a:cs typeface="Calibri"/>
              </a:rPr>
              <a:t>of</a:t>
            </a:r>
            <a:r>
              <a:rPr sz="850" spc="2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EFEFEF"/>
                </a:solidFill>
                <a:latin typeface="Calibri"/>
                <a:cs typeface="Calibri"/>
              </a:rPr>
              <a:t>the</a:t>
            </a:r>
            <a:r>
              <a:rPr sz="850" spc="40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F0F0F0"/>
                </a:solidFill>
                <a:latin typeface="Calibri"/>
                <a:cs typeface="Calibri"/>
              </a:rPr>
              <a:t>Speaker</a:t>
            </a:r>
            <a:r>
              <a:rPr sz="850" spc="70" dirty="0">
                <a:solidFill>
                  <a:srgbClr val="F0F0F0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EBEBEB"/>
                </a:solidFill>
                <a:latin typeface="Calibri"/>
                <a:cs typeface="Calibri"/>
              </a:rPr>
              <a:t>in</a:t>
            </a:r>
            <a:r>
              <a:rPr sz="850" spc="3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F0F0F0"/>
                </a:solidFill>
                <a:latin typeface="Calibri"/>
                <a:cs typeface="Calibri"/>
              </a:rPr>
              <a:t>Effective</a:t>
            </a:r>
            <a:r>
              <a:rPr sz="850" spc="75" dirty="0">
                <a:solidFill>
                  <a:srgbClr val="F0F0F0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EFEFEF"/>
                </a:solidFill>
                <a:latin typeface="Calibri"/>
                <a:cs typeface="Calibri"/>
              </a:rPr>
              <a:t>Communication</a:t>
            </a:r>
            <a:endParaRPr sz="850">
              <a:latin typeface="Calibri"/>
              <a:cs typeface="Calibri"/>
            </a:endParaRPr>
          </a:p>
          <a:p>
            <a:pPr marL="13335" marR="5080" indent="1270">
              <a:lnSpc>
                <a:spcPct val="125299"/>
              </a:lnSpc>
              <a:spcBef>
                <a:spcPts val="270"/>
              </a:spcBef>
            </a:pPr>
            <a:r>
              <a:rPr sz="750" spc="-10" dirty="0">
                <a:solidFill>
                  <a:srgbClr val="EFEFEF"/>
                </a:solidFill>
                <a:latin typeface="Cambria"/>
                <a:cs typeface="Cambria"/>
              </a:rPr>
              <a:t>The</a:t>
            </a:r>
            <a:r>
              <a:rPr sz="750" spc="2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750" spc="-25" dirty="0">
                <a:solidFill>
                  <a:srgbClr val="EFEFEF"/>
                </a:solidFill>
                <a:latin typeface="Cambria"/>
                <a:cs typeface="Cambria"/>
              </a:rPr>
              <a:t>speaker</a:t>
            </a:r>
            <a:r>
              <a:rPr sz="750" spc="3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750" spc="-25" dirty="0">
                <a:solidFill>
                  <a:srgbClr val="EFEFEF"/>
                </a:solidFill>
                <a:latin typeface="Cambria"/>
                <a:cs typeface="Cambria"/>
              </a:rPr>
              <a:t>must</a:t>
            </a:r>
            <a:r>
              <a:rPr sz="750" spc="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F2F2F2"/>
                </a:solidFill>
                <a:latin typeface="Cambria"/>
                <a:cs typeface="Cambria"/>
              </a:rPr>
              <a:t>engine</a:t>
            </a:r>
            <a:r>
              <a:rPr sz="750" spc="50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EDEDED"/>
                </a:solidFill>
                <a:latin typeface="Cambria"/>
                <a:cs typeface="Cambria"/>
              </a:rPr>
              <a:t>the</a:t>
            </a:r>
            <a:r>
              <a:rPr sz="750" spc="1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EFEFEF"/>
                </a:solidFill>
                <a:latin typeface="Cambria"/>
                <a:cs typeface="Cambria"/>
              </a:rPr>
              <a:t>audience</a:t>
            </a:r>
            <a:r>
              <a:rPr sz="750" spc="3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750" spc="-25" dirty="0">
                <a:solidFill>
                  <a:srgbClr val="EDEDED"/>
                </a:solidFill>
                <a:latin typeface="Cambria"/>
                <a:cs typeface="Cambria"/>
              </a:rPr>
              <a:t>and</a:t>
            </a:r>
            <a:r>
              <a:rPr sz="750" spc="2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750" spc="-20" dirty="0">
                <a:solidFill>
                  <a:srgbClr val="EFEFEF"/>
                </a:solidFill>
                <a:latin typeface="Cambria"/>
                <a:cs typeface="Cambria"/>
              </a:rPr>
              <a:t>present</a:t>
            </a:r>
            <a:r>
              <a:rPr sz="750" spc="5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750" spc="-25" dirty="0">
                <a:solidFill>
                  <a:srgbClr val="EFEFEF"/>
                </a:solidFill>
                <a:latin typeface="Cambria"/>
                <a:cs typeface="Cambria"/>
              </a:rPr>
              <a:t>information</a:t>
            </a:r>
            <a:r>
              <a:rPr sz="750" spc="2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750" spc="-85" dirty="0">
                <a:solidFill>
                  <a:srgbClr val="EFEFEF"/>
                </a:solidFill>
                <a:latin typeface="Cambria"/>
                <a:cs typeface="Cambria"/>
              </a:rPr>
              <a:t>c1e‹ir1v</a:t>
            </a:r>
            <a:r>
              <a:rPr sz="750" spc="6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750" spc="-25" dirty="0">
                <a:solidFill>
                  <a:srgbClr val="E8E8E8"/>
                </a:solidFill>
                <a:latin typeface="Cambria"/>
                <a:cs typeface="Cambria"/>
              </a:rPr>
              <a:t>to</a:t>
            </a:r>
            <a:r>
              <a:rPr sz="750" spc="50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750" spc="-20" dirty="0">
                <a:solidFill>
                  <a:srgbClr val="EFEFEF"/>
                </a:solidFill>
                <a:latin typeface="Cambria"/>
                <a:cs typeface="Cambria"/>
              </a:rPr>
              <a:t>ensure</a:t>
            </a:r>
            <a:r>
              <a:rPr sz="750" spc="1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F0F0F0"/>
                </a:solidFill>
                <a:latin typeface="Cambria"/>
                <a:cs typeface="Cambria"/>
              </a:rPr>
              <a:t>effective</a:t>
            </a:r>
            <a:r>
              <a:rPr sz="750" spc="30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750" spc="-25" dirty="0">
                <a:solidFill>
                  <a:srgbClr val="EFEFEF"/>
                </a:solidFill>
                <a:latin typeface="Cambria"/>
                <a:cs typeface="Cambria"/>
              </a:rPr>
              <a:t>understanding</a:t>
            </a:r>
            <a:r>
              <a:rPr sz="750" spc="5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750" spc="-20" dirty="0">
                <a:solidFill>
                  <a:srgbClr val="EDEDED"/>
                </a:solidFill>
                <a:latin typeface="Cambria"/>
                <a:cs typeface="Cambria"/>
              </a:rPr>
              <a:t>and</a:t>
            </a:r>
            <a:r>
              <a:rPr sz="750" spc="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750" spc="-10" dirty="0">
                <a:solidFill>
                  <a:srgbClr val="EFEFEF"/>
                </a:solidFill>
                <a:latin typeface="Cambria"/>
                <a:cs typeface="Cambria"/>
              </a:rPr>
              <a:t>retention.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6200" y="4267200"/>
            <a:ext cx="13716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8000" cy="4572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904" y="2773679"/>
            <a:ext cx="4983480" cy="1393190"/>
            <a:chOff x="313904" y="2773679"/>
            <a:chExt cx="4983480" cy="1393190"/>
          </a:xfrm>
        </p:grpSpPr>
        <p:sp>
          <p:nvSpPr>
            <p:cNvPr id="3" name="object 3"/>
            <p:cNvSpPr/>
            <p:nvPr/>
          </p:nvSpPr>
          <p:spPr>
            <a:xfrm>
              <a:off x="315428" y="2773679"/>
              <a:ext cx="0" cy="1393190"/>
            </a:xfrm>
            <a:custGeom>
              <a:avLst/>
              <a:gdLst/>
              <a:ahLst/>
              <a:cxnLst/>
              <a:rect l="l" t="t" r="r" b="b"/>
              <a:pathLst>
                <a:path h="1393190">
                  <a:moveTo>
                    <a:pt x="0" y="0"/>
                  </a:moveTo>
                  <a:lnTo>
                    <a:pt x="0" y="1392936"/>
                  </a:lnTo>
                </a:path>
              </a:pathLst>
            </a:custGeom>
            <a:ln w="3175">
              <a:solidFill>
                <a:srgbClr val="13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3904" y="2773679"/>
              <a:ext cx="4983480" cy="12700"/>
            </a:xfrm>
            <a:custGeom>
              <a:avLst/>
              <a:gdLst/>
              <a:ahLst/>
              <a:cxnLst/>
              <a:rect l="l" t="t" r="r" b="b"/>
              <a:pathLst>
                <a:path w="4983480" h="12700">
                  <a:moveTo>
                    <a:pt x="0" y="12192"/>
                  </a:moveTo>
                  <a:lnTo>
                    <a:pt x="4982857" y="12192"/>
                  </a:lnTo>
                  <a:lnTo>
                    <a:pt x="4982857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13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791618" y="4259579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>
                <a:moveTo>
                  <a:pt x="0" y="0"/>
                </a:moveTo>
                <a:lnTo>
                  <a:pt x="2438095" y="0"/>
                </a:lnTo>
              </a:path>
            </a:pathLst>
          </a:custGeom>
          <a:ln w="3175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1332" y="2763011"/>
            <a:ext cx="2264410" cy="0"/>
          </a:xfrm>
          <a:custGeom>
            <a:avLst/>
            <a:gdLst/>
            <a:ahLst/>
            <a:cxnLst/>
            <a:rect l="l" t="t" r="r" b="b"/>
            <a:pathLst>
              <a:path w="2264409">
                <a:moveTo>
                  <a:pt x="0" y="0"/>
                </a:moveTo>
                <a:lnTo>
                  <a:pt x="2264380" y="0"/>
                </a:lnTo>
              </a:path>
            </a:pathLst>
          </a:custGeom>
          <a:ln w="9144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3999" y="1220724"/>
            <a:ext cx="2270760" cy="0"/>
          </a:xfrm>
          <a:custGeom>
            <a:avLst/>
            <a:gdLst/>
            <a:ahLst/>
            <a:cxnLst/>
            <a:rect l="l" t="t" r="r" b="b"/>
            <a:pathLst>
              <a:path w="2270760">
                <a:moveTo>
                  <a:pt x="0" y="0"/>
                </a:moveTo>
                <a:lnTo>
                  <a:pt x="2270476" y="0"/>
                </a:lnTo>
              </a:path>
            </a:pathLst>
          </a:custGeom>
          <a:ln w="9144">
            <a:solidFill>
              <a:srgbClr val="181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1332" y="1220724"/>
            <a:ext cx="2264410" cy="0"/>
          </a:xfrm>
          <a:custGeom>
            <a:avLst/>
            <a:gdLst/>
            <a:ahLst/>
            <a:cxnLst/>
            <a:rect l="l" t="t" r="r" b="b"/>
            <a:pathLst>
              <a:path w="2264409">
                <a:moveTo>
                  <a:pt x="0" y="0"/>
                </a:moveTo>
                <a:lnTo>
                  <a:pt x="2264380" y="0"/>
                </a:lnTo>
              </a:path>
            </a:pathLst>
          </a:custGeom>
          <a:ln w="9144">
            <a:solidFill>
              <a:srgbClr val="181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761" y="1220724"/>
            <a:ext cx="2264410" cy="0"/>
          </a:xfrm>
          <a:custGeom>
            <a:avLst/>
            <a:gdLst/>
            <a:ahLst/>
            <a:cxnLst/>
            <a:rect l="l" t="t" r="r" b="b"/>
            <a:pathLst>
              <a:path w="2264410">
                <a:moveTo>
                  <a:pt x="0" y="0"/>
                </a:moveTo>
                <a:lnTo>
                  <a:pt x="2264380" y="0"/>
                </a:lnTo>
              </a:path>
            </a:pathLst>
          </a:custGeom>
          <a:ln w="9144">
            <a:solidFill>
              <a:srgbClr val="181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5817" y="321564"/>
            <a:ext cx="1473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NFOR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MAT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KI</a:t>
            </a:r>
            <a:r>
              <a:rPr sz="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566927"/>
            <a:ext cx="8125459" cy="2413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45"/>
              </a:lnSpc>
            </a:pPr>
            <a:r>
              <a:rPr sz="1900" spc="-20" dirty="0"/>
              <a:t>Summary</a:t>
            </a:r>
            <a:r>
              <a:rPr sz="1900" spc="35" dirty="0"/>
              <a:t> </a:t>
            </a:r>
            <a:r>
              <a:rPr sz="1900" dirty="0"/>
              <a:t>of</a:t>
            </a:r>
            <a:r>
              <a:rPr sz="1900" spc="-25" dirty="0"/>
              <a:t> </a:t>
            </a:r>
            <a:r>
              <a:rPr sz="1900" dirty="0"/>
              <a:t>Main</a:t>
            </a:r>
            <a:r>
              <a:rPr sz="1900" spc="-90" dirty="0"/>
              <a:t> </a:t>
            </a:r>
            <a:r>
              <a:rPr sz="1900" dirty="0"/>
              <a:t>Points</a:t>
            </a:r>
            <a:r>
              <a:rPr sz="1900" spc="-10" dirty="0"/>
              <a:t> on</a:t>
            </a:r>
            <a:r>
              <a:rPr sz="1900" spc="-125" dirty="0"/>
              <a:t> </a:t>
            </a:r>
            <a:r>
              <a:rPr sz="1900" dirty="0"/>
              <a:t>Informative</a:t>
            </a:r>
            <a:r>
              <a:rPr sz="1900" spc="25" dirty="0"/>
              <a:t> </a:t>
            </a:r>
            <a:r>
              <a:rPr sz="1900" spc="-10" dirty="0"/>
              <a:t>Speaking</a:t>
            </a:r>
            <a:endParaRPr sz="1900"/>
          </a:p>
        </p:txBody>
      </p:sp>
      <p:sp>
        <p:nvSpPr>
          <p:cNvPr id="13" name="object 13"/>
          <p:cNvSpPr txBox="1"/>
          <p:nvPr/>
        </p:nvSpPr>
        <p:spPr>
          <a:xfrm>
            <a:off x="0" y="871727"/>
            <a:ext cx="8125459" cy="131445"/>
          </a:xfrm>
          <a:prstGeom prst="rect">
            <a:avLst/>
          </a:prstGeom>
          <a:solidFill>
            <a:srgbClr val="080808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930"/>
              </a:lnSpc>
            </a:pP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Understanding</a:t>
            </a:r>
            <a:r>
              <a:rPr sz="105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Structure</a:t>
            </a:r>
            <a:r>
              <a:rPr sz="105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Importance</a:t>
            </a:r>
            <a:r>
              <a:rPr sz="105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Informative</a:t>
            </a:r>
            <a:r>
              <a:rPr sz="105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Speeches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225296"/>
            <a:ext cx="8125459" cy="1466215"/>
            <a:chOff x="0" y="1225296"/>
            <a:chExt cx="8125459" cy="146621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1143" y="1459992"/>
              <a:ext cx="283428" cy="2804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5428" y="1459992"/>
              <a:ext cx="280380" cy="2804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1225296"/>
              <a:ext cx="8125459" cy="1466215"/>
            </a:xfrm>
            <a:custGeom>
              <a:avLst/>
              <a:gdLst/>
              <a:ahLst/>
              <a:cxnLst/>
              <a:rect l="l" t="t" r="r" b="b"/>
              <a:pathLst>
                <a:path w="8125459" h="1466214">
                  <a:moveTo>
                    <a:pt x="8125968" y="1466088"/>
                  </a:moveTo>
                  <a:lnTo>
                    <a:pt x="0" y="1466088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14660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63372" y="1506473"/>
            <a:ext cx="133540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r>
              <a:rPr sz="9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2920" y="1915668"/>
            <a:ext cx="1868805" cy="6261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335" marR="5080" indent="-1270">
              <a:lnSpc>
                <a:spcPct val="122500"/>
              </a:lnSpc>
              <a:spcBef>
                <a:spcPts val="125"/>
              </a:spcBef>
            </a:pP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Gain</a:t>
            </a:r>
            <a:r>
              <a:rPr sz="8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mbria"/>
                <a:cs typeface="Cambria"/>
              </a:rPr>
              <a:t>insight</a:t>
            </a:r>
            <a:r>
              <a:rPr sz="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into</a:t>
            </a:r>
            <a:r>
              <a:rPr sz="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core</a:t>
            </a:r>
            <a:r>
              <a:rPr sz="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mbria"/>
                <a:cs typeface="Cambria"/>
              </a:rPr>
              <a:t>objectives</a:t>
            </a:r>
            <a:r>
              <a:rPr sz="8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8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Cambria"/>
                <a:cs typeface="Cambria"/>
              </a:rPr>
              <a:t>informative</a:t>
            </a:r>
            <a:r>
              <a:rPr sz="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speeches</a:t>
            </a:r>
            <a:r>
              <a:rPr sz="8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8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their </a:t>
            </a:r>
            <a:r>
              <a:rPr sz="800" spc="-10" dirty="0">
                <a:solidFill>
                  <a:srgbClr val="FFFFFF"/>
                </a:solidFill>
                <a:latin typeface="Cambria"/>
                <a:cs typeface="Cambria"/>
              </a:rPr>
              <a:t>structured</a:t>
            </a:r>
            <a:r>
              <a:rPr sz="8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mbria"/>
                <a:cs typeface="Cambria"/>
              </a:rPr>
              <a:t>approach,</a:t>
            </a:r>
            <a:r>
              <a:rPr sz="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which</a:t>
            </a:r>
            <a:r>
              <a:rPr sz="8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aids</a:t>
            </a:r>
            <a:r>
              <a:rPr sz="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8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mbria"/>
                <a:cs typeface="Cambria"/>
              </a:rPr>
              <a:t>organizing</a:t>
            </a:r>
            <a:r>
              <a:rPr sz="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mbria"/>
                <a:cs typeface="Cambria"/>
              </a:rPr>
              <a:t>conte</a:t>
            </a:r>
            <a:r>
              <a:rPr sz="8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Cambria"/>
                <a:cs typeface="Cambria"/>
              </a:rPr>
              <a:t>nt</a:t>
            </a:r>
            <a:r>
              <a:rPr sz="8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mbria"/>
                <a:cs typeface="Cambria"/>
              </a:rPr>
              <a:t>effectively.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75988" y="1500123"/>
            <a:ext cx="1059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Role</a:t>
            </a:r>
            <a:r>
              <a:rPr sz="10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Speaker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73024" y="1915668"/>
            <a:ext cx="2082164" cy="6261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3810">
              <a:lnSpc>
                <a:spcPct val="122500"/>
              </a:lnSpc>
              <a:spcBef>
                <a:spcPts val="125"/>
              </a:spcBef>
            </a:pPr>
            <a:r>
              <a:rPr sz="800" spc="-25" dirty="0">
                <a:solidFill>
                  <a:srgbClr val="FFFFFF"/>
                </a:solidFill>
                <a:latin typeface="Cambria"/>
                <a:cs typeface="Cambria"/>
              </a:rPr>
              <a:t>Identify</a:t>
            </a:r>
            <a:r>
              <a:rPr sz="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the</a:t>
            </a:r>
            <a:r>
              <a:rPr sz="800" spc="-1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critical</a:t>
            </a:r>
            <a:r>
              <a:rPr sz="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2F2F2"/>
                </a:solidFill>
                <a:latin typeface="Cambria"/>
                <a:cs typeface="Cambria"/>
              </a:rPr>
              <a:t>role</a:t>
            </a:r>
            <a:r>
              <a:rPr sz="800" spc="5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0F0F0"/>
                </a:solidFill>
                <a:latin typeface="Cambria"/>
                <a:cs typeface="Cambria"/>
              </a:rPr>
              <a:t>a</a:t>
            </a:r>
            <a:r>
              <a:rPr sz="800" spc="-25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mbria"/>
                <a:cs typeface="Cambria"/>
              </a:rPr>
              <a:t>speaker</a:t>
            </a:r>
            <a:r>
              <a:rPr sz="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mbria"/>
                <a:cs typeface="Cambria"/>
              </a:rPr>
              <a:t>plays</a:t>
            </a:r>
            <a:r>
              <a:rPr sz="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8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mbria"/>
                <a:cs typeface="Cambria"/>
              </a:rPr>
              <a:t>delivering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Cambria"/>
                <a:cs typeface="Cambria"/>
              </a:rPr>
              <a:t>informative</a:t>
            </a:r>
            <a:r>
              <a:rPr sz="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speeches</a:t>
            </a:r>
            <a:r>
              <a:rPr sz="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2F2F2"/>
                </a:solidFill>
                <a:latin typeface="Cambria"/>
                <a:cs typeface="Cambria"/>
              </a:rPr>
              <a:t>and</a:t>
            </a:r>
            <a:r>
              <a:rPr sz="800" spc="-5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mbria"/>
                <a:cs typeface="Cambria"/>
              </a:rPr>
              <a:t>explore</a:t>
            </a:r>
            <a:r>
              <a:rPr sz="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8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mbria"/>
                <a:cs typeface="Cambria"/>
              </a:rPr>
              <a:t>various</a:t>
            </a:r>
            <a:r>
              <a:rPr sz="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types</a:t>
            </a:r>
            <a:r>
              <a:rPr sz="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0F0F0"/>
                </a:solidFill>
                <a:latin typeface="Cambria"/>
                <a:cs typeface="Cambria"/>
              </a:rPr>
              <a:t>exist</a:t>
            </a:r>
            <a:r>
              <a:rPr sz="800" spc="15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2F2F2"/>
                </a:solidFill>
                <a:latin typeface="Cambria"/>
                <a:cs typeface="Cambria"/>
              </a:rPr>
              <a:t>to</a:t>
            </a:r>
            <a:r>
              <a:rPr sz="800" spc="5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2F2F2"/>
                </a:solidFill>
                <a:latin typeface="Cambria"/>
                <a:cs typeface="Cambria"/>
              </a:rPr>
              <a:t>engage</a:t>
            </a:r>
            <a:r>
              <a:rPr sz="800" spc="10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2F2F2"/>
                </a:solidFill>
                <a:latin typeface="Cambria"/>
                <a:cs typeface="Cambria"/>
              </a:rPr>
              <a:t>different</a:t>
            </a:r>
            <a:r>
              <a:rPr sz="800" spc="500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mbria"/>
                <a:cs typeface="Cambria"/>
              </a:rPr>
              <a:t>audiences.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85245" y="1506473"/>
            <a:ext cx="14560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0" dirty="0">
                <a:solidFill>
                  <a:srgbClr val="EFEFEF"/>
                </a:solidFill>
                <a:latin typeface="Arial MT"/>
                <a:cs typeface="Arial MT"/>
              </a:rPr>
              <a:t>Research</a:t>
            </a:r>
            <a:r>
              <a:rPr sz="950" spc="5" dirty="0">
                <a:solidFill>
                  <a:srgbClr val="EFEFEF"/>
                </a:solidFill>
                <a:latin typeface="Arial MT"/>
                <a:cs typeface="Arial MT"/>
              </a:rPr>
              <a:t> </a:t>
            </a:r>
            <a:r>
              <a:rPr sz="950" spc="-20" dirty="0">
                <a:solidFill>
                  <a:srgbClr val="EDEDED"/>
                </a:solidFill>
                <a:latin typeface="Arial MT"/>
                <a:cs typeface="Arial MT"/>
              </a:rPr>
              <a:t>and</a:t>
            </a:r>
            <a:r>
              <a:rPr sz="950" spc="-80" dirty="0">
                <a:solidFill>
                  <a:srgbClr val="EDEDED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EFEFEF"/>
                </a:solidFill>
                <a:latin typeface="Arial MT"/>
                <a:cs typeface="Arial MT"/>
              </a:rPr>
              <a:t>Organization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87380" y="1915668"/>
            <a:ext cx="2073275" cy="4768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635" algn="just">
              <a:lnSpc>
                <a:spcPct val="122500"/>
              </a:lnSpc>
              <a:spcBef>
                <a:spcPts val="125"/>
              </a:spcBef>
            </a:pPr>
            <a:r>
              <a:rPr sz="800" spc="-10" dirty="0">
                <a:solidFill>
                  <a:srgbClr val="EFEFEF"/>
                </a:solidFill>
                <a:latin typeface="Cambria"/>
                <a:cs typeface="Cambria"/>
              </a:rPr>
              <a:t>Highlight</a:t>
            </a:r>
            <a:r>
              <a:rPr sz="800" spc="4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DEDED"/>
                </a:solidFill>
                <a:latin typeface="Cambria"/>
                <a:cs typeface="Cambria"/>
              </a:rPr>
              <a:t>the</a:t>
            </a:r>
            <a:r>
              <a:rPr sz="800" spc="-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0F0F0"/>
                </a:solidFill>
                <a:latin typeface="Cambria"/>
                <a:cs typeface="Cambria"/>
              </a:rPr>
              <a:t>significance</a:t>
            </a:r>
            <a:r>
              <a:rPr sz="800" spc="40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of</a:t>
            </a:r>
            <a:r>
              <a:rPr sz="800" spc="-2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thorough</a:t>
            </a:r>
            <a:r>
              <a:rPr sz="800" spc="2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FEFEF"/>
                </a:solidFill>
                <a:latin typeface="Cambria"/>
                <a:cs typeface="Cambria"/>
              </a:rPr>
              <a:t>research</a:t>
            </a:r>
            <a:r>
              <a:rPr sz="800" spc="50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EDEDED"/>
                </a:solidFill>
                <a:latin typeface="Cambria"/>
                <a:cs typeface="Cambria"/>
              </a:rPr>
              <a:t>and</a:t>
            </a:r>
            <a:r>
              <a:rPr sz="800" spc="-2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0F0F0"/>
                </a:solidFill>
                <a:latin typeface="Cambria"/>
                <a:cs typeface="Cambria"/>
              </a:rPr>
              <a:t>well-</a:t>
            </a:r>
            <a:r>
              <a:rPr sz="800" dirty="0">
                <a:solidFill>
                  <a:srgbClr val="F0F0F0"/>
                </a:solidFill>
                <a:latin typeface="Cambria"/>
                <a:cs typeface="Cambria"/>
              </a:rPr>
              <a:t>organized</a:t>
            </a:r>
            <a:r>
              <a:rPr sz="800" spc="-25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content,</a:t>
            </a:r>
            <a:r>
              <a:rPr sz="800" spc="1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which</a:t>
            </a:r>
            <a:r>
              <a:rPr sz="800" spc="-1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are</a:t>
            </a:r>
            <a:r>
              <a:rPr sz="800" spc="-2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DEDED"/>
                </a:solidFill>
                <a:latin typeface="Cambria"/>
                <a:cs typeface="Cambria"/>
              </a:rPr>
              <a:t>essential</a:t>
            </a:r>
            <a:r>
              <a:rPr sz="800" spc="50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0F0F0"/>
                </a:solidFill>
                <a:latin typeface="Cambria"/>
                <a:cs typeface="Cambria"/>
              </a:rPr>
              <a:t>for</a:t>
            </a:r>
            <a:r>
              <a:rPr sz="800" spc="-40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EFEFEF"/>
                </a:solidFill>
                <a:latin typeface="Cambria"/>
                <a:cs typeface="Cambria"/>
              </a:rPr>
              <a:t>delivering</a:t>
            </a:r>
            <a:r>
              <a:rPr sz="800" spc="7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EFEFEF"/>
                </a:solidFill>
                <a:latin typeface="Cambria"/>
                <a:cs typeface="Cambria"/>
              </a:rPr>
              <a:t>impactful</a:t>
            </a:r>
            <a:r>
              <a:rPr sz="800" spc="8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FEFEF"/>
                </a:solidFill>
                <a:latin typeface="Cambria"/>
                <a:cs typeface="Cambria"/>
              </a:rPr>
              <a:t>presentations.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0857" y="2785872"/>
            <a:ext cx="4989195" cy="1475740"/>
            <a:chOff x="310857" y="2785872"/>
            <a:chExt cx="4989195" cy="147574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57" y="2785872"/>
              <a:ext cx="12190" cy="147523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10857" y="2785872"/>
              <a:ext cx="9525" cy="1472565"/>
            </a:xfrm>
            <a:custGeom>
              <a:avLst/>
              <a:gdLst/>
              <a:ahLst/>
              <a:cxnLst/>
              <a:rect l="l" t="t" r="r" b="b"/>
              <a:pathLst>
                <a:path w="9525" h="1472564">
                  <a:moveTo>
                    <a:pt x="9144" y="1472184"/>
                  </a:moveTo>
                  <a:lnTo>
                    <a:pt x="0" y="1472184"/>
                  </a:lnTo>
                  <a:lnTo>
                    <a:pt x="0" y="0"/>
                  </a:lnTo>
                  <a:lnTo>
                    <a:pt x="9144" y="0"/>
                  </a:lnTo>
                  <a:lnTo>
                    <a:pt x="9144" y="1472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142" y="3029712"/>
              <a:ext cx="146285" cy="2529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1143" y="3002280"/>
              <a:ext cx="283428" cy="28041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16952" y="2785872"/>
              <a:ext cx="4983480" cy="1472565"/>
            </a:xfrm>
            <a:custGeom>
              <a:avLst/>
              <a:gdLst/>
              <a:ahLst/>
              <a:cxnLst/>
              <a:rect l="l" t="t" r="r" b="b"/>
              <a:pathLst>
                <a:path w="4983480" h="1472564">
                  <a:moveTo>
                    <a:pt x="4983480" y="1472184"/>
                  </a:moveTo>
                  <a:lnTo>
                    <a:pt x="0" y="1472184"/>
                  </a:lnTo>
                  <a:lnTo>
                    <a:pt x="0" y="0"/>
                  </a:lnTo>
                  <a:lnTo>
                    <a:pt x="4983480" y="0"/>
                  </a:lnTo>
                  <a:lnTo>
                    <a:pt x="4983480" y="1472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65183" y="3048761"/>
            <a:ext cx="108521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0" dirty="0">
                <a:solidFill>
                  <a:srgbClr val="E8E8E8"/>
                </a:solidFill>
                <a:latin typeface="Cambria"/>
                <a:cs typeface="Cambria"/>
              </a:rPr>
              <a:t>Delivery</a:t>
            </a:r>
            <a:r>
              <a:rPr sz="950" spc="-1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950" spc="-10" dirty="0">
                <a:solidFill>
                  <a:srgbClr val="E9E9E9"/>
                </a:solidFill>
                <a:latin typeface="Cambria"/>
                <a:cs typeface="Cambria"/>
              </a:rPr>
              <a:t>Techniques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0893" y="3464052"/>
            <a:ext cx="2074545" cy="4705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175">
              <a:lnSpc>
                <a:spcPct val="121300"/>
              </a:lnSpc>
              <a:spcBef>
                <a:spcPts val="110"/>
              </a:spcBef>
            </a:pPr>
            <a:r>
              <a:rPr sz="800" spc="-25" dirty="0">
                <a:solidFill>
                  <a:srgbClr val="E9E9E9"/>
                </a:solidFill>
                <a:latin typeface="Cambria"/>
                <a:cs typeface="Cambria"/>
              </a:rPr>
              <a:t>Understand</a:t>
            </a:r>
            <a:r>
              <a:rPr sz="800" spc="40" dirty="0">
                <a:solidFill>
                  <a:srgbClr val="E9E9E9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8E8E8"/>
                </a:solidFill>
                <a:latin typeface="Cambria"/>
                <a:cs typeface="Cambria"/>
              </a:rPr>
              <a:t>the</a:t>
            </a:r>
            <a:r>
              <a:rPr sz="800" spc="2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8E8E8"/>
                </a:solidFill>
                <a:latin typeface="Cambria"/>
                <a:cs typeface="Cambria"/>
              </a:rPr>
              <a:t>importance</a:t>
            </a:r>
            <a:r>
              <a:rPr sz="800" spc="7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4E4E4"/>
                </a:solidFill>
                <a:latin typeface="Cambria"/>
                <a:cs typeface="Cambria"/>
              </a:rPr>
              <a:t>of</a:t>
            </a:r>
            <a:r>
              <a:rPr sz="800" spc="10" dirty="0">
                <a:solidFill>
                  <a:srgbClr val="E4E4E4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8E8E8"/>
                </a:solidFill>
                <a:latin typeface="Cambria"/>
                <a:cs typeface="Cambria"/>
              </a:rPr>
              <a:t>effective</a:t>
            </a:r>
            <a:r>
              <a:rPr sz="800" spc="8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6E6E6"/>
                </a:solidFill>
                <a:latin typeface="Cambria"/>
                <a:cs typeface="Cambria"/>
              </a:rPr>
              <a:t>delivery</a:t>
            </a:r>
            <a:r>
              <a:rPr sz="800" spc="50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8E8E8"/>
                </a:solidFill>
                <a:latin typeface="Cambria"/>
                <a:cs typeface="Cambria"/>
              </a:rPr>
              <a:t>techniques</a:t>
            </a:r>
            <a:r>
              <a:rPr sz="800" spc="4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8E8E8"/>
                </a:solidFill>
                <a:latin typeface="Cambria"/>
                <a:cs typeface="Cambria"/>
              </a:rPr>
              <a:t>including</a:t>
            </a:r>
            <a:r>
              <a:rPr sz="800" spc="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8E8E8"/>
                </a:solidFill>
                <a:latin typeface="Cambria"/>
                <a:cs typeface="Cambria"/>
              </a:rPr>
              <a:t>body</a:t>
            </a:r>
            <a:r>
              <a:rPr sz="800" spc="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6E6E6"/>
                </a:solidFill>
                <a:latin typeface="Cambria"/>
                <a:cs typeface="Cambria"/>
              </a:rPr>
              <a:t>language,</a:t>
            </a:r>
            <a:r>
              <a:rPr sz="800" spc="4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6E6E6"/>
                </a:solidFill>
                <a:latin typeface="Cambria"/>
                <a:cs typeface="Cambria"/>
              </a:rPr>
              <a:t>tone,</a:t>
            </a:r>
            <a:r>
              <a:rPr sz="800" spc="3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E6E6E6"/>
                </a:solidFill>
                <a:latin typeface="Cambria"/>
                <a:cs typeface="Cambria"/>
              </a:rPr>
              <a:t>and</a:t>
            </a:r>
            <a:r>
              <a:rPr sz="800" spc="50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8E8E8"/>
                </a:solidFill>
                <a:latin typeface="Cambria"/>
                <a:cs typeface="Cambria"/>
              </a:rPr>
              <a:t>pacing</a:t>
            </a:r>
            <a:r>
              <a:rPr sz="800" spc="3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8E8E8"/>
                </a:solidFill>
                <a:latin typeface="Cambria"/>
                <a:cs typeface="Cambria"/>
              </a:rPr>
              <a:t>in </a:t>
            </a:r>
            <a:r>
              <a:rPr sz="800" spc="-25" dirty="0">
                <a:solidFill>
                  <a:srgbClr val="E8E8E8"/>
                </a:solidFill>
                <a:latin typeface="Cambria"/>
                <a:cs typeface="Cambria"/>
              </a:rPr>
              <a:t>making</a:t>
            </a:r>
            <a:r>
              <a:rPr sz="800" spc="5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DFDFDF"/>
                </a:solidFill>
                <a:latin typeface="Cambria"/>
                <a:cs typeface="Cambria"/>
              </a:rPr>
              <a:t>a</a:t>
            </a:r>
            <a:r>
              <a:rPr sz="800" spc="-20" dirty="0">
                <a:solidFill>
                  <a:srgbClr val="DFDFDF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E8E8E8"/>
                </a:solidFill>
                <a:latin typeface="Cambria"/>
                <a:cs typeface="Cambria"/>
              </a:rPr>
              <a:t>presentation</a:t>
            </a:r>
            <a:r>
              <a:rPr sz="800" spc="3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8E8E8"/>
                </a:solidFill>
                <a:latin typeface="Cambria"/>
                <a:cs typeface="Cambria"/>
              </a:rPr>
              <a:t>compelling.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52976" y="3048761"/>
            <a:ext cx="7556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0" dirty="0">
                <a:solidFill>
                  <a:srgbClr val="FFFFFF"/>
                </a:solidFill>
                <a:latin typeface="Cambria"/>
                <a:cs typeface="Cambria"/>
              </a:rPr>
              <a:t>¿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79145" y="3048761"/>
            <a:ext cx="62039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E4E4E4"/>
                </a:solidFill>
                <a:latin typeface="Cambria"/>
                <a:cs typeface="Cambria"/>
              </a:rPr>
              <a:t>Visual</a:t>
            </a:r>
            <a:r>
              <a:rPr sz="950" spc="90" dirty="0">
                <a:solidFill>
                  <a:srgbClr val="E4E4E4"/>
                </a:solidFill>
                <a:latin typeface="Cambria"/>
                <a:cs typeface="Cambria"/>
              </a:rPr>
              <a:t> </a:t>
            </a:r>
            <a:r>
              <a:rPr sz="950" spc="-20" dirty="0">
                <a:solidFill>
                  <a:srgbClr val="E2E2E2"/>
                </a:solidFill>
                <a:latin typeface="Cambria"/>
                <a:cs typeface="Cambria"/>
              </a:rPr>
              <a:t>Aids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74902" y="3464052"/>
            <a:ext cx="2045970" cy="4705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905">
              <a:lnSpc>
                <a:spcPct val="121300"/>
              </a:lnSpc>
              <a:spcBef>
                <a:spcPts val="110"/>
              </a:spcBef>
            </a:pPr>
            <a:r>
              <a:rPr sz="800" spc="-10" dirty="0">
                <a:solidFill>
                  <a:srgbClr val="E1E1E1"/>
                </a:solidFill>
                <a:latin typeface="Cambria"/>
                <a:cs typeface="Cambria"/>
              </a:rPr>
              <a:t>Discuss</a:t>
            </a:r>
            <a:r>
              <a:rPr sz="800" spc="15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1E1E1"/>
                </a:solidFill>
                <a:latin typeface="Cambria"/>
                <a:cs typeface="Cambria"/>
              </a:rPr>
              <a:t>how</a:t>
            </a:r>
            <a:r>
              <a:rPr sz="800" spc="20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E2E2E2"/>
                </a:solidFill>
                <a:latin typeface="Cambria"/>
                <a:cs typeface="Cambria"/>
              </a:rPr>
              <a:t>visual</a:t>
            </a:r>
            <a:r>
              <a:rPr sz="800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E1E1E1"/>
                </a:solidFill>
                <a:latin typeface="Cambria"/>
                <a:cs typeface="Cambria"/>
              </a:rPr>
              <a:t>aids</a:t>
            </a:r>
            <a:r>
              <a:rPr sz="800" spc="-15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1E1E1"/>
                </a:solidFill>
                <a:latin typeface="Cambria"/>
                <a:cs typeface="Cambria"/>
              </a:rPr>
              <a:t>enhance</a:t>
            </a:r>
            <a:r>
              <a:rPr sz="800" spc="20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E2E2E2"/>
                </a:solidFill>
                <a:latin typeface="Cambria"/>
                <a:cs typeface="Cambria"/>
              </a:rPr>
              <a:t>understanding</a:t>
            </a:r>
            <a:r>
              <a:rPr sz="800" spc="500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DFDFDF"/>
                </a:solidFill>
                <a:latin typeface="Cambria"/>
                <a:cs typeface="Cambria"/>
              </a:rPr>
              <a:t>and </a:t>
            </a:r>
            <a:r>
              <a:rPr sz="800" spc="-10" dirty="0">
                <a:solidFill>
                  <a:srgbClr val="E1E1E1"/>
                </a:solidFill>
                <a:latin typeface="Cambria"/>
                <a:cs typeface="Cambria"/>
              </a:rPr>
              <a:t>retention,</a:t>
            </a:r>
            <a:r>
              <a:rPr sz="800" spc="70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00" spc="-40" dirty="0">
                <a:solidFill>
                  <a:srgbClr val="E1E1E1"/>
                </a:solidFill>
                <a:latin typeface="Cambria"/>
                <a:cs typeface="Cambria"/>
              </a:rPr>
              <a:t>irtaking</a:t>
            </a:r>
            <a:r>
              <a:rPr sz="800" spc="50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E2E2E2"/>
                </a:solidFill>
                <a:latin typeface="Cambria"/>
                <a:cs typeface="Cambria"/>
              </a:rPr>
              <a:t>presentations</a:t>
            </a:r>
            <a:r>
              <a:rPr sz="800" spc="55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E1E1E1"/>
                </a:solidFill>
                <a:latin typeface="Cambria"/>
                <a:cs typeface="Cambria"/>
              </a:rPr>
              <a:t>more</a:t>
            </a:r>
            <a:r>
              <a:rPr sz="800" spc="500" dirty="0">
                <a:solidFill>
                  <a:srgbClr val="E1E1E1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2E2E2"/>
                </a:solidFill>
                <a:latin typeface="Cambria"/>
                <a:cs typeface="Cambria"/>
              </a:rPr>
              <a:t>engaging</a:t>
            </a:r>
            <a:r>
              <a:rPr sz="800" spc="15" dirty="0">
                <a:solidFill>
                  <a:srgbClr val="E2E2E2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DFDFDF"/>
                </a:solidFill>
                <a:latin typeface="Cambria"/>
                <a:cs typeface="Cambria"/>
              </a:rPr>
              <a:t>and</a:t>
            </a:r>
            <a:r>
              <a:rPr sz="800" spc="5" dirty="0">
                <a:solidFill>
                  <a:srgbClr val="DFDFD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1E1E1"/>
                </a:solidFill>
                <a:latin typeface="Cambria"/>
                <a:cs typeface="Cambria"/>
              </a:rPr>
              <a:t>informative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10857" y="2767583"/>
            <a:ext cx="4992370" cy="30480"/>
            <a:chOff x="310857" y="2767583"/>
            <a:chExt cx="4992370" cy="3048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857" y="2767583"/>
              <a:ext cx="4992000" cy="3048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10857" y="2767583"/>
              <a:ext cx="4989195" cy="27940"/>
            </a:xfrm>
            <a:custGeom>
              <a:avLst/>
              <a:gdLst/>
              <a:ahLst/>
              <a:cxnLst/>
              <a:rect l="l" t="t" r="r" b="b"/>
              <a:pathLst>
                <a:path w="4989195" h="27939">
                  <a:moveTo>
                    <a:pt x="4989576" y="27432"/>
                  </a:moveTo>
                  <a:lnTo>
                    <a:pt x="0" y="27432"/>
                  </a:lnTo>
                  <a:lnTo>
                    <a:pt x="0" y="0"/>
                  </a:lnTo>
                  <a:lnTo>
                    <a:pt x="4989576" y="0"/>
                  </a:lnTo>
                  <a:lnTo>
                    <a:pt x="4989576" y="27432"/>
                  </a:lnTo>
                  <a:close/>
                </a:path>
              </a:pathLst>
            </a:custGeom>
            <a:solidFill>
              <a:srgbClr val="0A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357714" y="2767583"/>
            <a:ext cx="2545080" cy="1576070"/>
            <a:chOff x="5357714" y="2767583"/>
            <a:chExt cx="2545080" cy="1576070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5428" y="3002279"/>
              <a:ext cx="280380" cy="28041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9428" y="3051047"/>
              <a:ext cx="149333" cy="16764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357714" y="2767583"/>
              <a:ext cx="2545080" cy="1576070"/>
            </a:xfrm>
            <a:custGeom>
              <a:avLst/>
              <a:gdLst/>
              <a:ahLst/>
              <a:cxnLst/>
              <a:rect l="l" t="t" r="r" b="b"/>
              <a:pathLst>
                <a:path w="2545079" h="1576070">
                  <a:moveTo>
                    <a:pt x="2545080" y="1575816"/>
                  </a:moveTo>
                  <a:lnTo>
                    <a:pt x="0" y="1575816"/>
                  </a:lnTo>
                  <a:lnTo>
                    <a:pt x="0" y="0"/>
                  </a:lnTo>
                  <a:lnTo>
                    <a:pt x="2545080" y="0"/>
                  </a:lnTo>
                  <a:lnTo>
                    <a:pt x="2545080" y="1575816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501045" y="2929635"/>
            <a:ext cx="2068195" cy="100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075" marR="384175" indent="1905">
              <a:lnSpc>
                <a:spcPct val="115999"/>
              </a:lnSpc>
              <a:spcBef>
                <a:spcPts val="100"/>
              </a:spcBef>
            </a:pPr>
            <a:r>
              <a:rPr sz="1000" spc="-50" dirty="0">
                <a:solidFill>
                  <a:srgbClr val="DBDBDB"/>
                </a:solidFill>
                <a:latin typeface="Arial MT"/>
                <a:cs typeface="Arial MT"/>
              </a:rPr>
              <a:t>Value</a:t>
            </a:r>
            <a:r>
              <a:rPr sz="1000" spc="-40" dirty="0">
                <a:solidFill>
                  <a:srgbClr val="DBDBD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D8D8D8"/>
                </a:solidFill>
                <a:latin typeface="Arial MT"/>
                <a:cs typeface="Arial MT"/>
              </a:rPr>
              <a:t>of</a:t>
            </a:r>
            <a:r>
              <a:rPr sz="1000" spc="-25" dirty="0">
                <a:solidFill>
                  <a:srgbClr val="D8D8D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DBDBDB"/>
                </a:solidFill>
                <a:latin typeface="Arial MT"/>
                <a:cs typeface="Arial MT"/>
              </a:rPr>
              <a:t>Informative </a:t>
            </a:r>
            <a:r>
              <a:rPr sz="1000" spc="-10" dirty="0">
                <a:solidFill>
                  <a:srgbClr val="DFDFDF"/>
                </a:solidFill>
                <a:latin typeface="Arial MT"/>
                <a:cs typeface="Arial MT"/>
              </a:rPr>
              <a:t>Speaking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000">
              <a:latin typeface="Arial MT"/>
              <a:cs typeface="Arial MT"/>
            </a:endParaRPr>
          </a:p>
          <a:p>
            <a:pPr marL="1270" marR="5080" indent="-1905">
              <a:lnSpc>
                <a:spcPct val="121300"/>
              </a:lnSpc>
            </a:pPr>
            <a:r>
              <a:rPr sz="800" spc="-20" dirty="0">
                <a:solidFill>
                  <a:srgbClr val="D8D8D8"/>
                </a:solidFill>
                <a:latin typeface="Cambria"/>
                <a:cs typeface="Cambria"/>
              </a:rPr>
              <a:t>E</a:t>
            </a:r>
            <a:r>
              <a:rPr sz="800" spc="-20" dirty="0">
                <a:solidFill>
                  <a:srgbClr val="DBDBDB"/>
                </a:solidFill>
                <a:latin typeface="Cambria"/>
                <a:cs typeface="Cambria"/>
              </a:rPr>
              <a:t>mphasize</a:t>
            </a:r>
            <a:r>
              <a:rPr sz="800" spc="65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DDDDDD"/>
                </a:solidFill>
                <a:latin typeface="Cambria"/>
                <a:cs typeface="Cambria"/>
              </a:rPr>
              <a:t>that</a:t>
            </a:r>
            <a:r>
              <a:rPr sz="800" spc="40" dirty="0">
                <a:solidFill>
                  <a:srgbClr val="DDDDDD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DDDDDD"/>
                </a:solidFill>
                <a:latin typeface="Cambria"/>
                <a:cs typeface="Cambria"/>
              </a:rPr>
              <a:t>informative</a:t>
            </a:r>
            <a:r>
              <a:rPr sz="800" spc="80" dirty="0">
                <a:solidFill>
                  <a:srgbClr val="DDDDDD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DDDDDD"/>
                </a:solidFill>
                <a:latin typeface="Cambria"/>
                <a:cs typeface="Cambria"/>
              </a:rPr>
              <a:t>speaking</a:t>
            </a:r>
            <a:r>
              <a:rPr sz="800" spc="65" dirty="0">
                <a:solidFill>
                  <a:srgbClr val="DDDDDD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DADADA"/>
                </a:solidFill>
                <a:latin typeface="Cambria"/>
                <a:cs typeface="Cambria"/>
              </a:rPr>
              <a:t>is</a:t>
            </a:r>
            <a:r>
              <a:rPr sz="800" spc="10" dirty="0">
                <a:solidFill>
                  <a:srgbClr val="DADADA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D6D6D6"/>
                </a:solidFill>
                <a:latin typeface="Cambria"/>
                <a:cs typeface="Cambria"/>
              </a:rPr>
              <a:t>a</a:t>
            </a:r>
            <a:r>
              <a:rPr sz="800" spc="-35" dirty="0">
                <a:solidFill>
                  <a:srgbClr val="D6D6D6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DBDBDB"/>
                </a:solidFill>
                <a:latin typeface="Cambria"/>
                <a:cs typeface="Cambria"/>
              </a:rPr>
              <a:t>crucial</a:t>
            </a:r>
            <a:r>
              <a:rPr sz="800" spc="500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DBDBDB"/>
                </a:solidFill>
                <a:latin typeface="Cambria"/>
                <a:cs typeface="Cambria"/>
              </a:rPr>
              <a:t>skill</a:t>
            </a:r>
            <a:r>
              <a:rPr sz="800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DADADA"/>
                </a:solidFill>
                <a:latin typeface="Cambria"/>
                <a:cs typeface="Cambria"/>
              </a:rPr>
              <a:t>that</a:t>
            </a:r>
            <a:r>
              <a:rPr sz="800" spc="-20" dirty="0">
                <a:solidFill>
                  <a:srgbClr val="DADADA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DBDBDB"/>
                </a:solidFill>
                <a:latin typeface="Cambria"/>
                <a:cs typeface="Cambria"/>
              </a:rPr>
              <a:t>can</a:t>
            </a:r>
            <a:r>
              <a:rPr sz="800" spc="10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DBDBDB"/>
                </a:solidFill>
                <a:latin typeface="Cambria"/>
                <a:cs typeface="Cambria"/>
              </a:rPr>
              <a:t>be</a:t>
            </a:r>
            <a:r>
              <a:rPr sz="800" spc="15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DBDBDB"/>
                </a:solidFill>
                <a:latin typeface="Cambria"/>
                <a:cs typeface="Cambria"/>
              </a:rPr>
              <a:t>applied</a:t>
            </a:r>
            <a:r>
              <a:rPr sz="800" spc="30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DBDBDB"/>
                </a:solidFill>
                <a:latin typeface="Cambria"/>
                <a:cs typeface="Cambria"/>
              </a:rPr>
              <a:t>in</a:t>
            </a:r>
            <a:r>
              <a:rPr sz="800" spc="-30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DDDDDD"/>
                </a:solidFill>
                <a:latin typeface="Cambria"/>
                <a:cs typeface="Cambria"/>
              </a:rPr>
              <a:t>various</a:t>
            </a:r>
            <a:r>
              <a:rPr sz="800" spc="55" dirty="0">
                <a:solidFill>
                  <a:srgbClr val="DDDDDD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DBDBDB"/>
                </a:solidFill>
                <a:latin typeface="Cambria"/>
                <a:cs typeface="Cambria"/>
              </a:rPr>
              <a:t>personal</a:t>
            </a:r>
            <a:r>
              <a:rPr sz="800" spc="50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DBDBDB"/>
                </a:solidFill>
                <a:latin typeface="Cambria"/>
                <a:cs typeface="Cambria"/>
              </a:rPr>
              <a:t>and</a:t>
            </a:r>
            <a:r>
              <a:rPr sz="800" spc="500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spc="-30" dirty="0">
                <a:solidFill>
                  <a:srgbClr val="DBDBDB"/>
                </a:solidFill>
                <a:latin typeface="Cambria"/>
                <a:cs typeface="Cambria"/>
              </a:rPr>
              <a:t>protessional</a:t>
            </a:r>
            <a:r>
              <a:rPr sz="800" spc="95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DDDDDD"/>
                </a:solidFill>
                <a:latin typeface="Cambria"/>
                <a:cs typeface="Cambria"/>
              </a:rPr>
              <a:t>contexts.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0190" y="0"/>
            <a:ext cx="3505200" cy="4569460"/>
          </a:xfrm>
          <a:custGeom>
            <a:avLst/>
            <a:gdLst/>
            <a:ahLst/>
            <a:cxnLst/>
            <a:rect l="l" t="t" r="r" b="b"/>
            <a:pathLst>
              <a:path w="3505200" h="4569460">
                <a:moveTo>
                  <a:pt x="3505200" y="4568952"/>
                </a:moveTo>
                <a:lnTo>
                  <a:pt x="0" y="4568952"/>
                </a:lnTo>
                <a:lnTo>
                  <a:pt x="0" y="0"/>
                </a:lnTo>
                <a:lnTo>
                  <a:pt x="3505200" y="0"/>
                </a:lnTo>
                <a:lnTo>
                  <a:pt x="3505200" y="4568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8716" y="1662683"/>
            <a:ext cx="14712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AU</a:t>
            </a:r>
            <a:r>
              <a:rPr sz="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7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8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85" dirty="0">
                <a:solidFill>
                  <a:srgbClr val="FFFFFF"/>
                </a:solidFill>
                <a:latin typeface="Cambria"/>
                <a:cs typeface="Cambria"/>
              </a:rPr>
              <a:t>ENC</a:t>
            </a:r>
            <a:r>
              <a:rPr sz="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800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GAG</a:t>
            </a:r>
            <a:r>
              <a:rPr sz="800" spc="2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EME</a:t>
            </a:r>
            <a:r>
              <a:rPr sz="800" spc="200" dirty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r>
              <a:rPr sz="800" spc="-25" dirty="0">
                <a:solidFill>
                  <a:srgbClr val="FFFFFF"/>
                </a:solidFill>
                <a:latin typeface="Cambria"/>
                <a:cs typeface="Cambria"/>
              </a:rPr>
              <a:t>IT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0606" y="1873504"/>
            <a:ext cx="2602865" cy="9906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314960">
              <a:lnSpc>
                <a:spcPct val="103200"/>
              </a:lnSpc>
              <a:spcBef>
                <a:spcPts val="25"/>
              </a:spcBef>
            </a:pPr>
            <a:r>
              <a:rPr sz="1900" spc="-10" dirty="0">
                <a:solidFill>
                  <a:srgbClr val="FFFFFF"/>
                </a:solidFill>
                <a:latin typeface="Arial MT"/>
                <a:cs typeface="Arial MT"/>
              </a:rPr>
              <a:t>Closing</a:t>
            </a:r>
            <a:r>
              <a:rPr sz="19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 MT"/>
                <a:cs typeface="Arial MT"/>
              </a:rPr>
              <a:t>Remarks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Invitation</a:t>
            </a:r>
            <a:r>
              <a:rPr sz="19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9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 MT"/>
                <a:cs typeface="Arial MT"/>
              </a:rPr>
              <a:t>Interaction</a:t>
            </a:r>
            <a:endParaRPr sz="1900">
              <a:latin typeface="Arial MT"/>
              <a:cs typeface="Arial MT"/>
            </a:endParaRPr>
          </a:p>
          <a:p>
            <a:pPr marR="6350" algn="r">
              <a:lnSpc>
                <a:spcPct val="100000"/>
              </a:lnSpc>
              <a:spcBef>
                <a:spcPts val="44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Thank</a:t>
            </a:r>
            <a:r>
              <a:rPr sz="1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1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10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sz="10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Let's</a:t>
            </a:r>
            <a:endParaRPr sz="1000">
              <a:latin typeface="Times New Roman"/>
              <a:cs typeface="Times New Roman"/>
            </a:endParaRPr>
          </a:p>
          <a:p>
            <a:pPr marR="18415" algn="r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Continue</a:t>
            </a:r>
            <a:r>
              <a:rPr sz="10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Conversation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1440" y="4233164"/>
            <a:ext cx="64579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smtClean="0">
                <a:solidFill>
                  <a:srgbClr val="FFFFFF"/>
                </a:solidFill>
                <a:latin typeface="Cambria"/>
                <a:cs typeface="Cambria"/>
                <a:hlinkClick r:id="rId2"/>
              </a:rPr>
              <a:t>i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130" y="714248"/>
            <a:ext cx="3654425" cy="7632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00" dirty="0">
                <a:solidFill>
                  <a:srgbClr val="161616"/>
                </a:solidFill>
                <a:latin typeface="Arial MT"/>
                <a:cs typeface="Arial MT"/>
              </a:rPr>
              <a:t>Closing</a:t>
            </a:r>
            <a:r>
              <a:rPr sz="900" spc="12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61616"/>
                </a:solidFill>
                <a:latin typeface="Arial MT"/>
                <a:cs typeface="Arial MT"/>
              </a:rPr>
              <a:t>Remarks</a:t>
            </a:r>
            <a:endParaRPr sz="900">
              <a:latin typeface="Arial MT"/>
              <a:cs typeface="Arial MT"/>
            </a:endParaRPr>
          </a:p>
          <a:p>
            <a:pPr marL="13970" marR="5080">
              <a:lnSpc>
                <a:spcPct val="115599"/>
              </a:lnSpc>
              <a:spcBef>
                <a:spcPts val="405"/>
              </a:spcBef>
            </a:pPr>
            <a:r>
              <a:rPr sz="900" spc="-10" dirty="0">
                <a:solidFill>
                  <a:srgbClr val="181818"/>
                </a:solidFill>
                <a:latin typeface="Times New Roman"/>
                <a:cs typeface="Times New Roman"/>
              </a:rPr>
              <a:t>Thank</a:t>
            </a:r>
            <a:r>
              <a:rPr sz="900" spc="5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90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audience</a:t>
            </a:r>
            <a:r>
              <a:rPr sz="9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for</a:t>
            </a:r>
            <a:r>
              <a:rPr sz="9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their</a:t>
            </a:r>
            <a:r>
              <a:rPr sz="900" spc="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participation</a:t>
            </a:r>
            <a:r>
              <a:rPr sz="900" spc="1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and</a:t>
            </a:r>
            <a:r>
              <a:rPr sz="90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81818"/>
                </a:solidFill>
                <a:latin typeface="Times New Roman"/>
                <a:cs typeface="Times New Roman"/>
              </a:rPr>
              <a:t>attention.</a:t>
            </a:r>
            <a:r>
              <a:rPr sz="900" spc="5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Their</a:t>
            </a:r>
            <a:r>
              <a:rPr sz="900" spc="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engagement</a:t>
            </a:r>
            <a:r>
              <a:rPr sz="900" spc="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900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1C1C1C"/>
                </a:solidFill>
                <a:latin typeface="Times New Roman"/>
                <a:cs typeface="Times New Roman"/>
              </a:rPr>
              <a:t>invaluable</a:t>
            </a:r>
            <a:r>
              <a:rPr sz="900" spc="6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and</a:t>
            </a:r>
            <a:r>
              <a:rPr sz="90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contributes</a:t>
            </a:r>
            <a:r>
              <a:rPr sz="90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81818"/>
                </a:solidFill>
                <a:latin typeface="Times New Roman"/>
                <a:cs typeface="Times New Roman"/>
              </a:rPr>
              <a:t>to</a:t>
            </a:r>
            <a:r>
              <a:rPr sz="900" spc="3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6B6B6B"/>
                </a:solidFill>
                <a:latin typeface="Times New Roman"/>
                <a:cs typeface="Times New Roman"/>
              </a:rPr>
              <a:t>a</a:t>
            </a:r>
            <a:r>
              <a:rPr sz="900" spc="-25" dirty="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vibrant</a:t>
            </a:r>
            <a:r>
              <a:rPr sz="90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discussion.</a:t>
            </a:r>
            <a:r>
              <a:rPr sz="900" spc="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Open</a:t>
            </a:r>
            <a:r>
              <a:rPr sz="90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9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floor</a:t>
            </a:r>
            <a:r>
              <a:rPr sz="9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for</a:t>
            </a:r>
            <a:r>
              <a:rPr sz="900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1A1A1A"/>
                </a:solidFill>
                <a:latin typeface="Times New Roman"/>
                <a:cs typeface="Times New Roman"/>
              </a:rPr>
              <a:t>any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81818"/>
                </a:solidFill>
                <a:latin typeface="Times New Roman"/>
                <a:cs typeface="Times New Roman"/>
              </a:rPr>
              <a:t>questions</a:t>
            </a:r>
            <a:r>
              <a:rPr sz="900" spc="6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A1A1A"/>
                </a:solidFill>
                <a:latin typeface="Times New Roman"/>
                <a:cs typeface="Times New Roman"/>
              </a:rPr>
              <a:t>or</a:t>
            </a:r>
            <a:r>
              <a:rPr sz="900" spc="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81818"/>
                </a:solidFill>
                <a:latin typeface="Times New Roman"/>
                <a:cs typeface="Times New Roman"/>
              </a:rPr>
              <a:t>further</a:t>
            </a:r>
            <a:r>
              <a:rPr sz="900" spc="5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81818"/>
                </a:solidFill>
                <a:latin typeface="Times New Roman"/>
                <a:cs typeface="Times New Roman"/>
              </a:rPr>
              <a:t>discussions</a:t>
            </a:r>
            <a:r>
              <a:rPr sz="900" spc="14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81818"/>
                </a:solidFill>
                <a:latin typeface="Times New Roman"/>
                <a:cs typeface="Times New Roman"/>
              </a:rPr>
              <a:t>to</a:t>
            </a:r>
            <a:r>
              <a:rPr sz="900" spc="1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1A1A1A"/>
                </a:solidFill>
                <a:latin typeface="Times New Roman"/>
                <a:cs typeface="Times New Roman"/>
              </a:rPr>
              <a:t>clarify</a:t>
            </a:r>
            <a:r>
              <a:rPr sz="9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C1C1C"/>
                </a:solidFill>
                <a:latin typeface="Times New Roman"/>
                <a:cs typeface="Times New Roman"/>
              </a:rPr>
              <a:t>any</a:t>
            </a:r>
            <a:r>
              <a:rPr sz="900" spc="25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161616"/>
                </a:solidFill>
                <a:latin typeface="Times New Roman"/>
                <a:cs typeface="Times New Roman"/>
              </a:rPr>
              <a:t>topics.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212" y="3155696"/>
            <a:ext cx="379222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Invitation</a:t>
            </a:r>
            <a:r>
              <a:rPr sz="900" spc="1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A1A1A"/>
                </a:solidFill>
                <a:latin typeface="Arial MT"/>
                <a:cs typeface="Arial MT"/>
              </a:rPr>
              <a:t>for</a:t>
            </a:r>
            <a:r>
              <a:rPr sz="900" spc="195" dirty="0">
                <a:solidFill>
                  <a:srgbClr val="1A1A1A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A1A1A"/>
                </a:solidFill>
                <a:latin typeface="Arial MT"/>
                <a:cs typeface="Arial MT"/>
              </a:rPr>
              <a:t>Interaction</a:t>
            </a:r>
            <a:endParaRPr sz="900">
              <a:latin typeface="Arial MT"/>
              <a:cs typeface="Arial MT"/>
            </a:endParaRPr>
          </a:p>
          <a:p>
            <a:pPr marL="15240" marR="5080" indent="-1905">
              <a:lnSpc>
                <a:spcPct val="122400"/>
              </a:lnSpc>
              <a:spcBef>
                <a:spcPts val="370"/>
              </a:spcBef>
            </a:pPr>
            <a:r>
              <a:rPr sz="850" dirty="0">
                <a:solidFill>
                  <a:srgbClr val="181818"/>
                </a:solidFill>
                <a:latin typeface="Cambria"/>
                <a:cs typeface="Cambria"/>
              </a:rPr>
              <a:t>Encourage</a:t>
            </a:r>
            <a:r>
              <a:rPr sz="850" spc="6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A1A1A"/>
                </a:solidFill>
                <a:latin typeface="Cambria"/>
                <a:cs typeface="Cambria"/>
              </a:rPr>
              <a:t>ongoing</a:t>
            </a:r>
            <a:r>
              <a:rPr sz="850" spc="20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A1A1A"/>
                </a:solidFill>
                <a:latin typeface="Cambria"/>
                <a:cs typeface="Cambria"/>
              </a:rPr>
              <a:t>conversation</a:t>
            </a:r>
            <a:r>
              <a:rPr sz="850" spc="90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81818"/>
                </a:solidFill>
                <a:latin typeface="Cambria"/>
                <a:cs typeface="Cambria"/>
              </a:rPr>
              <a:t>about</a:t>
            </a:r>
            <a:r>
              <a:rPr sz="850" spc="2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61616"/>
                </a:solidFill>
                <a:latin typeface="Cambria"/>
                <a:cs typeface="Cambria"/>
              </a:rPr>
              <a:t>the</a:t>
            </a:r>
            <a:r>
              <a:rPr sz="850" spc="-15" dirty="0">
                <a:solidFill>
                  <a:srgbClr val="16161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A1A1A"/>
                </a:solidFill>
                <a:latin typeface="Cambria"/>
                <a:cs typeface="Cambria"/>
              </a:rPr>
              <a:t>topics</a:t>
            </a:r>
            <a:r>
              <a:rPr sz="850" spc="30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81818"/>
                </a:solidFill>
                <a:latin typeface="Cambria"/>
                <a:cs typeface="Cambria"/>
              </a:rPr>
              <a:t>covered.</a:t>
            </a:r>
            <a:r>
              <a:rPr sz="850" spc="5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81818"/>
                </a:solidFill>
                <a:latin typeface="Cambria"/>
                <a:cs typeface="Cambria"/>
              </a:rPr>
              <a:t>Invite</a:t>
            </a:r>
            <a:r>
              <a:rPr sz="850" spc="3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181818"/>
                </a:solidFill>
                <a:latin typeface="Cambria"/>
                <a:cs typeface="Cambria"/>
              </a:rPr>
              <a:t>participants</a:t>
            </a:r>
            <a:r>
              <a:rPr sz="850" spc="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850" spc="-25" dirty="0">
                <a:solidFill>
                  <a:srgbClr val="1C1C1C"/>
                </a:solidFill>
                <a:latin typeface="Cambria"/>
                <a:cs typeface="Cambria"/>
              </a:rPr>
              <a:t>to</a:t>
            </a:r>
            <a:r>
              <a:rPr sz="850" spc="500" dirty="0">
                <a:solidFill>
                  <a:srgbClr val="1C1C1C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181818"/>
                </a:solidFill>
                <a:latin typeface="Cambria"/>
                <a:cs typeface="Cambria"/>
              </a:rPr>
              <a:t>share</a:t>
            </a:r>
            <a:r>
              <a:rPr sz="850" spc="1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A1A1A"/>
                </a:solidFill>
                <a:latin typeface="Cambria"/>
                <a:cs typeface="Cambria"/>
              </a:rPr>
              <a:t>their</a:t>
            </a:r>
            <a:r>
              <a:rPr sz="850" spc="15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81818"/>
                </a:solidFill>
                <a:latin typeface="Cambria"/>
                <a:cs typeface="Cambria"/>
              </a:rPr>
              <a:t>thoughts</a:t>
            </a:r>
            <a:r>
              <a:rPr sz="850" spc="2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81818"/>
                </a:solidFill>
                <a:latin typeface="Cambria"/>
                <a:cs typeface="Cambria"/>
              </a:rPr>
              <a:t>and</a:t>
            </a:r>
            <a:r>
              <a:rPr sz="850" spc="-1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81818"/>
                </a:solidFill>
                <a:latin typeface="Cambria"/>
                <a:cs typeface="Cambria"/>
              </a:rPr>
              <a:t>insights,</a:t>
            </a:r>
            <a:r>
              <a:rPr sz="850" spc="4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A1A1A"/>
                </a:solidFill>
                <a:latin typeface="Cambria"/>
                <a:cs typeface="Cambria"/>
              </a:rPr>
              <a:t>fostering</a:t>
            </a:r>
            <a:r>
              <a:rPr sz="850" spc="-5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C1C1C"/>
                </a:solidFill>
                <a:latin typeface="Cambria"/>
                <a:cs typeface="Cambria"/>
              </a:rPr>
              <a:t>a</a:t>
            </a:r>
            <a:r>
              <a:rPr sz="850" spc="-5" dirty="0">
                <a:solidFill>
                  <a:srgbClr val="1C1C1C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181818"/>
                </a:solidFill>
                <a:latin typeface="Cambria"/>
                <a:cs typeface="Cambria"/>
              </a:rPr>
              <a:t>collaborative</a:t>
            </a:r>
            <a:r>
              <a:rPr sz="850" spc="6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1A1A1A"/>
                </a:solidFill>
                <a:latin typeface="Cambria"/>
                <a:cs typeface="Cambria"/>
              </a:rPr>
              <a:t>learning</a:t>
            </a:r>
            <a:r>
              <a:rPr sz="850" spc="40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181818"/>
                </a:solidFill>
                <a:latin typeface="Cambria"/>
                <a:cs typeface="Cambria"/>
              </a:rPr>
              <a:t>environment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142" y="304800"/>
            <a:ext cx="7582534" cy="3930650"/>
            <a:chOff x="329142" y="304800"/>
            <a:chExt cx="7582534" cy="3930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142" y="304800"/>
              <a:ext cx="7582475" cy="39136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1999" y="335280"/>
              <a:ext cx="0" cy="3889375"/>
            </a:xfrm>
            <a:custGeom>
              <a:avLst/>
              <a:gdLst/>
              <a:ahLst/>
              <a:cxnLst/>
              <a:rect l="l" t="t" r="r" b="b"/>
              <a:pathLst>
                <a:path h="3889375">
                  <a:moveTo>
                    <a:pt x="0" y="3889248"/>
                  </a:moveTo>
                  <a:lnTo>
                    <a:pt x="0" y="0"/>
                  </a:lnTo>
                </a:path>
              </a:pathLst>
            </a:custGeom>
            <a:ln w="21333">
              <a:solidFill>
                <a:srgbClr val="0F13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9047" y="335280"/>
              <a:ext cx="0" cy="3889375"/>
            </a:xfrm>
            <a:custGeom>
              <a:avLst/>
              <a:gdLst/>
              <a:ahLst/>
              <a:cxnLst/>
              <a:rect l="l" t="t" r="r" b="b"/>
              <a:pathLst>
                <a:path h="3889375">
                  <a:moveTo>
                    <a:pt x="0" y="3889248"/>
                  </a:moveTo>
                  <a:lnTo>
                    <a:pt x="0" y="0"/>
                  </a:lnTo>
                </a:path>
              </a:pathLst>
            </a:custGeom>
            <a:ln w="21333">
              <a:solidFill>
                <a:srgbClr val="0F13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333" y="345948"/>
              <a:ext cx="7448550" cy="0"/>
            </a:xfrm>
            <a:custGeom>
              <a:avLst/>
              <a:gdLst/>
              <a:ahLst/>
              <a:cxnLst/>
              <a:rect l="l" t="t" r="r" b="b"/>
              <a:pathLst>
                <a:path w="7448550">
                  <a:moveTo>
                    <a:pt x="0" y="0"/>
                  </a:moveTo>
                  <a:lnTo>
                    <a:pt x="7448380" y="0"/>
                  </a:lnTo>
                </a:path>
              </a:pathLst>
            </a:custGeom>
            <a:ln w="21336">
              <a:solidFill>
                <a:srgbClr val="0F13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1333" y="4207764"/>
              <a:ext cx="7448550" cy="0"/>
            </a:xfrm>
            <a:custGeom>
              <a:avLst/>
              <a:gdLst/>
              <a:ahLst/>
              <a:cxnLst/>
              <a:rect l="l" t="t" r="r" b="b"/>
              <a:pathLst>
                <a:path w="7448550">
                  <a:moveTo>
                    <a:pt x="0" y="0"/>
                  </a:moveTo>
                  <a:lnTo>
                    <a:pt x="7448380" y="0"/>
                  </a:lnTo>
                </a:path>
              </a:pathLst>
            </a:custGeom>
            <a:ln w="9143">
              <a:solidFill>
                <a:srgbClr val="0F13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69322" y="2694431"/>
              <a:ext cx="2971800" cy="570230"/>
            </a:xfrm>
            <a:custGeom>
              <a:avLst/>
              <a:gdLst/>
              <a:ahLst/>
              <a:cxnLst/>
              <a:rect l="l" t="t" r="r" b="b"/>
              <a:pathLst>
                <a:path w="2971800" h="570229">
                  <a:moveTo>
                    <a:pt x="1493342" y="0"/>
                  </a:moveTo>
                  <a:lnTo>
                    <a:pt x="6096" y="0"/>
                  </a:lnTo>
                  <a:lnTo>
                    <a:pt x="6096" y="222504"/>
                  </a:lnTo>
                  <a:lnTo>
                    <a:pt x="1493342" y="222504"/>
                  </a:lnTo>
                  <a:lnTo>
                    <a:pt x="1493342" y="0"/>
                  </a:lnTo>
                  <a:close/>
                </a:path>
                <a:path w="2971800" h="570229">
                  <a:moveTo>
                    <a:pt x="2971431" y="335280"/>
                  </a:moveTo>
                  <a:lnTo>
                    <a:pt x="0" y="335280"/>
                  </a:lnTo>
                  <a:lnTo>
                    <a:pt x="0" y="569976"/>
                  </a:lnTo>
                  <a:lnTo>
                    <a:pt x="2971431" y="569976"/>
                  </a:lnTo>
                  <a:lnTo>
                    <a:pt x="2971431" y="335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38048" y="2570988"/>
            <a:ext cx="3013075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3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Boost</a:t>
            </a:r>
            <a:r>
              <a:rPr sz="26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endParaRPr sz="2600">
              <a:latin typeface="Calibri"/>
              <a:cs typeface="Calibri"/>
            </a:endParaRPr>
          </a:p>
          <a:p>
            <a:pPr marL="19050">
              <a:lnSpc>
                <a:spcPts val="2790"/>
              </a:lnSpc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Communication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Skills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5238" y="4212335"/>
            <a:ext cx="7573645" cy="131445"/>
          </a:xfrm>
          <a:custGeom>
            <a:avLst/>
            <a:gdLst/>
            <a:ahLst/>
            <a:cxnLst/>
            <a:rect l="l" t="t" r="r" b="b"/>
            <a:pathLst>
              <a:path w="7573645" h="131445">
                <a:moveTo>
                  <a:pt x="7574280" y="131064"/>
                </a:moveTo>
                <a:lnTo>
                  <a:pt x="0" y="131064"/>
                </a:lnTo>
                <a:lnTo>
                  <a:pt x="0" y="0"/>
                </a:lnTo>
                <a:lnTo>
                  <a:pt x="7574280" y="0"/>
                </a:lnTo>
                <a:lnTo>
                  <a:pt x="7574280" y="131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817" y="321564"/>
            <a:ext cx="14643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NFOR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MAT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EE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sz="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6927"/>
            <a:ext cx="8125459" cy="241300"/>
          </a:xfrm>
          <a:custGeom>
            <a:avLst/>
            <a:gdLst/>
            <a:ahLst/>
            <a:cxnLst/>
            <a:rect l="l" t="t" r="r" b="b"/>
            <a:pathLst>
              <a:path w="8125459" h="241300">
                <a:moveTo>
                  <a:pt x="8125968" y="240792"/>
                </a:moveTo>
                <a:lnTo>
                  <a:pt x="0" y="240792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50" dirty="0"/>
              <a:t>Understanding</a:t>
            </a:r>
            <a:r>
              <a:rPr sz="1950" spc="-25" dirty="0"/>
              <a:t> </a:t>
            </a:r>
            <a:r>
              <a:rPr sz="1950" spc="-10" dirty="0"/>
              <a:t>Informative</a:t>
            </a:r>
            <a:r>
              <a:rPr sz="1950" spc="-50" dirty="0"/>
              <a:t> </a:t>
            </a:r>
            <a:r>
              <a:rPr sz="1950" spc="-40" dirty="0"/>
              <a:t>Speeches</a:t>
            </a:r>
            <a:endParaRPr sz="1950"/>
          </a:p>
        </p:txBody>
      </p:sp>
      <p:sp>
        <p:nvSpPr>
          <p:cNvPr id="5" name="object 5"/>
          <p:cNvSpPr/>
          <p:nvPr/>
        </p:nvSpPr>
        <p:spPr>
          <a:xfrm>
            <a:off x="0" y="871727"/>
            <a:ext cx="8125459" cy="131445"/>
          </a:xfrm>
          <a:custGeom>
            <a:avLst/>
            <a:gdLst/>
            <a:ahLst/>
            <a:cxnLst/>
            <a:rect l="l" t="t" r="r" b="b"/>
            <a:pathLst>
              <a:path w="8125459" h="131444">
                <a:moveTo>
                  <a:pt x="8125968" y="131064"/>
                </a:moveTo>
                <a:lnTo>
                  <a:pt x="0" y="131064"/>
                </a:lnTo>
                <a:lnTo>
                  <a:pt x="0" y="0"/>
                </a:lnTo>
                <a:lnTo>
                  <a:pt x="8125968" y="0"/>
                </a:lnTo>
                <a:lnTo>
                  <a:pt x="8125968" y="131064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9267" y="823467"/>
            <a:ext cx="12693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Structure</a:t>
            </a:r>
            <a:r>
              <a:rPr sz="10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Delivery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8857" y="1463039"/>
            <a:ext cx="207238" cy="2529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4381" y="1463039"/>
            <a:ext cx="207238" cy="2529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6000" y="1463039"/>
            <a:ext cx="207238" cy="25359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7619" y="1463039"/>
            <a:ext cx="201142" cy="252983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863619" y="1511808"/>
            <a:ext cx="0" cy="2390140"/>
          </a:xfrm>
          <a:custGeom>
            <a:avLst/>
            <a:gdLst/>
            <a:ahLst/>
            <a:cxnLst/>
            <a:rect l="l" t="t" r="r" b="b"/>
            <a:pathLst>
              <a:path h="2390140">
                <a:moveTo>
                  <a:pt x="0" y="2389632"/>
                </a:moveTo>
                <a:lnTo>
                  <a:pt x="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5238" y="1508760"/>
            <a:ext cx="0" cy="2392680"/>
          </a:xfrm>
          <a:custGeom>
            <a:avLst/>
            <a:gdLst/>
            <a:ahLst/>
            <a:cxnLst/>
            <a:rect l="l" t="t" r="r" b="b"/>
            <a:pathLst>
              <a:path h="2392679">
                <a:moveTo>
                  <a:pt x="0" y="2392680"/>
                </a:moveTo>
                <a:lnTo>
                  <a:pt x="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3808" y="1508760"/>
            <a:ext cx="0" cy="2392680"/>
          </a:xfrm>
          <a:custGeom>
            <a:avLst/>
            <a:gdLst/>
            <a:ahLst/>
            <a:cxnLst/>
            <a:rect l="l" t="t" r="r" b="b"/>
            <a:pathLst>
              <a:path h="2392679">
                <a:moveTo>
                  <a:pt x="0" y="2392680"/>
                </a:moveTo>
                <a:lnTo>
                  <a:pt x="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6286" y="1511808"/>
            <a:ext cx="0" cy="2390140"/>
          </a:xfrm>
          <a:custGeom>
            <a:avLst/>
            <a:gdLst/>
            <a:ahLst/>
            <a:cxnLst/>
            <a:rect l="l" t="t" r="r" b="b"/>
            <a:pathLst>
              <a:path h="2390140">
                <a:moveTo>
                  <a:pt x="0" y="2389632"/>
                </a:moveTo>
                <a:lnTo>
                  <a:pt x="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846856" y="1508760"/>
            <a:ext cx="43180" cy="2405380"/>
            <a:chOff x="1846856" y="1508760"/>
            <a:chExt cx="43180" cy="2405380"/>
          </a:xfrm>
        </p:grpSpPr>
        <p:sp>
          <p:nvSpPr>
            <p:cNvPr id="11" name="object 11"/>
            <p:cNvSpPr/>
            <p:nvPr/>
          </p:nvSpPr>
          <p:spPr>
            <a:xfrm>
              <a:off x="1848380" y="1511808"/>
              <a:ext cx="0" cy="2390140"/>
            </a:xfrm>
            <a:custGeom>
              <a:avLst/>
              <a:gdLst/>
              <a:ahLst/>
              <a:cxnLst/>
              <a:rect l="l" t="t" r="r" b="b"/>
              <a:pathLst>
                <a:path h="2390140">
                  <a:moveTo>
                    <a:pt x="0" y="23896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2762" y="1508760"/>
              <a:ext cx="0" cy="2405380"/>
            </a:xfrm>
            <a:custGeom>
              <a:avLst/>
              <a:gdLst/>
              <a:ahLst/>
              <a:cxnLst/>
              <a:rect l="l" t="t" r="r" b="b"/>
              <a:pathLst>
                <a:path h="2405379">
                  <a:moveTo>
                    <a:pt x="0" y="24048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87999" y="1539240"/>
              <a:ext cx="0" cy="2362200"/>
            </a:xfrm>
            <a:custGeom>
              <a:avLst/>
              <a:gdLst/>
              <a:ahLst/>
              <a:cxnLst/>
              <a:rect l="l" t="t" r="r" b="b"/>
              <a:pathLst>
                <a:path h="2362200">
                  <a:moveTo>
                    <a:pt x="0" y="23622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349332" y="1499616"/>
            <a:ext cx="27940" cy="2414270"/>
            <a:chOff x="3349332" y="1499616"/>
            <a:chExt cx="27940" cy="2414270"/>
          </a:xfrm>
        </p:grpSpPr>
        <p:sp>
          <p:nvSpPr>
            <p:cNvPr id="15" name="object 15"/>
            <p:cNvSpPr/>
            <p:nvPr/>
          </p:nvSpPr>
          <p:spPr>
            <a:xfrm>
              <a:off x="3350856" y="1508760"/>
              <a:ext cx="0" cy="2392680"/>
            </a:xfrm>
            <a:custGeom>
              <a:avLst/>
              <a:gdLst/>
              <a:ahLst/>
              <a:cxnLst/>
              <a:rect l="l" t="t" r="r" b="b"/>
              <a:pathLst>
                <a:path h="2392679">
                  <a:moveTo>
                    <a:pt x="0" y="23926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75238" y="1499616"/>
              <a:ext cx="0" cy="2414270"/>
            </a:xfrm>
            <a:custGeom>
              <a:avLst/>
              <a:gdLst/>
              <a:ahLst/>
              <a:cxnLst/>
              <a:rect l="l" t="t" r="r" b="b"/>
              <a:pathLst>
                <a:path h="2414270">
                  <a:moveTo>
                    <a:pt x="0" y="241401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860952" y="1496567"/>
            <a:ext cx="33655" cy="2417445"/>
            <a:chOff x="4860952" y="1496567"/>
            <a:chExt cx="33655" cy="2417445"/>
          </a:xfrm>
        </p:grpSpPr>
        <p:sp>
          <p:nvSpPr>
            <p:cNvPr id="18" name="object 18"/>
            <p:cNvSpPr/>
            <p:nvPr/>
          </p:nvSpPr>
          <p:spPr>
            <a:xfrm>
              <a:off x="4862476" y="1508759"/>
              <a:ext cx="0" cy="2392680"/>
            </a:xfrm>
            <a:custGeom>
              <a:avLst/>
              <a:gdLst/>
              <a:ahLst/>
              <a:cxnLst/>
              <a:rect l="l" t="t" r="r" b="b"/>
              <a:pathLst>
                <a:path h="2392679">
                  <a:moveTo>
                    <a:pt x="0" y="23926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92952" y="1496567"/>
              <a:ext cx="0" cy="2417445"/>
            </a:xfrm>
            <a:custGeom>
              <a:avLst/>
              <a:gdLst/>
              <a:ahLst/>
              <a:cxnLst/>
              <a:rect l="l" t="t" r="r" b="b"/>
              <a:pathLst>
                <a:path h="2417445">
                  <a:moveTo>
                    <a:pt x="0" y="24170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363429" y="1508760"/>
            <a:ext cx="45720" cy="2405380"/>
            <a:chOff x="6363429" y="1508760"/>
            <a:chExt cx="45720" cy="2405380"/>
          </a:xfrm>
        </p:grpSpPr>
        <p:sp>
          <p:nvSpPr>
            <p:cNvPr id="21" name="object 21"/>
            <p:cNvSpPr/>
            <p:nvPr/>
          </p:nvSpPr>
          <p:spPr>
            <a:xfrm>
              <a:off x="6364952" y="1511808"/>
              <a:ext cx="0" cy="2390140"/>
            </a:xfrm>
            <a:custGeom>
              <a:avLst/>
              <a:gdLst/>
              <a:ahLst/>
              <a:cxnLst/>
              <a:rect l="l" t="t" r="r" b="b"/>
              <a:pathLst>
                <a:path h="2390140">
                  <a:moveTo>
                    <a:pt x="0" y="23896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89333" y="1508760"/>
              <a:ext cx="0" cy="2405380"/>
            </a:xfrm>
            <a:custGeom>
              <a:avLst/>
              <a:gdLst/>
              <a:ahLst/>
              <a:cxnLst/>
              <a:rect l="l" t="t" r="r" b="b"/>
              <a:pathLst>
                <a:path h="2405379">
                  <a:moveTo>
                    <a:pt x="0" y="24048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07619" y="1511808"/>
              <a:ext cx="0" cy="2390140"/>
            </a:xfrm>
            <a:custGeom>
              <a:avLst/>
              <a:gdLst/>
              <a:ahLst/>
              <a:cxnLst/>
              <a:rect l="l" t="t" r="r" b="b"/>
              <a:pathLst>
                <a:path h="2390140">
                  <a:moveTo>
                    <a:pt x="0" y="23896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81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09333" y="1463039"/>
          <a:ext cx="7487277" cy="250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340"/>
                <a:gridCol w="146684"/>
                <a:gridCol w="170814"/>
                <a:gridCol w="52069"/>
                <a:gridCol w="1124584"/>
                <a:gridCol w="151130"/>
                <a:gridCol w="178435"/>
                <a:gridCol w="52069"/>
                <a:gridCol w="1137285"/>
                <a:gridCol w="143510"/>
                <a:gridCol w="177164"/>
                <a:gridCol w="48895"/>
                <a:gridCol w="1136650"/>
                <a:gridCol w="153670"/>
                <a:gridCol w="168910"/>
                <a:gridCol w="63500"/>
                <a:gridCol w="1105534"/>
                <a:gridCol w="153034"/>
              </a:tblGrid>
              <a:tr h="250825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61290" marR="3175" algn="ctr">
                        <a:lnSpc>
                          <a:spcPct val="100000"/>
                        </a:lnSpc>
                      </a:pPr>
                      <a:r>
                        <a:rPr sz="10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Definition</a:t>
                      </a:r>
                      <a:r>
                        <a:rPr sz="10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60655" marR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Informative</a:t>
                      </a:r>
                      <a:r>
                        <a:rPr sz="950" spc="1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Speech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163195" algn="ctr">
                        <a:lnSpc>
                          <a:spcPct val="116700"/>
                        </a:lnSpc>
                        <a:spcBef>
                          <a:spcPts val="575"/>
                        </a:spcBef>
                      </a:pPr>
                      <a:r>
                        <a:rPr sz="9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9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informative</a:t>
                      </a:r>
                      <a:r>
                        <a:rPr sz="900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speech</a:t>
                      </a:r>
                      <a:r>
                        <a:rPr sz="9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specifically</a:t>
                      </a:r>
                      <a:r>
                        <a:rPr sz="9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crafted</a:t>
                      </a:r>
                      <a:r>
                        <a:rPr sz="9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convey</a:t>
                      </a:r>
                      <a:r>
                        <a:rPr sz="9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sz="9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information</a:t>
                      </a:r>
                      <a:r>
                        <a:rPr sz="9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about 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particular</a:t>
                      </a:r>
                      <a:r>
                        <a:rPr sz="900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topic</a:t>
                      </a:r>
                      <a:r>
                        <a:rPr sz="900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audience,</a:t>
                      </a:r>
                      <a:r>
                        <a:rPr sz="900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aiming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educate</a:t>
                      </a:r>
                      <a:r>
                        <a:rPr sz="9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inform.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Role</a:t>
                      </a:r>
                      <a:r>
                        <a:rPr sz="10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0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Education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indent="-635" algn="ctr">
                        <a:lnSpc>
                          <a:spcPct val="117000"/>
                        </a:lnSpc>
                        <a:spcBef>
                          <a:spcPts val="54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Informative</a:t>
                      </a:r>
                      <a:r>
                        <a:rPr sz="900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speeches</a:t>
                      </a:r>
                      <a:r>
                        <a:rPr sz="900" spc="5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2F2F2"/>
                          </a:solidFill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900" spc="25" dirty="0">
                          <a:solidFill>
                            <a:srgbClr val="F2F2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essential</a:t>
                      </a:r>
                      <a:r>
                        <a:rPr sz="900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F0F0F0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900" dirty="0">
                          <a:solidFill>
                            <a:srgbClr val="F0F0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sz="900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settings</a:t>
                      </a:r>
                      <a:r>
                        <a:rPr sz="900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they</a:t>
                      </a:r>
                      <a:r>
                        <a:rPr sz="900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help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sz="9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learn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90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concepts,</a:t>
                      </a:r>
                      <a:r>
                        <a:rPr sz="900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skills,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knowledge effectively.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7320" marR="162560" indent="20955" algn="ctr">
                        <a:lnSpc>
                          <a:spcPct val="119000"/>
                        </a:lnSpc>
                      </a:pPr>
                      <a:r>
                        <a:rPr sz="100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Importance</a:t>
                      </a:r>
                      <a:r>
                        <a:rPr sz="1000" spc="12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solidFill>
                            <a:srgbClr val="EBEBEB"/>
                          </a:solid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000" spc="-1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Professional </a:t>
                      </a:r>
                      <a:r>
                        <a:rPr sz="1000" spc="-10" dirty="0">
                          <a:solidFill>
                            <a:srgbClr val="F0F0F0"/>
                          </a:solidFill>
                          <a:latin typeface="Times New Roman"/>
                          <a:cs typeface="Times New Roman"/>
                        </a:rPr>
                        <a:t>Communication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marR="1905" indent="219075">
                        <a:lnSpc>
                          <a:spcPct val="1178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solidFill>
                            <a:srgbClr val="EBEBEB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900" spc="-10" dirty="0">
                          <a:solidFill>
                            <a:srgbClr val="EBEBE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DEDED"/>
                          </a:solidFill>
                          <a:latin typeface="Times New Roman"/>
                          <a:cs typeface="Times New Roman"/>
                        </a:rPr>
                        <a:t>professional </a:t>
                      </a:r>
                      <a:r>
                        <a:rPr sz="90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contexts,</a:t>
                      </a:r>
                      <a:r>
                        <a:rPr sz="900" spc="145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DEDED"/>
                          </a:solidFill>
                          <a:latin typeface="Times New Roman"/>
                          <a:cs typeface="Times New Roman"/>
                        </a:rPr>
                        <a:t>informative </a:t>
                      </a:r>
                      <a:r>
                        <a:rPr sz="90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speeches</a:t>
                      </a:r>
                      <a:r>
                        <a:rPr sz="900" spc="35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facilitate</a:t>
                      </a:r>
                      <a:r>
                        <a:rPr sz="900" spc="7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0F0F0"/>
                          </a:solidFill>
                          <a:latin typeface="Times New Roman"/>
                          <a:cs typeface="Times New Roman"/>
                        </a:rPr>
                        <a:t>clear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1285" marR="111760" indent="-15875" algn="ctr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EDEDED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spc="65" dirty="0">
                          <a:solidFill>
                            <a:srgbClr val="EDEDE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DEDED"/>
                          </a:solidFill>
                          <a:latin typeface="Times New Roman"/>
                          <a:cs typeface="Times New Roman"/>
                        </a:rPr>
                        <a:t>effective </a:t>
                      </a:r>
                      <a:r>
                        <a:rPr sz="90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communication</a:t>
                      </a:r>
                      <a:r>
                        <a:rPr sz="900" spc="14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EBEBEB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900" dirty="0">
                          <a:solidFill>
                            <a:srgbClr val="EBEBE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sz="900" spc="1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DEDED"/>
                          </a:solidFill>
                          <a:latin typeface="Times New Roman"/>
                          <a:cs typeface="Times New Roman"/>
                        </a:rPr>
                        <a:t>ideas</a:t>
                      </a:r>
                      <a:r>
                        <a:rPr sz="900" spc="-40" dirty="0">
                          <a:solidFill>
                            <a:srgbClr val="EDEDE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DEDED"/>
                          </a:solidFill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sz="900" spc="35" dirty="0">
                          <a:solidFill>
                            <a:srgbClr val="EDEDE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among </a:t>
                      </a:r>
                      <a:r>
                        <a:rPr sz="900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colleagues</a:t>
                      </a:r>
                      <a:r>
                        <a:rPr sz="900" spc="-15" dirty="0">
                          <a:solidFill>
                            <a:srgbClr val="EFE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EDEDED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spc="-10" dirty="0">
                          <a:solidFill>
                            <a:srgbClr val="EDEDED"/>
                          </a:solidFill>
                          <a:latin typeface="Times New Roman"/>
                          <a:cs typeface="Times New Roman"/>
                        </a:rPr>
                        <a:t> stakeholders.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635" marR="114935" algn="ctr">
                        <a:lnSpc>
                          <a:spcPct val="118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solidFill>
                            <a:srgbClr val="E8E8E8"/>
                          </a:solidFill>
                          <a:latin typeface="Times New Roman"/>
                          <a:cs typeface="Times New Roman"/>
                        </a:rPr>
                        <a:t>Impact</a:t>
                      </a:r>
                      <a:r>
                        <a:rPr sz="1000" spc="30" dirty="0">
                          <a:solidFill>
                            <a:srgbClr val="E8E8E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000" spc="3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E8E8E8"/>
                          </a:solidFill>
                          <a:latin typeface="Times New Roman"/>
                          <a:cs typeface="Times New Roman"/>
                        </a:rPr>
                        <a:t>Public Discourse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marR="4445" indent="9525" algn="ctr">
                        <a:lnSpc>
                          <a:spcPct val="116799"/>
                        </a:lnSpc>
                        <a:spcBef>
                          <a:spcPts val="565"/>
                        </a:spcBef>
                      </a:pPr>
                      <a:r>
                        <a:rPr sz="90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These</a:t>
                      </a:r>
                      <a:r>
                        <a:rPr sz="900" spc="-35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speeches </a:t>
                      </a:r>
                      <a:r>
                        <a:rPr sz="900" dirty="0">
                          <a:solidFill>
                            <a:srgbClr val="E8E8E8"/>
                          </a:solidFill>
                          <a:latin typeface="Times New Roman"/>
                          <a:cs typeface="Times New Roman"/>
                        </a:rPr>
                        <a:t>contribute</a:t>
                      </a:r>
                      <a:r>
                        <a:rPr sz="900" spc="165" dirty="0">
                          <a:solidFill>
                            <a:srgbClr val="E8E8E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significantly </a:t>
                      </a:r>
                      <a:r>
                        <a:rPr sz="900" dirty="0">
                          <a:solidFill>
                            <a:srgbClr val="E9E9E9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900" spc="45" dirty="0">
                          <a:solidFill>
                            <a:srgbClr val="E9E9E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BEBEB"/>
                          </a:solidFill>
                          <a:latin typeface="Times New Roman"/>
                          <a:cs typeface="Times New Roman"/>
                        </a:rPr>
                        <a:t>public</a:t>
                      </a:r>
                      <a:r>
                        <a:rPr sz="900" spc="40" dirty="0">
                          <a:solidFill>
                            <a:srgbClr val="EBEBE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8E8E8"/>
                          </a:solidFill>
                          <a:latin typeface="Times New Roman"/>
                          <a:cs typeface="Times New Roman"/>
                        </a:rPr>
                        <a:t>discourse, providing</a:t>
                      </a:r>
                      <a:r>
                        <a:rPr sz="900" spc="20" dirty="0">
                          <a:solidFill>
                            <a:srgbClr val="E8E8E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900" spc="6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audience </a:t>
                      </a:r>
                      <a:r>
                        <a:rPr sz="90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900" spc="-35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8E8E8"/>
                          </a:solidFill>
                          <a:latin typeface="Times New Roman"/>
                          <a:cs typeface="Times New Roman"/>
                        </a:rPr>
                        <a:t>factual</a:t>
                      </a:r>
                      <a:r>
                        <a:rPr sz="900" spc="55" dirty="0">
                          <a:solidFill>
                            <a:srgbClr val="E8E8E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8E8E8"/>
                          </a:solidFill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sz="90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900" spc="3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8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iTlake</a:t>
                      </a:r>
                      <a:r>
                        <a:rPr sz="900" spc="7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informed </a:t>
                      </a:r>
                      <a:r>
                        <a:rPr sz="90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declslons</a:t>
                      </a:r>
                      <a:r>
                        <a:rPr sz="900" spc="5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900" spc="1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8E8E8"/>
                          </a:solidFill>
                          <a:latin typeface="Times New Roman"/>
                          <a:cs typeface="Times New Roman"/>
                        </a:rPr>
                        <a:t>various </a:t>
                      </a:r>
                      <a:r>
                        <a:rPr sz="900" spc="-10" dirty="0">
                          <a:solidFill>
                            <a:srgbClr val="E6E6E6"/>
                          </a:solidFill>
                          <a:latin typeface="Times New Roman"/>
                          <a:cs typeface="Times New Roman"/>
                        </a:rPr>
                        <a:t>issues.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8181C"/>
                      </a:solidFill>
                      <a:prstDash val="solid"/>
                    </a:lnL>
                    <a:lnT w="3175">
                      <a:solidFill>
                        <a:srgbClr val="1818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80" marR="6350" algn="ctr">
                        <a:lnSpc>
                          <a:spcPct val="124200"/>
                        </a:lnSpc>
                        <a:spcBef>
                          <a:spcPts val="5"/>
                        </a:spcBef>
                      </a:pPr>
                      <a:r>
                        <a:rPr sz="950" dirty="0">
                          <a:solidFill>
                            <a:srgbClr val="E1E1E1"/>
                          </a:solidFill>
                          <a:latin typeface="Arial MT"/>
                          <a:cs typeface="Arial MT"/>
                        </a:rPr>
                        <a:t>Efficient</a:t>
                      </a:r>
                      <a:r>
                        <a:rPr sz="950" spc="25" dirty="0">
                          <a:solidFill>
                            <a:srgbClr val="E1E1E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10" dirty="0">
                          <a:solidFill>
                            <a:srgbClr val="E2E2E2"/>
                          </a:solidFill>
                          <a:latin typeface="Arial MT"/>
                          <a:cs typeface="Arial MT"/>
                        </a:rPr>
                        <a:t>Information Dissemination</a:t>
                      </a:r>
                      <a:endParaRPr sz="950">
                        <a:latin typeface="Arial MT"/>
                        <a:cs typeface="Arial MT"/>
                      </a:endParaRPr>
                    </a:p>
                    <a:p>
                      <a:pPr marL="4445" indent="-5080" algn="ctr">
                        <a:lnSpc>
                          <a:spcPct val="118800"/>
                        </a:lnSpc>
                        <a:spcBef>
                          <a:spcPts val="555"/>
                        </a:spcBef>
                      </a:pPr>
                      <a:r>
                        <a:rPr sz="900" spc="-1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Informative</a:t>
                      </a:r>
                      <a:r>
                        <a:rPr sz="900" spc="35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speeclles </a:t>
                      </a:r>
                      <a:r>
                        <a:rPr sz="900" spc="-20" dirty="0">
                          <a:solidFill>
                            <a:srgbClr val="DFDFDF"/>
                          </a:solidFill>
                          <a:latin typeface="Times New Roman"/>
                          <a:cs typeface="Times New Roman"/>
                        </a:rPr>
                        <a:t>play </a:t>
                      </a:r>
                      <a:r>
                        <a:rPr sz="90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spc="-4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crucial</a:t>
                      </a:r>
                      <a:r>
                        <a:rPr sz="900" spc="25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roi</a:t>
                      </a:r>
                      <a:r>
                        <a:rPr sz="900" i="1" dirty="0">
                          <a:solidFill>
                            <a:srgbClr val="DDDDDD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5" dirty="0">
                          <a:solidFill>
                            <a:srgbClr val="DDDDD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900" spc="-1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efficiently</a:t>
                      </a:r>
                      <a:r>
                        <a:rPr sz="800" spc="50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spc="-1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disseminating </a:t>
                      </a:r>
                      <a:r>
                        <a:rPr sz="90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information, </a:t>
                      </a:r>
                      <a:r>
                        <a:rPr sz="900" spc="-1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ensurin¿ </a:t>
                      </a:r>
                      <a:r>
                        <a:rPr sz="90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900" spc="1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audiences</a:t>
                      </a:r>
                      <a:r>
                        <a:rPr sz="900" spc="10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DFDFDF"/>
                          </a:solidFill>
                          <a:latin typeface="Times New Roman"/>
                          <a:cs typeface="Times New Roman"/>
                        </a:rPr>
                        <a:t>grasp </a:t>
                      </a:r>
                      <a:r>
                        <a:rPr sz="90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essentiel</a:t>
                      </a:r>
                      <a:r>
                        <a:rPr sz="900" spc="10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points</a:t>
                      </a:r>
                      <a:r>
                        <a:rPr sz="900" spc="10" dirty="0">
                          <a:solidFill>
                            <a:srgbClr val="E1E1E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quickly </a:t>
                      </a:r>
                      <a:r>
                        <a:rPr sz="900" dirty="0">
                          <a:solidFill>
                            <a:srgbClr val="DFDFD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spc="15" dirty="0">
                          <a:solidFill>
                            <a:srgbClr val="DFDFD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E2E2E2"/>
                          </a:solidFill>
                          <a:latin typeface="Times New Roman"/>
                          <a:cs typeface="Times New Roman"/>
                        </a:rPr>
                        <a:t>accurately.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18181C"/>
                      </a:solidFill>
                      <a:prstDash val="solid"/>
                    </a:lnR>
                    <a:lnT w="3175">
                      <a:solidFill>
                        <a:srgbClr val="18181C"/>
                      </a:solidFill>
                      <a:prstDash val="solid"/>
                    </a:lnT>
                    <a:lnB w="3175">
                      <a:solidFill>
                        <a:srgbClr val="18181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5817" y="321564"/>
            <a:ext cx="14643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NFO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9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MAT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566927"/>
            <a:ext cx="8125459" cy="241300"/>
          </a:xfrm>
          <a:custGeom>
            <a:avLst/>
            <a:gdLst/>
            <a:ahLst/>
            <a:cxnLst/>
            <a:rect l="l" t="t" r="r" b="b"/>
            <a:pathLst>
              <a:path w="8125459" h="241300">
                <a:moveTo>
                  <a:pt x="8125968" y="240792"/>
                </a:moveTo>
                <a:lnTo>
                  <a:pt x="0" y="240792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7569">
              <a:lnSpc>
                <a:spcPct val="100000"/>
              </a:lnSpc>
              <a:spcBef>
                <a:spcPts val="100"/>
              </a:spcBef>
            </a:pPr>
            <a:r>
              <a:rPr sz="2050" spc="-60" dirty="0"/>
              <a:t>Introduction</a:t>
            </a:r>
            <a:r>
              <a:rPr sz="2050" spc="-65" dirty="0"/>
              <a:t> </a:t>
            </a:r>
            <a:r>
              <a:rPr sz="2050" spc="-20" dirty="0"/>
              <a:t>to</a:t>
            </a:r>
            <a:r>
              <a:rPr sz="2050" spc="-155" dirty="0"/>
              <a:t> </a:t>
            </a:r>
            <a:r>
              <a:rPr sz="2050" spc="-60" dirty="0"/>
              <a:t>Informative</a:t>
            </a:r>
            <a:r>
              <a:rPr sz="2050" spc="-25" dirty="0"/>
              <a:t> </a:t>
            </a:r>
            <a:r>
              <a:rPr sz="2050" spc="-85" dirty="0"/>
              <a:t>Speeches</a:t>
            </a:r>
            <a:endParaRPr sz="2050"/>
          </a:p>
        </p:txBody>
      </p:sp>
      <p:sp>
        <p:nvSpPr>
          <p:cNvPr id="29" name="object 29"/>
          <p:cNvSpPr/>
          <p:nvPr/>
        </p:nvSpPr>
        <p:spPr>
          <a:xfrm>
            <a:off x="0" y="871727"/>
            <a:ext cx="8125459" cy="131445"/>
          </a:xfrm>
          <a:custGeom>
            <a:avLst/>
            <a:gdLst/>
            <a:ahLst/>
            <a:cxnLst/>
            <a:rect l="l" t="t" r="r" b="b"/>
            <a:pathLst>
              <a:path w="8125459" h="131444">
                <a:moveTo>
                  <a:pt x="8125968" y="131064"/>
                </a:moveTo>
                <a:lnTo>
                  <a:pt x="0" y="131064"/>
                </a:lnTo>
                <a:lnTo>
                  <a:pt x="0" y="0"/>
                </a:lnTo>
                <a:lnTo>
                  <a:pt x="8125968" y="0"/>
                </a:lnTo>
                <a:lnTo>
                  <a:pt x="8125968" y="131064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121147" y="823467"/>
            <a:ext cx="388492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Understanding</a:t>
            </a:r>
            <a:r>
              <a:rPr sz="1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Definition</a:t>
            </a:r>
            <a:r>
              <a:rPr sz="10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Importance</a:t>
            </a:r>
            <a:r>
              <a:rPr sz="1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000" spc="-20" dirty="0">
                <a:solidFill>
                  <a:srgbClr val="FFFFFF"/>
                </a:solidFill>
                <a:latin typeface="Cambria"/>
                <a:cs typeface="Cambria"/>
              </a:rPr>
              <a:t> Informative</a:t>
            </a:r>
            <a:r>
              <a:rPr sz="10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Speeches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68715" y="4226814"/>
            <a:ext cx="641985" cy="112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60" smtClean="0">
                <a:solidFill>
                  <a:srgbClr val="FFFFFF"/>
                </a:solidFill>
                <a:latin typeface="Arial MT"/>
                <a:cs typeface="Arial MT"/>
              </a:rPr>
              <a:t>GB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38" y="329184"/>
            <a:ext cx="4297142" cy="39075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89523" y="0"/>
            <a:ext cx="2813050" cy="4563110"/>
          </a:xfrm>
          <a:custGeom>
            <a:avLst/>
            <a:gdLst/>
            <a:ahLst/>
            <a:cxnLst/>
            <a:rect l="l" t="t" r="r" b="b"/>
            <a:pathLst>
              <a:path w="2813050" h="4563110">
                <a:moveTo>
                  <a:pt x="2813304" y="4562856"/>
                </a:moveTo>
                <a:lnTo>
                  <a:pt x="0" y="4562856"/>
                </a:lnTo>
                <a:lnTo>
                  <a:pt x="0" y="0"/>
                </a:lnTo>
                <a:lnTo>
                  <a:pt x="2813304" y="0"/>
                </a:lnTo>
                <a:lnTo>
                  <a:pt x="2813304" y="4562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76569" y="1744979"/>
            <a:ext cx="1235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PE</a:t>
            </a:r>
            <a:r>
              <a:rPr sz="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sz="8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BJ</a:t>
            </a:r>
            <a:r>
              <a:rPr sz="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23655" y="1955800"/>
            <a:ext cx="2279650" cy="6172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295910">
              <a:lnSpc>
                <a:spcPct val="104200"/>
              </a:lnSpc>
              <a:spcBef>
                <a:spcPts val="5"/>
              </a:spcBef>
            </a:pPr>
            <a:r>
              <a:rPr sz="1900" dirty="0"/>
              <a:t>Primary</a:t>
            </a:r>
            <a:r>
              <a:rPr sz="1900" spc="-65" dirty="0"/>
              <a:t> </a:t>
            </a:r>
            <a:r>
              <a:rPr sz="1900" spc="-45" dirty="0"/>
              <a:t>Goals</a:t>
            </a:r>
            <a:r>
              <a:rPr sz="1900" spc="-50" dirty="0"/>
              <a:t> </a:t>
            </a:r>
            <a:r>
              <a:rPr sz="1900" spc="-25" dirty="0"/>
              <a:t>and </a:t>
            </a:r>
            <a:r>
              <a:rPr sz="1900" dirty="0"/>
              <a:t>Importance</a:t>
            </a:r>
            <a:r>
              <a:rPr sz="1900" spc="35" dirty="0"/>
              <a:t> </a:t>
            </a:r>
            <a:r>
              <a:rPr sz="1900" dirty="0"/>
              <a:t>of</a:t>
            </a:r>
            <a:r>
              <a:rPr sz="1900" spc="-70" dirty="0"/>
              <a:t> </a:t>
            </a:r>
            <a:r>
              <a:rPr sz="1900" spc="-10" dirty="0"/>
              <a:t>Clarity</a:t>
            </a:r>
            <a:endParaRPr sz="1900"/>
          </a:p>
        </p:txBody>
      </p:sp>
      <p:sp>
        <p:nvSpPr>
          <p:cNvPr id="6" name="object 6"/>
          <p:cNvSpPr txBox="1"/>
          <p:nvPr/>
        </p:nvSpPr>
        <p:spPr>
          <a:xfrm>
            <a:off x="6144282" y="2606801"/>
            <a:ext cx="1653539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Understanding</a:t>
            </a:r>
            <a:r>
              <a:rPr sz="95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95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mbria"/>
                <a:cs typeface="Cambria"/>
              </a:rPr>
              <a:t>Objectives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2736" y="4230115"/>
            <a:ext cx="44069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38" y="1207008"/>
            <a:ext cx="2822094" cy="302971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9707" y="321564"/>
            <a:ext cx="16433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SENTAT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8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RU</a:t>
            </a:r>
            <a:r>
              <a:rPr sz="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16087C"/>
                </a:solidFill>
                <a:latin typeface="Times New Roman"/>
                <a:cs typeface="Times New Roman"/>
              </a:rPr>
              <a:t>U</a:t>
            </a:r>
            <a:r>
              <a:rPr sz="800" spc="-70" dirty="0">
                <a:solidFill>
                  <a:srgbClr val="16087C"/>
                </a:solidFill>
                <a:latin typeface="Times New Roman"/>
                <a:cs typeface="Times New Roman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66927"/>
            <a:ext cx="8125459" cy="241300"/>
          </a:xfrm>
          <a:custGeom>
            <a:avLst/>
            <a:gdLst/>
            <a:ahLst/>
            <a:cxnLst/>
            <a:rect l="l" t="t" r="r" b="b"/>
            <a:pathLst>
              <a:path w="8125459" h="241300">
                <a:moveTo>
                  <a:pt x="8125968" y="240792"/>
                </a:moveTo>
                <a:lnTo>
                  <a:pt x="0" y="240792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">
              <a:lnSpc>
                <a:spcPct val="100000"/>
              </a:lnSpc>
              <a:spcBef>
                <a:spcPts val="100"/>
              </a:spcBef>
            </a:pPr>
            <a:r>
              <a:rPr sz="1900" spc="-55" dirty="0"/>
              <a:t>Key</a:t>
            </a:r>
            <a:r>
              <a:rPr sz="1900" spc="-80" dirty="0"/>
              <a:t> </a:t>
            </a:r>
            <a:r>
              <a:rPr sz="1900" spc="-20" dirty="0"/>
              <a:t>Components</a:t>
            </a:r>
            <a:r>
              <a:rPr sz="1900" spc="-5" dirty="0"/>
              <a:t> </a:t>
            </a:r>
            <a:r>
              <a:rPr sz="1900" dirty="0"/>
              <a:t>of</a:t>
            </a:r>
            <a:r>
              <a:rPr sz="1900" spc="-65" dirty="0"/>
              <a:t> </a:t>
            </a:r>
            <a:r>
              <a:rPr sz="1900" spc="-30" dirty="0"/>
              <a:t>a</a:t>
            </a:r>
            <a:r>
              <a:rPr sz="1900" spc="-130" dirty="0"/>
              <a:t> </a:t>
            </a:r>
            <a:r>
              <a:rPr sz="1900" dirty="0"/>
              <a:t>Structured</a:t>
            </a:r>
            <a:r>
              <a:rPr sz="1900" spc="-45" dirty="0"/>
              <a:t> </a:t>
            </a:r>
            <a:r>
              <a:rPr sz="1900" spc="-10" dirty="0"/>
              <a:t>Presentation</a:t>
            </a:r>
            <a:endParaRPr sz="1900"/>
          </a:p>
        </p:txBody>
      </p:sp>
      <p:sp>
        <p:nvSpPr>
          <p:cNvPr id="7" name="object 7"/>
          <p:cNvSpPr/>
          <p:nvPr/>
        </p:nvSpPr>
        <p:spPr>
          <a:xfrm>
            <a:off x="0" y="871727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4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55622" y="823467"/>
            <a:ext cx="24110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Understanding</a:t>
            </a:r>
            <a:r>
              <a:rPr sz="10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Importance</a:t>
            </a:r>
            <a:r>
              <a:rPr sz="1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Structure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27999" y="1207008"/>
            <a:ext cx="4574540" cy="3136900"/>
            <a:chOff x="3327999" y="1207008"/>
            <a:chExt cx="4574540" cy="31369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6190" y="3575303"/>
              <a:ext cx="365714" cy="3688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6190" y="2566416"/>
              <a:ext cx="73142" cy="3322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8000" y="1520952"/>
              <a:ext cx="262095" cy="3688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1143" y="1737359"/>
              <a:ext cx="115809" cy="1097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3715" y="2682240"/>
              <a:ext cx="268190" cy="1005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3715" y="2807208"/>
              <a:ext cx="268190" cy="1066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142" y="3663696"/>
              <a:ext cx="243809" cy="18287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27999" y="1207008"/>
              <a:ext cx="4574540" cy="3136900"/>
            </a:xfrm>
            <a:custGeom>
              <a:avLst/>
              <a:gdLst/>
              <a:ahLst/>
              <a:cxnLst/>
              <a:rect l="l" t="t" r="r" b="b"/>
              <a:pathLst>
                <a:path w="4574540" h="3136900">
                  <a:moveTo>
                    <a:pt x="4575048" y="3136392"/>
                  </a:moveTo>
                  <a:lnTo>
                    <a:pt x="0" y="3136392"/>
                  </a:lnTo>
                  <a:lnTo>
                    <a:pt x="0" y="0"/>
                  </a:lnTo>
                  <a:lnTo>
                    <a:pt x="4575048" y="0"/>
                  </a:lnTo>
                  <a:lnTo>
                    <a:pt x="4575048" y="3136392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3327999" y="1207008"/>
            <a:ext cx="4574540" cy="31999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235"/>
              </a:spcBef>
            </a:pPr>
            <a:endParaRPr/>
          </a:p>
          <a:p>
            <a:pPr marL="891540" marR="3175">
              <a:lnSpc>
                <a:spcPct val="100000"/>
              </a:lnSpc>
            </a:pPr>
            <a:r>
              <a:rPr spc="-10" dirty="0"/>
              <a:t>Introduction</a:t>
            </a:r>
          </a:p>
          <a:p>
            <a:pPr marL="890905" marR="277495" indent="1905">
              <a:lnSpc>
                <a:spcPct val="123700"/>
              </a:lnSpc>
              <a:spcBef>
                <a:spcPts val="345"/>
              </a:spcBef>
            </a:pPr>
            <a:r>
              <a:rPr sz="800" dirty="0"/>
              <a:t>begin</a:t>
            </a:r>
            <a:r>
              <a:rPr sz="800" spc="-15" dirty="0"/>
              <a:t> </a:t>
            </a:r>
            <a:r>
              <a:rPr sz="800" spc="-10" dirty="0"/>
              <a:t>with</a:t>
            </a:r>
            <a:r>
              <a:rPr sz="800" spc="25" dirty="0"/>
              <a:t> </a:t>
            </a:r>
            <a:r>
              <a:rPr sz="800" dirty="0"/>
              <a:t>a</a:t>
            </a:r>
            <a:r>
              <a:rPr sz="800" spc="-45" dirty="0"/>
              <a:t> </a:t>
            </a:r>
            <a:r>
              <a:rPr sz="800" spc="-20" dirty="0"/>
              <a:t>captivating</a:t>
            </a:r>
            <a:r>
              <a:rPr sz="800" spc="30" dirty="0"/>
              <a:t> </a:t>
            </a:r>
            <a:r>
              <a:rPr sz="800" spc="-10" dirty="0"/>
              <a:t>hook</a:t>
            </a:r>
            <a:r>
              <a:rPr sz="800" spc="40" dirty="0"/>
              <a:t> </a:t>
            </a:r>
            <a:r>
              <a:rPr sz="800" dirty="0"/>
              <a:t>to</a:t>
            </a:r>
            <a:r>
              <a:rPr sz="800" spc="-5" dirty="0"/>
              <a:t> </a:t>
            </a:r>
            <a:r>
              <a:rPr sz="800" spc="-10" dirty="0"/>
              <a:t>grab</a:t>
            </a:r>
            <a:r>
              <a:rPr sz="800" spc="10" dirty="0"/>
              <a:t> </a:t>
            </a:r>
            <a:r>
              <a:rPr sz="800" spc="-20" dirty="0"/>
              <a:t>attention,</a:t>
            </a:r>
            <a:r>
              <a:rPr sz="800" spc="85" dirty="0"/>
              <a:t> </a:t>
            </a:r>
            <a:r>
              <a:rPr sz="800" spc="-10" dirty="0"/>
              <a:t>followed</a:t>
            </a:r>
            <a:r>
              <a:rPr sz="800" spc="30" dirty="0"/>
              <a:t> </a:t>
            </a:r>
            <a:r>
              <a:rPr sz="800" dirty="0"/>
              <a:t>by</a:t>
            </a:r>
            <a:r>
              <a:rPr sz="800" spc="10" dirty="0"/>
              <a:t> </a:t>
            </a:r>
            <a:r>
              <a:rPr sz="800" dirty="0"/>
              <a:t>a</a:t>
            </a:r>
            <a:r>
              <a:rPr sz="800" spc="-25" dirty="0"/>
              <a:t> </a:t>
            </a:r>
            <a:r>
              <a:rPr sz="800" dirty="0"/>
              <a:t>clear</a:t>
            </a:r>
            <a:r>
              <a:rPr sz="800" spc="15" dirty="0"/>
              <a:t> </a:t>
            </a:r>
            <a:r>
              <a:rPr sz="800" spc="-10" dirty="0"/>
              <a:t>thesis</a:t>
            </a:r>
            <a:r>
              <a:rPr sz="800" spc="500" dirty="0"/>
              <a:t> </a:t>
            </a:r>
            <a:r>
              <a:rPr sz="800" spc="-10" dirty="0"/>
              <a:t>statement</a:t>
            </a:r>
            <a:r>
              <a:rPr sz="800" spc="40" dirty="0"/>
              <a:t> </a:t>
            </a:r>
            <a:r>
              <a:rPr sz="800" spc="-10" dirty="0"/>
              <a:t>that outhnes </a:t>
            </a:r>
            <a:r>
              <a:rPr sz="800" dirty="0"/>
              <a:t>the</a:t>
            </a:r>
            <a:r>
              <a:rPr sz="800" spc="50" dirty="0"/>
              <a:t> </a:t>
            </a:r>
            <a:r>
              <a:rPr sz="800" spc="-25" dirty="0"/>
              <a:t>purpose</a:t>
            </a:r>
            <a:r>
              <a:rPr sz="800" spc="20" dirty="0"/>
              <a:t> </a:t>
            </a:r>
            <a:r>
              <a:rPr sz="800" dirty="0"/>
              <a:t>of the</a:t>
            </a:r>
            <a:r>
              <a:rPr sz="800" spc="45" dirty="0"/>
              <a:t> </a:t>
            </a:r>
            <a:r>
              <a:rPr sz="800" dirty="0"/>
              <a:t>speech,</a:t>
            </a:r>
            <a:r>
              <a:rPr sz="800" spc="40" dirty="0"/>
              <a:t> </a:t>
            </a:r>
            <a:r>
              <a:rPr sz="800" spc="-10" dirty="0"/>
              <a:t>and</a:t>
            </a:r>
            <a:r>
              <a:rPr sz="800" spc="-5" dirty="0"/>
              <a:t> </a:t>
            </a:r>
            <a:r>
              <a:rPr sz="800" spc="-25" dirty="0"/>
              <a:t>provide</a:t>
            </a:r>
            <a:r>
              <a:rPr sz="800" spc="40" dirty="0"/>
              <a:t> </a:t>
            </a:r>
            <a:r>
              <a:rPr sz="800" dirty="0"/>
              <a:t>a</a:t>
            </a:r>
            <a:r>
              <a:rPr sz="800" spc="-20" dirty="0"/>
              <a:t> </a:t>
            </a:r>
            <a:r>
              <a:rPr sz="800" spc="-25" dirty="0"/>
              <a:t>preview</a:t>
            </a:r>
            <a:r>
              <a:rPr sz="800" spc="40" dirty="0"/>
              <a:t> </a:t>
            </a:r>
            <a:r>
              <a:rPr sz="800" dirty="0"/>
              <a:t>of</a:t>
            </a:r>
            <a:r>
              <a:rPr sz="800" spc="5" dirty="0"/>
              <a:t> </a:t>
            </a:r>
            <a:r>
              <a:rPr sz="800" spc="-25" dirty="0"/>
              <a:t>the</a:t>
            </a:r>
            <a:r>
              <a:rPr sz="800" spc="500" dirty="0"/>
              <a:t> </a:t>
            </a:r>
            <a:r>
              <a:rPr sz="800" spc="-10" dirty="0"/>
              <a:t>main</a:t>
            </a:r>
            <a:r>
              <a:rPr sz="800" spc="10" dirty="0"/>
              <a:t> </a:t>
            </a:r>
            <a:r>
              <a:rPr sz="800" spc="-20" dirty="0"/>
              <a:t>points</a:t>
            </a:r>
            <a:r>
              <a:rPr sz="800" spc="15" dirty="0"/>
              <a:t> </a:t>
            </a:r>
            <a:r>
              <a:rPr sz="800" dirty="0"/>
              <a:t>to</a:t>
            </a:r>
            <a:r>
              <a:rPr sz="800" spc="-10" dirty="0"/>
              <a:t> </a:t>
            </a:r>
            <a:r>
              <a:rPr sz="800" dirty="0"/>
              <a:t>be</a:t>
            </a:r>
            <a:r>
              <a:rPr sz="800" spc="20" dirty="0"/>
              <a:t> </a:t>
            </a:r>
            <a:r>
              <a:rPr sz="800" spc="-10" dirty="0"/>
              <a:t>discussed.</a:t>
            </a:r>
            <a:endParaRPr sz="800"/>
          </a:p>
          <a:p>
            <a:pPr marR="3175">
              <a:lnSpc>
                <a:spcPct val="100000"/>
              </a:lnSpc>
            </a:pPr>
            <a:endParaRPr sz="800"/>
          </a:p>
          <a:p>
            <a:pPr marR="3175">
              <a:lnSpc>
                <a:spcPct val="100000"/>
              </a:lnSpc>
            </a:pPr>
            <a:endParaRPr sz="800"/>
          </a:p>
          <a:p>
            <a:pPr marR="3175">
              <a:lnSpc>
                <a:spcPct val="100000"/>
              </a:lnSpc>
              <a:spcBef>
                <a:spcPts val="200"/>
              </a:spcBef>
            </a:pPr>
            <a:endParaRPr sz="800"/>
          </a:p>
          <a:p>
            <a:pPr marL="891540" marR="3175">
              <a:lnSpc>
                <a:spcPct val="100000"/>
              </a:lnSpc>
            </a:pPr>
            <a:r>
              <a:rPr sz="1000" spc="-20" dirty="0"/>
              <a:t>Body</a:t>
            </a:r>
            <a:endParaRPr sz="1000"/>
          </a:p>
          <a:p>
            <a:pPr marL="890269" marR="325120" indent="11430">
              <a:lnSpc>
                <a:spcPct val="121200"/>
              </a:lnSpc>
              <a:spcBef>
                <a:spcPts val="355"/>
              </a:spcBef>
            </a:pPr>
            <a:r>
              <a:rPr sz="800" spc="-95" dirty="0">
                <a:solidFill>
                  <a:srgbClr val="F0F0F0"/>
                </a:solidFill>
              </a:rPr>
              <a:t>1“his</a:t>
            </a:r>
            <a:r>
              <a:rPr sz="800" spc="50" dirty="0">
                <a:solidFill>
                  <a:srgbClr val="F0F0F0"/>
                </a:solidFill>
              </a:rPr>
              <a:t> </a:t>
            </a:r>
            <a:r>
              <a:rPr sz="800" dirty="0"/>
              <a:t>section</a:t>
            </a:r>
            <a:r>
              <a:rPr sz="800" spc="10" dirty="0"/>
              <a:t> </a:t>
            </a:r>
            <a:r>
              <a:rPr sz="800" spc="-25" dirty="0"/>
              <a:t>involves</a:t>
            </a:r>
            <a:r>
              <a:rPr sz="800" spc="45" dirty="0"/>
              <a:t> </a:t>
            </a:r>
            <a:r>
              <a:rPr sz="800" dirty="0">
                <a:solidFill>
                  <a:srgbClr val="F2F2F2"/>
                </a:solidFill>
              </a:rPr>
              <a:t>a</a:t>
            </a:r>
            <a:r>
              <a:rPr sz="800" spc="20" dirty="0">
                <a:solidFill>
                  <a:srgbClr val="F2F2F2"/>
                </a:solidFill>
              </a:rPr>
              <a:t> </a:t>
            </a:r>
            <a:r>
              <a:rPr sz="800" spc="-10" dirty="0"/>
              <a:t>thorough</a:t>
            </a:r>
            <a:r>
              <a:rPr sz="800" spc="50" dirty="0"/>
              <a:t> </a:t>
            </a:r>
            <a:r>
              <a:rPr sz="800" spc="-20" dirty="0"/>
              <a:t>exploration</a:t>
            </a:r>
            <a:r>
              <a:rPr sz="800" spc="30" dirty="0"/>
              <a:t> </a:t>
            </a:r>
            <a:r>
              <a:rPr sz="800" dirty="0"/>
              <a:t>of</a:t>
            </a:r>
            <a:r>
              <a:rPr sz="800" spc="5" dirty="0"/>
              <a:t> </a:t>
            </a:r>
            <a:r>
              <a:rPr sz="800" dirty="0">
                <a:solidFill>
                  <a:srgbClr val="F2F2F2"/>
                </a:solidFill>
              </a:rPr>
              <a:t>each</a:t>
            </a:r>
            <a:r>
              <a:rPr sz="800" spc="25" dirty="0">
                <a:solidFill>
                  <a:srgbClr val="F2F2F2"/>
                </a:solidFill>
              </a:rPr>
              <a:t> </a:t>
            </a:r>
            <a:r>
              <a:rPr sz="800" spc="-10" dirty="0"/>
              <a:t>point,</a:t>
            </a:r>
            <a:r>
              <a:rPr sz="800" spc="70" dirty="0"/>
              <a:t> </a:t>
            </a:r>
            <a:r>
              <a:rPr sz="800" spc="-20" dirty="0"/>
              <a:t>presenting</a:t>
            </a:r>
            <a:r>
              <a:rPr sz="800" spc="35" dirty="0"/>
              <a:t> </a:t>
            </a:r>
            <a:r>
              <a:rPr sz="800" spc="-10" dirty="0"/>
              <a:t>detailed</a:t>
            </a:r>
            <a:r>
              <a:rPr sz="800" spc="500" dirty="0"/>
              <a:t> </a:t>
            </a:r>
            <a:r>
              <a:rPr sz="800" spc="-25" dirty="0"/>
              <a:t>information</a:t>
            </a:r>
            <a:r>
              <a:rPr sz="800" spc="65" dirty="0"/>
              <a:t> </a:t>
            </a:r>
            <a:r>
              <a:rPr sz="800" spc="-20" dirty="0"/>
              <a:t>supported</a:t>
            </a:r>
            <a:r>
              <a:rPr sz="800" spc="40" dirty="0"/>
              <a:t> </a:t>
            </a:r>
            <a:r>
              <a:rPr sz="800" dirty="0"/>
              <a:t>by</a:t>
            </a:r>
            <a:r>
              <a:rPr sz="800" spc="10" dirty="0"/>
              <a:t> </a:t>
            </a:r>
            <a:r>
              <a:rPr sz="800" spc="-10" dirty="0"/>
              <a:t>credible</a:t>
            </a:r>
            <a:r>
              <a:rPr sz="800" spc="40" dirty="0"/>
              <a:t> </a:t>
            </a:r>
            <a:r>
              <a:rPr sz="800" spc="-10" dirty="0"/>
              <a:t>evidence</a:t>
            </a:r>
            <a:r>
              <a:rPr sz="800" spc="30" dirty="0"/>
              <a:t> </a:t>
            </a:r>
            <a:r>
              <a:rPr sz="800" dirty="0"/>
              <a:t>to</a:t>
            </a:r>
            <a:r>
              <a:rPr sz="800" spc="-10" dirty="0"/>
              <a:t> </a:t>
            </a:r>
            <a:r>
              <a:rPr sz="800" dirty="0"/>
              <a:t>enhance</a:t>
            </a:r>
            <a:r>
              <a:rPr sz="800" spc="35" dirty="0"/>
              <a:t> </a:t>
            </a:r>
            <a:r>
              <a:rPr sz="800" dirty="0">
                <a:solidFill>
                  <a:srgbClr val="F2F2F2"/>
                </a:solidFill>
              </a:rPr>
              <a:t>the</a:t>
            </a:r>
            <a:r>
              <a:rPr sz="800" spc="15" dirty="0">
                <a:solidFill>
                  <a:srgbClr val="F2F2F2"/>
                </a:solidFill>
              </a:rPr>
              <a:t> </a:t>
            </a:r>
            <a:r>
              <a:rPr sz="800" spc="-10" dirty="0"/>
              <a:t>argument</a:t>
            </a:r>
            <a:r>
              <a:rPr sz="800" spc="65" dirty="0"/>
              <a:t> </a:t>
            </a:r>
            <a:r>
              <a:rPr sz="800" spc="-25" dirty="0"/>
              <a:t>and</a:t>
            </a:r>
            <a:r>
              <a:rPr sz="800" spc="500" dirty="0"/>
              <a:t> </a:t>
            </a:r>
            <a:r>
              <a:rPr sz="800" spc="-10" dirty="0"/>
              <a:t>engage</a:t>
            </a:r>
            <a:r>
              <a:rPr sz="800" spc="30" dirty="0"/>
              <a:t> </a:t>
            </a:r>
            <a:r>
              <a:rPr sz="800" dirty="0">
                <a:solidFill>
                  <a:srgbClr val="F2F2F2"/>
                </a:solidFill>
              </a:rPr>
              <a:t>the </a:t>
            </a:r>
            <a:r>
              <a:rPr sz="800" spc="-10" dirty="0"/>
              <a:t>audience.</a:t>
            </a:r>
            <a:endParaRPr sz="800"/>
          </a:p>
          <a:p>
            <a:pPr marR="3175">
              <a:lnSpc>
                <a:spcPct val="100000"/>
              </a:lnSpc>
            </a:pPr>
            <a:endParaRPr sz="800"/>
          </a:p>
          <a:p>
            <a:pPr marR="3175">
              <a:lnSpc>
                <a:spcPct val="100000"/>
              </a:lnSpc>
            </a:pPr>
            <a:endParaRPr sz="800"/>
          </a:p>
          <a:p>
            <a:pPr marR="3175">
              <a:lnSpc>
                <a:spcPct val="100000"/>
              </a:lnSpc>
              <a:spcBef>
                <a:spcPts val="204"/>
              </a:spcBef>
            </a:pPr>
            <a:endParaRPr sz="800"/>
          </a:p>
          <a:p>
            <a:pPr marL="888365" marR="3175">
              <a:lnSpc>
                <a:spcPct val="100000"/>
              </a:lnSpc>
            </a:pPr>
            <a:r>
              <a:rPr sz="1000" spc="-10" dirty="0">
                <a:solidFill>
                  <a:srgbClr val="EFEFEF"/>
                </a:solidFill>
              </a:rPr>
              <a:t>Conclusion</a:t>
            </a:r>
            <a:endParaRPr sz="1000"/>
          </a:p>
          <a:p>
            <a:pPr marL="894715" marR="3175">
              <a:lnSpc>
                <a:spcPct val="100000"/>
              </a:lnSpc>
              <a:spcBef>
                <a:spcPts val="560"/>
              </a:spcBef>
            </a:pPr>
            <a:r>
              <a:rPr sz="800" spc="-35" dirty="0">
                <a:solidFill>
                  <a:srgbClr val="EBEBEB"/>
                </a:solidFill>
              </a:rPr>
              <a:t>Wrap</a:t>
            </a:r>
            <a:r>
              <a:rPr sz="800" spc="10" dirty="0">
                <a:solidFill>
                  <a:srgbClr val="EBEBEB"/>
                </a:solidFill>
              </a:rPr>
              <a:t> </a:t>
            </a:r>
            <a:r>
              <a:rPr sz="800" dirty="0">
                <a:solidFill>
                  <a:srgbClr val="EBEBEB"/>
                </a:solidFill>
              </a:rPr>
              <a:t>up</a:t>
            </a:r>
            <a:r>
              <a:rPr sz="800" spc="-5" dirty="0">
                <a:solidFill>
                  <a:srgbClr val="EBEBEB"/>
                </a:solidFill>
              </a:rPr>
              <a:t> </a:t>
            </a:r>
            <a:r>
              <a:rPr sz="800" dirty="0">
                <a:solidFill>
                  <a:srgbClr val="EFEFEF"/>
                </a:solidFill>
              </a:rPr>
              <a:t>by</a:t>
            </a:r>
            <a:r>
              <a:rPr sz="800" spc="20" dirty="0">
                <a:solidFill>
                  <a:srgbClr val="EFEFEF"/>
                </a:solidFill>
              </a:rPr>
              <a:t> </a:t>
            </a:r>
            <a:r>
              <a:rPr sz="800" spc="-20" dirty="0">
                <a:solidFill>
                  <a:srgbClr val="EFEFEF"/>
                </a:solidFill>
              </a:rPr>
              <a:t>summarizing</a:t>
            </a:r>
            <a:r>
              <a:rPr sz="800" spc="75" dirty="0">
                <a:solidFill>
                  <a:srgbClr val="EFEFEF"/>
                </a:solidFill>
              </a:rPr>
              <a:t> </a:t>
            </a:r>
            <a:r>
              <a:rPr sz="800" dirty="0">
                <a:solidFill>
                  <a:srgbClr val="F0F0F0"/>
                </a:solidFill>
              </a:rPr>
              <a:t>the </a:t>
            </a:r>
            <a:r>
              <a:rPr sz="800" dirty="0">
                <a:solidFill>
                  <a:srgbClr val="DBDBDB"/>
                </a:solidFill>
              </a:rPr>
              <a:t>key</a:t>
            </a:r>
            <a:r>
              <a:rPr sz="800" spc="5" dirty="0">
                <a:solidFill>
                  <a:srgbClr val="DBDBDB"/>
                </a:solidFill>
              </a:rPr>
              <a:t> </a:t>
            </a:r>
            <a:r>
              <a:rPr sz="800" spc="-55" dirty="0">
                <a:solidFill>
                  <a:srgbClr val="EDEDED"/>
                </a:solidFill>
              </a:rPr>
              <a:t>takeai\•ays</a:t>
            </a:r>
            <a:r>
              <a:rPr sz="800" spc="20" dirty="0">
                <a:solidFill>
                  <a:srgbClr val="EDEDED"/>
                </a:solidFill>
              </a:rPr>
              <a:t> </a:t>
            </a:r>
            <a:r>
              <a:rPr sz="800" dirty="0">
                <a:solidFill>
                  <a:srgbClr val="EDEDED"/>
                </a:solidFill>
              </a:rPr>
              <a:t>from</a:t>
            </a:r>
            <a:r>
              <a:rPr sz="800" spc="10" dirty="0">
                <a:solidFill>
                  <a:srgbClr val="EDEDED"/>
                </a:solidFill>
              </a:rPr>
              <a:t> </a:t>
            </a:r>
            <a:r>
              <a:rPr sz="800" dirty="0">
                <a:solidFill>
                  <a:srgbClr val="F0F0F0"/>
                </a:solidFill>
              </a:rPr>
              <a:t>the</a:t>
            </a:r>
            <a:r>
              <a:rPr sz="800" spc="10" dirty="0">
                <a:solidFill>
                  <a:srgbClr val="F0F0F0"/>
                </a:solidFill>
              </a:rPr>
              <a:t> </a:t>
            </a:r>
            <a:r>
              <a:rPr sz="800" dirty="0">
                <a:solidFill>
                  <a:srgbClr val="EDEDED"/>
                </a:solidFill>
              </a:rPr>
              <a:t>speech</a:t>
            </a:r>
            <a:r>
              <a:rPr sz="800" spc="-10" dirty="0">
                <a:solidFill>
                  <a:srgbClr val="EDEDED"/>
                </a:solidFill>
              </a:rPr>
              <a:t> </a:t>
            </a:r>
            <a:r>
              <a:rPr sz="800" dirty="0">
                <a:solidFill>
                  <a:srgbClr val="EDEDED"/>
                </a:solidFill>
              </a:rPr>
              <a:t>and</a:t>
            </a:r>
            <a:r>
              <a:rPr sz="800" spc="10" dirty="0">
                <a:solidFill>
                  <a:srgbClr val="EDEDED"/>
                </a:solidFill>
              </a:rPr>
              <a:t> </a:t>
            </a:r>
            <a:r>
              <a:rPr sz="800" spc="-10" dirty="0">
                <a:solidFill>
                  <a:srgbClr val="EFEFEF"/>
                </a:solidFill>
              </a:rPr>
              <a:t>providing</a:t>
            </a:r>
            <a:endParaRPr sz="800"/>
          </a:p>
          <a:p>
            <a:pPr marL="891540" marR="277495" indent="-1270">
              <a:lnSpc>
                <a:spcPct val="122500"/>
              </a:lnSpc>
            </a:pPr>
            <a:r>
              <a:rPr sz="800" spc="-20" dirty="0">
                <a:solidFill>
                  <a:srgbClr val="EDEDED"/>
                </a:solidFill>
              </a:rPr>
              <a:t>c</a:t>
            </a:r>
            <a:r>
              <a:rPr sz="800" spc="-95" dirty="0">
                <a:solidFill>
                  <a:srgbClr val="EDEDED"/>
                </a:solidFill>
              </a:rPr>
              <a:t> </a:t>
            </a:r>
            <a:r>
              <a:rPr sz="800" spc="-10" dirty="0">
                <a:solidFill>
                  <a:srgbClr val="EDEDED"/>
                </a:solidFill>
              </a:rPr>
              <a:t>losing</a:t>
            </a:r>
            <a:r>
              <a:rPr sz="800" spc="5" dirty="0">
                <a:solidFill>
                  <a:srgbClr val="EDEDED"/>
                </a:solidFill>
              </a:rPr>
              <a:t> </a:t>
            </a:r>
            <a:r>
              <a:rPr sz="800" spc="-10" dirty="0">
                <a:solidFill>
                  <a:srgbClr val="EDEDED"/>
                </a:solidFill>
              </a:rPr>
              <a:t>thoughts</a:t>
            </a:r>
            <a:r>
              <a:rPr sz="800" spc="80" dirty="0">
                <a:solidFill>
                  <a:srgbClr val="EDEDED"/>
                </a:solidFill>
              </a:rPr>
              <a:t> </a:t>
            </a:r>
            <a:r>
              <a:rPr sz="800" spc="-25" dirty="0">
                <a:solidFill>
                  <a:srgbClr val="EFEFEF"/>
                </a:solidFill>
              </a:rPr>
              <a:t>that</a:t>
            </a:r>
            <a:r>
              <a:rPr sz="800" spc="30" dirty="0">
                <a:solidFill>
                  <a:srgbClr val="EFEFEF"/>
                </a:solidFill>
              </a:rPr>
              <a:t> </a:t>
            </a:r>
            <a:r>
              <a:rPr sz="800" spc="-10" dirty="0">
                <a:solidFill>
                  <a:srgbClr val="EDEDED"/>
                </a:solidFill>
              </a:rPr>
              <a:t>reinforce</a:t>
            </a:r>
            <a:r>
              <a:rPr sz="800" spc="60" dirty="0">
                <a:solidFill>
                  <a:srgbClr val="EDEDED"/>
                </a:solidFill>
              </a:rPr>
              <a:t> </a:t>
            </a:r>
            <a:r>
              <a:rPr sz="800" dirty="0">
                <a:solidFill>
                  <a:srgbClr val="EDEDED"/>
                </a:solidFill>
              </a:rPr>
              <a:t>the</a:t>
            </a:r>
            <a:r>
              <a:rPr sz="800" spc="30" dirty="0">
                <a:solidFill>
                  <a:srgbClr val="EDEDED"/>
                </a:solidFill>
              </a:rPr>
              <a:t> </a:t>
            </a:r>
            <a:r>
              <a:rPr sz="800" spc="-10" dirty="0">
                <a:solidFill>
                  <a:srgbClr val="EDEDED"/>
                </a:solidFill>
              </a:rPr>
              <a:t>message,</a:t>
            </a:r>
            <a:r>
              <a:rPr sz="800" spc="55" dirty="0">
                <a:solidFill>
                  <a:srgbClr val="EDEDED"/>
                </a:solidFill>
              </a:rPr>
              <a:t> </a:t>
            </a:r>
            <a:r>
              <a:rPr sz="800" spc="-20" dirty="0">
                <a:solidFill>
                  <a:srgbClr val="EDEDED"/>
                </a:solidFill>
              </a:rPr>
              <a:t>leaving</a:t>
            </a:r>
            <a:r>
              <a:rPr sz="800" spc="10" dirty="0">
                <a:solidFill>
                  <a:srgbClr val="EDEDED"/>
                </a:solidFill>
              </a:rPr>
              <a:t> </a:t>
            </a:r>
            <a:r>
              <a:rPr sz="800" dirty="0">
                <a:solidFill>
                  <a:srgbClr val="EDEDED"/>
                </a:solidFill>
              </a:rPr>
              <a:t>a </a:t>
            </a:r>
            <a:r>
              <a:rPr sz="800" spc="-20" dirty="0">
                <a:solidFill>
                  <a:srgbClr val="EFEFEF"/>
                </a:solidFill>
              </a:rPr>
              <a:t>lasting</a:t>
            </a:r>
            <a:r>
              <a:rPr sz="800" spc="-10" dirty="0">
                <a:solidFill>
                  <a:srgbClr val="EFEFEF"/>
                </a:solidFill>
              </a:rPr>
              <a:t> </a:t>
            </a:r>
            <a:r>
              <a:rPr sz="800" spc="-25" dirty="0">
                <a:solidFill>
                  <a:srgbClr val="F0F0F0"/>
                </a:solidFill>
              </a:rPr>
              <a:t>impression</a:t>
            </a:r>
            <a:r>
              <a:rPr sz="800" spc="35" dirty="0">
                <a:solidFill>
                  <a:srgbClr val="F0F0F0"/>
                </a:solidFill>
              </a:rPr>
              <a:t> </a:t>
            </a:r>
            <a:r>
              <a:rPr sz="800" dirty="0">
                <a:solidFill>
                  <a:srgbClr val="EFEFEF"/>
                </a:solidFill>
              </a:rPr>
              <a:t>on</a:t>
            </a:r>
            <a:r>
              <a:rPr sz="800" spc="20" dirty="0">
                <a:solidFill>
                  <a:srgbClr val="EFEFEF"/>
                </a:solidFill>
              </a:rPr>
              <a:t> </a:t>
            </a:r>
            <a:r>
              <a:rPr sz="800" spc="-25">
                <a:solidFill>
                  <a:srgbClr val="EDEDED"/>
                </a:solidFill>
              </a:rPr>
              <a:t>the</a:t>
            </a:r>
            <a:r>
              <a:rPr sz="800" spc="500">
                <a:solidFill>
                  <a:srgbClr val="EDEDED"/>
                </a:solidFill>
              </a:rPr>
              <a:t> </a:t>
            </a:r>
            <a:r>
              <a:rPr sz="800" spc="-10" smtClean="0">
                <a:solidFill>
                  <a:srgbClr val="EFEFEF"/>
                </a:solidFill>
              </a:rPr>
              <a:t>audience.</a:t>
            </a:r>
            <a:endParaRPr sz="800" smtClean="0"/>
          </a:p>
          <a:p>
            <a:pPr marR="3175">
              <a:lnSpc>
                <a:spcPct val="100000"/>
              </a:lnSpc>
              <a:spcBef>
                <a:spcPts val="360"/>
              </a:spcBef>
            </a:pPr>
            <a:endParaRPr sz="800" smtClean="0"/>
          </a:p>
          <a:p>
            <a:pPr algn="r">
              <a:lnSpc>
                <a:spcPct val="100000"/>
              </a:lnSpc>
              <a:tabLst>
                <a:tab pos="619760" algn="l"/>
              </a:tabLst>
            </a:pPr>
            <a:r>
              <a:rPr sz="700" spc="-10" smtClean="0">
                <a:solidFill>
                  <a:srgbClr val="EDEDED"/>
                </a:solidFill>
                <a:hlinkClick r:id="rId10"/>
              </a:rPr>
              <a:t>'•</a:t>
            </a:r>
            <a:r>
              <a:rPr lang="en-US" sz="700" spc="-10" dirty="0" smtClean="0">
                <a:solidFill>
                  <a:srgbClr val="BFBFBF"/>
                </a:solidFill>
              </a:rPr>
              <a:t>c</a:t>
            </a:r>
            <a:endParaRPr sz="70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523" y="2901695"/>
            <a:ext cx="804571" cy="12374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9428" y="1633727"/>
            <a:ext cx="2236952" cy="50596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8865" y="321564"/>
            <a:ext cx="15665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MAT</a:t>
            </a:r>
            <a:r>
              <a:rPr sz="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NCT</a:t>
            </a: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5" dirty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66927"/>
            <a:ext cx="8125459" cy="241300"/>
          </a:xfrm>
          <a:custGeom>
            <a:avLst/>
            <a:gdLst/>
            <a:ahLst/>
            <a:cxnLst/>
            <a:rect l="l" t="t" r="r" b="b"/>
            <a:pathLst>
              <a:path w="8125459" h="241300">
                <a:moveTo>
                  <a:pt x="8125968" y="240792"/>
                </a:moveTo>
                <a:lnTo>
                  <a:pt x="0" y="240792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0760">
              <a:lnSpc>
                <a:spcPct val="100000"/>
              </a:lnSpc>
              <a:spcBef>
                <a:spcPts val="100"/>
              </a:spcBef>
            </a:pPr>
            <a:r>
              <a:rPr sz="1900" dirty="0"/>
              <a:t>Functions</a:t>
            </a:r>
            <a:r>
              <a:rPr sz="1900" spc="75" dirty="0"/>
              <a:t> </a:t>
            </a:r>
            <a:r>
              <a:rPr sz="1900" dirty="0"/>
              <a:t>of</a:t>
            </a:r>
            <a:r>
              <a:rPr sz="1900" spc="-55" dirty="0"/>
              <a:t> </a:t>
            </a:r>
            <a:r>
              <a:rPr sz="1900" dirty="0"/>
              <a:t>Informative</a:t>
            </a:r>
            <a:r>
              <a:rPr sz="1900" spc="-30" dirty="0"/>
              <a:t> Speeches</a:t>
            </a:r>
            <a:endParaRPr sz="1900"/>
          </a:p>
        </p:txBody>
      </p:sp>
      <p:sp>
        <p:nvSpPr>
          <p:cNvPr id="8" name="object 8"/>
          <p:cNvSpPr/>
          <p:nvPr/>
        </p:nvSpPr>
        <p:spPr>
          <a:xfrm>
            <a:off x="0" y="908303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4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3511" y="856996"/>
            <a:ext cx="775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Key</a:t>
            </a: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Concepts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0571" y="1633727"/>
            <a:ext cx="3227705" cy="612775"/>
            <a:chOff x="420571" y="1633727"/>
            <a:chExt cx="3227705" cy="6127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6951" y="1633727"/>
              <a:ext cx="234666" cy="3535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0571" y="1633727"/>
              <a:ext cx="3227705" cy="612775"/>
            </a:xfrm>
            <a:custGeom>
              <a:avLst/>
              <a:gdLst/>
              <a:ahLst/>
              <a:cxnLst/>
              <a:rect l="l" t="t" r="r" b="b"/>
              <a:pathLst>
                <a:path w="3227704" h="612775">
                  <a:moveTo>
                    <a:pt x="3227832" y="612648"/>
                  </a:moveTo>
                  <a:lnTo>
                    <a:pt x="0" y="612648"/>
                  </a:lnTo>
                  <a:lnTo>
                    <a:pt x="0" y="0"/>
                  </a:lnTo>
                  <a:lnTo>
                    <a:pt x="3227832" y="0"/>
                  </a:lnTo>
                  <a:lnTo>
                    <a:pt x="3227832" y="612648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0571" y="1633727"/>
            <a:ext cx="3227705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Sharing</a:t>
            </a:r>
            <a:r>
              <a:rPr sz="85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new</a:t>
            </a:r>
            <a:r>
              <a:rPr sz="85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information,</a:t>
            </a:r>
            <a:r>
              <a:rPr sz="85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data,</a:t>
            </a:r>
            <a:r>
              <a:rPr sz="85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85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perspectives</a:t>
            </a:r>
            <a:r>
              <a:rPr sz="85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85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AAAAAA"/>
                </a:solidFill>
                <a:latin typeface="Cambria"/>
                <a:cs typeface="Cambria"/>
              </a:rPr>
              <a:t>a</a:t>
            </a:r>
            <a:r>
              <a:rPr sz="850" spc="-10" dirty="0">
                <a:solidFill>
                  <a:srgbClr val="AAAAAA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topic</a:t>
            </a:r>
            <a:r>
              <a:rPr sz="85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to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enhance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6570" y="2298192"/>
            <a:ext cx="1423670" cy="198120"/>
          </a:xfrm>
          <a:prstGeom prst="rect">
            <a:avLst/>
          </a:prstGeom>
          <a:solidFill>
            <a:srgbClr val="0A0A0A"/>
          </a:solidFill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ts val="795"/>
              </a:lnSpc>
            </a:pP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understanding</a:t>
            </a:r>
            <a:r>
              <a:rPr sz="85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85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awareness.</a:t>
            </a:r>
            <a:endParaRPr sz="85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59428" y="2310383"/>
            <a:ext cx="2432050" cy="189230"/>
            <a:chOff x="4059428" y="2310383"/>
            <a:chExt cx="2432050" cy="18923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9428" y="2310383"/>
              <a:ext cx="2432000" cy="1889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059428" y="2310383"/>
              <a:ext cx="2429510" cy="186055"/>
            </a:xfrm>
            <a:custGeom>
              <a:avLst/>
              <a:gdLst/>
              <a:ahLst/>
              <a:cxnLst/>
              <a:rect l="l" t="t" r="r" b="b"/>
              <a:pathLst>
                <a:path w="2429510" h="186055">
                  <a:moveTo>
                    <a:pt x="2429256" y="185928"/>
                  </a:moveTo>
                  <a:lnTo>
                    <a:pt x="0" y="185928"/>
                  </a:lnTo>
                  <a:lnTo>
                    <a:pt x="0" y="0"/>
                  </a:lnTo>
                  <a:lnTo>
                    <a:pt x="2429256" y="0"/>
                  </a:lnTo>
                  <a:lnTo>
                    <a:pt x="2429256" y="185928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534857" y="2901695"/>
            <a:ext cx="3129915" cy="1234440"/>
            <a:chOff x="4534857" y="2901695"/>
            <a:chExt cx="3129915" cy="123444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2476" y="3294887"/>
              <a:ext cx="234666" cy="35356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34857" y="2901695"/>
              <a:ext cx="3129915" cy="1234440"/>
            </a:xfrm>
            <a:custGeom>
              <a:avLst/>
              <a:gdLst/>
              <a:ahLst/>
              <a:cxnLst/>
              <a:rect l="l" t="t" r="r" b="b"/>
              <a:pathLst>
                <a:path w="3129915" h="1234439">
                  <a:moveTo>
                    <a:pt x="3130296" y="1234440"/>
                  </a:moveTo>
                  <a:lnTo>
                    <a:pt x="0" y="1234440"/>
                  </a:lnTo>
                  <a:lnTo>
                    <a:pt x="0" y="0"/>
                  </a:lnTo>
                  <a:lnTo>
                    <a:pt x="3130296" y="0"/>
                  </a:lnTo>
                  <a:lnTo>
                    <a:pt x="3130296" y="1234440"/>
                  </a:lnTo>
                  <a:close/>
                </a:path>
              </a:pathLst>
            </a:custGeom>
            <a:solidFill>
              <a:srgbClr val="15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34857" y="2901695"/>
            <a:ext cx="312991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900">
              <a:latin typeface="Times New Roman"/>
              <a:cs typeface="Times New Roman"/>
            </a:endParaRPr>
          </a:p>
          <a:p>
            <a:pPr marL="99060" indent="-98425">
              <a:lnSpc>
                <a:spcPct val="117800"/>
              </a:lnSpc>
            </a:pP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Facilitating</a:t>
            </a:r>
            <a:r>
              <a:rPr sz="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knowledge</a:t>
            </a:r>
            <a:r>
              <a:rPr sz="9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acquisition</a:t>
            </a:r>
            <a:r>
              <a:rPr sz="9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9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structured</a:t>
            </a:r>
            <a:r>
              <a:rPr sz="9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inforiaiation, making</a:t>
            </a:r>
            <a:r>
              <a:rPr sz="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subjects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more accessible</a:t>
            </a: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understandable.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4224528"/>
            <a:ext cx="8125459" cy="119380"/>
          </a:xfrm>
          <a:custGeom>
            <a:avLst/>
            <a:gdLst/>
            <a:ahLst/>
            <a:cxnLst/>
            <a:rect l="l" t="t" r="r" b="b"/>
            <a:pathLst>
              <a:path w="8125459" h="119379">
                <a:moveTo>
                  <a:pt x="8125968" y="118872"/>
                </a:moveTo>
                <a:lnTo>
                  <a:pt x="0" y="118872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8000" cy="4572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176" y="321564"/>
            <a:ext cx="1205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TY</a:t>
            </a:r>
            <a:r>
              <a:rPr sz="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8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566927"/>
            <a:ext cx="8125459" cy="2413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45"/>
              </a:lnSpc>
            </a:pPr>
            <a:r>
              <a:rPr sz="1900" spc="-25" dirty="0"/>
              <a:t>Types</a:t>
            </a:r>
            <a:r>
              <a:rPr sz="1900" dirty="0"/>
              <a:t> of</a:t>
            </a:r>
            <a:r>
              <a:rPr sz="1900" spc="-50" dirty="0"/>
              <a:t> </a:t>
            </a:r>
            <a:r>
              <a:rPr sz="1900" dirty="0"/>
              <a:t>Informative</a:t>
            </a:r>
            <a:r>
              <a:rPr sz="1900" spc="10" dirty="0"/>
              <a:t> </a:t>
            </a:r>
            <a:r>
              <a:rPr sz="1900" spc="-10" dirty="0"/>
              <a:t>Speeches</a:t>
            </a:r>
            <a:endParaRPr sz="1900"/>
          </a:p>
        </p:txBody>
      </p:sp>
      <p:sp>
        <p:nvSpPr>
          <p:cNvPr id="5" name="object 5"/>
          <p:cNvSpPr txBox="1"/>
          <p:nvPr/>
        </p:nvSpPr>
        <p:spPr>
          <a:xfrm>
            <a:off x="0" y="871727"/>
            <a:ext cx="8125459" cy="125095"/>
          </a:xfrm>
          <a:prstGeom prst="rect">
            <a:avLst/>
          </a:prstGeom>
          <a:solidFill>
            <a:srgbClr val="08080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9"/>
              </a:lnSpc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Classification</a:t>
            </a: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Examples</a:t>
            </a:r>
            <a:r>
              <a:rPr sz="10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mbria"/>
                <a:cs typeface="Cambria"/>
              </a:rPr>
              <a:t>Informative</a:t>
            </a:r>
            <a:r>
              <a:rPr sz="10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Speeches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737360"/>
            <a:ext cx="8125459" cy="247015"/>
          </a:xfrm>
          <a:custGeom>
            <a:avLst/>
            <a:gdLst/>
            <a:ahLst/>
            <a:cxnLst/>
            <a:rect l="l" t="t" r="r" b="b"/>
            <a:pathLst>
              <a:path w="8125459" h="247014">
                <a:moveTo>
                  <a:pt x="8125968" y="246888"/>
                </a:moveTo>
                <a:lnTo>
                  <a:pt x="0" y="246888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6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21407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4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9706" y="2079498"/>
            <a:ext cx="11734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Arial MT"/>
                <a:cs typeface="Arial MT"/>
              </a:rPr>
              <a:t>Description</a:t>
            </a:r>
            <a:r>
              <a:rPr sz="9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 MT"/>
                <a:cs typeface="Arial MT"/>
              </a:rPr>
              <a:t>Speeches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8645" y="2073148"/>
            <a:ext cx="13519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Demonstration</a:t>
            </a:r>
            <a:r>
              <a:rPr sz="10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Speeches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2340864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30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1528" y="2299461"/>
            <a:ext cx="3570604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Providing</a:t>
            </a:r>
            <a:r>
              <a:rPr sz="85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detailed</a:t>
            </a:r>
            <a:r>
              <a:rPr sz="85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information</a:t>
            </a:r>
            <a:r>
              <a:rPr sz="85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about</a:t>
            </a:r>
            <a:r>
              <a:rPr sz="85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85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person,</a:t>
            </a:r>
            <a:r>
              <a:rPr sz="85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place,</a:t>
            </a:r>
            <a:r>
              <a:rPr sz="85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or concept</a:t>
            </a:r>
            <a:r>
              <a:rPr sz="85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85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enhance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2192" y="2299461"/>
            <a:ext cx="326644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Showing</a:t>
            </a:r>
            <a:r>
              <a:rPr sz="85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85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audience</a:t>
            </a:r>
            <a:r>
              <a:rPr sz="85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how</a:t>
            </a:r>
            <a:r>
              <a:rPr sz="85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85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do</a:t>
            </a:r>
            <a:r>
              <a:rPr sz="85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something</a:t>
            </a:r>
            <a:r>
              <a:rPr sz="85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FFFFFF"/>
                </a:solidFill>
                <a:latin typeface="Cambria"/>
                <a:cs typeface="Cambria"/>
              </a:rPr>
              <a:t>step-by-step,</a:t>
            </a:r>
            <a:r>
              <a:rPr sz="85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making</a:t>
            </a:r>
            <a:r>
              <a:rPr sz="85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2499360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30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97296" y="2461005"/>
            <a:ext cx="71818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solidFill>
                  <a:srgbClr val="FFFFFF"/>
                </a:solidFill>
                <a:latin typeface="Cambria"/>
                <a:cs typeface="Cambria"/>
              </a:rPr>
              <a:t>understanding.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3248" y="2454655"/>
            <a:ext cx="136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clear</a:t>
            </a: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actionable.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828544"/>
            <a:ext cx="8125459" cy="247015"/>
          </a:xfrm>
          <a:custGeom>
            <a:avLst/>
            <a:gdLst/>
            <a:ahLst/>
            <a:cxnLst/>
            <a:rect l="l" t="t" r="r" b="b"/>
            <a:pathLst>
              <a:path w="8125459" h="247014">
                <a:moveTo>
                  <a:pt x="8125968" y="246888"/>
                </a:moveTo>
                <a:lnTo>
                  <a:pt x="0" y="246888"/>
                </a:lnTo>
                <a:lnTo>
                  <a:pt x="0" y="0"/>
                </a:lnTo>
                <a:lnTo>
                  <a:pt x="8125968" y="0"/>
                </a:lnTo>
                <a:lnTo>
                  <a:pt x="8125968" y="246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206495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5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86349" y="3161283"/>
            <a:ext cx="926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EDEDED"/>
                </a:solidFill>
                <a:latin typeface="Calibri"/>
                <a:cs typeface="Calibri"/>
              </a:rPr>
              <a:t>Report</a:t>
            </a:r>
            <a:r>
              <a:rPr sz="1000" spc="25" dirty="0">
                <a:solidFill>
                  <a:srgbClr val="EDEDE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EFEFEF"/>
                </a:solidFill>
                <a:latin typeface="Calibri"/>
                <a:cs typeface="Calibri"/>
              </a:rPr>
              <a:t>Speeches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7015" y="3161283"/>
            <a:ext cx="11931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E8E8E8"/>
                </a:solidFill>
                <a:latin typeface="Calibri"/>
                <a:cs typeface="Calibri"/>
              </a:rPr>
              <a:t>Explanation</a:t>
            </a:r>
            <a:r>
              <a:rPr sz="1000" spc="135" dirty="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E8E8E8"/>
                </a:solidFill>
                <a:latin typeface="Calibri"/>
                <a:cs typeface="Calibri"/>
              </a:rPr>
              <a:t>Speeches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425952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29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7242" y="3387597"/>
            <a:ext cx="347662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F2F2F2"/>
                </a:solidFill>
                <a:latin typeface="Cambria"/>
                <a:cs typeface="Cambria"/>
              </a:rPr>
              <a:t>Presenting</a:t>
            </a:r>
            <a:r>
              <a:rPr sz="850" spc="30" dirty="0">
                <a:solidFill>
                  <a:srgbClr val="F2F2F2"/>
                </a:solidFill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EFEFEF"/>
                </a:solidFill>
                <a:latin typeface="Cambria"/>
                <a:cs typeface="Cambria"/>
              </a:rPr>
              <a:t>fac</a:t>
            </a:r>
            <a:r>
              <a:rPr sz="850" spc="-6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tual</a:t>
            </a:r>
            <a:r>
              <a:rPr sz="850" spc="6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FEFEF"/>
                </a:solidFill>
                <a:latin typeface="Cambria"/>
                <a:cs typeface="Cambria"/>
              </a:rPr>
              <a:t>information</a:t>
            </a:r>
            <a:r>
              <a:rPr sz="850" spc="4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on</a:t>
            </a:r>
            <a:r>
              <a:rPr sz="850" spc="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C6C6C6"/>
                </a:solidFill>
                <a:latin typeface="Cambria"/>
                <a:cs typeface="Cambria"/>
              </a:rPr>
              <a:t>a</a:t>
            </a:r>
            <a:r>
              <a:rPr sz="850" spc="5" dirty="0">
                <a:solidFill>
                  <a:srgbClr val="C6C6C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specific</a:t>
            </a:r>
            <a:r>
              <a:rPr sz="850" spc="8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FEFEF"/>
                </a:solidFill>
                <a:latin typeface="Cambria"/>
                <a:cs typeface="Cambria"/>
              </a:rPr>
              <a:t>topic</a:t>
            </a:r>
            <a:r>
              <a:rPr sz="850" spc="3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BEBEB"/>
                </a:solidFill>
                <a:latin typeface="Cambria"/>
                <a:cs typeface="Cambria"/>
              </a:rPr>
              <a:t>or</a:t>
            </a:r>
            <a:r>
              <a:rPr sz="850" spc="-5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DEDED"/>
                </a:solidFill>
                <a:latin typeface="Cambria"/>
                <a:cs typeface="Cambria"/>
              </a:rPr>
              <a:t>event,</a:t>
            </a:r>
            <a:r>
              <a:rPr sz="850" spc="7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BEBEB"/>
                </a:solidFill>
                <a:latin typeface="Cambria"/>
                <a:cs typeface="Cambria"/>
              </a:rPr>
              <a:t>often</a:t>
            </a:r>
            <a:r>
              <a:rPr sz="850" spc="35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BEBEB"/>
                </a:solidFill>
                <a:latin typeface="Cambria"/>
                <a:cs typeface="Cambria"/>
              </a:rPr>
              <a:t>based</a:t>
            </a:r>
            <a:r>
              <a:rPr sz="850" spc="30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850" spc="-25" dirty="0">
                <a:solidFill>
                  <a:srgbClr val="EDEDED"/>
                </a:solidFill>
                <a:latin typeface="Cambria"/>
                <a:cs typeface="Cambria"/>
              </a:rPr>
              <a:t>on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18299" y="3387597"/>
            <a:ext cx="33254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solidFill>
                  <a:srgbClr val="E8E8E8"/>
                </a:solidFill>
                <a:latin typeface="Cambria"/>
                <a:cs typeface="Cambria"/>
              </a:rPr>
              <a:t>Clarify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 ing</a:t>
            </a:r>
            <a:r>
              <a:rPr sz="850" spc="-2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complex</a:t>
            </a:r>
            <a:r>
              <a:rPr sz="850" spc="2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processes</a:t>
            </a:r>
            <a:r>
              <a:rPr sz="850" spc="5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or</a:t>
            </a:r>
            <a:r>
              <a:rPr sz="850" spc="-20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ideas</a:t>
            </a:r>
            <a:r>
              <a:rPr sz="850" spc="35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to </a:t>
            </a:r>
            <a:r>
              <a:rPr sz="850" dirty="0">
                <a:solidFill>
                  <a:srgbClr val="E8E8E8"/>
                </a:solidFill>
                <a:latin typeface="Cambria"/>
                <a:cs typeface="Cambria"/>
              </a:rPr>
              <a:t>help</a:t>
            </a:r>
            <a:r>
              <a:rPr sz="850" spc="30" dirty="0">
                <a:solidFill>
                  <a:srgbClr val="E8E8E8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6E6E6"/>
                </a:solidFill>
                <a:latin typeface="Cambria"/>
                <a:cs typeface="Cambria"/>
              </a:rPr>
              <a:t>the</a:t>
            </a:r>
            <a:r>
              <a:rPr sz="850" spc="25" dirty="0">
                <a:solidFill>
                  <a:srgbClr val="E6E6E6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EBEBEB"/>
                </a:solidFill>
                <a:latin typeface="Cambria"/>
                <a:cs typeface="Cambria"/>
              </a:rPr>
              <a:t>audience</a:t>
            </a:r>
            <a:r>
              <a:rPr sz="850" spc="114" dirty="0">
                <a:solidFill>
                  <a:srgbClr val="EBEBEB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E6E6E6"/>
                </a:solidFill>
                <a:latin typeface="Cambria"/>
                <a:cs typeface="Cambria"/>
              </a:rPr>
              <a:t>understand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590544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29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78513" y="3542791"/>
            <a:ext cx="961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FEFEF"/>
                </a:solidFill>
                <a:latin typeface="Times New Roman"/>
                <a:cs typeface="Times New Roman"/>
              </a:rPr>
              <a:t>research</a:t>
            </a:r>
            <a:r>
              <a:rPr sz="900" spc="80" dirty="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DEDED"/>
                </a:solidFill>
                <a:latin typeface="Times New Roman"/>
                <a:cs typeface="Times New Roman"/>
              </a:rPr>
              <a:t>or</a:t>
            </a:r>
            <a:r>
              <a:rPr sz="900" spc="-30" dirty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FEFEF"/>
                </a:solidFill>
                <a:latin typeface="Times New Roman"/>
                <a:cs typeface="Times New Roman"/>
              </a:rPr>
              <a:t>findings.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67698" y="3542791"/>
            <a:ext cx="838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8E8E8"/>
                </a:solidFill>
                <a:latin typeface="Times New Roman"/>
                <a:cs typeface="Times New Roman"/>
              </a:rPr>
              <a:t>intricate</a:t>
            </a:r>
            <a:r>
              <a:rPr sz="900" spc="75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8E8E8"/>
                </a:solidFill>
                <a:latin typeface="Times New Roman"/>
                <a:cs typeface="Times New Roman"/>
              </a:rPr>
              <a:t>subjects.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663"/>
            <a:ext cx="8125459" cy="82550"/>
          </a:xfrm>
          <a:custGeom>
            <a:avLst/>
            <a:gdLst/>
            <a:ahLst/>
            <a:cxnLst/>
            <a:rect l="l" t="t" r="r" b="b"/>
            <a:pathLst>
              <a:path w="8125459" h="82550">
                <a:moveTo>
                  <a:pt x="8125968" y="82296"/>
                </a:moveTo>
                <a:lnTo>
                  <a:pt x="0" y="82296"/>
                </a:lnTo>
                <a:lnTo>
                  <a:pt x="0" y="0"/>
                </a:lnTo>
                <a:lnTo>
                  <a:pt x="8125968" y="0"/>
                </a:lnTo>
                <a:lnTo>
                  <a:pt x="8125968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9658" y="321564"/>
            <a:ext cx="14420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8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IM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sz="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TANC</a:t>
            </a:r>
            <a:r>
              <a:rPr sz="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566927"/>
            <a:ext cx="8125459" cy="2413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1864"/>
              </a:lnSpc>
            </a:pPr>
            <a:r>
              <a:rPr spc="-85" dirty="0"/>
              <a:t>Developing</a:t>
            </a:r>
            <a:r>
              <a:rPr spc="5" dirty="0"/>
              <a:t> </a:t>
            </a:r>
            <a:r>
              <a:rPr spc="-30" dirty="0"/>
              <a:t>Informative</a:t>
            </a:r>
            <a:r>
              <a:rPr spc="-50" dirty="0"/>
              <a:t> </a:t>
            </a:r>
            <a:r>
              <a:rPr spc="-100" dirty="0"/>
              <a:t>Speeches:</a:t>
            </a:r>
            <a:r>
              <a:rPr spc="-10" dirty="0"/>
              <a:t> Research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0" y="871727"/>
            <a:ext cx="8125459" cy="125095"/>
          </a:xfrm>
          <a:prstGeom prst="rect">
            <a:avLst/>
          </a:prstGeom>
          <a:solidFill>
            <a:srgbClr val="08080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9"/>
              </a:lnSpc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Key</a:t>
            </a:r>
            <a:r>
              <a:rPr sz="1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Points</a:t>
            </a:r>
            <a:r>
              <a:rPr sz="1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0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mbria"/>
                <a:cs typeface="Cambria"/>
              </a:rPr>
              <a:t>Techniques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371600"/>
            <a:ext cx="8125459" cy="125095"/>
          </a:xfrm>
          <a:custGeom>
            <a:avLst/>
            <a:gdLst/>
            <a:ahLst/>
            <a:cxnLst/>
            <a:rect l="l" t="t" r="r" b="b"/>
            <a:pathLst>
              <a:path w="8125459" h="125094">
                <a:moveTo>
                  <a:pt x="8125968" y="124968"/>
                </a:moveTo>
                <a:lnTo>
                  <a:pt x="0" y="124968"/>
                </a:lnTo>
                <a:lnTo>
                  <a:pt x="0" y="0"/>
                </a:lnTo>
                <a:lnTo>
                  <a:pt x="8125968" y="0"/>
                </a:lnTo>
                <a:lnTo>
                  <a:pt x="8125968" y="124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2311" y="1332738"/>
            <a:ext cx="13017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Importance</a:t>
            </a:r>
            <a:r>
              <a:rPr sz="9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9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0654" y="1339088"/>
            <a:ext cx="911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E8E8E8"/>
                </a:solidFill>
                <a:latin typeface="Calibri"/>
                <a:cs typeface="Calibri"/>
              </a:rPr>
              <a:t>Primary</a:t>
            </a:r>
            <a:r>
              <a:rPr sz="900" spc="80" dirty="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E8E8E8"/>
                </a:solidFill>
                <a:latin typeface="Calibri"/>
                <a:cs typeface="Calibri"/>
              </a:rPr>
              <a:t>Sources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591055"/>
            <a:ext cx="8125459" cy="119380"/>
          </a:xfrm>
          <a:custGeom>
            <a:avLst/>
            <a:gdLst/>
            <a:ahLst/>
            <a:cxnLst/>
            <a:rect l="l" t="t" r="r" b="b"/>
            <a:pathLst>
              <a:path w="8125459" h="119380">
                <a:moveTo>
                  <a:pt x="8125968" y="118872"/>
                </a:moveTo>
                <a:lnTo>
                  <a:pt x="0" y="118872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8820" y="1559051"/>
            <a:ext cx="32416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Thorough</a:t>
            </a:r>
            <a:r>
              <a:rPr sz="8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research</a:t>
            </a:r>
            <a:r>
              <a:rPr sz="800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crucial</a:t>
            </a:r>
            <a:r>
              <a:rPr sz="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gathering</a:t>
            </a:r>
            <a:r>
              <a:rPr sz="800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acc</a:t>
            </a:r>
            <a:r>
              <a:rPr sz="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urate</a:t>
            </a:r>
            <a:r>
              <a:rPr sz="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data</a:t>
            </a:r>
            <a:r>
              <a:rPr sz="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mbria"/>
                <a:cs typeface="Cambria"/>
              </a:rPr>
              <a:t>credible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8216" y="1559051"/>
            <a:ext cx="32823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E8E8E8"/>
                </a:solidFill>
                <a:latin typeface="Times New Roman"/>
                <a:cs typeface="Times New Roman"/>
              </a:rPr>
              <a:t>Primary</a:t>
            </a:r>
            <a:r>
              <a:rPr sz="800" spc="28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E6E6E6"/>
                </a:solidFill>
                <a:latin typeface="Times New Roman"/>
                <a:cs typeface="Times New Roman"/>
              </a:rPr>
              <a:t>sources</a:t>
            </a:r>
            <a:r>
              <a:rPr sz="800" spc="11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E9E9E9"/>
                </a:solidFill>
                <a:latin typeface="Times New Roman"/>
                <a:cs typeface="Times New Roman"/>
              </a:rPr>
              <a:t>Incl</a:t>
            </a:r>
            <a:r>
              <a:rPr sz="800" spc="-75" dirty="0">
                <a:solidFill>
                  <a:srgbClr val="E9E9E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E8E8E8"/>
                </a:solidFill>
                <a:latin typeface="Times New Roman"/>
                <a:cs typeface="Times New Roman"/>
              </a:rPr>
              <a:t>ude</a:t>
            </a:r>
            <a:r>
              <a:rPr sz="800" spc="8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E6E6E6"/>
                </a:solidFill>
                <a:latin typeface="Times New Roman"/>
                <a:cs typeface="Times New Roman"/>
              </a:rPr>
              <a:t>orlgin</a:t>
            </a:r>
            <a:r>
              <a:rPr sz="800" spc="-9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E4E4E4"/>
                </a:solidFill>
                <a:latin typeface="Times New Roman"/>
                <a:cs typeface="Times New Roman"/>
              </a:rPr>
              <a:t>al</a:t>
            </a:r>
            <a:r>
              <a:rPr sz="800" spc="155" dirty="0">
                <a:solidFill>
                  <a:srgbClr val="E4E4E4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E6E6E6"/>
                </a:solidFill>
                <a:latin typeface="Times New Roman"/>
                <a:cs typeface="Times New Roman"/>
              </a:rPr>
              <a:t>research,</a:t>
            </a:r>
            <a:r>
              <a:rPr sz="800" spc="135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E6E6E6"/>
                </a:solidFill>
                <a:latin typeface="Times New Roman"/>
                <a:cs typeface="Times New Roman"/>
              </a:rPr>
              <a:t>interviews,</a:t>
            </a:r>
            <a:r>
              <a:rPr sz="800" spc="11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E8E8E8"/>
                </a:solidFill>
                <a:latin typeface="Times New Roman"/>
                <a:cs typeface="Times New Roman"/>
              </a:rPr>
              <a:t>and</a:t>
            </a:r>
            <a:r>
              <a:rPr sz="800" spc="15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E6E6E6"/>
                </a:solidFill>
                <a:latin typeface="Times New Roman"/>
                <a:cs typeface="Times New Roman"/>
              </a:rPr>
              <a:t>surveys</a:t>
            </a:r>
            <a:r>
              <a:rPr sz="800" spc="15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800" spc="-55" dirty="0">
                <a:solidFill>
                  <a:srgbClr val="E6E6E6"/>
                </a:solidFill>
                <a:latin typeface="Times New Roman"/>
                <a:cs typeface="Times New Roman"/>
              </a:rPr>
              <a:t>file</a:t>
            </a:r>
            <a:r>
              <a:rPr sz="800" spc="-55" dirty="0">
                <a:solidFill>
                  <a:srgbClr val="D4D4D4"/>
                </a:solidFill>
                <a:latin typeface="Times New Roman"/>
                <a:cs typeface="Times New Roman"/>
              </a:rPr>
              <a:t>at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749551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30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8746" y="1704848"/>
            <a:ext cx="33928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information,</a:t>
            </a:r>
            <a:r>
              <a:rPr sz="9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setting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foundation</a:t>
            </a:r>
            <a:r>
              <a:rPr sz="9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for a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compelling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informative</a:t>
            </a:r>
            <a:r>
              <a:rPr sz="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speech.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0295" y="1704848"/>
            <a:ext cx="1412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E8E8E8"/>
                </a:solidFill>
                <a:latin typeface="Times New Roman"/>
                <a:cs typeface="Times New Roman"/>
              </a:rPr>
              <a:t>provide</a:t>
            </a:r>
            <a:r>
              <a:rPr sz="900" dirty="0">
                <a:solidFill>
                  <a:srgbClr val="E8E8E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6E6E6"/>
                </a:solidFill>
                <a:latin typeface="Times New Roman"/>
                <a:cs typeface="Times New Roman"/>
              </a:rPr>
              <a:t>firsthaiid</a:t>
            </a:r>
            <a:r>
              <a:rPr sz="900" spc="30" dirty="0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6E6E6"/>
                </a:solidFill>
                <a:latin typeface="Times New Roman"/>
                <a:cs typeface="Times New Roman"/>
              </a:rPr>
              <a:t>information.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2414016"/>
            <a:ext cx="8125459" cy="570230"/>
          </a:xfrm>
          <a:custGeom>
            <a:avLst/>
            <a:gdLst/>
            <a:ahLst/>
            <a:cxnLst/>
            <a:rect l="l" t="t" r="r" b="b"/>
            <a:pathLst>
              <a:path w="8125459" h="570230">
                <a:moveTo>
                  <a:pt x="8125968" y="569976"/>
                </a:moveTo>
                <a:lnTo>
                  <a:pt x="0" y="5699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569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0323" y="2369593"/>
            <a:ext cx="3212465" cy="61976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Thorough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Research</a:t>
            </a:r>
            <a:endParaRPr sz="1000">
              <a:latin typeface="Arial MT"/>
              <a:cs typeface="Arial MT"/>
            </a:endParaRPr>
          </a:p>
          <a:p>
            <a:pPr marL="20955" marR="5080" indent="-3810">
              <a:lnSpc>
                <a:spcPct val="113300"/>
              </a:lnSpc>
              <a:spcBef>
                <a:spcPts val="415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Conducting</a:t>
            </a:r>
            <a:r>
              <a:rPr sz="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thorough</a:t>
            </a:r>
            <a:r>
              <a:rPr sz="9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ensures</a:t>
            </a:r>
            <a:r>
              <a:rPr sz="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speech</a:t>
            </a:r>
            <a:r>
              <a:rPr sz="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2F2F2"/>
                </a:solidFill>
                <a:latin typeface="Times New Roman"/>
                <a:cs typeface="Times New Roman"/>
              </a:rPr>
              <a:t>is</a:t>
            </a:r>
            <a:r>
              <a:rPr sz="900" spc="75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 reliable</a:t>
            </a:r>
            <a:r>
              <a:rPr sz="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information,</a:t>
            </a:r>
            <a:r>
              <a:rPr sz="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enhancing</a:t>
            </a: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0F0F0"/>
                </a:solidFill>
                <a:latin typeface="Times New Roman"/>
                <a:cs typeface="Times New Roman"/>
              </a:rPr>
              <a:t>its</a:t>
            </a:r>
            <a:r>
              <a:rPr sz="900" spc="-10" dirty="0">
                <a:solidFill>
                  <a:srgbClr val="F0F0F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credibility</a:t>
            </a:r>
            <a:r>
              <a:rPr sz="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effectiveness.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9665" y="2302496"/>
            <a:ext cx="3260725" cy="6076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950" spc="10" dirty="0">
                <a:solidFill>
                  <a:srgbClr val="E2E2E2"/>
                </a:solidFill>
                <a:latin typeface="Times New Roman"/>
                <a:cs typeface="Times New Roman"/>
              </a:rPr>
              <a:t>Secondary</a:t>
            </a:r>
            <a:r>
              <a:rPr sz="950" spc="300" dirty="0">
                <a:solidFill>
                  <a:srgbClr val="E2E2E2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E2E2E2"/>
                </a:solidFill>
                <a:latin typeface="Times New Roman"/>
                <a:cs typeface="Times New Roman"/>
              </a:rPr>
              <a:t>Sources</a:t>
            </a:r>
            <a:endParaRPr sz="9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545"/>
              </a:spcBef>
            </a:pPr>
            <a:r>
              <a:rPr sz="900" dirty="0">
                <a:solidFill>
                  <a:srgbClr val="E1E1E1"/>
                </a:solidFill>
                <a:latin typeface="Times New Roman"/>
                <a:cs typeface="Times New Roman"/>
              </a:rPr>
              <a:t>Secondary</a:t>
            </a:r>
            <a:r>
              <a:rPr sz="900" spc="35" dirty="0">
                <a:solidFill>
                  <a:srgbClr val="E1E1E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2E2E2"/>
                </a:solidFill>
                <a:latin typeface="Times New Roman"/>
                <a:cs typeface="Times New Roman"/>
              </a:rPr>
              <a:t>sources</a:t>
            </a:r>
            <a:r>
              <a:rPr sz="900" spc="15" dirty="0">
                <a:solidFill>
                  <a:srgbClr val="E2E2E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2E2E2"/>
                </a:solidFill>
                <a:latin typeface="Times New Roman"/>
                <a:cs typeface="Times New Roman"/>
              </a:rPr>
              <a:t>consist</a:t>
            </a:r>
            <a:r>
              <a:rPr sz="900" spc="40" dirty="0">
                <a:solidFill>
                  <a:srgbClr val="E2E2E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DDDDDD"/>
                </a:solidFill>
                <a:latin typeface="Times New Roman"/>
                <a:cs typeface="Times New Roman"/>
              </a:rPr>
              <a:t>of</a:t>
            </a:r>
            <a:r>
              <a:rPr sz="900" spc="90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2E2E2"/>
                </a:solidFill>
                <a:latin typeface="Times New Roman"/>
                <a:cs typeface="Times New Roman"/>
              </a:rPr>
              <a:t>hooks,</a:t>
            </a:r>
            <a:r>
              <a:rPr sz="900" spc="40" dirty="0">
                <a:solidFill>
                  <a:srgbClr val="E2E2E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2E2E2"/>
                </a:solidFill>
                <a:latin typeface="Times New Roman"/>
                <a:cs typeface="Times New Roman"/>
              </a:rPr>
              <a:t>articles,</a:t>
            </a:r>
            <a:r>
              <a:rPr sz="900" spc="50" dirty="0">
                <a:solidFill>
                  <a:srgbClr val="E2E2E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1E1E1"/>
                </a:solidFill>
                <a:latin typeface="Times New Roman"/>
                <a:cs typeface="Times New Roman"/>
              </a:rPr>
              <a:t>and</a:t>
            </a:r>
            <a:r>
              <a:rPr sz="900" spc="20" dirty="0">
                <a:solidFill>
                  <a:srgbClr val="E1E1E1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1E1E1"/>
                </a:solidFill>
                <a:latin typeface="Times New Roman"/>
                <a:cs typeface="Times New Roman"/>
              </a:rPr>
              <a:t>docume</a:t>
            </a:r>
            <a:r>
              <a:rPr sz="900" spc="-70" dirty="0">
                <a:solidFill>
                  <a:srgbClr val="E1E1E1"/>
                </a:solidFill>
                <a:latin typeface="Times New Roman"/>
                <a:cs typeface="Times New Roman"/>
              </a:rPr>
              <a:t> </a:t>
            </a:r>
            <a:r>
              <a:rPr sz="900" spc="-35" dirty="0">
                <a:solidFill>
                  <a:srgbClr val="E2E2E2"/>
                </a:solidFill>
                <a:latin typeface="Times New Roman"/>
                <a:cs typeface="Times New Roman"/>
              </a:rPr>
              <a:t>rotaries</a:t>
            </a:r>
            <a:r>
              <a:rPr sz="900" spc="65" dirty="0">
                <a:solidFill>
                  <a:srgbClr val="E2E2E2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E1E1E1"/>
                </a:solidFill>
                <a:latin typeface="Times New Roman"/>
                <a:cs typeface="Times New Roman"/>
              </a:rPr>
              <a:t>that</a:t>
            </a:r>
            <a:endParaRPr sz="9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165"/>
              </a:spcBef>
            </a:pPr>
            <a:r>
              <a:rPr sz="900" i="1" spc="-10" dirty="0">
                <a:solidFill>
                  <a:srgbClr val="E2E2E2"/>
                </a:solidFill>
                <a:latin typeface="Times New Roman"/>
                <a:cs typeface="Times New Roman"/>
              </a:rPr>
              <a:t>unalvze</a:t>
            </a:r>
            <a:r>
              <a:rPr sz="900" i="1" spc="85" dirty="0">
                <a:solidFill>
                  <a:srgbClr val="E2E2E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2E2E2"/>
                </a:solidFill>
                <a:latin typeface="Times New Roman"/>
                <a:cs typeface="Times New Roman"/>
              </a:rPr>
              <a:t>or</a:t>
            </a:r>
            <a:r>
              <a:rPr sz="900" spc="10" dirty="0">
                <a:solidFill>
                  <a:srgbClr val="E2E2E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DFDFDF"/>
                </a:solidFill>
                <a:latin typeface="Times New Roman"/>
                <a:cs typeface="Times New Roman"/>
              </a:rPr>
              <a:t>interpret</a:t>
            </a:r>
            <a:r>
              <a:rPr sz="900" spc="90" dirty="0">
                <a:solidFill>
                  <a:srgbClr val="DFDFDF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E2E2E2"/>
                </a:solidFill>
                <a:latin typeface="Times New Roman"/>
                <a:cs typeface="Times New Roman"/>
              </a:rPr>
              <a:t>pi</a:t>
            </a:r>
            <a:r>
              <a:rPr sz="900" spc="-65" dirty="0">
                <a:solidFill>
                  <a:srgbClr val="E2E2E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E2E2E2"/>
                </a:solidFill>
                <a:latin typeface="Times New Roman"/>
                <a:cs typeface="Times New Roman"/>
              </a:rPr>
              <a:t>iinar</a:t>
            </a:r>
            <a:r>
              <a:rPr sz="900" spc="490" dirty="0">
                <a:solidFill>
                  <a:srgbClr val="E2E2E2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E2E2E2"/>
                </a:solidFill>
                <a:latin typeface="Times New Roman"/>
                <a:cs typeface="Times New Roman"/>
              </a:rPr>
              <a:t>d‹it‹i.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0" y="3456432"/>
            <a:ext cx="8125459" cy="1250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402455">
              <a:lnSpc>
                <a:spcPts val="944"/>
              </a:lnSpc>
            </a:pPr>
            <a:r>
              <a:rPr sz="1000" spc="-25" dirty="0">
                <a:solidFill>
                  <a:srgbClr val="DBDBDB"/>
                </a:solidFill>
                <a:latin typeface="Arial MT"/>
                <a:cs typeface="Arial MT"/>
              </a:rPr>
              <a:t>Effective </a:t>
            </a:r>
            <a:r>
              <a:rPr sz="1000" spc="-55" dirty="0">
                <a:solidFill>
                  <a:srgbClr val="DDDDDD"/>
                </a:solidFill>
                <a:latin typeface="Arial MT"/>
                <a:cs typeface="Arial MT"/>
              </a:rPr>
              <a:t>Research</a:t>
            </a:r>
            <a:r>
              <a:rPr sz="1000" spc="-15" dirty="0">
                <a:solidFill>
                  <a:srgbClr val="DDDDDD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DFDFDF"/>
                </a:solidFill>
                <a:latin typeface="Arial MT"/>
                <a:cs typeface="Arial MT"/>
              </a:rPr>
              <a:t>Techniques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621023"/>
            <a:ext cx="8125459" cy="167640"/>
          </a:xfrm>
          <a:custGeom>
            <a:avLst/>
            <a:gdLst/>
            <a:ahLst/>
            <a:cxnLst/>
            <a:rect l="l" t="t" r="r" b="b"/>
            <a:pathLst>
              <a:path w="8125459" h="167639">
                <a:moveTo>
                  <a:pt x="8125968" y="167640"/>
                </a:moveTo>
                <a:lnTo>
                  <a:pt x="0" y="167640"/>
                </a:lnTo>
                <a:lnTo>
                  <a:pt x="0" y="0"/>
                </a:lnTo>
                <a:lnTo>
                  <a:pt x="8125968" y="0"/>
                </a:lnTo>
                <a:lnTo>
                  <a:pt x="8125968" y="1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5115" y="3579114"/>
            <a:ext cx="928369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EFEFEF"/>
                </a:solidFill>
                <a:latin typeface="Calibri"/>
                <a:cs typeface="Calibri"/>
              </a:rPr>
              <a:t>Types</a:t>
            </a:r>
            <a:r>
              <a:rPr sz="950" spc="114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EFEFEF"/>
                </a:solidFill>
                <a:latin typeface="Calibri"/>
                <a:cs typeface="Calibri"/>
              </a:rPr>
              <a:t>of</a:t>
            </a:r>
            <a:r>
              <a:rPr sz="950" spc="165" dirty="0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EFEFEF"/>
                </a:solidFill>
                <a:latin typeface="Calibri"/>
                <a:cs typeface="Calibri"/>
              </a:rPr>
              <a:t>Sources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05160" y="3637533"/>
            <a:ext cx="333438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DDDDDD"/>
                </a:solidFill>
                <a:latin typeface="Cambria"/>
                <a:cs typeface="Cambria"/>
              </a:rPr>
              <a:t>Utilizing</a:t>
            </a:r>
            <a:r>
              <a:rPr sz="850" spc="-5" dirty="0">
                <a:solidFill>
                  <a:srgbClr val="DDDDDD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ADADA"/>
                </a:solidFill>
                <a:latin typeface="Cambria"/>
                <a:cs typeface="Cambria"/>
              </a:rPr>
              <a:t>effective</a:t>
            </a:r>
            <a:r>
              <a:rPr sz="850" spc="50" dirty="0">
                <a:solidFill>
                  <a:srgbClr val="DADADA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BDBDB"/>
                </a:solidFill>
                <a:latin typeface="Cambria"/>
                <a:cs typeface="Cambria"/>
              </a:rPr>
              <a:t>research</a:t>
            </a:r>
            <a:r>
              <a:rPr sz="850" spc="15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DBDBDB"/>
                </a:solidFill>
                <a:latin typeface="Cambria"/>
                <a:cs typeface="Cambria"/>
              </a:rPr>
              <a:t>technique</a:t>
            </a:r>
            <a:r>
              <a:rPr sz="850" spc="-55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BDBDB"/>
                </a:solidFill>
                <a:latin typeface="Cambria"/>
                <a:cs typeface="Cambria"/>
              </a:rPr>
              <a:t>s</a:t>
            </a:r>
            <a:r>
              <a:rPr sz="850" spc="5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BDBDB"/>
                </a:solidFill>
                <a:latin typeface="Cambria"/>
                <a:cs typeface="Cambria"/>
              </a:rPr>
              <a:t>is</a:t>
            </a:r>
            <a:r>
              <a:rPr sz="850" spc="-20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6D6D6"/>
                </a:solidFill>
                <a:latin typeface="Cambria"/>
                <a:cs typeface="Cambria"/>
              </a:rPr>
              <a:t>e</a:t>
            </a:r>
            <a:r>
              <a:rPr sz="850" dirty="0">
                <a:solidFill>
                  <a:srgbClr val="DBDBDB"/>
                </a:solidFill>
                <a:latin typeface="Cambria"/>
                <a:cs typeface="Cambria"/>
              </a:rPr>
              <a:t>ssentlal</a:t>
            </a:r>
            <a:r>
              <a:rPr sz="850" spc="55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BDBDB"/>
                </a:solidFill>
                <a:latin typeface="Cambria"/>
                <a:cs typeface="Cambria"/>
              </a:rPr>
              <a:t>for</a:t>
            </a:r>
            <a:r>
              <a:rPr sz="850" spc="-25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DDDDDD"/>
                </a:solidFill>
                <a:latin typeface="Cambria"/>
                <a:cs typeface="Cambria"/>
              </a:rPr>
              <a:t>patherin</a:t>
            </a:r>
            <a:r>
              <a:rPr sz="850" spc="455" dirty="0">
                <a:solidFill>
                  <a:srgbClr val="DDDDDD"/>
                </a:solidFill>
                <a:latin typeface="Cambria"/>
                <a:cs typeface="Cambria"/>
              </a:rPr>
              <a:t> </a:t>
            </a:r>
            <a:r>
              <a:rPr sz="850" spc="-10" dirty="0">
                <a:solidFill>
                  <a:srgbClr val="DBDBDB"/>
                </a:solidFill>
                <a:latin typeface="Cambria"/>
                <a:cs typeface="Cambria"/>
              </a:rPr>
              <a:t>quality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834384"/>
            <a:ext cx="8125459" cy="113030"/>
          </a:xfrm>
          <a:custGeom>
            <a:avLst/>
            <a:gdLst/>
            <a:ahLst/>
            <a:cxnLst/>
            <a:rect l="l" t="t" r="r" b="b"/>
            <a:pathLst>
              <a:path w="8125459" h="113029">
                <a:moveTo>
                  <a:pt x="8125968" y="112776"/>
                </a:moveTo>
                <a:lnTo>
                  <a:pt x="0" y="112776"/>
                </a:lnTo>
                <a:lnTo>
                  <a:pt x="0" y="0"/>
                </a:lnTo>
                <a:lnTo>
                  <a:pt x="8125968" y="0"/>
                </a:lnTo>
                <a:lnTo>
                  <a:pt x="812596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7630" y="3799332"/>
            <a:ext cx="33077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0F0F0"/>
                </a:solidFill>
                <a:latin typeface="Cambria"/>
                <a:cs typeface="Cambria"/>
              </a:rPr>
              <a:t>Understanding</a:t>
            </a:r>
            <a:r>
              <a:rPr sz="800" spc="290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DEDED"/>
                </a:solidFill>
                <a:latin typeface="Cambria"/>
                <a:cs typeface="Cambria"/>
              </a:rPr>
              <a:t>the</a:t>
            </a:r>
            <a:r>
              <a:rPr sz="800" spc="14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DEDED"/>
                </a:solidFill>
                <a:latin typeface="Cambria"/>
                <a:cs typeface="Cambria"/>
              </a:rPr>
              <a:t>types</a:t>
            </a:r>
            <a:r>
              <a:rPr sz="800" spc="13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of</a:t>
            </a:r>
            <a:r>
              <a:rPr sz="800" spc="12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sources</a:t>
            </a:r>
            <a:r>
              <a:rPr sz="800" spc="165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is</a:t>
            </a:r>
            <a:r>
              <a:rPr sz="800" spc="10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DEDED"/>
                </a:solidFill>
                <a:latin typeface="Cambria"/>
                <a:cs typeface="Cambria"/>
              </a:rPr>
              <a:t>vital</a:t>
            </a:r>
            <a:r>
              <a:rPr sz="800" spc="14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DEDED"/>
                </a:solidFill>
                <a:latin typeface="Cambria"/>
                <a:cs typeface="Cambria"/>
              </a:rPr>
              <a:t>for</a:t>
            </a:r>
            <a:r>
              <a:rPr sz="800" spc="11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0F0F0"/>
                </a:solidFill>
                <a:latin typeface="Cambria"/>
                <a:cs typeface="Cambria"/>
              </a:rPr>
              <a:t>effective</a:t>
            </a:r>
            <a:r>
              <a:rPr sz="800" spc="190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FEFEF"/>
                </a:solidFill>
                <a:latin typeface="Cambria"/>
                <a:cs typeface="Cambria"/>
              </a:rPr>
              <a:t>research.</a:t>
            </a:r>
            <a:r>
              <a:rPr sz="800" spc="229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EFEFEF"/>
                </a:solidFill>
                <a:latin typeface="Cambria"/>
                <a:cs typeface="Cambria"/>
              </a:rPr>
              <a:t>They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05787" y="3799332"/>
            <a:ext cx="3138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DDDDDD"/>
                </a:solidFill>
                <a:latin typeface="Cambria"/>
                <a:cs typeface="Cambria"/>
              </a:rPr>
              <a:t>niforrnatioii.</a:t>
            </a:r>
            <a:r>
              <a:rPr sz="800" spc="45" dirty="0">
                <a:solidFill>
                  <a:srgbClr val="DDDDDD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DADADA"/>
                </a:solidFill>
                <a:latin typeface="Cambria"/>
                <a:cs typeface="Cambria"/>
              </a:rPr>
              <a:t>This</a:t>
            </a:r>
            <a:r>
              <a:rPr sz="800" spc="55" dirty="0">
                <a:solidFill>
                  <a:srgbClr val="DADADA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DBDBDB"/>
                </a:solidFill>
                <a:latin typeface="Cambria"/>
                <a:cs typeface="Cambria"/>
              </a:rPr>
              <a:t>inc'1udes</a:t>
            </a:r>
            <a:r>
              <a:rPr sz="800" spc="155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DBDBDB"/>
                </a:solidFill>
                <a:latin typeface="Cambria"/>
                <a:cs typeface="Cambria"/>
              </a:rPr>
              <a:t>think</a:t>
            </a:r>
            <a:r>
              <a:rPr sz="800" spc="65" dirty="0">
                <a:solidFill>
                  <a:srgbClr val="DBDBDB"/>
                </a:solidFill>
                <a:latin typeface="Cambria"/>
                <a:cs typeface="Cambria"/>
              </a:rPr>
              <a:t> </a:t>
            </a:r>
            <a:r>
              <a:rPr sz="800" spc="-30" dirty="0">
                <a:solidFill>
                  <a:srgbClr val="DDDDDD"/>
                </a:solidFill>
                <a:latin typeface="Cambria"/>
                <a:cs typeface="Cambria"/>
              </a:rPr>
              <a:t>ac </a:t>
            </a:r>
            <a:r>
              <a:rPr sz="800" spc="-35" dirty="0">
                <a:solidFill>
                  <a:srgbClr val="DDDDDD"/>
                </a:solidFill>
                <a:latin typeface="Cambria"/>
                <a:cs typeface="Cambria"/>
              </a:rPr>
              <a:t>aden4ic’</a:t>
            </a:r>
            <a:r>
              <a:rPr sz="800" spc="145" dirty="0">
                <a:solidFill>
                  <a:srgbClr val="DDDDDD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DDDDDD"/>
                </a:solidFill>
                <a:latin typeface="Cambria"/>
                <a:cs typeface="Cambria"/>
              </a:rPr>
              <a:t>dat‹ib</a:t>
            </a:r>
            <a:r>
              <a:rPr sz="800" spc="75" dirty="0">
                <a:solidFill>
                  <a:srgbClr val="DDDDDD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DDDDDD"/>
                </a:solidFill>
                <a:latin typeface="Cambria"/>
                <a:cs typeface="Cambria"/>
              </a:rPr>
              <a:t>ise</a:t>
            </a:r>
            <a:r>
              <a:rPr sz="800" dirty="0">
                <a:solidFill>
                  <a:srgbClr val="D8D8D8"/>
                </a:solidFill>
                <a:latin typeface="Cambria"/>
                <a:cs typeface="Cambria"/>
              </a:rPr>
              <a:t>s</a:t>
            </a:r>
            <a:r>
              <a:rPr sz="800" spc="35" dirty="0">
                <a:solidFill>
                  <a:srgbClr val="D8D8D8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DADADA"/>
                </a:solidFill>
                <a:latin typeface="Cambria"/>
                <a:cs typeface="Cambria"/>
              </a:rPr>
              <a:t>‹ind</a:t>
            </a:r>
            <a:r>
              <a:rPr sz="800" spc="70" dirty="0">
                <a:solidFill>
                  <a:srgbClr val="DADADA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DBDBDB"/>
                </a:solidFill>
                <a:latin typeface="Cambria"/>
                <a:cs typeface="Cambria"/>
              </a:rPr>
              <a:t>re}autab1e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3998976"/>
            <a:ext cx="8125459" cy="113030"/>
            <a:chOff x="0" y="3998976"/>
            <a:chExt cx="8125459" cy="11303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856" y="4002024"/>
              <a:ext cx="426666" cy="883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3998976"/>
              <a:ext cx="8125459" cy="113030"/>
            </a:xfrm>
            <a:custGeom>
              <a:avLst/>
              <a:gdLst/>
              <a:ahLst/>
              <a:cxnLst/>
              <a:rect l="l" t="t" r="r" b="b"/>
              <a:pathLst>
                <a:path w="8125459" h="113029">
                  <a:moveTo>
                    <a:pt x="8125968" y="112776"/>
                  </a:moveTo>
                  <a:lnTo>
                    <a:pt x="0" y="112776"/>
                  </a:lnTo>
                  <a:lnTo>
                    <a:pt x="0" y="0"/>
                  </a:lnTo>
                  <a:lnTo>
                    <a:pt x="8125968" y="0"/>
                  </a:lnTo>
                  <a:lnTo>
                    <a:pt x="8125968" y="1127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0" y="3960876"/>
            <a:ext cx="81254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EDEDED"/>
                </a:solidFill>
                <a:latin typeface="Cambria"/>
                <a:cs typeface="Cambria"/>
              </a:rPr>
              <a:t>are</a:t>
            </a:r>
            <a:r>
              <a:rPr sz="800" spc="114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F0F0F0"/>
                </a:solidFill>
                <a:latin typeface="Cambria"/>
                <a:cs typeface="Cambria"/>
              </a:rPr>
              <a:t>categorized</a:t>
            </a:r>
            <a:r>
              <a:rPr sz="800" spc="160" dirty="0">
                <a:solidFill>
                  <a:srgbClr val="F0F0F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DEDED"/>
                </a:solidFill>
                <a:latin typeface="Cambria"/>
                <a:cs typeface="Cambria"/>
              </a:rPr>
              <a:t>into</a:t>
            </a:r>
            <a:r>
              <a:rPr sz="800" spc="7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FEFEF"/>
                </a:solidFill>
                <a:latin typeface="Cambria"/>
                <a:cs typeface="Cambria"/>
              </a:rPr>
              <a:t>priiaiary</a:t>
            </a:r>
            <a:r>
              <a:rPr sz="800" spc="170" dirty="0">
                <a:solidFill>
                  <a:srgbClr val="EFEFEF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DEDED"/>
                </a:solidFill>
                <a:latin typeface="Cambria"/>
                <a:cs typeface="Cambria"/>
              </a:rPr>
              <a:t>and</a:t>
            </a:r>
            <a:r>
              <a:rPr sz="800" spc="80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EDEDED"/>
                </a:solidFill>
                <a:latin typeface="Cambria"/>
                <a:cs typeface="Cambria"/>
              </a:rPr>
              <a:t>secondary</a:t>
            </a:r>
            <a:r>
              <a:rPr sz="800" spc="285" dirty="0">
                <a:solidFill>
                  <a:srgbClr val="EDEDED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EDEDED"/>
                </a:solidFill>
                <a:latin typeface="Cambria"/>
                <a:cs typeface="Cambria"/>
              </a:rPr>
              <a:t>sources.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1383</Words>
  <Application>Microsoft Office PowerPoint</Application>
  <PresentationFormat>Custom</PresentationFormat>
  <Paragraphs>218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Understanding Informative Speeches</vt:lpstr>
      <vt:lpstr>Introduction to Informative Speeches</vt:lpstr>
      <vt:lpstr>Primary Goals and Importance of Clarity</vt:lpstr>
      <vt:lpstr>Key Components of a Structured Presentation</vt:lpstr>
      <vt:lpstr>Functions of Informative Speeches</vt:lpstr>
      <vt:lpstr>Slide 7</vt:lpstr>
      <vt:lpstr>Types of Informative Speeches</vt:lpstr>
      <vt:lpstr>Developing Informative Speeches: Research</vt:lpstr>
      <vt:lpstr>Slide 10</vt:lpstr>
      <vt:lpstr>Tips for Effective Delivery and Importance of Practice</vt:lpstr>
      <vt:lpstr>Types and Benefits of Visual Aids</vt:lpstr>
      <vt:lpstr>Importance of Conclusion</vt:lpstr>
      <vt:lpstr>Questions to Assess Understanding Engage with Essential Concepts of lnformative Speeches</vt:lpstr>
      <vt:lpstr>Slide 15</vt:lpstr>
      <vt:lpstr>Summary of Main Points on Informative Speaking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5</cp:revision>
  <dcterms:created xsi:type="dcterms:W3CDTF">2024-12-06T07:14:43Z</dcterms:created>
  <dcterms:modified xsi:type="dcterms:W3CDTF">2024-12-05T20:07:24Z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Producer">
    <vt:lpwstr>jsPDF 2.5.1</vt:lpwstr>
  </property>
  <property fmtid="{D5CDD505-2E9C-101B-9397-08002B2CF9AE}" pid="4" name="LastSaved">
    <vt:filetime>2024-12-06T00:00:00Z</vt:filetime>
  </property>
</Properties>
</file>