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8128000" cy="4572000"/>
  <p:notesSz cx="8128000" cy="4572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>
        <p:scale>
          <a:sx n="100" d="100"/>
          <a:sy n="100" d="100"/>
        </p:scale>
        <p:origin x="-84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03750" y="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006B-6F75-4730-8EC5-E8DB08C210B2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0" y="342900"/>
            <a:ext cx="3048000" cy="1714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2800" y="2171700"/>
            <a:ext cx="6502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340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03750" y="434340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0D4FF-A466-45E0-9CF3-0AABC077A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9600" y="1417320"/>
            <a:ext cx="690880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9200" y="2560320"/>
            <a:ext cx="568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60F1-CB68-4617-870F-4AF6A8674323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C021-2688-43B0-B5BD-75C8E303536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640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8592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DA29-7771-4E0B-9ABC-F8C99198BB85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9143" y="0"/>
            <a:ext cx="3096380" cy="45659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5238" y="0"/>
            <a:ext cx="3794760" cy="4563110"/>
          </a:xfrm>
          <a:custGeom>
            <a:avLst/>
            <a:gdLst/>
            <a:ahLst/>
            <a:cxnLst/>
            <a:rect l="l" t="t" r="r" b="b"/>
            <a:pathLst>
              <a:path w="3794760" h="4563110">
                <a:moveTo>
                  <a:pt x="3794760" y="4562856"/>
                </a:moveTo>
                <a:lnTo>
                  <a:pt x="0" y="4562856"/>
                </a:lnTo>
                <a:lnTo>
                  <a:pt x="0" y="0"/>
                </a:lnTo>
                <a:lnTo>
                  <a:pt x="3794760" y="0"/>
                </a:lnTo>
                <a:lnTo>
                  <a:pt x="3794760" y="456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9DED-4FE5-4E42-AF0F-D288EE0B52C5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3896-60E8-49E6-9DB7-64FD3ADAC65B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494" y="486155"/>
            <a:ext cx="748901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233" y="1399032"/>
            <a:ext cx="7557134" cy="2633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63520" y="4251960"/>
            <a:ext cx="260096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640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370C-D6A1-40EB-893B-92802D42B28C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5216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s.a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28600"/>
            <a:ext cx="1295400" cy="1108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3200" y="228600"/>
            <a:ext cx="609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0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0800" y="1447800"/>
            <a:ext cx="609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16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2800" y="1905000"/>
            <a:ext cx="4659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public speaking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</a:t>
            </a:r>
            <a:r>
              <a:rPr lang="en-US" sz="16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22HRM2VA1</a:t>
            </a:r>
            <a:endParaRPr lang="en-US" sz="1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1800" y="25146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Unit-I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Introduction to public speaking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6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761" y="2763011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10">
                <a:moveTo>
                  <a:pt x="0" y="0"/>
                </a:moveTo>
                <a:lnTo>
                  <a:pt x="2264380" y="0"/>
                </a:lnTo>
              </a:path>
            </a:pathLst>
          </a:custGeom>
          <a:ln w="9144">
            <a:solidFill>
              <a:srgbClr val="18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3999" y="2763011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60">
                <a:moveTo>
                  <a:pt x="0" y="0"/>
                </a:moveTo>
                <a:lnTo>
                  <a:pt x="2270476" y="0"/>
                </a:lnTo>
              </a:path>
            </a:pathLst>
          </a:custGeom>
          <a:ln w="9144">
            <a:solidFill>
              <a:srgbClr val="18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045" y="321564"/>
            <a:ext cx="140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80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B1ACF6"/>
                </a:solidFill>
                <a:latin typeface="Times New Roman"/>
                <a:cs typeface="Times New Roman"/>
              </a:rPr>
              <a:t>N</a:t>
            </a:r>
            <a:r>
              <a:rPr sz="800" spc="-80" dirty="0">
                <a:solidFill>
                  <a:srgbClr val="B1ACF6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ZAT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63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Organizing</a:t>
            </a:r>
            <a:r>
              <a:rPr spc="-40" dirty="0"/>
              <a:t> </a:t>
            </a:r>
            <a:r>
              <a:rPr spc="-55" dirty="0"/>
              <a:t>Your</a:t>
            </a:r>
            <a:r>
              <a:rPr spc="-75" dirty="0"/>
              <a:t> </a:t>
            </a:r>
            <a:r>
              <a:rPr spc="-25" dirty="0"/>
              <a:t>Speech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871727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35227" y="823467"/>
            <a:ext cx="14585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Components</a:t>
            </a:r>
            <a:r>
              <a:rPr sz="1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’l'ips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328927"/>
            <a:ext cx="8125459" cy="1362710"/>
            <a:chOff x="0" y="1328927"/>
            <a:chExt cx="8125459" cy="13627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428" y="1475231"/>
              <a:ext cx="237714" cy="2377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6667" y="1475231"/>
              <a:ext cx="237714" cy="2377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7904" y="1475231"/>
              <a:ext cx="237714" cy="2377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328927"/>
              <a:ext cx="8125459" cy="1362710"/>
            </a:xfrm>
            <a:custGeom>
              <a:avLst/>
              <a:gdLst/>
              <a:ahLst/>
              <a:cxnLst/>
              <a:rect l="l" t="t" r="r" b="b"/>
              <a:pathLst>
                <a:path w="8125459" h="1362710">
                  <a:moveTo>
                    <a:pt x="8125968" y="1362456"/>
                  </a:moveTo>
                  <a:lnTo>
                    <a:pt x="0" y="1362456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362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4979" y="1760333"/>
            <a:ext cx="1754505" cy="7810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690"/>
              </a:spcBef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1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7800"/>
              </a:lnSpc>
              <a:spcBef>
                <a:spcPts val="34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Capture</a:t>
            </a:r>
            <a:r>
              <a:rPr sz="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audience's</a:t>
            </a:r>
            <a:r>
              <a:rPr sz="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attention</a:t>
            </a:r>
            <a:r>
              <a:rPr sz="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introduce</a:t>
            </a:r>
            <a:r>
              <a:rPr sz="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topic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engage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listeners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start.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9909" y="1760333"/>
            <a:ext cx="1874520" cy="7810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000" spc="-20" dirty="0">
                <a:solidFill>
                  <a:srgbClr val="FFFFFF"/>
                </a:solidFill>
                <a:latin typeface="Consolas"/>
                <a:cs typeface="Consolas"/>
              </a:rPr>
              <a:t>Body</a:t>
            </a:r>
            <a:endParaRPr sz="1000">
              <a:latin typeface="Consolas"/>
              <a:cs typeface="Consolas"/>
            </a:endParaRPr>
          </a:p>
          <a:p>
            <a:pPr marL="12700" marR="5080" indent="-3175" algn="ctr">
              <a:lnSpc>
                <a:spcPct val="117800"/>
              </a:lnSpc>
              <a:spcBef>
                <a:spcPts val="34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points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clarity,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evidence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and</a:t>
            </a:r>
            <a:r>
              <a:rPr sz="900" spc="1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examples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enhance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credibility</a:t>
            </a:r>
            <a:r>
              <a:rPr sz="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understanding.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0728" y="1805559"/>
            <a:ext cx="2117090" cy="7359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585"/>
              </a:spcBef>
            </a:pPr>
            <a:r>
              <a:rPr sz="750" spc="-10" dirty="0">
                <a:solidFill>
                  <a:srgbClr val="F0F0F0"/>
                </a:solidFill>
                <a:latin typeface="Cambria"/>
                <a:cs typeface="Cambria"/>
              </a:rPr>
              <a:t>dO1'lCluSiOri</a:t>
            </a:r>
            <a:endParaRPr sz="750">
              <a:latin typeface="Cambria"/>
              <a:cs typeface="Cambria"/>
            </a:endParaRPr>
          </a:p>
          <a:p>
            <a:pPr marL="12700" marR="5080" algn="ctr">
              <a:lnSpc>
                <a:spcPct val="117800"/>
              </a:lnSpc>
              <a:spcBef>
                <a:spcPts val="390"/>
              </a:spcBef>
            </a:pPr>
            <a:r>
              <a:rPr sz="900" spc="-35" dirty="0">
                <a:solidFill>
                  <a:srgbClr val="EFEFEF"/>
                </a:solidFill>
                <a:latin typeface="Times New Roman"/>
                <a:cs typeface="Times New Roman"/>
              </a:rPr>
              <a:t>Summariz.e</a:t>
            </a:r>
            <a:r>
              <a:rPr sz="900" spc="7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key</a:t>
            </a:r>
            <a:r>
              <a:rPr sz="900" spc="4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0F0F0"/>
                </a:solidFill>
                <a:latin typeface="Times New Roman"/>
                <a:cs typeface="Times New Roman"/>
              </a:rPr>
              <a:t>points</a:t>
            </a:r>
            <a:r>
              <a:rPr sz="900" spc="-10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DEDED"/>
                </a:solidFill>
                <a:latin typeface="Times New Roman"/>
                <a:cs typeface="Times New Roman"/>
              </a:rPr>
              <a:t>effectively</a:t>
            </a:r>
            <a:r>
              <a:rPr sz="900" spc="6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BEBEB"/>
                </a:solidFill>
                <a:latin typeface="Times New Roman"/>
                <a:cs typeface="Times New Roman"/>
              </a:rPr>
              <a:t>and</a:t>
            </a:r>
            <a:r>
              <a:rPr sz="900" spc="2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EFEFEF"/>
                </a:solidFill>
                <a:latin typeface="Times New Roman"/>
                <a:cs typeface="Times New Roman"/>
              </a:rPr>
              <a:t>leave</a:t>
            </a:r>
            <a:r>
              <a:rPr sz="900" spc="-1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A1A1A1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lasting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impression</a:t>
            </a:r>
            <a:r>
              <a:rPr sz="900" spc="114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on</a:t>
            </a:r>
            <a:r>
              <a:rPr sz="900" spc="6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the</a:t>
            </a:r>
            <a:r>
              <a:rPr sz="900" spc="1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audience</a:t>
            </a:r>
            <a:r>
              <a:rPr sz="900" spc="7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EDEDED"/>
                </a:solidFill>
                <a:latin typeface="Times New Roman"/>
                <a:cs typeface="Times New Roman"/>
              </a:rPr>
              <a:t>to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 reinforce</a:t>
            </a:r>
            <a:r>
              <a:rPr sz="900" spc="4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your</a:t>
            </a:r>
            <a:r>
              <a:rPr sz="900" spc="4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0F0F0"/>
                </a:solidFill>
                <a:latin typeface="Times New Roman"/>
                <a:cs typeface="Times New Roman"/>
              </a:rPr>
              <a:t>message.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2767583"/>
            <a:ext cx="8125459" cy="1362710"/>
            <a:chOff x="0" y="2767583"/>
            <a:chExt cx="8125459" cy="13627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5428" y="2910839"/>
              <a:ext cx="237714" cy="2407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6667" y="2910839"/>
              <a:ext cx="237714" cy="2407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2767583"/>
              <a:ext cx="8125459" cy="1362710"/>
            </a:xfrm>
            <a:custGeom>
              <a:avLst/>
              <a:gdLst/>
              <a:ahLst/>
              <a:cxnLst/>
              <a:rect l="l" t="t" r="r" b="b"/>
              <a:pathLst>
                <a:path w="8125459" h="1362710">
                  <a:moveTo>
                    <a:pt x="8125968" y="1362456"/>
                  </a:moveTo>
                  <a:lnTo>
                    <a:pt x="0" y="1362456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362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3290" y="3193332"/>
            <a:ext cx="2178685" cy="782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950" dirty="0">
                <a:solidFill>
                  <a:srgbClr val="EBEBEB"/>
                </a:solidFill>
                <a:latin typeface="Cambria"/>
                <a:cs typeface="Cambria"/>
              </a:rPr>
              <a:t>Effective</a:t>
            </a:r>
            <a:r>
              <a:rPr sz="950" spc="7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EDEDED"/>
                </a:solidFill>
                <a:latin typeface="Cambria"/>
                <a:cs typeface="Cambria"/>
              </a:rPr>
              <a:t>Transitions</a:t>
            </a:r>
            <a:endParaRPr sz="950">
              <a:latin typeface="Cambria"/>
              <a:cs typeface="Cambria"/>
            </a:endParaRPr>
          </a:p>
          <a:p>
            <a:pPr marL="12065" marR="5080" algn="ctr">
              <a:lnSpc>
                <a:spcPct val="124700"/>
              </a:lnSpc>
              <a:spcBef>
                <a:spcPts val="340"/>
              </a:spcBef>
            </a:pP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Utilize</a:t>
            </a:r>
            <a:r>
              <a:rPr sz="850" spc="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phrases</a:t>
            </a:r>
            <a:r>
              <a:rPr sz="850" spc="2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like</a:t>
            </a:r>
            <a:r>
              <a:rPr sz="850" spc="1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E6E6E6"/>
                </a:solidFill>
                <a:latin typeface="Cambria"/>
                <a:cs typeface="Cambria"/>
              </a:rPr>
              <a:t>'First,'</a:t>
            </a:r>
            <a:r>
              <a:rPr sz="850" spc="2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6E6E6"/>
                </a:solidFill>
                <a:latin typeface="Cambria"/>
                <a:cs typeface="Cambria"/>
              </a:rPr>
              <a:t>'Next,'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 and</a:t>
            </a:r>
            <a:r>
              <a:rPr sz="850" spc="-2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6E6E6"/>
                </a:solidFill>
                <a:latin typeface="Cambria"/>
                <a:cs typeface="Cambria"/>
              </a:rPr>
              <a:t>'In</a:t>
            </a:r>
            <a:r>
              <a:rPr sz="850" spc="50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conclusion'</a:t>
            </a:r>
            <a:r>
              <a:rPr sz="850" spc="4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to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guide</a:t>
            </a:r>
            <a:r>
              <a:rPr sz="850" spc="3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the</a:t>
            </a:r>
            <a:r>
              <a:rPr sz="850" spc="2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audience</a:t>
            </a:r>
            <a:r>
              <a:rPr sz="850" spc="5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through</a:t>
            </a:r>
            <a:r>
              <a:rPr sz="850" spc="6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6E6E6"/>
                </a:solidFill>
                <a:latin typeface="Cambria"/>
                <a:cs typeface="Cambria"/>
              </a:rPr>
              <a:t>the</a:t>
            </a:r>
            <a:r>
              <a:rPr sz="850" spc="50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speech</a:t>
            </a:r>
            <a:r>
              <a:rPr sz="850" spc="2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smoothl</a:t>
            </a:r>
            <a:r>
              <a:rPr sz="850" spc="229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spc="-50" dirty="0">
                <a:solidFill>
                  <a:srgbClr val="E8E8E8"/>
                </a:solidFill>
                <a:latin typeface="Cambria"/>
                <a:cs typeface="Cambria"/>
              </a:rPr>
              <a:t>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2258" y="3193332"/>
            <a:ext cx="2109470" cy="782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760"/>
              </a:spcBef>
            </a:pPr>
            <a:r>
              <a:rPr sz="950" spc="-10" dirty="0">
                <a:solidFill>
                  <a:srgbClr val="E4E4E4"/>
                </a:solidFill>
                <a:latin typeface="Arial MT"/>
                <a:cs typeface="Arial MT"/>
              </a:rPr>
              <a:t>Summarizing</a:t>
            </a:r>
            <a:r>
              <a:rPr sz="950" spc="25" dirty="0">
                <a:solidFill>
                  <a:srgbClr val="E4E4E4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2E2E2"/>
                </a:solidFill>
                <a:latin typeface="Arial MT"/>
                <a:cs typeface="Arial MT"/>
              </a:rPr>
              <a:t>Points</a:t>
            </a:r>
            <a:endParaRPr sz="950">
              <a:latin typeface="Arial MT"/>
              <a:cs typeface="Arial MT"/>
            </a:endParaRPr>
          </a:p>
          <a:p>
            <a:pPr marL="12700" marR="5080" indent="-4445" algn="ctr">
              <a:lnSpc>
                <a:spcPct val="124700"/>
              </a:lnSpc>
              <a:spcBef>
                <a:spcPts val="340"/>
              </a:spcBef>
            </a:pPr>
            <a:r>
              <a:rPr sz="850" spc="-10" dirty="0">
                <a:solidFill>
                  <a:srgbClr val="E2E2E2"/>
                </a:solidFill>
                <a:latin typeface="Cambria"/>
                <a:cs typeface="Cambria"/>
              </a:rPr>
              <a:t>Summarize</a:t>
            </a:r>
            <a:r>
              <a:rPr sz="850" spc="4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key</a:t>
            </a:r>
            <a:r>
              <a:rPr sz="850" spc="3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FDFDF"/>
                </a:solidFill>
                <a:latin typeface="Cambria"/>
                <a:cs typeface="Cambria"/>
              </a:rPr>
              <a:t>points</a:t>
            </a:r>
            <a:r>
              <a:rPr sz="850" spc="-2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2E2E2"/>
                </a:solidFill>
                <a:latin typeface="Cambria"/>
                <a:cs typeface="Cambria"/>
              </a:rPr>
              <a:t>before</a:t>
            </a:r>
            <a:r>
              <a:rPr sz="850" spc="4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2E2E2"/>
                </a:solidFill>
                <a:latin typeface="Cambria"/>
                <a:cs typeface="Cambria"/>
              </a:rPr>
              <a:t>moving</a:t>
            </a:r>
            <a:r>
              <a:rPr sz="850" spc="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1E1E1"/>
                </a:solidFill>
                <a:latin typeface="Cambria"/>
                <a:cs typeface="Cambria"/>
              </a:rPr>
              <a:t>to</a:t>
            </a:r>
            <a:r>
              <a:rPr sz="850" spc="-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1E1E1"/>
                </a:solidFill>
                <a:latin typeface="Cambria"/>
                <a:cs typeface="Cambria"/>
              </a:rPr>
              <a:t>the</a:t>
            </a:r>
            <a:r>
              <a:rPr sz="850" spc="50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FDFDF"/>
                </a:solidFill>
                <a:latin typeface="Cambria"/>
                <a:cs typeface="Cambria"/>
              </a:rPr>
              <a:t>next</a:t>
            </a:r>
            <a:r>
              <a:rPr sz="850" spc="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1E1E1"/>
                </a:solidFill>
                <a:latin typeface="Cambria"/>
                <a:cs typeface="Cambria"/>
              </a:rPr>
              <a:t>section</a:t>
            </a:r>
            <a:r>
              <a:rPr sz="850" spc="6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FDFDF"/>
                </a:solidFill>
                <a:latin typeface="Cambria"/>
                <a:cs typeface="Cambria"/>
              </a:rPr>
              <a:t>to</a:t>
            </a:r>
            <a:r>
              <a:rPr sz="850" spc="-1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1E1E1"/>
                </a:solidFill>
                <a:latin typeface="Cambria"/>
                <a:cs typeface="Cambria"/>
              </a:rPr>
              <a:t>ensure</a:t>
            </a:r>
            <a:r>
              <a:rPr sz="850" spc="7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FDFDF"/>
                </a:solidFill>
                <a:latin typeface="Cambria"/>
                <a:cs typeface="Cambria"/>
              </a:rPr>
              <a:t>audience</a:t>
            </a:r>
            <a:r>
              <a:rPr sz="850" spc="8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retention</a:t>
            </a:r>
            <a:r>
              <a:rPr sz="850" spc="9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1E1E1"/>
                </a:solidFill>
                <a:latin typeface="Cambria"/>
                <a:cs typeface="Cambria"/>
              </a:rPr>
              <a:t>of</a:t>
            </a:r>
            <a:r>
              <a:rPr sz="850" spc="50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4E4E4"/>
                </a:solidFill>
                <a:latin typeface="Cambria"/>
                <a:cs typeface="Cambria"/>
              </a:rPr>
              <a:t>information.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422452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9232"/>
            <a:ext cx="8128000" cy="975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1312"/>
            <a:ext cx="8128000" cy="9753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719072"/>
            <a:ext cx="8125459" cy="1125220"/>
            <a:chOff x="0" y="1719072"/>
            <a:chExt cx="8125459" cy="11252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33" y="1725168"/>
              <a:ext cx="4099046" cy="11155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719072"/>
              <a:ext cx="8125459" cy="1125220"/>
            </a:xfrm>
            <a:custGeom>
              <a:avLst/>
              <a:gdLst/>
              <a:ahLst/>
              <a:cxnLst/>
              <a:rect l="l" t="t" r="r" b="b"/>
              <a:pathLst>
                <a:path w="8125459" h="1125220">
                  <a:moveTo>
                    <a:pt x="8125968" y="1124712"/>
                  </a:moveTo>
                  <a:lnTo>
                    <a:pt x="0" y="1124712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124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8542" y="2195576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solidFill>
                  <a:srgbClr val="F2F2F2"/>
                </a:solidFill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839" y="2195576"/>
            <a:ext cx="631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sz="9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Stories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680" y="1860295"/>
            <a:ext cx="186182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78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Share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anecdotes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or</a:t>
            </a:r>
            <a:r>
              <a:rPr sz="900" spc="5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relntable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stories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illustrate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points,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creating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D6D6D6"/>
                </a:solidFill>
                <a:latin typeface="Times New Roman"/>
                <a:cs typeface="Times New Roman"/>
              </a:rPr>
              <a:t>a</a:t>
            </a:r>
            <a:r>
              <a:rPr sz="900" spc="60" dirty="0">
                <a:solidFill>
                  <a:srgbClr val="D6D6D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narrative</a:t>
            </a:r>
            <a:r>
              <a:rPr sz="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resonates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the</a:t>
            </a:r>
            <a:r>
              <a:rPr sz="900" spc="4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enhances understanding.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5744" y="1744979"/>
            <a:ext cx="1456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AU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ENC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GAG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175" y="1955800"/>
            <a:ext cx="2525395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Strategies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 MT"/>
                <a:cs typeface="Arial MT"/>
              </a:rPr>
              <a:t>Engaging</a:t>
            </a:r>
            <a:endParaRPr sz="1900">
              <a:latin typeface="Arial MT"/>
              <a:cs typeface="Arial MT"/>
            </a:endParaRPr>
          </a:p>
          <a:p>
            <a:pPr marR="8255" algn="r">
              <a:lnSpc>
                <a:spcPct val="100000"/>
              </a:lnSpc>
              <a:spcBef>
                <a:spcPts val="70"/>
              </a:spcBef>
            </a:pPr>
            <a:r>
              <a:rPr sz="1900" spc="-5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Audience</a:t>
            </a:r>
            <a:endParaRPr sz="1900">
              <a:latin typeface="Arial MT"/>
              <a:cs typeface="Arial MT"/>
            </a:endParaRPr>
          </a:p>
          <a:p>
            <a:pPr marL="741680">
              <a:lnSpc>
                <a:spcPct val="100000"/>
              </a:lnSpc>
              <a:spcBef>
                <a:spcPts val="495"/>
              </a:spcBef>
            </a:pP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sz="95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'i'echniques</a:t>
            </a:r>
            <a:r>
              <a:rPr sz="95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95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mbria"/>
                <a:cs typeface="Cambria"/>
              </a:rPr>
              <a:t>Connect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22452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952" y="1426463"/>
            <a:ext cx="1932190" cy="1932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2476" y="1426463"/>
            <a:ext cx="1932190" cy="19324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2000" y="1426463"/>
            <a:ext cx="1926094" cy="19324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544" y="321564"/>
            <a:ext cx="10623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4545" algn="l"/>
              </a:tabLst>
            </a:pPr>
            <a:r>
              <a:rPr sz="800" spc="-254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80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Cambria"/>
                <a:cs typeface="Cambria"/>
              </a:rPr>
              <a:t>ANA</a:t>
            </a:r>
            <a:r>
              <a:rPr sz="80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70" dirty="0">
                <a:solidFill>
                  <a:srgbClr val="C3BAFF"/>
                </a:solidFill>
                <a:latin typeface="Cambria"/>
                <a:cs typeface="Cambria"/>
              </a:rPr>
              <a:t>G</a:t>
            </a:r>
            <a:r>
              <a:rPr sz="800" spc="100" dirty="0">
                <a:solidFill>
                  <a:srgbClr val="C3BA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ANX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800" spc="-10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ETY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ts val="1875"/>
              </a:lnSpc>
            </a:pPr>
            <a:r>
              <a:rPr sz="2050" spc="-125" dirty="0"/>
              <a:t>Overcoming</a:t>
            </a:r>
            <a:r>
              <a:rPr sz="2050" spc="15" dirty="0"/>
              <a:t> </a:t>
            </a:r>
            <a:r>
              <a:rPr sz="2050" spc="-10" dirty="0"/>
              <a:t>Nervousness</a:t>
            </a:r>
            <a:endParaRPr sz="2050"/>
          </a:p>
        </p:txBody>
      </p:sp>
      <p:sp>
        <p:nvSpPr>
          <p:cNvPr id="8" name="object 8"/>
          <p:cNvSpPr txBox="1"/>
          <p:nvPr/>
        </p:nvSpPr>
        <p:spPr>
          <a:xfrm>
            <a:off x="0" y="871727"/>
            <a:ext cx="8125459" cy="13144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9"/>
              </a:lnSpc>
            </a:pPr>
            <a:r>
              <a:rPr sz="1000" spc="-20" dirty="0">
                <a:solidFill>
                  <a:srgbClr val="FFFFFF"/>
                </a:solidFill>
                <a:latin typeface="Cambria"/>
                <a:cs typeface="Cambria"/>
              </a:rPr>
              <a:t>7’echniques</a:t>
            </a:r>
            <a:r>
              <a:rPr sz="10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Manage</a:t>
            </a:r>
            <a:r>
              <a:rPr sz="1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Anxiety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6952" y="1636776"/>
            <a:ext cx="88900" cy="67310"/>
          </a:xfrm>
          <a:custGeom>
            <a:avLst/>
            <a:gdLst/>
            <a:ahLst/>
            <a:cxnLst/>
            <a:rect l="l" t="t" r="r" b="b"/>
            <a:pathLst>
              <a:path w="88900" h="67310">
                <a:moveTo>
                  <a:pt x="88392" y="67056"/>
                </a:moveTo>
                <a:lnTo>
                  <a:pt x="0" y="67056"/>
                </a:lnTo>
                <a:lnTo>
                  <a:pt x="0" y="0"/>
                </a:lnTo>
                <a:lnTo>
                  <a:pt x="88392" y="0"/>
                </a:lnTo>
                <a:lnTo>
                  <a:pt x="88392" y="6705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3951" y="1592833"/>
            <a:ext cx="11747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89904" y="1636776"/>
            <a:ext cx="97790" cy="67310"/>
          </a:xfrm>
          <a:custGeom>
            <a:avLst/>
            <a:gdLst/>
            <a:ahLst/>
            <a:cxnLst/>
            <a:rect l="l" t="t" r="r" b="b"/>
            <a:pathLst>
              <a:path w="97789" h="67310">
                <a:moveTo>
                  <a:pt x="97536" y="67056"/>
                </a:moveTo>
                <a:lnTo>
                  <a:pt x="0" y="67056"/>
                </a:lnTo>
                <a:lnTo>
                  <a:pt x="0" y="0"/>
                </a:lnTo>
                <a:lnTo>
                  <a:pt x="97536" y="0"/>
                </a:lnTo>
                <a:lnTo>
                  <a:pt x="97536" y="67056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76300" y="1592833"/>
            <a:ext cx="126364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EFEFEF"/>
                </a:solidFill>
                <a:latin typeface="Arial MT"/>
                <a:cs typeface="Arial MT"/>
              </a:rPr>
              <a:t>03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578352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2196" y="3530600"/>
            <a:ext cx="2183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breathing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exercises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calm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3814" y="3536950"/>
            <a:ext cx="21145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Rehearse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8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speech</a:t>
            </a:r>
            <a:r>
              <a:rPr sz="8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times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85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build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3432" y="3536950"/>
            <a:ext cx="19685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40" dirty="0">
                <a:solidFill>
                  <a:srgbClr val="EDEDED"/>
                </a:solidFill>
                <a:latin typeface="Cambria"/>
                <a:cs typeface="Cambria"/>
              </a:rPr>
              <a:t>Iimagine</a:t>
            </a:r>
            <a:r>
              <a:rPr sz="850" spc="7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a</a:t>
            </a:r>
            <a:r>
              <a:rPr sz="850" spc="-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successful</a:t>
            </a:r>
            <a:r>
              <a:rPr sz="850" spc="7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delivery</a:t>
            </a:r>
            <a:r>
              <a:rPr sz="850" spc="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and</a:t>
            </a:r>
            <a:r>
              <a:rPr sz="85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DEDED"/>
                </a:solidFill>
                <a:latin typeface="Cambria"/>
                <a:cs typeface="Cambria"/>
              </a:rPr>
              <a:t>positive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736847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4663" y="3692144"/>
            <a:ext cx="7345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46985" algn="l"/>
                <a:tab pos="5039995" algn="l"/>
              </a:tabLst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nerves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reduce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anxiety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before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speaking.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confidence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in</a:t>
            </a:r>
            <a:r>
              <a:rPr sz="900" spc="2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delivery and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familiarity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audience</a:t>
            </a:r>
            <a:r>
              <a:rPr sz="900" spc="14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reactions</a:t>
            </a:r>
            <a:r>
              <a:rPr sz="900" spc="5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to</a:t>
            </a:r>
            <a:r>
              <a:rPr sz="900" spc="-2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foster</a:t>
            </a:r>
            <a:r>
              <a:rPr sz="900" spc="5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a</a:t>
            </a:r>
            <a:r>
              <a:rPr sz="900" spc="4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0F0F0"/>
                </a:solidFill>
                <a:latin typeface="Times New Roman"/>
                <a:cs typeface="Times New Roman"/>
              </a:rPr>
              <a:t>confident</a:t>
            </a:r>
            <a:r>
              <a:rPr sz="900" spc="130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DEDED"/>
                </a:solidFill>
                <a:latin typeface="Times New Roman"/>
                <a:cs typeface="Times New Roman"/>
              </a:rPr>
              <a:t>mindset.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3895344"/>
            <a:ext cx="8125459" cy="1193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810"/>
              </a:lnSpc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8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422452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285" y="1735835"/>
            <a:ext cx="7369175" cy="0"/>
          </a:xfrm>
          <a:custGeom>
            <a:avLst/>
            <a:gdLst/>
            <a:ahLst/>
            <a:cxnLst/>
            <a:rect l="l" t="t" r="r" b="b"/>
            <a:pathLst>
              <a:path w="7369175">
                <a:moveTo>
                  <a:pt x="0" y="0"/>
                </a:moveTo>
                <a:lnTo>
                  <a:pt x="7369142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488" y="321564"/>
            <a:ext cx="987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Cambria"/>
                <a:cs typeface="Cambria"/>
              </a:rPr>
              <a:t>UB</a:t>
            </a:r>
            <a:r>
              <a:rPr sz="800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7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800" spc="2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8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60" dirty="0">
                <a:solidFill>
                  <a:srgbClr val="FFFFFF"/>
                </a:solidFill>
                <a:latin typeface="Cambria"/>
                <a:cs typeface="Cambria"/>
              </a:rPr>
              <a:t>EA</a:t>
            </a:r>
            <a:r>
              <a:rPr sz="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Cambria"/>
                <a:cs typeface="Cambria"/>
              </a:rPr>
              <a:t>GK</a:t>
            </a:r>
            <a:r>
              <a:rPr sz="8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030" y="321564"/>
            <a:ext cx="421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Cambria"/>
                <a:cs typeface="Cambria"/>
              </a:rPr>
              <a:t>LLS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74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Conclusion</a:t>
            </a:r>
            <a:r>
              <a:rPr spc="-40" dirty="0"/>
              <a:t> </a:t>
            </a:r>
            <a:r>
              <a:rPr spc="-10" dirty="0"/>
              <a:t>on</a:t>
            </a:r>
            <a:r>
              <a:rPr spc="-155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spc="-10" dirty="0"/>
              <a:t>Speaking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871727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3035" y="823467"/>
            <a:ext cx="8362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 </a:t>
            </a:r>
            <a:r>
              <a:rPr sz="1000" spc="-25" dirty="0">
                <a:solidFill>
                  <a:srgbClr val="FFFFFF"/>
                </a:solidFill>
                <a:latin typeface="Cambria"/>
                <a:cs typeface="Cambria"/>
              </a:rPr>
              <a:t>Takeaways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737360"/>
            <a:ext cx="8125459" cy="2009139"/>
          </a:xfrm>
          <a:custGeom>
            <a:avLst/>
            <a:gdLst/>
            <a:ahLst/>
            <a:cxnLst/>
            <a:rect l="l" t="t" r="r" b="b"/>
            <a:pathLst>
              <a:path w="8125459" h="2009139">
                <a:moveTo>
                  <a:pt x="8125968" y="2008632"/>
                </a:moveTo>
                <a:lnTo>
                  <a:pt x="0" y="200863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008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7758" y="2031136"/>
            <a:ext cx="1109980" cy="15646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Enhances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professional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life</a:t>
            </a:r>
            <a:endParaRPr sz="1000">
              <a:latin typeface="Arial MT"/>
              <a:cs typeface="Arial MT"/>
            </a:endParaRPr>
          </a:p>
          <a:p>
            <a:pPr marL="38735" marR="42545" indent="2540" algn="ctr">
              <a:lnSpc>
                <a:spcPct val="117400"/>
              </a:lnSpc>
              <a:spcBef>
                <a:spcPts val="560"/>
              </a:spcBef>
            </a:pP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Public</a:t>
            </a:r>
            <a:r>
              <a:rPr sz="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speaking</a:t>
            </a:r>
            <a:r>
              <a:rPr sz="9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significantly</a:t>
            </a:r>
            <a:r>
              <a:rPr sz="9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improve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career</a:t>
            </a:r>
            <a:r>
              <a:rPr sz="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prospects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personal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Cambria"/>
                <a:cs typeface="Cambria"/>
              </a:rPr>
              <a:t>relationships</a:t>
            </a:r>
            <a:r>
              <a:rPr sz="9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enhancing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9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Cambria"/>
                <a:cs typeface="Cambria"/>
              </a:rPr>
              <a:t>skills.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6738" y="2001463"/>
            <a:ext cx="1163320" cy="145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6055" marR="184785" indent="-8255" algn="ctr">
              <a:lnSpc>
                <a:spcPct val="124200"/>
              </a:lnSpc>
              <a:spcBef>
                <a:spcPts val="135"/>
              </a:spcBef>
            </a:pP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Understanding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objectives</a:t>
            </a:r>
            <a:r>
              <a:rPr sz="900" spc="22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benefits</a:t>
            </a:r>
            <a:endParaRPr sz="1000">
              <a:latin typeface="Arial MT"/>
              <a:cs typeface="Arial MT"/>
            </a:endParaRPr>
          </a:p>
          <a:p>
            <a:pPr marL="12700" marR="5080" algn="ctr">
              <a:lnSpc>
                <a:spcPct val="117200"/>
              </a:lnSpc>
              <a:spcBef>
                <a:spcPts val="560"/>
              </a:spcBef>
            </a:pP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Recognizing</a:t>
            </a:r>
            <a:r>
              <a:rPr sz="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goals</a:t>
            </a:r>
            <a:r>
              <a:rPr sz="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your </a:t>
            </a:r>
            <a:r>
              <a:rPr sz="900" spc="-40" dirty="0">
                <a:solidFill>
                  <a:srgbClr val="FFFFFF"/>
                </a:solidFill>
                <a:latin typeface="Cambria"/>
                <a:cs typeface="Cambria"/>
              </a:rPr>
              <a:t>message</a:t>
            </a:r>
            <a:r>
              <a:rPr sz="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crucial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9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9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audience</a:t>
            </a:r>
            <a:r>
              <a:rPr sz="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mbria"/>
                <a:cs typeface="Cambria"/>
              </a:rPr>
              <a:t>engagement.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6351" y="2018283"/>
            <a:ext cx="1111250" cy="14376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5580" marR="182880" algn="ctr">
              <a:lnSpc>
                <a:spcPct val="118000"/>
              </a:lnSpc>
              <a:spcBef>
                <a:spcPts val="75"/>
              </a:spcBef>
            </a:pPr>
            <a:r>
              <a:rPr sz="1000" spc="-45" dirty="0">
                <a:solidFill>
                  <a:srgbClr val="EFEFEF"/>
                </a:solidFill>
                <a:latin typeface="Arial MT"/>
                <a:cs typeface="Arial MT"/>
              </a:rPr>
              <a:t>Engaging</a:t>
            </a:r>
            <a:r>
              <a:rPr sz="1000" spc="-5" dirty="0">
                <a:solidFill>
                  <a:srgbClr val="EFEFEF"/>
                </a:solidFill>
                <a:latin typeface="Arial MT"/>
                <a:cs typeface="Arial MT"/>
              </a:rPr>
              <a:t> </a:t>
            </a:r>
            <a:r>
              <a:rPr sz="1000" spc="-35" dirty="0">
                <a:solidFill>
                  <a:srgbClr val="EDEDED"/>
                </a:solidFill>
                <a:latin typeface="Arial MT"/>
                <a:cs typeface="Arial MT"/>
              </a:rPr>
              <a:t>and </a:t>
            </a:r>
            <a:r>
              <a:rPr sz="1000" spc="-20" dirty="0">
                <a:solidFill>
                  <a:srgbClr val="F2F2F2"/>
                </a:solidFill>
                <a:latin typeface="Arial MT"/>
                <a:cs typeface="Arial MT"/>
              </a:rPr>
              <a:t>inspiring</a:t>
            </a:r>
            <a:r>
              <a:rPr sz="1000" dirty="0">
                <a:solidFill>
                  <a:srgbClr val="F2F2F2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EDEDED"/>
                </a:solidFill>
                <a:latin typeface="Arial MT"/>
                <a:cs typeface="Arial MT"/>
              </a:rPr>
              <a:t>the </a:t>
            </a:r>
            <a:r>
              <a:rPr sz="1000" spc="-10" dirty="0">
                <a:solidFill>
                  <a:srgbClr val="EFEFEF"/>
                </a:solidFill>
                <a:latin typeface="Arial MT"/>
                <a:cs typeface="Arial MT"/>
              </a:rPr>
              <a:t>audience</a:t>
            </a:r>
            <a:endParaRPr sz="1000">
              <a:latin typeface="Arial MT"/>
              <a:cs typeface="Arial MT"/>
            </a:endParaRPr>
          </a:p>
          <a:p>
            <a:pPr marL="12700" marR="5080" indent="-6350" algn="ctr">
              <a:lnSpc>
                <a:spcPct val="117200"/>
              </a:lnSpc>
              <a:spcBef>
                <a:spcPts val="560"/>
              </a:spcBef>
            </a:pP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The</a:t>
            </a:r>
            <a:r>
              <a:rPr sz="900" spc="-3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ability</a:t>
            </a:r>
            <a:r>
              <a:rPr sz="900" spc="4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to</a:t>
            </a:r>
            <a:r>
              <a:rPr sz="900" spc="-4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DEDED"/>
                </a:solidFill>
                <a:latin typeface="Times New Roman"/>
                <a:cs typeface="Times New Roman"/>
              </a:rPr>
              <a:t>captivate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vour</a:t>
            </a:r>
            <a:r>
              <a:rPr sz="900" spc="-1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audience</a:t>
            </a:r>
            <a:r>
              <a:rPr sz="900" spc="3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BEBEB"/>
                </a:solidFill>
                <a:latin typeface="Times New Roman"/>
                <a:cs typeface="Times New Roman"/>
              </a:rPr>
              <a:t>is</a:t>
            </a:r>
            <a:r>
              <a:rPr sz="900" spc="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EFEFEF"/>
                </a:solidFill>
                <a:latin typeface="Times New Roman"/>
                <a:cs typeface="Times New Roman"/>
              </a:rPr>
              <a:t>kev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EFEFEF"/>
                </a:solidFill>
                <a:latin typeface="Times New Roman"/>
                <a:cs typeface="Times New Roman"/>
              </a:rPr>
              <a:t>to</a:t>
            </a:r>
            <a:r>
              <a:rPr sz="900" spc="-10" dirty="0">
                <a:solidFill>
                  <a:srgbClr val="EFEFEF"/>
                </a:solidFill>
                <a:latin typeface="Times New Roman"/>
                <a:cs typeface="Times New Roman"/>
              </a:rPr>
              <a:t> effective</a:t>
            </a:r>
            <a:r>
              <a:rPr sz="900" spc="4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FEFEF"/>
                </a:solidFill>
                <a:latin typeface="Times New Roman"/>
                <a:cs typeface="Times New Roman"/>
              </a:rPr>
              <a:t>public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speaking,</a:t>
            </a:r>
            <a:r>
              <a:rPr sz="900" spc="3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creating</a:t>
            </a:r>
            <a:r>
              <a:rPr sz="900" spc="4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D1D1D1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D1D1D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memorable</a:t>
            </a:r>
            <a:r>
              <a:rPr sz="900" spc="-1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FEFEF"/>
                </a:solidFill>
                <a:latin typeface="Times New Roman"/>
                <a:cs typeface="Times New Roman"/>
              </a:rPr>
              <a:t>experience.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2004" y="2031136"/>
            <a:ext cx="1172845" cy="3663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290"/>
              </a:spcBef>
            </a:pPr>
            <a:r>
              <a:rPr sz="900" spc="30" dirty="0">
                <a:solidFill>
                  <a:srgbClr val="E8E8E8"/>
                </a:solidFill>
                <a:latin typeface="Calibri"/>
                <a:cs typeface="Calibri"/>
              </a:rPr>
              <a:t>Continuous</a:t>
            </a:r>
            <a:r>
              <a:rPr sz="900" spc="240" dirty="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E8E8E8"/>
                </a:solidFill>
                <a:latin typeface="Calibri"/>
                <a:cs typeface="Calibri"/>
              </a:rPr>
              <a:t>practice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E8E8E8"/>
                </a:solidFill>
                <a:latin typeface="Calibri"/>
                <a:cs typeface="Calibri"/>
              </a:rPr>
              <a:t>leads</a:t>
            </a:r>
            <a:r>
              <a:rPr sz="1000" spc="55" dirty="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E8E8E8"/>
                </a:solidFill>
                <a:latin typeface="Calibri"/>
                <a:cs typeface="Calibri"/>
              </a:rPr>
              <a:t>to</a:t>
            </a:r>
            <a:r>
              <a:rPr sz="1000" spc="35" dirty="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E9E9E9"/>
                </a:solidFill>
                <a:latin typeface="Calibri"/>
                <a:cs typeface="Calibri"/>
              </a:rPr>
              <a:t>improvement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2154" y="2628392"/>
            <a:ext cx="1118870" cy="8274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445" algn="ctr">
              <a:lnSpc>
                <a:spcPct val="117200"/>
              </a:lnSpc>
              <a:spcBef>
                <a:spcPts val="80"/>
              </a:spcBef>
            </a:pPr>
            <a:r>
              <a:rPr sz="900" spc="-20" dirty="0">
                <a:solidFill>
                  <a:srgbClr val="E6E6E6"/>
                </a:solidFill>
                <a:latin typeface="Times New Roman"/>
                <a:cs typeface="Times New Roman"/>
              </a:rPr>
              <a:t>Regtilar</a:t>
            </a:r>
            <a:r>
              <a:rPr sz="900" spc="3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practice</a:t>
            </a:r>
            <a:r>
              <a:rPr sz="900" spc="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allows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you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4E4E4"/>
                </a:solidFill>
                <a:latin typeface="Times New Roman"/>
                <a:cs typeface="Times New Roman"/>
              </a:rPr>
              <a:t>to</a:t>
            </a:r>
            <a:r>
              <a:rPr sz="900" spc="20" dirty="0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refine</a:t>
            </a:r>
            <a:r>
              <a:rPr sz="900" spc="2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your </a:t>
            </a:r>
            <a:r>
              <a:rPr sz="900" spc="-20" dirty="0">
                <a:solidFill>
                  <a:srgbClr val="E8E8E8"/>
                </a:solidFill>
                <a:latin typeface="Times New Roman"/>
                <a:cs typeface="Times New Roman"/>
              </a:rPr>
              <a:t>skills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and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gain</a:t>
            </a:r>
            <a:r>
              <a:rPr sz="900" spc="5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confidence</a:t>
            </a:r>
            <a:r>
              <a:rPr sz="900" spc="8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E4E4E4"/>
                </a:solidFill>
                <a:latin typeface="Times New Roman"/>
                <a:cs typeface="Times New Roman"/>
              </a:rPr>
              <a:t>in</a:t>
            </a:r>
            <a:r>
              <a:rPr sz="900" dirty="0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your</a:t>
            </a:r>
            <a:r>
              <a:rPr sz="900" spc="4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public</a:t>
            </a:r>
            <a:r>
              <a:rPr sz="900" spc="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speaking </a:t>
            </a:r>
            <a:r>
              <a:rPr sz="900" spc="-10" dirty="0">
                <a:solidFill>
                  <a:srgbClr val="E9E9E9"/>
                </a:solidFill>
                <a:latin typeface="Times New Roman"/>
                <a:cs typeface="Times New Roman"/>
              </a:rPr>
              <a:t>abilities.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3020" y="2015744"/>
            <a:ext cx="1074420" cy="14401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0" marR="112395" indent="16510" algn="just">
              <a:lnSpc>
                <a:spcPct val="131100"/>
              </a:lnSpc>
              <a:spcBef>
                <a:spcPts val="75"/>
              </a:spcBef>
            </a:pPr>
            <a:r>
              <a:rPr sz="900" dirty="0">
                <a:solidFill>
                  <a:srgbClr val="E2E2E2"/>
                </a:solidFill>
                <a:latin typeface="Arial MT"/>
                <a:cs typeface="Arial MT"/>
              </a:rPr>
              <a:t>Every</a:t>
            </a:r>
            <a:r>
              <a:rPr sz="900" spc="-15" dirty="0">
                <a:solidFill>
                  <a:srgbClr val="E2E2E2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E4E4E4"/>
                </a:solidFill>
                <a:latin typeface="Arial MT"/>
                <a:cs typeface="Arial MT"/>
              </a:rPr>
              <a:t>speaking </a:t>
            </a:r>
            <a:r>
              <a:rPr sz="900" dirty="0">
                <a:solidFill>
                  <a:srgbClr val="E2E2E2"/>
                </a:solidFill>
                <a:latin typeface="Arial MT"/>
                <a:cs typeface="Arial MT"/>
              </a:rPr>
              <a:t>opportunity</a:t>
            </a:r>
            <a:r>
              <a:rPr sz="900" spc="270" dirty="0">
                <a:solidFill>
                  <a:srgbClr val="E2E2E2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E2E2E2"/>
                </a:solidFill>
                <a:latin typeface="Arial MT"/>
                <a:cs typeface="Arial MT"/>
              </a:rPr>
              <a:t>is</a:t>
            </a:r>
            <a:r>
              <a:rPr sz="900" spc="160" dirty="0">
                <a:solidFill>
                  <a:srgbClr val="E2E2E2"/>
                </a:solidFill>
                <a:latin typeface="Arial MT"/>
                <a:cs typeface="Arial MT"/>
              </a:rPr>
              <a:t> </a:t>
            </a:r>
            <a:r>
              <a:rPr sz="900" spc="-60" dirty="0">
                <a:solidFill>
                  <a:srgbClr val="DFDFDF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DFDFD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E4E4E4"/>
                </a:solidFill>
                <a:latin typeface="Arial MT"/>
                <a:cs typeface="Arial MT"/>
              </a:rPr>
              <a:t>chance</a:t>
            </a:r>
            <a:r>
              <a:rPr sz="900" spc="45" dirty="0">
                <a:solidFill>
                  <a:srgbClr val="E4E4E4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E1E1E1"/>
                </a:solidFill>
                <a:latin typeface="Arial MT"/>
                <a:cs typeface="Arial MT"/>
              </a:rPr>
              <a:t>to</a:t>
            </a:r>
            <a:r>
              <a:rPr sz="900" spc="70" dirty="0">
                <a:solidFill>
                  <a:srgbClr val="E1E1E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E2E2E2"/>
                </a:solidFill>
                <a:latin typeface="Arial MT"/>
                <a:cs typeface="Arial MT"/>
              </a:rPr>
              <a:t>shine</a:t>
            </a:r>
            <a:endParaRPr sz="900">
              <a:latin typeface="Arial MT"/>
              <a:cs typeface="Arial MT"/>
            </a:endParaRPr>
          </a:p>
          <a:p>
            <a:pPr marL="12700" marR="5080" indent="1905" algn="ctr">
              <a:lnSpc>
                <a:spcPct val="117200"/>
              </a:lnSpc>
              <a:spcBef>
                <a:spcPts val="580"/>
              </a:spcBef>
            </a:pPr>
            <a:r>
              <a:rPr sz="900" spc="-20" dirty="0">
                <a:solidFill>
                  <a:srgbClr val="E1E1E1"/>
                </a:solidFill>
                <a:latin typeface="Cambria"/>
                <a:cs typeface="Cambria"/>
              </a:rPr>
              <a:t>Each</a:t>
            </a:r>
            <a:r>
              <a:rPr sz="900" spc="-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E1E1E1"/>
                </a:solidFill>
                <a:latin typeface="Cambria"/>
                <a:cs typeface="Cambria"/>
              </a:rPr>
              <a:t>speaking'</a:t>
            </a:r>
            <a:r>
              <a:rPr sz="900" spc="50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E2E2E2"/>
                </a:solidFill>
                <a:latin typeface="Cambria"/>
                <a:cs typeface="Cambria"/>
              </a:rPr>
              <a:t>engagement</a:t>
            </a:r>
            <a:r>
              <a:rPr sz="900" spc="2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E1E1E1"/>
                </a:solidFill>
                <a:latin typeface="Cambria"/>
                <a:cs typeface="Cambria"/>
              </a:rPr>
              <a:t>offei</a:t>
            </a:r>
            <a:r>
              <a:rPr sz="900" spc="-5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E1E1E1"/>
                </a:solidFill>
                <a:latin typeface="Cambria"/>
                <a:cs typeface="Cambria"/>
              </a:rPr>
              <a:t>s</a:t>
            </a:r>
            <a:r>
              <a:rPr sz="900" spc="2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E2E2E2"/>
                </a:solidFill>
                <a:latin typeface="Cambria"/>
                <a:cs typeface="Cambria"/>
              </a:rPr>
              <a:t>the</a:t>
            </a:r>
            <a:r>
              <a:rPr sz="900" spc="50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E1E1E1"/>
                </a:solidFill>
                <a:latin typeface="Cambria"/>
                <a:cs typeface="Cambria"/>
              </a:rPr>
              <a:t>chance</a:t>
            </a:r>
            <a:r>
              <a:rPr sz="900" spc="4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E2E2E2"/>
                </a:solidFill>
                <a:latin typeface="Cambria"/>
                <a:cs typeface="Cambria"/>
              </a:rPr>
              <a:t>to</a:t>
            </a:r>
            <a:r>
              <a:rPr sz="900" spc="-2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E2E2E2"/>
                </a:solidFill>
                <a:latin typeface="Cambria"/>
                <a:cs typeface="Cambria"/>
              </a:rPr>
              <a:t>showcase</a:t>
            </a:r>
            <a:r>
              <a:rPr sz="900" spc="50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E2E2E2"/>
                </a:solidFill>
                <a:latin typeface="Cambria"/>
                <a:cs typeface="Cambria"/>
              </a:rPr>
              <a:t>your</a:t>
            </a:r>
            <a:r>
              <a:rPr sz="900" spc="-1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DFDFDF"/>
                </a:solidFill>
                <a:latin typeface="Cambria"/>
                <a:cs typeface="Cambria"/>
              </a:rPr>
              <a:t>skills</a:t>
            </a:r>
            <a:r>
              <a:rPr sz="900" spc="-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900" spc="-40" dirty="0">
                <a:solidFill>
                  <a:srgbClr val="E2E2E2"/>
                </a:solidFill>
                <a:latin typeface="Cambria"/>
                <a:cs typeface="Cambria"/>
              </a:rPr>
              <a:t>and</a:t>
            </a:r>
            <a:r>
              <a:rPr sz="900" spc="-10" dirty="0">
                <a:solidFill>
                  <a:srgbClr val="E2E2E2"/>
                </a:solidFill>
                <a:latin typeface="Cambria"/>
                <a:cs typeface="Cambria"/>
              </a:rPr>
              <a:t> further</a:t>
            </a:r>
            <a:r>
              <a:rPr sz="900" spc="50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E1E1E1"/>
                </a:solidFill>
                <a:latin typeface="Cambria"/>
                <a:cs typeface="Cambria"/>
              </a:rPr>
              <a:t>develop</a:t>
            </a:r>
            <a:r>
              <a:rPr sz="900" spc="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E2E2E2"/>
                </a:solidFill>
                <a:latin typeface="Cambria"/>
                <a:cs typeface="Cambria"/>
              </a:rPr>
              <a:t>your</a:t>
            </a:r>
            <a:r>
              <a:rPr sz="900" spc="1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E1E1E1"/>
                </a:solidFill>
                <a:latin typeface="Cambria"/>
                <a:cs typeface="Cambria"/>
              </a:rPr>
              <a:t>talent.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725167"/>
            <a:ext cx="8128000" cy="24765"/>
            <a:chOff x="0" y="1725167"/>
            <a:chExt cx="8128000" cy="247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7359"/>
              <a:ext cx="8128000" cy="12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5167"/>
              <a:ext cx="8128000" cy="213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1725167"/>
              <a:ext cx="8125459" cy="15240"/>
            </a:xfrm>
            <a:custGeom>
              <a:avLst/>
              <a:gdLst/>
              <a:ahLst/>
              <a:cxnLst/>
              <a:rect l="l" t="t" r="r" b="b"/>
              <a:pathLst>
                <a:path w="8125459" h="15239">
                  <a:moveTo>
                    <a:pt x="8125968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52266" y="4234633"/>
            <a:ext cx="445770" cy="10451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BFBFBF"/>
                </a:solidFill>
                <a:latin typeface="Arial MT"/>
                <a:cs typeface="Arial MT"/>
              </a:rPr>
              <a:t>c</a:t>
            </a:r>
            <a:r>
              <a:rPr sz="650" spc="5">
                <a:solidFill>
                  <a:srgbClr val="BFBFBF"/>
                </a:solidFill>
                <a:latin typeface="Arial MT"/>
                <a:cs typeface="Arial MT"/>
              </a:rPr>
              <a:t> </a:t>
            </a:r>
            <a:r>
              <a:rPr sz="650" spc="-95" smtClean="0">
                <a:solidFill>
                  <a:srgbClr val="EDEDED"/>
                </a:solidFill>
                <a:latin typeface="Arial MT"/>
                <a:cs typeface="Arial MT"/>
              </a:rPr>
              <a:t>ease</a:t>
            </a:r>
            <a:r>
              <a:rPr sz="650" spc="-25" smtClean="0">
                <a:solidFill>
                  <a:srgbClr val="DDDDDD"/>
                </a:solidFill>
                <a:latin typeface="Arial MT"/>
                <a:cs typeface="Arial MT"/>
              </a:rPr>
              <a:t>»s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8191" y="329184"/>
            <a:ext cx="4437333" cy="40172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1333" y="329184"/>
            <a:ext cx="1892935" cy="40144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8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tabLst>
                <a:tab pos="1200785" algn="l"/>
              </a:tabLst>
            </a:pPr>
            <a:r>
              <a:rPr sz="800" spc="-85" dirty="0">
                <a:solidFill>
                  <a:srgbClr val="FFFFFF"/>
                </a:solidFill>
                <a:latin typeface="Cambria"/>
                <a:cs typeface="Cambria"/>
              </a:rPr>
              <a:t>PUB</a:t>
            </a:r>
            <a:r>
              <a:rPr sz="800" spc="4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Cambria"/>
                <a:cs typeface="Cambria"/>
              </a:rPr>
              <a:t>LI</a:t>
            </a:r>
            <a:r>
              <a:rPr sz="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800" spc="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8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35" dirty="0">
                <a:solidFill>
                  <a:srgbClr val="FFFFFF"/>
                </a:solidFill>
                <a:latin typeface="Cambria"/>
                <a:cs typeface="Cambria"/>
              </a:rPr>
              <a:t>EA</a:t>
            </a:r>
            <a:r>
              <a:rPr sz="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30" dirty="0">
                <a:solidFill>
                  <a:srgbClr val="FFFFFF"/>
                </a:solidFill>
                <a:latin typeface="Cambria"/>
                <a:cs typeface="Cambria"/>
              </a:rPr>
              <a:t>GKI</a:t>
            </a:r>
            <a:r>
              <a:rPr sz="80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	REV</a:t>
            </a:r>
            <a:r>
              <a:rPr sz="8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endParaRPr sz="800">
              <a:latin typeface="Cambria"/>
              <a:cs typeface="Cambria"/>
            </a:endParaRPr>
          </a:p>
          <a:p>
            <a:pPr marR="5080">
              <a:lnSpc>
                <a:spcPts val="2350"/>
              </a:lnSpc>
              <a:spcBef>
                <a:spcPts val="720"/>
              </a:spcBef>
            </a:pPr>
            <a:r>
              <a:rPr sz="2150" spc="-55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9uestions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Public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Speaking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Reinforce</a:t>
            </a:r>
            <a:r>
              <a:rPr sz="95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95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1808" y="329184"/>
            <a:ext cx="314325" cy="40144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4800" y="4191000"/>
            <a:ext cx="1295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857" y="1395983"/>
            <a:ext cx="207238" cy="26639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476" y="1395983"/>
            <a:ext cx="201142" cy="2663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6000" y="1395983"/>
            <a:ext cx="207238" cy="2663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7619" y="1395983"/>
            <a:ext cx="201142" cy="26639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63619" y="1447800"/>
            <a:ext cx="0" cy="2517775"/>
          </a:xfrm>
          <a:custGeom>
            <a:avLst/>
            <a:gdLst/>
            <a:ahLst/>
            <a:cxnLst/>
            <a:rect l="l" t="t" r="r" b="b"/>
            <a:pathLst>
              <a:path h="2517775">
                <a:moveTo>
                  <a:pt x="0" y="2517648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5238" y="1444752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2520696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3808" y="1444752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2520696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6286" y="1447800"/>
            <a:ext cx="0" cy="2517775"/>
          </a:xfrm>
          <a:custGeom>
            <a:avLst/>
            <a:gdLst/>
            <a:ahLst/>
            <a:cxnLst/>
            <a:rect l="l" t="t" r="r" b="b"/>
            <a:pathLst>
              <a:path h="2517775">
                <a:moveTo>
                  <a:pt x="0" y="2517648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8856" y="1444752"/>
            <a:ext cx="0" cy="2533015"/>
          </a:xfrm>
          <a:custGeom>
            <a:avLst/>
            <a:gdLst/>
            <a:ahLst/>
            <a:cxnLst/>
            <a:rect l="l" t="t" r="r" b="b"/>
            <a:pathLst>
              <a:path h="2533015">
                <a:moveTo>
                  <a:pt x="0" y="2532888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349332" y="1435608"/>
            <a:ext cx="27940" cy="2542540"/>
            <a:chOff x="3349332" y="1435608"/>
            <a:chExt cx="27940" cy="2542540"/>
          </a:xfrm>
        </p:grpSpPr>
        <p:sp>
          <p:nvSpPr>
            <p:cNvPr id="12" name="object 12"/>
            <p:cNvSpPr/>
            <p:nvPr/>
          </p:nvSpPr>
          <p:spPr>
            <a:xfrm>
              <a:off x="3350856" y="1444752"/>
              <a:ext cx="0" cy="2520950"/>
            </a:xfrm>
            <a:custGeom>
              <a:avLst/>
              <a:gdLst/>
              <a:ahLst/>
              <a:cxnLst/>
              <a:rect l="l" t="t" r="r" b="b"/>
              <a:pathLst>
                <a:path h="2520950">
                  <a:moveTo>
                    <a:pt x="0" y="25206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5238" y="1435608"/>
              <a:ext cx="0" cy="2542540"/>
            </a:xfrm>
            <a:custGeom>
              <a:avLst/>
              <a:gdLst/>
              <a:ahLst/>
              <a:cxnLst/>
              <a:rect l="l" t="t" r="r" b="b"/>
              <a:pathLst>
                <a:path h="2542540">
                  <a:moveTo>
                    <a:pt x="0" y="25420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63999" y="1432560"/>
            <a:ext cx="30480" cy="2545080"/>
            <a:chOff x="4863999" y="1432560"/>
            <a:chExt cx="30480" cy="2545080"/>
          </a:xfrm>
        </p:grpSpPr>
        <p:sp>
          <p:nvSpPr>
            <p:cNvPr id="15" name="object 15"/>
            <p:cNvSpPr/>
            <p:nvPr/>
          </p:nvSpPr>
          <p:spPr>
            <a:xfrm>
              <a:off x="4865523" y="1444752"/>
              <a:ext cx="0" cy="2520950"/>
            </a:xfrm>
            <a:custGeom>
              <a:avLst/>
              <a:gdLst/>
              <a:ahLst/>
              <a:cxnLst/>
              <a:rect l="l" t="t" r="r" b="b"/>
              <a:pathLst>
                <a:path h="2520950">
                  <a:moveTo>
                    <a:pt x="0" y="25206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2952" y="1432560"/>
              <a:ext cx="0" cy="2545080"/>
            </a:xfrm>
            <a:custGeom>
              <a:avLst/>
              <a:gdLst/>
              <a:ahLst/>
              <a:cxnLst/>
              <a:rect l="l" t="t" r="r" b="b"/>
              <a:pathLst>
                <a:path h="2545079">
                  <a:moveTo>
                    <a:pt x="0" y="25450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81714" y="1444752"/>
            <a:ext cx="30480" cy="2533015"/>
            <a:chOff x="6381714" y="1444752"/>
            <a:chExt cx="30480" cy="2533015"/>
          </a:xfrm>
        </p:grpSpPr>
        <p:sp>
          <p:nvSpPr>
            <p:cNvPr id="18" name="object 18"/>
            <p:cNvSpPr/>
            <p:nvPr/>
          </p:nvSpPr>
          <p:spPr>
            <a:xfrm>
              <a:off x="6383238" y="1444752"/>
              <a:ext cx="0" cy="2533015"/>
            </a:xfrm>
            <a:custGeom>
              <a:avLst/>
              <a:gdLst/>
              <a:ahLst/>
              <a:cxnLst/>
              <a:rect l="l" t="t" r="r" b="b"/>
              <a:pathLst>
                <a:path h="2533015">
                  <a:moveTo>
                    <a:pt x="0" y="2532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0666" y="1475232"/>
              <a:ext cx="0" cy="2490470"/>
            </a:xfrm>
            <a:custGeom>
              <a:avLst/>
              <a:gdLst/>
              <a:ahLst/>
              <a:cxnLst/>
              <a:rect l="l" t="t" r="r" b="b"/>
              <a:pathLst>
                <a:path h="2490470">
                  <a:moveTo>
                    <a:pt x="0" y="24902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9707" y="321564"/>
            <a:ext cx="13754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Aï(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PS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1845"/>
              </a:lnSpc>
            </a:pPr>
            <a:r>
              <a:rPr spc="-20" dirty="0"/>
              <a:t>Final</a:t>
            </a:r>
            <a:r>
              <a:rPr spc="-114" dirty="0"/>
              <a:t> </a:t>
            </a:r>
            <a:r>
              <a:rPr dirty="0"/>
              <a:t>Thoughts</a:t>
            </a:r>
            <a:r>
              <a:rPr spc="5" dirty="0"/>
              <a:t> </a:t>
            </a:r>
            <a:r>
              <a:rPr spc="-10" dirty="0"/>
              <a:t>on</a:t>
            </a:r>
            <a:r>
              <a:rPr spc="-155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spc="-10" dirty="0"/>
              <a:t>Speaking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0" y="871727"/>
            <a:ext cx="8125459" cy="13144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9"/>
              </a:lnSpc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 </a:t>
            </a:r>
            <a:r>
              <a:rPr sz="1000" spc="-25" dirty="0">
                <a:solidFill>
                  <a:srgbClr val="FFFFFF"/>
                </a:solidFill>
                <a:latin typeface="Cambria"/>
                <a:cs typeface="Cambria"/>
              </a:rPr>
              <a:t>Takeaways</a:t>
            </a:r>
            <a:r>
              <a:rPr sz="1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 Aspiring</a:t>
            </a: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Speakers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0857" y="1395983"/>
            <a:ext cx="109855" cy="2664460"/>
            <a:chOff x="310857" y="1395983"/>
            <a:chExt cx="109855" cy="266446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857" y="1414271"/>
              <a:ext cx="109714" cy="609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57" y="3962400"/>
              <a:ext cx="109714" cy="975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0857" y="1395983"/>
              <a:ext cx="106680" cy="2661285"/>
            </a:xfrm>
            <a:custGeom>
              <a:avLst/>
              <a:gdLst/>
              <a:ahLst/>
              <a:cxnLst/>
              <a:rect l="l" t="t" r="r" b="b"/>
              <a:pathLst>
                <a:path w="106679" h="2661285">
                  <a:moveTo>
                    <a:pt x="106680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06680" y="0"/>
                  </a:lnTo>
                  <a:lnTo>
                    <a:pt x="106680" y="2660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99809" y="1395983"/>
            <a:ext cx="1100455" cy="2661285"/>
            <a:chOff x="499809" y="1395983"/>
            <a:chExt cx="1100455" cy="266128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571" y="1664207"/>
              <a:ext cx="365714" cy="36575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9809" y="1395983"/>
              <a:ext cx="1100455" cy="2661285"/>
            </a:xfrm>
            <a:custGeom>
              <a:avLst/>
              <a:gdLst/>
              <a:ahLst/>
              <a:cxnLst/>
              <a:rect l="l" t="t" r="r" b="b"/>
              <a:pathLst>
                <a:path w="1100455" h="2661285">
                  <a:moveTo>
                    <a:pt x="1100328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100328" y="0"/>
                  </a:lnTo>
                  <a:lnTo>
                    <a:pt x="1100328" y="266090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993143" y="1395983"/>
            <a:ext cx="1124585" cy="2661285"/>
            <a:chOff x="1993143" y="1395983"/>
            <a:chExt cx="1124585" cy="2661285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9333" y="1664207"/>
              <a:ext cx="158476" cy="3657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190" y="1697735"/>
              <a:ext cx="155428" cy="3322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993143" y="1395983"/>
              <a:ext cx="1124585" cy="2661285"/>
            </a:xfrm>
            <a:custGeom>
              <a:avLst/>
              <a:gdLst/>
              <a:ahLst/>
              <a:cxnLst/>
              <a:rect l="l" t="t" r="r" b="b"/>
              <a:pathLst>
                <a:path w="1124585" h="2661285">
                  <a:moveTo>
                    <a:pt x="1124712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124712" y="0"/>
                  </a:lnTo>
                  <a:lnTo>
                    <a:pt x="1124712" y="266090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10856" y="1395983"/>
            <a:ext cx="1106805" cy="2661285"/>
            <a:chOff x="3510856" y="1395983"/>
            <a:chExt cx="1106805" cy="266128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5714" y="1667255"/>
              <a:ext cx="362666" cy="3566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10856" y="1395983"/>
              <a:ext cx="1106805" cy="2661285"/>
            </a:xfrm>
            <a:custGeom>
              <a:avLst/>
              <a:gdLst/>
              <a:ahLst/>
              <a:cxnLst/>
              <a:rect l="l" t="t" r="r" b="b"/>
              <a:pathLst>
                <a:path w="1106804" h="2661285">
                  <a:moveTo>
                    <a:pt x="1106424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106424" y="0"/>
                  </a:lnTo>
                  <a:lnTo>
                    <a:pt x="1106424" y="266090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010286" y="1395983"/>
            <a:ext cx="1112520" cy="2661285"/>
            <a:chOff x="5010286" y="1395983"/>
            <a:chExt cx="1112520" cy="2661285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0000" y="1664207"/>
              <a:ext cx="265142" cy="38404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10286" y="1395983"/>
              <a:ext cx="1112520" cy="2661285"/>
            </a:xfrm>
            <a:custGeom>
              <a:avLst/>
              <a:gdLst/>
              <a:ahLst/>
              <a:cxnLst/>
              <a:rect l="l" t="t" r="r" b="b"/>
              <a:pathLst>
                <a:path w="1112520" h="2661285">
                  <a:moveTo>
                    <a:pt x="1112520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112520" y="0"/>
                  </a:lnTo>
                  <a:lnTo>
                    <a:pt x="1112520" y="266090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521905" y="1395983"/>
            <a:ext cx="1118870" cy="2661285"/>
            <a:chOff x="6521905" y="1395983"/>
            <a:chExt cx="1118870" cy="266128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9810" y="1676399"/>
              <a:ext cx="365714" cy="3444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521905" y="1395983"/>
              <a:ext cx="1118870" cy="2661285"/>
            </a:xfrm>
            <a:custGeom>
              <a:avLst/>
              <a:gdLst/>
              <a:ahLst/>
              <a:cxnLst/>
              <a:rect l="l" t="t" r="r" b="b"/>
              <a:pathLst>
                <a:path w="1118870" h="2661285">
                  <a:moveTo>
                    <a:pt x="1118616" y="2660904"/>
                  </a:moveTo>
                  <a:lnTo>
                    <a:pt x="0" y="2660904"/>
                  </a:lnTo>
                  <a:lnTo>
                    <a:pt x="0" y="0"/>
                  </a:lnTo>
                  <a:lnTo>
                    <a:pt x="1118616" y="0"/>
                  </a:lnTo>
                  <a:lnTo>
                    <a:pt x="1118616" y="266090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309333" y="1399032"/>
          <a:ext cx="7487280" cy="263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"/>
                <a:gridCol w="1141730"/>
                <a:gridCol w="168275"/>
                <a:gridCol w="226060"/>
                <a:gridCol w="1125220"/>
                <a:gridCol w="148589"/>
                <a:gridCol w="246380"/>
                <a:gridCol w="1107439"/>
                <a:gridCol w="162560"/>
                <a:gridCol w="232410"/>
                <a:gridCol w="1113154"/>
                <a:gridCol w="171450"/>
                <a:gridCol w="229235"/>
                <a:gridCol w="1118869"/>
                <a:gridCol w="147954"/>
              </a:tblGrid>
              <a:tr h="794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8228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228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</a:tr>
              <a:tr h="183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8228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9545" marR="118110" indent="-8890" algn="ctr">
                        <a:lnSpc>
                          <a:spcPct val="119000"/>
                        </a:lnSpc>
                        <a:spcBef>
                          <a:spcPts val="97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Embrace 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opportunities</a:t>
                      </a:r>
                      <a:r>
                        <a:rPr sz="1000" spc="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pubiic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speaking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46355" marR="3810" indent="8890" algn="ctr">
                        <a:lnSpc>
                          <a:spcPct val="117300"/>
                        </a:lnSpc>
                        <a:spcBef>
                          <a:spcPts val="535"/>
                        </a:spcBef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speaking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opens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doors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professional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froth,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allowing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share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ideas and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connect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others.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82285">
                      <a:solidFill>
                        <a:srgbClr val="FFFFFF"/>
                      </a:solidFill>
                      <a:prstDash val="solid"/>
                    </a:lnL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marR="178435" algn="ctr">
                        <a:lnSpc>
                          <a:spcPct val="119000"/>
                        </a:lnSpc>
                        <a:spcBef>
                          <a:spcPts val="975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Importance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practice</a:t>
                      </a:r>
                      <a:r>
                        <a:rPr sz="10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feedback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080" indent="2540" algn="ctr">
                        <a:lnSpc>
                          <a:spcPct val="1172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  <a:r>
                        <a:rPr sz="900" spc="1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practice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constructive</a:t>
                      </a:r>
                      <a:r>
                        <a:rPr sz="900" spc="1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feedback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essential</a:t>
                      </a:r>
                      <a:r>
                        <a:rPr sz="9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improve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speaking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sz="900" spc="-10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build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confidence.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marR="24130" algn="ctr">
                        <a:lnSpc>
                          <a:spcPct val="120000"/>
                        </a:lnSpc>
                        <a:spcBef>
                          <a:spcPts val="965"/>
                        </a:spcBef>
                      </a:pPr>
                      <a:r>
                        <a:rPr sz="1000" spc="-30" dirty="0">
                          <a:solidFill>
                            <a:srgbClr val="EFEFEF"/>
                          </a:solidFill>
                          <a:latin typeface="Arial MT"/>
                          <a:cs typeface="Arial MT"/>
                        </a:rPr>
                        <a:t>Willingness</a:t>
                      </a:r>
                      <a:r>
                        <a:rPr sz="1000" spc="15" dirty="0">
                          <a:solidFill>
                            <a:srgbClr val="EFEFE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EFEFEF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25" dirty="0">
                          <a:solidFill>
                            <a:srgbClr val="EFEFE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solidFill>
                            <a:srgbClr val="F0F0F0"/>
                          </a:solidFill>
                          <a:latin typeface="Arial MT"/>
                          <a:cs typeface="Arial MT"/>
                        </a:rPr>
                        <a:t>learn </a:t>
                      </a:r>
                      <a:r>
                        <a:rPr sz="1000" spc="-30" dirty="0">
                          <a:solidFill>
                            <a:srgbClr val="EDEDED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50" dirty="0">
                          <a:solidFill>
                            <a:srgbClr val="EDEDE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solidFill>
                            <a:srgbClr val="EFEFEF"/>
                          </a:solidFill>
                          <a:latin typeface="Arial MT"/>
                          <a:cs typeface="Arial MT"/>
                        </a:rPr>
                        <a:t>grow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indent="3810" algn="ctr">
                        <a:lnSpc>
                          <a:spcPct val="123500"/>
                        </a:lnSpc>
                        <a:spcBef>
                          <a:spcPts val="530"/>
                        </a:spcBef>
                      </a:pP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Stay</a:t>
                      </a:r>
                      <a:r>
                        <a:rPr sz="850" spc="4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open</a:t>
                      </a:r>
                      <a:r>
                        <a:rPr sz="850" spc="55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850" spc="2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learning</a:t>
                      </a:r>
                      <a:r>
                        <a:rPr sz="850" spc="50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from</a:t>
                      </a:r>
                      <a:r>
                        <a:rPr sz="850" spc="15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each</a:t>
                      </a:r>
                      <a:r>
                        <a:rPr sz="850" spc="4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experience,</a:t>
                      </a:r>
                      <a:r>
                        <a:rPr sz="850" spc="50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spc="-45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every</a:t>
                      </a:r>
                      <a:r>
                        <a:rPr sz="850" spc="15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speaking</a:t>
                      </a:r>
                      <a:r>
                        <a:rPr sz="850" spc="50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opportunity</a:t>
                      </a:r>
                      <a:r>
                        <a:rPr sz="850" spc="114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is a</a:t>
                      </a:r>
                      <a:r>
                        <a:rPr sz="850" spc="5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F0F0F0"/>
                          </a:solidFill>
                          <a:latin typeface="Cambria"/>
                          <a:cs typeface="Cambria"/>
                        </a:rPr>
                        <a:t>chance</a:t>
                      </a:r>
                      <a:r>
                        <a:rPr sz="850" spc="500" dirty="0">
                          <a:solidFill>
                            <a:srgbClr val="F0F0F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850" spc="25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refine</a:t>
                      </a:r>
                      <a:r>
                        <a:rPr sz="850" spc="10" dirty="0">
                          <a:solidFill>
                            <a:srgbClr val="EDEDE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your</a:t>
                      </a:r>
                      <a:r>
                        <a:rPr sz="850" spc="-30" dirty="0">
                          <a:solidFill>
                            <a:srgbClr val="EBEBE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FEFEF"/>
                          </a:solidFill>
                          <a:latin typeface="Cambria"/>
                          <a:cs typeface="Cambria"/>
                        </a:rPr>
                        <a:t>craft.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22555" marB="0"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26670" algn="ctr">
                        <a:lnSpc>
                          <a:spcPct val="120000"/>
                        </a:lnSpc>
                        <a:spcBef>
                          <a:spcPts val="965"/>
                        </a:spcBef>
                      </a:pPr>
                      <a:r>
                        <a:rPr sz="1000" spc="-60" dirty="0">
                          <a:solidFill>
                            <a:srgbClr val="E8E8E8"/>
                          </a:solidFill>
                          <a:latin typeface="Arial MT"/>
                          <a:cs typeface="Arial MT"/>
                        </a:rPr>
                        <a:t>Every</a:t>
                      </a:r>
                      <a:r>
                        <a:rPr sz="1000" spc="-5" dirty="0">
                          <a:solidFill>
                            <a:srgbClr val="E8E8E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solidFill>
                            <a:srgbClr val="E6E6E6"/>
                          </a:solidFill>
                          <a:latin typeface="Arial MT"/>
                          <a:cs typeface="Arial MT"/>
                        </a:rPr>
                        <a:t>great</a:t>
                      </a:r>
                      <a:r>
                        <a:rPr sz="1000" spc="-10" dirty="0">
                          <a:solidFill>
                            <a:srgbClr val="E6E6E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solidFill>
                            <a:srgbClr val="E8E8E8"/>
                          </a:solidFill>
                          <a:latin typeface="Arial MT"/>
                          <a:cs typeface="Arial MT"/>
                        </a:rPr>
                        <a:t>speaker </a:t>
                      </a:r>
                      <a:r>
                        <a:rPr sz="1000" spc="-10" dirty="0">
                          <a:solidFill>
                            <a:srgbClr val="E8E8E8"/>
                          </a:solidFill>
                          <a:latin typeface="Arial MT"/>
                          <a:cs typeface="Arial MT"/>
                        </a:rPr>
                        <a:t>started</a:t>
                      </a:r>
                      <a:r>
                        <a:rPr sz="1000" spc="-60" dirty="0">
                          <a:solidFill>
                            <a:srgbClr val="E8E8E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solidFill>
                            <a:srgbClr val="EBEBEB"/>
                          </a:solidFill>
                          <a:latin typeface="Arial MT"/>
                          <a:cs typeface="Arial MT"/>
                        </a:rPr>
                        <a:t>somewhere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715" indent="8890" algn="ctr">
                        <a:lnSpc>
                          <a:spcPct val="123500"/>
                        </a:lnSpc>
                        <a:spcBef>
                          <a:spcPts val="530"/>
                        </a:spcBef>
                      </a:pPr>
                      <a:r>
                        <a:rPr sz="850" spc="-1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Reireiaiber </a:t>
                      </a:r>
                      <a:r>
                        <a:rPr sz="85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that</a:t>
                      </a:r>
                      <a:r>
                        <a:rPr sz="850" spc="-5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5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all</a:t>
                      </a:r>
                      <a:r>
                        <a:rPr sz="850" spc="500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accomplished</a:t>
                      </a:r>
                      <a:r>
                        <a:rPr sz="850" spc="25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speakers</a:t>
                      </a:r>
                      <a:r>
                        <a:rPr sz="850" spc="50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5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beg'an</a:t>
                      </a:r>
                      <a:r>
                        <a:rPr sz="850" spc="2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spc="-2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novices.</a:t>
                      </a:r>
                      <a:r>
                        <a:rPr sz="850" spc="20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Their</a:t>
                      </a:r>
                      <a:r>
                        <a:rPr sz="850" spc="50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journey</a:t>
                      </a:r>
                      <a:r>
                        <a:rPr sz="850" spc="11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emphasizes</a:t>
                      </a:r>
                      <a:r>
                        <a:rPr sz="850" spc="55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5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r>
                        <a:rPr sz="850" spc="50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value</a:t>
                      </a:r>
                      <a:r>
                        <a:rPr sz="850" spc="30" dirty="0">
                          <a:solidFill>
                            <a:srgbClr val="E6E6E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850" spc="15" dirty="0">
                          <a:solidFill>
                            <a:srgbClr val="E8E8E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E9E9E9"/>
                          </a:solidFill>
                          <a:latin typeface="Cambria"/>
                          <a:cs typeface="Cambria"/>
                        </a:rPr>
                        <a:t>persistence.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22555" marB="0"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indent="6350" algn="ctr">
                        <a:lnSpc>
                          <a:spcPct val="125299"/>
                        </a:lnSpc>
                        <a:spcBef>
                          <a:spcPts val="965"/>
                        </a:spcBef>
                      </a:pPr>
                      <a:r>
                        <a:rPr sz="950" spc="-20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Encouragement</a:t>
                      </a:r>
                      <a:r>
                        <a:rPr sz="950" spc="55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25" dirty="0">
                          <a:solidFill>
                            <a:srgbClr val="DFDFDF"/>
                          </a:solidFill>
                          <a:latin typeface="Arial MT"/>
                          <a:cs typeface="Arial MT"/>
                        </a:rPr>
                        <a:t>to </a:t>
                      </a:r>
                      <a:r>
                        <a:rPr sz="950" dirty="0">
                          <a:solidFill>
                            <a:srgbClr val="E1E1E1"/>
                          </a:solidFill>
                          <a:latin typeface="Arial MT"/>
                          <a:cs typeface="Arial MT"/>
                        </a:rPr>
                        <a:t>hone </a:t>
                      </a:r>
                      <a:r>
                        <a:rPr sz="950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skills</a:t>
                      </a:r>
                      <a:r>
                        <a:rPr sz="950" spc="-50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dirty="0">
                          <a:solidFill>
                            <a:srgbClr val="E4E4E4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950" spc="-20" dirty="0">
                          <a:solidFill>
                            <a:srgbClr val="E4E4E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20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seek </a:t>
                      </a:r>
                      <a:r>
                        <a:rPr sz="950" dirty="0">
                          <a:solidFill>
                            <a:srgbClr val="DFDFDF"/>
                          </a:solidFill>
                          <a:latin typeface="Arial MT"/>
                          <a:cs typeface="Arial MT"/>
                        </a:rPr>
                        <a:t>new</a:t>
                      </a:r>
                      <a:r>
                        <a:rPr sz="950" spc="-45" dirty="0">
                          <a:solidFill>
                            <a:srgbClr val="DFDFD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solidFill>
                            <a:srgbClr val="E4E4E4"/>
                          </a:solidFill>
                          <a:latin typeface="Arial MT"/>
                          <a:cs typeface="Arial MT"/>
                        </a:rPr>
                        <a:t>experiences</a:t>
                      </a:r>
                      <a:endParaRPr sz="950">
                        <a:latin typeface="Arial MT"/>
                        <a:cs typeface="Arial MT"/>
                      </a:endParaRPr>
                    </a:p>
                    <a:p>
                      <a:pPr marL="1905" indent="6985" algn="ctr">
                        <a:lnSpc>
                          <a:spcPct val="117200"/>
                        </a:lnSpc>
                        <a:spcBef>
                          <a:spcPts val="550"/>
                        </a:spcBef>
                      </a:pPr>
                      <a:r>
                        <a:rPr sz="900" spc="-2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Never</a:t>
                      </a:r>
                      <a:r>
                        <a:rPr sz="900" spc="-5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shy </a:t>
                      </a:r>
                      <a:r>
                        <a:rPr sz="90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335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3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ay </a:t>
                      </a:r>
                      <a:r>
                        <a:rPr sz="900" spc="-2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nets</a:t>
                      </a:r>
                      <a:r>
                        <a:rPr sz="900" spc="3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speaking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opportunities;</a:t>
                      </a:r>
                      <a:r>
                        <a:rPr sz="900" spc="6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900" spc="105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contributes</a:t>
                      </a:r>
                      <a:r>
                        <a:rPr sz="900" spc="1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14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spc="-25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900" spc="5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1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expertise.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5" name="Footer Placeholder 4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361" y="1549145"/>
            <a:ext cx="375602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spc="-165" dirty="0"/>
              <a:t>Enhance</a:t>
            </a:r>
            <a:r>
              <a:rPr sz="3350" spc="-65" dirty="0"/>
              <a:t> </a:t>
            </a:r>
            <a:r>
              <a:rPr sz="3350" spc="-125" dirty="0"/>
              <a:t>Your</a:t>
            </a:r>
            <a:r>
              <a:rPr sz="3350" spc="-85" dirty="0"/>
              <a:t> </a:t>
            </a:r>
            <a:r>
              <a:rPr sz="3350" spc="-20" dirty="0"/>
              <a:t>Public</a:t>
            </a:r>
            <a:endParaRPr sz="3350"/>
          </a:p>
        </p:txBody>
      </p:sp>
      <p:sp>
        <p:nvSpPr>
          <p:cNvPr id="3" name="object 3"/>
          <p:cNvSpPr txBox="1"/>
          <p:nvPr/>
        </p:nvSpPr>
        <p:spPr>
          <a:xfrm>
            <a:off x="321143" y="1999742"/>
            <a:ext cx="281559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spc="-145" dirty="0">
                <a:solidFill>
                  <a:srgbClr val="FFFFFF"/>
                </a:solidFill>
                <a:latin typeface="Arial MT"/>
                <a:cs typeface="Arial MT"/>
              </a:rPr>
              <a:t>Speaking</a:t>
            </a:r>
            <a:r>
              <a:rPr sz="34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spc="-25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745" y="2568194"/>
            <a:ext cx="380619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67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Cambria"/>
                <a:cs typeface="Cambria"/>
              </a:rPr>
              <a:t>Join</a:t>
            </a:r>
            <a:r>
              <a:rPr sz="1050" spc="-20" dirty="0">
                <a:solidFill>
                  <a:srgbClr val="FFFFFF"/>
                </a:solidFill>
                <a:latin typeface="Cambria"/>
                <a:cs typeface="Cambria"/>
              </a:rPr>
              <a:t> us</a:t>
            </a:r>
            <a:r>
              <a:rPr sz="105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05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sz="105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0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105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5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sz="105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3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105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5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mbria"/>
                <a:cs typeface="Cambria"/>
              </a:rPr>
              <a:t>elevate</a:t>
            </a:r>
            <a:r>
              <a:rPr sz="105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ambria"/>
                <a:cs typeface="Cambria"/>
              </a:rPr>
              <a:t>your </a:t>
            </a:r>
            <a:r>
              <a:rPr sz="1050" spc="-40" dirty="0">
                <a:solidFill>
                  <a:srgbClr val="FFFFFF"/>
                </a:solidFill>
                <a:latin typeface="Cambria"/>
                <a:cs typeface="Cambria"/>
              </a:rPr>
              <a:t>speaking</a:t>
            </a:r>
            <a:r>
              <a:rPr sz="10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mbria"/>
                <a:cs typeface="Cambria"/>
              </a:rPr>
              <a:t>abilities</a:t>
            </a:r>
            <a:r>
              <a:rPr sz="10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05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Cambria"/>
                <a:cs typeface="Cambria"/>
              </a:rPr>
              <a:t>new</a:t>
            </a:r>
            <a:r>
              <a:rPr sz="10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mbria"/>
                <a:cs typeface="Cambria"/>
              </a:rPr>
              <a:t>heights</a:t>
            </a:r>
            <a:r>
              <a:rPr sz="10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mbria"/>
                <a:cs typeface="Cambria"/>
              </a:rPr>
              <a:t>today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8600" y="4191000"/>
            <a:ext cx="1295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00" y="457200"/>
            <a:ext cx="8124952" cy="26212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328415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566159"/>
            <a:ext cx="8125459" cy="314325"/>
          </a:xfrm>
          <a:custGeom>
            <a:avLst/>
            <a:gdLst/>
            <a:ahLst/>
            <a:cxnLst/>
            <a:rect l="l" t="t" r="r" b="b"/>
            <a:pathLst>
              <a:path w="8125459" h="314325">
                <a:moveTo>
                  <a:pt x="8125968" y="313944"/>
                </a:moveTo>
                <a:lnTo>
                  <a:pt x="0" y="313944"/>
                </a:lnTo>
                <a:lnTo>
                  <a:pt x="0" y="0"/>
                </a:lnTo>
                <a:lnTo>
                  <a:pt x="8125968" y="0"/>
                </a:lnTo>
                <a:lnTo>
                  <a:pt x="8125968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4405" y="3451605"/>
            <a:ext cx="2957830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50" spc="-25" dirty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r>
              <a:rPr sz="26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5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2266" y="4234633"/>
            <a:ext cx="445770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BFBFBF"/>
                </a:solidFill>
                <a:latin typeface="Arial MT"/>
                <a:cs typeface="Arial MT"/>
                <a:hlinkClick r:id="rId3"/>
              </a:rPr>
              <a:t>c</a:t>
            </a:r>
            <a:r>
              <a:rPr sz="650" spc="5" dirty="0">
                <a:solidFill>
                  <a:srgbClr val="BFBFB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650" spc="-95" dirty="0">
                <a:solidFill>
                  <a:srgbClr val="EDEDED"/>
                </a:solidFill>
                <a:latin typeface="Arial MT"/>
                <a:cs typeface="Arial MT"/>
                <a:hlinkClick r:id="rId3"/>
              </a:rPr>
              <a:t>eased</a:t>
            </a:r>
            <a:r>
              <a:rPr sz="650" spc="-30" dirty="0">
                <a:solidFill>
                  <a:srgbClr val="EDEDED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650" dirty="0">
                <a:solidFill>
                  <a:srgbClr val="DDDDDD"/>
                </a:solidFill>
                <a:latin typeface="Arial MT"/>
                <a:cs typeface="Arial MT"/>
                <a:hlinkClick r:id="rId3"/>
              </a:rPr>
              <a:t>u</a:t>
            </a:r>
            <a:r>
              <a:rPr sz="650" spc="15" dirty="0">
                <a:solidFill>
                  <a:srgbClr val="DDDDDD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650" spc="-25" dirty="0">
                <a:solidFill>
                  <a:srgbClr val="DDDDDD"/>
                </a:solidFill>
                <a:latin typeface="Arial MT"/>
                <a:cs typeface="Arial MT"/>
                <a:hlinkClick r:id="rId3"/>
              </a:rPr>
              <a:t>»s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8715" y="4234633"/>
            <a:ext cx="64198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spc="2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presentations</a:t>
            </a:r>
            <a:r>
              <a:rPr sz="650" spc="-7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650" spc="-16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GB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3457" y="3514852"/>
            <a:ext cx="314833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905">
              <a:lnSpc>
                <a:spcPct val="112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Equipping</a:t>
            </a:r>
            <a:r>
              <a:rPr sz="1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sz="1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1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fundamental</a:t>
            </a:r>
            <a:r>
              <a:rPr sz="1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skills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 and</a:t>
            </a:r>
            <a:r>
              <a:rPr sz="1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mbria"/>
                <a:cs typeface="Cambria"/>
              </a:rPr>
              <a:t>knowledge</a:t>
            </a:r>
            <a:r>
              <a:rPr sz="1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 effective</a:t>
            </a:r>
            <a:r>
              <a:rPr sz="1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speaking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audience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connection.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1" y="4135755"/>
            <a:ext cx="8125459" cy="4362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3375">
              <a:lnSpc>
                <a:spcPts val="2375"/>
              </a:lnSpc>
            </a:pP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Speaking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4463"/>
            <a:ext cx="8124952" cy="20848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987039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161" y="2942589"/>
            <a:ext cx="15113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solidFill>
                  <a:srgbClr val="FFFFFF"/>
                </a:solidFill>
                <a:latin typeface="Cambria"/>
                <a:cs typeface="Cambria"/>
              </a:rPr>
              <a:t>PU</a:t>
            </a:r>
            <a:r>
              <a:rPr sz="850" spc="4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85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LI</a:t>
            </a:r>
            <a:r>
              <a:rPr sz="85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85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6039E"/>
                </a:solidFill>
                <a:latin typeface="Cambria"/>
                <a:cs typeface="Cambria"/>
              </a:rPr>
              <a:t>S</a:t>
            </a:r>
            <a:r>
              <a:rPr sz="850" spc="-65" dirty="0">
                <a:solidFill>
                  <a:srgbClr val="16039E"/>
                </a:solidFill>
                <a:latin typeface="Cambria"/>
                <a:cs typeface="Cambria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Cambria"/>
                <a:cs typeface="Cambria"/>
              </a:rPr>
              <a:t>PEA</a:t>
            </a:r>
            <a:r>
              <a:rPr sz="85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KI</a:t>
            </a:r>
            <a:r>
              <a:rPr sz="85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NG</a:t>
            </a:r>
            <a:r>
              <a:rPr sz="850" spc="3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5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850" spc="55" dirty="0">
                <a:solidFill>
                  <a:srgbClr val="9089CF"/>
                </a:solidFill>
                <a:latin typeface="Cambria"/>
                <a:cs typeface="Cambria"/>
              </a:rPr>
              <a:t>I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LLS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4783"/>
            <a:ext cx="8125459" cy="302260"/>
          </a:xfrm>
          <a:custGeom>
            <a:avLst/>
            <a:gdLst/>
            <a:ahLst/>
            <a:cxnLst/>
            <a:rect l="l" t="t" r="r" b="b"/>
            <a:pathLst>
              <a:path w="8125459" h="302260">
                <a:moveTo>
                  <a:pt x="8125968" y="301752"/>
                </a:moveTo>
                <a:lnTo>
                  <a:pt x="0" y="301752"/>
                </a:lnTo>
                <a:lnTo>
                  <a:pt x="0" y="0"/>
                </a:lnTo>
                <a:lnTo>
                  <a:pt x="8125968" y="0"/>
                </a:lnTo>
                <a:lnTo>
                  <a:pt x="8125968" y="301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7694" y="3135629"/>
            <a:ext cx="3897629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65" dirty="0">
                <a:solidFill>
                  <a:srgbClr val="FFFFFF"/>
                </a:solidFill>
                <a:latin typeface="Arial MT"/>
                <a:cs typeface="Arial MT"/>
              </a:rPr>
              <a:t>Welcome</a:t>
            </a:r>
            <a:r>
              <a:rPr sz="24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50" spc="-1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24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 MT"/>
                <a:cs typeface="Arial MT"/>
              </a:rPr>
              <a:t>Speaking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614928"/>
            <a:ext cx="8125459" cy="100965"/>
          </a:xfrm>
          <a:custGeom>
            <a:avLst/>
            <a:gdLst/>
            <a:ahLst/>
            <a:cxnLst/>
            <a:rect l="l" t="t" r="r" b="b"/>
            <a:pathLst>
              <a:path w="8125459" h="100964">
                <a:moveTo>
                  <a:pt x="8125968" y="100584"/>
                </a:moveTo>
                <a:lnTo>
                  <a:pt x="0" y="10058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0553" y="3573017"/>
            <a:ext cx="31305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Embrace</a:t>
            </a:r>
            <a:r>
              <a:rPr sz="95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9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95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9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95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9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Enhance</a:t>
            </a:r>
            <a:r>
              <a:rPr sz="95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95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mbria"/>
                <a:cs typeface="Cambria"/>
              </a:rPr>
              <a:t>Life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619" y="2523744"/>
            <a:ext cx="2011428" cy="1712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4381" y="2127504"/>
            <a:ext cx="2017523" cy="1712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4381" y="329184"/>
            <a:ext cx="2017523" cy="17129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333" y="329184"/>
            <a:ext cx="2124710" cy="40144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8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800" spc="-110" dirty="0">
                <a:solidFill>
                  <a:srgbClr val="FFFFFF"/>
                </a:solidFill>
                <a:latin typeface="Times New Roman"/>
                <a:cs typeface="Times New Roman"/>
              </a:rPr>
              <a:t>PUB</a:t>
            </a:r>
            <a:r>
              <a:rPr sz="800" spc="25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KI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GOAL</a:t>
            </a:r>
            <a:r>
              <a:rPr sz="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Objectives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0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Speaking</a:t>
            </a:r>
            <a:endParaRPr sz="1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95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Goals</a:t>
            </a:r>
            <a:r>
              <a:rPr sz="95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95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Public</a:t>
            </a:r>
            <a:r>
              <a:rPr sz="95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mbria"/>
                <a:cs typeface="Cambria"/>
              </a:rPr>
              <a:t>Speaking</a:t>
            </a:r>
            <a:endParaRPr sz="95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3905" y="1719072"/>
            <a:ext cx="1685333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18377" y="1454657"/>
            <a:ext cx="5308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80" dirty="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sz="95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A1A1A"/>
                </a:solidFill>
                <a:latin typeface="Arial MT"/>
                <a:cs typeface="Arial MT"/>
              </a:rPr>
              <a:t>Inform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5393" y="321564"/>
            <a:ext cx="1687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PU</a:t>
            </a:r>
            <a:r>
              <a:rPr sz="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IC</a:t>
            </a:r>
            <a:r>
              <a:rPr sz="800" spc="2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S P</a:t>
            </a:r>
            <a:r>
              <a:rPr sz="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EA</a:t>
            </a:r>
            <a:r>
              <a:rPr sz="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KI</a:t>
            </a:r>
            <a:r>
              <a:rPr sz="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1F1385"/>
                </a:solidFill>
                <a:latin typeface="Cambria"/>
                <a:cs typeface="Cambria"/>
              </a:rPr>
              <a:t>G</a:t>
            </a:r>
            <a:r>
              <a:rPr sz="800" spc="315" dirty="0">
                <a:solidFill>
                  <a:srgbClr val="1F1385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Cambria"/>
                <a:cs typeface="Cambria"/>
              </a:rPr>
              <a:t>EF</a:t>
            </a:r>
            <a:r>
              <a:rPr sz="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0125">
              <a:lnSpc>
                <a:spcPct val="100000"/>
              </a:lnSpc>
              <a:spcBef>
                <a:spcPts val="100"/>
              </a:spcBef>
            </a:pPr>
            <a:r>
              <a:rPr sz="2050" spc="-50" dirty="0"/>
              <a:t>Benefits</a:t>
            </a:r>
            <a:r>
              <a:rPr sz="2050" spc="-60" dirty="0"/>
              <a:t> </a:t>
            </a:r>
            <a:r>
              <a:rPr sz="2050" spc="-20" dirty="0"/>
              <a:t>of</a:t>
            </a:r>
            <a:r>
              <a:rPr sz="2050" spc="-105" dirty="0"/>
              <a:t> </a:t>
            </a:r>
            <a:r>
              <a:rPr sz="2050" spc="-70" dirty="0"/>
              <a:t>Public</a:t>
            </a:r>
            <a:r>
              <a:rPr sz="2050" spc="-75" dirty="0"/>
              <a:t> </a:t>
            </a:r>
            <a:r>
              <a:rPr sz="2050" spc="-100" dirty="0"/>
              <a:t>Speaking</a:t>
            </a:r>
            <a:endParaRPr sz="2050"/>
          </a:p>
        </p:txBody>
      </p:sp>
      <p:sp>
        <p:nvSpPr>
          <p:cNvPr id="6" name="object 6"/>
          <p:cNvSpPr/>
          <p:nvPr/>
        </p:nvSpPr>
        <p:spPr>
          <a:xfrm>
            <a:off x="0" y="871727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52895" y="817117"/>
            <a:ext cx="241490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94688"/>
            <a:ext cx="8125459" cy="332740"/>
          </a:xfrm>
          <a:custGeom>
            <a:avLst/>
            <a:gdLst/>
            <a:ahLst/>
            <a:cxnLst/>
            <a:rect l="l" t="t" r="r" b="b"/>
            <a:pathLst>
              <a:path w="8125459" h="332739">
                <a:moveTo>
                  <a:pt x="8125968" y="332232"/>
                </a:moveTo>
                <a:lnTo>
                  <a:pt x="0" y="332232"/>
                </a:lnTo>
                <a:lnTo>
                  <a:pt x="0" y="0"/>
                </a:lnTo>
                <a:lnTo>
                  <a:pt x="8125968" y="0"/>
                </a:lnTo>
                <a:lnTo>
                  <a:pt x="8125968" y="33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279904"/>
            <a:ext cx="8125459" cy="332740"/>
          </a:xfrm>
          <a:custGeom>
            <a:avLst/>
            <a:gdLst/>
            <a:ahLst/>
            <a:cxnLst/>
            <a:rect l="l" t="t" r="r" b="b"/>
            <a:pathLst>
              <a:path w="8125459" h="332739">
                <a:moveTo>
                  <a:pt x="8125968" y="332232"/>
                </a:moveTo>
                <a:lnTo>
                  <a:pt x="0" y="332232"/>
                </a:lnTo>
                <a:lnTo>
                  <a:pt x="0" y="0"/>
                </a:lnTo>
                <a:lnTo>
                  <a:pt x="8125968" y="0"/>
                </a:lnTo>
                <a:lnTo>
                  <a:pt x="8125968" y="33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871216"/>
            <a:ext cx="8125459" cy="332740"/>
          </a:xfrm>
          <a:custGeom>
            <a:avLst/>
            <a:gdLst/>
            <a:ahLst/>
            <a:cxnLst/>
            <a:rect l="l" t="t" r="r" b="b"/>
            <a:pathLst>
              <a:path w="8125459" h="332739">
                <a:moveTo>
                  <a:pt x="8125968" y="332232"/>
                </a:moveTo>
                <a:lnTo>
                  <a:pt x="0" y="332232"/>
                </a:lnTo>
                <a:lnTo>
                  <a:pt x="0" y="0"/>
                </a:lnTo>
                <a:lnTo>
                  <a:pt x="8125968" y="0"/>
                </a:lnTo>
                <a:lnTo>
                  <a:pt x="8125968" y="33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56432"/>
            <a:ext cx="8125459" cy="332740"/>
          </a:xfrm>
          <a:custGeom>
            <a:avLst/>
            <a:gdLst/>
            <a:ahLst/>
            <a:cxnLst/>
            <a:rect l="l" t="t" r="r" b="b"/>
            <a:pathLst>
              <a:path w="8125459" h="332739">
                <a:moveTo>
                  <a:pt x="8125968" y="332232"/>
                </a:moveTo>
                <a:lnTo>
                  <a:pt x="0" y="332232"/>
                </a:lnTo>
                <a:lnTo>
                  <a:pt x="0" y="0"/>
                </a:lnTo>
                <a:lnTo>
                  <a:pt x="8125968" y="0"/>
                </a:lnTo>
                <a:lnTo>
                  <a:pt x="8125968" y="33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2587" y="1655826"/>
            <a:ext cx="6012815" cy="213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sz="95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95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endParaRPr sz="9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90"/>
              </a:spcBef>
            </a:pP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Articulating</a:t>
            </a:r>
            <a:r>
              <a:rPr sz="8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thoughts</a:t>
            </a:r>
            <a:r>
              <a:rPr sz="8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effectively</a:t>
            </a:r>
            <a:r>
              <a:rPr sz="8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enhances</a:t>
            </a:r>
            <a:r>
              <a:rPr sz="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interactions</a:t>
            </a:r>
            <a:r>
              <a:rPr sz="8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personally</a:t>
            </a:r>
            <a:r>
              <a:rPr sz="8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professionally.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Increased</a:t>
            </a:r>
            <a:r>
              <a:rPr sz="10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Confidence</a:t>
            </a:r>
            <a:endParaRPr sz="10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Overcoming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fear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speaking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leads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0F0F0"/>
                </a:solidFill>
                <a:latin typeface="Times New Roman"/>
                <a:cs typeface="Times New Roman"/>
              </a:rPr>
              <a:t>to</a:t>
            </a:r>
            <a:r>
              <a:rPr sz="900" spc="-20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greater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self-assurance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various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situations.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EFEFEF"/>
                </a:solidFill>
                <a:latin typeface="Cambria"/>
                <a:cs typeface="Cambria"/>
              </a:rPr>
              <a:t>Career</a:t>
            </a:r>
            <a:r>
              <a:rPr sz="100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EFEFEF"/>
                </a:solidFill>
                <a:latin typeface="Cambria"/>
                <a:cs typeface="Cambria"/>
              </a:rPr>
              <a:t>Advancement</a:t>
            </a:r>
            <a:endParaRPr sz="1000">
              <a:latin typeface="Cambria"/>
              <a:cs typeface="Cambria"/>
            </a:endParaRPr>
          </a:p>
          <a:p>
            <a:pPr marL="19685">
              <a:lnSpc>
                <a:spcPct val="100000"/>
              </a:lnSpc>
              <a:spcBef>
                <a:spcPts val="580"/>
              </a:spcBef>
            </a:pP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Effective</a:t>
            </a:r>
            <a:r>
              <a:rPr sz="850" spc="2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communication</a:t>
            </a:r>
            <a:r>
              <a:rPr sz="850" spc="7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can</a:t>
            </a:r>
            <a:r>
              <a:rPr sz="850" spc="1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0F0F0"/>
                </a:solidFill>
                <a:latin typeface="Cambria"/>
                <a:cs typeface="Cambria"/>
              </a:rPr>
              <a:t>open</a:t>
            </a:r>
            <a:r>
              <a:rPr sz="850" spc="2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doors</a:t>
            </a:r>
            <a:r>
              <a:rPr sz="850" spc="2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to</a:t>
            </a:r>
            <a:r>
              <a:rPr sz="850" spc="2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DEDED"/>
                </a:solidFill>
                <a:latin typeface="Cambria"/>
                <a:cs typeface="Cambria"/>
              </a:rPr>
              <a:t>new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job</a:t>
            </a:r>
            <a:r>
              <a:rPr sz="850" spc="-20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opportunities</a:t>
            </a:r>
            <a:r>
              <a:rPr sz="850" spc="5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and</a:t>
            </a:r>
            <a:r>
              <a:rPr sz="850" spc="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promotions,</a:t>
            </a:r>
            <a:r>
              <a:rPr sz="850" spc="5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as</a:t>
            </a:r>
            <a:r>
              <a:rPr sz="850" spc="-15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it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is</a:t>
            </a:r>
            <a:r>
              <a:rPr sz="850" spc="-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a</a:t>
            </a:r>
            <a:r>
              <a:rPr sz="850" spc="-40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highly</a:t>
            </a:r>
            <a:r>
              <a:rPr sz="850" spc="5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valued</a:t>
            </a:r>
            <a:r>
              <a:rPr sz="850" spc="3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skill</a:t>
            </a:r>
            <a:r>
              <a:rPr sz="850" spc="4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in</a:t>
            </a:r>
            <a:r>
              <a:rPr sz="85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the</a:t>
            </a:r>
            <a:r>
              <a:rPr sz="850" spc="-2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0F0F0"/>
                </a:solidFill>
                <a:latin typeface="Cambria"/>
                <a:cs typeface="Cambria"/>
              </a:rPr>
              <a:t>workplace.</a:t>
            </a:r>
            <a:endParaRPr sz="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850">
              <a:latin typeface="Cambria"/>
              <a:cs typeface="Cambria"/>
            </a:endParaRPr>
          </a:p>
          <a:p>
            <a:pPr marL="23495">
              <a:lnSpc>
                <a:spcPct val="100000"/>
              </a:lnSpc>
            </a:pPr>
            <a:r>
              <a:rPr sz="1050" spc="-10" dirty="0">
                <a:solidFill>
                  <a:srgbClr val="E9E9E9"/>
                </a:solidFill>
                <a:latin typeface="Times New Roman"/>
                <a:cs typeface="Times New Roman"/>
              </a:rPr>
              <a:t>Better</a:t>
            </a:r>
            <a:r>
              <a:rPr sz="1050" spc="-35" dirty="0">
                <a:solidFill>
                  <a:srgbClr val="E9E9E9"/>
                </a:solidFill>
                <a:latin typeface="Times New Roman"/>
                <a:cs typeface="Times New Roman"/>
              </a:rPr>
              <a:t> </a:t>
            </a:r>
            <a:r>
              <a:rPr sz="1050" spc="-30" dirty="0">
                <a:solidFill>
                  <a:srgbClr val="EBEBEB"/>
                </a:solidFill>
                <a:latin typeface="Times New Roman"/>
                <a:cs typeface="Times New Roman"/>
              </a:rPr>
              <a:t>Critical</a:t>
            </a:r>
            <a:r>
              <a:rPr sz="1050" spc="-2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E6E6E6"/>
                </a:solidFill>
                <a:latin typeface="Times New Roman"/>
                <a:cs typeface="Times New Roman"/>
              </a:rPr>
              <a:t>Thinking</a:t>
            </a:r>
            <a:endParaRPr sz="105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570"/>
              </a:spcBef>
            </a:pPr>
            <a:r>
              <a:rPr sz="850" dirty="0">
                <a:solidFill>
                  <a:srgbClr val="E9E9E9"/>
                </a:solidFill>
                <a:latin typeface="Times New Roman"/>
                <a:cs typeface="Times New Roman"/>
              </a:rPr>
              <a:t>Developing</a:t>
            </a:r>
            <a:r>
              <a:rPr sz="850" spc="170" dirty="0">
                <a:solidFill>
                  <a:srgbClr val="E9E9E9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8E8E8"/>
                </a:solidFill>
                <a:latin typeface="Times New Roman"/>
                <a:cs typeface="Times New Roman"/>
              </a:rPr>
              <a:t>the</a:t>
            </a:r>
            <a:r>
              <a:rPr sz="850" spc="345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ability</a:t>
            </a:r>
            <a:r>
              <a:rPr sz="850" spc="17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to</a:t>
            </a:r>
            <a:r>
              <a:rPr sz="850" spc="16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8E8E8"/>
                </a:solidFill>
                <a:latin typeface="Times New Roman"/>
                <a:cs typeface="Times New Roman"/>
              </a:rPr>
              <a:t>analyze</a:t>
            </a:r>
            <a:r>
              <a:rPr sz="850" spc="24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and</a:t>
            </a:r>
            <a:r>
              <a:rPr sz="850" spc="18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4E4E4"/>
                </a:solidFill>
                <a:latin typeface="Times New Roman"/>
                <a:cs typeface="Times New Roman"/>
              </a:rPr>
              <a:t>structure</a:t>
            </a:r>
            <a:r>
              <a:rPr sz="850" spc="250" dirty="0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ideas</a:t>
            </a:r>
            <a:r>
              <a:rPr sz="850" spc="23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logically</a:t>
            </a:r>
            <a:r>
              <a:rPr sz="850" spc="24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8E8E8"/>
                </a:solidFill>
                <a:latin typeface="Times New Roman"/>
                <a:cs typeface="Times New Roman"/>
              </a:rPr>
              <a:t>enhances</a:t>
            </a:r>
            <a:r>
              <a:rPr sz="850" spc="204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6E6E6"/>
                </a:solidFill>
                <a:latin typeface="Times New Roman"/>
                <a:cs typeface="Times New Roman"/>
              </a:rPr>
              <a:t>decision-making</a:t>
            </a:r>
            <a:r>
              <a:rPr sz="850" spc="1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4E4E4"/>
                </a:solidFill>
                <a:latin typeface="Times New Roman"/>
                <a:cs typeface="Times New Roman"/>
              </a:rPr>
              <a:t>and</a:t>
            </a:r>
            <a:r>
              <a:rPr sz="850" spc="295" dirty="0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8E8E8"/>
                </a:solidFill>
                <a:latin typeface="Times New Roman"/>
                <a:cs typeface="Times New Roman"/>
              </a:rPr>
              <a:t>problem-</a:t>
            </a:r>
            <a:r>
              <a:rPr sz="850" spc="-15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8E8E8"/>
                </a:solidFill>
                <a:latin typeface="Times New Roman"/>
                <a:cs typeface="Times New Roman"/>
              </a:rPr>
              <a:t>solving</a:t>
            </a:r>
            <a:r>
              <a:rPr sz="850" spc="17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E8E8E8"/>
                </a:solidFill>
                <a:latin typeface="Times New Roman"/>
                <a:cs typeface="Times New Roman"/>
              </a:rPr>
              <a:t>abilities.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0856" y="329184"/>
            <a:ext cx="3114666" cy="38618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33" y="2749295"/>
            <a:ext cx="4132571" cy="1143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5238" y="0"/>
            <a:ext cx="4142104" cy="4563110"/>
            <a:chOff x="335238" y="0"/>
            <a:chExt cx="4142104" cy="45631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33" y="1648967"/>
              <a:ext cx="4132571" cy="9601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238" y="0"/>
              <a:ext cx="4142104" cy="4563110"/>
            </a:xfrm>
            <a:custGeom>
              <a:avLst/>
              <a:gdLst/>
              <a:ahLst/>
              <a:cxnLst/>
              <a:rect l="l" t="t" r="r" b="b"/>
              <a:pathLst>
                <a:path w="4142104" h="4563110">
                  <a:moveTo>
                    <a:pt x="4142232" y="4562856"/>
                  </a:moveTo>
                  <a:lnTo>
                    <a:pt x="0" y="4562856"/>
                  </a:lnTo>
                  <a:lnTo>
                    <a:pt x="0" y="0"/>
                  </a:lnTo>
                  <a:lnTo>
                    <a:pt x="4142232" y="0"/>
                  </a:lnTo>
                  <a:lnTo>
                    <a:pt x="4142232" y="4562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8580" y="321564"/>
            <a:ext cx="15843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CAT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LS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Models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513" y="817117"/>
            <a:ext cx="26015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Communication</a:t>
            </a:r>
            <a:r>
              <a:rPr sz="10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Models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Speaking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839" y="1905508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889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Shannon-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Weaver Model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714" y="3109467"/>
            <a:ext cx="715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Berlos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SMCR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Model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4438" y="1790192"/>
            <a:ext cx="2237105" cy="66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4184" marR="5080" indent="-452120">
              <a:lnSpc>
                <a:spcPct val="117000"/>
              </a:lnSpc>
              <a:spcBef>
                <a:spcPts val="105"/>
              </a:spcBef>
              <a:tabLst>
                <a:tab pos="236220" algn="l"/>
                <a:tab pos="462280" algn="l"/>
              </a:tabLst>
            </a:pPr>
            <a:r>
              <a:rPr sz="900" u="sng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900" spc="-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model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emphasizes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message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transmission</a:t>
            </a:r>
            <a:r>
              <a:rPr sz="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sender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receiver,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highlighting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noise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disrupt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communication.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2052" y="2910585"/>
            <a:ext cx="1911350" cy="830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>
              <a:lnSpc>
                <a:spcPct val="124100"/>
              </a:lnSpc>
              <a:spcBef>
                <a:spcPts val="105"/>
              </a:spcBef>
            </a:pPr>
            <a:r>
              <a:rPr sz="850" spc="-10" dirty="0">
                <a:solidFill>
                  <a:srgbClr val="F0F0F0"/>
                </a:solidFill>
                <a:latin typeface="Cambria"/>
                <a:cs typeface="Cambria"/>
              </a:rPr>
              <a:t>This</a:t>
            </a:r>
            <a:r>
              <a:rPr sz="850" spc="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model</a:t>
            </a:r>
            <a:r>
              <a:rPr sz="85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focuses</a:t>
            </a:r>
            <a:r>
              <a:rPr sz="8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2F2F2"/>
                </a:solidFill>
                <a:latin typeface="Cambria"/>
                <a:cs typeface="Cambria"/>
              </a:rPr>
              <a:t>on</a:t>
            </a:r>
            <a:r>
              <a:rPr sz="850" spc="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four</a:t>
            </a:r>
            <a:r>
              <a:rPr sz="8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essential</a:t>
            </a:r>
            <a:r>
              <a:rPr sz="8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components:</a:t>
            </a:r>
            <a:r>
              <a:rPr sz="85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Source,</a:t>
            </a:r>
            <a:r>
              <a:rPr sz="8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Message,</a:t>
            </a:r>
            <a:r>
              <a:rPr sz="8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Channel,</a:t>
            </a:r>
            <a:r>
              <a:rPr sz="8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85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Receiver.</a:t>
            </a:r>
            <a:r>
              <a:rPr sz="8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8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underscores</a:t>
            </a:r>
            <a:r>
              <a:rPr sz="8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how </a:t>
            </a:r>
            <a:r>
              <a:rPr sz="850" spc="-20" dirty="0">
                <a:solidFill>
                  <a:srgbClr val="FFFFFF"/>
                </a:solidFill>
                <a:latin typeface="Cambria"/>
                <a:cs typeface="Cambria"/>
              </a:rPr>
              <a:t>each</a:t>
            </a:r>
            <a:r>
              <a:rPr sz="8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factor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influences</a:t>
            </a:r>
            <a:r>
              <a:rPr sz="85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8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Cambria"/>
                <a:cs typeface="Cambria"/>
              </a:rPr>
              <a:t>comrnunic</a:t>
            </a:r>
            <a:r>
              <a:rPr sz="85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ation</a:t>
            </a:r>
            <a:r>
              <a:rPr sz="8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process.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78600" y="4038600"/>
            <a:ext cx="1295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1119"/>
            <a:ext cx="8128000" cy="32308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819" y="321564"/>
            <a:ext cx="1725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CAT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FFFFFF"/>
                </a:solidFill>
                <a:latin typeface="Times New Roman"/>
                <a:cs typeface="Times New Roman"/>
              </a:rPr>
              <a:t>MENT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66927"/>
            <a:ext cx="8125459" cy="198120"/>
          </a:xfrm>
          <a:custGeom>
            <a:avLst/>
            <a:gdLst/>
            <a:ahLst/>
            <a:cxnLst/>
            <a:rect l="l" t="t" r="r" b="b"/>
            <a:pathLst>
              <a:path w="8125459" h="198120">
                <a:moveTo>
                  <a:pt x="8125968" y="198120"/>
                </a:moveTo>
                <a:lnTo>
                  <a:pt x="0" y="198120"/>
                </a:lnTo>
                <a:lnTo>
                  <a:pt x="0" y="0"/>
                </a:lnTo>
                <a:lnTo>
                  <a:pt x="8125968" y="0"/>
                </a:lnTo>
                <a:lnTo>
                  <a:pt x="8125968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9085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latin typeface="Calibri"/>
                <a:cs typeface="Calibri"/>
              </a:rPr>
              <a:t>Elements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Communication</a:t>
            </a:r>
            <a:r>
              <a:rPr sz="2050" spc="6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Process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02208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3528" y="856996"/>
            <a:ext cx="3569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1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Components</a:t>
            </a:r>
            <a:r>
              <a:rPr sz="1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 Effective</a:t>
            </a:r>
            <a:r>
              <a:rPr sz="1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5" y="1341119"/>
            <a:ext cx="8119109" cy="15240"/>
          </a:xfrm>
          <a:custGeom>
            <a:avLst/>
            <a:gdLst/>
            <a:ahLst/>
            <a:cxnLst/>
            <a:rect l="l" t="t" r="r" b="b"/>
            <a:pathLst>
              <a:path w="8119109" h="15240">
                <a:moveTo>
                  <a:pt x="8119872" y="15240"/>
                </a:moveTo>
                <a:lnTo>
                  <a:pt x="0" y="15240"/>
                </a:lnTo>
                <a:lnTo>
                  <a:pt x="0" y="0"/>
                </a:lnTo>
                <a:lnTo>
                  <a:pt x="8119872" y="0"/>
                </a:lnTo>
                <a:lnTo>
                  <a:pt x="8119872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0095" y="3206495"/>
            <a:ext cx="372110" cy="94615"/>
          </a:xfrm>
          <a:prstGeom prst="rect">
            <a:avLst/>
          </a:prstGeom>
          <a:solidFill>
            <a:srgbClr val="13131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Sender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9904" y="2298192"/>
            <a:ext cx="436880" cy="91440"/>
          </a:xfrm>
          <a:prstGeom prst="rect">
            <a:avLst/>
          </a:prstGeom>
          <a:solidFill>
            <a:srgbClr val="0F0F0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1000" spc="-50" dirty="0">
                <a:solidFill>
                  <a:srgbClr val="EFEFEF"/>
                </a:solidFill>
                <a:latin typeface="Arial MT"/>
                <a:cs typeface="Arial MT"/>
              </a:rPr>
              <a:t>Channel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7713" y="2740151"/>
            <a:ext cx="451484" cy="94615"/>
          </a:xfrm>
          <a:prstGeom prst="rect">
            <a:avLst/>
          </a:prstGeom>
          <a:solidFill>
            <a:srgbClr val="13131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1000" spc="-10" dirty="0">
                <a:solidFill>
                  <a:srgbClr val="E8E8E8"/>
                </a:solidFill>
                <a:latin typeface="Calibri"/>
                <a:cs typeface="Calibri"/>
              </a:rPr>
              <a:t>Receiver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2666" y="3602735"/>
            <a:ext cx="472440" cy="113030"/>
          </a:xfrm>
          <a:prstGeom prst="rect">
            <a:avLst/>
          </a:prstGeom>
          <a:solidFill>
            <a:srgbClr val="0F0F0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950" spc="-20" dirty="0">
                <a:solidFill>
                  <a:srgbClr val="FFFFFF"/>
                </a:solidFill>
                <a:latin typeface="Arial MT"/>
                <a:cs typeface="Arial MT"/>
              </a:rPr>
              <a:t>Message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4800" y="4191000"/>
            <a:ext cx="1295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761" y="276301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47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2666" y="276301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47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791" y="321564"/>
            <a:ext cx="876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EE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800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80" dirty="0">
                <a:solidFill>
                  <a:srgbClr val="FFFFFF"/>
                </a:solidFill>
                <a:latin typeface="Cambria"/>
                <a:cs typeface="Cambria"/>
              </a:rPr>
              <a:t>YP</a:t>
            </a:r>
            <a:r>
              <a:rPr sz="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4310">
              <a:lnSpc>
                <a:spcPct val="100000"/>
              </a:lnSpc>
              <a:spcBef>
                <a:spcPts val="100"/>
              </a:spcBef>
            </a:pPr>
            <a:r>
              <a:rPr sz="2200" spc="-85" dirty="0">
                <a:latin typeface="Times New Roman"/>
                <a:cs typeface="Times New Roman"/>
              </a:rPr>
              <a:t>Types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Speeches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71727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72765" y="823467"/>
            <a:ext cx="2773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1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Different</a:t>
            </a:r>
            <a:r>
              <a:rPr sz="1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Forms</a:t>
            </a:r>
            <a:r>
              <a:rPr sz="1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499616"/>
            <a:ext cx="8125459" cy="1191895"/>
            <a:chOff x="0" y="1499616"/>
            <a:chExt cx="8125459" cy="11918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1619" y="1737360"/>
              <a:ext cx="170666" cy="2773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04" y="1752600"/>
              <a:ext cx="277333" cy="2468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499616"/>
              <a:ext cx="8125459" cy="1191895"/>
            </a:xfrm>
            <a:custGeom>
              <a:avLst/>
              <a:gdLst/>
              <a:ahLst/>
              <a:cxnLst/>
              <a:rect l="l" t="t" r="r" b="b"/>
              <a:pathLst>
                <a:path w="8125459" h="1191895">
                  <a:moveTo>
                    <a:pt x="8125968" y="1191768"/>
                  </a:moveTo>
                  <a:lnTo>
                    <a:pt x="0" y="1191768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191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7054" y="1771395"/>
            <a:ext cx="69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9089" y="1771395"/>
            <a:ext cx="624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Informative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835" y="2192527"/>
            <a:ext cx="339979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17800"/>
              </a:lnSpc>
              <a:spcBef>
                <a:spcPts val="100"/>
              </a:spcBef>
            </a:pPr>
            <a:r>
              <a:rPr sz="900" spc="-30" dirty="0">
                <a:solidFill>
                  <a:srgbClr val="FFFFFF"/>
                </a:solidFill>
                <a:latin typeface="Times New Roman"/>
                <a:cs typeface="Times New Roman"/>
              </a:rPr>
              <a:t>Aimed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at educating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topic,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lecture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detailed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insights.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0258" y="1784095"/>
            <a:ext cx="601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Persuasive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726" y="2192527"/>
            <a:ext cx="326199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178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convince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adopt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a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particular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viewpoint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2F2F2"/>
                </a:solidFill>
                <a:latin typeface="Times New Roman"/>
                <a:cs typeface="Times New Roman"/>
              </a:rPr>
              <a:t>or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action,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a</a:t>
            </a:r>
            <a:r>
              <a:rPr sz="900" spc="-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campaign</a:t>
            </a:r>
            <a:r>
              <a:rPr sz="900" spc="8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speech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motivates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voters.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767583"/>
            <a:ext cx="8125459" cy="1191895"/>
            <a:chOff x="0" y="2767583"/>
            <a:chExt cx="8125459" cy="11918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04" y="3044951"/>
              <a:ext cx="237714" cy="2377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2767583"/>
              <a:ext cx="8125459" cy="1191895"/>
            </a:xfrm>
            <a:custGeom>
              <a:avLst/>
              <a:gdLst/>
              <a:ahLst/>
              <a:cxnLst/>
              <a:rect l="l" t="t" r="r" b="b"/>
              <a:pathLst>
                <a:path w="8125459" h="1191895">
                  <a:moveTo>
                    <a:pt x="8125968" y="1191768"/>
                  </a:moveTo>
                  <a:lnTo>
                    <a:pt x="0" y="1191768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191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3782" y="2966720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Cambria"/>
                <a:cs typeface="Cambria"/>
              </a:rPr>
              <a:t>e•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1503" y="2966720"/>
            <a:ext cx="48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EDEDED"/>
                </a:solidFill>
                <a:latin typeface="Cambria"/>
                <a:cs typeface="Cambria"/>
              </a:rPr>
              <a:t>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8161" y="3048761"/>
            <a:ext cx="12160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950" spc="-25" dirty="0">
                <a:solidFill>
                  <a:srgbClr val="FFFFFF"/>
                </a:solidFill>
                <a:latin typeface="Cambria"/>
                <a:cs typeface="Cambria"/>
              </a:rPr>
              <a:t>°°</a:t>
            </a:r>
            <a:r>
              <a:rPr sz="95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950" spc="-10" dirty="0">
                <a:solidFill>
                  <a:srgbClr val="EFEFEF"/>
                </a:solidFill>
                <a:latin typeface="Cambria"/>
                <a:cs typeface="Cambria"/>
              </a:rPr>
              <a:t>Commemorative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551" y="3468370"/>
            <a:ext cx="3363595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0000"/>
              </a:lnSpc>
              <a:spcBef>
                <a:spcPts val="100"/>
              </a:spcBef>
            </a:pP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Celebrates</a:t>
            </a:r>
            <a:r>
              <a:rPr sz="850" spc="6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or</a:t>
            </a:r>
            <a:r>
              <a:rPr sz="850" spc="2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0F0F0"/>
                </a:solidFill>
                <a:latin typeface="Cambria"/>
                <a:cs typeface="Cambria"/>
              </a:rPr>
              <a:t>honors</a:t>
            </a:r>
            <a:r>
              <a:rPr sz="850" spc="5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a</a:t>
            </a:r>
            <a:r>
              <a:rPr sz="850" spc="3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person,</a:t>
            </a:r>
            <a:r>
              <a:rPr sz="850" spc="7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event,</a:t>
            </a:r>
            <a:r>
              <a:rPr sz="850" spc="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or</a:t>
            </a:r>
            <a:r>
              <a:rPr sz="850" spc="-1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occasion,</a:t>
            </a:r>
            <a:r>
              <a:rPr sz="850" spc="6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such</a:t>
            </a:r>
            <a:r>
              <a:rPr sz="850" spc="-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as</a:t>
            </a:r>
            <a:r>
              <a:rPr sz="850" spc="4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a</a:t>
            </a:r>
            <a:r>
              <a:rPr sz="850" spc="-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eulogy</a:t>
            </a:r>
            <a:r>
              <a:rPr sz="850" spc="9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20" dirty="0">
                <a:solidFill>
                  <a:srgbClr val="EDEDED"/>
                </a:solidFill>
                <a:latin typeface="Cambria"/>
                <a:cs typeface="Cambria"/>
              </a:rPr>
              <a:t>that</a:t>
            </a:r>
            <a:r>
              <a:rPr sz="850" spc="50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pays</a:t>
            </a:r>
            <a:r>
              <a:rPr sz="850" spc="-2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tribute</a:t>
            </a:r>
            <a:r>
              <a:rPr sz="850" spc="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to</a:t>
            </a:r>
            <a:r>
              <a:rPr sz="850" spc="-2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someone's</a:t>
            </a:r>
            <a:r>
              <a:rPr sz="850" spc="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life</a:t>
            </a:r>
            <a:r>
              <a:rPr sz="850" spc="-1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and</a:t>
            </a:r>
            <a:r>
              <a:rPr sz="850" spc="-4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achievements.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35405" y="3055111"/>
            <a:ext cx="600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E8E8E8"/>
                </a:solidFill>
                <a:latin typeface="Cambria"/>
                <a:cs typeface="Cambria"/>
              </a:rPr>
              <a:t>Impromptu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9408" y="3468370"/>
            <a:ext cx="283337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20000"/>
              </a:lnSpc>
              <a:spcBef>
                <a:spcPts val="100"/>
              </a:spcBef>
            </a:pP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Given</a:t>
            </a:r>
            <a:r>
              <a:rPr sz="850" spc="3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8E8E8"/>
                </a:solidFill>
                <a:latin typeface="Cambria"/>
                <a:cs typeface="Cambria"/>
              </a:rPr>
              <a:t>without</a:t>
            </a:r>
            <a:r>
              <a:rPr sz="850" spc="8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6E6E6"/>
                </a:solidFill>
                <a:latin typeface="Cambria"/>
                <a:cs typeface="Cambria"/>
              </a:rPr>
              <a:t>preparation,</a:t>
            </a:r>
            <a:r>
              <a:rPr sz="850" spc="9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often</a:t>
            </a:r>
            <a:r>
              <a:rPr sz="850" spc="3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in</a:t>
            </a:r>
            <a:r>
              <a:rPr sz="850" spc="1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9E9E9"/>
                </a:solidFill>
                <a:latin typeface="Cambria"/>
                <a:cs typeface="Cambria"/>
              </a:rPr>
              <a:t>response</a:t>
            </a:r>
            <a:r>
              <a:rPr sz="850" spc="95" dirty="0">
                <a:solidFill>
                  <a:srgbClr val="E9E9E9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to</a:t>
            </a:r>
            <a:r>
              <a:rPr sz="850" spc="5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9E9E9"/>
                </a:solidFill>
                <a:latin typeface="Cambria"/>
                <a:cs typeface="Cambria"/>
              </a:rPr>
              <a:t>unexpected</a:t>
            </a:r>
            <a:r>
              <a:rPr sz="850" spc="500" dirty="0">
                <a:solidFill>
                  <a:srgbClr val="E9E9E9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opportunities,</a:t>
            </a:r>
            <a:r>
              <a:rPr sz="850" spc="-3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such</a:t>
            </a:r>
            <a:r>
              <a:rPr sz="850" spc="-1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2E2E2"/>
                </a:solidFill>
                <a:latin typeface="Cambria"/>
                <a:cs typeface="Cambria"/>
              </a:rPr>
              <a:t>as</a:t>
            </a:r>
            <a:r>
              <a:rPr sz="850" spc="2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DDDDD"/>
                </a:solidFill>
                <a:latin typeface="Cambria"/>
                <a:cs typeface="Cambria"/>
              </a:rPr>
              <a:t>a</a:t>
            </a:r>
            <a:r>
              <a:rPr sz="850" spc="1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spontaneous</a:t>
            </a:r>
            <a:r>
              <a:rPr sz="850" spc="7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toast</a:t>
            </a:r>
            <a:r>
              <a:rPr sz="850" spc="5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85" dirty="0">
                <a:solidFill>
                  <a:srgbClr val="E8E8E8"/>
                </a:solidFill>
                <a:latin typeface="Cambria"/>
                <a:cs typeface="Cambria"/>
              </a:rPr>
              <a:t>aL</a:t>
            </a:r>
            <a:r>
              <a:rPr sz="850" spc="1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A1A1A1"/>
                </a:solidFill>
                <a:latin typeface="Cambria"/>
                <a:cs typeface="Cambria"/>
              </a:rPr>
              <a:t>a</a:t>
            </a:r>
            <a:r>
              <a:rPr sz="850" spc="-10" dirty="0">
                <a:solidFill>
                  <a:srgbClr val="A1A1A1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BEBEB"/>
                </a:solidFill>
                <a:latin typeface="Cambria"/>
                <a:cs typeface="Cambria"/>
              </a:rPr>
              <a:t>¿atherlng'.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422452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972</Words>
  <Application>Microsoft Office PowerPoint</Application>
  <PresentationFormat>Custom</PresentationFormat>
  <Paragraphs>181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Benefits of Public Speaking</vt:lpstr>
      <vt:lpstr>Models of Communication</vt:lpstr>
      <vt:lpstr>Elements of the Communication Process</vt:lpstr>
      <vt:lpstr>Types of Speeches</vt:lpstr>
      <vt:lpstr>Slide 9</vt:lpstr>
      <vt:lpstr>Organizing Your Speech</vt:lpstr>
      <vt:lpstr>Slide 11</vt:lpstr>
      <vt:lpstr>Overcoming Nervousness</vt:lpstr>
      <vt:lpstr>Conclusion on Public Speaking</vt:lpstr>
      <vt:lpstr>Slide 14</vt:lpstr>
      <vt:lpstr>Slide 15</vt:lpstr>
      <vt:lpstr>Final Thoughts on Public Speaking</vt:lpstr>
      <vt:lpstr>Enhance Your Public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5</cp:revision>
  <dcterms:created xsi:type="dcterms:W3CDTF">2024-12-06T06:58:26Z</dcterms:created>
  <dcterms:modified xsi:type="dcterms:W3CDTF">2024-12-05T20:07:57Z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Producer">
    <vt:lpwstr>jsPDF 2.5.1</vt:lpwstr>
  </property>
  <property fmtid="{D5CDD505-2E9C-101B-9397-08002B2CF9AE}" pid="4" name="LastSaved">
    <vt:filetime>2024-12-06T00:00:00Z</vt:filetime>
  </property>
</Properties>
</file>