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rial Black" pitchFamily="34" charset="0"/>
      <p:bold r:id="rId9"/>
    </p:embeddedFont>
    <p:embeddedFont>
      <p:font typeface="DFKai-SB" pitchFamily="65" charset="-120"/>
      <p:regular r:id="rId10"/>
    </p:embeddedFont>
    <p:embeddedFont>
      <p:font typeface="Aharoni" pitchFamily="2" charset="-79"/>
      <p:bold r:id="rId11"/>
    </p:embeddedFont>
    <p:embeddedFont>
      <p:font typeface="Calibri" pitchFamily="34" charset="0"/>
      <p:regular r:id="rId12"/>
      <p:bold r:id="rId13"/>
      <p:italic r:id="rId14"/>
      <p:boldItalic r:id="rId15"/>
    </p:embeddedFont>
    <p:embeddedFont>
      <p:font typeface="Lora" charset="0"/>
      <p:regular r:id="rId16"/>
    </p:embeddedFont>
    <p:embeddedFont>
      <p:font typeface="Source Sans Pro"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590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Principles of Management</a:t>
            </a:r>
          </a:p>
          <a:p>
            <a:r>
              <a:rPr lang="en-US" sz="2200" b="1" dirty="0" smtClean="0">
                <a:solidFill>
                  <a:srgbClr val="FF0000"/>
                </a:solidFill>
                <a:latin typeface="Arial Black" pitchFamily="34" charset="0"/>
                <a:cs typeface="Aharoni" pitchFamily="2" charset="-79"/>
              </a:rPr>
              <a:t>Course Code : 22HRM1CC1</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735107" y="4742481"/>
            <a:ext cx="7315200" cy="954107"/>
          </a:xfrm>
          <a:prstGeom prst="rect">
            <a:avLst/>
          </a:prstGeom>
        </p:spPr>
        <p:txBody>
          <a:bodyPr>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Unit-VI </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Management And HRM</a:t>
            </a:r>
            <a:endParaRPr lang="en-US" sz="2800" b="1" dirty="0">
              <a:solidFill>
                <a:srgbClr val="7030A0"/>
              </a:solidFill>
              <a:latin typeface="Arial Black" pitchFamily="34" charset="0"/>
            </a:endParaRP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273737"/>
            <a:ext cx="7468553" cy="1408033"/>
          </a:xfrm>
          <a:prstGeom prst="rect">
            <a:avLst/>
          </a:prstGeom>
          <a:noFill/>
          <a:ln/>
        </p:spPr>
        <p:txBody>
          <a:bodyPr wrap="square" lIns="0" tIns="0" rIns="0" bIns="0" rtlCol="0" anchor="t"/>
          <a:lstStyle/>
          <a:p>
            <a:pPr marL="0" indent="0">
              <a:lnSpc>
                <a:spcPts val="5500"/>
              </a:lnSpc>
              <a:buNone/>
            </a:pPr>
            <a:r>
              <a:rPr lang="en-US" sz="4400" dirty="0">
                <a:solidFill>
                  <a:srgbClr val="F98AC7"/>
                </a:solidFill>
                <a:latin typeface="Lora" pitchFamily="34" charset="0"/>
                <a:ea typeface="Lora" pitchFamily="34" charset="-122"/>
                <a:cs typeface="Lora" pitchFamily="34" charset="-120"/>
              </a:rPr>
              <a:t>Management and Human Resource Management</a:t>
            </a:r>
            <a:endParaRPr lang="en-US" sz="4400" dirty="0"/>
          </a:p>
        </p:txBody>
      </p:sp>
      <p:sp>
        <p:nvSpPr>
          <p:cNvPr id="4" name="Text 1"/>
          <p:cNvSpPr/>
          <p:nvPr/>
        </p:nvSpPr>
        <p:spPr>
          <a:xfrm>
            <a:off x="837724" y="4040743"/>
            <a:ext cx="7468553" cy="1915120"/>
          </a:xfrm>
          <a:prstGeom prst="rect">
            <a:avLst/>
          </a:prstGeom>
          <a:noFill/>
          <a:ln/>
        </p:spPr>
        <p:txBody>
          <a:bodyPr wrap="square" lIns="0" tIns="0" rIns="0" bIns="0" rtlCol="0" anchor="t"/>
          <a:lstStyle/>
          <a:p>
            <a:pPr marL="0" indent="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 This presentation will explore the concepts of management and human resource management (HRM), highlighting their differences, relationship, and the crucial roles they play within organizations. We'll delve into the key aspects of each discipline and how they work together to drive organizational success.</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169313"/>
            <a:ext cx="11555611" cy="704017"/>
          </a:xfrm>
          <a:prstGeom prst="rect">
            <a:avLst/>
          </a:prstGeom>
          <a:noFill/>
          <a:ln/>
        </p:spPr>
        <p:txBody>
          <a:bodyPr wrap="none" lIns="0" tIns="0" rIns="0" bIns="0" rtlCol="0" anchor="t"/>
          <a:lstStyle/>
          <a:p>
            <a:pPr marL="0" indent="0">
              <a:lnSpc>
                <a:spcPts val="5500"/>
              </a:lnSpc>
              <a:buNone/>
            </a:pPr>
            <a:r>
              <a:rPr lang="en-US" sz="4400" dirty="0">
                <a:solidFill>
                  <a:srgbClr val="F98AC7"/>
                </a:solidFill>
                <a:latin typeface="Lora" pitchFamily="34" charset="0"/>
                <a:ea typeface="Lora" pitchFamily="34" charset="-122"/>
                <a:cs typeface="Lora" pitchFamily="34" charset="-120"/>
              </a:rPr>
              <a:t>The Meaning and Definition of Management</a:t>
            </a:r>
            <a:endParaRPr lang="en-US" sz="4400" dirty="0"/>
          </a:p>
        </p:txBody>
      </p:sp>
      <p:sp>
        <p:nvSpPr>
          <p:cNvPr id="3" name="Text 1"/>
          <p:cNvSpPr/>
          <p:nvPr/>
        </p:nvSpPr>
        <p:spPr>
          <a:xfrm>
            <a:off x="837724" y="2471618"/>
            <a:ext cx="2905839" cy="351949"/>
          </a:xfrm>
          <a:prstGeom prst="rect">
            <a:avLst/>
          </a:prstGeom>
          <a:noFill/>
          <a:ln/>
        </p:spPr>
        <p:txBody>
          <a:bodyPr wrap="none" lIns="0" tIns="0" rIns="0" bIns="0" rtlCol="0" anchor="t"/>
          <a:lstStyle/>
          <a:p>
            <a:pPr marL="0" indent="0">
              <a:lnSpc>
                <a:spcPts val="2750"/>
              </a:lnSpc>
              <a:buNone/>
            </a:pPr>
            <a:r>
              <a:rPr lang="en-US" sz="2200" dirty="0">
                <a:solidFill>
                  <a:srgbClr val="F98AC7"/>
                </a:solidFill>
                <a:latin typeface="Lora" pitchFamily="34" charset="0"/>
                <a:ea typeface="Lora" pitchFamily="34" charset="-122"/>
                <a:cs typeface="Lora" pitchFamily="34" charset="-120"/>
              </a:rPr>
              <a:t>What is Management?</a:t>
            </a:r>
            <a:endParaRPr lang="en-US" sz="2200" dirty="0"/>
          </a:p>
        </p:txBody>
      </p:sp>
      <p:sp>
        <p:nvSpPr>
          <p:cNvPr id="4" name="Text 2"/>
          <p:cNvSpPr/>
          <p:nvPr/>
        </p:nvSpPr>
        <p:spPr>
          <a:xfrm>
            <a:off x="837724" y="3062883"/>
            <a:ext cx="6185535" cy="1915120"/>
          </a:xfrm>
          <a:prstGeom prst="rect">
            <a:avLst/>
          </a:prstGeom>
          <a:noFill/>
          <a:ln/>
        </p:spPr>
        <p:txBody>
          <a:bodyPr wrap="square" lIns="0" tIns="0" rIns="0" bIns="0" rtlCol="0" anchor="t"/>
          <a:lstStyle/>
          <a:p>
            <a:pPr marL="0" indent="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Management is the process of coordinating and overseeing the work of others to achieve organizational goals efficiently and effectively. It involves planning, organizing, leading, and controlling the resources of an organization to maximize productivity and minimize waste.</a:t>
            </a:r>
            <a:endParaRPr lang="en-US" sz="1850" dirty="0"/>
          </a:p>
        </p:txBody>
      </p:sp>
      <p:sp>
        <p:nvSpPr>
          <p:cNvPr id="5" name="Text 3"/>
          <p:cNvSpPr/>
          <p:nvPr/>
        </p:nvSpPr>
        <p:spPr>
          <a:xfrm>
            <a:off x="7614761" y="2471618"/>
            <a:ext cx="3968710" cy="351949"/>
          </a:xfrm>
          <a:prstGeom prst="rect">
            <a:avLst/>
          </a:prstGeom>
          <a:noFill/>
          <a:ln/>
        </p:spPr>
        <p:txBody>
          <a:bodyPr wrap="none" lIns="0" tIns="0" rIns="0" bIns="0" rtlCol="0" anchor="t"/>
          <a:lstStyle/>
          <a:p>
            <a:pPr marL="0" indent="0">
              <a:lnSpc>
                <a:spcPts val="2750"/>
              </a:lnSpc>
              <a:buNone/>
            </a:pPr>
            <a:r>
              <a:rPr lang="en-US" sz="2200" dirty="0">
                <a:solidFill>
                  <a:srgbClr val="F98AC7"/>
                </a:solidFill>
                <a:latin typeface="Lora" pitchFamily="34" charset="0"/>
                <a:ea typeface="Lora" pitchFamily="34" charset="-122"/>
                <a:cs typeface="Lora" pitchFamily="34" charset="-120"/>
              </a:rPr>
              <a:t>Key Functions of Management</a:t>
            </a:r>
            <a:endParaRPr lang="en-US" sz="2200" dirty="0"/>
          </a:p>
        </p:txBody>
      </p:sp>
      <p:sp>
        <p:nvSpPr>
          <p:cNvPr id="6" name="Text 4"/>
          <p:cNvSpPr/>
          <p:nvPr/>
        </p:nvSpPr>
        <p:spPr>
          <a:xfrm>
            <a:off x="7614761" y="3062883"/>
            <a:ext cx="6185535" cy="383024"/>
          </a:xfrm>
          <a:prstGeom prst="rect">
            <a:avLst/>
          </a:prstGeom>
          <a:noFill/>
          <a:ln/>
        </p:spPr>
        <p:txBody>
          <a:bodyPr wrap="none" lIns="0" tIns="0" rIns="0" bIns="0" rtlCol="0" anchor="t"/>
          <a:lstStyle/>
          <a:p>
            <a:pPr marL="0" indent="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The four primary functions of management are:</a:t>
            </a:r>
            <a:endParaRPr lang="en-US" sz="1850" dirty="0"/>
          </a:p>
        </p:txBody>
      </p:sp>
      <p:sp>
        <p:nvSpPr>
          <p:cNvPr id="7" name="Text 5"/>
          <p:cNvSpPr/>
          <p:nvPr/>
        </p:nvSpPr>
        <p:spPr>
          <a:xfrm>
            <a:off x="7614761" y="3661291"/>
            <a:ext cx="6185535" cy="766048"/>
          </a:xfrm>
          <a:prstGeom prst="rect">
            <a:avLst/>
          </a:prstGeom>
          <a:noFill/>
          <a:ln/>
        </p:spPr>
        <p:txBody>
          <a:bodyPr wrap="square" lIns="0" tIns="0" rIns="0" bIns="0" rtlCol="0" anchor="t"/>
          <a:lstStyle/>
          <a:p>
            <a:pPr marL="342900" indent="-342900" algn="l">
              <a:lnSpc>
                <a:spcPts val="3000"/>
              </a:lnSpc>
              <a:buSzPct val="100000"/>
              <a:buChar char="•"/>
            </a:pPr>
            <a:r>
              <a:rPr lang="en-US" sz="1850" dirty="0">
                <a:solidFill>
                  <a:srgbClr val="D6E5EF"/>
                </a:solidFill>
                <a:latin typeface="Source Sans Pro" pitchFamily="34" charset="0"/>
                <a:ea typeface="Source Sans Pro" pitchFamily="34" charset="-122"/>
                <a:cs typeface="Source Sans Pro" pitchFamily="34" charset="-120"/>
              </a:rPr>
              <a:t>Planning: Establishing objectives and determining the best course of action to achieve them.</a:t>
            </a:r>
            <a:endParaRPr lang="en-US" sz="1850" dirty="0"/>
          </a:p>
        </p:txBody>
      </p:sp>
      <p:sp>
        <p:nvSpPr>
          <p:cNvPr id="8" name="Text 6"/>
          <p:cNvSpPr/>
          <p:nvPr/>
        </p:nvSpPr>
        <p:spPr>
          <a:xfrm>
            <a:off x="7614761" y="4511040"/>
            <a:ext cx="6185535" cy="766048"/>
          </a:xfrm>
          <a:prstGeom prst="rect">
            <a:avLst/>
          </a:prstGeom>
          <a:noFill/>
          <a:ln/>
        </p:spPr>
        <p:txBody>
          <a:bodyPr wrap="square" lIns="0" tIns="0" rIns="0" bIns="0" rtlCol="0" anchor="t"/>
          <a:lstStyle/>
          <a:p>
            <a:pPr marL="342900" indent="-342900" algn="l">
              <a:lnSpc>
                <a:spcPts val="3000"/>
              </a:lnSpc>
              <a:buSzPct val="100000"/>
              <a:buChar char="•"/>
            </a:pPr>
            <a:r>
              <a:rPr lang="en-US" sz="1850" dirty="0">
                <a:solidFill>
                  <a:srgbClr val="D6E5EF"/>
                </a:solidFill>
                <a:latin typeface="Source Sans Pro" pitchFamily="34" charset="0"/>
                <a:ea typeface="Source Sans Pro" pitchFamily="34" charset="-122"/>
                <a:cs typeface="Source Sans Pro" pitchFamily="34" charset="-120"/>
              </a:rPr>
              <a:t>Organizing: Arranging and structuring work to accomplish the organization's goals.</a:t>
            </a:r>
            <a:endParaRPr lang="en-US" sz="1850" dirty="0"/>
          </a:p>
        </p:txBody>
      </p:sp>
      <p:sp>
        <p:nvSpPr>
          <p:cNvPr id="9" name="Text 7"/>
          <p:cNvSpPr/>
          <p:nvPr/>
        </p:nvSpPr>
        <p:spPr>
          <a:xfrm>
            <a:off x="7614761" y="5360789"/>
            <a:ext cx="6185535" cy="766048"/>
          </a:xfrm>
          <a:prstGeom prst="rect">
            <a:avLst/>
          </a:prstGeom>
          <a:noFill/>
          <a:ln/>
        </p:spPr>
        <p:txBody>
          <a:bodyPr wrap="square" lIns="0" tIns="0" rIns="0" bIns="0" rtlCol="0" anchor="t"/>
          <a:lstStyle/>
          <a:p>
            <a:pPr marL="342900" indent="-342900" algn="l">
              <a:lnSpc>
                <a:spcPts val="3000"/>
              </a:lnSpc>
              <a:buSzPct val="100000"/>
              <a:buChar char="•"/>
            </a:pPr>
            <a:r>
              <a:rPr lang="en-US" sz="1850" dirty="0">
                <a:solidFill>
                  <a:srgbClr val="D6E5EF"/>
                </a:solidFill>
                <a:latin typeface="Source Sans Pro" pitchFamily="34" charset="0"/>
                <a:ea typeface="Source Sans Pro" pitchFamily="34" charset="-122"/>
                <a:cs typeface="Source Sans Pro" pitchFamily="34" charset="-120"/>
              </a:rPr>
              <a:t>Leading: Motivating and directing employees to work towards the organization's objectives.</a:t>
            </a:r>
            <a:endParaRPr lang="en-US" sz="1850" dirty="0"/>
          </a:p>
        </p:txBody>
      </p:sp>
      <p:sp>
        <p:nvSpPr>
          <p:cNvPr id="10" name="Text 8"/>
          <p:cNvSpPr/>
          <p:nvPr/>
        </p:nvSpPr>
        <p:spPr>
          <a:xfrm>
            <a:off x="7614761" y="6210538"/>
            <a:ext cx="6185535" cy="766048"/>
          </a:xfrm>
          <a:prstGeom prst="rect">
            <a:avLst/>
          </a:prstGeom>
          <a:noFill/>
          <a:ln/>
        </p:spPr>
        <p:txBody>
          <a:bodyPr wrap="square" lIns="0" tIns="0" rIns="0" bIns="0" rtlCol="0" anchor="t"/>
          <a:lstStyle/>
          <a:p>
            <a:pPr marL="342900" indent="-342900" algn="l">
              <a:lnSpc>
                <a:spcPts val="3000"/>
              </a:lnSpc>
              <a:buSzPct val="100000"/>
              <a:buChar char="•"/>
            </a:pPr>
            <a:r>
              <a:rPr lang="en-US" sz="1850" dirty="0">
                <a:solidFill>
                  <a:srgbClr val="D6E5EF"/>
                </a:solidFill>
                <a:latin typeface="Source Sans Pro" pitchFamily="34" charset="0"/>
                <a:ea typeface="Source Sans Pro" pitchFamily="34" charset="-122"/>
                <a:cs typeface="Source Sans Pro" pitchFamily="34" charset="-120"/>
              </a:rPr>
              <a:t>Controlling: Monitoring and regulating the organization's activities to ensure they align with the plan.</a:t>
            </a:r>
            <a:endParaRPr lang="en-US" sz="1850" dirty="0"/>
          </a:p>
        </p:txBody>
      </p:sp>
      <p:pic>
        <p:nvPicPr>
          <p:cNvPr id="12" name="Picture 11">
            <a:extLst>
              <a:ext uri="{FF2B5EF4-FFF2-40B4-BE49-F238E27FC236}">
                <a16:creationId xmlns:a16="http://schemas.microsoft.com/office/drawing/2014/main" xmlns="" id="{5A21D5EA-CC61-B780-D55A-FEF33CF662BB}"/>
              </a:ext>
            </a:extLst>
          </p:cNvPr>
          <p:cNvPicPr>
            <a:picLocks noChangeAspect="1"/>
          </p:cNvPicPr>
          <p:nvPr/>
        </p:nvPicPr>
        <p:blipFill>
          <a:blip r:embed="rId3"/>
          <a:stretch>
            <a:fillRect/>
          </a:stretch>
        </p:blipFill>
        <p:spPr>
          <a:xfrm>
            <a:off x="12298712" y="7772336"/>
            <a:ext cx="2210108" cy="4572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889397"/>
            <a:ext cx="12954952" cy="1408033"/>
          </a:xfrm>
          <a:prstGeom prst="rect">
            <a:avLst/>
          </a:prstGeom>
          <a:noFill/>
          <a:ln/>
        </p:spPr>
        <p:txBody>
          <a:bodyPr wrap="square" lIns="0" tIns="0" rIns="0" bIns="0" rtlCol="0" anchor="t"/>
          <a:lstStyle/>
          <a:p>
            <a:pPr marL="0" indent="0">
              <a:lnSpc>
                <a:spcPts val="5500"/>
              </a:lnSpc>
              <a:buNone/>
            </a:pPr>
            <a:r>
              <a:rPr lang="en-US" sz="4400" dirty="0">
                <a:solidFill>
                  <a:srgbClr val="F98AC7"/>
                </a:solidFill>
                <a:latin typeface="Lora" pitchFamily="34" charset="0"/>
                <a:ea typeface="Lora" pitchFamily="34" charset="-122"/>
                <a:cs typeface="Lora" pitchFamily="34" charset="-120"/>
              </a:rPr>
              <a:t>Human Resource Management: Differences and Relationship with Management</a:t>
            </a:r>
            <a:endParaRPr lang="en-US" sz="4400" dirty="0"/>
          </a:p>
        </p:txBody>
      </p:sp>
      <p:sp>
        <p:nvSpPr>
          <p:cNvPr id="3" name="Shape 1"/>
          <p:cNvSpPr/>
          <p:nvPr/>
        </p:nvSpPr>
        <p:spPr>
          <a:xfrm>
            <a:off x="837724" y="3045381"/>
            <a:ext cx="538520" cy="538520"/>
          </a:xfrm>
          <a:prstGeom prst="roundRect">
            <a:avLst>
              <a:gd name="adj" fmla="val 6668"/>
            </a:avLst>
          </a:prstGeom>
          <a:solidFill>
            <a:srgbClr val="444752"/>
          </a:solidFill>
          <a:ln/>
        </p:spPr>
      </p:sp>
      <p:sp>
        <p:nvSpPr>
          <p:cNvPr id="4" name="Text 2"/>
          <p:cNvSpPr/>
          <p:nvPr/>
        </p:nvSpPr>
        <p:spPr>
          <a:xfrm>
            <a:off x="1045369" y="3145631"/>
            <a:ext cx="123111" cy="337899"/>
          </a:xfrm>
          <a:prstGeom prst="rect">
            <a:avLst/>
          </a:prstGeom>
          <a:noFill/>
          <a:ln/>
        </p:spPr>
        <p:txBody>
          <a:bodyPr wrap="none" lIns="0" tIns="0" rIns="0" bIns="0" rtlCol="0" anchor="t"/>
          <a:lstStyle/>
          <a:p>
            <a:pPr marL="0" indent="0" algn="ctr">
              <a:lnSpc>
                <a:spcPts val="2650"/>
              </a:lnSpc>
              <a:buNone/>
            </a:pPr>
            <a:r>
              <a:rPr lang="en-US" sz="2650" dirty="0">
                <a:solidFill>
                  <a:srgbClr val="D6E5EF"/>
                </a:solidFill>
                <a:latin typeface="Lora" pitchFamily="34" charset="0"/>
                <a:ea typeface="Lora" pitchFamily="34" charset="-122"/>
                <a:cs typeface="Lora" pitchFamily="34" charset="-120"/>
              </a:rPr>
              <a:t>1</a:t>
            </a:r>
            <a:endParaRPr lang="en-US" sz="2650" dirty="0"/>
          </a:p>
        </p:txBody>
      </p:sp>
      <p:sp>
        <p:nvSpPr>
          <p:cNvPr id="5" name="Text 3"/>
          <p:cNvSpPr/>
          <p:nvPr/>
        </p:nvSpPr>
        <p:spPr>
          <a:xfrm>
            <a:off x="1615559" y="3045381"/>
            <a:ext cx="3380899" cy="703898"/>
          </a:xfrm>
          <a:prstGeom prst="rect">
            <a:avLst/>
          </a:prstGeom>
          <a:noFill/>
          <a:ln/>
        </p:spPr>
        <p:txBody>
          <a:bodyPr wrap="square" lIns="0" tIns="0" rIns="0" bIns="0" rtlCol="0" anchor="t"/>
          <a:lstStyle/>
          <a:p>
            <a:pPr marL="0" indent="0">
              <a:lnSpc>
                <a:spcPts val="2750"/>
              </a:lnSpc>
              <a:buNone/>
            </a:pPr>
            <a:r>
              <a:rPr lang="en-US" sz="2200" dirty="0">
                <a:solidFill>
                  <a:srgbClr val="D6E5EF"/>
                </a:solidFill>
                <a:latin typeface="Lora" pitchFamily="34" charset="0"/>
                <a:ea typeface="Lora" pitchFamily="34" charset="-122"/>
                <a:cs typeface="Lora" pitchFamily="34" charset="-120"/>
              </a:rPr>
              <a:t>What is Human Resource Management?</a:t>
            </a:r>
            <a:endParaRPr lang="en-US" sz="2200" dirty="0"/>
          </a:p>
        </p:txBody>
      </p:sp>
      <p:sp>
        <p:nvSpPr>
          <p:cNvPr id="6" name="Text 4"/>
          <p:cNvSpPr/>
          <p:nvPr/>
        </p:nvSpPr>
        <p:spPr>
          <a:xfrm>
            <a:off x="1615559" y="3892868"/>
            <a:ext cx="3380899" cy="3064193"/>
          </a:xfrm>
          <a:prstGeom prst="rect">
            <a:avLst/>
          </a:prstGeom>
          <a:noFill/>
          <a:ln/>
        </p:spPr>
        <p:txBody>
          <a:bodyPr wrap="square" lIns="0" tIns="0" rIns="0" bIns="0" rtlCol="0" anchor="t"/>
          <a:lstStyle/>
          <a:p>
            <a:pPr marL="0" indent="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HRM is the function within an organization that focuses on the management of the organization's workforce. It encompasses activities such as recruitment, selection, training, development, and performance management.</a:t>
            </a:r>
            <a:endParaRPr lang="en-US" sz="1850" dirty="0"/>
          </a:p>
        </p:txBody>
      </p:sp>
      <p:sp>
        <p:nvSpPr>
          <p:cNvPr id="7" name="Shape 5"/>
          <p:cNvSpPr/>
          <p:nvPr/>
        </p:nvSpPr>
        <p:spPr>
          <a:xfrm>
            <a:off x="5235773" y="3045381"/>
            <a:ext cx="538520" cy="538520"/>
          </a:xfrm>
          <a:prstGeom prst="roundRect">
            <a:avLst>
              <a:gd name="adj" fmla="val 6668"/>
            </a:avLst>
          </a:prstGeom>
          <a:solidFill>
            <a:srgbClr val="444752"/>
          </a:solidFill>
          <a:ln/>
        </p:spPr>
      </p:sp>
      <p:sp>
        <p:nvSpPr>
          <p:cNvPr id="8" name="Text 6"/>
          <p:cNvSpPr/>
          <p:nvPr/>
        </p:nvSpPr>
        <p:spPr>
          <a:xfrm>
            <a:off x="5414248" y="3145631"/>
            <a:ext cx="181570" cy="337899"/>
          </a:xfrm>
          <a:prstGeom prst="rect">
            <a:avLst/>
          </a:prstGeom>
          <a:noFill/>
          <a:ln/>
        </p:spPr>
        <p:txBody>
          <a:bodyPr wrap="none" lIns="0" tIns="0" rIns="0" bIns="0" rtlCol="0" anchor="t"/>
          <a:lstStyle/>
          <a:p>
            <a:pPr marL="0" indent="0" algn="ctr">
              <a:lnSpc>
                <a:spcPts val="2650"/>
              </a:lnSpc>
              <a:buNone/>
            </a:pPr>
            <a:r>
              <a:rPr lang="en-US" sz="2650" dirty="0">
                <a:solidFill>
                  <a:srgbClr val="D6E5EF"/>
                </a:solidFill>
                <a:latin typeface="Lora" pitchFamily="34" charset="0"/>
                <a:ea typeface="Lora" pitchFamily="34" charset="-122"/>
                <a:cs typeface="Lora" pitchFamily="34" charset="-120"/>
              </a:rPr>
              <a:t>2</a:t>
            </a:r>
            <a:endParaRPr lang="en-US" sz="2650" dirty="0"/>
          </a:p>
        </p:txBody>
      </p:sp>
      <p:sp>
        <p:nvSpPr>
          <p:cNvPr id="9" name="Text 7"/>
          <p:cNvSpPr/>
          <p:nvPr/>
        </p:nvSpPr>
        <p:spPr>
          <a:xfrm>
            <a:off x="6013609" y="3045381"/>
            <a:ext cx="3380899" cy="703898"/>
          </a:xfrm>
          <a:prstGeom prst="rect">
            <a:avLst/>
          </a:prstGeom>
          <a:noFill/>
          <a:ln/>
        </p:spPr>
        <p:txBody>
          <a:bodyPr wrap="square" lIns="0" tIns="0" rIns="0" bIns="0" rtlCol="0" anchor="t"/>
          <a:lstStyle/>
          <a:p>
            <a:pPr marL="0" indent="0">
              <a:lnSpc>
                <a:spcPts val="2750"/>
              </a:lnSpc>
              <a:buNone/>
            </a:pPr>
            <a:r>
              <a:rPr lang="en-US" sz="2200" dirty="0">
                <a:solidFill>
                  <a:srgbClr val="D6E5EF"/>
                </a:solidFill>
                <a:latin typeface="Lora" pitchFamily="34" charset="0"/>
                <a:ea typeface="Lora" pitchFamily="34" charset="-122"/>
                <a:cs typeface="Lora" pitchFamily="34" charset="-120"/>
              </a:rPr>
              <a:t>Key Differences from Management</a:t>
            </a:r>
            <a:endParaRPr lang="en-US" sz="2200" dirty="0"/>
          </a:p>
        </p:txBody>
      </p:sp>
      <p:sp>
        <p:nvSpPr>
          <p:cNvPr id="10" name="Text 8"/>
          <p:cNvSpPr/>
          <p:nvPr/>
        </p:nvSpPr>
        <p:spPr>
          <a:xfrm>
            <a:off x="6013609" y="3892868"/>
            <a:ext cx="3380899" cy="3447217"/>
          </a:xfrm>
          <a:prstGeom prst="rect">
            <a:avLst/>
          </a:prstGeom>
          <a:noFill/>
          <a:ln/>
        </p:spPr>
        <p:txBody>
          <a:bodyPr wrap="square" lIns="0" tIns="0" rIns="0" bIns="0" rtlCol="0" anchor="t"/>
          <a:lstStyle/>
          <a:p>
            <a:pPr marL="0" indent="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While management focuses on the overall direction and coordination of the organization, HRM specifically concentrates on the people aspect of the business. HRM ensures that the organization has the right talent, skills, and processes in place to achieve its goals.</a:t>
            </a:r>
            <a:endParaRPr lang="en-US" sz="1850" dirty="0"/>
          </a:p>
        </p:txBody>
      </p:sp>
      <p:sp>
        <p:nvSpPr>
          <p:cNvPr id="11" name="Shape 9"/>
          <p:cNvSpPr/>
          <p:nvPr/>
        </p:nvSpPr>
        <p:spPr>
          <a:xfrm>
            <a:off x="9633823" y="3045381"/>
            <a:ext cx="538520" cy="538520"/>
          </a:xfrm>
          <a:prstGeom prst="roundRect">
            <a:avLst>
              <a:gd name="adj" fmla="val 6668"/>
            </a:avLst>
          </a:prstGeom>
          <a:solidFill>
            <a:srgbClr val="444752"/>
          </a:solidFill>
          <a:ln/>
        </p:spPr>
      </p:sp>
      <p:sp>
        <p:nvSpPr>
          <p:cNvPr id="12" name="Text 10"/>
          <p:cNvSpPr/>
          <p:nvPr/>
        </p:nvSpPr>
        <p:spPr>
          <a:xfrm>
            <a:off x="9808964" y="3145631"/>
            <a:ext cx="188238" cy="337899"/>
          </a:xfrm>
          <a:prstGeom prst="rect">
            <a:avLst/>
          </a:prstGeom>
          <a:noFill/>
          <a:ln/>
        </p:spPr>
        <p:txBody>
          <a:bodyPr wrap="none" lIns="0" tIns="0" rIns="0" bIns="0" rtlCol="0" anchor="t"/>
          <a:lstStyle/>
          <a:p>
            <a:pPr marL="0" indent="0" algn="ctr">
              <a:lnSpc>
                <a:spcPts val="2650"/>
              </a:lnSpc>
              <a:buNone/>
            </a:pPr>
            <a:r>
              <a:rPr lang="en-US" sz="2650" dirty="0">
                <a:solidFill>
                  <a:srgbClr val="D6E5EF"/>
                </a:solidFill>
                <a:latin typeface="Lora" pitchFamily="34" charset="0"/>
                <a:ea typeface="Lora" pitchFamily="34" charset="-122"/>
                <a:cs typeface="Lora" pitchFamily="34" charset="-120"/>
              </a:rPr>
              <a:t>3</a:t>
            </a:r>
            <a:endParaRPr lang="en-US" sz="2650" dirty="0"/>
          </a:p>
        </p:txBody>
      </p:sp>
      <p:sp>
        <p:nvSpPr>
          <p:cNvPr id="13" name="Text 11"/>
          <p:cNvSpPr/>
          <p:nvPr/>
        </p:nvSpPr>
        <p:spPr>
          <a:xfrm>
            <a:off x="10411658" y="3045381"/>
            <a:ext cx="3380899" cy="703898"/>
          </a:xfrm>
          <a:prstGeom prst="rect">
            <a:avLst/>
          </a:prstGeom>
          <a:noFill/>
          <a:ln/>
        </p:spPr>
        <p:txBody>
          <a:bodyPr wrap="square" lIns="0" tIns="0" rIns="0" bIns="0" rtlCol="0" anchor="t"/>
          <a:lstStyle/>
          <a:p>
            <a:pPr marL="0" indent="0">
              <a:lnSpc>
                <a:spcPts val="2750"/>
              </a:lnSpc>
              <a:buNone/>
            </a:pPr>
            <a:r>
              <a:rPr lang="en-US" sz="2200" dirty="0">
                <a:solidFill>
                  <a:srgbClr val="D6E5EF"/>
                </a:solidFill>
                <a:latin typeface="Lora" pitchFamily="34" charset="0"/>
                <a:ea typeface="Lora" pitchFamily="34" charset="-122"/>
                <a:cs typeface="Lora" pitchFamily="34" charset="-120"/>
              </a:rPr>
              <a:t>Relationship with Management</a:t>
            </a:r>
            <a:endParaRPr lang="en-US" sz="2200" dirty="0"/>
          </a:p>
        </p:txBody>
      </p:sp>
      <p:sp>
        <p:nvSpPr>
          <p:cNvPr id="14" name="Text 12"/>
          <p:cNvSpPr/>
          <p:nvPr/>
        </p:nvSpPr>
        <p:spPr>
          <a:xfrm>
            <a:off x="10411658" y="3892868"/>
            <a:ext cx="3380899" cy="3447217"/>
          </a:xfrm>
          <a:prstGeom prst="rect">
            <a:avLst/>
          </a:prstGeom>
          <a:noFill/>
          <a:ln/>
        </p:spPr>
        <p:txBody>
          <a:bodyPr wrap="square" lIns="0" tIns="0" rIns="0" bIns="0" rtlCol="0" anchor="t"/>
          <a:lstStyle/>
          <a:p>
            <a:pPr marL="0" indent="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HRM and management are closely intertwined, as effective people management is crucial for the success of any organization. HRM supports management by providing the necessary human capital, while management relies on HRM to optimize the organization's workforce.</a:t>
            </a:r>
            <a:endParaRPr lang="en-US" sz="1850" dirty="0"/>
          </a:p>
        </p:txBody>
      </p:sp>
      <p:pic>
        <p:nvPicPr>
          <p:cNvPr id="15" name="Picture 14">
            <a:extLst>
              <a:ext uri="{FF2B5EF4-FFF2-40B4-BE49-F238E27FC236}">
                <a16:creationId xmlns:a16="http://schemas.microsoft.com/office/drawing/2014/main" xmlns="" id="{12BDA443-9EDF-C8DE-8480-8A2A51A44EA9}"/>
              </a:ext>
            </a:extLst>
          </p:cNvPr>
          <p:cNvPicPr>
            <a:picLocks noChangeAspect="1"/>
          </p:cNvPicPr>
          <p:nvPr/>
        </p:nvPicPr>
        <p:blipFill>
          <a:blip r:embed="rId3"/>
          <a:stretch>
            <a:fillRect/>
          </a:stretch>
        </p:blipFill>
        <p:spPr>
          <a:xfrm>
            <a:off x="12298712" y="7772336"/>
            <a:ext cx="2210108" cy="4572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46258"/>
          </a:xfrm>
          <a:prstGeom prst="rect">
            <a:avLst/>
          </a:prstGeom>
        </p:spPr>
      </p:pic>
      <p:sp>
        <p:nvSpPr>
          <p:cNvPr id="3" name="Text 0"/>
          <p:cNvSpPr/>
          <p:nvPr/>
        </p:nvSpPr>
        <p:spPr>
          <a:xfrm>
            <a:off x="684848" y="3069788"/>
            <a:ext cx="12634674" cy="575429"/>
          </a:xfrm>
          <a:prstGeom prst="rect">
            <a:avLst/>
          </a:prstGeom>
          <a:noFill/>
          <a:ln/>
        </p:spPr>
        <p:txBody>
          <a:bodyPr wrap="none" lIns="0" tIns="0" rIns="0" bIns="0" rtlCol="0" anchor="t"/>
          <a:lstStyle/>
          <a:p>
            <a:pPr marL="0" indent="0">
              <a:lnSpc>
                <a:spcPts val="4500"/>
              </a:lnSpc>
              <a:buNone/>
            </a:pPr>
            <a:r>
              <a:rPr lang="en-US" sz="3600" dirty="0">
                <a:solidFill>
                  <a:srgbClr val="F98AC7"/>
                </a:solidFill>
                <a:latin typeface="Lora" pitchFamily="34" charset="0"/>
                <a:ea typeface="Lora" pitchFamily="34" charset="-122"/>
                <a:cs typeface="Lora" pitchFamily="34" charset="-120"/>
              </a:rPr>
              <a:t>The Importance and Role of Human Resource Management</a:t>
            </a:r>
            <a:endParaRPr lang="en-US" sz="3600" dirty="0"/>
          </a:p>
        </p:txBody>
      </p:sp>
      <p:sp>
        <p:nvSpPr>
          <p:cNvPr id="4" name="Shape 1"/>
          <p:cNvSpPr/>
          <p:nvPr/>
        </p:nvSpPr>
        <p:spPr>
          <a:xfrm>
            <a:off x="684848" y="3938707"/>
            <a:ext cx="6532602" cy="1735812"/>
          </a:xfrm>
          <a:prstGeom prst="roundRect">
            <a:avLst>
              <a:gd name="adj" fmla="val 1691"/>
            </a:avLst>
          </a:prstGeom>
          <a:solidFill>
            <a:srgbClr val="444752"/>
          </a:solidFill>
          <a:ln/>
        </p:spPr>
      </p:sp>
      <p:sp>
        <p:nvSpPr>
          <p:cNvPr id="5" name="Text 2"/>
          <p:cNvSpPr/>
          <p:nvPr/>
        </p:nvSpPr>
        <p:spPr>
          <a:xfrm>
            <a:off x="880467" y="4134326"/>
            <a:ext cx="3500795" cy="287774"/>
          </a:xfrm>
          <a:prstGeom prst="rect">
            <a:avLst/>
          </a:prstGeom>
          <a:noFill/>
          <a:ln/>
        </p:spPr>
        <p:txBody>
          <a:bodyPr wrap="none" lIns="0" tIns="0" rIns="0" bIns="0" rtlCol="0" anchor="t"/>
          <a:lstStyle/>
          <a:p>
            <a:pPr marL="0" indent="0">
              <a:lnSpc>
                <a:spcPts val="2250"/>
              </a:lnSpc>
              <a:buNone/>
            </a:pPr>
            <a:r>
              <a:rPr lang="en-US" sz="1800" dirty="0">
                <a:solidFill>
                  <a:srgbClr val="D6E5EF"/>
                </a:solidFill>
                <a:latin typeface="Lora" pitchFamily="34" charset="0"/>
                <a:ea typeface="Lora" pitchFamily="34" charset="-122"/>
                <a:cs typeface="Lora" pitchFamily="34" charset="-120"/>
              </a:rPr>
              <a:t>Talent Acquisition and Retention</a:t>
            </a:r>
            <a:endParaRPr lang="en-US" sz="1800" dirty="0"/>
          </a:p>
        </p:txBody>
      </p:sp>
      <p:sp>
        <p:nvSpPr>
          <p:cNvPr id="6" name="Text 3"/>
          <p:cNvSpPr/>
          <p:nvPr/>
        </p:nvSpPr>
        <p:spPr>
          <a:xfrm>
            <a:off x="880467" y="4539496"/>
            <a:ext cx="6141363" cy="939403"/>
          </a:xfrm>
          <a:prstGeom prst="rect">
            <a:avLst/>
          </a:prstGeom>
          <a:noFill/>
          <a:ln/>
        </p:spPr>
        <p:txBody>
          <a:bodyPr wrap="square" lIns="0" tIns="0" rIns="0" bIns="0" rtlCol="0" anchor="t"/>
          <a:lstStyle/>
          <a:p>
            <a:pPr marL="0" indent="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HRM is responsible for attracting, selecting, and retaining the best talent to support the organization's goals. This includes activities such as recruitment, onboarding, and employee engagement.</a:t>
            </a:r>
            <a:endParaRPr lang="en-US" sz="1500" dirty="0"/>
          </a:p>
        </p:txBody>
      </p:sp>
      <p:sp>
        <p:nvSpPr>
          <p:cNvPr id="7" name="Shape 4"/>
          <p:cNvSpPr/>
          <p:nvPr/>
        </p:nvSpPr>
        <p:spPr>
          <a:xfrm>
            <a:off x="7413069" y="3938707"/>
            <a:ext cx="6532602" cy="1735812"/>
          </a:xfrm>
          <a:prstGeom prst="roundRect">
            <a:avLst>
              <a:gd name="adj" fmla="val 1691"/>
            </a:avLst>
          </a:prstGeom>
          <a:solidFill>
            <a:srgbClr val="444752"/>
          </a:solidFill>
          <a:ln/>
        </p:spPr>
      </p:sp>
      <p:sp>
        <p:nvSpPr>
          <p:cNvPr id="8" name="Text 5"/>
          <p:cNvSpPr/>
          <p:nvPr/>
        </p:nvSpPr>
        <p:spPr>
          <a:xfrm>
            <a:off x="7608689" y="4134326"/>
            <a:ext cx="2536508" cy="287774"/>
          </a:xfrm>
          <a:prstGeom prst="rect">
            <a:avLst/>
          </a:prstGeom>
          <a:noFill/>
          <a:ln/>
        </p:spPr>
        <p:txBody>
          <a:bodyPr wrap="none" lIns="0" tIns="0" rIns="0" bIns="0" rtlCol="0" anchor="t"/>
          <a:lstStyle/>
          <a:p>
            <a:pPr marL="0" indent="0">
              <a:lnSpc>
                <a:spcPts val="2250"/>
              </a:lnSpc>
              <a:buNone/>
            </a:pPr>
            <a:r>
              <a:rPr lang="en-US" sz="1800" dirty="0">
                <a:solidFill>
                  <a:srgbClr val="D6E5EF"/>
                </a:solidFill>
                <a:latin typeface="Lora" pitchFamily="34" charset="0"/>
                <a:ea typeface="Lora" pitchFamily="34" charset="-122"/>
                <a:cs typeface="Lora" pitchFamily="34" charset="-120"/>
              </a:rPr>
              <a:t>Employee Development</a:t>
            </a:r>
            <a:endParaRPr lang="en-US" sz="1800" dirty="0"/>
          </a:p>
        </p:txBody>
      </p:sp>
      <p:sp>
        <p:nvSpPr>
          <p:cNvPr id="9" name="Text 6"/>
          <p:cNvSpPr/>
          <p:nvPr/>
        </p:nvSpPr>
        <p:spPr>
          <a:xfrm>
            <a:off x="7608689" y="4539496"/>
            <a:ext cx="6141363" cy="939403"/>
          </a:xfrm>
          <a:prstGeom prst="rect">
            <a:avLst/>
          </a:prstGeom>
          <a:noFill/>
          <a:ln/>
        </p:spPr>
        <p:txBody>
          <a:bodyPr wrap="square" lIns="0" tIns="0" rIns="0" bIns="0" rtlCol="0" anchor="t"/>
          <a:lstStyle/>
          <a:p>
            <a:pPr marL="0" indent="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HRM plays a crucial role in developing the skills and capabilities of the organization's workforce through training, mentoring, and career planning programs.</a:t>
            </a:r>
            <a:endParaRPr lang="en-US" sz="1500" dirty="0"/>
          </a:p>
        </p:txBody>
      </p:sp>
      <p:sp>
        <p:nvSpPr>
          <p:cNvPr id="10" name="Shape 7"/>
          <p:cNvSpPr/>
          <p:nvPr/>
        </p:nvSpPr>
        <p:spPr>
          <a:xfrm>
            <a:off x="684848" y="5870138"/>
            <a:ext cx="6532602" cy="1735812"/>
          </a:xfrm>
          <a:prstGeom prst="roundRect">
            <a:avLst>
              <a:gd name="adj" fmla="val 1691"/>
            </a:avLst>
          </a:prstGeom>
          <a:solidFill>
            <a:srgbClr val="444752"/>
          </a:solidFill>
          <a:ln/>
        </p:spPr>
      </p:sp>
      <p:sp>
        <p:nvSpPr>
          <p:cNvPr id="11" name="Text 8"/>
          <p:cNvSpPr/>
          <p:nvPr/>
        </p:nvSpPr>
        <p:spPr>
          <a:xfrm>
            <a:off x="880467" y="6065758"/>
            <a:ext cx="3684032" cy="287774"/>
          </a:xfrm>
          <a:prstGeom prst="rect">
            <a:avLst/>
          </a:prstGeom>
          <a:noFill/>
          <a:ln/>
        </p:spPr>
        <p:txBody>
          <a:bodyPr wrap="none" lIns="0" tIns="0" rIns="0" bIns="0" rtlCol="0" anchor="t"/>
          <a:lstStyle/>
          <a:p>
            <a:pPr marL="0" indent="0">
              <a:lnSpc>
                <a:spcPts val="2250"/>
              </a:lnSpc>
              <a:buNone/>
            </a:pPr>
            <a:r>
              <a:rPr lang="en-US" sz="1800" dirty="0">
                <a:solidFill>
                  <a:srgbClr val="D6E5EF"/>
                </a:solidFill>
                <a:latin typeface="Lora" pitchFamily="34" charset="0"/>
                <a:ea typeface="Lora" pitchFamily="34" charset="-122"/>
                <a:cs typeface="Lora" pitchFamily="34" charset="-120"/>
              </a:rPr>
              <a:t>Compliance and Risk Management</a:t>
            </a:r>
            <a:endParaRPr lang="en-US" sz="1800" dirty="0"/>
          </a:p>
        </p:txBody>
      </p:sp>
      <p:sp>
        <p:nvSpPr>
          <p:cNvPr id="12" name="Text 9"/>
          <p:cNvSpPr/>
          <p:nvPr/>
        </p:nvSpPr>
        <p:spPr>
          <a:xfrm>
            <a:off x="880467" y="6470928"/>
            <a:ext cx="6141363" cy="626269"/>
          </a:xfrm>
          <a:prstGeom prst="rect">
            <a:avLst/>
          </a:prstGeom>
          <a:noFill/>
          <a:ln/>
        </p:spPr>
        <p:txBody>
          <a:bodyPr wrap="square" lIns="0" tIns="0" rIns="0" bIns="0" rtlCol="0" anchor="t"/>
          <a:lstStyle/>
          <a:p>
            <a:pPr marL="0" indent="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HRM ensures that the organization adheres to labor laws and regulations, and implements policies and procedures to mitigate HR-related risks.</a:t>
            </a:r>
            <a:endParaRPr lang="en-US" sz="1500" dirty="0"/>
          </a:p>
        </p:txBody>
      </p:sp>
      <p:sp>
        <p:nvSpPr>
          <p:cNvPr id="13" name="Shape 10"/>
          <p:cNvSpPr/>
          <p:nvPr/>
        </p:nvSpPr>
        <p:spPr>
          <a:xfrm>
            <a:off x="7413069" y="5870138"/>
            <a:ext cx="6532602" cy="1735812"/>
          </a:xfrm>
          <a:prstGeom prst="roundRect">
            <a:avLst>
              <a:gd name="adj" fmla="val 1691"/>
            </a:avLst>
          </a:prstGeom>
          <a:solidFill>
            <a:srgbClr val="444752"/>
          </a:solidFill>
          <a:ln/>
        </p:spPr>
      </p:sp>
      <p:sp>
        <p:nvSpPr>
          <p:cNvPr id="14" name="Text 11"/>
          <p:cNvSpPr/>
          <p:nvPr/>
        </p:nvSpPr>
        <p:spPr>
          <a:xfrm>
            <a:off x="7608689" y="6065758"/>
            <a:ext cx="2302312" cy="287774"/>
          </a:xfrm>
          <a:prstGeom prst="rect">
            <a:avLst/>
          </a:prstGeom>
          <a:noFill/>
          <a:ln/>
        </p:spPr>
        <p:txBody>
          <a:bodyPr wrap="none" lIns="0" tIns="0" rIns="0" bIns="0" rtlCol="0" anchor="t"/>
          <a:lstStyle/>
          <a:p>
            <a:pPr marL="0" indent="0">
              <a:lnSpc>
                <a:spcPts val="2250"/>
              </a:lnSpc>
              <a:buNone/>
            </a:pPr>
            <a:r>
              <a:rPr lang="en-US" sz="1800" dirty="0">
                <a:solidFill>
                  <a:srgbClr val="D6E5EF"/>
                </a:solidFill>
                <a:latin typeface="Lora" pitchFamily="34" charset="0"/>
                <a:ea typeface="Lora" pitchFamily="34" charset="-122"/>
                <a:cs typeface="Lora" pitchFamily="34" charset="-120"/>
              </a:rPr>
              <a:t>Strategic Alignment</a:t>
            </a:r>
            <a:endParaRPr lang="en-US" sz="1800" dirty="0"/>
          </a:p>
        </p:txBody>
      </p:sp>
      <p:sp>
        <p:nvSpPr>
          <p:cNvPr id="15" name="Text 12"/>
          <p:cNvSpPr/>
          <p:nvPr/>
        </p:nvSpPr>
        <p:spPr>
          <a:xfrm>
            <a:off x="7608689" y="6470928"/>
            <a:ext cx="6141363" cy="939403"/>
          </a:xfrm>
          <a:prstGeom prst="rect">
            <a:avLst/>
          </a:prstGeom>
          <a:noFill/>
          <a:ln/>
        </p:spPr>
        <p:txBody>
          <a:bodyPr wrap="square" lIns="0" tIns="0" rIns="0" bIns="0" rtlCol="0" anchor="t"/>
          <a:lstStyle/>
          <a:p>
            <a:pPr marL="0" indent="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HRM aligns the organization's people-related strategies with its overall business objectives, ensuring that the workforce is equipped to support the organization's long-term goals.</a:t>
            </a:r>
            <a:endParaRPr lang="en-US" sz="1500" dirty="0"/>
          </a:p>
        </p:txBody>
      </p:sp>
      <p:pic>
        <p:nvPicPr>
          <p:cNvPr id="16" name="Picture 15">
            <a:extLst>
              <a:ext uri="{FF2B5EF4-FFF2-40B4-BE49-F238E27FC236}">
                <a16:creationId xmlns:a16="http://schemas.microsoft.com/office/drawing/2014/main" xmlns="" id="{F1A2B27D-CB82-B292-FA78-D8CE4351B5B2}"/>
              </a:ext>
            </a:extLst>
          </p:cNvPr>
          <p:cNvPicPr>
            <a:picLocks noChangeAspect="1"/>
          </p:cNvPicPr>
          <p:nvPr/>
        </p:nvPicPr>
        <p:blipFill>
          <a:blip r:embed="rId4"/>
          <a:stretch>
            <a:fillRect/>
          </a:stretch>
        </p:blipFill>
        <p:spPr>
          <a:xfrm>
            <a:off x="12298712" y="7772336"/>
            <a:ext cx="2210108" cy="4572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2953" y="722709"/>
            <a:ext cx="7618095" cy="1282303"/>
          </a:xfrm>
          <a:prstGeom prst="rect">
            <a:avLst/>
          </a:prstGeom>
          <a:noFill/>
          <a:ln/>
        </p:spPr>
        <p:txBody>
          <a:bodyPr wrap="square" lIns="0" tIns="0" rIns="0" bIns="0" rtlCol="0" anchor="t"/>
          <a:lstStyle/>
          <a:p>
            <a:pPr marL="0" indent="0">
              <a:lnSpc>
                <a:spcPts val="5000"/>
              </a:lnSpc>
              <a:buNone/>
            </a:pPr>
            <a:r>
              <a:rPr lang="en-US" sz="4000" dirty="0">
                <a:solidFill>
                  <a:srgbClr val="F98AC7"/>
                </a:solidFill>
                <a:latin typeface="Lora" pitchFamily="34" charset="0"/>
                <a:ea typeface="Lora" pitchFamily="34" charset="-122"/>
                <a:cs typeface="Lora" pitchFamily="34" charset="-120"/>
              </a:rPr>
              <a:t>The Functions of Human Resource Management</a:t>
            </a:r>
            <a:endParaRPr lang="en-US" sz="4000" dirty="0"/>
          </a:p>
        </p:txBody>
      </p:sp>
      <p:pic>
        <p:nvPicPr>
          <p:cNvPr id="4" name="Image 1" descr="preencoded.png"/>
          <p:cNvPicPr>
            <a:picLocks noChangeAspect="1"/>
          </p:cNvPicPr>
          <p:nvPr/>
        </p:nvPicPr>
        <p:blipFill>
          <a:blip r:embed="rId4"/>
          <a:stretch>
            <a:fillRect/>
          </a:stretch>
        </p:blipFill>
        <p:spPr>
          <a:xfrm>
            <a:off x="762953" y="2331958"/>
            <a:ext cx="544949" cy="544949"/>
          </a:xfrm>
          <a:prstGeom prst="rect">
            <a:avLst/>
          </a:prstGeom>
        </p:spPr>
      </p:pic>
      <p:sp>
        <p:nvSpPr>
          <p:cNvPr id="5" name="Text 1"/>
          <p:cNvSpPr/>
          <p:nvPr/>
        </p:nvSpPr>
        <p:spPr>
          <a:xfrm>
            <a:off x="762953" y="3094911"/>
            <a:ext cx="3172778" cy="320516"/>
          </a:xfrm>
          <a:prstGeom prst="rect">
            <a:avLst/>
          </a:prstGeom>
          <a:noFill/>
          <a:ln/>
        </p:spPr>
        <p:txBody>
          <a:bodyPr wrap="none" lIns="0" tIns="0" rIns="0" bIns="0" rtlCol="0" anchor="t"/>
          <a:lstStyle/>
          <a:p>
            <a:pPr marL="0" indent="0" algn="l">
              <a:lnSpc>
                <a:spcPts val="2500"/>
              </a:lnSpc>
              <a:buNone/>
            </a:pPr>
            <a:r>
              <a:rPr lang="en-US" sz="2000" dirty="0">
                <a:solidFill>
                  <a:srgbClr val="D6E5EF"/>
                </a:solidFill>
                <a:latin typeface="Lora" pitchFamily="34" charset="0"/>
                <a:ea typeface="Lora" pitchFamily="34" charset="-122"/>
                <a:cs typeface="Lora" pitchFamily="34" charset="-120"/>
              </a:rPr>
              <a:t>Recruitment and Selection</a:t>
            </a:r>
            <a:endParaRPr lang="en-US" sz="2000" dirty="0"/>
          </a:p>
        </p:txBody>
      </p:sp>
      <p:sp>
        <p:nvSpPr>
          <p:cNvPr id="6" name="Text 2"/>
          <p:cNvSpPr/>
          <p:nvPr/>
        </p:nvSpPr>
        <p:spPr>
          <a:xfrm>
            <a:off x="762953" y="3546158"/>
            <a:ext cx="3645575" cy="697468"/>
          </a:xfrm>
          <a:prstGeom prst="rect">
            <a:avLst/>
          </a:prstGeom>
          <a:noFill/>
          <a:ln/>
        </p:spPr>
        <p:txBody>
          <a:bodyPr wrap="square" lIns="0" tIns="0" rIns="0" bIns="0" rtlCol="0" anchor="t"/>
          <a:lstStyle/>
          <a:p>
            <a:pPr marL="0" indent="0" algn="l">
              <a:lnSpc>
                <a:spcPts val="2700"/>
              </a:lnSpc>
              <a:buNone/>
            </a:pPr>
            <a:r>
              <a:rPr lang="en-US" sz="1700" dirty="0">
                <a:solidFill>
                  <a:srgbClr val="D6E5EF"/>
                </a:solidFill>
                <a:latin typeface="Source Sans Pro" pitchFamily="34" charset="0"/>
                <a:ea typeface="Source Sans Pro" pitchFamily="34" charset="-122"/>
                <a:cs typeface="Source Sans Pro" pitchFamily="34" charset="-120"/>
              </a:rPr>
              <a:t>Attracting, screening, and hiring the best-fit candidates for the organization.</a:t>
            </a:r>
            <a:endParaRPr lang="en-US" sz="1700" dirty="0"/>
          </a:p>
        </p:txBody>
      </p:sp>
      <p:pic>
        <p:nvPicPr>
          <p:cNvPr id="7" name="Image 2" descr="preencoded.png"/>
          <p:cNvPicPr>
            <a:picLocks noChangeAspect="1"/>
          </p:cNvPicPr>
          <p:nvPr/>
        </p:nvPicPr>
        <p:blipFill>
          <a:blip r:embed="rId5"/>
          <a:stretch>
            <a:fillRect/>
          </a:stretch>
        </p:blipFill>
        <p:spPr>
          <a:xfrm>
            <a:off x="4735473" y="2331958"/>
            <a:ext cx="544949" cy="544949"/>
          </a:xfrm>
          <a:prstGeom prst="rect">
            <a:avLst/>
          </a:prstGeom>
        </p:spPr>
      </p:pic>
      <p:sp>
        <p:nvSpPr>
          <p:cNvPr id="8" name="Text 3"/>
          <p:cNvSpPr/>
          <p:nvPr/>
        </p:nvSpPr>
        <p:spPr>
          <a:xfrm>
            <a:off x="4735473" y="3094911"/>
            <a:ext cx="3163848" cy="320516"/>
          </a:xfrm>
          <a:prstGeom prst="rect">
            <a:avLst/>
          </a:prstGeom>
          <a:noFill/>
          <a:ln/>
        </p:spPr>
        <p:txBody>
          <a:bodyPr wrap="none" lIns="0" tIns="0" rIns="0" bIns="0" rtlCol="0" anchor="t"/>
          <a:lstStyle/>
          <a:p>
            <a:pPr marL="0" indent="0" algn="l">
              <a:lnSpc>
                <a:spcPts val="2500"/>
              </a:lnSpc>
              <a:buNone/>
            </a:pPr>
            <a:r>
              <a:rPr lang="en-US" sz="2000" dirty="0">
                <a:solidFill>
                  <a:srgbClr val="D6E5EF"/>
                </a:solidFill>
                <a:latin typeface="Lora" pitchFamily="34" charset="0"/>
                <a:ea typeface="Lora" pitchFamily="34" charset="-122"/>
                <a:cs typeface="Lora" pitchFamily="34" charset="-120"/>
              </a:rPr>
              <a:t>Training and Development</a:t>
            </a:r>
            <a:endParaRPr lang="en-US" sz="2000" dirty="0"/>
          </a:p>
        </p:txBody>
      </p:sp>
      <p:sp>
        <p:nvSpPr>
          <p:cNvPr id="9" name="Text 4"/>
          <p:cNvSpPr/>
          <p:nvPr/>
        </p:nvSpPr>
        <p:spPr>
          <a:xfrm>
            <a:off x="4735473" y="3546158"/>
            <a:ext cx="3645575" cy="1046202"/>
          </a:xfrm>
          <a:prstGeom prst="rect">
            <a:avLst/>
          </a:prstGeom>
          <a:noFill/>
          <a:ln/>
        </p:spPr>
        <p:txBody>
          <a:bodyPr wrap="square" lIns="0" tIns="0" rIns="0" bIns="0" rtlCol="0" anchor="t"/>
          <a:lstStyle/>
          <a:p>
            <a:pPr marL="0" indent="0" algn="l">
              <a:lnSpc>
                <a:spcPts val="2700"/>
              </a:lnSpc>
              <a:buNone/>
            </a:pPr>
            <a:r>
              <a:rPr lang="en-US" sz="1700" dirty="0">
                <a:solidFill>
                  <a:srgbClr val="D6E5EF"/>
                </a:solidFill>
                <a:latin typeface="Source Sans Pro" pitchFamily="34" charset="0"/>
                <a:ea typeface="Source Sans Pro" pitchFamily="34" charset="-122"/>
                <a:cs typeface="Source Sans Pro" pitchFamily="34" charset="-120"/>
              </a:rPr>
              <a:t>Designing and delivering training programs to enhance the skills and knowledge of employees.</a:t>
            </a:r>
            <a:endParaRPr lang="en-US" sz="1700" dirty="0"/>
          </a:p>
        </p:txBody>
      </p:sp>
      <p:pic>
        <p:nvPicPr>
          <p:cNvPr id="10" name="Image 3" descr="preencoded.png"/>
          <p:cNvPicPr>
            <a:picLocks noChangeAspect="1"/>
          </p:cNvPicPr>
          <p:nvPr/>
        </p:nvPicPr>
        <p:blipFill>
          <a:blip r:embed="rId6"/>
          <a:stretch>
            <a:fillRect/>
          </a:stretch>
        </p:blipFill>
        <p:spPr>
          <a:xfrm>
            <a:off x="762953" y="5246370"/>
            <a:ext cx="544949" cy="544949"/>
          </a:xfrm>
          <a:prstGeom prst="rect">
            <a:avLst/>
          </a:prstGeom>
        </p:spPr>
      </p:pic>
      <p:sp>
        <p:nvSpPr>
          <p:cNvPr id="11" name="Text 5"/>
          <p:cNvSpPr/>
          <p:nvPr/>
        </p:nvSpPr>
        <p:spPr>
          <a:xfrm>
            <a:off x="762953" y="6009322"/>
            <a:ext cx="3289459" cy="320516"/>
          </a:xfrm>
          <a:prstGeom prst="rect">
            <a:avLst/>
          </a:prstGeom>
          <a:noFill/>
          <a:ln/>
        </p:spPr>
        <p:txBody>
          <a:bodyPr wrap="none" lIns="0" tIns="0" rIns="0" bIns="0" rtlCol="0" anchor="t"/>
          <a:lstStyle/>
          <a:p>
            <a:pPr marL="0" indent="0" algn="l">
              <a:lnSpc>
                <a:spcPts val="2500"/>
              </a:lnSpc>
              <a:buNone/>
            </a:pPr>
            <a:r>
              <a:rPr lang="en-US" sz="2000" dirty="0">
                <a:solidFill>
                  <a:srgbClr val="D6E5EF"/>
                </a:solidFill>
                <a:latin typeface="Lora" pitchFamily="34" charset="0"/>
                <a:ea typeface="Lora" pitchFamily="34" charset="-122"/>
                <a:cs typeface="Lora" pitchFamily="34" charset="-120"/>
              </a:rPr>
              <a:t>Compensation and Benefits</a:t>
            </a:r>
            <a:endParaRPr lang="en-US" sz="2000" dirty="0"/>
          </a:p>
        </p:txBody>
      </p:sp>
      <p:sp>
        <p:nvSpPr>
          <p:cNvPr id="12" name="Text 6"/>
          <p:cNvSpPr/>
          <p:nvPr/>
        </p:nvSpPr>
        <p:spPr>
          <a:xfrm>
            <a:off x="762953" y="6460569"/>
            <a:ext cx="3645575" cy="1046202"/>
          </a:xfrm>
          <a:prstGeom prst="rect">
            <a:avLst/>
          </a:prstGeom>
          <a:noFill/>
          <a:ln/>
        </p:spPr>
        <p:txBody>
          <a:bodyPr wrap="square" lIns="0" tIns="0" rIns="0" bIns="0" rtlCol="0" anchor="t"/>
          <a:lstStyle/>
          <a:p>
            <a:pPr marL="0" indent="0" algn="l">
              <a:lnSpc>
                <a:spcPts val="2700"/>
              </a:lnSpc>
              <a:buNone/>
            </a:pPr>
            <a:r>
              <a:rPr lang="en-US" sz="1700" dirty="0">
                <a:solidFill>
                  <a:srgbClr val="D6E5EF"/>
                </a:solidFill>
                <a:latin typeface="Source Sans Pro" pitchFamily="34" charset="0"/>
                <a:ea typeface="Source Sans Pro" pitchFamily="34" charset="-122"/>
                <a:cs typeface="Source Sans Pro" pitchFamily="34" charset="-120"/>
              </a:rPr>
              <a:t>Designing and administering competitive compensation and benefits packages to attract and retain talent.</a:t>
            </a:r>
            <a:endParaRPr lang="en-US" sz="1700" dirty="0"/>
          </a:p>
        </p:txBody>
      </p:sp>
      <p:pic>
        <p:nvPicPr>
          <p:cNvPr id="13" name="Image 4" descr="preencoded.png"/>
          <p:cNvPicPr>
            <a:picLocks noChangeAspect="1"/>
          </p:cNvPicPr>
          <p:nvPr/>
        </p:nvPicPr>
        <p:blipFill>
          <a:blip r:embed="rId7"/>
          <a:stretch>
            <a:fillRect/>
          </a:stretch>
        </p:blipFill>
        <p:spPr>
          <a:xfrm>
            <a:off x="4735473" y="5246370"/>
            <a:ext cx="544949" cy="544949"/>
          </a:xfrm>
          <a:prstGeom prst="rect">
            <a:avLst/>
          </a:prstGeom>
        </p:spPr>
      </p:pic>
      <p:sp>
        <p:nvSpPr>
          <p:cNvPr id="14" name="Text 7"/>
          <p:cNvSpPr/>
          <p:nvPr/>
        </p:nvSpPr>
        <p:spPr>
          <a:xfrm>
            <a:off x="4735473" y="6009322"/>
            <a:ext cx="3163014" cy="320516"/>
          </a:xfrm>
          <a:prstGeom prst="rect">
            <a:avLst/>
          </a:prstGeom>
          <a:noFill/>
          <a:ln/>
        </p:spPr>
        <p:txBody>
          <a:bodyPr wrap="none" lIns="0" tIns="0" rIns="0" bIns="0" rtlCol="0" anchor="t"/>
          <a:lstStyle/>
          <a:p>
            <a:pPr marL="0" indent="0" algn="l">
              <a:lnSpc>
                <a:spcPts val="2500"/>
              </a:lnSpc>
              <a:buNone/>
            </a:pPr>
            <a:r>
              <a:rPr lang="en-US" sz="2000" dirty="0">
                <a:solidFill>
                  <a:srgbClr val="D6E5EF"/>
                </a:solidFill>
                <a:latin typeface="Lora" pitchFamily="34" charset="0"/>
                <a:ea typeface="Lora" pitchFamily="34" charset="-122"/>
                <a:cs typeface="Lora" pitchFamily="34" charset="-120"/>
              </a:rPr>
              <a:t>Performance Management</a:t>
            </a:r>
            <a:endParaRPr lang="en-US" sz="2000" dirty="0"/>
          </a:p>
        </p:txBody>
      </p:sp>
      <p:sp>
        <p:nvSpPr>
          <p:cNvPr id="15" name="Text 8"/>
          <p:cNvSpPr/>
          <p:nvPr/>
        </p:nvSpPr>
        <p:spPr>
          <a:xfrm>
            <a:off x="4735473" y="6460569"/>
            <a:ext cx="3645575" cy="1046202"/>
          </a:xfrm>
          <a:prstGeom prst="rect">
            <a:avLst/>
          </a:prstGeom>
          <a:noFill/>
          <a:ln/>
        </p:spPr>
        <p:txBody>
          <a:bodyPr wrap="square" lIns="0" tIns="0" rIns="0" bIns="0" rtlCol="0" anchor="t"/>
          <a:lstStyle/>
          <a:p>
            <a:pPr marL="0" indent="0" algn="l">
              <a:lnSpc>
                <a:spcPts val="2700"/>
              </a:lnSpc>
              <a:buNone/>
            </a:pPr>
            <a:r>
              <a:rPr lang="en-US" sz="1700" dirty="0">
                <a:solidFill>
                  <a:srgbClr val="D6E5EF"/>
                </a:solidFill>
                <a:latin typeface="Source Sans Pro" pitchFamily="34" charset="0"/>
                <a:ea typeface="Source Sans Pro" pitchFamily="34" charset="-122"/>
                <a:cs typeface="Source Sans Pro" pitchFamily="34" charset="-120"/>
              </a:rPr>
              <a:t>Evaluating and providing feedback on employee performance to support their growth and development.</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568</Words>
  <Application>Microsoft Office PowerPoint</Application>
  <PresentationFormat>Custom</PresentationFormat>
  <Paragraphs>56</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Arial Black</vt:lpstr>
      <vt:lpstr>DFKai-SB</vt:lpstr>
      <vt:lpstr>Times New Roman</vt:lpstr>
      <vt:lpstr>Aharoni</vt:lpstr>
      <vt:lpstr>Calibri</vt:lpstr>
      <vt:lpstr>Lora</vt:lpstr>
      <vt:lpstr>Source Sans Pro</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3</cp:revision>
  <dcterms:created xsi:type="dcterms:W3CDTF">2024-11-16T13:33:38Z</dcterms:created>
  <dcterms:modified xsi:type="dcterms:W3CDTF">2024-11-29T08:14:23Z</dcterms:modified>
</cp:coreProperties>
</file>