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4630400" cy="8229600"/>
  <p:notesSz cx="8229600" cy="14630400"/>
  <p:embeddedFontLst>
    <p:embeddedFont>
      <p:font typeface="Arial Black" pitchFamily="34" charset="0"/>
      <p:bold r:id="rId10"/>
    </p:embeddedFont>
    <p:embeddedFont>
      <p:font typeface="DFKai-SB" pitchFamily="65" charset="-120"/>
      <p:regular r:id="rId11"/>
    </p:embeddedFont>
    <p:embeddedFont>
      <p:font typeface="Aharoni" pitchFamily="2" charset="-79"/>
      <p:bold r:id="rId12"/>
    </p:embeddedFont>
    <p:embeddedFont>
      <p:font typeface="Calibri" pitchFamily="34" charset="0"/>
      <p:regular r:id="rId13"/>
      <p:bold r:id="rId14"/>
      <p:italic r:id="rId15"/>
      <p:boldItalic r:id="rId16"/>
    </p:embeddedFont>
    <p:embeddedFont>
      <p:font typeface="Merriweather"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3180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Principles of Management</a:t>
            </a:r>
          </a:p>
          <a:p>
            <a:r>
              <a:rPr lang="en-US" sz="2200" b="1" dirty="0" smtClean="0">
                <a:solidFill>
                  <a:srgbClr val="FF0000"/>
                </a:solidFill>
                <a:latin typeface="Arial Black" pitchFamily="34" charset="0"/>
                <a:cs typeface="Aharoni" pitchFamily="2" charset="-79"/>
              </a:rPr>
              <a:t>Course Code : 22HRM1CC1</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735107" y="4742481"/>
            <a:ext cx="7315200" cy="954107"/>
          </a:xfrm>
          <a:prstGeom prst="rect">
            <a:avLst/>
          </a:prstGeom>
        </p:spPr>
        <p:txBody>
          <a:bodyPr>
            <a:spAutoFit/>
          </a:bodyPr>
          <a:lstStyle/>
          <a:p>
            <a:pPr algn="ctr"/>
            <a:r>
              <a:rPr lang="en-US" sz="2800" b="1" dirty="0" smtClean="0">
                <a:solidFill>
                  <a:srgbClr val="7030A0"/>
                </a:solidFill>
                <a:latin typeface="Arial Black" pitchFamily="34" charset="0"/>
              </a:rPr>
              <a:t> Unit-III </a:t>
            </a:r>
          </a:p>
          <a:p>
            <a:pPr algn="ctr"/>
            <a:r>
              <a:rPr lang="en-US" sz="2800" b="1" dirty="0" err="1" smtClean="0">
                <a:solidFill>
                  <a:srgbClr val="7030A0"/>
                </a:solidFill>
                <a:latin typeface="Arial Black" pitchFamily="34" charset="0"/>
              </a:rPr>
              <a:t>Directing&amp;Co-ordinating</a:t>
            </a:r>
            <a:endParaRPr lang="en-US" sz="2800" b="1" dirty="0" smtClean="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198" y="891183"/>
            <a:ext cx="7416403" cy="2128838"/>
          </a:xfrm>
          <a:prstGeom prst="rect">
            <a:avLst/>
          </a:prstGeom>
          <a:noFill/>
          <a:ln/>
        </p:spPr>
        <p:txBody>
          <a:bodyPr wrap="square" lIns="0" tIns="0" rIns="0" bIns="0" rtlCol="0" anchor="t"/>
          <a:lstStyle/>
          <a:p>
            <a:pPr marL="0" indent="0">
              <a:lnSpc>
                <a:spcPts val="8350"/>
              </a:lnSpc>
              <a:buNone/>
            </a:pPr>
            <a:r>
              <a:rPr lang="en-US" sz="6700" dirty="0">
                <a:solidFill>
                  <a:srgbClr val="F5F0F0"/>
                </a:solidFill>
                <a:latin typeface="Merriweather" pitchFamily="34" charset="0"/>
                <a:ea typeface="Merriweather" pitchFamily="34" charset="-122"/>
                <a:cs typeface="Merriweather" pitchFamily="34" charset="-120"/>
              </a:rPr>
              <a:t>Directing and Co-ordinating: </a:t>
            </a:r>
            <a:endParaRPr lang="en-US" sz="6700" dirty="0"/>
          </a:p>
        </p:txBody>
      </p:sp>
      <p:sp>
        <p:nvSpPr>
          <p:cNvPr id="4" name="Text 1"/>
          <p:cNvSpPr/>
          <p:nvPr/>
        </p:nvSpPr>
        <p:spPr>
          <a:xfrm>
            <a:off x="6350198" y="3390186"/>
            <a:ext cx="7416403" cy="3948113"/>
          </a:xfrm>
          <a:prstGeom prst="rect">
            <a:avLst/>
          </a:prstGeom>
          <a:noFill/>
          <a:ln/>
        </p:spPr>
        <p:txBody>
          <a:bodyPr wrap="square" lIns="0" tIns="0" rIns="0" bIns="0" rtlCol="0" anchor="t"/>
          <a:lstStyle/>
          <a:p>
            <a:pPr marL="0" indent="0">
              <a:lnSpc>
                <a:spcPts val="3100"/>
              </a:lnSpc>
              <a:buNone/>
            </a:pPr>
            <a:r>
              <a:rPr lang="en-US" sz="1900" dirty="0">
                <a:solidFill>
                  <a:srgbClr val="E2E6E9"/>
                </a:solidFill>
                <a:latin typeface="Merriweather" pitchFamily="34" charset="0"/>
                <a:ea typeface="Merriweather" pitchFamily="34" charset="-122"/>
                <a:cs typeface="Merriweather" pitchFamily="34" charset="-120"/>
              </a:rPr>
              <a:t>Directing and coordinating are essential functions of management, forming the backbone of any successful organization. Directing involves providing guidance and motivation to employees, ensuring they understand their roles and contribute effectively towards shared goals. Coordinating, on the other hand, involves synchronizing various activities and resources within an organization to achieve a common purpose. These two functions work hand-in-hand, facilitating seamless operations and maximizing overall productivity.</a:t>
            </a:r>
            <a:endParaRPr lang="en-US" sz="1900" dirty="0"/>
          </a:p>
        </p:txBody>
      </p:sp>
      <p:pic>
        <p:nvPicPr>
          <p:cNvPr id="6" name="Picture 5">
            <a:extLst>
              <a:ext uri="{FF2B5EF4-FFF2-40B4-BE49-F238E27FC236}">
                <a16:creationId xmlns="" xmlns:a16="http://schemas.microsoft.com/office/drawing/2014/main" id="{4BD1773E-2BBC-DB19-29DF-57F55265BAE2}"/>
              </a:ext>
            </a:extLst>
          </p:cNvPr>
          <p:cNvPicPr>
            <a:picLocks noChangeAspect="1"/>
          </p:cNvPicPr>
          <p:nvPr/>
        </p:nvPicPr>
        <p:blipFill>
          <a:blip r:embed="rId4"/>
          <a:stretch>
            <a:fillRect/>
          </a:stretch>
        </p:blipFill>
        <p:spPr>
          <a:xfrm>
            <a:off x="12858503" y="7730766"/>
            <a:ext cx="1771897" cy="3715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74581" y="877491"/>
            <a:ext cx="7767637" cy="1228963"/>
          </a:xfrm>
          <a:prstGeom prst="rect">
            <a:avLst/>
          </a:prstGeom>
          <a:noFill/>
          <a:ln/>
        </p:spPr>
        <p:txBody>
          <a:bodyPr wrap="square" lIns="0" tIns="0" rIns="0" bIns="0" rtlCol="0" anchor="t"/>
          <a:lstStyle/>
          <a:p>
            <a:pPr marL="0" indent="0">
              <a:lnSpc>
                <a:spcPts val="4800"/>
              </a:lnSpc>
              <a:buNone/>
            </a:pPr>
            <a:r>
              <a:rPr lang="en-US" sz="3850" dirty="0">
                <a:solidFill>
                  <a:srgbClr val="F5F0F0"/>
                </a:solidFill>
                <a:latin typeface="Merriweather" pitchFamily="34" charset="0"/>
                <a:ea typeface="Merriweather" pitchFamily="34" charset="-122"/>
                <a:cs typeface="Merriweather" pitchFamily="34" charset="-120"/>
              </a:rPr>
              <a:t>Importance and Principles of Direction</a:t>
            </a:r>
            <a:endParaRPr lang="en-US" sz="3850" dirty="0"/>
          </a:p>
        </p:txBody>
      </p:sp>
      <p:sp>
        <p:nvSpPr>
          <p:cNvPr id="4" name="Shape 1"/>
          <p:cNvSpPr/>
          <p:nvPr/>
        </p:nvSpPr>
        <p:spPr>
          <a:xfrm>
            <a:off x="6174581" y="2622590"/>
            <a:ext cx="442436" cy="442436"/>
          </a:xfrm>
          <a:prstGeom prst="roundRect">
            <a:avLst>
              <a:gd name="adj" fmla="val 18667"/>
            </a:avLst>
          </a:prstGeom>
          <a:solidFill>
            <a:srgbClr val="003180"/>
          </a:solidFill>
          <a:ln w="7620">
            <a:solidFill>
              <a:srgbClr val="194A99"/>
            </a:solidFill>
            <a:prstDash val="solid"/>
          </a:ln>
        </p:spPr>
      </p:sp>
      <p:sp>
        <p:nvSpPr>
          <p:cNvPr id="5" name="Text 2"/>
          <p:cNvSpPr/>
          <p:nvPr/>
        </p:nvSpPr>
        <p:spPr>
          <a:xfrm>
            <a:off x="6330910" y="2696289"/>
            <a:ext cx="129778" cy="294918"/>
          </a:xfrm>
          <a:prstGeom prst="rect">
            <a:avLst/>
          </a:prstGeom>
          <a:noFill/>
          <a:ln/>
        </p:spPr>
        <p:txBody>
          <a:bodyPr wrap="none" lIns="0" tIns="0" rIns="0" bIns="0" rtlCol="0" anchor="t"/>
          <a:lstStyle/>
          <a:p>
            <a:pPr marL="0" indent="0" algn="ctr">
              <a:lnSpc>
                <a:spcPts val="2300"/>
              </a:lnSpc>
              <a:buNone/>
            </a:pPr>
            <a:r>
              <a:rPr lang="en-US" sz="2300" dirty="0">
                <a:solidFill>
                  <a:srgbClr val="E2E6E9"/>
                </a:solidFill>
                <a:latin typeface="Merriweather" pitchFamily="34" charset="0"/>
                <a:ea typeface="Merriweather" pitchFamily="34" charset="-122"/>
                <a:cs typeface="Merriweather" pitchFamily="34" charset="-120"/>
              </a:rPr>
              <a:t>1</a:t>
            </a:r>
            <a:endParaRPr lang="en-US" sz="2300" dirty="0"/>
          </a:p>
        </p:txBody>
      </p:sp>
      <p:sp>
        <p:nvSpPr>
          <p:cNvPr id="6" name="Text 3"/>
          <p:cNvSpPr/>
          <p:nvPr/>
        </p:nvSpPr>
        <p:spPr>
          <a:xfrm>
            <a:off x="6813590" y="2622590"/>
            <a:ext cx="2672834" cy="307181"/>
          </a:xfrm>
          <a:prstGeom prst="rect">
            <a:avLst/>
          </a:prstGeom>
          <a:noFill/>
          <a:ln/>
        </p:spPr>
        <p:txBody>
          <a:bodyPr wrap="none" lIns="0" tIns="0" rIns="0" bIns="0" rtlCol="0" anchor="t"/>
          <a:lstStyle/>
          <a:p>
            <a:pPr marL="0" indent="0">
              <a:lnSpc>
                <a:spcPts val="2400"/>
              </a:lnSpc>
              <a:buNone/>
            </a:pPr>
            <a:r>
              <a:rPr lang="en-US" sz="1900" dirty="0">
                <a:solidFill>
                  <a:srgbClr val="E2E6E9"/>
                </a:solidFill>
                <a:latin typeface="Merriweather" pitchFamily="34" charset="0"/>
                <a:ea typeface="Merriweather" pitchFamily="34" charset="-122"/>
                <a:cs typeface="Merriweather" pitchFamily="34" charset="-120"/>
              </a:rPr>
              <a:t>Clarity and Alignment</a:t>
            </a:r>
            <a:endParaRPr lang="en-US" sz="1900" dirty="0"/>
          </a:p>
        </p:txBody>
      </p:sp>
      <p:sp>
        <p:nvSpPr>
          <p:cNvPr id="7" name="Text 4"/>
          <p:cNvSpPr/>
          <p:nvPr/>
        </p:nvSpPr>
        <p:spPr>
          <a:xfrm>
            <a:off x="6813590" y="3047643"/>
            <a:ext cx="3146584" cy="2517458"/>
          </a:xfrm>
          <a:prstGeom prst="rect">
            <a:avLst/>
          </a:prstGeom>
          <a:noFill/>
          <a:ln/>
        </p:spPr>
        <p:txBody>
          <a:bodyPr wrap="square" lIns="0" tIns="0" rIns="0" bIns="0" rtlCol="0" anchor="t"/>
          <a:lstStyle/>
          <a:p>
            <a:pPr marL="0" indent="0">
              <a:lnSpc>
                <a:spcPts val="2450"/>
              </a:lnSpc>
              <a:buNone/>
            </a:pPr>
            <a:r>
              <a:rPr lang="en-US" sz="1500" dirty="0">
                <a:solidFill>
                  <a:srgbClr val="E2E6E9"/>
                </a:solidFill>
                <a:latin typeface="Merriweather" pitchFamily="34" charset="0"/>
                <a:ea typeface="Merriweather" pitchFamily="34" charset="-122"/>
                <a:cs typeface="Merriweather" pitchFamily="34" charset="-120"/>
              </a:rPr>
              <a:t>Directing establishes clear goals and objectives, aligning individual efforts with the overall organizational vision. It ensures everyone is working towards a common purpose, minimizing confusion and duplication of effort.</a:t>
            </a:r>
            <a:endParaRPr lang="en-US" sz="1500" dirty="0"/>
          </a:p>
        </p:txBody>
      </p:sp>
      <p:sp>
        <p:nvSpPr>
          <p:cNvPr id="8" name="Shape 5"/>
          <p:cNvSpPr/>
          <p:nvPr/>
        </p:nvSpPr>
        <p:spPr>
          <a:xfrm>
            <a:off x="10156746" y="2622590"/>
            <a:ext cx="442436" cy="442436"/>
          </a:xfrm>
          <a:prstGeom prst="roundRect">
            <a:avLst>
              <a:gd name="adj" fmla="val 18667"/>
            </a:avLst>
          </a:prstGeom>
          <a:solidFill>
            <a:srgbClr val="003180"/>
          </a:solidFill>
          <a:ln w="7620">
            <a:solidFill>
              <a:srgbClr val="194A99"/>
            </a:solidFill>
            <a:prstDash val="solid"/>
          </a:ln>
        </p:spPr>
      </p:sp>
      <p:sp>
        <p:nvSpPr>
          <p:cNvPr id="9" name="Text 6"/>
          <p:cNvSpPr/>
          <p:nvPr/>
        </p:nvSpPr>
        <p:spPr>
          <a:xfrm>
            <a:off x="10289738" y="2696289"/>
            <a:ext cx="176332" cy="294918"/>
          </a:xfrm>
          <a:prstGeom prst="rect">
            <a:avLst/>
          </a:prstGeom>
          <a:noFill/>
          <a:ln/>
        </p:spPr>
        <p:txBody>
          <a:bodyPr wrap="none" lIns="0" tIns="0" rIns="0" bIns="0" rtlCol="0" anchor="t"/>
          <a:lstStyle/>
          <a:p>
            <a:pPr marL="0" indent="0" algn="ctr">
              <a:lnSpc>
                <a:spcPts val="2300"/>
              </a:lnSpc>
              <a:buNone/>
            </a:pPr>
            <a:r>
              <a:rPr lang="en-US" sz="2300" dirty="0">
                <a:solidFill>
                  <a:srgbClr val="E2E6E9"/>
                </a:solidFill>
                <a:latin typeface="Merriweather" pitchFamily="34" charset="0"/>
                <a:ea typeface="Merriweather" pitchFamily="34" charset="-122"/>
                <a:cs typeface="Merriweather" pitchFamily="34" charset="-120"/>
              </a:rPr>
              <a:t>2</a:t>
            </a:r>
            <a:endParaRPr lang="en-US" sz="2300" dirty="0"/>
          </a:p>
        </p:txBody>
      </p:sp>
      <p:sp>
        <p:nvSpPr>
          <p:cNvPr id="10" name="Text 7"/>
          <p:cNvSpPr/>
          <p:nvPr/>
        </p:nvSpPr>
        <p:spPr>
          <a:xfrm>
            <a:off x="10795754" y="2622590"/>
            <a:ext cx="3146584" cy="614363"/>
          </a:xfrm>
          <a:prstGeom prst="rect">
            <a:avLst/>
          </a:prstGeom>
          <a:noFill/>
          <a:ln/>
        </p:spPr>
        <p:txBody>
          <a:bodyPr wrap="square" lIns="0" tIns="0" rIns="0" bIns="0" rtlCol="0" anchor="t"/>
          <a:lstStyle/>
          <a:p>
            <a:pPr marL="0" indent="0">
              <a:lnSpc>
                <a:spcPts val="2400"/>
              </a:lnSpc>
              <a:buNone/>
            </a:pPr>
            <a:r>
              <a:rPr lang="en-US" sz="1900" dirty="0">
                <a:solidFill>
                  <a:srgbClr val="E2E6E9"/>
                </a:solidFill>
                <a:latin typeface="Merriweather" pitchFamily="34" charset="0"/>
                <a:ea typeface="Merriweather" pitchFamily="34" charset="-122"/>
                <a:cs typeface="Merriweather" pitchFamily="34" charset="-120"/>
              </a:rPr>
              <a:t>Motivation and Engagement</a:t>
            </a:r>
            <a:endParaRPr lang="en-US" sz="1900" dirty="0"/>
          </a:p>
        </p:txBody>
      </p:sp>
      <p:sp>
        <p:nvSpPr>
          <p:cNvPr id="11" name="Text 8"/>
          <p:cNvSpPr/>
          <p:nvPr/>
        </p:nvSpPr>
        <p:spPr>
          <a:xfrm>
            <a:off x="10795754" y="3354824"/>
            <a:ext cx="3146584" cy="2202775"/>
          </a:xfrm>
          <a:prstGeom prst="rect">
            <a:avLst/>
          </a:prstGeom>
          <a:noFill/>
          <a:ln/>
        </p:spPr>
        <p:txBody>
          <a:bodyPr wrap="square" lIns="0" tIns="0" rIns="0" bIns="0" rtlCol="0" anchor="t"/>
          <a:lstStyle/>
          <a:p>
            <a:pPr marL="0" indent="0">
              <a:lnSpc>
                <a:spcPts val="2450"/>
              </a:lnSpc>
              <a:buNone/>
            </a:pPr>
            <a:r>
              <a:rPr lang="en-US" sz="1500" dirty="0">
                <a:solidFill>
                  <a:srgbClr val="E2E6E9"/>
                </a:solidFill>
                <a:latin typeface="Merriweather" pitchFamily="34" charset="0"/>
                <a:ea typeface="Merriweather" pitchFamily="34" charset="-122"/>
                <a:cs typeface="Merriweather" pitchFamily="34" charset="-120"/>
              </a:rPr>
              <a:t>Effective direction motivates employees to perform at their best, fostering a sense of purpose and commitment. It encourages initiative, creativity, and a positive work environment.</a:t>
            </a:r>
            <a:endParaRPr lang="en-US" sz="1500" dirty="0"/>
          </a:p>
        </p:txBody>
      </p:sp>
      <p:sp>
        <p:nvSpPr>
          <p:cNvPr id="12" name="Shape 9"/>
          <p:cNvSpPr/>
          <p:nvPr/>
        </p:nvSpPr>
        <p:spPr>
          <a:xfrm>
            <a:off x="6174581" y="5982891"/>
            <a:ext cx="442436" cy="442436"/>
          </a:xfrm>
          <a:prstGeom prst="roundRect">
            <a:avLst>
              <a:gd name="adj" fmla="val 18667"/>
            </a:avLst>
          </a:prstGeom>
          <a:solidFill>
            <a:srgbClr val="003180"/>
          </a:solidFill>
          <a:ln w="7620">
            <a:solidFill>
              <a:srgbClr val="194A99"/>
            </a:solidFill>
            <a:prstDash val="solid"/>
          </a:ln>
        </p:spPr>
      </p:sp>
      <p:sp>
        <p:nvSpPr>
          <p:cNvPr id="13" name="Text 10"/>
          <p:cNvSpPr/>
          <p:nvPr/>
        </p:nvSpPr>
        <p:spPr>
          <a:xfrm>
            <a:off x="6313170" y="6056590"/>
            <a:ext cx="165140" cy="294918"/>
          </a:xfrm>
          <a:prstGeom prst="rect">
            <a:avLst/>
          </a:prstGeom>
          <a:noFill/>
          <a:ln/>
        </p:spPr>
        <p:txBody>
          <a:bodyPr wrap="none" lIns="0" tIns="0" rIns="0" bIns="0" rtlCol="0" anchor="t"/>
          <a:lstStyle/>
          <a:p>
            <a:pPr marL="0" indent="0" algn="ctr">
              <a:lnSpc>
                <a:spcPts val="2300"/>
              </a:lnSpc>
              <a:buNone/>
            </a:pPr>
            <a:r>
              <a:rPr lang="en-US" sz="2300" dirty="0">
                <a:solidFill>
                  <a:srgbClr val="E2E6E9"/>
                </a:solidFill>
                <a:latin typeface="Merriweather" pitchFamily="34" charset="0"/>
                <a:ea typeface="Merriweather" pitchFamily="34" charset="-122"/>
                <a:cs typeface="Merriweather" pitchFamily="34" charset="-120"/>
              </a:rPr>
              <a:t>3</a:t>
            </a:r>
            <a:endParaRPr lang="en-US" sz="2300" dirty="0"/>
          </a:p>
        </p:txBody>
      </p:sp>
      <p:sp>
        <p:nvSpPr>
          <p:cNvPr id="14" name="Text 11"/>
          <p:cNvSpPr/>
          <p:nvPr/>
        </p:nvSpPr>
        <p:spPr>
          <a:xfrm>
            <a:off x="6813590" y="5982891"/>
            <a:ext cx="3279219" cy="307181"/>
          </a:xfrm>
          <a:prstGeom prst="rect">
            <a:avLst/>
          </a:prstGeom>
          <a:noFill/>
          <a:ln/>
        </p:spPr>
        <p:txBody>
          <a:bodyPr wrap="none" lIns="0" tIns="0" rIns="0" bIns="0" rtlCol="0" anchor="t"/>
          <a:lstStyle/>
          <a:p>
            <a:pPr marL="0" indent="0">
              <a:lnSpc>
                <a:spcPts val="2400"/>
              </a:lnSpc>
              <a:buNone/>
            </a:pPr>
            <a:r>
              <a:rPr lang="en-US" sz="1900" dirty="0">
                <a:solidFill>
                  <a:srgbClr val="E2E6E9"/>
                </a:solidFill>
                <a:latin typeface="Merriweather" pitchFamily="34" charset="0"/>
                <a:ea typeface="Merriweather" pitchFamily="34" charset="-122"/>
                <a:cs typeface="Merriweather" pitchFamily="34" charset="-120"/>
              </a:rPr>
              <a:t>Efficiency and Productivity</a:t>
            </a:r>
            <a:endParaRPr lang="en-US" sz="1900" dirty="0"/>
          </a:p>
        </p:txBody>
      </p:sp>
      <p:sp>
        <p:nvSpPr>
          <p:cNvPr id="15" name="Text 12"/>
          <p:cNvSpPr/>
          <p:nvPr/>
        </p:nvSpPr>
        <p:spPr>
          <a:xfrm>
            <a:off x="6813590" y="6407944"/>
            <a:ext cx="7128629" cy="944047"/>
          </a:xfrm>
          <a:prstGeom prst="rect">
            <a:avLst/>
          </a:prstGeom>
          <a:noFill/>
          <a:ln/>
        </p:spPr>
        <p:txBody>
          <a:bodyPr wrap="square" lIns="0" tIns="0" rIns="0" bIns="0" rtlCol="0" anchor="t"/>
          <a:lstStyle/>
          <a:p>
            <a:pPr marL="0" indent="0">
              <a:lnSpc>
                <a:spcPts val="2450"/>
              </a:lnSpc>
              <a:buNone/>
            </a:pPr>
            <a:r>
              <a:rPr lang="en-US" sz="1500" dirty="0">
                <a:solidFill>
                  <a:srgbClr val="E2E6E9"/>
                </a:solidFill>
                <a:latin typeface="Merriweather" pitchFamily="34" charset="0"/>
                <a:ea typeface="Merriweather" pitchFamily="34" charset="-122"/>
                <a:cs typeface="Merriweather" pitchFamily="34" charset="-120"/>
              </a:rPr>
              <a:t>By providing clear instructions and guidance, directing helps employees work efficiently and productively. It reduces wasted time and resources, leading to better performance and results.</a:t>
            </a:r>
            <a:endParaRPr lang="en-US" sz="1500" dirty="0"/>
          </a:p>
        </p:txBody>
      </p:sp>
      <p:pic>
        <p:nvPicPr>
          <p:cNvPr id="16" name="Picture 15">
            <a:extLst>
              <a:ext uri="{FF2B5EF4-FFF2-40B4-BE49-F238E27FC236}">
                <a16:creationId xmlns="" xmlns:a16="http://schemas.microsoft.com/office/drawing/2014/main" id="{93496413-C2D4-FC3C-2159-47B7C7C92B1A}"/>
              </a:ext>
            </a:extLst>
          </p:cNvPr>
          <p:cNvPicPr>
            <a:picLocks noChangeAspect="1"/>
          </p:cNvPicPr>
          <p:nvPr/>
        </p:nvPicPr>
        <p:blipFill>
          <a:blip r:embed="rId4"/>
          <a:stretch>
            <a:fillRect/>
          </a:stretch>
        </p:blipFill>
        <p:spPr>
          <a:xfrm>
            <a:off x="12858503" y="7730766"/>
            <a:ext cx="1771897" cy="3715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3798" y="1611630"/>
            <a:ext cx="12065198" cy="771287"/>
          </a:xfrm>
          <a:prstGeom prst="rect">
            <a:avLst/>
          </a:prstGeom>
          <a:noFill/>
          <a:ln/>
        </p:spPr>
        <p:txBody>
          <a:bodyPr wrap="none" lIns="0" tIns="0" rIns="0" bIns="0" rtlCol="0" anchor="t"/>
          <a:lstStyle/>
          <a:p>
            <a:pPr marL="0" indent="0">
              <a:lnSpc>
                <a:spcPts val="6050"/>
              </a:lnSpc>
              <a:buNone/>
            </a:pPr>
            <a:r>
              <a:rPr lang="en-US" sz="4850" dirty="0">
                <a:solidFill>
                  <a:srgbClr val="F5F0F0"/>
                </a:solidFill>
                <a:latin typeface="Merriweather" pitchFamily="34" charset="0"/>
                <a:ea typeface="Merriweather" pitchFamily="34" charset="-122"/>
                <a:cs typeface="Merriweather" pitchFamily="34" charset="-120"/>
              </a:rPr>
              <a:t>Supervision and Supervisors' Functions</a:t>
            </a:r>
            <a:endParaRPr lang="en-US" sz="4850" dirty="0"/>
          </a:p>
        </p:txBody>
      </p:sp>
      <p:sp>
        <p:nvSpPr>
          <p:cNvPr id="3" name="Text 1"/>
          <p:cNvSpPr/>
          <p:nvPr/>
        </p:nvSpPr>
        <p:spPr>
          <a:xfrm>
            <a:off x="863798" y="2999899"/>
            <a:ext cx="3467457" cy="385524"/>
          </a:xfrm>
          <a:prstGeom prst="rect">
            <a:avLst/>
          </a:prstGeom>
          <a:noFill/>
          <a:ln/>
        </p:spPr>
        <p:txBody>
          <a:bodyPr wrap="none" lIns="0" tIns="0" rIns="0" bIns="0" rtlCol="0" anchor="t"/>
          <a:lstStyle/>
          <a:p>
            <a:pPr marL="0" indent="0">
              <a:lnSpc>
                <a:spcPts val="3000"/>
              </a:lnSpc>
              <a:buNone/>
            </a:pPr>
            <a:r>
              <a:rPr lang="en-US" sz="2400" dirty="0">
                <a:solidFill>
                  <a:srgbClr val="F5F0F0"/>
                </a:solidFill>
                <a:latin typeface="Merriweather" pitchFamily="34" charset="0"/>
                <a:ea typeface="Merriweather" pitchFamily="34" charset="-122"/>
                <a:cs typeface="Merriweather" pitchFamily="34" charset="-120"/>
              </a:rPr>
              <a:t>Guidance and Training</a:t>
            </a:r>
            <a:endParaRPr lang="en-US" sz="2400" dirty="0"/>
          </a:p>
        </p:txBody>
      </p:sp>
      <p:sp>
        <p:nvSpPr>
          <p:cNvPr id="4" name="Text 2"/>
          <p:cNvSpPr/>
          <p:nvPr/>
        </p:nvSpPr>
        <p:spPr>
          <a:xfrm>
            <a:off x="863798" y="3632240"/>
            <a:ext cx="3898940" cy="2368868"/>
          </a:xfrm>
          <a:prstGeom prst="rect">
            <a:avLst/>
          </a:prstGeom>
          <a:noFill/>
          <a:ln/>
        </p:spPr>
        <p:txBody>
          <a:bodyPr wrap="square" lIns="0" tIns="0" rIns="0" bIns="0" rtlCol="0" anchor="t"/>
          <a:lstStyle/>
          <a:p>
            <a:pPr marL="0" indent="0">
              <a:lnSpc>
                <a:spcPts val="3100"/>
              </a:lnSpc>
              <a:buNone/>
            </a:pPr>
            <a:r>
              <a:rPr lang="en-US" sz="1900" dirty="0">
                <a:solidFill>
                  <a:srgbClr val="E2E6E9"/>
                </a:solidFill>
                <a:latin typeface="Merriweather" pitchFamily="34" charset="0"/>
                <a:ea typeface="Merriweather" pitchFamily="34" charset="-122"/>
                <a:cs typeface="Merriweather" pitchFamily="34" charset="-120"/>
              </a:rPr>
              <a:t>Supervisors provide ongoing guidance and training to employees, ensuring they possess the necessary skills and knowledge to perform their tasks effectively.</a:t>
            </a:r>
            <a:endParaRPr lang="en-US" sz="1900" dirty="0"/>
          </a:p>
        </p:txBody>
      </p:sp>
      <p:sp>
        <p:nvSpPr>
          <p:cNvPr id="5" name="Text 3"/>
          <p:cNvSpPr/>
          <p:nvPr/>
        </p:nvSpPr>
        <p:spPr>
          <a:xfrm>
            <a:off x="5372576" y="2999899"/>
            <a:ext cx="3686175" cy="385524"/>
          </a:xfrm>
          <a:prstGeom prst="rect">
            <a:avLst/>
          </a:prstGeom>
          <a:noFill/>
          <a:ln/>
        </p:spPr>
        <p:txBody>
          <a:bodyPr wrap="none" lIns="0" tIns="0" rIns="0" bIns="0" rtlCol="0" anchor="t"/>
          <a:lstStyle/>
          <a:p>
            <a:pPr marL="0" indent="0">
              <a:lnSpc>
                <a:spcPts val="3000"/>
              </a:lnSpc>
              <a:buNone/>
            </a:pPr>
            <a:r>
              <a:rPr lang="en-US" sz="2400" dirty="0">
                <a:solidFill>
                  <a:srgbClr val="F5F0F0"/>
                </a:solidFill>
                <a:latin typeface="Merriweather" pitchFamily="34" charset="0"/>
                <a:ea typeface="Merriweather" pitchFamily="34" charset="-122"/>
                <a:cs typeface="Merriweather" pitchFamily="34" charset="-120"/>
              </a:rPr>
              <a:t>Performance Evaluation</a:t>
            </a:r>
            <a:endParaRPr lang="en-US" sz="2400" dirty="0"/>
          </a:p>
        </p:txBody>
      </p:sp>
      <p:sp>
        <p:nvSpPr>
          <p:cNvPr id="6" name="Text 4"/>
          <p:cNvSpPr/>
          <p:nvPr/>
        </p:nvSpPr>
        <p:spPr>
          <a:xfrm>
            <a:off x="5372576" y="3632240"/>
            <a:ext cx="3898940" cy="2763679"/>
          </a:xfrm>
          <a:prstGeom prst="rect">
            <a:avLst/>
          </a:prstGeom>
          <a:noFill/>
          <a:ln/>
        </p:spPr>
        <p:txBody>
          <a:bodyPr wrap="square" lIns="0" tIns="0" rIns="0" bIns="0" rtlCol="0" anchor="t"/>
          <a:lstStyle/>
          <a:p>
            <a:pPr marL="0" indent="0">
              <a:lnSpc>
                <a:spcPts val="3100"/>
              </a:lnSpc>
              <a:buNone/>
            </a:pPr>
            <a:r>
              <a:rPr lang="en-US" sz="1900" dirty="0">
                <a:solidFill>
                  <a:srgbClr val="E2E6E9"/>
                </a:solidFill>
                <a:latin typeface="Merriweather" pitchFamily="34" charset="0"/>
                <a:ea typeface="Merriweather" pitchFamily="34" charset="-122"/>
                <a:cs typeface="Merriweather" pitchFamily="34" charset="-120"/>
              </a:rPr>
              <a:t>Supervisors evaluate employee performance, identifying areas for improvement and recognizing achievements. They provide constructive feedback and support for individual development.</a:t>
            </a:r>
            <a:endParaRPr lang="en-US" sz="1900" dirty="0"/>
          </a:p>
        </p:txBody>
      </p:sp>
      <p:sp>
        <p:nvSpPr>
          <p:cNvPr id="7" name="Text 5"/>
          <p:cNvSpPr/>
          <p:nvPr/>
        </p:nvSpPr>
        <p:spPr>
          <a:xfrm>
            <a:off x="9881354" y="2999899"/>
            <a:ext cx="3898940" cy="771049"/>
          </a:xfrm>
          <a:prstGeom prst="rect">
            <a:avLst/>
          </a:prstGeom>
          <a:noFill/>
          <a:ln/>
        </p:spPr>
        <p:txBody>
          <a:bodyPr wrap="square" lIns="0" tIns="0" rIns="0" bIns="0" rtlCol="0" anchor="t"/>
          <a:lstStyle/>
          <a:p>
            <a:pPr marL="0" indent="0">
              <a:lnSpc>
                <a:spcPts val="3000"/>
              </a:lnSpc>
              <a:buNone/>
            </a:pPr>
            <a:r>
              <a:rPr lang="en-US" sz="2400" dirty="0">
                <a:solidFill>
                  <a:srgbClr val="F5F0F0"/>
                </a:solidFill>
                <a:latin typeface="Merriweather" pitchFamily="34" charset="0"/>
                <a:ea typeface="Merriweather" pitchFamily="34" charset="-122"/>
                <a:cs typeface="Merriweather" pitchFamily="34" charset="-120"/>
              </a:rPr>
              <a:t>Problem Solving and Conflict Resolution</a:t>
            </a:r>
            <a:endParaRPr lang="en-US" sz="2400" dirty="0"/>
          </a:p>
        </p:txBody>
      </p:sp>
      <p:sp>
        <p:nvSpPr>
          <p:cNvPr id="8" name="Text 6"/>
          <p:cNvSpPr/>
          <p:nvPr/>
        </p:nvSpPr>
        <p:spPr>
          <a:xfrm>
            <a:off x="9881354" y="4017764"/>
            <a:ext cx="3898940" cy="2368868"/>
          </a:xfrm>
          <a:prstGeom prst="rect">
            <a:avLst/>
          </a:prstGeom>
          <a:noFill/>
          <a:ln/>
        </p:spPr>
        <p:txBody>
          <a:bodyPr wrap="square" lIns="0" tIns="0" rIns="0" bIns="0" rtlCol="0" anchor="t"/>
          <a:lstStyle/>
          <a:p>
            <a:pPr marL="0" indent="0">
              <a:lnSpc>
                <a:spcPts val="3100"/>
              </a:lnSpc>
              <a:buNone/>
            </a:pPr>
            <a:r>
              <a:rPr lang="en-US" sz="1900" dirty="0">
                <a:solidFill>
                  <a:srgbClr val="E2E6E9"/>
                </a:solidFill>
                <a:latin typeface="Merriweather" pitchFamily="34" charset="0"/>
                <a:ea typeface="Merriweather" pitchFamily="34" charset="-122"/>
                <a:cs typeface="Merriweather" pitchFamily="34" charset="-120"/>
              </a:rPr>
              <a:t>Supervisors act as intermediaries, resolving conflicts and addressing issues that arise within their teams. They ensure a harmonious and productive work environment.</a:t>
            </a:r>
            <a:endParaRPr lang="en-US" sz="1900" dirty="0"/>
          </a:p>
        </p:txBody>
      </p:sp>
      <p:pic>
        <p:nvPicPr>
          <p:cNvPr id="9" name="Picture 8">
            <a:extLst>
              <a:ext uri="{FF2B5EF4-FFF2-40B4-BE49-F238E27FC236}">
                <a16:creationId xmlns="" xmlns:a16="http://schemas.microsoft.com/office/drawing/2014/main" id="{05CE852A-C585-F6A9-09DE-B60BA5E0F3A7}"/>
              </a:ext>
            </a:extLst>
          </p:cNvPr>
          <p:cNvPicPr>
            <a:picLocks noChangeAspect="1"/>
          </p:cNvPicPr>
          <p:nvPr/>
        </p:nvPicPr>
        <p:blipFill>
          <a:blip r:embed="rId3"/>
          <a:stretch>
            <a:fillRect/>
          </a:stretch>
        </p:blipFill>
        <p:spPr>
          <a:xfrm>
            <a:off x="12858503" y="7730766"/>
            <a:ext cx="1771897" cy="3715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09811" y="638770"/>
            <a:ext cx="6454140" cy="556617"/>
          </a:xfrm>
          <a:prstGeom prst="rect">
            <a:avLst/>
          </a:prstGeom>
          <a:noFill/>
          <a:ln/>
        </p:spPr>
        <p:txBody>
          <a:bodyPr wrap="none" lIns="0" tIns="0" rIns="0" bIns="0" rtlCol="0" anchor="t"/>
          <a:lstStyle/>
          <a:p>
            <a:pPr marL="0" indent="0">
              <a:lnSpc>
                <a:spcPts val="4350"/>
              </a:lnSpc>
              <a:buNone/>
            </a:pPr>
            <a:r>
              <a:rPr lang="en-US" sz="3500" dirty="0">
                <a:solidFill>
                  <a:srgbClr val="F5F0F0"/>
                </a:solidFill>
                <a:latin typeface="Merriweather" pitchFamily="34" charset="0"/>
                <a:ea typeface="Merriweather" pitchFamily="34" charset="-122"/>
                <a:cs typeface="Merriweather" pitchFamily="34" charset="-120"/>
              </a:rPr>
              <a:t>The Meaning of Coordinating</a:t>
            </a:r>
            <a:endParaRPr lang="en-US" sz="3500" dirty="0"/>
          </a:p>
        </p:txBody>
      </p:sp>
      <p:sp>
        <p:nvSpPr>
          <p:cNvPr id="4" name="Text 1"/>
          <p:cNvSpPr/>
          <p:nvPr/>
        </p:nvSpPr>
        <p:spPr>
          <a:xfrm>
            <a:off x="6109811" y="1462564"/>
            <a:ext cx="7897178" cy="1139666"/>
          </a:xfrm>
          <a:prstGeom prst="rect">
            <a:avLst/>
          </a:prstGeom>
          <a:noFill/>
          <a:ln/>
        </p:spPr>
        <p:txBody>
          <a:bodyPr wrap="square" lIns="0" tIns="0" rIns="0" bIns="0" rtlCol="0" anchor="t"/>
          <a:lstStyle/>
          <a:p>
            <a:pPr marL="0" indent="0">
              <a:lnSpc>
                <a:spcPts val="2200"/>
              </a:lnSpc>
              <a:buNone/>
            </a:pPr>
            <a:r>
              <a:rPr lang="en-US" sz="1400" dirty="0">
                <a:solidFill>
                  <a:srgbClr val="E2E6E9"/>
                </a:solidFill>
                <a:latin typeface="Merriweather" pitchFamily="34" charset="0"/>
                <a:ea typeface="Merriweather" pitchFamily="34" charset="-122"/>
                <a:cs typeface="Merriweather" pitchFamily="34" charset="-120"/>
              </a:rPr>
              <a:t>Coordination involves synchronizing different activities, resources, and individuals within an organization to achieve a common goal. It ensures that all parts of the organization work together efficiently and effectively, minimizing duplication of effort and maximizing overall productivity.</a:t>
            </a:r>
            <a:endParaRPr lang="en-US" sz="1400" dirty="0"/>
          </a:p>
        </p:txBody>
      </p:sp>
      <p:pic>
        <p:nvPicPr>
          <p:cNvPr id="5" name="Image 1" descr="preencoded.png"/>
          <p:cNvPicPr>
            <a:picLocks noChangeAspect="1"/>
          </p:cNvPicPr>
          <p:nvPr/>
        </p:nvPicPr>
        <p:blipFill>
          <a:blip r:embed="rId4"/>
          <a:stretch>
            <a:fillRect/>
          </a:stretch>
        </p:blipFill>
        <p:spPr>
          <a:xfrm>
            <a:off x="6109811" y="2802612"/>
            <a:ext cx="890587" cy="1596033"/>
          </a:xfrm>
          <a:prstGeom prst="rect">
            <a:avLst/>
          </a:prstGeom>
        </p:spPr>
      </p:pic>
      <p:sp>
        <p:nvSpPr>
          <p:cNvPr id="6" name="Text 2"/>
          <p:cNvSpPr/>
          <p:nvPr/>
        </p:nvSpPr>
        <p:spPr>
          <a:xfrm>
            <a:off x="7267575" y="2980730"/>
            <a:ext cx="2226588" cy="278249"/>
          </a:xfrm>
          <a:prstGeom prst="rect">
            <a:avLst/>
          </a:prstGeom>
          <a:noFill/>
          <a:ln/>
        </p:spPr>
        <p:txBody>
          <a:bodyPr wrap="none" lIns="0" tIns="0" rIns="0" bIns="0" rtlCol="0" anchor="t"/>
          <a:lstStyle/>
          <a:p>
            <a:pPr marL="0" indent="0" algn="l">
              <a:lnSpc>
                <a:spcPts val="2150"/>
              </a:lnSpc>
              <a:buNone/>
            </a:pPr>
            <a:r>
              <a:rPr lang="en-US" sz="1750" dirty="0">
                <a:solidFill>
                  <a:srgbClr val="E2E6E9"/>
                </a:solidFill>
                <a:latin typeface="Merriweather" pitchFamily="34" charset="0"/>
                <a:ea typeface="Merriweather" pitchFamily="34" charset="-122"/>
                <a:cs typeface="Merriweather" pitchFamily="34" charset="-120"/>
              </a:rPr>
              <a:t>Communication</a:t>
            </a:r>
            <a:endParaRPr lang="en-US" sz="1750" dirty="0"/>
          </a:p>
        </p:txBody>
      </p:sp>
      <p:sp>
        <p:nvSpPr>
          <p:cNvPr id="7" name="Text 3"/>
          <p:cNvSpPr/>
          <p:nvPr/>
        </p:nvSpPr>
        <p:spPr>
          <a:xfrm>
            <a:off x="7267575" y="3365778"/>
            <a:ext cx="6739414" cy="854750"/>
          </a:xfrm>
          <a:prstGeom prst="rect">
            <a:avLst/>
          </a:prstGeom>
          <a:noFill/>
          <a:ln/>
        </p:spPr>
        <p:txBody>
          <a:bodyPr wrap="square" lIns="0" tIns="0" rIns="0" bIns="0" rtlCol="0" anchor="t"/>
          <a:lstStyle/>
          <a:p>
            <a:pPr marL="0" indent="0" algn="l">
              <a:lnSpc>
                <a:spcPts val="2200"/>
              </a:lnSpc>
              <a:buNone/>
            </a:pPr>
            <a:r>
              <a:rPr lang="en-US" sz="1400" dirty="0">
                <a:solidFill>
                  <a:srgbClr val="E2E6E9"/>
                </a:solidFill>
                <a:latin typeface="Merriweather" pitchFamily="34" charset="0"/>
                <a:ea typeface="Merriweather" pitchFamily="34" charset="-122"/>
                <a:cs typeface="Merriweather" pitchFamily="34" charset="-120"/>
              </a:rPr>
              <a:t>Effective coordination relies on clear and open communication between different departments and individuals, ensuring everyone is informed and understands their roles in the overall process.</a:t>
            </a:r>
            <a:endParaRPr lang="en-US" sz="1400" dirty="0"/>
          </a:p>
        </p:txBody>
      </p:sp>
      <p:pic>
        <p:nvPicPr>
          <p:cNvPr id="8" name="Image 2" descr="preencoded.png"/>
          <p:cNvPicPr>
            <a:picLocks noChangeAspect="1"/>
          </p:cNvPicPr>
          <p:nvPr/>
        </p:nvPicPr>
        <p:blipFill>
          <a:blip r:embed="rId5"/>
          <a:stretch>
            <a:fillRect/>
          </a:stretch>
        </p:blipFill>
        <p:spPr>
          <a:xfrm>
            <a:off x="6109811" y="4398645"/>
            <a:ext cx="890587" cy="1596033"/>
          </a:xfrm>
          <a:prstGeom prst="rect">
            <a:avLst/>
          </a:prstGeom>
        </p:spPr>
      </p:pic>
      <p:sp>
        <p:nvSpPr>
          <p:cNvPr id="9" name="Text 4"/>
          <p:cNvSpPr/>
          <p:nvPr/>
        </p:nvSpPr>
        <p:spPr>
          <a:xfrm>
            <a:off x="7267575" y="4576762"/>
            <a:ext cx="2226588" cy="278249"/>
          </a:xfrm>
          <a:prstGeom prst="rect">
            <a:avLst/>
          </a:prstGeom>
          <a:noFill/>
          <a:ln/>
        </p:spPr>
        <p:txBody>
          <a:bodyPr wrap="none" lIns="0" tIns="0" rIns="0" bIns="0" rtlCol="0" anchor="t"/>
          <a:lstStyle/>
          <a:p>
            <a:pPr marL="0" indent="0" algn="l">
              <a:lnSpc>
                <a:spcPts val="2150"/>
              </a:lnSpc>
              <a:buNone/>
            </a:pPr>
            <a:r>
              <a:rPr lang="en-US" sz="1750" dirty="0">
                <a:solidFill>
                  <a:srgbClr val="E2E6E9"/>
                </a:solidFill>
                <a:latin typeface="Merriweather" pitchFamily="34" charset="0"/>
                <a:ea typeface="Merriweather" pitchFamily="34" charset="-122"/>
                <a:cs typeface="Merriweather" pitchFamily="34" charset="-120"/>
              </a:rPr>
              <a:t>Collaboration</a:t>
            </a:r>
            <a:endParaRPr lang="en-US" sz="1750" dirty="0"/>
          </a:p>
        </p:txBody>
      </p:sp>
      <p:sp>
        <p:nvSpPr>
          <p:cNvPr id="10" name="Text 5"/>
          <p:cNvSpPr/>
          <p:nvPr/>
        </p:nvSpPr>
        <p:spPr>
          <a:xfrm>
            <a:off x="7267575" y="4961811"/>
            <a:ext cx="6739414" cy="854750"/>
          </a:xfrm>
          <a:prstGeom prst="rect">
            <a:avLst/>
          </a:prstGeom>
          <a:noFill/>
          <a:ln/>
        </p:spPr>
        <p:txBody>
          <a:bodyPr wrap="square" lIns="0" tIns="0" rIns="0" bIns="0" rtlCol="0" anchor="t"/>
          <a:lstStyle/>
          <a:p>
            <a:pPr marL="0" indent="0" algn="l">
              <a:lnSpc>
                <a:spcPts val="2200"/>
              </a:lnSpc>
              <a:buNone/>
            </a:pPr>
            <a:r>
              <a:rPr lang="en-US" sz="1400" dirty="0">
                <a:solidFill>
                  <a:srgbClr val="E2E6E9"/>
                </a:solidFill>
                <a:latin typeface="Merriweather" pitchFamily="34" charset="0"/>
                <a:ea typeface="Merriweather" pitchFamily="34" charset="-122"/>
                <a:cs typeface="Merriweather" pitchFamily="34" charset="-120"/>
              </a:rPr>
              <a:t>Coordination fosters collaboration among different teams and departments, encouraging them to work together to achieve shared goals. It breaks down silos and promotes a sense of unity.</a:t>
            </a:r>
            <a:endParaRPr lang="en-US" sz="1400" dirty="0"/>
          </a:p>
        </p:txBody>
      </p:sp>
      <p:pic>
        <p:nvPicPr>
          <p:cNvPr id="11" name="Image 3" descr="preencoded.png"/>
          <p:cNvPicPr>
            <a:picLocks noChangeAspect="1"/>
          </p:cNvPicPr>
          <p:nvPr/>
        </p:nvPicPr>
        <p:blipFill>
          <a:blip r:embed="rId6"/>
          <a:stretch>
            <a:fillRect/>
          </a:stretch>
        </p:blipFill>
        <p:spPr>
          <a:xfrm>
            <a:off x="6109811" y="5994678"/>
            <a:ext cx="890587" cy="1596033"/>
          </a:xfrm>
          <a:prstGeom prst="rect">
            <a:avLst/>
          </a:prstGeom>
        </p:spPr>
      </p:pic>
      <p:sp>
        <p:nvSpPr>
          <p:cNvPr id="12" name="Text 6"/>
          <p:cNvSpPr/>
          <p:nvPr/>
        </p:nvSpPr>
        <p:spPr>
          <a:xfrm>
            <a:off x="7267575" y="6172795"/>
            <a:ext cx="2226588" cy="278249"/>
          </a:xfrm>
          <a:prstGeom prst="rect">
            <a:avLst/>
          </a:prstGeom>
          <a:noFill/>
          <a:ln/>
        </p:spPr>
        <p:txBody>
          <a:bodyPr wrap="none" lIns="0" tIns="0" rIns="0" bIns="0" rtlCol="0" anchor="t"/>
          <a:lstStyle/>
          <a:p>
            <a:pPr marL="0" indent="0" algn="l">
              <a:lnSpc>
                <a:spcPts val="2150"/>
              </a:lnSpc>
              <a:buNone/>
            </a:pPr>
            <a:r>
              <a:rPr lang="en-US" sz="1750" dirty="0">
                <a:solidFill>
                  <a:srgbClr val="E2E6E9"/>
                </a:solidFill>
                <a:latin typeface="Merriweather" pitchFamily="34" charset="0"/>
                <a:ea typeface="Merriweather" pitchFamily="34" charset="-122"/>
                <a:cs typeface="Merriweather" pitchFamily="34" charset="-120"/>
              </a:rPr>
              <a:t>Resource Allocation</a:t>
            </a:r>
            <a:endParaRPr lang="en-US" sz="1750" dirty="0"/>
          </a:p>
        </p:txBody>
      </p:sp>
      <p:sp>
        <p:nvSpPr>
          <p:cNvPr id="13" name="Text 7"/>
          <p:cNvSpPr/>
          <p:nvPr/>
        </p:nvSpPr>
        <p:spPr>
          <a:xfrm>
            <a:off x="7267575" y="6557843"/>
            <a:ext cx="6739414" cy="854750"/>
          </a:xfrm>
          <a:prstGeom prst="rect">
            <a:avLst/>
          </a:prstGeom>
          <a:noFill/>
          <a:ln/>
        </p:spPr>
        <p:txBody>
          <a:bodyPr wrap="square" lIns="0" tIns="0" rIns="0" bIns="0" rtlCol="0" anchor="t"/>
          <a:lstStyle/>
          <a:p>
            <a:pPr marL="0" indent="0" algn="l">
              <a:lnSpc>
                <a:spcPts val="2200"/>
              </a:lnSpc>
              <a:buNone/>
            </a:pPr>
            <a:r>
              <a:rPr lang="en-US" sz="1400" dirty="0">
                <a:solidFill>
                  <a:srgbClr val="E2E6E9"/>
                </a:solidFill>
                <a:latin typeface="Merriweather" pitchFamily="34" charset="0"/>
                <a:ea typeface="Merriweather" pitchFamily="34" charset="-122"/>
                <a:cs typeface="Merriweather" pitchFamily="34" charset="-120"/>
              </a:rPr>
              <a:t>Coordination ensures resources are allocated effectively, ensuring they are available where and when needed. It prevents bottlenecks and maximizes the utilization of resources.</a:t>
            </a:r>
            <a:endParaRPr lang="en-US" sz="1400" dirty="0"/>
          </a:p>
        </p:txBody>
      </p:sp>
      <p:pic>
        <p:nvPicPr>
          <p:cNvPr id="14" name="Picture 13">
            <a:extLst>
              <a:ext uri="{FF2B5EF4-FFF2-40B4-BE49-F238E27FC236}">
                <a16:creationId xmlns="" xmlns:a16="http://schemas.microsoft.com/office/drawing/2014/main" id="{7D107BC2-4690-C9F4-BD20-35313AA8A635}"/>
              </a:ext>
            </a:extLst>
          </p:cNvPr>
          <p:cNvPicPr>
            <a:picLocks noChangeAspect="1"/>
          </p:cNvPicPr>
          <p:nvPr/>
        </p:nvPicPr>
        <p:blipFill>
          <a:blip r:embed="rId7"/>
          <a:stretch>
            <a:fillRect/>
          </a:stretch>
        </p:blipFill>
        <p:spPr>
          <a:xfrm>
            <a:off x="12858503" y="7730766"/>
            <a:ext cx="1771897" cy="3715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65045"/>
          </a:xfrm>
          <a:prstGeom prst="rect">
            <a:avLst/>
          </a:prstGeom>
        </p:spPr>
      </p:pic>
      <p:sp>
        <p:nvSpPr>
          <p:cNvPr id="3" name="Text 0"/>
          <p:cNvSpPr/>
          <p:nvPr/>
        </p:nvSpPr>
        <p:spPr>
          <a:xfrm>
            <a:off x="634127" y="2763322"/>
            <a:ext cx="6241256" cy="566261"/>
          </a:xfrm>
          <a:prstGeom prst="rect">
            <a:avLst/>
          </a:prstGeom>
          <a:noFill/>
          <a:ln/>
        </p:spPr>
        <p:txBody>
          <a:bodyPr wrap="none" lIns="0" tIns="0" rIns="0" bIns="0" rtlCol="0" anchor="t"/>
          <a:lstStyle/>
          <a:p>
            <a:pPr marL="0" indent="0">
              <a:lnSpc>
                <a:spcPts val="4450"/>
              </a:lnSpc>
              <a:buNone/>
            </a:pPr>
            <a:r>
              <a:rPr lang="en-US" sz="3550" dirty="0">
                <a:solidFill>
                  <a:srgbClr val="F5F0F0"/>
                </a:solidFill>
                <a:latin typeface="Merriweather" pitchFamily="34" charset="0"/>
                <a:ea typeface="Merriweather" pitchFamily="34" charset="-122"/>
                <a:cs typeface="Merriweather" pitchFamily="34" charset="-120"/>
              </a:rPr>
              <a:t>Importance of Coordinating</a:t>
            </a:r>
            <a:endParaRPr lang="en-US" sz="3550" dirty="0"/>
          </a:p>
        </p:txBody>
      </p:sp>
      <p:sp>
        <p:nvSpPr>
          <p:cNvPr id="4" name="Shape 1"/>
          <p:cNvSpPr/>
          <p:nvPr/>
        </p:nvSpPr>
        <p:spPr>
          <a:xfrm>
            <a:off x="634127" y="3601283"/>
            <a:ext cx="13362146" cy="4134922"/>
          </a:xfrm>
          <a:prstGeom prst="roundRect">
            <a:avLst>
              <a:gd name="adj" fmla="val 1841"/>
            </a:avLst>
          </a:prstGeom>
          <a:noFill/>
          <a:ln w="7620">
            <a:solidFill>
              <a:srgbClr val="FFFFFF">
                <a:alpha val="24000"/>
              </a:srgbClr>
            </a:solidFill>
            <a:prstDash val="solid"/>
          </a:ln>
        </p:spPr>
      </p:sp>
      <p:sp>
        <p:nvSpPr>
          <p:cNvPr id="5" name="Shape 2"/>
          <p:cNvSpPr/>
          <p:nvPr/>
        </p:nvSpPr>
        <p:spPr>
          <a:xfrm>
            <a:off x="641747" y="3608903"/>
            <a:ext cx="13346906" cy="812483"/>
          </a:xfrm>
          <a:prstGeom prst="rect">
            <a:avLst/>
          </a:prstGeom>
          <a:solidFill>
            <a:srgbClr val="FFFFFF">
              <a:alpha val="4000"/>
            </a:srgbClr>
          </a:solidFill>
          <a:ln/>
        </p:spPr>
      </p:sp>
      <p:sp>
        <p:nvSpPr>
          <p:cNvPr id="6" name="Text 3"/>
          <p:cNvSpPr/>
          <p:nvPr/>
        </p:nvSpPr>
        <p:spPr>
          <a:xfrm>
            <a:off x="822841" y="3725227"/>
            <a:ext cx="6307455" cy="289917"/>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Improved Efficiency</a:t>
            </a:r>
            <a:endParaRPr lang="en-US" sz="1400" dirty="0"/>
          </a:p>
        </p:txBody>
      </p:sp>
      <p:sp>
        <p:nvSpPr>
          <p:cNvPr id="7" name="Text 4"/>
          <p:cNvSpPr/>
          <p:nvPr/>
        </p:nvSpPr>
        <p:spPr>
          <a:xfrm>
            <a:off x="7500104" y="3725227"/>
            <a:ext cx="6307455" cy="579834"/>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Coordination optimizes workflow, eliminates duplication of effort, and reduces wasted resources, leading to increased efficiency.</a:t>
            </a:r>
            <a:endParaRPr lang="en-US" sz="1400" dirty="0"/>
          </a:p>
        </p:txBody>
      </p:sp>
      <p:sp>
        <p:nvSpPr>
          <p:cNvPr id="8" name="Shape 5"/>
          <p:cNvSpPr/>
          <p:nvPr/>
        </p:nvSpPr>
        <p:spPr>
          <a:xfrm>
            <a:off x="641747" y="4421386"/>
            <a:ext cx="13346906" cy="1102400"/>
          </a:xfrm>
          <a:prstGeom prst="rect">
            <a:avLst/>
          </a:prstGeom>
          <a:solidFill>
            <a:srgbClr val="000000">
              <a:alpha val="4000"/>
            </a:srgbClr>
          </a:solidFill>
          <a:ln/>
        </p:spPr>
      </p:sp>
      <p:sp>
        <p:nvSpPr>
          <p:cNvPr id="9" name="Text 6"/>
          <p:cNvSpPr/>
          <p:nvPr/>
        </p:nvSpPr>
        <p:spPr>
          <a:xfrm>
            <a:off x="822841" y="4537710"/>
            <a:ext cx="6307455" cy="289917"/>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Enhanced Productivity</a:t>
            </a:r>
            <a:endParaRPr lang="en-US" sz="1400" dirty="0"/>
          </a:p>
        </p:txBody>
      </p:sp>
      <p:sp>
        <p:nvSpPr>
          <p:cNvPr id="10" name="Text 7"/>
          <p:cNvSpPr/>
          <p:nvPr/>
        </p:nvSpPr>
        <p:spPr>
          <a:xfrm>
            <a:off x="7500104" y="4537710"/>
            <a:ext cx="6307455" cy="869752"/>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By streamlining processes and ensuring seamless collaboration, coordination increases productivity and helps achieve organizational goals faster.</a:t>
            </a:r>
            <a:endParaRPr lang="en-US" sz="1400" dirty="0"/>
          </a:p>
        </p:txBody>
      </p:sp>
      <p:sp>
        <p:nvSpPr>
          <p:cNvPr id="11" name="Shape 8"/>
          <p:cNvSpPr/>
          <p:nvPr/>
        </p:nvSpPr>
        <p:spPr>
          <a:xfrm>
            <a:off x="641747" y="5523786"/>
            <a:ext cx="13346906" cy="1102400"/>
          </a:xfrm>
          <a:prstGeom prst="rect">
            <a:avLst/>
          </a:prstGeom>
          <a:solidFill>
            <a:srgbClr val="FFFFFF">
              <a:alpha val="4000"/>
            </a:srgbClr>
          </a:solidFill>
          <a:ln/>
        </p:spPr>
      </p:sp>
      <p:sp>
        <p:nvSpPr>
          <p:cNvPr id="12" name="Text 9"/>
          <p:cNvSpPr/>
          <p:nvPr/>
        </p:nvSpPr>
        <p:spPr>
          <a:xfrm>
            <a:off x="822841" y="5640110"/>
            <a:ext cx="6307455" cy="289917"/>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Better Communication</a:t>
            </a:r>
            <a:endParaRPr lang="en-US" sz="1400" dirty="0"/>
          </a:p>
        </p:txBody>
      </p:sp>
      <p:sp>
        <p:nvSpPr>
          <p:cNvPr id="13" name="Text 10"/>
          <p:cNvSpPr/>
          <p:nvPr/>
        </p:nvSpPr>
        <p:spPr>
          <a:xfrm>
            <a:off x="7500104" y="5640110"/>
            <a:ext cx="6307455" cy="869752"/>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Coordination fosters open communication channels, allowing different departments and individuals to share information and collaborate effectively.</a:t>
            </a:r>
            <a:endParaRPr lang="en-US" sz="1400" dirty="0"/>
          </a:p>
        </p:txBody>
      </p:sp>
      <p:sp>
        <p:nvSpPr>
          <p:cNvPr id="14" name="Shape 11"/>
          <p:cNvSpPr/>
          <p:nvPr/>
        </p:nvSpPr>
        <p:spPr>
          <a:xfrm>
            <a:off x="641747" y="6626185"/>
            <a:ext cx="13346906" cy="1102400"/>
          </a:xfrm>
          <a:prstGeom prst="rect">
            <a:avLst/>
          </a:prstGeom>
          <a:solidFill>
            <a:srgbClr val="000000">
              <a:alpha val="4000"/>
            </a:srgbClr>
          </a:solidFill>
          <a:ln/>
        </p:spPr>
      </p:sp>
      <p:sp>
        <p:nvSpPr>
          <p:cNvPr id="15" name="Text 12"/>
          <p:cNvSpPr/>
          <p:nvPr/>
        </p:nvSpPr>
        <p:spPr>
          <a:xfrm>
            <a:off x="822841" y="6742509"/>
            <a:ext cx="6307455" cy="289917"/>
          </a:xfrm>
          <a:prstGeom prst="rect">
            <a:avLst/>
          </a:prstGeom>
          <a:noFill/>
          <a:ln/>
        </p:spPr>
        <p:txBody>
          <a:bodyPr wrap="non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Improved Customer Satisfaction</a:t>
            </a:r>
            <a:endParaRPr lang="en-US" sz="1400" dirty="0"/>
          </a:p>
        </p:txBody>
      </p:sp>
      <p:sp>
        <p:nvSpPr>
          <p:cNvPr id="16" name="Text 13"/>
          <p:cNvSpPr/>
          <p:nvPr/>
        </p:nvSpPr>
        <p:spPr>
          <a:xfrm>
            <a:off x="7500104" y="6742509"/>
            <a:ext cx="6307455" cy="869752"/>
          </a:xfrm>
          <a:prstGeom prst="rect">
            <a:avLst/>
          </a:prstGeom>
          <a:noFill/>
          <a:ln/>
        </p:spPr>
        <p:txBody>
          <a:bodyPr wrap="square" lIns="0" tIns="0" rIns="0" bIns="0" rtlCol="0" anchor="t"/>
          <a:lstStyle/>
          <a:p>
            <a:pPr marL="0" indent="0">
              <a:lnSpc>
                <a:spcPts val="2250"/>
              </a:lnSpc>
              <a:buNone/>
            </a:pPr>
            <a:r>
              <a:rPr lang="en-US" sz="1400" dirty="0">
                <a:solidFill>
                  <a:srgbClr val="E2E6E9"/>
                </a:solidFill>
                <a:latin typeface="Merriweather" pitchFamily="34" charset="0"/>
                <a:ea typeface="Merriweather" pitchFamily="34" charset="-122"/>
                <a:cs typeface="Merriweather" pitchFamily="34" charset="-120"/>
              </a:rPr>
              <a:t>By ensuring smooth operations and efficient service delivery, coordination enhances customer satisfaction and strengthens brand loyalty.</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22302"/>
            <a:ext cx="5486400" cy="8229600"/>
          </a:xfrm>
          <a:prstGeom prst="rect">
            <a:avLst/>
          </a:prstGeom>
        </p:spPr>
      </p:pic>
      <p:sp>
        <p:nvSpPr>
          <p:cNvPr id="3" name="Text 0"/>
          <p:cNvSpPr/>
          <p:nvPr/>
        </p:nvSpPr>
        <p:spPr>
          <a:xfrm>
            <a:off x="685086" y="862846"/>
            <a:ext cx="7773829" cy="1223486"/>
          </a:xfrm>
          <a:prstGeom prst="rect">
            <a:avLst/>
          </a:prstGeom>
          <a:noFill/>
          <a:ln/>
        </p:spPr>
        <p:txBody>
          <a:bodyPr wrap="square" lIns="0" tIns="0" rIns="0" bIns="0" rtlCol="0" anchor="t"/>
          <a:lstStyle/>
          <a:p>
            <a:pPr marL="0" indent="0">
              <a:lnSpc>
                <a:spcPts val="4800"/>
              </a:lnSpc>
              <a:buNone/>
            </a:pPr>
            <a:r>
              <a:rPr lang="en-US" sz="3850" dirty="0">
                <a:solidFill>
                  <a:srgbClr val="F5F0F0"/>
                </a:solidFill>
                <a:latin typeface="Merriweather" pitchFamily="34" charset="0"/>
                <a:ea typeface="Merriweather" pitchFamily="34" charset="-122"/>
                <a:cs typeface="Merriweather" pitchFamily="34" charset="-120"/>
              </a:rPr>
              <a:t>Causes of Management of Conflicts</a:t>
            </a:r>
            <a:endParaRPr lang="en-US" sz="3850" dirty="0"/>
          </a:p>
        </p:txBody>
      </p:sp>
      <p:sp>
        <p:nvSpPr>
          <p:cNvPr id="4" name="Shape 1"/>
          <p:cNvSpPr/>
          <p:nvPr/>
        </p:nvSpPr>
        <p:spPr>
          <a:xfrm>
            <a:off x="685086" y="2379940"/>
            <a:ext cx="3789045" cy="2395538"/>
          </a:xfrm>
          <a:prstGeom prst="roundRect">
            <a:avLst>
              <a:gd name="adj" fmla="val 3432"/>
            </a:avLst>
          </a:prstGeom>
          <a:solidFill>
            <a:srgbClr val="003180"/>
          </a:solidFill>
          <a:ln w="7620">
            <a:solidFill>
              <a:srgbClr val="194A99"/>
            </a:solidFill>
            <a:prstDash val="solid"/>
          </a:ln>
        </p:spPr>
      </p:sp>
      <p:sp>
        <p:nvSpPr>
          <p:cNvPr id="5" name="Text 2"/>
          <p:cNvSpPr/>
          <p:nvPr/>
        </p:nvSpPr>
        <p:spPr>
          <a:xfrm>
            <a:off x="888444" y="2583299"/>
            <a:ext cx="2446973" cy="305753"/>
          </a:xfrm>
          <a:prstGeom prst="rect">
            <a:avLst/>
          </a:prstGeom>
          <a:noFill/>
          <a:ln/>
        </p:spPr>
        <p:txBody>
          <a:bodyPr wrap="none" lIns="0" tIns="0" rIns="0" bIns="0" rtlCol="0" anchor="t"/>
          <a:lstStyle/>
          <a:p>
            <a:pPr marL="0" indent="0">
              <a:lnSpc>
                <a:spcPts val="2400"/>
              </a:lnSpc>
              <a:buNone/>
            </a:pPr>
            <a:r>
              <a:rPr lang="en-US" sz="1900" dirty="0">
                <a:solidFill>
                  <a:srgbClr val="E2E6E9"/>
                </a:solidFill>
                <a:latin typeface="Merriweather" pitchFamily="34" charset="0"/>
                <a:ea typeface="Merriweather" pitchFamily="34" charset="-122"/>
                <a:cs typeface="Merriweather" pitchFamily="34" charset="-120"/>
              </a:rPr>
              <a:t>Resource Scarcity</a:t>
            </a:r>
            <a:endParaRPr lang="en-US" sz="1900" dirty="0"/>
          </a:p>
        </p:txBody>
      </p:sp>
      <p:sp>
        <p:nvSpPr>
          <p:cNvPr id="6" name="Text 3"/>
          <p:cNvSpPr/>
          <p:nvPr/>
        </p:nvSpPr>
        <p:spPr>
          <a:xfrm>
            <a:off x="888444" y="3006447"/>
            <a:ext cx="3382328" cy="1252538"/>
          </a:xfrm>
          <a:prstGeom prst="rect">
            <a:avLst/>
          </a:prstGeom>
          <a:noFill/>
          <a:ln/>
        </p:spPr>
        <p:txBody>
          <a:bodyPr wrap="square" lIns="0" tIns="0" rIns="0" bIns="0" rtlCol="0" anchor="t"/>
          <a:lstStyle/>
          <a:p>
            <a:pPr marL="0" indent="0">
              <a:lnSpc>
                <a:spcPts val="2450"/>
              </a:lnSpc>
              <a:buNone/>
            </a:pPr>
            <a:r>
              <a:rPr lang="en-US" sz="1500" dirty="0">
                <a:solidFill>
                  <a:srgbClr val="E2E6E9"/>
                </a:solidFill>
                <a:latin typeface="Merriweather" pitchFamily="34" charset="0"/>
                <a:ea typeface="Merriweather" pitchFamily="34" charset="-122"/>
                <a:cs typeface="Merriweather" pitchFamily="34" charset="-120"/>
              </a:rPr>
              <a:t>Limited resources, such as budget, time, or equipment, can lead to competition and conflicts between individuals or departments.</a:t>
            </a:r>
            <a:endParaRPr lang="en-US" sz="1500" dirty="0"/>
          </a:p>
        </p:txBody>
      </p:sp>
      <p:sp>
        <p:nvSpPr>
          <p:cNvPr id="7" name="Shape 4"/>
          <p:cNvSpPr/>
          <p:nvPr/>
        </p:nvSpPr>
        <p:spPr>
          <a:xfrm>
            <a:off x="4669869" y="2379940"/>
            <a:ext cx="3789045" cy="2395538"/>
          </a:xfrm>
          <a:prstGeom prst="roundRect">
            <a:avLst>
              <a:gd name="adj" fmla="val 3432"/>
            </a:avLst>
          </a:prstGeom>
          <a:solidFill>
            <a:srgbClr val="003180"/>
          </a:solidFill>
          <a:ln w="7620">
            <a:solidFill>
              <a:srgbClr val="194A99"/>
            </a:solidFill>
            <a:prstDash val="solid"/>
          </a:ln>
        </p:spPr>
      </p:sp>
      <p:sp>
        <p:nvSpPr>
          <p:cNvPr id="8" name="Text 5"/>
          <p:cNvSpPr/>
          <p:nvPr/>
        </p:nvSpPr>
        <p:spPr>
          <a:xfrm>
            <a:off x="4873228" y="2583299"/>
            <a:ext cx="3372326" cy="305753"/>
          </a:xfrm>
          <a:prstGeom prst="rect">
            <a:avLst/>
          </a:prstGeom>
          <a:noFill/>
          <a:ln/>
        </p:spPr>
        <p:txBody>
          <a:bodyPr wrap="none" lIns="0" tIns="0" rIns="0" bIns="0" rtlCol="0" anchor="t"/>
          <a:lstStyle/>
          <a:p>
            <a:pPr marL="0" indent="0">
              <a:lnSpc>
                <a:spcPts val="2400"/>
              </a:lnSpc>
              <a:buNone/>
            </a:pPr>
            <a:r>
              <a:rPr lang="en-US" sz="1900" dirty="0">
                <a:solidFill>
                  <a:srgbClr val="E2E6E9"/>
                </a:solidFill>
                <a:latin typeface="Merriweather" pitchFamily="34" charset="0"/>
                <a:ea typeface="Merriweather" pitchFamily="34" charset="-122"/>
                <a:cs typeface="Merriweather" pitchFamily="34" charset="-120"/>
              </a:rPr>
              <a:t>Communication Breakdown</a:t>
            </a:r>
            <a:endParaRPr lang="en-US" sz="1900" dirty="0"/>
          </a:p>
        </p:txBody>
      </p:sp>
      <p:sp>
        <p:nvSpPr>
          <p:cNvPr id="9" name="Text 6"/>
          <p:cNvSpPr/>
          <p:nvPr/>
        </p:nvSpPr>
        <p:spPr>
          <a:xfrm>
            <a:off x="4873228" y="3006447"/>
            <a:ext cx="3382328" cy="1565672"/>
          </a:xfrm>
          <a:prstGeom prst="rect">
            <a:avLst/>
          </a:prstGeom>
          <a:noFill/>
          <a:ln/>
        </p:spPr>
        <p:txBody>
          <a:bodyPr wrap="square" lIns="0" tIns="0" rIns="0" bIns="0" rtlCol="0" anchor="t"/>
          <a:lstStyle/>
          <a:p>
            <a:pPr marL="0" indent="0">
              <a:lnSpc>
                <a:spcPts val="2450"/>
              </a:lnSpc>
              <a:buNone/>
            </a:pPr>
            <a:r>
              <a:rPr lang="en-US" sz="1500" dirty="0">
                <a:solidFill>
                  <a:srgbClr val="E2E6E9"/>
                </a:solidFill>
                <a:latin typeface="Merriweather" pitchFamily="34" charset="0"/>
                <a:ea typeface="Merriweather" pitchFamily="34" charset="-122"/>
                <a:cs typeface="Merriweather" pitchFamily="34" charset="-120"/>
              </a:rPr>
              <a:t>Miscommunication, misunderstandings, or lack of clear communication channels can create friction and escalate conflicts.</a:t>
            </a:r>
            <a:endParaRPr lang="en-US" sz="1500" dirty="0"/>
          </a:p>
        </p:txBody>
      </p:sp>
      <p:sp>
        <p:nvSpPr>
          <p:cNvPr id="10" name="Shape 7"/>
          <p:cNvSpPr/>
          <p:nvPr/>
        </p:nvSpPr>
        <p:spPr>
          <a:xfrm>
            <a:off x="685086" y="4971217"/>
            <a:ext cx="3789045" cy="2395538"/>
          </a:xfrm>
          <a:prstGeom prst="roundRect">
            <a:avLst>
              <a:gd name="adj" fmla="val 3432"/>
            </a:avLst>
          </a:prstGeom>
          <a:solidFill>
            <a:srgbClr val="003180"/>
          </a:solidFill>
          <a:ln w="7620">
            <a:solidFill>
              <a:srgbClr val="194A99"/>
            </a:solidFill>
            <a:prstDash val="solid"/>
          </a:ln>
        </p:spPr>
      </p:sp>
      <p:sp>
        <p:nvSpPr>
          <p:cNvPr id="11" name="Text 8"/>
          <p:cNvSpPr/>
          <p:nvPr/>
        </p:nvSpPr>
        <p:spPr>
          <a:xfrm>
            <a:off x="888444" y="5174575"/>
            <a:ext cx="3192066" cy="305753"/>
          </a:xfrm>
          <a:prstGeom prst="rect">
            <a:avLst/>
          </a:prstGeom>
          <a:noFill/>
          <a:ln/>
        </p:spPr>
        <p:txBody>
          <a:bodyPr wrap="none" lIns="0" tIns="0" rIns="0" bIns="0" rtlCol="0" anchor="t"/>
          <a:lstStyle/>
          <a:p>
            <a:pPr marL="0" indent="0">
              <a:lnSpc>
                <a:spcPts val="2400"/>
              </a:lnSpc>
              <a:buNone/>
            </a:pPr>
            <a:r>
              <a:rPr lang="en-US" sz="1900" dirty="0">
                <a:solidFill>
                  <a:srgbClr val="E2E6E9"/>
                </a:solidFill>
                <a:latin typeface="Merriweather" pitchFamily="34" charset="0"/>
                <a:ea typeface="Merriweather" pitchFamily="34" charset="-122"/>
                <a:cs typeface="Merriweather" pitchFamily="34" charset="-120"/>
              </a:rPr>
              <a:t>Differing Values and Goals</a:t>
            </a:r>
            <a:endParaRPr lang="en-US" sz="1900" dirty="0"/>
          </a:p>
        </p:txBody>
      </p:sp>
      <p:sp>
        <p:nvSpPr>
          <p:cNvPr id="12" name="Text 9"/>
          <p:cNvSpPr/>
          <p:nvPr/>
        </p:nvSpPr>
        <p:spPr>
          <a:xfrm>
            <a:off x="888444" y="5597723"/>
            <a:ext cx="3382328" cy="1565672"/>
          </a:xfrm>
          <a:prstGeom prst="rect">
            <a:avLst/>
          </a:prstGeom>
          <a:noFill/>
          <a:ln/>
        </p:spPr>
        <p:txBody>
          <a:bodyPr wrap="square" lIns="0" tIns="0" rIns="0" bIns="0" rtlCol="0" anchor="t"/>
          <a:lstStyle/>
          <a:p>
            <a:pPr marL="0" indent="0">
              <a:lnSpc>
                <a:spcPts val="2450"/>
              </a:lnSpc>
              <a:buNone/>
            </a:pPr>
            <a:r>
              <a:rPr lang="en-US" sz="1500" dirty="0">
                <a:solidFill>
                  <a:srgbClr val="E2E6E9"/>
                </a:solidFill>
                <a:latin typeface="Merriweather" pitchFamily="34" charset="0"/>
                <a:ea typeface="Merriweather" pitchFamily="34" charset="-122"/>
                <a:cs typeface="Merriweather" pitchFamily="34" charset="-120"/>
              </a:rPr>
              <a:t>Individuals or departments with differing values, priorities, or goals may struggle to find common ground, leading to conflict.</a:t>
            </a:r>
            <a:endParaRPr lang="en-US" sz="1500" dirty="0"/>
          </a:p>
        </p:txBody>
      </p:sp>
      <p:sp>
        <p:nvSpPr>
          <p:cNvPr id="13" name="Shape 10"/>
          <p:cNvSpPr/>
          <p:nvPr/>
        </p:nvSpPr>
        <p:spPr>
          <a:xfrm>
            <a:off x="4669869" y="4971217"/>
            <a:ext cx="3789045" cy="2395538"/>
          </a:xfrm>
          <a:prstGeom prst="roundRect">
            <a:avLst>
              <a:gd name="adj" fmla="val 3432"/>
            </a:avLst>
          </a:prstGeom>
          <a:solidFill>
            <a:srgbClr val="003180"/>
          </a:solidFill>
          <a:ln w="7620">
            <a:solidFill>
              <a:srgbClr val="194A99"/>
            </a:solidFill>
            <a:prstDash val="solid"/>
          </a:ln>
        </p:spPr>
      </p:sp>
      <p:sp>
        <p:nvSpPr>
          <p:cNvPr id="14" name="Text 11"/>
          <p:cNvSpPr/>
          <p:nvPr/>
        </p:nvSpPr>
        <p:spPr>
          <a:xfrm>
            <a:off x="4873228" y="5174575"/>
            <a:ext cx="2446973" cy="305753"/>
          </a:xfrm>
          <a:prstGeom prst="rect">
            <a:avLst/>
          </a:prstGeom>
          <a:noFill/>
          <a:ln/>
        </p:spPr>
        <p:txBody>
          <a:bodyPr wrap="none" lIns="0" tIns="0" rIns="0" bIns="0" rtlCol="0" anchor="t"/>
          <a:lstStyle/>
          <a:p>
            <a:pPr marL="0" indent="0">
              <a:lnSpc>
                <a:spcPts val="2400"/>
              </a:lnSpc>
              <a:buNone/>
            </a:pPr>
            <a:r>
              <a:rPr lang="en-US" sz="1900" dirty="0">
                <a:solidFill>
                  <a:srgbClr val="E2E6E9"/>
                </a:solidFill>
                <a:latin typeface="Merriweather" pitchFamily="34" charset="0"/>
                <a:ea typeface="Merriweather" pitchFamily="34" charset="-122"/>
                <a:cs typeface="Merriweather" pitchFamily="34" charset="-120"/>
              </a:rPr>
              <a:t>Personality Clashes</a:t>
            </a:r>
            <a:endParaRPr lang="en-US" sz="1900" dirty="0"/>
          </a:p>
        </p:txBody>
      </p:sp>
      <p:sp>
        <p:nvSpPr>
          <p:cNvPr id="15" name="Text 12"/>
          <p:cNvSpPr/>
          <p:nvPr/>
        </p:nvSpPr>
        <p:spPr>
          <a:xfrm>
            <a:off x="4873228" y="5597723"/>
            <a:ext cx="3382328" cy="1252538"/>
          </a:xfrm>
          <a:prstGeom prst="rect">
            <a:avLst/>
          </a:prstGeom>
          <a:noFill/>
          <a:ln/>
        </p:spPr>
        <p:txBody>
          <a:bodyPr wrap="square" lIns="0" tIns="0" rIns="0" bIns="0" rtlCol="0" anchor="t"/>
          <a:lstStyle/>
          <a:p>
            <a:pPr marL="0" indent="0">
              <a:lnSpc>
                <a:spcPts val="2450"/>
              </a:lnSpc>
              <a:buNone/>
            </a:pPr>
            <a:r>
              <a:rPr lang="en-US" sz="1500" dirty="0">
                <a:solidFill>
                  <a:srgbClr val="E2E6E9"/>
                </a:solidFill>
                <a:latin typeface="Merriweather" pitchFamily="34" charset="0"/>
                <a:ea typeface="Merriweather" pitchFamily="34" charset="-122"/>
                <a:cs typeface="Merriweather" pitchFamily="34" charset="-120"/>
              </a:rPr>
              <a:t>Incompatible personalities or conflicting work styles can create friction and tension, leading to interpersonal conflicts.</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636</Words>
  <Application>Microsoft Office PowerPoint</Application>
  <PresentationFormat>Custom</PresentationFormat>
  <Paragraphs>63</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Black</vt:lpstr>
      <vt:lpstr>DFKai-SB</vt:lpstr>
      <vt:lpstr>Times New Roman</vt:lpstr>
      <vt:lpstr>Aharoni</vt:lpstr>
      <vt:lpstr>Calibri</vt:lpstr>
      <vt:lpstr>Merriweather</vt:lpstr>
      <vt:lpstr>Office Theme</vt:lpstr>
      <vt:lpstr>Slide 1</vt:lpstr>
      <vt:lpstr>Slide 2</vt:lpstr>
      <vt:lpstr>Slide 3</vt:lpstr>
      <vt:lpstr>Slide 4</vt:lpstr>
      <vt:lpstr>Slide 5</vt:lpstr>
      <vt:lpstr>Slide 6</vt:lpstr>
      <vt:lpstr>Slide 7</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5</cp:revision>
  <dcterms:created xsi:type="dcterms:W3CDTF">2024-11-11T11:09:22Z</dcterms:created>
  <dcterms:modified xsi:type="dcterms:W3CDTF">2024-11-29T08:09:25Z</dcterms:modified>
</cp:coreProperties>
</file>