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65" r:id="rId2"/>
    <p:sldId id="256" r:id="rId3"/>
    <p:sldId id="257" r:id="rId4"/>
    <p:sldId id="258" r:id="rId5"/>
    <p:sldId id="259" r:id="rId6"/>
    <p:sldId id="260" r:id="rId7"/>
    <p:sldId id="261" r:id="rId8"/>
    <p:sldId id="262" r:id="rId9"/>
    <p:sldId id="263" r:id="rId10"/>
    <p:sldId id="264" r:id="rId11"/>
  </p:sldIdLst>
  <p:sldSz cx="14630400" cy="8229600"/>
  <p:notesSz cx="8229600" cy="14630400"/>
  <p:embeddedFontLst>
    <p:embeddedFont>
      <p:font typeface="Arial Black" pitchFamily="34" charset="0"/>
      <p:bold r:id="rId13"/>
    </p:embeddedFont>
    <p:embeddedFont>
      <p:font typeface="DFKai-SB" pitchFamily="65" charset="-120"/>
      <p:regular r:id="rId14"/>
    </p:embeddedFont>
    <p:embeddedFont>
      <p:font typeface="Aharoni" pitchFamily="2" charset="-79"/>
      <p:bold r:id="rId15"/>
    </p:embeddedFont>
    <p:embeddedFont>
      <p:font typeface="Calibri" pitchFamily="34" charset="0"/>
      <p:regular r:id="rId16"/>
      <p:bold r:id="rId17"/>
      <p:italic r:id="rId18"/>
      <p:boldItalic r:id="rId19"/>
    </p:embeddedFont>
    <p:embeddedFont>
      <p:font typeface="Outfit Extra Bold" charset="0"/>
      <p:regular r:id="rId20"/>
    </p:embeddedFont>
    <p:embeddedFont>
      <p:font typeface="Arimo"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61" d="100"/>
          <a:sy n="61" d="100"/>
        </p:scale>
        <p:origin x="-564" y="-84"/>
      </p:cViewPr>
      <p:guideLst>
        <p:guide orient="horz" pos="2592"/>
        <p:guide pos="4608"/>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7209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9</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10</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657599" y="411997"/>
            <a:ext cx="10151391" cy="2308324"/>
          </a:xfrm>
          <a:prstGeom prst="rect">
            <a:avLst/>
          </a:prstGeom>
        </p:spPr>
        <p:txBody>
          <a:bodyPr wrap="square">
            <a:spAutoFit/>
          </a:bodyPr>
          <a:lstStyle/>
          <a:p>
            <a:pPr algn="ctr"/>
            <a:r>
              <a:rPr lang="en-US" sz="3600" dirty="0" smtClean="0">
                <a:solidFill>
                  <a:srgbClr val="FF0000"/>
                </a:solidFill>
                <a:latin typeface="Arial Black" pitchFamily="34" charset="0"/>
                <a:ea typeface="DFKai-SB" pitchFamily="65" charset="-120"/>
                <a:cs typeface="Times New Roman" pitchFamily="18" charset="0"/>
              </a:rPr>
              <a:t>DEPARTMENT OF LIFELONG LEARNING</a:t>
            </a:r>
            <a:r>
              <a:rPr lang="en-US" sz="3600" dirty="0" smtClean="0">
                <a:latin typeface="Arial Black" pitchFamily="34" charset="0"/>
                <a:ea typeface="DFKai-SB" pitchFamily="65" charset="-120"/>
                <a:cs typeface="Times New Roman" pitchFamily="18" charset="0"/>
              </a:rPr>
              <a:t> </a:t>
            </a:r>
          </a:p>
          <a:p>
            <a:pPr algn="ctr"/>
            <a:r>
              <a:rPr lang="en-US" sz="3600" b="1" dirty="0" smtClean="0">
                <a:solidFill>
                  <a:srgbClr val="7030A0"/>
                </a:solidFill>
                <a:latin typeface="Aharoni" pitchFamily="2" charset="-79"/>
                <a:ea typeface="DFKai-SB" pitchFamily="65" charset="-120"/>
                <a:cs typeface="Aharoni" pitchFamily="2" charset="-79"/>
              </a:rPr>
              <a:t>BHARATHIDASAN UNIVERSITY </a:t>
            </a:r>
          </a:p>
          <a:p>
            <a:pPr algn="ctr"/>
            <a:r>
              <a:rPr lang="en-US" sz="3600" b="1" dirty="0" err="1" smtClean="0">
                <a:solidFill>
                  <a:srgbClr val="00B050"/>
                </a:solidFill>
                <a:latin typeface="Aharoni" pitchFamily="2" charset="-79"/>
                <a:ea typeface="DFKai-SB" pitchFamily="65" charset="-120"/>
                <a:cs typeface="Aharoni" pitchFamily="2" charset="-79"/>
              </a:rPr>
              <a:t>Tiruchirappalli</a:t>
            </a:r>
            <a:r>
              <a:rPr lang="en-US" sz="3600" b="1" dirty="0" smtClean="0">
                <a:solidFill>
                  <a:srgbClr val="00B050"/>
                </a:solidFill>
                <a:latin typeface="Aharoni" pitchFamily="2" charset="-79"/>
                <a:ea typeface="DFKai-SB" pitchFamily="65" charset="-120"/>
                <a:cs typeface="Aharoni" pitchFamily="2" charset="-79"/>
              </a:rPr>
              <a:t>- 620024, </a:t>
            </a:r>
          </a:p>
          <a:p>
            <a:pPr algn="ctr"/>
            <a:r>
              <a:rPr lang="en-US" sz="3600" b="1" dirty="0" smtClean="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510725" y="3022193"/>
            <a:ext cx="9329980" cy="523220"/>
          </a:xfrm>
          <a:prstGeom prst="rect">
            <a:avLst/>
          </a:prstGeom>
        </p:spPr>
        <p:txBody>
          <a:bodyPr wrap="square">
            <a:spAutoFit/>
          </a:bodyPr>
          <a:lstStyle/>
          <a:p>
            <a:r>
              <a:rPr lang="en-US" sz="2800" b="1" dirty="0" smtClean="0">
                <a:solidFill>
                  <a:srgbClr val="7030A0"/>
                </a:solidFill>
              </a:rPr>
              <a:t> </a:t>
            </a:r>
            <a:r>
              <a:rPr lang="en-US" sz="2800" b="1" dirty="0" err="1" smtClean="0">
                <a:solidFill>
                  <a:srgbClr val="7030A0"/>
                </a:solidFill>
              </a:rPr>
              <a:t>Programme</a:t>
            </a:r>
            <a:r>
              <a:rPr lang="en-US" sz="2800" b="1" dirty="0" smtClean="0">
                <a:solidFill>
                  <a:srgbClr val="7030A0"/>
                </a:solidFill>
              </a:rPr>
              <a:t>: M.A.,HUMAN  RESOURCE MANAGEMENT</a:t>
            </a:r>
            <a:endParaRPr lang="en-US" sz="2800" b="1" dirty="0">
              <a:solidFill>
                <a:srgbClr val="7030A0"/>
              </a:solidFill>
            </a:endParaRPr>
          </a:p>
        </p:txBody>
      </p:sp>
      <p:sp>
        <p:nvSpPr>
          <p:cNvPr id="6" name="Rectangle 5"/>
          <p:cNvSpPr/>
          <p:nvPr/>
        </p:nvSpPr>
        <p:spPr>
          <a:xfrm>
            <a:off x="2681206" y="3653899"/>
            <a:ext cx="7702657" cy="769441"/>
          </a:xfrm>
          <a:prstGeom prst="rect">
            <a:avLst/>
          </a:prstGeom>
        </p:spPr>
        <p:txBody>
          <a:bodyPr wrap="square">
            <a:spAutoFit/>
          </a:bodyPr>
          <a:lstStyle/>
          <a:p>
            <a:r>
              <a:rPr lang="en-US" sz="2200" b="1" dirty="0" smtClean="0">
                <a:solidFill>
                  <a:srgbClr val="FF0000"/>
                </a:solidFill>
                <a:latin typeface="Arial Black" pitchFamily="34" charset="0"/>
                <a:cs typeface="Aharoni" pitchFamily="2" charset="-79"/>
              </a:rPr>
              <a:t>Course Title : Principles of Management</a:t>
            </a:r>
          </a:p>
          <a:p>
            <a:r>
              <a:rPr lang="en-US" sz="2200" b="1" dirty="0" smtClean="0">
                <a:solidFill>
                  <a:srgbClr val="FF0000"/>
                </a:solidFill>
                <a:latin typeface="Arial Black" pitchFamily="34" charset="0"/>
                <a:cs typeface="Aharoni" pitchFamily="2" charset="-79"/>
              </a:rPr>
              <a:t>Course Code : 22HRM1CC1</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735107" y="4742481"/>
            <a:ext cx="7315200" cy="954107"/>
          </a:xfrm>
          <a:prstGeom prst="rect">
            <a:avLst/>
          </a:prstGeom>
        </p:spPr>
        <p:txBody>
          <a:bodyPr>
            <a:spAutoFit/>
          </a:bodyPr>
          <a:lstStyle/>
          <a:p>
            <a:pPr algn="ctr"/>
            <a:r>
              <a:rPr lang="en-US" sz="2800" b="1" dirty="0" smtClean="0">
                <a:solidFill>
                  <a:srgbClr val="7030A0"/>
                </a:solidFill>
                <a:latin typeface="Arial Black" pitchFamily="34" charset="0"/>
              </a:rPr>
              <a:t> </a:t>
            </a:r>
            <a:r>
              <a:rPr lang="en-US" sz="2800" b="1" dirty="0" smtClean="0">
                <a:solidFill>
                  <a:srgbClr val="7030A0"/>
                </a:solidFill>
                <a:latin typeface="Arial Black" pitchFamily="34" charset="0"/>
              </a:rPr>
              <a:t>Unit-II</a:t>
            </a:r>
            <a:endParaRPr lang="en-US" sz="2800" b="1" dirty="0" smtClean="0">
              <a:solidFill>
                <a:srgbClr val="7030A0"/>
              </a:solidFill>
              <a:latin typeface="Arial Black" pitchFamily="34" charset="0"/>
            </a:endParaRPr>
          </a:p>
          <a:p>
            <a:pPr algn="ctr"/>
            <a:r>
              <a:rPr lang="en-US" sz="2800" b="1" dirty="0" smtClean="0">
                <a:solidFill>
                  <a:srgbClr val="7030A0"/>
                </a:solidFill>
                <a:latin typeface="Arial Black" pitchFamily="34" charset="0"/>
              </a:rPr>
              <a:t>Planning and organizing</a:t>
            </a:r>
            <a:endParaRPr lang="en-US" sz="2800" b="1" dirty="0">
              <a:solidFill>
                <a:srgbClr val="7030A0"/>
              </a:solidFill>
              <a:latin typeface="Arial Black" pitchFamily="34" charset="0"/>
            </a:endParaRPr>
          </a:p>
        </p:txBody>
      </p:sp>
      <p:sp>
        <p:nvSpPr>
          <p:cNvPr id="9" name="Rectangle 8"/>
          <p:cNvSpPr/>
          <p:nvPr/>
        </p:nvSpPr>
        <p:spPr>
          <a:xfrm>
            <a:off x="3936569" y="5904854"/>
            <a:ext cx="7315200" cy="1384995"/>
          </a:xfrm>
          <a:prstGeom prst="rect">
            <a:avLst/>
          </a:prstGeom>
        </p:spPr>
        <p:txBody>
          <a:bodyPr>
            <a:spAutoFit/>
          </a:bodyPr>
          <a:lstStyle/>
          <a:p>
            <a:pPr algn="ctr"/>
            <a:r>
              <a:rPr lang="en-US" sz="2800" b="1" dirty="0" smtClean="0">
                <a:solidFill>
                  <a:srgbClr val="FF0000"/>
                </a:solidFill>
              </a:rPr>
              <a:t>Dr. T. KUMUTHAVALLI</a:t>
            </a:r>
          </a:p>
          <a:p>
            <a:pPr algn="ctr"/>
            <a:r>
              <a:rPr lang="en-US" sz="2800" b="1" dirty="0" smtClean="0">
                <a:solidFill>
                  <a:schemeClr val="accent6"/>
                </a:solidFill>
              </a:rPr>
              <a:t>Associate Professor </a:t>
            </a:r>
          </a:p>
          <a:p>
            <a:pPr algn="ctr"/>
            <a:r>
              <a:rPr lang="en-US" sz="2800" b="1" dirty="0" smtClean="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24113" y="411956"/>
            <a:ext cx="4632365" cy="468035"/>
          </a:xfrm>
          <a:prstGeom prst="rect">
            <a:avLst/>
          </a:prstGeom>
          <a:noFill/>
          <a:ln/>
        </p:spPr>
        <p:txBody>
          <a:bodyPr wrap="none" lIns="0" tIns="0" rIns="0" bIns="0" rtlCol="0" anchor="t"/>
          <a:lstStyle/>
          <a:p>
            <a:pPr marL="0" indent="0">
              <a:lnSpc>
                <a:spcPts val="3650"/>
              </a:lnSpc>
              <a:buNone/>
            </a:pPr>
            <a:r>
              <a:rPr lang="en-US" sz="2900" b="1" dirty="0">
                <a:solidFill>
                  <a:srgbClr val="231971"/>
                </a:solidFill>
                <a:latin typeface="Outfit Extra Bold" pitchFamily="34" charset="0"/>
                <a:ea typeface="Outfit Extra Bold" pitchFamily="34" charset="-122"/>
                <a:cs typeface="Outfit Extra Bold" pitchFamily="34" charset="-120"/>
              </a:rPr>
              <a:t>Barriers to communication</a:t>
            </a:r>
            <a:endParaRPr lang="en-US" sz="2900" dirty="0"/>
          </a:p>
        </p:txBody>
      </p:sp>
      <p:sp>
        <p:nvSpPr>
          <p:cNvPr id="3" name="Text 1"/>
          <p:cNvSpPr/>
          <p:nvPr/>
        </p:nvSpPr>
        <p:spPr>
          <a:xfrm>
            <a:off x="524113" y="1179433"/>
            <a:ext cx="13582174" cy="479108"/>
          </a:xfrm>
          <a:prstGeom prst="rect">
            <a:avLst/>
          </a:prstGeom>
          <a:noFill/>
          <a:ln/>
        </p:spPr>
        <p:txBody>
          <a:bodyPr wrap="square" lIns="0" tIns="0" rIns="0" bIns="0" rtlCol="0" anchor="t"/>
          <a:lstStyle/>
          <a:p>
            <a:pPr marL="0" indent="0">
              <a:lnSpc>
                <a:spcPts val="1850"/>
              </a:lnSpc>
              <a:buNone/>
            </a:pPr>
            <a:r>
              <a:rPr lang="en-US" sz="1150" dirty="0">
                <a:solidFill>
                  <a:srgbClr val="2A2742"/>
                </a:solidFill>
                <a:latin typeface="Arimo" pitchFamily="34" charset="0"/>
                <a:ea typeface="Arimo" pitchFamily="34" charset="-122"/>
                <a:cs typeface="Arimo" pitchFamily="34" charset="-120"/>
              </a:rPr>
              <a:t>Several barriers can hinder effective communication in planning and organizing. These include physical distractions, language differences, cultural differences, emotional factors, and lack of clarity in communication. Recognizing and addressing these barriers is crucial to ensure that messages are conveyed accurately and efficiently.</a:t>
            </a:r>
            <a:endParaRPr lang="en-US" sz="1150" dirty="0"/>
          </a:p>
        </p:txBody>
      </p:sp>
      <p:pic>
        <p:nvPicPr>
          <p:cNvPr id="4" name="Image 0" descr="preencoded.png"/>
          <p:cNvPicPr>
            <a:picLocks noChangeAspect="1"/>
          </p:cNvPicPr>
          <p:nvPr/>
        </p:nvPicPr>
        <p:blipFill>
          <a:blip r:embed="rId3"/>
          <a:stretch>
            <a:fillRect/>
          </a:stretch>
        </p:blipFill>
        <p:spPr>
          <a:xfrm>
            <a:off x="524113" y="1827014"/>
            <a:ext cx="748784" cy="1198126"/>
          </a:xfrm>
          <a:prstGeom prst="rect">
            <a:avLst/>
          </a:prstGeom>
        </p:spPr>
      </p:pic>
      <p:sp>
        <p:nvSpPr>
          <p:cNvPr id="5" name="Text 2"/>
          <p:cNvSpPr/>
          <p:nvPr/>
        </p:nvSpPr>
        <p:spPr>
          <a:xfrm>
            <a:off x="1497449" y="1976676"/>
            <a:ext cx="1872020" cy="233958"/>
          </a:xfrm>
          <a:prstGeom prst="rect">
            <a:avLst/>
          </a:prstGeom>
          <a:noFill/>
          <a:ln/>
        </p:spPr>
        <p:txBody>
          <a:bodyPr wrap="none" lIns="0" tIns="0" rIns="0" bIns="0" rtlCol="0" anchor="t"/>
          <a:lstStyle/>
          <a:p>
            <a:pPr marL="0" indent="0" algn="l">
              <a:lnSpc>
                <a:spcPts val="1800"/>
              </a:lnSpc>
              <a:buNone/>
            </a:pPr>
            <a:r>
              <a:rPr lang="en-US" sz="1450" b="1" dirty="0">
                <a:solidFill>
                  <a:srgbClr val="2A2742"/>
                </a:solidFill>
                <a:latin typeface="Outfit Extra Bold" pitchFamily="34" charset="0"/>
                <a:ea typeface="Outfit Extra Bold" pitchFamily="34" charset="-122"/>
                <a:cs typeface="Outfit Extra Bold" pitchFamily="34" charset="-120"/>
              </a:rPr>
              <a:t>Physical distractions</a:t>
            </a:r>
            <a:endParaRPr lang="en-US" sz="1450" dirty="0"/>
          </a:p>
        </p:txBody>
      </p:sp>
      <p:sp>
        <p:nvSpPr>
          <p:cNvPr id="6" name="Text 3"/>
          <p:cNvSpPr/>
          <p:nvPr/>
        </p:nvSpPr>
        <p:spPr>
          <a:xfrm>
            <a:off x="1497449" y="2300407"/>
            <a:ext cx="12608838" cy="239554"/>
          </a:xfrm>
          <a:prstGeom prst="rect">
            <a:avLst/>
          </a:prstGeom>
          <a:noFill/>
          <a:ln/>
        </p:spPr>
        <p:txBody>
          <a:bodyPr wrap="none" lIns="0" tIns="0" rIns="0" bIns="0" rtlCol="0" anchor="t"/>
          <a:lstStyle/>
          <a:p>
            <a:pPr marL="0" indent="0" algn="l">
              <a:lnSpc>
                <a:spcPts val="1850"/>
              </a:lnSpc>
              <a:buNone/>
            </a:pPr>
            <a:r>
              <a:rPr lang="en-US" sz="1150" dirty="0">
                <a:solidFill>
                  <a:srgbClr val="2A2742"/>
                </a:solidFill>
                <a:latin typeface="Arimo" pitchFamily="34" charset="0"/>
                <a:ea typeface="Arimo" pitchFamily="34" charset="-122"/>
                <a:cs typeface="Arimo" pitchFamily="34" charset="-120"/>
              </a:rPr>
              <a:t>Noise, interruptions, or uncomfortable environments.</a:t>
            </a:r>
            <a:endParaRPr lang="en-US" sz="1150" dirty="0"/>
          </a:p>
        </p:txBody>
      </p:sp>
      <p:pic>
        <p:nvPicPr>
          <p:cNvPr id="7" name="Image 1" descr="preencoded.png"/>
          <p:cNvPicPr>
            <a:picLocks noChangeAspect="1"/>
          </p:cNvPicPr>
          <p:nvPr/>
        </p:nvPicPr>
        <p:blipFill>
          <a:blip r:embed="rId4"/>
          <a:stretch>
            <a:fillRect/>
          </a:stretch>
        </p:blipFill>
        <p:spPr>
          <a:xfrm>
            <a:off x="524113" y="3025140"/>
            <a:ext cx="748784" cy="1198126"/>
          </a:xfrm>
          <a:prstGeom prst="rect">
            <a:avLst/>
          </a:prstGeom>
        </p:spPr>
      </p:pic>
      <p:sp>
        <p:nvSpPr>
          <p:cNvPr id="8" name="Text 4"/>
          <p:cNvSpPr/>
          <p:nvPr/>
        </p:nvSpPr>
        <p:spPr>
          <a:xfrm>
            <a:off x="1497449" y="3174802"/>
            <a:ext cx="1904047" cy="233958"/>
          </a:xfrm>
          <a:prstGeom prst="rect">
            <a:avLst/>
          </a:prstGeom>
          <a:noFill/>
          <a:ln/>
        </p:spPr>
        <p:txBody>
          <a:bodyPr wrap="none" lIns="0" tIns="0" rIns="0" bIns="0" rtlCol="0" anchor="t"/>
          <a:lstStyle/>
          <a:p>
            <a:pPr marL="0" indent="0" algn="l">
              <a:lnSpc>
                <a:spcPts val="1800"/>
              </a:lnSpc>
              <a:buNone/>
            </a:pPr>
            <a:r>
              <a:rPr lang="en-US" sz="1450" b="1" dirty="0">
                <a:solidFill>
                  <a:srgbClr val="2A2742"/>
                </a:solidFill>
                <a:latin typeface="Outfit Extra Bold" pitchFamily="34" charset="0"/>
                <a:ea typeface="Outfit Extra Bold" pitchFamily="34" charset="-122"/>
                <a:cs typeface="Outfit Extra Bold" pitchFamily="34" charset="-120"/>
              </a:rPr>
              <a:t>Language differences</a:t>
            </a:r>
            <a:endParaRPr lang="en-US" sz="1450" dirty="0"/>
          </a:p>
        </p:txBody>
      </p:sp>
      <p:sp>
        <p:nvSpPr>
          <p:cNvPr id="9" name="Text 5"/>
          <p:cNvSpPr/>
          <p:nvPr/>
        </p:nvSpPr>
        <p:spPr>
          <a:xfrm>
            <a:off x="1497449" y="3498533"/>
            <a:ext cx="12608838" cy="239554"/>
          </a:xfrm>
          <a:prstGeom prst="rect">
            <a:avLst/>
          </a:prstGeom>
          <a:noFill/>
          <a:ln/>
        </p:spPr>
        <p:txBody>
          <a:bodyPr wrap="none" lIns="0" tIns="0" rIns="0" bIns="0" rtlCol="0" anchor="t"/>
          <a:lstStyle/>
          <a:p>
            <a:pPr marL="0" indent="0" algn="l">
              <a:lnSpc>
                <a:spcPts val="1850"/>
              </a:lnSpc>
              <a:buNone/>
            </a:pPr>
            <a:r>
              <a:rPr lang="en-US" sz="1150" dirty="0">
                <a:solidFill>
                  <a:srgbClr val="2A2742"/>
                </a:solidFill>
                <a:latin typeface="Arimo" pitchFamily="34" charset="0"/>
                <a:ea typeface="Arimo" pitchFamily="34" charset="-122"/>
                <a:cs typeface="Arimo" pitchFamily="34" charset="-120"/>
              </a:rPr>
              <a:t>Misunderstandings due to different languages or accents.</a:t>
            </a:r>
            <a:endParaRPr lang="en-US" sz="1150" dirty="0"/>
          </a:p>
        </p:txBody>
      </p:sp>
      <p:pic>
        <p:nvPicPr>
          <p:cNvPr id="10" name="Image 2" descr="preencoded.png"/>
          <p:cNvPicPr>
            <a:picLocks noChangeAspect="1"/>
          </p:cNvPicPr>
          <p:nvPr/>
        </p:nvPicPr>
        <p:blipFill>
          <a:blip r:embed="rId5"/>
          <a:stretch>
            <a:fillRect/>
          </a:stretch>
        </p:blipFill>
        <p:spPr>
          <a:xfrm>
            <a:off x="524113" y="4223266"/>
            <a:ext cx="748784" cy="1198126"/>
          </a:xfrm>
          <a:prstGeom prst="rect">
            <a:avLst/>
          </a:prstGeom>
        </p:spPr>
      </p:pic>
      <p:sp>
        <p:nvSpPr>
          <p:cNvPr id="11" name="Text 6"/>
          <p:cNvSpPr/>
          <p:nvPr/>
        </p:nvSpPr>
        <p:spPr>
          <a:xfrm>
            <a:off x="1497449" y="4372928"/>
            <a:ext cx="1872020" cy="233958"/>
          </a:xfrm>
          <a:prstGeom prst="rect">
            <a:avLst/>
          </a:prstGeom>
          <a:noFill/>
          <a:ln/>
        </p:spPr>
        <p:txBody>
          <a:bodyPr wrap="none" lIns="0" tIns="0" rIns="0" bIns="0" rtlCol="0" anchor="t"/>
          <a:lstStyle/>
          <a:p>
            <a:pPr marL="0" indent="0" algn="l">
              <a:lnSpc>
                <a:spcPts val="1800"/>
              </a:lnSpc>
              <a:buNone/>
            </a:pPr>
            <a:r>
              <a:rPr lang="en-US" sz="1450" b="1" dirty="0">
                <a:solidFill>
                  <a:srgbClr val="2A2742"/>
                </a:solidFill>
                <a:latin typeface="Outfit Extra Bold" pitchFamily="34" charset="0"/>
                <a:ea typeface="Outfit Extra Bold" pitchFamily="34" charset="-122"/>
                <a:cs typeface="Outfit Extra Bold" pitchFamily="34" charset="-120"/>
              </a:rPr>
              <a:t>Cultural differences</a:t>
            </a:r>
            <a:endParaRPr lang="en-US" sz="1450" dirty="0"/>
          </a:p>
        </p:txBody>
      </p:sp>
      <p:sp>
        <p:nvSpPr>
          <p:cNvPr id="12" name="Text 7"/>
          <p:cNvSpPr/>
          <p:nvPr/>
        </p:nvSpPr>
        <p:spPr>
          <a:xfrm>
            <a:off x="1497449" y="4696658"/>
            <a:ext cx="12608838" cy="239554"/>
          </a:xfrm>
          <a:prstGeom prst="rect">
            <a:avLst/>
          </a:prstGeom>
          <a:noFill/>
          <a:ln/>
        </p:spPr>
        <p:txBody>
          <a:bodyPr wrap="none" lIns="0" tIns="0" rIns="0" bIns="0" rtlCol="0" anchor="t"/>
          <a:lstStyle/>
          <a:p>
            <a:pPr marL="0" indent="0" algn="l">
              <a:lnSpc>
                <a:spcPts val="1850"/>
              </a:lnSpc>
              <a:buNone/>
            </a:pPr>
            <a:r>
              <a:rPr lang="en-US" sz="1150" dirty="0">
                <a:solidFill>
                  <a:srgbClr val="2A2742"/>
                </a:solidFill>
                <a:latin typeface="Arimo" pitchFamily="34" charset="0"/>
                <a:ea typeface="Arimo" pitchFamily="34" charset="-122"/>
                <a:cs typeface="Arimo" pitchFamily="34" charset="-120"/>
              </a:rPr>
              <a:t>Variations in communication styles and interpretations.</a:t>
            </a:r>
            <a:endParaRPr lang="en-US" sz="1150" dirty="0"/>
          </a:p>
        </p:txBody>
      </p:sp>
      <p:pic>
        <p:nvPicPr>
          <p:cNvPr id="13" name="Image 3" descr="preencoded.png"/>
          <p:cNvPicPr>
            <a:picLocks noChangeAspect="1"/>
          </p:cNvPicPr>
          <p:nvPr/>
        </p:nvPicPr>
        <p:blipFill>
          <a:blip r:embed="rId6"/>
          <a:stretch>
            <a:fillRect/>
          </a:stretch>
        </p:blipFill>
        <p:spPr>
          <a:xfrm>
            <a:off x="524113" y="5421392"/>
            <a:ext cx="748784" cy="1198126"/>
          </a:xfrm>
          <a:prstGeom prst="rect">
            <a:avLst/>
          </a:prstGeom>
        </p:spPr>
      </p:pic>
      <p:sp>
        <p:nvSpPr>
          <p:cNvPr id="14" name="Text 8"/>
          <p:cNvSpPr/>
          <p:nvPr/>
        </p:nvSpPr>
        <p:spPr>
          <a:xfrm>
            <a:off x="1497449" y="5571053"/>
            <a:ext cx="1872020" cy="233958"/>
          </a:xfrm>
          <a:prstGeom prst="rect">
            <a:avLst/>
          </a:prstGeom>
          <a:noFill/>
          <a:ln/>
        </p:spPr>
        <p:txBody>
          <a:bodyPr wrap="none" lIns="0" tIns="0" rIns="0" bIns="0" rtlCol="0" anchor="t"/>
          <a:lstStyle/>
          <a:p>
            <a:pPr marL="0" indent="0" algn="l">
              <a:lnSpc>
                <a:spcPts val="1800"/>
              </a:lnSpc>
              <a:buNone/>
            </a:pPr>
            <a:r>
              <a:rPr lang="en-US" sz="1450" b="1" dirty="0">
                <a:solidFill>
                  <a:srgbClr val="2A2742"/>
                </a:solidFill>
                <a:latin typeface="Outfit Extra Bold" pitchFamily="34" charset="0"/>
                <a:ea typeface="Outfit Extra Bold" pitchFamily="34" charset="-122"/>
                <a:cs typeface="Outfit Extra Bold" pitchFamily="34" charset="-120"/>
              </a:rPr>
              <a:t>Emotional factors</a:t>
            </a:r>
            <a:endParaRPr lang="en-US" sz="1450" dirty="0"/>
          </a:p>
        </p:txBody>
      </p:sp>
      <p:sp>
        <p:nvSpPr>
          <p:cNvPr id="15" name="Text 9"/>
          <p:cNvSpPr/>
          <p:nvPr/>
        </p:nvSpPr>
        <p:spPr>
          <a:xfrm>
            <a:off x="1497449" y="5894784"/>
            <a:ext cx="12608838" cy="239554"/>
          </a:xfrm>
          <a:prstGeom prst="rect">
            <a:avLst/>
          </a:prstGeom>
          <a:noFill/>
          <a:ln/>
        </p:spPr>
        <p:txBody>
          <a:bodyPr wrap="none" lIns="0" tIns="0" rIns="0" bIns="0" rtlCol="0" anchor="t"/>
          <a:lstStyle/>
          <a:p>
            <a:pPr marL="0" indent="0" algn="l">
              <a:lnSpc>
                <a:spcPts val="1850"/>
              </a:lnSpc>
              <a:buNone/>
            </a:pPr>
            <a:r>
              <a:rPr lang="en-US" sz="1150" dirty="0">
                <a:solidFill>
                  <a:srgbClr val="2A2742"/>
                </a:solidFill>
                <a:latin typeface="Arimo" pitchFamily="34" charset="0"/>
                <a:ea typeface="Arimo" pitchFamily="34" charset="-122"/>
                <a:cs typeface="Arimo" pitchFamily="34" charset="-120"/>
              </a:rPr>
              <a:t>Stress, anger, or prejudice affecting communication.</a:t>
            </a:r>
            <a:endParaRPr lang="en-US" sz="1150" dirty="0"/>
          </a:p>
        </p:txBody>
      </p:sp>
      <p:pic>
        <p:nvPicPr>
          <p:cNvPr id="16" name="Image 4" descr="preencoded.png"/>
          <p:cNvPicPr>
            <a:picLocks noChangeAspect="1"/>
          </p:cNvPicPr>
          <p:nvPr/>
        </p:nvPicPr>
        <p:blipFill>
          <a:blip r:embed="rId7"/>
          <a:stretch>
            <a:fillRect/>
          </a:stretch>
        </p:blipFill>
        <p:spPr>
          <a:xfrm>
            <a:off x="524113" y="6619518"/>
            <a:ext cx="748784" cy="1198126"/>
          </a:xfrm>
          <a:prstGeom prst="rect">
            <a:avLst/>
          </a:prstGeom>
        </p:spPr>
      </p:pic>
      <p:sp>
        <p:nvSpPr>
          <p:cNvPr id="17" name="Text 10"/>
          <p:cNvSpPr/>
          <p:nvPr/>
        </p:nvSpPr>
        <p:spPr>
          <a:xfrm>
            <a:off x="1497449" y="6769179"/>
            <a:ext cx="1872020" cy="233958"/>
          </a:xfrm>
          <a:prstGeom prst="rect">
            <a:avLst/>
          </a:prstGeom>
          <a:noFill/>
          <a:ln/>
        </p:spPr>
        <p:txBody>
          <a:bodyPr wrap="none" lIns="0" tIns="0" rIns="0" bIns="0" rtlCol="0" anchor="t"/>
          <a:lstStyle/>
          <a:p>
            <a:pPr marL="0" indent="0" algn="l">
              <a:lnSpc>
                <a:spcPts val="1800"/>
              </a:lnSpc>
              <a:buNone/>
            </a:pPr>
            <a:r>
              <a:rPr lang="en-US" sz="1450" b="1" dirty="0">
                <a:solidFill>
                  <a:srgbClr val="2A2742"/>
                </a:solidFill>
                <a:latin typeface="Outfit Extra Bold" pitchFamily="34" charset="0"/>
                <a:ea typeface="Outfit Extra Bold" pitchFamily="34" charset="-122"/>
                <a:cs typeface="Outfit Extra Bold" pitchFamily="34" charset="-120"/>
              </a:rPr>
              <a:t>Lack of clarity</a:t>
            </a:r>
            <a:endParaRPr lang="en-US" sz="1450" dirty="0"/>
          </a:p>
        </p:txBody>
      </p:sp>
      <p:sp>
        <p:nvSpPr>
          <p:cNvPr id="18" name="Text 11"/>
          <p:cNvSpPr/>
          <p:nvPr/>
        </p:nvSpPr>
        <p:spPr>
          <a:xfrm>
            <a:off x="1497449" y="7092910"/>
            <a:ext cx="12608838" cy="239554"/>
          </a:xfrm>
          <a:prstGeom prst="rect">
            <a:avLst/>
          </a:prstGeom>
          <a:noFill/>
          <a:ln/>
        </p:spPr>
        <p:txBody>
          <a:bodyPr wrap="none" lIns="0" tIns="0" rIns="0" bIns="0" rtlCol="0" anchor="t"/>
          <a:lstStyle/>
          <a:p>
            <a:pPr marL="0" indent="0" algn="l">
              <a:lnSpc>
                <a:spcPts val="1850"/>
              </a:lnSpc>
              <a:buNone/>
            </a:pPr>
            <a:r>
              <a:rPr lang="en-US" sz="1150" dirty="0">
                <a:solidFill>
                  <a:srgbClr val="2A2742"/>
                </a:solidFill>
                <a:latin typeface="Arimo" pitchFamily="34" charset="0"/>
                <a:ea typeface="Arimo" pitchFamily="34" charset="-122"/>
                <a:cs typeface="Arimo" pitchFamily="34" charset="-120"/>
              </a:rPr>
              <a:t>Ambiguous or unclear messages.</a:t>
            </a:r>
            <a:endParaRPr lang="en-US" sz="1150" dirty="0"/>
          </a:p>
        </p:txBody>
      </p:sp>
      <p:pic>
        <p:nvPicPr>
          <p:cNvPr id="19" name="Picture 18">
            <a:extLst>
              <a:ext uri="{FF2B5EF4-FFF2-40B4-BE49-F238E27FC236}">
                <a16:creationId xmlns:a16="http://schemas.microsoft.com/office/drawing/2014/main" xmlns="" id="{D0A2C722-DFDD-4525-8CD3-46D725F9D3DF}"/>
              </a:ext>
            </a:extLst>
          </p:cNvPr>
          <p:cNvPicPr>
            <a:picLocks noChangeAspect="1"/>
          </p:cNvPicPr>
          <p:nvPr/>
        </p:nvPicPr>
        <p:blipFill>
          <a:blip r:embed="rId8"/>
          <a:stretch>
            <a:fillRect/>
          </a:stretch>
        </p:blipFill>
        <p:spPr>
          <a:xfrm>
            <a:off x="12744187" y="7679056"/>
            <a:ext cx="1886213" cy="4697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551742"/>
            <a:ext cx="7556421" cy="1956435"/>
          </a:xfrm>
          <a:prstGeom prst="rect">
            <a:avLst/>
          </a:prstGeom>
          <a:noFill/>
          <a:ln/>
        </p:spPr>
        <p:txBody>
          <a:bodyPr wrap="square" lIns="0" tIns="0" rIns="0" bIns="0" rtlCol="0" anchor="t"/>
          <a:lstStyle/>
          <a:p>
            <a:pPr marL="0" indent="0">
              <a:lnSpc>
                <a:spcPts val="7700"/>
              </a:lnSpc>
              <a:buNone/>
            </a:pPr>
            <a:r>
              <a:rPr lang="en-US" sz="6150" b="1" dirty="0">
                <a:solidFill>
                  <a:srgbClr val="231971"/>
                </a:solidFill>
                <a:latin typeface="Outfit Extra Bold" pitchFamily="34" charset="0"/>
                <a:ea typeface="Outfit Extra Bold" pitchFamily="34" charset="-122"/>
                <a:cs typeface="Outfit Extra Bold" pitchFamily="34" charset="-120"/>
              </a:rPr>
              <a:t>Planning &amp; Organizing</a:t>
            </a:r>
            <a:endParaRPr lang="en-US" sz="6150" dirty="0"/>
          </a:p>
        </p:txBody>
      </p:sp>
      <p:sp>
        <p:nvSpPr>
          <p:cNvPr id="4" name="Text 1"/>
          <p:cNvSpPr/>
          <p:nvPr/>
        </p:nvSpPr>
        <p:spPr>
          <a:xfrm>
            <a:off x="793790" y="3848338"/>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Planning and organizing are fundamental aspects of any successful endeavor, whether it's a personal project, a business venture, or a complex operation. Planning provides a framework for achieving goals by outlining steps, resources, and timelines. Organizing, on the other hand, involves structuring and coordinating these elements effectively to ensure smooth execution and efficient utilization of resources.</a:t>
            </a:r>
            <a:endParaRPr lang="en-US" sz="1750" dirty="0"/>
          </a:p>
        </p:txBody>
      </p:sp>
      <p:sp>
        <p:nvSpPr>
          <p:cNvPr id="5" name="Shape 2"/>
          <p:cNvSpPr/>
          <p:nvPr/>
        </p:nvSpPr>
        <p:spPr>
          <a:xfrm>
            <a:off x="793790" y="6297811"/>
            <a:ext cx="362903" cy="362903"/>
          </a:xfrm>
          <a:prstGeom prst="roundRect">
            <a:avLst>
              <a:gd name="adj" fmla="val 25194296"/>
            </a:avLst>
          </a:prstGeom>
          <a:noFill/>
          <a:ln w="7620">
            <a:solidFill>
              <a:srgbClr val="FFFFFF"/>
            </a:solidFill>
            <a:prstDash val="solid"/>
          </a:ln>
        </p:spPr>
      </p:sp>
      <p:sp>
        <p:nvSpPr>
          <p:cNvPr id="7" name="Text 3"/>
          <p:cNvSpPr/>
          <p:nvPr/>
        </p:nvSpPr>
        <p:spPr>
          <a:xfrm>
            <a:off x="1270040" y="6280904"/>
            <a:ext cx="2362795"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05696"/>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Meaning/Definition</a:t>
            </a:r>
            <a:endParaRPr lang="en-US" sz="4450" dirty="0"/>
          </a:p>
        </p:txBody>
      </p:sp>
      <p:sp>
        <p:nvSpPr>
          <p:cNvPr id="4" name="Text 1"/>
          <p:cNvSpPr/>
          <p:nvPr/>
        </p:nvSpPr>
        <p:spPr>
          <a:xfrm>
            <a:off x="6280190" y="1854637"/>
            <a:ext cx="7556421" cy="290322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Planning can be defined as the process of setting goals, outlining strategies, and developing a course of action to achieve those goals. It involves identifying objectives, considering potential challenges, and allocating resources effectively. Organizing, on the other hand, refers to the process of structuring and coordinating resources, tasks, and people to facilitate the implementation of the plan. It involves creating a system of roles, responsibilities, and processes to ensure efficient workflow and communication.</a:t>
            </a:r>
            <a:endParaRPr lang="en-US" sz="1750" dirty="0"/>
          </a:p>
        </p:txBody>
      </p:sp>
      <p:sp>
        <p:nvSpPr>
          <p:cNvPr id="5" name="Shape 2"/>
          <p:cNvSpPr/>
          <p:nvPr/>
        </p:nvSpPr>
        <p:spPr>
          <a:xfrm>
            <a:off x="6280190" y="5013008"/>
            <a:ext cx="3664863" cy="2410897"/>
          </a:xfrm>
          <a:prstGeom prst="roundRect">
            <a:avLst>
              <a:gd name="adj" fmla="val 3952"/>
            </a:avLst>
          </a:prstGeom>
          <a:solidFill>
            <a:srgbClr val="E9E6FA"/>
          </a:solidFill>
          <a:ln w="7620">
            <a:solidFill>
              <a:srgbClr val="BDB8DF"/>
            </a:solidFill>
            <a:prstDash val="solid"/>
          </a:ln>
        </p:spPr>
      </p:sp>
      <p:sp>
        <p:nvSpPr>
          <p:cNvPr id="6" name="Text 3"/>
          <p:cNvSpPr/>
          <p:nvPr/>
        </p:nvSpPr>
        <p:spPr>
          <a:xfrm>
            <a:off x="6514624" y="5247442"/>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Planning</a:t>
            </a:r>
            <a:endParaRPr lang="en-US" sz="2200" dirty="0"/>
          </a:p>
        </p:txBody>
      </p:sp>
      <p:sp>
        <p:nvSpPr>
          <p:cNvPr id="7" name="Text 4"/>
          <p:cNvSpPr/>
          <p:nvPr/>
        </p:nvSpPr>
        <p:spPr>
          <a:xfrm>
            <a:off x="6514624" y="5737860"/>
            <a:ext cx="3195995"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Setting goals, outlining strategies, and developing a course of action.</a:t>
            </a:r>
            <a:endParaRPr lang="en-US" sz="1750" dirty="0"/>
          </a:p>
        </p:txBody>
      </p:sp>
      <p:sp>
        <p:nvSpPr>
          <p:cNvPr id="8" name="Shape 5"/>
          <p:cNvSpPr/>
          <p:nvPr/>
        </p:nvSpPr>
        <p:spPr>
          <a:xfrm>
            <a:off x="10171867" y="5013008"/>
            <a:ext cx="3664863" cy="2410897"/>
          </a:xfrm>
          <a:prstGeom prst="roundRect">
            <a:avLst>
              <a:gd name="adj" fmla="val 3952"/>
            </a:avLst>
          </a:prstGeom>
          <a:solidFill>
            <a:srgbClr val="E9E6FA"/>
          </a:solidFill>
          <a:ln w="7620">
            <a:solidFill>
              <a:srgbClr val="BDB8DF"/>
            </a:solidFill>
            <a:prstDash val="solid"/>
          </a:ln>
        </p:spPr>
      </p:sp>
      <p:sp>
        <p:nvSpPr>
          <p:cNvPr id="9" name="Text 6"/>
          <p:cNvSpPr/>
          <p:nvPr/>
        </p:nvSpPr>
        <p:spPr>
          <a:xfrm>
            <a:off x="10406301" y="5247442"/>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A2742"/>
                </a:solidFill>
                <a:latin typeface="Outfit Extra Bold" pitchFamily="34" charset="0"/>
                <a:ea typeface="Outfit Extra Bold" pitchFamily="34" charset="-122"/>
                <a:cs typeface="Outfit Extra Bold" pitchFamily="34" charset="-120"/>
              </a:rPr>
              <a:t>Organizing</a:t>
            </a:r>
            <a:endParaRPr lang="en-US" sz="2200" dirty="0"/>
          </a:p>
        </p:txBody>
      </p:sp>
      <p:sp>
        <p:nvSpPr>
          <p:cNvPr id="10" name="Text 7"/>
          <p:cNvSpPr/>
          <p:nvPr/>
        </p:nvSpPr>
        <p:spPr>
          <a:xfrm>
            <a:off x="10406301" y="5737860"/>
            <a:ext cx="3195995"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Structuring and coordinating resources, tasks, and people to facilitate the implementation of the plan.</a:t>
            </a:r>
            <a:endParaRPr lang="en-US" sz="1750" dirty="0"/>
          </a:p>
        </p:txBody>
      </p:sp>
      <p:pic>
        <p:nvPicPr>
          <p:cNvPr id="12" name="Picture 11">
            <a:extLst>
              <a:ext uri="{FF2B5EF4-FFF2-40B4-BE49-F238E27FC236}">
                <a16:creationId xmlns:a16="http://schemas.microsoft.com/office/drawing/2014/main" xmlns="" id="{B880ABA3-80A7-6935-F541-9D6B715FE0F7}"/>
              </a:ext>
            </a:extLst>
          </p:cNvPr>
          <p:cNvPicPr>
            <a:picLocks noChangeAspect="1"/>
          </p:cNvPicPr>
          <p:nvPr/>
        </p:nvPicPr>
        <p:blipFill>
          <a:blip r:embed="rId4"/>
          <a:stretch>
            <a:fillRect/>
          </a:stretch>
        </p:blipFill>
        <p:spPr>
          <a:xfrm>
            <a:off x="12744187" y="7679056"/>
            <a:ext cx="1886213" cy="4697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81870"/>
          </a:xfrm>
          <a:prstGeom prst="rect">
            <a:avLst/>
          </a:prstGeom>
        </p:spPr>
      </p:pic>
      <p:sp>
        <p:nvSpPr>
          <p:cNvPr id="3" name="Text 0"/>
          <p:cNvSpPr/>
          <p:nvPr/>
        </p:nvSpPr>
        <p:spPr>
          <a:xfrm>
            <a:off x="722828" y="3315653"/>
            <a:ext cx="5163860" cy="645438"/>
          </a:xfrm>
          <a:prstGeom prst="rect">
            <a:avLst/>
          </a:prstGeom>
          <a:noFill/>
          <a:ln/>
        </p:spPr>
        <p:txBody>
          <a:bodyPr wrap="none" lIns="0" tIns="0" rIns="0" bIns="0" rtlCol="0" anchor="t"/>
          <a:lstStyle/>
          <a:p>
            <a:pPr marL="0" indent="0">
              <a:lnSpc>
                <a:spcPts val="5050"/>
              </a:lnSpc>
              <a:buNone/>
            </a:pPr>
            <a:r>
              <a:rPr lang="en-US" sz="4050" b="1" dirty="0">
                <a:solidFill>
                  <a:srgbClr val="231971"/>
                </a:solidFill>
                <a:latin typeface="Outfit Extra Bold" pitchFamily="34" charset="0"/>
                <a:ea typeface="Outfit Extra Bold" pitchFamily="34" charset="-122"/>
                <a:cs typeface="Outfit Extra Bold" pitchFamily="34" charset="-120"/>
              </a:rPr>
              <a:t>Importance</a:t>
            </a:r>
            <a:endParaRPr lang="en-US" sz="4050" dirty="0"/>
          </a:p>
        </p:txBody>
      </p:sp>
      <p:sp>
        <p:nvSpPr>
          <p:cNvPr id="4" name="Text 1"/>
          <p:cNvSpPr/>
          <p:nvPr/>
        </p:nvSpPr>
        <p:spPr>
          <a:xfrm>
            <a:off x="722828" y="4270891"/>
            <a:ext cx="13184743" cy="1322070"/>
          </a:xfrm>
          <a:prstGeom prst="rect">
            <a:avLst/>
          </a:prstGeom>
          <a:noFill/>
          <a:ln/>
        </p:spPr>
        <p:txBody>
          <a:bodyPr wrap="square" lIns="0" tIns="0" rIns="0" bIns="0" rtlCol="0" anchor="t"/>
          <a:lstStyle/>
          <a:p>
            <a:pPr marL="0" indent="0">
              <a:lnSpc>
                <a:spcPts val="2600"/>
              </a:lnSpc>
              <a:buNone/>
            </a:pPr>
            <a:r>
              <a:rPr lang="en-US" sz="1600" dirty="0">
                <a:solidFill>
                  <a:srgbClr val="2A2742"/>
                </a:solidFill>
                <a:latin typeface="Arimo" pitchFamily="34" charset="0"/>
                <a:ea typeface="Arimo" pitchFamily="34" charset="-122"/>
                <a:cs typeface="Arimo" pitchFamily="34" charset="-120"/>
              </a:rPr>
              <a:t>Planning and organizing are crucial for several reasons. They provide a roadmap for achieving goals, ensuring that everyone is aligned and working towards a common vision. They help to minimize risks and uncertainties by anticipating potential challenges and developing contingency plans. Additionally, effective planning and organizing lead to improved efficiency, resource optimization, and enhanced productivity, contributing to overall success.</a:t>
            </a:r>
            <a:endParaRPr lang="en-US" sz="1600" dirty="0"/>
          </a:p>
        </p:txBody>
      </p:sp>
      <p:sp>
        <p:nvSpPr>
          <p:cNvPr id="5" name="Shape 2"/>
          <p:cNvSpPr/>
          <p:nvPr/>
        </p:nvSpPr>
        <p:spPr>
          <a:xfrm>
            <a:off x="722828" y="6057543"/>
            <a:ext cx="464701" cy="464701"/>
          </a:xfrm>
          <a:prstGeom prst="roundRect">
            <a:avLst>
              <a:gd name="adj" fmla="val 18669"/>
            </a:avLst>
          </a:prstGeom>
          <a:solidFill>
            <a:srgbClr val="E9E6FA"/>
          </a:solidFill>
          <a:ln w="7620">
            <a:solidFill>
              <a:srgbClr val="BDB8DF"/>
            </a:solidFill>
            <a:prstDash val="solid"/>
          </a:ln>
        </p:spPr>
      </p:sp>
      <p:sp>
        <p:nvSpPr>
          <p:cNvPr id="6" name="Text 3"/>
          <p:cNvSpPr/>
          <p:nvPr/>
        </p:nvSpPr>
        <p:spPr>
          <a:xfrm>
            <a:off x="894755" y="6134933"/>
            <a:ext cx="120848" cy="309801"/>
          </a:xfrm>
          <a:prstGeom prst="rect">
            <a:avLst/>
          </a:prstGeom>
          <a:noFill/>
          <a:ln/>
        </p:spPr>
        <p:txBody>
          <a:bodyPr wrap="none" lIns="0" tIns="0" rIns="0" bIns="0" rtlCol="0" anchor="t"/>
          <a:lstStyle/>
          <a:p>
            <a:pPr marL="0" indent="0" algn="ctr">
              <a:lnSpc>
                <a:spcPts val="2400"/>
              </a:lnSpc>
              <a:buNone/>
            </a:pPr>
            <a:r>
              <a:rPr lang="en-US" sz="2400" b="1" dirty="0">
                <a:solidFill>
                  <a:srgbClr val="2A2742"/>
                </a:solidFill>
                <a:latin typeface="Outfit Extra Bold" pitchFamily="34" charset="0"/>
                <a:ea typeface="Outfit Extra Bold" pitchFamily="34" charset="-122"/>
                <a:cs typeface="Outfit Extra Bold" pitchFamily="34" charset="-120"/>
              </a:rPr>
              <a:t>1</a:t>
            </a:r>
            <a:endParaRPr lang="en-US" sz="2400" dirty="0"/>
          </a:p>
        </p:txBody>
      </p:sp>
      <p:sp>
        <p:nvSpPr>
          <p:cNvPr id="7" name="Text 4"/>
          <p:cNvSpPr/>
          <p:nvPr/>
        </p:nvSpPr>
        <p:spPr>
          <a:xfrm>
            <a:off x="1393984" y="6057543"/>
            <a:ext cx="2581870" cy="322778"/>
          </a:xfrm>
          <a:prstGeom prst="rect">
            <a:avLst/>
          </a:prstGeom>
          <a:noFill/>
          <a:ln/>
        </p:spPr>
        <p:txBody>
          <a:bodyPr wrap="none" lIns="0" tIns="0" rIns="0" bIns="0" rtlCol="0" anchor="t"/>
          <a:lstStyle/>
          <a:p>
            <a:pPr marL="0" indent="0">
              <a:lnSpc>
                <a:spcPts val="2500"/>
              </a:lnSpc>
              <a:buNone/>
            </a:pPr>
            <a:r>
              <a:rPr lang="en-US" sz="2000" b="1" dirty="0">
                <a:solidFill>
                  <a:srgbClr val="2A2742"/>
                </a:solidFill>
                <a:latin typeface="Outfit Extra Bold" pitchFamily="34" charset="0"/>
                <a:ea typeface="Outfit Extra Bold" pitchFamily="34" charset="-122"/>
                <a:cs typeface="Outfit Extra Bold" pitchFamily="34" charset="-120"/>
              </a:rPr>
              <a:t>Reduces uncertainty</a:t>
            </a:r>
            <a:endParaRPr lang="en-US" sz="2000" dirty="0"/>
          </a:p>
        </p:txBody>
      </p:sp>
      <p:sp>
        <p:nvSpPr>
          <p:cNvPr id="8" name="Text 5"/>
          <p:cNvSpPr/>
          <p:nvPr/>
        </p:nvSpPr>
        <p:spPr>
          <a:xfrm>
            <a:off x="1393984" y="6504146"/>
            <a:ext cx="3586163" cy="661035"/>
          </a:xfrm>
          <a:prstGeom prst="rect">
            <a:avLst/>
          </a:prstGeom>
          <a:noFill/>
          <a:ln/>
        </p:spPr>
        <p:txBody>
          <a:bodyPr wrap="square" lIns="0" tIns="0" rIns="0" bIns="0" rtlCol="0" anchor="t"/>
          <a:lstStyle/>
          <a:p>
            <a:pPr marL="0" indent="0">
              <a:lnSpc>
                <a:spcPts val="2600"/>
              </a:lnSpc>
              <a:buNone/>
            </a:pPr>
            <a:r>
              <a:rPr lang="en-US" sz="1600" dirty="0">
                <a:solidFill>
                  <a:srgbClr val="2A2742"/>
                </a:solidFill>
                <a:latin typeface="Arimo" pitchFamily="34" charset="0"/>
                <a:ea typeface="Arimo" pitchFamily="34" charset="-122"/>
                <a:cs typeface="Arimo" pitchFamily="34" charset="-120"/>
              </a:rPr>
              <a:t>By anticipating potential challenges and developing contingency plans.</a:t>
            </a:r>
            <a:endParaRPr lang="en-US" sz="1600" dirty="0"/>
          </a:p>
        </p:txBody>
      </p:sp>
      <p:sp>
        <p:nvSpPr>
          <p:cNvPr id="9" name="Shape 6"/>
          <p:cNvSpPr/>
          <p:nvPr/>
        </p:nvSpPr>
        <p:spPr>
          <a:xfrm>
            <a:off x="5186601" y="6057543"/>
            <a:ext cx="464701" cy="464701"/>
          </a:xfrm>
          <a:prstGeom prst="roundRect">
            <a:avLst>
              <a:gd name="adj" fmla="val 18669"/>
            </a:avLst>
          </a:prstGeom>
          <a:solidFill>
            <a:srgbClr val="E9E6FA"/>
          </a:solidFill>
          <a:ln w="7620">
            <a:solidFill>
              <a:srgbClr val="BDB8DF"/>
            </a:solidFill>
            <a:prstDash val="solid"/>
          </a:ln>
        </p:spPr>
      </p:sp>
      <p:sp>
        <p:nvSpPr>
          <p:cNvPr id="10" name="Text 7"/>
          <p:cNvSpPr/>
          <p:nvPr/>
        </p:nvSpPr>
        <p:spPr>
          <a:xfrm>
            <a:off x="5329714" y="6134933"/>
            <a:ext cx="178475" cy="309801"/>
          </a:xfrm>
          <a:prstGeom prst="rect">
            <a:avLst/>
          </a:prstGeom>
          <a:noFill/>
          <a:ln/>
        </p:spPr>
        <p:txBody>
          <a:bodyPr wrap="none" lIns="0" tIns="0" rIns="0" bIns="0" rtlCol="0" anchor="t"/>
          <a:lstStyle/>
          <a:p>
            <a:pPr marL="0" indent="0" algn="ctr">
              <a:lnSpc>
                <a:spcPts val="2400"/>
              </a:lnSpc>
              <a:buNone/>
            </a:pPr>
            <a:r>
              <a:rPr lang="en-US" sz="2400" b="1" dirty="0">
                <a:solidFill>
                  <a:srgbClr val="2A2742"/>
                </a:solidFill>
                <a:latin typeface="Outfit Extra Bold" pitchFamily="34" charset="0"/>
                <a:ea typeface="Outfit Extra Bold" pitchFamily="34" charset="-122"/>
                <a:cs typeface="Outfit Extra Bold" pitchFamily="34" charset="-120"/>
              </a:rPr>
              <a:t>2</a:t>
            </a:r>
            <a:endParaRPr lang="en-US" sz="2400" dirty="0"/>
          </a:p>
        </p:txBody>
      </p:sp>
      <p:sp>
        <p:nvSpPr>
          <p:cNvPr id="11" name="Text 8"/>
          <p:cNvSpPr/>
          <p:nvPr/>
        </p:nvSpPr>
        <p:spPr>
          <a:xfrm>
            <a:off x="5857756" y="6057543"/>
            <a:ext cx="2581870" cy="322778"/>
          </a:xfrm>
          <a:prstGeom prst="rect">
            <a:avLst/>
          </a:prstGeom>
          <a:noFill/>
          <a:ln/>
        </p:spPr>
        <p:txBody>
          <a:bodyPr wrap="none" lIns="0" tIns="0" rIns="0" bIns="0" rtlCol="0" anchor="t"/>
          <a:lstStyle/>
          <a:p>
            <a:pPr marL="0" indent="0">
              <a:lnSpc>
                <a:spcPts val="2500"/>
              </a:lnSpc>
              <a:buNone/>
            </a:pPr>
            <a:r>
              <a:rPr lang="en-US" sz="2000" b="1" dirty="0">
                <a:solidFill>
                  <a:srgbClr val="2A2742"/>
                </a:solidFill>
                <a:latin typeface="Outfit Extra Bold" pitchFamily="34" charset="0"/>
                <a:ea typeface="Outfit Extra Bold" pitchFamily="34" charset="-122"/>
                <a:cs typeface="Outfit Extra Bold" pitchFamily="34" charset="-120"/>
              </a:rPr>
              <a:t>Improves efficiency</a:t>
            </a:r>
            <a:endParaRPr lang="en-US" sz="2000" dirty="0"/>
          </a:p>
        </p:txBody>
      </p:sp>
      <p:sp>
        <p:nvSpPr>
          <p:cNvPr id="12" name="Text 9"/>
          <p:cNvSpPr/>
          <p:nvPr/>
        </p:nvSpPr>
        <p:spPr>
          <a:xfrm>
            <a:off x="5857756" y="6504146"/>
            <a:ext cx="3586163" cy="991553"/>
          </a:xfrm>
          <a:prstGeom prst="rect">
            <a:avLst/>
          </a:prstGeom>
          <a:noFill/>
          <a:ln/>
        </p:spPr>
        <p:txBody>
          <a:bodyPr wrap="square" lIns="0" tIns="0" rIns="0" bIns="0" rtlCol="0" anchor="t"/>
          <a:lstStyle/>
          <a:p>
            <a:pPr marL="0" indent="0">
              <a:lnSpc>
                <a:spcPts val="2600"/>
              </a:lnSpc>
              <a:buNone/>
            </a:pPr>
            <a:r>
              <a:rPr lang="en-US" sz="1600" dirty="0">
                <a:solidFill>
                  <a:srgbClr val="2A2742"/>
                </a:solidFill>
                <a:latin typeface="Arimo" pitchFamily="34" charset="0"/>
                <a:ea typeface="Arimo" pitchFamily="34" charset="-122"/>
                <a:cs typeface="Arimo" pitchFamily="34" charset="-120"/>
              </a:rPr>
              <a:t>By streamlining processes, optimizing resource allocation, and promoting coordination.</a:t>
            </a:r>
            <a:endParaRPr lang="en-US" sz="1600" dirty="0"/>
          </a:p>
        </p:txBody>
      </p:sp>
      <p:sp>
        <p:nvSpPr>
          <p:cNvPr id="13" name="Shape 10"/>
          <p:cNvSpPr/>
          <p:nvPr/>
        </p:nvSpPr>
        <p:spPr>
          <a:xfrm>
            <a:off x="9650373" y="6057543"/>
            <a:ext cx="464701" cy="464701"/>
          </a:xfrm>
          <a:prstGeom prst="roundRect">
            <a:avLst>
              <a:gd name="adj" fmla="val 18669"/>
            </a:avLst>
          </a:prstGeom>
          <a:solidFill>
            <a:srgbClr val="E9E6FA"/>
          </a:solidFill>
          <a:ln w="7620">
            <a:solidFill>
              <a:srgbClr val="BDB8DF"/>
            </a:solidFill>
            <a:prstDash val="solid"/>
          </a:ln>
        </p:spPr>
      </p:sp>
      <p:sp>
        <p:nvSpPr>
          <p:cNvPr id="14" name="Text 11"/>
          <p:cNvSpPr/>
          <p:nvPr/>
        </p:nvSpPr>
        <p:spPr>
          <a:xfrm>
            <a:off x="9794558" y="6134933"/>
            <a:ext cx="176332" cy="309801"/>
          </a:xfrm>
          <a:prstGeom prst="rect">
            <a:avLst/>
          </a:prstGeom>
          <a:noFill/>
          <a:ln/>
        </p:spPr>
        <p:txBody>
          <a:bodyPr wrap="none" lIns="0" tIns="0" rIns="0" bIns="0" rtlCol="0" anchor="t"/>
          <a:lstStyle/>
          <a:p>
            <a:pPr marL="0" indent="0" algn="ctr">
              <a:lnSpc>
                <a:spcPts val="2400"/>
              </a:lnSpc>
              <a:buNone/>
            </a:pPr>
            <a:r>
              <a:rPr lang="en-US" sz="2400" b="1" dirty="0">
                <a:solidFill>
                  <a:srgbClr val="2A2742"/>
                </a:solidFill>
                <a:latin typeface="Outfit Extra Bold" pitchFamily="34" charset="0"/>
                <a:ea typeface="Outfit Extra Bold" pitchFamily="34" charset="-122"/>
                <a:cs typeface="Outfit Extra Bold" pitchFamily="34" charset="-120"/>
              </a:rPr>
              <a:t>3</a:t>
            </a:r>
            <a:endParaRPr lang="en-US" sz="2400" dirty="0"/>
          </a:p>
        </p:txBody>
      </p:sp>
      <p:sp>
        <p:nvSpPr>
          <p:cNvPr id="15" name="Text 12"/>
          <p:cNvSpPr/>
          <p:nvPr/>
        </p:nvSpPr>
        <p:spPr>
          <a:xfrm>
            <a:off x="10321528" y="6057543"/>
            <a:ext cx="2682478" cy="322778"/>
          </a:xfrm>
          <a:prstGeom prst="rect">
            <a:avLst/>
          </a:prstGeom>
          <a:noFill/>
          <a:ln/>
        </p:spPr>
        <p:txBody>
          <a:bodyPr wrap="none" lIns="0" tIns="0" rIns="0" bIns="0" rtlCol="0" anchor="t"/>
          <a:lstStyle/>
          <a:p>
            <a:pPr marL="0" indent="0">
              <a:lnSpc>
                <a:spcPts val="2500"/>
              </a:lnSpc>
              <a:buNone/>
            </a:pPr>
            <a:r>
              <a:rPr lang="en-US" sz="2000" b="1" dirty="0">
                <a:solidFill>
                  <a:srgbClr val="2A2742"/>
                </a:solidFill>
                <a:latin typeface="Outfit Extra Bold" pitchFamily="34" charset="0"/>
                <a:ea typeface="Outfit Extra Bold" pitchFamily="34" charset="-122"/>
                <a:cs typeface="Outfit Extra Bold" pitchFamily="34" charset="-120"/>
              </a:rPr>
              <a:t>Enhances productivity</a:t>
            </a:r>
            <a:endParaRPr lang="en-US" sz="2000" dirty="0"/>
          </a:p>
        </p:txBody>
      </p:sp>
      <p:sp>
        <p:nvSpPr>
          <p:cNvPr id="16" name="Text 13"/>
          <p:cNvSpPr/>
          <p:nvPr/>
        </p:nvSpPr>
        <p:spPr>
          <a:xfrm>
            <a:off x="10321528" y="6504146"/>
            <a:ext cx="3586163" cy="991553"/>
          </a:xfrm>
          <a:prstGeom prst="rect">
            <a:avLst/>
          </a:prstGeom>
          <a:noFill/>
          <a:ln/>
        </p:spPr>
        <p:txBody>
          <a:bodyPr wrap="square" lIns="0" tIns="0" rIns="0" bIns="0" rtlCol="0" anchor="t"/>
          <a:lstStyle/>
          <a:p>
            <a:pPr marL="0" indent="0">
              <a:lnSpc>
                <a:spcPts val="2600"/>
              </a:lnSpc>
              <a:buNone/>
            </a:pPr>
            <a:r>
              <a:rPr lang="en-US" sz="1600" dirty="0">
                <a:solidFill>
                  <a:srgbClr val="2A2742"/>
                </a:solidFill>
                <a:latin typeface="Arimo" pitchFamily="34" charset="0"/>
                <a:ea typeface="Arimo" pitchFamily="34" charset="-122"/>
                <a:cs typeface="Arimo" pitchFamily="34" charset="-120"/>
              </a:rPr>
              <a:t>By ensuring everyone is working towards a common goal and effectively utilizing their time and skills.</a:t>
            </a:r>
            <a:endParaRPr lang="en-US" sz="1600" dirty="0"/>
          </a:p>
        </p:txBody>
      </p:sp>
      <p:pic>
        <p:nvPicPr>
          <p:cNvPr id="17" name="Picture 16">
            <a:extLst>
              <a:ext uri="{FF2B5EF4-FFF2-40B4-BE49-F238E27FC236}">
                <a16:creationId xmlns:a16="http://schemas.microsoft.com/office/drawing/2014/main" xmlns="" id="{078588FD-9178-B595-04BC-DE44B52CD858}"/>
              </a:ext>
            </a:extLst>
          </p:cNvPr>
          <p:cNvPicPr>
            <a:picLocks noChangeAspect="1"/>
          </p:cNvPicPr>
          <p:nvPr/>
        </p:nvPicPr>
        <p:blipFill>
          <a:blip r:embed="rId4"/>
          <a:stretch>
            <a:fillRect/>
          </a:stretch>
        </p:blipFill>
        <p:spPr>
          <a:xfrm>
            <a:off x="12744187" y="7679056"/>
            <a:ext cx="1886213" cy="4697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629847"/>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Characteristics</a:t>
            </a:r>
            <a:endParaRPr lang="en-US" sz="4450" dirty="0"/>
          </a:p>
        </p:txBody>
      </p:sp>
      <p:sp>
        <p:nvSpPr>
          <p:cNvPr id="3" name="Text 1"/>
          <p:cNvSpPr/>
          <p:nvPr/>
        </p:nvSpPr>
        <p:spPr>
          <a:xfrm>
            <a:off x="793790" y="2792254"/>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Effective planning and organizing share several key characteristics. They are **goal-oriented**, focusing on achieving specific outcomes. They are **flexible**, allowing for adjustments and adaptations based on changing circumstances. They are **systematic**, involving a structured approach to problem-solving and decision-making. And lastly, they are **collaborative**, encouraging input and participation from all stakeholders involved.</a:t>
            </a:r>
            <a:endParaRPr lang="en-US" sz="1750" dirty="0"/>
          </a:p>
        </p:txBody>
      </p:sp>
      <p:sp>
        <p:nvSpPr>
          <p:cNvPr id="4" name="Text 2"/>
          <p:cNvSpPr/>
          <p:nvPr/>
        </p:nvSpPr>
        <p:spPr>
          <a:xfrm>
            <a:off x="793790" y="472582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Goal-oriented</a:t>
            </a:r>
            <a:endParaRPr lang="en-US" sz="2200" dirty="0"/>
          </a:p>
        </p:txBody>
      </p:sp>
      <p:sp>
        <p:nvSpPr>
          <p:cNvPr id="5" name="Text 3"/>
          <p:cNvSpPr/>
          <p:nvPr/>
        </p:nvSpPr>
        <p:spPr>
          <a:xfrm>
            <a:off x="793790" y="5306973"/>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Focusing on achieving specific outcomes.</a:t>
            </a:r>
            <a:endParaRPr lang="en-US" sz="1750" dirty="0"/>
          </a:p>
        </p:txBody>
      </p:sp>
      <p:sp>
        <p:nvSpPr>
          <p:cNvPr id="6" name="Text 4"/>
          <p:cNvSpPr/>
          <p:nvPr/>
        </p:nvSpPr>
        <p:spPr>
          <a:xfrm>
            <a:off x="5332928" y="472582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Flexible</a:t>
            </a:r>
            <a:endParaRPr lang="en-US" sz="2200" dirty="0"/>
          </a:p>
        </p:txBody>
      </p:sp>
      <p:sp>
        <p:nvSpPr>
          <p:cNvPr id="7" name="Text 5"/>
          <p:cNvSpPr/>
          <p:nvPr/>
        </p:nvSpPr>
        <p:spPr>
          <a:xfrm>
            <a:off x="5332928" y="5306973"/>
            <a:ext cx="3978116" cy="1088708"/>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Allowing for adjustments and adaptations based on changing circumstances.</a:t>
            </a:r>
            <a:endParaRPr lang="en-US" sz="1750" dirty="0"/>
          </a:p>
        </p:txBody>
      </p:sp>
      <p:sp>
        <p:nvSpPr>
          <p:cNvPr id="8" name="Text 6"/>
          <p:cNvSpPr/>
          <p:nvPr/>
        </p:nvSpPr>
        <p:spPr>
          <a:xfrm>
            <a:off x="9872067" y="4725829"/>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Systematic</a:t>
            </a:r>
            <a:endParaRPr lang="en-US" sz="2200" dirty="0"/>
          </a:p>
        </p:txBody>
      </p:sp>
      <p:sp>
        <p:nvSpPr>
          <p:cNvPr id="9" name="Text 7"/>
          <p:cNvSpPr/>
          <p:nvPr/>
        </p:nvSpPr>
        <p:spPr>
          <a:xfrm>
            <a:off x="9872067" y="5306973"/>
            <a:ext cx="3978116" cy="72580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Involving a structured approach to problem-solving and decision-making.</a:t>
            </a:r>
            <a:endParaRPr lang="en-US" sz="1750" dirty="0"/>
          </a:p>
        </p:txBody>
      </p:sp>
      <p:pic>
        <p:nvPicPr>
          <p:cNvPr id="10" name="Picture 9">
            <a:extLst>
              <a:ext uri="{FF2B5EF4-FFF2-40B4-BE49-F238E27FC236}">
                <a16:creationId xmlns:a16="http://schemas.microsoft.com/office/drawing/2014/main" xmlns="" id="{845EEEFB-B4C3-F23A-4015-763787BED0E8}"/>
              </a:ext>
            </a:extLst>
          </p:cNvPr>
          <p:cNvPicPr>
            <a:picLocks noChangeAspect="1"/>
          </p:cNvPicPr>
          <p:nvPr/>
        </p:nvPicPr>
        <p:blipFill>
          <a:blip r:embed="rId3"/>
          <a:stretch>
            <a:fillRect/>
          </a:stretch>
        </p:blipFill>
        <p:spPr>
          <a:xfrm>
            <a:off x="12744187" y="7679056"/>
            <a:ext cx="1886213" cy="4697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35675" y="501372"/>
            <a:ext cx="4540687" cy="567571"/>
          </a:xfrm>
          <a:prstGeom prst="rect">
            <a:avLst/>
          </a:prstGeom>
          <a:noFill/>
          <a:ln/>
        </p:spPr>
        <p:txBody>
          <a:bodyPr wrap="none" lIns="0" tIns="0" rIns="0" bIns="0" rtlCol="0" anchor="t"/>
          <a:lstStyle/>
          <a:p>
            <a:pPr marL="0" indent="0">
              <a:lnSpc>
                <a:spcPts val="4450"/>
              </a:lnSpc>
              <a:buNone/>
            </a:pPr>
            <a:r>
              <a:rPr lang="en-US" sz="3550" b="1" dirty="0">
                <a:solidFill>
                  <a:srgbClr val="231971"/>
                </a:solidFill>
                <a:latin typeface="Outfit Extra Bold" pitchFamily="34" charset="0"/>
                <a:ea typeface="Outfit Extra Bold" pitchFamily="34" charset="-122"/>
                <a:cs typeface="Outfit Extra Bold" pitchFamily="34" charset="-120"/>
              </a:rPr>
              <a:t>Process and strategy</a:t>
            </a:r>
            <a:endParaRPr lang="en-US" sz="3550" dirty="0"/>
          </a:p>
        </p:txBody>
      </p:sp>
      <p:sp>
        <p:nvSpPr>
          <p:cNvPr id="4" name="Text 1"/>
          <p:cNvSpPr/>
          <p:nvPr/>
        </p:nvSpPr>
        <p:spPr>
          <a:xfrm>
            <a:off x="635675" y="1341358"/>
            <a:ext cx="7872651" cy="1452563"/>
          </a:xfrm>
          <a:prstGeom prst="rect">
            <a:avLst/>
          </a:prstGeom>
          <a:noFill/>
          <a:ln/>
        </p:spPr>
        <p:txBody>
          <a:bodyPr wrap="square" lIns="0" tIns="0" rIns="0" bIns="0" rtlCol="0" anchor="t"/>
          <a:lstStyle/>
          <a:p>
            <a:pPr marL="0" indent="0">
              <a:lnSpc>
                <a:spcPts val="2250"/>
              </a:lnSpc>
              <a:buNone/>
            </a:pPr>
            <a:r>
              <a:rPr lang="en-US" sz="1400" dirty="0">
                <a:solidFill>
                  <a:srgbClr val="2A2742"/>
                </a:solidFill>
                <a:latin typeface="Arimo" pitchFamily="34" charset="0"/>
                <a:ea typeface="Arimo" pitchFamily="34" charset="-122"/>
                <a:cs typeface="Arimo" pitchFamily="34" charset="-120"/>
              </a:rPr>
              <a:t>The planning process involves several key steps. First, define clear goals and objectives. Then, analyze the situation and identify potential challenges. Next, develop strategies and action plans to address those challenges. Finally, allocate resources, set timelines, and assign responsibilities. The strategy for planning depends on the nature of the project or goal. Some common strategies include scenario planning, risk management, and contingency planning.</a:t>
            </a:r>
            <a:endParaRPr lang="en-US" sz="1400" dirty="0"/>
          </a:p>
        </p:txBody>
      </p:sp>
      <p:sp>
        <p:nvSpPr>
          <p:cNvPr id="5" name="Shape 2"/>
          <p:cNvSpPr/>
          <p:nvPr/>
        </p:nvSpPr>
        <p:spPr>
          <a:xfrm>
            <a:off x="896660" y="2998232"/>
            <a:ext cx="22860" cy="4729996"/>
          </a:xfrm>
          <a:prstGeom prst="roundRect">
            <a:avLst>
              <a:gd name="adj" fmla="val 333700"/>
            </a:avLst>
          </a:prstGeom>
          <a:solidFill>
            <a:srgbClr val="BDB8DF"/>
          </a:solidFill>
          <a:ln/>
        </p:spPr>
      </p:sp>
      <p:sp>
        <p:nvSpPr>
          <p:cNvPr id="6" name="Shape 3"/>
          <p:cNvSpPr/>
          <p:nvPr/>
        </p:nvSpPr>
        <p:spPr>
          <a:xfrm>
            <a:off x="1089541" y="3395424"/>
            <a:ext cx="635675" cy="22860"/>
          </a:xfrm>
          <a:prstGeom prst="roundRect">
            <a:avLst>
              <a:gd name="adj" fmla="val 333700"/>
            </a:avLst>
          </a:prstGeom>
          <a:solidFill>
            <a:srgbClr val="BDB8DF"/>
          </a:solidFill>
          <a:ln/>
        </p:spPr>
      </p:sp>
      <p:sp>
        <p:nvSpPr>
          <p:cNvPr id="7" name="Shape 4"/>
          <p:cNvSpPr/>
          <p:nvPr/>
        </p:nvSpPr>
        <p:spPr>
          <a:xfrm>
            <a:off x="703778" y="3202543"/>
            <a:ext cx="408623" cy="408623"/>
          </a:xfrm>
          <a:prstGeom prst="roundRect">
            <a:avLst>
              <a:gd name="adj" fmla="val 18669"/>
            </a:avLst>
          </a:prstGeom>
          <a:solidFill>
            <a:srgbClr val="E9E6FA"/>
          </a:solidFill>
          <a:ln w="7620">
            <a:solidFill>
              <a:srgbClr val="BDB8DF"/>
            </a:solidFill>
            <a:prstDash val="solid"/>
          </a:ln>
        </p:spPr>
      </p:sp>
      <p:sp>
        <p:nvSpPr>
          <p:cNvPr id="8" name="Text 5"/>
          <p:cNvSpPr/>
          <p:nvPr/>
        </p:nvSpPr>
        <p:spPr>
          <a:xfrm>
            <a:off x="854869" y="3270647"/>
            <a:ext cx="106323" cy="272415"/>
          </a:xfrm>
          <a:prstGeom prst="rect">
            <a:avLst/>
          </a:prstGeom>
          <a:noFill/>
          <a:ln/>
        </p:spPr>
        <p:txBody>
          <a:bodyPr wrap="none" lIns="0" tIns="0" rIns="0" bIns="0" rtlCol="0" anchor="t"/>
          <a:lstStyle/>
          <a:p>
            <a:pPr marL="0" indent="0" algn="ctr">
              <a:lnSpc>
                <a:spcPts val="2100"/>
              </a:lnSpc>
              <a:buNone/>
            </a:pPr>
            <a:r>
              <a:rPr lang="en-US" sz="2100" b="1" dirty="0">
                <a:solidFill>
                  <a:srgbClr val="2A2742"/>
                </a:solidFill>
                <a:latin typeface="Outfit Extra Bold" pitchFamily="34" charset="0"/>
                <a:ea typeface="Outfit Extra Bold" pitchFamily="34" charset="-122"/>
                <a:cs typeface="Outfit Extra Bold" pitchFamily="34" charset="-120"/>
              </a:rPr>
              <a:t>1</a:t>
            </a:r>
            <a:endParaRPr lang="en-US" sz="2100" dirty="0"/>
          </a:p>
        </p:txBody>
      </p:sp>
      <p:sp>
        <p:nvSpPr>
          <p:cNvPr id="9" name="Text 6"/>
          <p:cNvSpPr/>
          <p:nvPr/>
        </p:nvSpPr>
        <p:spPr>
          <a:xfrm>
            <a:off x="1907024" y="3179802"/>
            <a:ext cx="2905482" cy="283726"/>
          </a:xfrm>
          <a:prstGeom prst="rect">
            <a:avLst/>
          </a:prstGeom>
          <a:noFill/>
          <a:ln/>
        </p:spPr>
        <p:txBody>
          <a:bodyPr wrap="none" lIns="0" tIns="0" rIns="0" bIns="0" rtlCol="0" anchor="t"/>
          <a:lstStyle/>
          <a:p>
            <a:pPr marL="0" indent="0" algn="l">
              <a:lnSpc>
                <a:spcPts val="2200"/>
              </a:lnSpc>
              <a:buNone/>
            </a:pPr>
            <a:r>
              <a:rPr lang="en-US" sz="1750" b="1" dirty="0">
                <a:solidFill>
                  <a:srgbClr val="2A2742"/>
                </a:solidFill>
                <a:latin typeface="Outfit Extra Bold" pitchFamily="34" charset="0"/>
                <a:ea typeface="Outfit Extra Bold" pitchFamily="34" charset="-122"/>
                <a:cs typeface="Outfit Extra Bold" pitchFamily="34" charset="-120"/>
              </a:rPr>
              <a:t>Define goals and objectives</a:t>
            </a:r>
            <a:endParaRPr lang="en-US" sz="1750" dirty="0"/>
          </a:p>
        </p:txBody>
      </p:sp>
      <p:sp>
        <p:nvSpPr>
          <p:cNvPr id="10" name="Text 7"/>
          <p:cNvSpPr/>
          <p:nvPr/>
        </p:nvSpPr>
        <p:spPr>
          <a:xfrm>
            <a:off x="1907024" y="3572470"/>
            <a:ext cx="6601301" cy="290513"/>
          </a:xfrm>
          <a:prstGeom prst="rect">
            <a:avLst/>
          </a:prstGeom>
          <a:noFill/>
          <a:ln/>
        </p:spPr>
        <p:txBody>
          <a:bodyPr wrap="none" lIns="0" tIns="0" rIns="0" bIns="0" rtlCol="0" anchor="t"/>
          <a:lstStyle/>
          <a:p>
            <a:pPr marL="0" indent="0" algn="l">
              <a:lnSpc>
                <a:spcPts val="2250"/>
              </a:lnSpc>
              <a:buNone/>
            </a:pPr>
            <a:r>
              <a:rPr lang="en-US" sz="1400" dirty="0">
                <a:solidFill>
                  <a:srgbClr val="2A2742"/>
                </a:solidFill>
                <a:latin typeface="Arimo" pitchFamily="34" charset="0"/>
                <a:ea typeface="Arimo" pitchFamily="34" charset="-122"/>
                <a:cs typeface="Arimo" pitchFamily="34" charset="-120"/>
              </a:rPr>
              <a:t>Establish clear and measurable targets.</a:t>
            </a:r>
            <a:endParaRPr lang="en-US" sz="1400" dirty="0"/>
          </a:p>
        </p:txBody>
      </p:sp>
      <p:sp>
        <p:nvSpPr>
          <p:cNvPr id="11" name="Shape 8"/>
          <p:cNvSpPr/>
          <p:nvPr/>
        </p:nvSpPr>
        <p:spPr>
          <a:xfrm>
            <a:off x="1089541" y="4623316"/>
            <a:ext cx="635675" cy="22860"/>
          </a:xfrm>
          <a:prstGeom prst="roundRect">
            <a:avLst>
              <a:gd name="adj" fmla="val 333700"/>
            </a:avLst>
          </a:prstGeom>
          <a:solidFill>
            <a:srgbClr val="BDB8DF"/>
          </a:solidFill>
          <a:ln/>
        </p:spPr>
      </p:sp>
      <p:sp>
        <p:nvSpPr>
          <p:cNvPr id="12" name="Shape 9"/>
          <p:cNvSpPr/>
          <p:nvPr/>
        </p:nvSpPr>
        <p:spPr>
          <a:xfrm>
            <a:off x="703778" y="4430435"/>
            <a:ext cx="408623" cy="408623"/>
          </a:xfrm>
          <a:prstGeom prst="roundRect">
            <a:avLst>
              <a:gd name="adj" fmla="val 18669"/>
            </a:avLst>
          </a:prstGeom>
          <a:solidFill>
            <a:srgbClr val="E9E6FA"/>
          </a:solidFill>
          <a:ln w="7620">
            <a:solidFill>
              <a:srgbClr val="BDB8DF"/>
            </a:solidFill>
            <a:prstDash val="solid"/>
          </a:ln>
        </p:spPr>
      </p:sp>
      <p:sp>
        <p:nvSpPr>
          <p:cNvPr id="13" name="Text 10"/>
          <p:cNvSpPr/>
          <p:nvPr/>
        </p:nvSpPr>
        <p:spPr>
          <a:xfrm>
            <a:off x="829628" y="4498538"/>
            <a:ext cx="156924" cy="272415"/>
          </a:xfrm>
          <a:prstGeom prst="rect">
            <a:avLst/>
          </a:prstGeom>
          <a:noFill/>
          <a:ln/>
        </p:spPr>
        <p:txBody>
          <a:bodyPr wrap="none" lIns="0" tIns="0" rIns="0" bIns="0" rtlCol="0" anchor="t"/>
          <a:lstStyle/>
          <a:p>
            <a:pPr marL="0" indent="0" algn="ctr">
              <a:lnSpc>
                <a:spcPts val="2100"/>
              </a:lnSpc>
              <a:buNone/>
            </a:pPr>
            <a:r>
              <a:rPr lang="en-US" sz="2100" b="1" dirty="0">
                <a:solidFill>
                  <a:srgbClr val="2A2742"/>
                </a:solidFill>
                <a:latin typeface="Outfit Extra Bold" pitchFamily="34" charset="0"/>
                <a:ea typeface="Outfit Extra Bold" pitchFamily="34" charset="-122"/>
                <a:cs typeface="Outfit Extra Bold" pitchFamily="34" charset="-120"/>
              </a:rPr>
              <a:t>2</a:t>
            </a:r>
            <a:endParaRPr lang="en-US" sz="2100" dirty="0"/>
          </a:p>
        </p:txBody>
      </p:sp>
      <p:sp>
        <p:nvSpPr>
          <p:cNvPr id="14" name="Text 11"/>
          <p:cNvSpPr/>
          <p:nvPr/>
        </p:nvSpPr>
        <p:spPr>
          <a:xfrm>
            <a:off x="1907024" y="4407694"/>
            <a:ext cx="2270284" cy="283726"/>
          </a:xfrm>
          <a:prstGeom prst="rect">
            <a:avLst/>
          </a:prstGeom>
          <a:noFill/>
          <a:ln/>
        </p:spPr>
        <p:txBody>
          <a:bodyPr wrap="none" lIns="0" tIns="0" rIns="0" bIns="0" rtlCol="0" anchor="t"/>
          <a:lstStyle/>
          <a:p>
            <a:pPr marL="0" indent="0" algn="l">
              <a:lnSpc>
                <a:spcPts val="2200"/>
              </a:lnSpc>
              <a:buNone/>
            </a:pPr>
            <a:r>
              <a:rPr lang="en-US" sz="1750" b="1" dirty="0">
                <a:solidFill>
                  <a:srgbClr val="2A2742"/>
                </a:solidFill>
                <a:latin typeface="Outfit Extra Bold" pitchFamily="34" charset="0"/>
                <a:ea typeface="Outfit Extra Bold" pitchFamily="34" charset="-122"/>
                <a:cs typeface="Outfit Extra Bold" pitchFamily="34" charset="-120"/>
              </a:rPr>
              <a:t>Analyze the situation</a:t>
            </a:r>
            <a:endParaRPr lang="en-US" sz="1750" dirty="0"/>
          </a:p>
        </p:txBody>
      </p:sp>
      <p:sp>
        <p:nvSpPr>
          <p:cNvPr id="15" name="Text 12"/>
          <p:cNvSpPr/>
          <p:nvPr/>
        </p:nvSpPr>
        <p:spPr>
          <a:xfrm>
            <a:off x="1907024" y="4800362"/>
            <a:ext cx="6601301" cy="290513"/>
          </a:xfrm>
          <a:prstGeom prst="rect">
            <a:avLst/>
          </a:prstGeom>
          <a:noFill/>
          <a:ln/>
        </p:spPr>
        <p:txBody>
          <a:bodyPr wrap="none" lIns="0" tIns="0" rIns="0" bIns="0" rtlCol="0" anchor="t"/>
          <a:lstStyle/>
          <a:p>
            <a:pPr marL="0" indent="0" algn="l">
              <a:lnSpc>
                <a:spcPts val="2250"/>
              </a:lnSpc>
              <a:buNone/>
            </a:pPr>
            <a:r>
              <a:rPr lang="en-US" sz="1400" dirty="0">
                <a:solidFill>
                  <a:srgbClr val="2A2742"/>
                </a:solidFill>
                <a:latin typeface="Arimo" pitchFamily="34" charset="0"/>
                <a:ea typeface="Arimo" pitchFamily="34" charset="-122"/>
                <a:cs typeface="Arimo" pitchFamily="34" charset="-120"/>
              </a:rPr>
              <a:t>Identify strengths, weaknesses, opportunities, and threats.</a:t>
            </a:r>
            <a:endParaRPr lang="en-US" sz="1400" dirty="0"/>
          </a:p>
        </p:txBody>
      </p:sp>
      <p:sp>
        <p:nvSpPr>
          <p:cNvPr id="16" name="Shape 13"/>
          <p:cNvSpPr/>
          <p:nvPr/>
        </p:nvSpPr>
        <p:spPr>
          <a:xfrm>
            <a:off x="1089541" y="5851208"/>
            <a:ext cx="635675" cy="22860"/>
          </a:xfrm>
          <a:prstGeom prst="roundRect">
            <a:avLst>
              <a:gd name="adj" fmla="val 333700"/>
            </a:avLst>
          </a:prstGeom>
          <a:solidFill>
            <a:srgbClr val="BDB8DF"/>
          </a:solidFill>
          <a:ln/>
        </p:spPr>
      </p:sp>
      <p:sp>
        <p:nvSpPr>
          <p:cNvPr id="17" name="Shape 14"/>
          <p:cNvSpPr/>
          <p:nvPr/>
        </p:nvSpPr>
        <p:spPr>
          <a:xfrm>
            <a:off x="703778" y="5658326"/>
            <a:ext cx="408623" cy="408623"/>
          </a:xfrm>
          <a:prstGeom prst="roundRect">
            <a:avLst>
              <a:gd name="adj" fmla="val 18669"/>
            </a:avLst>
          </a:prstGeom>
          <a:solidFill>
            <a:srgbClr val="E9E6FA"/>
          </a:solidFill>
          <a:ln w="7620">
            <a:solidFill>
              <a:srgbClr val="BDB8DF"/>
            </a:solidFill>
            <a:prstDash val="solid"/>
          </a:ln>
        </p:spPr>
      </p:sp>
      <p:sp>
        <p:nvSpPr>
          <p:cNvPr id="18" name="Text 15"/>
          <p:cNvSpPr/>
          <p:nvPr/>
        </p:nvSpPr>
        <p:spPr>
          <a:xfrm>
            <a:off x="830580" y="5726430"/>
            <a:ext cx="155019" cy="272415"/>
          </a:xfrm>
          <a:prstGeom prst="rect">
            <a:avLst/>
          </a:prstGeom>
          <a:noFill/>
          <a:ln/>
        </p:spPr>
        <p:txBody>
          <a:bodyPr wrap="none" lIns="0" tIns="0" rIns="0" bIns="0" rtlCol="0" anchor="t"/>
          <a:lstStyle/>
          <a:p>
            <a:pPr marL="0" indent="0" algn="ctr">
              <a:lnSpc>
                <a:spcPts val="2100"/>
              </a:lnSpc>
              <a:buNone/>
            </a:pPr>
            <a:r>
              <a:rPr lang="en-US" sz="2100" b="1" dirty="0">
                <a:solidFill>
                  <a:srgbClr val="2A2742"/>
                </a:solidFill>
                <a:latin typeface="Outfit Extra Bold" pitchFamily="34" charset="0"/>
                <a:ea typeface="Outfit Extra Bold" pitchFamily="34" charset="-122"/>
                <a:cs typeface="Outfit Extra Bold" pitchFamily="34" charset="-120"/>
              </a:rPr>
              <a:t>3</a:t>
            </a:r>
            <a:endParaRPr lang="en-US" sz="2100" dirty="0"/>
          </a:p>
        </p:txBody>
      </p:sp>
      <p:sp>
        <p:nvSpPr>
          <p:cNvPr id="19" name="Text 16"/>
          <p:cNvSpPr/>
          <p:nvPr/>
        </p:nvSpPr>
        <p:spPr>
          <a:xfrm>
            <a:off x="1907024" y="5635585"/>
            <a:ext cx="3772376" cy="283726"/>
          </a:xfrm>
          <a:prstGeom prst="rect">
            <a:avLst/>
          </a:prstGeom>
          <a:noFill/>
          <a:ln/>
        </p:spPr>
        <p:txBody>
          <a:bodyPr wrap="none" lIns="0" tIns="0" rIns="0" bIns="0" rtlCol="0" anchor="t"/>
          <a:lstStyle/>
          <a:p>
            <a:pPr marL="0" indent="0" algn="l">
              <a:lnSpc>
                <a:spcPts val="2200"/>
              </a:lnSpc>
              <a:buNone/>
            </a:pPr>
            <a:r>
              <a:rPr lang="en-US" sz="1750" b="1" dirty="0">
                <a:solidFill>
                  <a:srgbClr val="2A2742"/>
                </a:solidFill>
                <a:latin typeface="Outfit Extra Bold" pitchFamily="34" charset="0"/>
                <a:ea typeface="Outfit Extra Bold" pitchFamily="34" charset="-122"/>
                <a:cs typeface="Outfit Extra Bold" pitchFamily="34" charset="-120"/>
              </a:rPr>
              <a:t>Develop strategies and action plans</a:t>
            </a:r>
            <a:endParaRPr lang="en-US" sz="1750" dirty="0"/>
          </a:p>
        </p:txBody>
      </p:sp>
      <p:sp>
        <p:nvSpPr>
          <p:cNvPr id="20" name="Text 17"/>
          <p:cNvSpPr/>
          <p:nvPr/>
        </p:nvSpPr>
        <p:spPr>
          <a:xfrm>
            <a:off x="1907024" y="6028253"/>
            <a:ext cx="6601301" cy="290513"/>
          </a:xfrm>
          <a:prstGeom prst="rect">
            <a:avLst/>
          </a:prstGeom>
          <a:noFill/>
          <a:ln/>
        </p:spPr>
        <p:txBody>
          <a:bodyPr wrap="none" lIns="0" tIns="0" rIns="0" bIns="0" rtlCol="0" anchor="t"/>
          <a:lstStyle/>
          <a:p>
            <a:pPr marL="0" indent="0" algn="l">
              <a:lnSpc>
                <a:spcPts val="2250"/>
              </a:lnSpc>
              <a:buNone/>
            </a:pPr>
            <a:r>
              <a:rPr lang="en-US" sz="1400" dirty="0">
                <a:solidFill>
                  <a:srgbClr val="2A2742"/>
                </a:solidFill>
                <a:latin typeface="Arimo" pitchFamily="34" charset="0"/>
                <a:ea typeface="Arimo" pitchFamily="34" charset="-122"/>
                <a:cs typeface="Arimo" pitchFamily="34" charset="-120"/>
              </a:rPr>
              <a:t>Outline steps and resources needed to achieve goals.</a:t>
            </a:r>
            <a:endParaRPr lang="en-US" sz="1400" dirty="0"/>
          </a:p>
        </p:txBody>
      </p:sp>
      <p:sp>
        <p:nvSpPr>
          <p:cNvPr id="21" name="Shape 18"/>
          <p:cNvSpPr/>
          <p:nvPr/>
        </p:nvSpPr>
        <p:spPr>
          <a:xfrm>
            <a:off x="1089541" y="7079099"/>
            <a:ext cx="635675" cy="22860"/>
          </a:xfrm>
          <a:prstGeom prst="roundRect">
            <a:avLst>
              <a:gd name="adj" fmla="val 333700"/>
            </a:avLst>
          </a:prstGeom>
          <a:solidFill>
            <a:srgbClr val="BDB8DF"/>
          </a:solidFill>
          <a:ln/>
        </p:spPr>
      </p:sp>
      <p:sp>
        <p:nvSpPr>
          <p:cNvPr id="22" name="Shape 19"/>
          <p:cNvSpPr/>
          <p:nvPr/>
        </p:nvSpPr>
        <p:spPr>
          <a:xfrm>
            <a:off x="703778" y="6886218"/>
            <a:ext cx="408623" cy="408623"/>
          </a:xfrm>
          <a:prstGeom prst="roundRect">
            <a:avLst>
              <a:gd name="adj" fmla="val 18669"/>
            </a:avLst>
          </a:prstGeom>
          <a:solidFill>
            <a:srgbClr val="E9E6FA"/>
          </a:solidFill>
          <a:ln w="7620">
            <a:solidFill>
              <a:srgbClr val="BDB8DF"/>
            </a:solidFill>
            <a:prstDash val="solid"/>
          </a:ln>
        </p:spPr>
      </p:sp>
      <p:sp>
        <p:nvSpPr>
          <p:cNvPr id="23" name="Text 20"/>
          <p:cNvSpPr/>
          <p:nvPr/>
        </p:nvSpPr>
        <p:spPr>
          <a:xfrm>
            <a:off x="824508" y="6954322"/>
            <a:ext cx="167045" cy="272415"/>
          </a:xfrm>
          <a:prstGeom prst="rect">
            <a:avLst/>
          </a:prstGeom>
          <a:noFill/>
          <a:ln/>
        </p:spPr>
        <p:txBody>
          <a:bodyPr wrap="none" lIns="0" tIns="0" rIns="0" bIns="0" rtlCol="0" anchor="t"/>
          <a:lstStyle/>
          <a:p>
            <a:pPr marL="0" indent="0" algn="ctr">
              <a:lnSpc>
                <a:spcPts val="2100"/>
              </a:lnSpc>
              <a:buNone/>
            </a:pPr>
            <a:r>
              <a:rPr lang="en-US" sz="2100" b="1" dirty="0">
                <a:solidFill>
                  <a:srgbClr val="2A2742"/>
                </a:solidFill>
                <a:latin typeface="Outfit Extra Bold" pitchFamily="34" charset="0"/>
                <a:ea typeface="Outfit Extra Bold" pitchFamily="34" charset="-122"/>
                <a:cs typeface="Outfit Extra Bold" pitchFamily="34" charset="-120"/>
              </a:rPr>
              <a:t>4</a:t>
            </a:r>
            <a:endParaRPr lang="en-US" sz="2100" dirty="0"/>
          </a:p>
        </p:txBody>
      </p:sp>
      <p:sp>
        <p:nvSpPr>
          <p:cNvPr id="24" name="Text 21"/>
          <p:cNvSpPr/>
          <p:nvPr/>
        </p:nvSpPr>
        <p:spPr>
          <a:xfrm>
            <a:off x="1907024" y="6863477"/>
            <a:ext cx="6287691" cy="283726"/>
          </a:xfrm>
          <a:prstGeom prst="rect">
            <a:avLst/>
          </a:prstGeom>
          <a:noFill/>
          <a:ln/>
        </p:spPr>
        <p:txBody>
          <a:bodyPr wrap="none" lIns="0" tIns="0" rIns="0" bIns="0" rtlCol="0" anchor="t"/>
          <a:lstStyle/>
          <a:p>
            <a:pPr marL="0" indent="0" algn="l">
              <a:lnSpc>
                <a:spcPts val="2200"/>
              </a:lnSpc>
              <a:buNone/>
            </a:pPr>
            <a:r>
              <a:rPr lang="en-US" sz="1750" b="1" dirty="0">
                <a:solidFill>
                  <a:srgbClr val="2A2742"/>
                </a:solidFill>
                <a:latin typeface="Outfit Extra Bold" pitchFamily="34" charset="0"/>
                <a:ea typeface="Outfit Extra Bold" pitchFamily="34" charset="-122"/>
                <a:cs typeface="Outfit Extra Bold" pitchFamily="34" charset="-120"/>
              </a:rPr>
              <a:t>Allocate resources, set timelines, and assign responsibilities</a:t>
            </a:r>
            <a:endParaRPr lang="en-US" sz="1750" dirty="0"/>
          </a:p>
        </p:txBody>
      </p:sp>
      <p:sp>
        <p:nvSpPr>
          <p:cNvPr id="25" name="Text 22"/>
          <p:cNvSpPr/>
          <p:nvPr/>
        </p:nvSpPr>
        <p:spPr>
          <a:xfrm>
            <a:off x="1907024" y="7256145"/>
            <a:ext cx="6601301" cy="290513"/>
          </a:xfrm>
          <a:prstGeom prst="rect">
            <a:avLst/>
          </a:prstGeom>
          <a:noFill/>
          <a:ln/>
        </p:spPr>
        <p:txBody>
          <a:bodyPr wrap="none" lIns="0" tIns="0" rIns="0" bIns="0" rtlCol="0" anchor="t"/>
          <a:lstStyle/>
          <a:p>
            <a:pPr marL="0" indent="0" algn="l">
              <a:lnSpc>
                <a:spcPts val="2250"/>
              </a:lnSpc>
              <a:buNone/>
            </a:pPr>
            <a:r>
              <a:rPr lang="en-US" sz="1400" dirty="0">
                <a:solidFill>
                  <a:srgbClr val="2A2742"/>
                </a:solidFill>
                <a:latin typeface="Arimo" pitchFamily="34" charset="0"/>
                <a:ea typeface="Arimo" pitchFamily="34" charset="-122"/>
                <a:cs typeface="Arimo" pitchFamily="34" charset="-120"/>
              </a:rPr>
              <a:t>Ensure efficient utilization of resources and clear accountability.</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391608"/>
          </a:xfrm>
          <a:prstGeom prst="rect">
            <a:avLst/>
          </a:prstGeom>
        </p:spPr>
      </p:pic>
      <p:sp>
        <p:nvSpPr>
          <p:cNvPr id="3" name="Text 0"/>
          <p:cNvSpPr/>
          <p:nvPr/>
        </p:nvSpPr>
        <p:spPr>
          <a:xfrm>
            <a:off x="669608" y="2917746"/>
            <a:ext cx="4783217" cy="597813"/>
          </a:xfrm>
          <a:prstGeom prst="rect">
            <a:avLst/>
          </a:prstGeom>
          <a:noFill/>
          <a:ln/>
        </p:spPr>
        <p:txBody>
          <a:bodyPr wrap="none" lIns="0" tIns="0" rIns="0" bIns="0" rtlCol="0" anchor="t"/>
          <a:lstStyle/>
          <a:p>
            <a:pPr marL="0" indent="0">
              <a:lnSpc>
                <a:spcPts val="4700"/>
              </a:lnSpc>
              <a:buNone/>
            </a:pPr>
            <a:r>
              <a:rPr lang="en-US" sz="3750" b="1" dirty="0">
                <a:solidFill>
                  <a:srgbClr val="231971"/>
                </a:solidFill>
                <a:latin typeface="Outfit Extra Bold" pitchFamily="34" charset="0"/>
                <a:ea typeface="Outfit Extra Bold" pitchFamily="34" charset="-122"/>
                <a:cs typeface="Outfit Extra Bold" pitchFamily="34" charset="-120"/>
              </a:rPr>
              <a:t>Decision Making</a:t>
            </a:r>
            <a:endParaRPr lang="en-US" sz="3750" dirty="0"/>
          </a:p>
        </p:txBody>
      </p:sp>
      <p:sp>
        <p:nvSpPr>
          <p:cNvPr id="4" name="Text 1"/>
          <p:cNvSpPr/>
          <p:nvPr/>
        </p:nvSpPr>
        <p:spPr>
          <a:xfrm>
            <a:off x="669608" y="3802499"/>
            <a:ext cx="13291185" cy="918329"/>
          </a:xfrm>
          <a:prstGeom prst="rect">
            <a:avLst/>
          </a:prstGeom>
          <a:noFill/>
          <a:ln/>
        </p:spPr>
        <p:txBody>
          <a:bodyPr wrap="squar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Decision-making is a critical aspect of planning and organizing. It involves selecting the best course of action from among several alternatives. Effective decision-making requires careful analysis of options, consideration of risks and consequences, and evaluation of available resources. It's important to involve relevant stakeholders in the decision-making process to gather diverse perspectives and ensure buy-in.</a:t>
            </a:r>
            <a:endParaRPr lang="en-US" sz="1500" dirty="0"/>
          </a:p>
        </p:txBody>
      </p:sp>
      <p:sp>
        <p:nvSpPr>
          <p:cNvPr id="5" name="Shape 2"/>
          <p:cNvSpPr/>
          <p:nvPr/>
        </p:nvSpPr>
        <p:spPr>
          <a:xfrm>
            <a:off x="669608" y="4935974"/>
            <a:ext cx="13291185" cy="2769751"/>
          </a:xfrm>
          <a:prstGeom prst="roundRect">
            <a:avLst>
              <a:gd name="adj" fmla="val 2901"/>
            </a:avLst>
          </a:prstGeom>
          <a:noFill/>
          <a:ln w="7620">
            <a:solidFill>
              <a:srgbClr val="000000">
                <a:alpha val="8000"/>
              </a:srgbClr>
            </a:solidFill>
            <a:prstDash val="solid"/>
          </a:ln>
        </p:spPr>
      </p:sp>
      <p:sp>
        <p:nvSpPr>
          <p:cNvPr id="6" name="Shape 3"/>
          <p:cNvSpPr/>
          <p:nvPr/>
        </p:nvSpPr>
        <p:spPr>
          <a:xfrm>
            <a:off x="677228" y="4943594"/>
            <a:ext cx="13275945" cy="550902"/>
          </a:xfrm>
          <a:prstGeom prst="rect">
            <a:avLst/>
          </a:prstGeom>
          <a:solidFill>
            <a:srgbClr val="FFFFFF">
              <a:alpha val="4000"/>
            </a:srgbClr>
          </a:solidFill>
          <a:ln/>
        </p:spPr>
      </p:sp>
      <p:sp>
        <p:nvSpPr>
          <p:cNvPr id="7" name="Text 4"/>
          <p:cNvSpPr/>
          <p:nvPr/>
        </p:nvSpPr>
        <p:spPr>
          <a:xfrm>
            <a:off x="868442" y="5065990"/>
            <a:ext cx="6251734" cy="306110"/>
          </a:xfrm>
          <a:prstGeom prst="rect">
            <a:avLst/>
          </a:prstGeom>
          <a:noFill/>
          <a:ln/>
        </p:spPr>
        <p:txBody>
          <a:bodyPr wrap="non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Step 1</a:t>
            </a:r>
            <a:endParaRPr lang="en-US" sz="1500" dirty="0"/>
          </a:p>
        </p:txBody>
      </p:sp>
      <p:sp>
        <p:nvSpPr>
          <p:cNvPr id="8" name="Text 5"/>
          <p:cNvSpPr/>
          <p:nvPr/>
        </p:nvSpPr>
        <p:spPr>
          <a:xfrm>
            <a:off x="7510224" y="5065990"/>
            <a:ext cx="6251734" cy="306110"/>
          </a:xfrm>
          <a:prstGeom prst="rect">
            <a:avLst/>
          </a:prstGeom>
          <a:noFill/>
          <a:ln/>
        </p:spPr>
        <p:txBody>
          <a:bodyPr wrap="non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Identify the problem or decision to be made</a:t>
            </a:r>
            <a:endParaRPr lang="en-US" sz="1500" dirty="0"/>
          </a:p>
        </p:txBody>
      </p:sp>
      <p:sp>
        <p:nvSpPr>
          <p:cNvPr id="9" name="Shape 6"/>
          <p:cNvSpPr/>
          <p:nvPr/>
        </p:nvSpPr>
        <p:spPr>
          <a:xfrm>
            <a:off x="677228" y="5494496"/>
            <a:ext cx="13275945" cy="550902"/>
          </a:xfrm>
          <a:prstGeom prst="rect">
            <a:avLst/>
          </a:prstGeom>
          <a:solidFill>
            <a:srgbClr val="000000">
              <a:alpha val="4000"/>
            </a:srgbClr>
          </a:solidFill>
          <a:ln/>
        </p:spPr>
      </p:sp>
      <p:sp>
        <p:nvSpPr>
          <p:cNvPr id="10" name="Text 7"/>
          <p:cNvSpPr/>
          <p:nvPr/>
        </p:nvSpPr>
        <p:spPr>
          <a:xfrm>
            <a:off x="868442" y="5616892"/>
            <a:ext cx="6251734" cy="306110"/>
          </a:xfrm>
          <a:prstGeom prst="rect">
            <a:avLst/>
          </a:prstGeom>
          <a:noFill/>
          <a:ln/>
        </p:spPr>
        <p:txBody>
          <a:bodyPr wrap="non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Step 2</a:t>
            </a:r>
            <a:endParaRPr lang="en-US" sz="1500" dirty="0"/>
          </a:p>
        </p:txBody>
      </p:sp>
      <p:sp>
        <p:nvSpPr>
          <p:cNvPr id="11" name="Text 8"/>
          <p:cNvSpPr/>
          <p:nvPr/>
        </p:nvSpPr>
        <p:spPr>
          <a:xfrm>
            <a:off x="7510224" y="5616892"/>
            <a:ext cx="6251734" cy="306110"/>
          </a:xfrm>
          <a:prstGeom prst="rect">
            <a:avLst/>
          </a:prstGeom>
          <a:noFill/>
          <a:ln/>
        </p:spPr>
        <p:txBody>
          <a:bodyPr wrap="non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Gather information and analyze options</a:t>
            </a:r>
            <a:endParaRPr lang="en-US" sz="1500" dirty="0"/>
          </a:p>
        </p:txBody>
      </p:sp>
      <p:sp>
        <p:nvSpPr>
          <p:cNvPr id="12" name="Shape 9"/>
          <p:cNvSpPr/>
          <p:nvPr/>
        </p:nvSpPr>
        <p:spPr>
          <a:xfrm>
            <a:off x="677228" y="6045398"/>
            <a:ext cx="13275945" cy="550902"/>
          </a:xfrm>
          <a:prstGeom prst="rect">
            <a:avLst/>
          </a:prstGeom>
          <a:solidFill>
            <a:srgbClr val="FFFFFF">
              <a:alpha val="4000"/>
            </a:srgbClr>
          </a:solidFill>
          <a:ln/>
        </p:spPr>
      </p:sp>
      <p:sp>
        <p:nvSpPr>
          <p:cNvPr id="13" name="Text 10"/>
          <p:cNvSpPr/>
          <p:nvPr/>
        </p:nvSpPr>
        <p:spPr>
          <a:xfrm>
            <a:off x="868442" y="6167795"/>
            <a:ext cx="6251734" cy="306110"/>
          </a:xfrm>
          <a:prstGeom prst="rect">
            <a:avLst/>
          </a:prstGeom>
          <a:noFill/>
          <a:ln/>
        </p:spPr>
        <p:txBody>
          <a:bodyPr wrap="non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Step 3</a:t>
            </a:r>
            <a:endParaRPr lang="en-US" sz="1500" dirty="0"/>
          </a:p>
        </p:txBody>
      </p:sp>
      <p:sp>
        <p:nvSpPr>
          <p:cNvPr id="14" name="Text 11"/>
          <p:cNvSpPr/>
          <p:nvPr/>
        </p:nvSpPr>
        <p:spPr>
          <a:xfrm>
            <a:off x="7510224" y="6167795"/>
            <a:ext cx="6251734" cy="306110"/>
          </a:xfrm>
          <a:prstGeom prst="rect">
            <a:avLst/>
          </a:prstGeom>
          <a:noFill/>
          <a:ln/>
        </p:spPr>
        <p:txBody>
          <a:bodyPr wrap="non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Evaluate risks and consequences</a:t>
            </a:r>
            <a:endParaRPr lang="en-US" sz="1500" dirty="0"/>
          </a:p>
        </p:txBody>
      </p:sp>
      <p:sp>
        <p:nvSpPr>
          <p:cNvPr id="15" name="Shape 12"/>
          <p:cNvSpPr/>
          <p:nvPr/>
        </p:nvSpPr>
        <p:spPr>
          <a:xfrm>
            <a:off x="677228" y="6596301"/>
            <a:ext cx="13275945" cy="550902"/>
          </a:xfrm>
          <a:prstGeom prst="rect">
            <a:avLst/>
          </a:prstGeom>
          <a:solidFill>
            <a:srgbClr val="000000">
              <a:alpha val="4000"/>
            </a:srgbClr>
          </a:solidFill>
          <a:ln/>
        </p:spPr>
      </p:sp>
      <p:sp>
        <p:nvSpPr>
          <p:cNvPr id="16" name="Text 13"/>
          <p:cNvSpPr/>
          <p:nvPr/>
        </p:nvSpPr>
        <p:spPr>
          <a:xfrm>
            <a:off x="868442" y="6718697"/>
            <a:ext cx="6251734" cy="306110"/>
          </a:xfrm>
          <a:prstGeom prst="rect">
            <a:avLst/>
          </a:prstGeom>
          <a:noFill/>
          <a:ln/>
        </p:spPr>
        <p:txBody>
          <a:bodyPr wrap="non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Step 4</a:t>
            </a:r>
            <a:endParaRPr lang="en-US" sz="1500" dirty="0"/>
          </a:p>
        </p:txBody>
      </p:sp>
      <p:sp>
        <p:nvSpPr>
          <p:cNvPr id="17" name="Text 14"/>
          <p:cNvSpPr/>
          <p:nvPr/>
        </p:nvSpPr>
        <p:spPr>
          <a:xfrm>
            <a:off x="7510224" y="6718697"/>
            <a:ext cx="6251734" cy="306110"/>
          </a:xfrm>
          <a:prstGeom prst="rect">
            <a:avLst/>
          </a:prstGeom>
          <a:noFill/>
          <a:ln/>
        </p:spPr>
        <p:txBody>
          <a:bodyPr wrap="non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Choose the best course of action</a:t>
            </a:r>
            <a:endParaRPr lang="en-US" sz="1500" dirty="0"/>
          </a:p>
        </p:txBody>
      </p:sp>
      <p:sp>
        <p:nvSpPr>
          <p:cNvPr id="18" name="Shape 15"/>
          <p:cNvSpPr/>
          <p:nvPr/>
        </p:nvSpPr>
        <p:spPr>
          <a:xfrm>
            <a:off x="677228" y="7147203"/>
            <a:ext cx="13275945" cy="550902"/>
          </a:xfrm>
          <a:prstGeom prst="rect">
            <a:avLst/>
          </a:prstGeom>
          <a:solidFill>
            <a:srgbClr val="FFFFFF">
              <a:alpha val="4000"/>
            </a:srgbClr>
          </a:solidFill>
          <a:ln/>
        </p:spPr>
      </p:sp>
      <p:sp>
        <p:nvSpPr>
          <p:cNvPr id="19" name="Text 16"/>
          <p:cNvSpPr/>
          <p:nvPr/>
        </p:nvSpPr>
        <p:spPr>
          <a:xfrm>
            <a:off x="868442" y="7269599"/>
            <a:ext cx="6251734" cy="306110"/>
          </a:xfrm>
          <a:prstGeom prst="rect">
            <a:avLst/>
          </a:prstGeom>
          <a:noFill/>
          <a:ln/>
        </p:spPr>
        <p:txBody>
          <a:bodyPr wrap="non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Step 5</a:t>
            </a:r>
            <a:endParaRPr lang="en-US" sz="1500" dirty="0"/>
          </a:p>
        </p:txBody>
      </p:sp>
      <p:sp>
        <p:nvSpPr>
          <p:cNvPr id="20" name="Text 17"/>
          <p:cNvSpPr/>
          <p:nvPr/>
        </p:nvSpPr>
        <p:spPr>
          <a:xfrm>
            <a:off x="7510224" y="7269599"/>
            <a:ext cx="6251734" cy="306110"/>
          </a:xfrm>
          <a:prstGeom prst="rect">
            <a:avLst/>
          </a:prstGeom>
          <a:noFill/>
          <a:ln/>
        </p:spPr>
        <p:txBody>
          <a:bodyPr wrap="none" lIns="0" tIns="0" rIns="0" bIns="0" rtlCol="0" anchor="t"/>
          <a:lstStyle/>
          <a:p>
            <a:pPr marL="0" indent="0">
              <a:lnSpc>
                <a:spcPts val="2400"/>
              </a:lnSpc>
              <a:buNone/>
            </a:pPr>
            <a:r>
              <a:rPr lang="en-US" sz="1500" dirty="0">
                <a:solidFill>
                  <a:srgbClr val="2A2742"/>
                </a:solidFill>
                <a:latin typeface="Arimo" pitchFamily="34" charset="0"/>
                <a:ea typeface="Arimo" pitchFamily="34" charset="-122"/>
                <a:cs typeface="Arimo" pitchFamily="34" charset="-120"/>
              </a:rPr>
              <a:t>Implement the decision and monitor results</a:t>
            </a:r>
            <a:endParaRPr lang="en-US" sz="1500" dirty="0"/>
          </a:p>
        </p:txBody>
      </p:sp>
      <p:pic>
        <p:nvPicPr>
          <p:cNvPr id="21" name="Picture 20">
            <a:extLst>
              <a:ext uri="{FF2B5EF4-FFF2-40B4-BE49-F238E27FC236}">
                <a16:creationId xmlns:a16="http://schemas.microsoft.com/office/drawing/2014/main" xmlns="" id="{E0EFD766-2873-3B32-9038-E745E4C1D1CD}"/>
              </a:ext>
            </a:extLst>
          </p:cNvPr>
          <p:cNvPicPr>
            <a:picLocks noChangeAspect="1"/>
          </p:cNvPicPr>
          <p:nvPr/>
        </p:nvPicPr>
        <p:blipFill>
          <a:blip r:embed="rId4"/>
          <a:stretch>
            <a:fillRect/>
          </a:stretch>
        </p:blipFill>
        <p:spPr>
          <a:xfrm>
            <a:off x="12744187" y="7679056"/>
            <a:ext cx="1886213" cy="4697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811298"/>
            <a:ext cx="9409033" cy="708779"/>
          </a:xfrm>
          <a:prstGeom prst="rect">
            <a:avLst/>
          </a:prstGeom>
          <a:noFill/>
          <a:ln/>
        </p:spPr>
        <p:txBody>
          <a:bodyPr wrap="none" lIns="0" tIns="0" rIns="0" bIns="0" rtlCol="0" anchor="t"/>
          <a:lstStyle/>
          <a:p>
            <a:pPr marL="0" indent="0">
              <a:lnSpc>
                <a:spcPts val="5550"/>
              </a:lnSpc>
              <a:buNone/>
            </a:pPr>
            <a:r>
              <a:rPr lang="en-US" sz="4450" b="1" dirty="0">
                <a:solidFill>
                  <a:srgbClr val="231971"/>
                </a:solidFill>
                <a:latin typeface="Outfit Extra Bold" pitchFamily="34" charset="0"/>
                <a:ea typeface="Outfit Extra Bold" pitchFamily="34" charset="-122"/>
                <a:cs typeface="Outfit Extra Bold" pitchFamily="34" charset="-120"/>
              </a:rPr>
              <a:t>Centralization and decentralization</a:t>
            </a:r>
            <a:endParaRPr lang="en-US" sz="4450" dirty="0"/>
          </a:p>
        </p:txBody>
      </p:sp>
      <p:sp>
        <p:nvSpPr>
          <p:cNvPr id="3" name="Text 1"/>
          <p:cNvSpPr/>
          <p:nvPr/>
        </p:nvSpPr>
        <p:spPr>
          <a:xfrm>
            <a:off x="793790" y="2973705"/>
            <a:ext cx="13042821" cy="1451610"/>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Centralization and decentralization are two contrasting organizational structures that affect planning and organizing. Centralization refers to a hierarchical structure where decision-making authority is concentrated at the top. Decentralization, on the other hand, distributes decision-making power among different levels of the organization. The choice between these structures depends on factors like size, complexity, and the nature of the organization's activities.</a:t>
            </a:r>
            <a:endParaRPr lang="en-US" sz="1750" dirty="0"/>
          </a:p>
        </p:txBody>
      </p:sp>
      <p:sp>
        <p:nvSpPr>
          <p:cNvPr id="4" name="Text 2"/>
          <p:cNvSpPr/>
          <p:nvPr/>
        </p:nvSpPr>
        <p:spPr>
          <a:xfrm>
            <a:off x="793790" y="490728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Centralization</a:t>
            </a:r>
            <a:endParaRPr lang="en-US" sz="2200" dirty="0"/>
          </a:p>
        </p:txBody>
      </p:sp>
      <p:sp>
        <p:nvSpPr>
          <p:cNvPr id="5" name="Text 3"/>
          <p:cNvSpPr/>
          <p:nvPr/>
        </p:nvSpPr>
        <p:spPr>
          <a:xfrm>
            <a:off x="793790" y="5488424"/>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Hierarchical structure with decision-making authority concentrated at the top.</a:t>
            </a:r>
            <a:endParaRPr lang="en-US" sz="1750" dirty="0"/>
          </a:p>
        </p:txBody>
      </p:sp>
      <p:sp>
        <p:nvSpPr>
          <p:cNvPr id="6" name="Text 4"/>
          <p:cNvSpPr/>
          <p:nvPr/>
        </p:nvSpPr>
        <p:spPr>
          <a:xfrm>
            <a:off x="7599521" y="4907280"/>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231971"/>
                </a:solidFill>
                <a:latin typeface="Outfit Extra Bold" pitchFamily="34" charset="0"/>
                <a:ea typeface="Outfit Extra Bold" pitchFamily="34" charset="-122"/>
                <a:cs typeface="Outfit Extra Bold" pitchFamily="34" charset="-120"/>
              </a:rPr>
              <a:t>Decentralization</a:t>
            </a:r>
            <a:endParaRPr lang="en-US" sz="2200" dirty="0"/>
          </a:p>
        </p:txBody>
      </p:sp>
      <p:sp>
        <p:nvSpPr>
          <p:cNvPr id="7" name="Text 5"/>
          <p:cNvSpPr/>
          <p:nvPr/>
        </p:nvSpPr>
        <p:spPr>
          <a:xfrm>
            <a:off x="7599521" y="5488424"/>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2A2742"/>
                </a:solidFill>
                <a:latin typeface="Arimo" pitchFamily="34" charset="0"/>
                <a:ea typeface="Arimo" pitchFamily="34" charset="-122"/>
                <a:cs typeface="Arimo" pitchFamily="34" charset="-120"/>
              </a:rPr>
              <a:t>Decision-making power is distributed among different levels of the organization.</a:t>
            </a:r>
            <a:endParaRPr lang="en-US" sz="1750" dirty="0"/>
          </a:p>
        </p:txBody>
      </p:sp>
      <p:pic>
        <p:nvPicPr>
          <p:cNvPr id="8" name="Picture 7">
            <a:extLst>
              <a:ext uri="{FF2B5EF4-FFF2-40B4-BE49-F238E27FC236}">
                <a16:creationId xmlns:a16="http://schemas.microsoft.com/office/drawing/2014/main" xmlns="" id="{22947F04-2332-3A2E-DD89-35B4A8CFCCA8}"/>
              </a:ext>
            </a:extLst>
          </p:cNvPr>
          <p:cNvPicPr>
            <a:picLocks noChangeAspect="1"/>
          </p:cNvPicPr>
          <p:nvPr/>
        </p:nvPicPr>
        <p:blipFill>
          <a:blip r:embed="rId3"/>
          <a:stretch>
            <a:fillRect/>
          </a:stretch>
        </p:blipFill>
        <p:spPr>
          <a:xfrm>
            <a:off x="12744187" y="7679056"/>
            <a:ext cx="1886213" cy="4697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0289" y="498634"/>
            <a:ext cx="6214348" cy="565904"/>
          </a:xfrm>
          <a:prstGeom prst="rect">
            <a:avLst/>
          </a:prstGeom>
          <a:noFill/>
          <a:ln/>
        </p:spPr>
        <p:txBody>
          <a:bodyPr wrap="none" lIns="0" tIns="0" rIns="0" bIns="0" rtlCol="0" anchor="t"/>
          <a:lstStyle/>
          <a:p>
            <a:pPr marL="0" indent="0">
              <a:lnSpc>
                <a:spcPts val="4450"/>
              </a:lnSpc>
              <a:buNone/>
            </a:pPr>
            <a:r>
              <a:rPr lang="en-US" sz="3550" b="1" dirty="0">
                <a:solidFill>
                  <a:srgbClr val="231971"/>
                </a:solidFill>
                <a:latin typeface="Outfit Extra Bold" pitchFamily="34" charset="0"/>
                <a:ea typeface="Outfit Extra Bold" pitchFamily="34" charset="-122"/>
                <a:cs typeface="Outfit Extra Bold" pitchFamily="34" charset="-120"/>
              </a:rPr>
              <a:t>Interpersonal communication</a:t>
            </a:r>
            <a:endParaRPr lang="en-US" sz="3550" dirty="0"/>
          </a:p>
        </p:txBody>
      </p:sp>
      <p:sp>
        <p:nvSpPr>
          <p:cNvPr id="4" name="Text 1"/>
          <p:cNvSpPr/>
          <p:nvPr/>
        </p:nvSpPr>
        <p:spPr>
          <a:xfrm>
            <a:off x="6120289" y="1336238"/>
            <a:ext cx="7876223" cy="1158716"/>
          </a:xfrm>
          <a:prstGeom prst="rect">
            <a:avLst/>
          </a:prstGeom>
          <a:noFill/>
          <a:ln/>
        </p:spPr>
        <p:txBody>
          <a:bodyPr wrap="square" lIns="0" tIns="0" rIns="0" bIns="0" rtlCol="0" anchor="t"/>
          <a:lstStyle/>
          <a:p>
            <a:pPr marL="0" indent="0">
              <a:lnSpc>
                <a:spcPts val="2250"/>
              </a:lnSpc>
              <a:buNone/>
            </a:pPr>
            <a:r>
              <a:rPr lang="en-US" sz="1400" dirty="0">
                <a:solidFill>
                  <a:srgbClr val="2A2742"/>
                </a:solidFill>
                <a:latin typeface="Arimo" pitchFamily="34" charset="0"/>
                <a:ea typeface="Arimo" pitchFamily="34" charset="-122"/>
                <a:cs typeface="Arimo" pitchFamily="34" charset="-120"/>
              </a:rPr>
              <a:t>Effective interpersonal communication is essential for successful planning and organizing. Clear and open communication facilitates collaboration, ensures everyone is on the same page, and minimizes misunderstandings. It involves actively listening, providing constructive feedback, and using appropriate channels for communication.</a:t>
            </a:r>
            <a:endParaRPr lang="en-US" sz="1400" dirty="0"/>
          </a:p>
        </p:txBody>
      </p:sp>
      <p:pic>
        <p:nvPicPr>
          <p:cNvPr id="5" name="Image 1" descr="preencoded.png"/>
          <p:cNvPicPr>
            <a:picLocks noChangeAspect="1"/>
          </p:cNvPicPr>
          <p:nvPr/>
        </p:nvPicPr>
        <p:blipFill>
          <a:blip r:embed="rId4"/>
          <a:stretch>
            <a:fillRect/>
          </a:stretch>
        </p:blipFill>
        <p:spPr>
          <a:xfrm>
            <a:off x="6120289" y="2698671"/>
            <a:ext cx="452795" cy="452795"/>
          </a:xfrm>
          <a:prstGeom prst="rect">
            <a:avLst/>
          </a:prstGeom>
        </p:spPr>
      </p:pic>
      <p:sp>
        <p:nvSpPr>
          <p:cNvPr id="6" name="Text 2"/>
          <p:cNvSpPr/>
          <p:nvPr/>
        </p:nvSpPr>
        <p:spPr>
          <a:xfrm>
            <a:off x="6120289" y="3332559"/>
            <a:ext cx="2264212" cy="283012"/>
          </a:xfrm>
          <a:prstGeom prst="rect">
            <a:avLst/>
          </a:prstGeom>
          <a:noFill/>
          <a:ln/>
        </p:spPr>
        <p:txBody>
          <a:bodyPr wrap="none" lIns="0" tIns="0" rIns="0" bIns="0" rtlCol="0" anchor="t"/>
          <a:lstStyle/>
          <a:p>
            <a:pPr marL="0" indent="0" algn="l">
              <a:lnSpc>
                <a:spcPts val="2200"/>
              </a:lnSpc>
              <a:buNone/>
            </a:pPr>
            <a:r>
              <a:rPr lang="en-US" sz="1750" b="1" dirty="0">
                <a:solidFill>
                  <a:srgbClr val="2A2742"/>
                </a:solidFill>
                <a:latin typeface="Outfit Extra Bold" pitchFamily="34" charset="0"/>
                <a:ea typeface="Outfit Extra Bold" pitchFamily="34" charset="-122"/>
                <a:cs typeface="Outfit Extra Bold" pitchFamily="34" charset="-120"/>
              </a:rPr>
              <a:t>Active listening</a:t>
            </a:r>
            <a:endParaRPr lang="en-US" sz="1750" dirty="0"/>
          </a:p>
        </p:txBody>
      </p:sp>
      <p:sp>
        <p:nvSpPr>
          <p:cNvPr id="7" name="Text 3"/>
          <p:cNvSpPr/>
          <p:nvPr/>
        </p:nvSpPr>
        <p:spPr>
          <a:xfrm>
            <a:off x="6120289" y="3724156"/>
            <a:ext cx="7876223" cy="289679"/>
          </a:xfrm>
          <a:prstGeom prst="rect">
            <a:avLst/>
          </a:prstGeom>
          <a:noFill/>
          <a:ln/>
        </p:spPr>
        <p:txBody>
          <a:bodyPr wrap="none" lIns="0" tIns="0" rIns="0" bIns="0" rtlCol="0" anchor="t"/>
          <a:lstStyle/>
          <a:p>
            <a:pPr marL="0" indent="0" algn="l">
              <a:lnSpc>
                <a:spcPts val="2250"/>
              </a:lnSpc>
              <a:buNone/>
            </a:pPr>
            <a:r>
              <a:rPr lang="en-US" sz="1400" dirty="0">
                <a:solidFill>
                  <a:srgbClr val="2A2742"/>
                </a:solidFill>
                <a:latin typeface="Arimo" pitchFamily="34" charset="0"/>
                <a:ea typeface="Arimo" pitchFamily="34" charset="-122"/>
                <a:cs typeface="Arimo" pitchFamily="34" charset="-120"/>
              </a:rPr>
              <a:t>Paying attention and understanding the message being conveyed.</a:t>
            </a:r>
            <a:endParaRPr lang="en-US" sz="1400" dirty="0"/>
          </a:p>
        </p:txBody>
      </p:sp>
      <p:pic>
        <p:nvPicPr>
          <p:cNvPr id="8" name="Image 2" descr="preencoded.png"/>
          <p:cNvPicPr>
            <a:picLocks noChangeAspect="1"/>
          </p:cNvPicPr>
          <p:nvPr/>
        </p:nvPicPr>
        <p:blipFill>
          <a:blip r:embed="rId5"/>
          <a:stretch>
            <a:fillRect/>
          </a:stretch>
        </p:blipFill>
        <p:spPr>
          <a:xfrm>
            <a:off x="6120289" y="4557236"/>
            <a:ext cx="452795" cy="452795"/>
          </a:xfrm>
          <a:prstGeom prst="rect">
            <a:avLst/>
          </a:prstGeom>
        </p:spPr>
      </p:pic>
      <p:sp>
        <p:nvSpPr>
          <p:cNvPr id="9" name="Text 4"/>
          <p:cNvSpPr/>
          <p:nvPr/>
        </p:nvSpPr>
        <p:spPr>
          <a:xfrm>
            <a:off x="6120289" y="5191125"/>
            <a:ext cx="3520321" cy="283012"/>
          </a:xfrm>
          <a:prstGeom prst="rect">
            <a:avLst/>
          </a:prstGeom>
          <a:noFill/>
          <a:ln/>
        </p:spPr>
        <p:txBody>
          <a:bodyPr wrap="none" lIns="0" tIns="0" rIns="0" bIns="0" rtlCol="0" anchor="t"/>
          <a:lstStyle/>
          <a:p>
            <a:pPr marL="0" indent="0" algn="l">
              <a:lnSpc>
                <a:spcPts val="2200"/>
              </a:lnSpc>
              <a:buNone/>
            </a:pPr>
            <a:r>
              <a:rPr lang="en-US" sz="1750" b="1" dirty="0">
                <a:solidFill>
                  <a:srgbClr val="2A2742"/>
                </a:solidFill>
                <a:latin typeface="Outfit Extra Bold" pitchFamily="34" charset="0"/>
                <a:ea typeface="Outfit Extra Bold" pitchFamily="34" charset="-122"/>
                <a:cs typeface="Outfit Extra Bold" pitchFamily="34" charset="-120"/>
              </a:rPr>
              <a:t>Clear and concise communication</a:t>
            </a:r>
            <a:endParaRPr lang="en-US" sz="1750" dirty="0"/>
          </a:p>
        </p:txBody>
      </p:sp>
      <p:sp>
        <p:nvSpPr>
          <p:cNvPr id="10" name="Text 5"/>
          <p:cNvSpPr/>
          <p:nvPr/>
        </p:nvSpPr>
        <p:spPr>
          <a:xfrm>
            <a:off x="6120289" y="5582722"/>
            <a:ext cx="7876223" cy="289679"/>
          </a:xfrm>
          <a:prstGeom prst="rect">
            <a:avLst/>
          </a:prstGeom>
          <a:noFill/>
          <a:ln/>
        </p:spPr>
        <p:txBody>
          <a:bodyPr wrap="none" lIns="0" tIns="0" rIns="0" bIns="0" rtlCol="0" anchor="t"/>
          <a:lstStyle/>
          <a:p>
            <a:pPr marL="0" indent="0" algn="l">
              <a:lnSpc>
                <a:spcPts val="2250"/>
              </a:lnSpc>
              <a:buNone/>
            </a:pPr>
            <a:r>
              <a:rPr lang="en-US" sz="1400" dirty="0">
                <a:solidFill>
                  <a:srgbClr val="2A2742"/>
                </a:solidFill>
                <a:latin typeface="Arimo" pitchFamily="34" charset="0"/>
                <a:ea typeface="Arimo" pitchFamily="34" charset="-122"/>
                <a:cs typeface="Arimo" pitchFamily="34" charset="-120"/>
              </a:rPr>
              <a:t>Expressing ideas and information in a way that is easily understood.</a:t>
            </a:r>
            <a:endParaRPr lang="en-US" sz="1400" dirty="0"/>
          </a:p>
        </p:txBody>
      </p:sp>
      <p:pic>
        <p:nvPicPr>
          <p:cNvPr id="11" name="Image 3" descr="preencoded.png"/>
          <p:cNvPicPr>
            <a:picLocks noChangeAspect="1"/>
          </p:cNvPicPr>
          <p:nvPr/>
        </p:nvPicPr>
        <p:blipFill>
          <a:blip r:embed="rId6"/>
          <a:stretch>
            <a:fillRect/>
          </a:stretch>
        </p:blipFill>
        <p:spPr>
          <a:xfrm>
            <a:off x="6120289" y="6415802"/>
            <a:ext cx="452795" cy="452795"/>
          </a:xfrm>
          <a:prstGeom prst="rect">
            <a:avLst/>
          </a:prstGeom>
        </p:spPr>
      </p:pic>
      <p:sp>
        <p:nvSpPr>
          <p:cNvPr id="12" name="Text 6"/>
          <p:cNvSpPr/>
          <p:nvPr/>
        </p:nvSpPr>
        <p:spPr>
          <a:xfrm>
            <a:off x="6120289" y="7049691"/>
            <a:ext cx="2395657" cy="283012"/>
          </a:xfrm>
          <a:prstGeom prst="rect">
            <a:avLst/>
          </a:prstGeom>
          <a:noFill/>
          <a:ln/>
        </p:spPr>
        <p:txBody>
          <a:bodyPr wrap="none" lIns="0" tIns="0" rIns="0" bIns="0" rtlCol="0" anchor="t"/>
          <a:lstStyle/>
          <a:p>
            <a:pPr marL="0" indent="0" algn="l">
              <a:lnSpc>
                <a:spcPts val="2200"/>
              </a:lnSpc>
              <a:buNone/>
            </a:pPr>
            <a:r>
              <a:rPr lang="en-US" sz="1750" b="1" dirty="0">
                <a:solidFill>
                  <a:srgbClr val="2A2742"/>
                </a:solidFill>
                <a:latin typeface="Outfit Extra Bold" pitchFamily="34" charset="0"/>
                <a:ea typeface="Outfit Extra Bold" pitchFamily="34" charset="-122"/>
                <a:cs typeface="Outfit Extra Bold" pitchFamily="34" charset="-120"/>
              </a:rPr>
              <a:t>Constructive feedback</a:t>
            </a:r>
            <a:endParaRPr lang="en-US" sz="1750" dirty="0"/>
          </a:p>
        </p:txBody>
      </p:sp>
      <p:sp>
        <p:nvSpPr>
          <p:cNvPr id="13" name="Text 7"/>
          <p:cNvSpPr/>
          <p:nvPr/>
        </p:nvSpPr>
        <p:spPr>
          <a:xfrm>
            <a:off x="6120289" y="7441287"/>
            <a:ext cx="7876223" cy="289679"/>
          </a:xfrm>
          <a:prstGeom prst="rect">
            <a:avLst/>
          </a:prstGeom>
          <a:noFill/>
          <a:ln/>
        </p:spPr>
        <p:txBody>
          <a:bodyPr wrap="none" lIns="0" tIns="0" rIns="0" bIns="0" rtlCol="0" anchor="t"/>
          <a:lstStyle/>
          <a:p>
            <a:pPr marL="0" indent="0" algn="l">
              <a:lnSpc>
                <a:spcPts val="2250"/>
              </a:lnSpc>
              <a:buNone/>
            </a:pPr>
            <a:r>
              <a:rPr lang="en-US" sz="1400" dirty="0">
                <a:solidFill>
                  <a:srgbClr val="2A2742"/>
                </a:solidFill>
                <a:latin typeface="Arimo" pitchFamily="34" charset="0"/>
                <a:ea typeface="Arimo" pitchFamily="34" charset="-122"/>
                <a:cs typeface="Arimo" pitchFamily="34" charset="-120"/>
              </a:rPr>
              <a:t>Providing helpful and actionable suggestions for improvement.</a:t>
            </a:r>
            <a:endParaRPr lang="en-US" sz="1400" dirty="0"/>
          </a:p>
        </p:txBody>
      </p:sp>
      <p:pic>
        <p:nvPicPr>
          <p:cNvPr id="14" name="Picture 13">
            <a:extLst>
              <a:ext uri="{FF2B5EF4-FFF2-40B4-BE49-F238E27FC236}">
                <a16:creationId xmlns:a16="http://schemas.microsoft.com/office/drawing/2014/main" xmlns="" id="{1774DED5-C174-C6D3-8480-6DAD29605851}"/>
              </a:ext>
            </a:extLst>
          </p:cNvPr>
          <p:cNvPicPr>
            <a:picLocks noChangeAspect="1"/>
          </p:cNvPicPr>
          <p:nvPr/>
        </p:nvPicPr>
        <p:blipFill>
          <a:blip r:embed="rId7"/>
          <a:stretch>
            <a:fillRect/>
          </a:stretch>
        </p:blipFill>
        <p:spPr>
          <a:xfrm>
            <a:off x="12744187" y="7679056"/>
            <a:ext cx="1886213" cy="4697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976</Words>
  <Application>Microsoft Office PowerPoint</Application>
  <PresentationFormat>Custom</PresentationFormat>
  <Paragraphs>100</Paragraphs>
  <Slides>10</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Black</vt:lpstr>
      <vt:lpstr>DFKai-SB</vt:lpstr>
      <vt:lpstr>Times New Roman</vt:lpstr>
      <vt:lpstr>Aharoni</vt:lpstr>
      <vt:lpstr>Calibri</vt:lpstr>
      <vt:lpstr>Outfit Extra Bold</vt:lpstr>
      <vt:lpstr>Arimo</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DLL</cp:lastModifiedBy>
  <cp:revision>4</cp:revision>
  <dcterms:created xsi:type="dcterms:W3CDTF">2024-11-11T10:59:44Z</dcterms:created>
  <dcterms:modified xsi:type="dcterms:W3CDTF">2024-11-29T08:04:39Z</dcterms:modified>
</cp:coreProperties>
</file>