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6"/>
  </p:notesMasterIdLst>
  <p:sldIdLst>
    <p:sldId id="261" r:id="rId2"/>
    <p:sldId id="256" r:id="rId3"/>
    <p:sldId id="257" r:id="rId4"/>
    <p:sldId id="258" r:id="rId5"/>
  </p:sldIdLst>
  <p:sldSz cx="14630400" cy="8229600"/>
  <p:notesSz cx="8229600" cy="14630400"/>
  <p:embeddedFontLst>
    <p:embeddedFont>
      <p:font typeface="Aharoni" panose="02010803020104030203" pitchFamily="2" charset="-79"/>
      <p:bold r:id="rId7"/>
    </p:embeddedFont>
    <p:embeddedFont>
      <p:font typeface="Arial Black" panose="020B0A04020102020204" pitchFamily="34" charset="0"/>
      <p:bold r:id="rId8"/>
    </p:embeddedFont>
    <p:embeddedFont>
      <p:font typeface="Crimson Pro Semi Bold" panose="020B0604020202020204" charset="0"/>
      <p:regular r:id="rId9"/>
    </p:embeddedFont>
    <p:embeddedFont>
      <p:font typeface="Heebo" pitchFamily="2" charset="-79"/>
      <p:regular r:id="rId10"/>
      <p:bold r:id="rId11"/>
    </p:embeddedFont>
    <p:embeddedFont>
      <p:font typeface="Heebo Bold" charset="-79"/>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7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9052103"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a:t>
            </a:r>
            <a:r>
              <a:rPr lang="en-GB" sz="2200" b="1" dirty="0">
                <a:solidFill>
                  <a:srgbClr val="FF0000"/>
                </a:solidFill>
                <a:latin typeface="Arial Black" pitchFamily="34" charset="0"/>
                <a:cs typeface="Aharoni" pitchFamily="2" charset="-79"/>
              </a:rPr>
              <a:t>Personality and Soft Skills Development</a:t>
            </a:r>
          </a:p>
          <a:p>
            <a:r>
              <a:rPr lang="en-US" sz="2200" b="1" dirty="0">
                <a:solidFill>
                  <a:srgbClr val="FF0000"/>
                </a:solidFill>
                <a:latin typeface="Arial Black" pitchFamily="34" charset="0"/>
                <a:cs typeface="Aharoni" pitchFamily="2" charset="-79"/>
              </a:rPr>
              <a:t>Course Code : 22HRM2NME1</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725058"/>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Unit-VI</a:t>
            </a:r>
          </a:p>
          <a:p>
            <a:pPr algn="ctr"/>
            <a:r>
              <a:rPr lang="en-US" sz="2800" b="1" dirty="0">
                <a:solidFill>
                  <a:srgbClr val="7030A0"/>
                </a:solidFill>
                <a:latin typeface="Arial Black" pitchFamily="34" charset="0"/>
              </a:rPr>
              <a:t>Stress</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551742"/>
            <a:ext cx="7556421" cy="1956435"/>
          </a:xfrm>
          <a:prstGeom prst="rect">
            <a:avLst/>
          </a:prstGeom>
          <a:noFill/>
          <a:ln/>
        </p:spPr>
        <p:txBody>
          <a:bodyPr wrap="square" lIns="0" tIns="0" rIns="0" bIns="0" rtlCol="0" anchor="t"/>
          <a:lstStyle/>
          <a:p>
            <a:pPr marL="0" indent="0">
              <a:lnSpc>
                <a:spcPts val="7700"/>
              </a:lnSpc>
              <a:buNone/>
            </a:pPr>
            <a:r>
              <a:rPr lang="en-US" sz="6150" dirty="0">
                <a:solidFill>
                  <a:srgbClr val="152D47"/>
                </a:solidFill>
                <a:latin typeface="Crimson Pro Semi Bold" pitchFamily="34" charset="0"/>
                <a:ea typeface="Crimson Pro Semi Bold" pitchFamily="34" charset="-122"/>
                <a:cs typeface="Crimson Pro Semi Bold" pitchFamily="34" charset="-120"/>
              </a:rPr>
              <a:t>Stress</a:t>
            </a:r>
            <a:endParaRPr lang="en-US" sz="6150" dirty="0"/>
          </a:p>
        </p:txBody>
      </p:sp>
      <p:sp>
        <p:nvSpPr>
          <p:cNvPr id="4" name="Text 1"/>
          <p:cNvSpPr/>
          <p:nvPr/>
        </p:nvSpPr>
        <p:spPr>
          <a:xfrm>
            <a:off x="6280190" y="3848338"/>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4C4C4D"/>
                </a:solidFill>
                <a:latin typeface="Heebo" pitchFamily="34" charset="0"/>
                <a:ea typeface="Heebo" pitchFamily="34" charset="-122"/>
                <a:cs typeface="Heebo" pitchFamily="34" charset="-120"/>
              </a:rPr>
              <a:t>Stress is a natural part of life. It's our body's way of responding to any kind of demand or threat. We all experience stress from time to time, and it can come from a variety of sources, including work, relationships, finances, and major life changes. While some stress can be beneficial, it's important to know how to manage stress effectively to avoid the negative impacts it can have on our physical and mental health.</a:t>
            </a:r>
            <a:endParaRPr lang="en-US" sz="1750" dirty="0"/>
          </a:p>
        </p:txBody>
      </p:sp>
      <p:sp>
        <p:nvSpPr>
          <p:cNvPr id="5" name="Shape 2"/>
          <p:cNvSpPr/>
          <p:nvPr/>
        </p:nvSpPr>
        <p:spPr>
          <a:xfrm>
            <a:off x="6280190" y="6297811"/>
            <a:ext cx="362903" cy="362903"/>
          </a:xfrm>
          <a:prstGeom prst="roundRect">
            <a:avLst>
              <a:gd name="adj" fmla="val 25194296"/>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6287810" y="6305431"/>
            <a:ext cx="347663" cy="347663"/>
          </a:xfrm>
          <a:prstGeom prst="rect">
            <a:avLst/>
          </a:prstGeom>
        </p:spPr>
      </p:pic>
      <p:sp>
        <p:nvSpPr>
          <p:cNvPr id="7" name="Text 3"/>
          <p:cNvSpPr/>
          <p:nvPr/>
        </p:nvSpPr>
        <p:spPr>
          <a:xfrm>
            <a:off x="6756440" y="6280904"/>
            <a:ext cx="2008942" cy="396835"/>
          </a:xfrm>
          <a:prstGeom prst="rect">
            <a:avLst/>
          </a:prstGeom>
          <a:noFill/>
          <a:ln/>
        </p:spPr>
        <p:txBody>
          <a:bodyPr wrap="none" lIns="0" tIns="0" rIns="0" bIns="0" rtlCol="0" anchor="t"/>
          <a:lstStyle/>
          <a:p>
            <a:pPr marL="0" indent="0" algn="l">
              <a:lnSpc>
                <a:spcPts val="3100"/>
              </a:lnSpc>
              <a:buNone/>
            </a:pPr>
            <a:r>
              <a:rPr lang="en-US" sz="2200" b="1" dirty="0">
                <a:solidFill>
                  <a:srgbClr val="4C4C4D"/>
                </a:solidFill>
                <a:latin typeface="Heebo Bold" pitchFamily="34" charset="0"/>
                <a:ea typeface="Heebo Bold" pitchFamily="34" charset="-122"/>
                <a:cs typeface="Heebo Bold" pitchFamily="34" charset="-120"/>
              </a:rPr>
              <a:t>by Presentation</a:t>
            </a:r>
            <a:endParaRPr lang="en-US" sz="2200" dirty="0"/>
          </a:p>
        </p:txBody>
      </p:sp>
      <p:pic>
        <p:nvPicPr>
          <p:cNvPr id="9" name="Picture 8">
            <a:extLst>
              <a:ext uri="{FF2B5EF4-FFF2-40B4-BE49-F238E27FC236}">
                <a16:creationId xmlns:a16="http://schemas.microsoft.com/office/drawing/2014/main" id="{96E5CE06-7A58-3490-7159-EEBFB0B69A15}"/>
              </a:ext>
            </a:extLst>
          </p:cNvPr>
          <p:cNvPicPr>
            <a:picLocks noChangeAspect="1"/>
          </p:cNvPicPr>
          <p:nvPr/>
        </p:nvPicPr>
        <p:blipFill>
          <a:blip r:embed="rId5"/>
          <a:stretch>
            <a:fillRect/>
          </a:stretch>
        </p:blipFill>
        <p:spPr>
          <a:xfrm>
            <a:off x="6250431" y="6198235"/>
            <a:ext cx="2514951" cy="562053"/>
          </a:xfrm>
          <a:prstGeom prst="rect">
            <a:avLst/>
          </a:prstGeom>
        </p:spPr>
      </p:pic>
      <p:pic>
        <p:nvPicPr>
          <p:cNvPr id="11" name="Picture 10">
            <a:extLst>
              <a:ext uri="{FF2B5EF4-FFF2-40B4-BE49-F238E27FC236}">
                <a16:creationId xmlns:a16="http://schemas.microsoft.com/office/drawing/2014/main" id="{699D9AF9-01D5-8AFD-FB96-460F01871E48}"/>
              </a:ext>
            </a:extLst>
          </p:cNvPr>
          <p:cNvPicPr>
            <a:picLocks noChangeAspect="1"/>
          </p:cNvPicPr>
          <p:nvPr/>
        </p:nvPicPr>
        <p:blipFill>
          <a:blip r:embed="rId5"/>
          <a:stretch>
            <a:fillRect/>
          </a:stretch>
        </p:blipFill>
        <p:spPr>
          <a:xfrm>
            <a:off x="12115449" y="7600640"/>
            <a:ext cx="2514951" cy="562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04042"/>
            <a:ext cx="6253401" cy="708779"/>
          </a:xfrm>
          <a:prstGeom prst="rect">
            <a:avLst/>
          </a:prstGeom>
          <a:noFill/>
          <a:ln/>
        </p:spPr>
        <p:txBody>
          <a:bodyPr wrap="none" lIns="0" tIns="0" rIns="0" bIns="0" rtlCol="0" anchor="t"/>
          <a:lstStyle/>
          <a:p>
            <a:pPr marL="0" indent="0">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Introduction to Perception</a:t>
            </a:r>
            <a:endParaRPr lang="en-US" sz="4450" dirty="0"/>
          </a:p>
        </p:txBody>
      </p:sp>
      <p:sp>
        <p:nvSpPr>
          <p:cNvPr id="3" name="Text 1"/>
          <p:cNvSpPr/>
          <p:nvPr/>
        </p:nvSpPr>
        <p:spPr>
          <a:xfrm>
            <a:off x="793790" y="2066449"/>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4C4C4D"/>
                </a:solidFill>
                <a:latin typeface="Heebo" pitchFamily="34" charset="0"/>
                <a:ea typeface="Heebo" pitchFamily="34" charset="-122"/>
                <a:cs typeface="Heebo" pitchFamily="34" charset="-120"/>
              </a:rPr>
              <a:t>Perception is the process of receiving, organizing, and interpreting sensory information from the world around us. It's how we make sense of our surroundings and interact with them. Perception involves various cognitive processes, including attention, memory, and language. It's a complex and dynamic process that's influenced by a range of factors, including our past experiences, expectations, and current emotional state.</a:t>
            </a:r>
            <a:endParaRPr lang="en-US" sz="1750" dirty="0"/>
          </a:p>
        </p:txBody>
      </p:sp>
      <p:sp>
        <p:nvSpPr>
          <p:cNvPr id="4" name="Text 2"/>
          <p:cNvSpPr/>
          <p:nvPr/>
        </p:nvSpPr>
        <p:spPr>
          <a:xfrm>
            <a:off x="793790" y="400002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The Process</a:t>
            </a:r>
            <a:endParaRPr lang="en-US" sz="2200" dirty="0"/>
          </a:p>
        </p:txBody>
      </p:sp>
      <p:sp>
        <p:nvSpPr>
          <p:cNvPr id="5" name="Text 3"/>
          <p:cNvSpPr/>
          <p:nvPr/>
        </p:nvSpPr>
        <p:spPr>
          <a:xfrm>
            <a:off x="793790" y="4581168"/>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4C4C4D"/>
                </a:solidFill>
                <a:latin typeface="Heebo" pitchFamily="34" charset="0"/>
                <a:ea typeface="Heebo" pitchFamily="34" charset="-122"/>
                <a:cs typeface="Heebo" pitchFamily="34" charset="-120"/>
              </a:rPr>
              <a:t>Perception begins with our sensory organs, such as our eyes, ears, nose, tongue, and skin. These organs receive sensory input from the environment and transmit it to the brain. The brain then processes this information and interprets it based on our past experiences and knowledge.</a:t>
            </a:r>
            <a:endParaRPr lang="en-US" sz="1750" dirty="0"/>
          </a:p>
        </p:txBody>
      </p:sp>
      <p:sp>
        <p:nvSpPr>
          <p:cNvPr id="6" name="Text 4"/>
          <p:cNvSpPr/>
          <p:nvPr/>
        </p:nvSpPr>
        <p:spPr>
          <a:xfrm>
            <a:off x="7599521" y="400002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Impact of Perception</a:t>
            </a:r>
            <a:endParaRPr lang="en-US" sz="2200" dirty="0"/>
          </a:p>
        </p:txBody>
      </p:sp>
      <p:sp>
        <p:nvSpPr>
          <p:cNvPr id="7" name="Text 5"/>
          <p:cNvSpPr/>
          <p:nvPr/>
        </p:nvSpPr>
        <p:spPr>
          <a:xfrm>
            <a:off x="7599521" y="4581168"/>
            <a:ext cx="6244709" cy="2540318"/>
          </a:xfrm>
          <a:prstGeom prst="rect">
            <a:avLst/>
          </a:prstGeom>
          <a:noFill/>
          <a:ln/>
        </p:spPr>
        <p:txBody>
          <a:bodyPr wrap="square" lIns="0" tIns="0" rIns="0" bIns="0" rtlCol="0" anchor="t"/>
          <a:lstStyle/>
          <a:p>
            <a:pPr marL="0" indent="0">
              <a:lnSpc>
                <a:spcPts val="2850"/>
              </a:lnSpc>
              <a:buNone/>
            </a:pPr>
            <a:r>
              <a:rPr lang="en-US" sz="1750" dirty="0">
                <a:solidFill>
                  <a:srgbClr val="4C4C4D"/>
                </a:solidFill>
                <a:latin typeface="Heebo" pitchFamily="34" charset="0"/>
                <a:ea typeface="Heebo" pitchFamily="34" charset="-122"/>
                <a:cs typeface="Heebo" pitchFamily="34" charset="-120"/>
              </a:rPr>
              <a:t>Perception plays a crucial role in our everyday lives. It shapes our understanding of the world, influences our decisions, and helps us interact with others. Our perceptions can also be biased or distorted by our beliefs, emotions, and cultural backgrounds. Understanding how perception works can help us become more aware of our own biases and make more informed decisions.</a:t>
            </a:r>
            <a:endParaRPr lang="en-US" sz="1750" dirty="0"/>
          </a:p>
        </p:txBody>
      </p:sp>
      <p:pic>
        <p:nvPicPr>
          <p:cNvPr id="8" name="Picture 7">
            <a:extLst>
              <a:ext uri="{FF2B5EF4-FFF2-40B4-BE49-F238E27FC236}">
                <a16:creationId xmlns:a16="http://schemas.microsoft.com/office/drawing/2014/main" id="{25582788-D396-66B5-76E8-00C0B1BA174A}"/>
              </a:ext>
            </a:extLst>
          </p:cNvPr>
          <p:cNvPicPr>
            <a:picLocks noChangeAspect="1"/>
          </p:cNvPicPr>
          <p:nvPr/>
        </p:nvPicPr>
        <p:blipFill>
          <a:blip r:embed="rId3"/>
          <a:stretch>
            <a:fillRect/>
          </a:stretch>
        </p:blipFill>
        <p:spPr>
          <a:xfrm>
            <a:off x="12115449" y="7600640"/>
            <a:ext cx="2514951" cy="5620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18066" y="728067"/>
            <a:ext cx="8861465" cy="641152"/>
          </a:xfrm>
          <a:prstGeom prst="rect">
            <a:avLst/>
          </a:prstGeom>
          <a:noFill/>
          <a:ln/>
        </p:spPr>
        <p:txBody>
          <a:bodyPr wrap="none" lIns="0" tIns="0" rIns="0" bIns="0" rtlCol="0" anchor="t"/>
          <a:lstStyle/>
          <a:p>
            <a:pPr marL="0" indent="0">
              <a:lnSpc>
                <a:spcPts val="5000"/>
              </a:lnSpc>
              <a:buNone/>
            </a:pPr>
            <a:r>
              <a:rPr lang="en-US" sz="4000" dirty="0">
                <a:solidFill>
                  <a:srgbClr val="152D47"/>
                </a:solidFill>
                <a:latin typeface="Crimson Pro Semi Bold" pitchFamily="34" charset="0"/>
                <a:ea typeface="Crimson Pro Semi Bold" pitchFamily="34" charset="-122"/>
                <a:cs typeface="Crimson Pro Semi Bold" pitchFamily="34" charset="-120"/>
              </a:rPr>
              <a:t>Techniques for Managing Stress and Time</a:t>
            </a:r>
            <a:endParaRPr lang="en-US" sz="4000" dirty="0"/>
          </a:p>
        </p:txBody>
      </p:sp>
      <p:sp>
        <p:nvSpPr>
          <p:cNvPr id="3" name="Text 1"/>
          <p:cNvSpPr/>
          <p:nvPr/>
        </p:nvSpPr>
        <p:spPr>
          <a:xfrm>
            <a:off x="718066" y="1779508"/>
            <a:ext cx="13194268" cy="984409"/>
          </a:xfrm>
          <a:prstGeom prst="rect">
            <a:avLst/>
          </a:prstGeom>
          <a:noFill/>
          <a:ln/>
        </p:spPr>
        <p:txBody>
          <a:bodyPr wrap="square" lIns="0" tIns="0" rIns="0" bIns="0" rtlCol="0" anchor="t"/>
          <a:lstStyle/>
          <a:p>
            <a:pPr marL="0" indent="0">
              <a:lnSpc>
                <a:spcPts val="2550"/>
              </a:lnSpc>
              <a:buNone/>
            </a:pPr>
            <a:r>
              <a:rPr lang="en-US" sz="1600" dirty="0">
                <a:solidFill>
                  <a:srgbClr val="4C4C4D"/>
                </a:solidFill>
                <a:latin typeface="Heebo" pitchFamily="34" charset="0"/>
                <a:ea typeface="Heebo" pitchFamily="34" charset="-122"/>
                <a:cs typeface="Heebo" pitchFamily="34" charset="-120"/>
              </a:rPr>
              <a:t>Stress management techniques are essential for coping with the demands of modern life. These techniques help individuals develop healthier coping mechanisms to reduce stress and improve overall well-being. Here are some effective techniques for managing stress and making the most of your time:</a:t>
            </a:r>
            <a:endParaRPr lang="en-US" sz="1600" dirty="0"/>
          </a:p>
        </p:txBody>
      </p:sp>
      <p:sp>
        <p:nvSpPr>
          <p:cNvPr id="4" name="Shape 2"/>
          <p:cNvSpPr/>
          <p:nvPr/>
        </p:nvSpPr>
        <p:spPr>
          <a:xfrm>
            <a:off x="718066" y="3225403"/>
            <a:ext cx="461605" cy="461605"/>
          </a:xfrm>
          <a:prstGeom prst="roundRect">
            <a:avLst>
              <a:gd name="adj" fmla="val 6667"/>
            </a:avLst>
          </a:prstGeom>
          <a:solidFill>
            <a:srgbClr val="F2EEEE"/>
          </a:solidFill>
          <a:ln/>
        </p:spPr>
        <p:txBody>
          <a:bodyPr/>
          <a:lstStyle/>
          <a:p>
            <a:endParaRPr lang="en-US"/>
          </a:p>
        </p:txBody>
      </p:sp>
      <p:sp>
        <p:nvSpPr>
          <p:cNvPr id="5" name="Text 3"/>
          <p:cNvSpPr/>
          <p:nvPr/>
        </p:nvSpPr>
        <p:spPr>
          <a:xfrm>
            <a:off x="893802" y="3302318"/>
            <a:ext cx="110014" cy="307777"/>
          </a:xfrm>
          <a:prstGeom prst="rect">
            <a:avLst/>
          </a:prstGeom>
          <a:noFill/>
          <a:ln/>
        </p:spPr>
        <p:txBody>
          <a:bodyPr wrap="none" lIns="0" tIns="0" rIns="0" bIns="0" rtlCol="0" anchor="t"/>
          <a:lstStyle/>
          <a:p>
            <a:pPr marL="0" indent="0" algn="ctr">
              <a:lnSpc>
                <a:spcPts val="24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1</a:t>
            </a:r>
            <a:endParaRPr lang="en-US" sz="2400" dirty="0"/>
          </a:p>
        </p:txBody>
      </p:sp>
      <p:sp>
        <p:nvSpPr>
          <p:cNvPr id="6" name="Text 4"/>
          <p:cNvSpPr/>
          <p:nvPr/>
        </p:nvSpPr>
        <p:spPr>
          <a:xfrm>
            <a:off x="1384816" y="3225403"/>
            <a:ext cx="2564606" cy="320516"/>
          </a:xfrm>
          <a:prstGeom prst="rect">
            <a:avLst/>
          </a:prstGeom>
          <a:noFill/>
          <a:ln/>
        </p:spPr>
        <p:txBody>
          <a:bodyPr wrap="none" lIns="0" tIns="0" rIns="0" bIns="0" rtlCol="0" anchor="t"/>
          <a:lstStyle/>
          <a:p>
            <a:pPr marL="0" indent="0">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Mindfulness</a:t>
            </a:r>
            <a:endParaRPr lang="en-US" sz="2000" dirty="0"/>
          </a:p>
        </p:txBody>
      </p:sp>
      <p:sp>
        <p:nvSpPr>
          <p:cNvPr id="7" name="Text 5"/>
          <p:cNvSpPr/>
          <p:nvPr/>
        </p:nvSpPr>
        <p:spPr>
          <a:xfrm>
            <a:off x="1384816" y="3668911"/>
            <a:ext cx="5827871" cy="1640681"/>
          </a:xfrm>
          <a:prstGeom prst="rect">
            <a:avLst/>
          </a:prstGeom>
          <a:noFill/>
          <a:ln/>
        </p:spPr>
        <p:txBody>
          <a:bodyPr wrap="square" lIns="0" tIns="0" rIns="0" bIns="0" rtlCol="0" anchor="t"/>
          <a:lstStyle/>
          <a:p>
            <a:pPr marL="0" indent="0">
              <a:lnSpc>
                <a:spcPts val="2550"/>
              </a:lnSpc>
              <a:buNone/>
            </a:pPr>
            <a:r>
              <a:rPr lang="en-US" sz="1600" dirty="0">
                <a:solidFill>
                  <a:srgbClr val="4C4C4D"/>
                </a:solidFill>
                <a:latin typeface="Heebo" pitchFamily="34" charset="0"/>
                <a:ea typeface="Heebo" pitchFamily="34" charset="-122"/>
                <a:cs typeface="Heebo" pitchFamily="34" charset="-120"/>
              </a:rPr>
              <a:t>Mindfulness is a practice that involves paying attention to the present moment without judgment. It involves focusing on your breath, body sensations, and thoughts without getting carried away by them. Regular mindfulness practice can help reduce stress, improve focus, and increase self-awareness.</a:t>
            </a:r>
            <a:endParaRPr lang="en-US" sz="1600" dirty="0"/>
          </a:p>
        </p:txBody>
      </p:sp>
      <p:sp>
        <p:nvSpPr>
          <p:cNvPr id="8" name="Shape 6"/>
          <p:cNvSpPr/>
          <p:nvPr/>
        </p:nvSpPr>
        <p:spPr>
          <a:xfrm>
            <a:off x="7417832" y="3225403"/>
            <a:ext cx="461605" cy="461605"/>
          </a:xfrm>
          <a:prstGeom prst="roundRect">
            <a:avLst>
              <a:gd name="adj" fmla="val 6667"/>
            </a:avLst>
          </a:prstGeom>
          <a:solidFill>
            <a:srgbClr val="F2EEEE"/>
          </a:solidFill>
          <a:ln/>
        </p:spPr>
        <p:txBody>
          <a:bodyPr/>
          <a:lstStyle/>
          <a:p>
            <a:endParaRPr lang="en-US"/>
          </a:p>
        </p:txBody>
      </p:sp>
      <p:sp>
        <p:nvSpPr>
          <p:cNvPr id="9" name="Text 7"/>
          <p:cNvSpPr/>
          <p:nvPr/>
        </p:nvSpPr>
        <p:spPr>
          <a:xfrm>
            <a:off x="7572256" y="3302318"/>
            <a:ext cx="152638" cy="307777"/>
          </a:xfrm>
          <a:prstGeom prst="rect">
            <a:avLst/>
          </a:prstGeom>
          <a:noFill/>
          <a:ln/>
        </p:spPr>
        <p:txBody>
          <a:bodyPr wrap="none" lIns="0" tIns="0" rIns="0" bIns="0" rtlCol="0" anchor="t"/>
          <a:lstStyle/>
          <a:p>
            <a:pPr marL="0" indent="0" algn="ctr">
              <a:lnSpc>
                <a:spcPts val="24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2</a:t>
            </a:r>
            <a:endParaRPr lang="en-US" sz="2400" dirty="0"/>
          </a:p>
        </p:txBody>
      </p:sp>
      <p:sp>
        <p:nvSpPr>
          <p:cNvPr id="10" name="Text 8"/>
          <p:cNvSpPr/>
          <p:nvPr/>
        </p:nvSpPr>
        <p:spPr>
          <a:xfrm>
            <a:off x="8084582" y="3225403"/>
            <a:ext cx="2564606" cy="320516"/>
          </a:xfrm>
          <a:prstGeom prst="rect">
            <a:avLst/>
          </a:prstGeom>
          <a:noFill/>
          <a:ln/>
        </p:spPr>
        <p:txBody>
          <a:bodyPr wrap="none" lIns="0" tIns="0" rIns="0" bIns="0" rtlCol="0" anchor="t"/>
          <a:lstStyle/>
          <a:p>
            <a:pPr marL="0" indent="0">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Time Management</a:t>
            </a:r>
            <a:endParaRPr lang="en-US" sz="2000" dirty="0"/>
          </a:p>
        </p:txBody>
      </p:sp>
      <p:sp>
        <p:nvSpPr>
          <p:cNvPr id="11" name="Text 9"/>
          <p:cNvSpPr/>
          <p:nvPr/>
        </p:nvSpPr>
        <p:spPr>
          <a:xfrm>
            <a:off x="8084582" y="3668911"/>
            <a:ext cx="5827871" cy="1312545"/>
          </a:xfrm>
          <a:prstGeom prst="rect">
            <a:avLst/>
          </a:prstGeom>
          <a:noFill/>
          <a:ln/>
        </p:spPr>
        <p:txBody>
          <a:bodyPr wrap="square" lIns="0" tIns="0" rIns="0" bIns="0" rtlCol="0" anchor="t"/>
          <a:lstStyle/>
          <a:p>
            <a:pPr marL="0" indent="0">
              <a:lnSpc>
                <a:spcPts val="2550"/>
              </a:lnSpc>
              <a:buNone/>
            </a:pPr>
            <a:r>
              <a:rPr lang="en-US" sz="1600" dirty="0">
                <a:solidFill>
                  <a:srgbClr val="4C4C4D"/>
                </a:solidFill>
                <a:latin typeface="Heebo" pitchFamily="34" charset="0"/>
                <a:ea typeface="Heebo" pitchFamily="34" charset="-122"/>
                <a:cs typeface="Heebo" pitchFamily="34" charset="-120"/>
              </a:rPr>
              <a:t>Effective time management is crucial for reducing stress and achieving your goals. Prioritize tasks, break down large projects into smaller steps, and use tools like calendars and to-do lists to stay organized.</a:t>
            </a:r>
            <a:endParaRPr lang="en-US" sz="1600" dirty="0"/>
          </a:p>
        </p:txBody>
      </p:sp>
      <p:sp>
        <p:nvSpPr>
          <p:cNvPr id="12" name="Shape 10"/>
          <p:cNvSpPr/>
          <p:nvPr/>
        </p:nvSpPr>
        <p:spPr>
          <a:xfrm>
            <a:off x="718066" y="5745480"/>
            <a:ext cx="461605" cy="461605"/>
          </a:xfrm>
          <a:prstGeom prst="roundRect">
            <a:avLst>
              <a:gd name="adj" fmla="val 6667"/>
            </a:avLst>
          </a:prstGeom>
          <a:solidFill>
            <a:srgbClr val="F2EEEE"/>
          </a:solidFill>
          <a:ln/>
        </p:spPr>
        <p:txBody>
          <a:bodyPr/>
          <a:lstStyle/>
          <a:p>
            <a:endParaRPr lang="en-US"/>
          </a:p>
        </p:txBody>
      </p:sp>
      <p:sp>
        <p:nvSpPr>
          <p:cNvPr id="13" name="Text 11"/>
          <p:cNvSpPr/>
          <p:nvPr/>
        </p:nvSpPr>
        <p:spPr>
          <a:xfrm>
            <a:off x="874752" y="5822394"/>
            <a:ext cx="148233" cy="307777"/>
          </a:xfrm>
          <a:prstGeom prst="rect">
            <a:avLst/>
          </a:prstGeom>
          <a:noFill/>
          <a:ln/>
        </p:spPr>
        <p:txBody>
          <a:bodyPr wrap="none" lIns="0" tIns="0" rIns="0" bIns="0" rtlCol="0" anchor="t"/>
          <a:lstStyle/>
          <a:p>
            <a:pPr marL="0" indent="0" algn="ctr">
              <a:lnSpc>
                <a:spcPts val="24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3</a:t>
            </a:r>
            <a:endParaRPr lang="en-US" sz="2400" dirty="0"/>
          </a:p>
        </p:txBody>
      </p:sp>
      <p:sp>
        <p:nvSpPr>
          <p:cNvPr id="14" name="Text 12"/>
          <p:cNvSpPr/>
          <p:nvPr/>
        </p:nvSpPr>
        <p:spPr>
          <a:xfrm>
            <a:off x="1384816" y="5745480"/>
            <a:ext cx="2564606" cy="320516"/>
          </a:xfrm>
          <a:prstGeom prst="rect">
            <a:avLst/>
          </a:prstGeom>
          <a:noFill/>
          <a:ln/>
        </p:spPr>
        <p:txBody>
          <a:bodyPr wrap="none" lIns="0" tIns="0" rIns="0" bIns="0" rtlCol="0" anchor="t"/>
          <a:lstStyle/>
          <a:p>
            <a:pPr marL="0" indent="0">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Physical Activity</a:t>
            </a:r>
            <a:endParaRPr lang="en-US" sz="2000" dirty="0"/>
          </a:p>
        </p:txBody>
      </p:sp>
      <p:sp>
        <p:nvSpPr>
          <p:cNvPr id="15" name="Text 13"/>
          <p:cNvSpPr/>
          <p:nvPr/>
        </p:nvSpPr>
        <p:spPr>
          <a:xfrm>
            <a:off x="1384816" y="6188988"/>
            <a:ext cx="5827871" cy="984409"/>
          </a:xfrm>
          <a:prstGeom prst="rect">
            <a:avLst/>
          </a:prstGeom>
          <a:noFill/>
          <a:ln/>
        </p:spPr>
        <p:txBody>
          <a:bodyPr wrap="square" lIns="0" tIns="0" rIns="0" bIns="0" rtlCol="0" anchor="t"/>
          <a:lstStyle/>
          <a:p>
            <a:pPr marL="0" indent="0">
              <a:lnSpc>
                <a:spcPts val="2550"/>
              </a:lnSpc>
              <a:buNone/>
            </a:pPr>
            <a:r>
              <a:rPr lang="en-US" sz="1600" dirty="0">
                <a:solidFill>
                  <a:srgbClr val="4C4C4D"/>
                </a:solidFill>
                <a:latin typeface="Heebo" pitchFamily="34" charset="0"/>
                <a:ea typeface="Heebo" pitchFamily="34" charset="-122"/>
                <a:cs typeface="Heebo" pitchFamily="34" charset="-120"/>
              </a:rPr>
              <a:t>Exercise is a powerful stress reliever. Engaging in regular physical activity can help reduce stress hormones, improve mood, and promote better sleep.</a:t>
            </a:r>
            <a:endParaRPr lang="en-US" sz="1600" dirty="0"/>
          </a:p>
        </p:txBody>
      </p:sp>
      <p:sp>
        <p:nvSpPr>
          <p:cNvPr id="16" name="Shape 14"/>
          <p:cNvSpPr/>
          <p:nvPr/>
        </p:nvSpPr>
        <p:spPr>
          <a:xfrm>
            <a:off x="7417832" y="5745480"/>
            <a:ext cx="461605" cy="461605"/>
          </a:xfrm>
          <a:prstGeom prst="roundRect">
            <a:avLst>
              <a:gd name="adj" fmla="val 6667"/>
            </a:avLst>
          </a:prstGeom>
          <a:solidFill>
            <a:srgbClr val="F2EEEE"/>
          </a:solidFill>
          <a:ln/>
        </p:spPr>
        <p:txBody>
          <a:bodyPr/>
          <a:lstStyle/>
          <a:p>
            <a:endParaRPr lang="en-US"/>
          </a:p>
        </p:txBody>
      </p:sp>
      <p:sp>
        <p:nvSpPr>
          <p:cNvPr id="17" name="Text 15"/>
          <p:cNvSpPr/>
          <p:nvPr/>
        </p:nvSpPr>
        <p:spPr>
          <a:xfrm>
            <a:off x="7567493" y="5822394"/>
            <a:ext cx="162282" cy="307777"/>
          </a:xfrm>
          <a:prstGeom prst="rect">
            <a:avLst/>
          </a:prstGeom>
          <a:noFill/>
          <a:ln/>
        </p:spPr>
        <p:txBody>
          <a:bodyPr wrap="none" lIns="0" tIns="0" rIns="0" bIns="0" rtlCol="0" anchor="t"/>
          <a:lstStyle/>
          <a:p>
            <a:pPr marL="0" indent="0" algn="ctr">
              <a:lnSpc>
                <a:spcPts val="24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4</a:t>
            </a:r>
            <a:endParaRPr lang="en-US" sz="2400" dirty="0"/>
          </a:p>
        </p:txBody>
      </p:sp>
      <p:sp>
        <p:nvSpPr>
          <p:cNvPr id="18" name="Text 16"/>
          <p:cNvSpPr/>
          <p:nvPr/>
        </p:nvSpPr>
        <p:spPr>
          <a:xfrm>
            <a:off x="8084582" y="5745480"/>
            <a:ext cx="2564606" cy="320516"/>
          </a:xfrm>
          <a:prstGeom prst="rect">
            <a:avLst/>
          </a:prstGeom>
          <a:noFill/>
          <a:ln/>
        </p:spPr>
        <p:txBody>
          <a:bodyPr wrap="none" lIns="0" tIns="0" rIns="0" bIns="0" rtlCol="0" anchor="t"/>
          <a:lstStyle/>
          <a:p>
            <a:pPr marL="0" indent="0">
              <a:lnSpc>
                <a:spcPts val="2500"/>
              </a:lnSpc>
              <a:buNone/>
            </a:pPr>
            <a:r>
              <a:rPr lang="en-US" sz="2000" dirty="0">
                <a:solidFill>
                  <a:srgbClr val="4C4C4D"/>
                </a:solidFill>
                <a:latin typeface="Crimson Pro Semi Bold" pitchFamily="34" charset="0"/>
                <a:ea typeface="Crimson Pro Semi Bold" pitchFamily="34" charset="-122"/>
                <a:cs typeface="Crimson Pro Semi Bold" pitchFamily="34" charset="-120"/>
              </a:rPr>
              <a:t>Social Support</a:t>
            </a:r>
            <a:endParaRPr lang="en-US" sz="2000" dirty="0"/>
          </a:p>
        </p:txBody>
      </p:sp>
      <p:sp>
        <p:nvSpPr>
          <p:cNvPr id="19" name="Text 17"/>
          <p:cNvSpPr/>
          <p:nvPr/>
        </p:nvSpPr>
        <p:spPr>
          <a:xfrm>
            <a:off x="8084582" y="6188988"/>
            <a:ext cx="5827871" cy="1312545"/>
          </a:xfrm>
          <a:prstGeom prst="rect">
            <a:avLst/>
          </a:prstGeom>
          <a:noFill/>
          <a:ln/>
        </p:spPr>
        <p:txBody>
          <a:bodyPr wrap="square" lIns="0" tIns="0" rIns="0" bIns="0" rtlCol="0" anchor="t"/>
          <a:lstStyle/>
          <a:p>
            <a:pPr marL="0" indent="0">
              <a:lnSpc>
                <a:spcPts val="2550"/>
              </a:lnSpc>
              <a:buNone/>
            </a:pPr>
            <a:r>
              <a:rPr lang="en-US" sz="1600" dirty="0">
                <a:solidFill>
                  <a:srgbClr val="4C4C4D"/>
                </a:solidFill>
                <a:latin typeface="Heebo" pitchFamily="34" charset="0"/>
                <a:ea typeface="Heebo" pitchFamily="34" charset="-122"/>
                <a:cs typeface="Heebo" pitchFamily="34" charset="-120"/>
              </a:rPr>
              <a:t>Connecting with friends, family, or a support group can help alleviate stress and provide a sense of belonging. Sharing your worries and concerns with others can help you gain perspective and reduce feelings of isolation.</a:t>
            </a:r>
            <a:endParaRPr lang="en-US" sz="1600" dirty="0"/>
          </a:p>
        </p:txBody>
      </p:sp>
      <p:pic>
        <p:nvPicPr>
          <p:cNvPr id="20" name="Picture 19">
            <a:extLst>
              <a:ext uri="{FF2B5EF4-FFF2-40B4-BE49-F238E27FC236}">
                <a16:creationId xmlns:a16="http://schemas.microsoft.com/office/drawing/2014/main" id="{77ACD660-538C-23E7-4045-593FE06ADE7D}"/>
              </a:ext>
            </a:extLst>
          </p:cNvPr>
          <p:cNvPicPr>
            <a:picLocks noChangeAspect="1"/>
          </p:cNvPicPr>
          <p:nvPr/>
        </p:nvPicPr>
        <p:blipFill>
          <a:blip r:embed="rId3"/>
          <a:stretch>
            <a:fillRect/>
          </a:stretch>
        </p:blipFill>
        <p:spPr>
          <a:xfrm>
            <a:off x="12115449" y="7600640"/>
            <a:ext cx="2514951" cy="5620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552</Words>
  <Application>Microsoft Office PowerPoint</Application>
  <PresentationFormat>Custom</PresentationFormat>
  <Paragraphs>38</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Heebo</vt:lpstr>
      <vt:lpstr>Aharoni</vt:lpstr>
      <vt:lpstr>Crimson Pro Semi Bold</vt:lpstr>
      <vt:lpstr>Heebo Bold</vt:lpstr>
      <vt:lpstr>Arial Black</vt:lpstr>
      <vt:lpstr>Arial</vt:lpstr>
      <vt:lpstr>Office Theme</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2024-11-13T08:19:03Z</dcterms:created>
  <dcterms:modified xsi:type="dcterms:W3CDTF">2024-11-29T09:18:45Z</dcterms:modified>
</cp:coreProperties>
</file>