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1" r:id="rId2"/>
    <p:sldId id="256" r:id="rId3"/>
    <p:sldId id="257" r:id="rId4"/>
    <p:sldId id="258" r:id="rId5"/>
    <p:sldId id="259" r:id="rId6"/>
  </p:sldIdLst>
  <p:sldSz cx="14630400" cy="8229600"/>
  <p:notesSz cx="8229600" cy="14630400"/>
  <p:embeddedFontLst>
    <p:embeddedFont>
      <p:font typeface="Aharoni" panose="02010803020104030203" pitchFamily="2" charset="-79"/>
      <p:bold r:id="rId8"/>
    </p:embeddedFont>
    <p:embeddedFont>
      <p:font typeface="Arial Black" panose="020B0A04020102020204" pitchFamily="34" charset="0"/>
      <p:bold r:id="rId9"/>
    </p:embeddedFont>
    <p:embeddedFont>
      <p:font typeface="Roboto" panose="02000000000000000000" pitchFamily="2" charset="0"/>
      <p:regular r:id="rId10"/>
      <p:bold r:id="rId11"/>
    </p:embeddedFont>
    <p:embeddedFont>
      <p:font typeface="Roboto Bold" panose="020B0604020202020204" charset="0"/>
      <p:bold r:id="rId12"/>
    </p:embeddedFont>
    <p:embeddedFont>
      <p:font typeface="Saira Medium"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3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9052103"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a:t>
            </a:r>
            <a:r>
              <a:rPr lang="en-GB" sz="2200" b="1" dirty="0">
                <a:solidFill>
                  <a:srgbClr val="FF0000"/>
                </a:solidFill>
                <a:latin typeface="Arial Black" pitchFamily="34" charset="0"/>
                <a:cs typeface="Aharoni" pitchFamily="2" charset="-79"/>
              </a:rPr>
              <a:t>Personality and Soft Skills Development</a:t>
            </a:r>
          </a:p>
          <a:p>
            <a:r>
              <a:rPr lang="en-US" sz="2200" b="1" dirty="0">
                <a:solidFill>
                  <a:srgbClr val="FF0000"/>
                </a:solidFill>
                <a:latin typeface="Arial Black" pitchFamily="34" charset="0"/>
                <a:cs typeface="Aharoni" pitchFamily="2" charset="-79"/>
              </a:rPr>
              <a:t>Course Code : 22HRM2NME1</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725058"/>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Unit-V</a:t>
            </a:r>
          </a:p>
          <a:p>
            <a:pPr algn="ctr"/>
            <a:r>
              <a:rPr lang="en-US" sz="2800" b="1" dirty="0">
                <a:solidFill>
                  <a:srgbClr val="7030A0"/>
                </a:solidFill>
                <a:latin typeface="Arial Black" pitchFamily="34" charset="0"/>
              </a:rPr>
              <a:t>Group Dynamics</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4940" y="566499"/>
            <a:ext cx="7746921" cy="3443288"/>
          </a:xfrm>
          <a:prstGeom prst="rect">
            <a:avLst/>
          </a:prstGeom>
          <a:noFill/>
          <a:ln/>
        </p:spPr>
        <p:txBody>
          <a:bodyPr wrap="square" lIns="0" tIns="0" rIns="0" bIns="0" rtlCol="0" anchor="t"/>
          <a:lstStyle/>
          <a:p>
            <a:pPr marL="0" indent="0">
              <a:lnSpc>
                <a:spcPts val="6750"/>
              </a:lnSpc>
              <a:buNone/>
            </a:pPr>
            <a:endParaRPr lang="en-US" sz="5400" dirty="0">
              <a:solidFill>
                <a:srgbClr val="FFFFFF"/>
              </a:solidFill>
              <a:latin typeface="Saira Medium" pitchFamily="34" charset="0"/>
              <a:ea typeface="Saira Medium" pitchFamily="34" charset="-122"/>
              <a:cs typeface="Saira Medium" pitchFamily="34" charset="-120"/>
            </a:endParaRPr>
          </a:p>
          <a:p>
            <a:pPr marL="0" indent="0">
              <a:lnSpc>
                <a:spcPts val="6750"/>
              </a:lnSpc>
              <a:buNone/>
            </a:pPr>
            <a:endParaRPr lang="en-US" sz="5400" dirty="0">
              <a:solidFill>
                <a:srgbClr val="FFFFFF"/>
              </a:solidFill>
              <a:latin typeface="Saira Medium" pitchFamily="34" charset="0"/>
              <a:ea typeface="Saira Medium" pitchFamily="34" charset="-122"/>
              <a:cs typeface="Saira Medium" pitchFamily="34" charset="-120"/>
            </a:endParaRPr>
          </a:p>
          <a:p>
            <a:pPr marL="0" indent="0">
              <a:lnSpc>
                <a:spcPts val="6750"/>
              </a:lnSpc>
              <a:buNone/>
            </a:pPr>
            <a:r>
              <a:rPr lang="en-US" sz="5400" dirty="0">
                <a:solidFill>
                  <a:srgbClr val="FFFFFF"/>
                </a:solidFill>
                <a:latin typeface="Saira Medium" pitchFamily="34" charset="0"/>
                <a:ea typeface="Saira Medium" pitchFamily="34" charset="-122"/>
                <a:cs typeface="Saira Medium" pitchFamily="34" charset="-120"/>
              </a:rPr>
              <a:t>Group</a:t>
            </a:r>
          </a:p>
          <a:p>
            <a:pPr marL="0" indent="0">
              <a:lnSpc>
                <a:spcPts val="6750"/>
              </a:lnSpc>
              <a:buNone/>
            </a:pPr>
            <a:r>
              <a:rPr lang="en-US" sz="5400" dirty="0">
                <a:solidFill>
                  <a:srgbClr val="FFFFFF"/>
                </a:solidFill>
                <a:latin typeface="Saira Medium" pitchFamily="34" charset="0"/>
                <a:ea typeface="Saira Medium" pitchFamily="34" charset="-122"/>
                <a:cs typeface="Saira Medium" pitchFamily="34" charset="-120"/>
              </a:rPr>
              <a:t>Dynamics</a:t>
            </a:r>
            <a:endParaRPr lang="en-US" sz="5400" dirty="0"/>
          </a:p>
        </p:txBody>
      </p:sp>
      <p:sp>
        <p:nvSpPr>
          <p:cNvPr id="4" name="Text 1"/>
          <p:cNvSpPr/>
          <p:nvPr/>
        </p:nvSpPr>
        <p:spPr>
          <a:xfrm>
            <a:off x="6184940" y="4309110"/>
            <a:ext cx="7746921" cy="1277779"/>
          </a:xfrm>
          <a:prstGeom prst="rect">
            <a:avLst/>
          </a:prstGeom>
          <a:noFill/>
          <a:ln/>
        </p:spPr>
        <p:txBody>
          <a:bodyPr wrap="square" lIns="0" tIns="0" rIns="0" bIns="0" rtlCol="0" anchor="t"/>
          <a:lstStyle/>
          <a:p>
            <a:pPr marL="0" indent="0">
              <a:lnSpc>
                <a:spcPts val="2500"/>
              </a:lnSpc>
              <a:buNone/>
            </a:pPr>
            <a:r>
              <a:rPr lang="en-US" sz="1550" dirty="0">
                <a:solidFill>
                  <a:srgbClr val="E5E0DF"/>
                </a:solidFill>
                <a:latin typeface="Roboto" pitchFamily="34" charset="0"/>
                <a:ea typeface="Roboto" pitchFamily="34" charset="-122"/>
                <a:cs typeface="Roboto" pitchFamily="34" charset="-120"/>
              </a:rPr>
              <a:t>Groups are a fundamental aspect of human society, where individuals come together to share ideas, accomplish goals, and support each other. A group can be defined as a collection of two or more individuals who interact with each other, share common goals, and perceive themselves as belonging to a collective unit.</a:t>
            </a:r>
            <a:endParaRPr lang="en-US" sz="1550" dirty="0"/>
          </a:p>
        </p:txBody>
      </p:sp>
      <p:sp>
        <p:nvSpPr>
          <p:cNvPr id="5" name="Text 2"/>
          <p:cNvSpPr/>
          <p:nvPr/>
        </p:nvSpPr>
        <p:spPr>
          <a:xfrm>
            <a:off x="6184940" y="5811441"/>
            <a:ext cx="7746921" cy="1277779"/>
          </a:xfrm>
          <a:prstGeom prst="rect">
            <a:avLst/>
          </a:prstGeom>
          <a:noFill/>
          <a:ln/>
        </p:spPr>
        <p:txBody>
          <a:bodyPr wrap="square" lIns="0" tIns="0" rIns="0" bIns="0" rtlCol="0" anchor="t"/>
          <a:lstStyle/>
          <a:p>
            <a:pPr marL="0" indent="0">
              <a:lnSpc>
                <a:spcPts val="2500"/>
              </a:lnSpc>
              <a:buNone/>
            </a:pPr>
            <a:r>
              <a:rPr lang="en-US" sz="1550" dirty="0">
                <a:solidFill>
                  <a:srgbClr val="E5E0DF"/>
                </a:solidFill>
                <a:latin typeface="Roboto" pitchFamily="34" charset="0"/>
                <a:ea typeface="Roboto" pitchFamily="34" charset="-122"/>
                <a:cs typeface="Roboto" pitchFamily="34" charset="-120"/>
              </a:rPr>
              <a:t>Group dynamics refers to the study of how individuals within a group interact, influence each other, and work towards common objectives. Understanding group dynamics is crucial for navigating the complexities of teamwork, fostering effective communication, and maximizing group performance.</a:t>
            </a:r>
            <a:endParaRPr lang="en-US" sz="1550" dirty="0"/>
          </a:p>
        </p:txBody>
      </p:sp>
      <p:sp>
        <p:nvSpPr>
          <p:cNvPr id="6" name="Shape 3"/>
          <p:cNvSpPr/>
          <p:nvPr/>
        </p:nvSpPr>
        <p:spPr>
          <a:xfrm>
            <a:off x="6184940" y="7328654"/>
            <a:ext cx="319326" cy="319326"/>
          </a:xfrm>
          <a:prstGeom prst="roundRect">
            <a:avLst>
              <a:gd name="adj" fmla="val 28632450"/>
            </a:avLst>
          </a:prstGeom>
          <a:noFill/>
          <a:ln w="7620">
            <a:solidFill>
              <a:srgbClr val="FFFFFF"/>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6192560" y="7336274"/>
            <a:ext cx="304086" cy="304086"/>
          </a:xfrm>
          <a:prstGeom prst="rect">
            <a:avLst/>
          </a:prstGeom>
        </p:spPr>
      </p:pic>
      <p:sp>
        <p:nvSpPr>
          <p:cNvPr id="8" name="Text 4"/>
          <p:cNvSpPr/>
          <p:nvPr/>
        </p:nvSpPr>
        <p:spPr>
          <a:xfrm>
            <a:off x="6604040" y="7313771"/>
            <a:ext cx="1762839" cy="349329"/>
          </a:xfrm>
          <a:prstGeom prst="rect">
            <a:avLst/>
          </a:prstGeom>
          <a:noFill/>
          <a:ln/>
        </p:spPr>
        <p:txBody>
          <a:bodyPr wrap="none" lIns="0" tIns="0" rIns="0" bIns="0" rtlCol="0" anchor="t"/>
          <a:lstStyle/>
          <a:p>
            <a:pPr marL="0" indent="0" algn="l">
              <a:lnSpc>
                <a:spcPts val="2750"/>
              </a:lnSpc>
              <a:buNone/>
            </a:pPr>
            <a:r>
              <a:rPr lang="en-US" sz="1950" b="1" dirty="0">
                <a:solidFill>
                  <a:srgbClr val="E5E0DF"/>
                </a:solidFill>
                <a:latin typeface="Roboto Bold" pitchFamily="34" charset="0"/>
                <a:ea typeface="Roboto Bold" pitchFamily="34" charset="-122"/>
                <a:cs typeface="Roboto Bold" pitchFamily="34" charset="-120"/>
              </a:rPr>
              <a:t>by Presentation</a:t>
            </a:r>
            <a:endParaRPr lang="en-US" sz="1950" dirty="0"/>
          </a:p>
        </p:txBody>
      </p:sp>
      <p:pic>
        <p:nvPicPr>
          <p:cNvPr id="10" name="Picture 9">
            <a:extLst>
              <a:ext uri="{FF2B5EF4-FFF2-40B4-BE49-F238E27FC236}">
                <a16:creationId xmlns:a16="http://schemas.microsoft.com/office/drawing/2014/main" id="{68644D1C-AAE7-91A0-A09D-2F28A7EC6BE8}"/>
              </a:ext>
            </a:extLst>
          </p:cNvPr>
          <p:cNvPicPr>
            <a:picLocks noChangeAspect="1"/>
          </p:cNvPicPr>
          <p:nvPr/>
        </p:nvPicPr>
        <p:blipFill>
          <a:blip r:embed="rId5"/>
          <a:stretch>
            <a:fillRect/>
          </a:stretch>
        </p:blipFill>
        <p:spPr>
          <a:xfrm>
            <a:off x="6076777" y="7317503"/>
            <a:ext cx="2476846" cy="371527"/>
          </a:xfrm>
          <a:prstGeom prst="rect">
            <a:avLst/>
          </a:prstGeom>
        </p:spPr>
      </p:pic>
      <p:pic>
        <p:nvPicPr>
          <p:cNvPr id="12" name="Picture 11">
            <a:extLst>
              <a:ext uri="{FF2B5EF4-FFF2-40B4-BE49-F238E27FC236}">
                <a16:creationId xmlns:a16="http://schemas.microsoft.com/office/drawing/2014/main" id="{FC6185E8-EBA8-C70B-5BEB-8E1B306F2E49}"/>
              </a:ext>
            </a:extLst>
          </p:cNvPr>
          <p:cNvPicPr>
            <a:picLocks noChangeAspect="1"/>
          </p:cNvPicPr>
          <p:nvPr/>
        </p:nvPicPr>
        <p:blipFill>
          <a:blip r:embed="rId5"/>
          <a:stretch>
            <a:fillRect/>
          </a:stretch>
        </p:blipFill>
        <p:spPr>
          <a:xfrm>
            <a:off x="12153554" y="7808998"/>
            <a:ext cx="2476846" cy="3715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085493"/>
            <a:ext cx="10880288" cy="708779"/>
          </a:xfrm>
          <a:prstGeom prst="rect">
            <a:avLst/>
          </a:prstGeom>
          <a:noFill/>
          <a:ln/>
        </p:spPr>
        <p:txBody>
          <a:bodyPr wrap="none" lIns="0" tIns="0" rIns="0" bIns="0" rtlCol="0" anchor="t"/>
          <a:lstStyle/>
          <a:p>
            <a:pPr marL="0" indent="0">
              <a:lnSpc>
                <a:spcPts val="5550"/>
              </a:lnSpc>
              <a:buNone/>
            </a:pPr>
            <a:r>
              <a:rPr lang="en-US" sz="4450" dirty="0">
                <a:solidFill>
                  <a:srgbClr val="FFFFFF"/>
                </a:solidFill>
                <a:latin typeface="Saira Medium" pitchFamily="34" charset="0"/>
                <a:ea typeface="Saira Medium" pitchFamily="34" charset="-122"/>
                <a:cs typeface="Saira Medium" pitchFamily="34" charset="-120"/>
              </a:rPr>
              <a:t>Types of Groups and Their Characteristics</a:t>
            </a:r>
            <a:endParaRPr lang="en-US" sz="4450" dirty="0"/>
          </a:p>
        </p:txBody>
      </p:sp>
      <p:sp>
        <p:nvSpPr>
          <p:cNvPr id="3" name="Text 1"/>
          <p:cNvSpPr/>
          <p:nvPr/>
        </p:nvSpPr>
        <p:spPr>
          <a:xfrm>
            <a:off x="793790" y="2247900"/>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pitchFamily="34" charset="0"/>
                <a:ea typeface="Roboto" pitchFamily="34" charset="-122"/>
                <a:cs typeface="Roboto" pitchFamily="34" charset="-120"/>
              </a:rPr>
              <a:t>Groups can be categorized into various types based on their purpose, structure, and nature of interaction. Some common types of groups include:</a:t>
            </a:r>
            <a:endParaRPr lang="en-US" sz="1750" dirty="0"/>
          </a:p>
        </p:txBody>
      </p:sp>
      <p:sp>
        <p:nvSpPr>
          <p:cNvPr id="4" name="Text 2"/>
          <p:cNvSpPr/>
          <p:nvPr/>
        </p:nvSpPr>
        <p:spPr>
          <a:xfrm>
            <a:off x="793790" y="345567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Saira Medium" pitchFamily="34" charset="0"/>
                <a:ea typeface="Saira Medium" pitchFamily="34" charset="-122"/>
                <a:cs typeface="Saira Medium" pitchFamily="34" charset="-120"/>
              </a:rPr>
              <a:t>Primary Groups</a:t>
            </a:r>
            <a:endParaRPr lang="en-US" sz="2200" dirty="0"/>
          </a:p>
        </p:txBody>
      </p:sp>
      <p:sp>
        <p:nvSpPr>
          <p:cNvPr id="5" name="Text 3"/>
          <p:cNvSpPr/>
          <p:nvPr/>
        </p:nvSpPr>
        <p:spPr>
          <a:xfrm>
            <a:off x="793790" y="4036814"/>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pitchFamily="34" charset="0"/>
                <a:ea typeface="Roboto" pitchFamily="34" charset="-122"/>
                <a:cs typeface="Roboto" pitchFamily="34" charset="-120"/>
              </a:rPr>
              <a:t>These groups are characterized by close personal relationships, such as families, close friends, and intimate circles. Members share strong emotional bonds, provide significant support, and influence each other deeply.</a:t>
            </a:r>
            <a:endParaRPr lang="en-US" sz="1750" dirty="0"/>
          </a:p>
        </p:txBody>
      </p:sp>
      <p:sp>
        <p:nvSpPr>
          <p:cNvPr id="6" name="Text 4"/>
          <p:cNvSpPr/>
          <p:nvPr/>
        </p:nvSpPr>
        <p:spPr>
          <a:xfrm>
            <a:off x="5332928" y="345567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Saira Medium" pitchFamily="34" charset="0"/>
                <a:ea typeface="Saira Medium" pitchFamily="34" charset="-122"/>
                <a:cs typeface="Saira Medium" pitchFamily="34" charset="-120"/>
              </a:rPr>
              <a:t>Secondary Groups</a:t>
            </a:r>
            <a:endParaRPr lang="en-US" sz="2200" dirty="0"/>
          </a:p>
        </p:txBody>
      </p:sp>
      <p:sp>
        <p:nvSpPr>
          <p:cNvPr id="7" name="Text 5"/>
          <p:cNvSpPr/>
          <p:nvPr/>
        </p:nvSpPr>
        <p:spPr>
          <a:xfrm>
            <a:off x="5332928" y="4036814"/>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pitchFamily="34" charset="0"/>
                <a:ea typeface="Roboto" pitchFamily="34" charset="-122"/>
                <a:cs typeface="Roboto" pitchFamily="34" charset="-120"/>
              </a:rPr>
              <a:t>These groups are formed for specific purposes, often based on shared interests or goals. Examples include work teams, clubs, and professional associations. Interactions in these groups tend to be more formal and less emotionally charged.</a:t>
            </a:r>
            <a:endParaRPr lang="en-US" sz="1750" dirty="0"/>
          </a:p>
        </p:txBody>
      </p:sp>
      <p:sp>
        <p:nvSpPr>
          <p:cNvPr id="8" name="Text 6"/>
          <p:cNvSpPr/>
          <p:nvPr/>
        </p:nvSpPr>
        <p:spPr>
          <a:xfrm>
            <a:off x="9872067" y="345567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Saira Medium" pitchFamily="34" charset="0"/>
                <a:ea typeface="Saira Medium" pitchFamily="34" charset="-122"/>
                <a:cs typeface="Saira Medium" pitchFamily="34" charset="-120"/>
              </a:rPr>
              <a:t>Formal Groups</a:t>
            </a:r>
            <a:endParaRPr lang="en-US" sz="2200" dirty="0"/>
          </a:p>
        </p:txBody>
      </p:sp>
      <p:sp>
        <p:nvSpPr>
          <p:cNvPr id="9" name="Text 7"/>
          <p:cNvSpPr/>
          <p:nvPr/>
        </p:nvSpPr>
        <p:spPr>
          <a:xfrm>
            <a:off x="9872067" y="4036814"/>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pitchFamily="34" charset="0"/>
                <a:ea typeface="Roboto" pitchFamily="34" charset="-122"/>
                <a:cs typeface="Roboto" pitchFamily="34" charset="-120"/>
              </a:rPr>
              <a:t>These groups have clearly defined structures, roles, and procedures. They are often established within organizations or institutions, such as committees, task forces, and departments. Formal groups emphasize hierarchy and standardized processes.</a:t>
            </a:r>
            <a:endParaRPr lang="en-US" sz="1750" dirty="0"/>
          </a:p>
        </p:txBody>
      </p:sp>
      <p:pic>
        <p:nvPicPr>
          <p:cNvPr id="10" name="Picture 9">
            <a:extLst>
              <a:ext uri="{FF2B5EF4-FFF2-40B4-BE49-F238E27FC236}">
                <a16:creationId xmlns:a16="http://schemas.microsoft.com/office/drawing/2014/main" id="{C47C2ECD-A9EB-C5BF-6960-9A1E46ECFE28}"/>
              </a:ext>
            </a:extLst>
          </p:cNvPr>
          <p:cNvPicPr>
            <a:picLocks noChangeAspect="1"/>
          </p:cNvPicPr>
          <p:nvPr/>
        </p:nvPicPr>
        <p:blipFill>
          <a:blip r:embed="rId3"/>
          <a:stretch>
            <a:fillRect/>
          </a:stretch>
        </p:blipFill>
        <p:spPr>
          <a:xfrm>
            <a:off x="12153554" y="7808998"/>
            <a:ext cx="2476846" cy="3715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732473"/>
            <a:ext cx="11393448" cy="708779"/>
          </a:xfrm>
          <a:prstGeom prst="rect">
            <a:avLst/>
          </a:prstGeom>
          <a:noFill/>
          <a:ln/>
        </p:spPr>
        <p:txBody>
          <a:bodyPr wrap="none" lIns="0" tIns="0" rIns="0" bIns="0" rtlCol="0" anchor="t"/>
          <a:lstStyle/>
          <a:p>
            <a:pPr marL="0" indent="0">
              <a:lnSpc>
                <a:spcPts val="5550"/>
              </a:lnSpc>
              <a:buNone/>
            </a:pPr>
            <a:r>
              <a:rPr lang="en-US" sz="4450" dirty="0">
                <a:solidFill>
                  <a:srgbClr val="FFFFFF"/>
                </a:solidFill>
                <a:latin typeface="Saira Medium" pitchFamily="34" charset="0"/>
                <a:ea typeface="Saira Medium" pitchFamily="34" charset="-122"/>
                <a:cs typeface="Saira Medium" pitchFamily="34" charset="-120"/>
              </a:rPr>
              <a:t>Effective Participation in Group Discussions</a:t>
            </a:r>
            <a:endParaRPr lang="en-US" sz="4450" dirty="0"/>
          </a:p>
        </p:txBody>
      </p:sp>
      <p:sp>
        <p:nvSpPr>
          <p:cNvPr id="3" name="Text 1"/>
          <p:cNvSpPr/>
          <p:nvPr/>
        </p:nvSpPr>
        <p:spPr>
          <a:xfrm>
            <a:off x="793790" y="1894880"/>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pitchFamily="34" charset="0"/>
                <a:ea typeface="Roboto" pitchFamily="34" charset="-122"/>
                <a:cs typeface="Roboto" pitchFamily="34" charset="-120"/>
              </a:rPr>
              <a:t>Effective participation in group discussions is crucial for achieving shared goals, generating creative solutions, and fostering a collaborative environment. Here are some key principles for effective participation:</a:t>
            </a:r>
            <a:endParaRPr lang="en-US" sz="1750" dirty="0"/>
          </a:p>
        </p:txBody>
      </p:sp>
      <p:sp>
        <p:nvSpPr>
          <p:cNvPr id="4" name="Shape 2"/>
          <p:cNvSpPr/>
          <p:nvPr/>
        </p:nvSpPr>
        <p:spPr>
          <a:xfrm>
            <a:off x="793790" y="3130987"/>
            <a:ext cx="510302" cy="510302"/>
          </a:xfrm>
          <a:prstGeom prst="roundRect">
            <a:avLst>
              <a:gd name="adj" fmla="val 40005"/>
            </a:avLst>
          </a:prstGeom>
          <a:solidFill>
            <a:srgbClr val="030303"/>
          </a:solidFill>
          <a:ln w="22860">
            <a:solidFill>
              <a:srgbClr val="FC8337"/>
            </a:solidFill>
            <a:prstDash val="solid"/>
          </a:ln>
        </p:spPr>
        <p:txBody>
          <a:bodyPr/>
          <a:lstStyle/>
          <a:p>
            <a:endParaRPr lang="en-US"/>
          </a:p>
        </p:txBody>
      </p:sp>
      <p:sp>
        <p:nvSpPr>
          <p:cNvPr id="5" name="Text 3"/>
          <p:cNvSpPr/>
          <p:nvPr/>
        </p:nvSpPr>
        <p:spPr>
          <a:xfrm>
            <a:off x="983694" y="3215997"/>
            <a:ext cx="130373" cy="34028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Saira Medium" pitchFamily="34" charset="0"/>
                <a:ea typeface="Saira Medium" pitchFamily="34" charset="-122"/>
                <a:cs typeface="Saira Medium" pitchFamily="34" charset="-120"/>
              </a:rPr>
              <a:t>1</a:t>
            </a:r>
            <a:endParaRPr lang="en-US" sz="2650" dirty="0"/>
          </a:p>
        </p:txBody>
      </p:sp>
      <p:sp>
        <p:nvSpPr>
          <p:cNvPr id="6" name="Text 4"/>
          <p:cNvSpPr/>
          <p:nvPr/>
        </p:nvSpPr>
        <p:spPr>
          <a:xfrm>
            <a:off x="1530906" y="313098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E5E0DF"/>
                </a:solidFill>
                <a:latin typeface="Saira Medium" pitchFamily="34" charset="0"/>
                <a:ea typeface="Saira Medium" pitchFamily="34" charset="-122"/>
                <a:cs typeface="Saira Medium" pitchFamily="34" charset="-120"/>
              </a:rPr>
              <a:t>Active Listening</a:t>
            </a:r>
            <a:endParaRPr lang="en-US" sz="2200" dirty="0"/>
          </a:p>
        </p:txBody>
      </p:sp>
      <p:sp>
        <p:nvSpPr>
          <p:cNvPr id="7" name="Text 5"/>
          <p:cNvSpPr/>
          <p:nvPr/>
        </p:nvSpPr>
        <p:spPr>
          <a:xfrm>
            <a:off x="1530906" y="3621405"/>
            <a:ext cx="5670947" cy="1088708"/>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pitchFamily="34" charset="0"/>
                <a:ea typeface="Roboto" pitchFamily="34" charset="-122"/>
                <a:cs typeface="Roboto" pitchFamily="34" charset="-120"/>
              </a:rPr>
              <a:t>Paying attention to what others say, understanding their perspectives, and responding appropriately is essential for building trust and reaching consensus.</a:t>
            </a:r>
            <a:endParaRPr lang="en-US" sz="1750" dirty="0"/>
          </a:p>
        </p:txBody>
      </p:sp>
      <p:sp>
        <p:nvSpPr>
          <p:cNvPr id="8" name="Shape 6"/>
          <p:cNvSpPr/>
          <p:nvPr/>
        </p:nvSpPr>
        <p:spPr>
          <a:xfrm>
            <a:off x="7428667" y="3130987"/>
            <a:ext cx="510302" cy="510302"/>
          </a:xfrm>
          <a:prstGeom prst="roundRect">
            <a:avLst>
              <a:gd name="adj" fmla="val 40005"/>
            </a:avLst>
          </a:prstGeom>
          <a:solidFill>
            <a:srgbClr val="030303"/>
          </a:solidFill>
          <a:ln w="22860">
            <a:solidFill>
              <a:srgbClr val="FC8337"/>
            </a:solidFill>
            <a:prstDash val="solid"/>
          </a:ln>
        </p:spPr>
        <p:txBody>
          <a:bodyPr/>
          <a:lstStyle/>
          <a:p>
            <a:endParaRPr lang="en-US"/>
          </a:p>
        </p:txBody>
      </p:sp>
      <p:sp>
        <p:nvSpPr>
          <p:cNvPr id="9" name="Text 7"/>
          <p:cNvSpPr/>
          <p:nvPr/>
        </p:nvSpPr>
        <p:spPr>
          <a:xfrm>
            <a:off x="7579876" y="3215997"/>
            <a:ext cx="207883" cy="34028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Saira Medium" pitchFamily="34" charset="0"/>
                <a:ea typeface="Saira Medium" pitchFamily="34" charset="-122"/>
                <a:cs typeface="Saira Medium" pitchFamily="34" charset="-120"/>
              </a:rPr>
              <a:t>2</a:t>
            </a:r>
            <a:endParaRPr lang="en-US" sz="2650" dirty="0"/>
          </a:p>
        </p:txBody>
      </p:sp>
      <p:sp>
        <p:nvSpPr>
          <p:cNvPr id="10" name="Text 8"/>
          <p:cNvSpPr/>
          <p:nvPr/>
        </p:nvSpPr>
        <p:spPr>
          <a:xfrm>
            <a:off x="8165783" y="3130987"/>
            <a:ext cx="3511272" cy="354330"/>
          </a:xfrm>
          <a:prstGeom prst="rect">
            <a:avLst/>
          </a:prstGeom>
          <a:noFill/>
          <a:ln/>
        </p:spPr>
        <p:txBody>
          <a:bodyPr wrap="none" lIns="0" tIns="0" rIns="0" bIns="0" rtlCol="0" anchor="t"/>
          <a:lstStyle/>
          <a:p>
            <a:pPr marL="0" indent="0">
              <a:lnSpc>
                <a:spcPts val="2750"/>
              </a:lnSpc>
              <a:buNone/>
            </a:pPr>
            <a:r>
              <a:rPr lang="en-US" sz="2200" dirty="0">
                <a:solidFill>
                  <a:srgbClr val="E5E0DF"/>
                </a:solidFill>
                <a:latin typeface="Saira Medium" pitchFamily="34" charset="0"/>
                <a:ea typeface="Saira Medium" pitchFamily="34" charset="-122"/>
                <a:cs typeface="Saira Medium" pitchFamily="34" charset="-120"/>
              </a:rPr>
              <a:t>Respectful Communication</a:t>
            </a:r>
            <a:endParaRPr lang="en-US" sz="2200" dirty="0"/>
          </a:p>
        </p:txBody>
      </p:sp>
      <p:sp>
        <p:nvSpPr>
          <p:cNvPr id="11" name="Text 9"/>
          <p:cNvSpPr/>
          <p:nvPr/>
        </p:nvSpPr>
        <p:spPr>
          <a:xfrm>
            <a:off x="8165783" y="3621405"/>
            <a:ext cx="5670947" cy="1451610"/>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pitchFamily="34" charset="0"/>
                <a:ea typeface="Roboto" pitchFamily="34" charset="-122"/>
                <a:cs typeface="Roboto" pitchFamily="34" charset="-120"/>
              </a:rPr>
              <a:t>Expressing your ideas clearly and concisely, while respecting the opinions and contributions of others, is vital for maintaining a positive and productive discussion.</a:t>
            </a:r>
            <a:endParaRPr lang="en-US" sz="1750" dirty="0"/>
          </a:p>
        </p:txBody>
      </p:sp>
      <p:sp>
        <p:nvSpPr>
          <p:cNvPr id="12" name="Shape 10"/>
          <p:cNvSpPr/>
          <p:nvPr/>
        </p:nvSpPr>
        <p:spPr>
          <a:xfrm>
            <a:off x="793790" y="5554980"/>
            <a:ext cx="510302" cy="510302"/>
          </a:xfrm>
          <a:prstGeom prst="roundRect">
            <a:avLst>
              <a:gd name="adj" fmla="val 40005"/>
            </a:avLst>
          </a:prstGeom>
          <a:solidFill>
            <a:srgbClr val="030303"/>
          </a:solidFill>
          <a:ln w="22860">
            <a:solidFill>
              <a:srgbClr val="FC8337"/>
            </a:solidFill>
            <a:prstDash val="solid"/>
          </a:ln>
        </p:spPr>
        <p:txBody>
          <a:bodyPr/>
          <a:lstStyle/>
          <a:p>
            <a:endParaRPr lang="en-US"/>
          </a:p>
        </p:txBody>
      </p:sp>
      <p:sp>
        <p:nvSpPr>
          <p:cNvPr id="13" name="Text 11"/>
          <p:cNvSpPr/>
          <p:nvPr/>
        </p:nvSpPr>
        <p:spPr>
          <a:xfrm>
            <a:off x="946190" y="5639991"/>
            <a:ext cx="205502" cy="34028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Saira Medium" pitchFamily="34" charset="0"/>
                <a:ea typeface="Saira Medium" pitchFamily="34" charset="-122"/>
                <a:cs typeface="Saira Medium" pitchFamily="34" charset="-120"/>
              </a:rPr>
              <a:t>3</a:t>
            </a:r>
            <a:endParaRPr lang="en-US" sz="2650" dirty="0"/>
          </a:p>
        </p:txBody>
      </p:sp>
      <p:sp>
        <p:nvSpPr>
          <p:cNvPr id="14" name="Text 12"/>
          <p:cNvSpPr/>
          <p:nvPr/>
        </p:nvSpPr>
        <p:spPr>
          <a:xfrm>
            <a:off x="1530906" y="5554980"/>
            <a:ext cx="2954179" cy="354330"/>
          </a:xfrm>
          <a:prstGeom prst="rect">
            <a:avLst/>
          </a:prstGeom>
          <a:noFill/>
          <a:ln/>
        </p:spPr>
        <p:txBody>
          <a:bodyPr wrap="none" lIns="0" tIns="0" rIns="0" bIns="0" rtlCol="0" anchor="t"/>
          <a:lstStyle/>
          <a:p>
            <a:pPr marL="0" indent="0">
              <a:lnSpc>
                <a:spcPts val="2750"/>
              </a:lnSpc>
              <a:buNone/>
            </a:pPr>
            <a:r>
              <a:rPr lang="en-US" sz="2200" dirty="0">
                <a:solidFill>
                  <a:srgbClr val="E5E0DF"/>
                </a:solidFill>
                <a:latin typeface="Saira Medium" pitchFamily="34" charset="0"/>
                <a:ea typeface="Saira Medium" pitchFamily="34" charset="-122"/>
                <a:cs typeface="Saira Medium" pitchFamily="34" charset="-120"/>
              </a:rPr>
              <a:t>Constructive Feedback</a:t>
            </a:r>
            <a:endParaRPr lang="en-US" sz="2200" dirty="0"/>
          </a:p>
        </p:txBody>
      </p:sp>
      <p:sp>
        <p:nvSpPr>
          <p:cNvPr id="15" name="Text 13"/>
          <p:cNvSpPr/>
          <p:nvPr/>
        </p:nvSpPr>
        <p:spPr>
          <a:xfrm>
            <a:off x="1530906" y="6045398"/>
            <a:ext cx="5670947" cy="1451610"/>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pitchFamily="34" charset="0"/>
                <a:ea typeface="Roboto" pitchFamily="34" charset="-122"/>
                <a:cs typeface="Roboto" pitchFamily="34" charset="-120"/>
              </a:rPr>
              <a:t>Providing helpful feedback, both positive and constructive, can enhance the group's understanding, identify areas for improvement, and strengthen collaboration.</a:t>
            </a:r>
            <a:endParaRPr lang="en-US" sz="1750" dirty="0"/>
          </a:p>
        </p:txBody>
      </p:sp>
      <p:sp>
        <p:nvSpPr>
          <p:cNvPr id="16" name="Shape 14"/>
          <p:cNvSpPr/>
          <p:nvPr/>
        </p:nvSpPr>
        <p:spPr>
          <a:xfrm>
            <a:off x="7428667" y="5554980"/>
            <a:ext cx="510302" cy="510302"/>
          </a:xfrm>
          <a:prstGeom prst="roundRect">
            <a:avLst>
              <a:gd name="adj" fmla="val 40005"/>
            </a:avLst>
          </a:prstGeom>
          <a:solidFill>
            <a:srgbClr val="030303"/>
          </a:solidFill>
          <a:ln w="22860">
            <a:solidFill>
              <a:srgbClr val="FC8337"/>
            </a:solidFill>
            <a:prstDash val="solid"/>
          </a:ln>
        </p:spPr>
        <p:txBody>
          <a:bodyPr/>
          <a:lstStyle/>
          <a:p>
            <a:endParaRPr lang="en-US"/>
          </a:p>
        </p:txBody>
      </p:sp>
      <p:sp>
        <p:nvSpPr>
          <p:cNvPr id="17" name="Text 15"/>
          <p:cNvSpPr/>
          <p:nvPr/>
        </p:nvSpPr>
        <p:spPr>
          <a:xfrm>
            <a:off x="7574042" y="5639991"/>
            <a:ext cx="219432" cy="34028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Saira Medium" pitchFamily="34" charset="0"/>
                <a:ea typeface="Saira Medium" pitchFamily="34" charset="-122"/>
                <a:cs typeface="Saira Medium" pitchFamily="34" charset="-120"/>
              </a:rPr>
              <a:t>4</a:t>
            </a:r>
            <a:endParaRPr lang="en-US" sz="2650" dirty="0"/>
          </a:p>
        </p:txBody>
      </p:sp>
      <p:sp>
        <p:nvSpPr>
          <p:cNvPr id="18" name="Text 16"/>
          <p:cNvSpPr/>
          <p:nvPr/>
        </p:nvSpPr>
        <p:spPr>
          <a:xfrm>
            <a:off x="8165783" y="5554980"/>
            <a:ext cx="3734633" cy="354330"/>
          </a:xfrm>
          <a:prstGeom prst="rect">
            <a:avLst/>
          </a:prstGeom>
          <a:noFill/>
          <a:ln/>
        </p:spPr>
        <p:txBody>
          <a:bodyPr wrap="none" lIns="0" tIns="0" rIns="0" bIns="0" rtlCol="0" anchor="t"/>
          <a:lstStyle/>
          <a:p>
            <a:pPr marL="0" indent="0">
              <a:lnSpc>
                <a:spcPts val="2750"/>
              </a:lnSpc>
              <a:buNone/>
            </a:pPr>
            <a:r>
              <a:rPr lang="en-US" sz="2200" dirty="0">
                <a:solidFill>
                  <a:srgbClr val="E5E0DF"/>
                </a:solidFill>
                <a:latin typeface="Saira Medium" pitchFamily="34" charset="0"/>
                <a:ea typeface="Saira Medium" pitchFamily="34" charset="-122"/>
                <a:cs typeface="Saira Medium" pitchFamily="34" charset="-120"/>
              </a:rPr>
              <a:t>Problem-Solving Orientation</a:t>
            </a:r>
            <a:endParaRPr lang="en-US" sz="2200" dirty="0"/>
          </a:p>
        </p:txBody>
      </p:sp>
      <p:sp>
        <p:nvSpPr>
          <p:cNvPr id="19" name="Text 17"/>
          <p:cNvSpPr/>
          <p:nvPr/>
        </p:nvSpPr>
        <p:spPr>
          <a:xfrm>
            <a:off x="8165783" y="6045398"/>
            <a:ext cx="5670947" cy="1088708"/>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pitchFamily="34" charset="0"/>
                <a:ea typeface="Roboto" pitchFamily="34" charset="-122"/>
                <a:cs typeface="Roboto" pitchFamily="34" charset="-120"/>
              </a:rPr>
              <a:t>Focusing on finding solutions to challenges, rather than assigning blame, helps the group move forward and achieve its objectives.</a:t>
            </a:r>
            <a:endParaRPr lang="en-US" sz="1750" dirty="0"/>
          </a:p>
        </p:txBody>
      </p:sp>
      <p:pic>
        <p:nvPicPr>
          <p:cNvPr id="20" name="Picture 19">
            <a:extLst>
              <a:ext uri="{FF2B5EF4-FFF2-40B4-BE49-F238E27FC236}">
                <a16:creationId xmlns:a16="http://schemas.microsoft.com/office/drawing/2014/main" id="{38477936-91AB-DF92-B1FF-F4481AEE032B}"/>
              </a:ext>
            </a:extLst>
          </p:cNvPr>
          <p:cNvPicPr>
            <a:picLocks noChangeAspect="1"/>
          </p:cNvPicPr>
          <p:nvPr/>
        </p:nvPicPr>
        <p:blipFill>
          <a:blip r:embed="rId3"/>
          <a:stretch>
            <a:fillRect/>
          </a:stretch>
        </p:blipFill>
        <p:spPr>
          <a:xfrm>
            <a:off x="12153554" y="7808998"/>
            <a:ext cx="2476846" cy="3715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13529" y="482084"/>
            <a:ext cx="6370320" cy="547807"/>
          </a:xfrm>
          <a:prstGeom prst="rect">
            <a:avLst/>
          </a:prstGeom>
          <a:noFill/>
          <a:ln/>
        </p:spPr>
        <p:txBody>
          <a:bodyPr wrap="none" lIns="0" tIns="0" rIns="0" bIns="0" rtlCol="0" anchor="t"/>
          <a:lstStyle/>
          <a:p>
            <a:pPr marL="0" indent="0">
              <a:lnSpc>
                <a:spcPts val="4300"/>
              </a:lnSpc>
              <a:buNone/>
            </a:pPr>
            <a:r>
              <a:rPr lang="en-US" sz="3450" dirty="0">
                <a:solidFill>
                  <a:srgbClr val="FFFFFF"/>
                </a:solidFill>
                <a:latin typeface="Saira Medium" pitchFamily="34" charset="0"/>
                <a:ea typeface="Saira Medium" pitchFamily="34" charset="-122"/>
                <a:cs typeface="Saira Medium" pitchFamily="34" charset="-120"/>
              </a:rPr>
              <a:t>Conflict Management in Groups</a:t>
            </a:r>
            <a:endParaRPr lang="en-US" sz="3450" dirty="0"/>
          </a:p>
        </p:txBody>
      </p:sp>
      <p:sp>
        <p:nvSpPr>
          <p:cNvPr id="3" name="Text 1"/>
          <p:cNvSpPr/>
          <p:nvPr/>
        </p:nvSpPr>
        <p:spPr>
          <a:xfrm>
            <a:off x="613529" y="1380411"/>
            <a:ext cx="13403342" cy="560784"/>
          </a:xfrm>
          <a:prstGeom prst="rect">
            <a:avLst/>
          </a:prstGeom>
          <a:noFill/>
          <a:ln/>
        </p:spPr>
        <p:txBody>
          <a:bodyPr wrap="square" lIns="0" tIns="0" rIns="0" bIns="0" rtlCol="0" anchor="t"/>
          <a:lstStyle/>
          <a:p>
            <a:pPr marL="0" indent="0">
              <a:lnSpc>
                <a:spcPts val="2200"/>
              </a:lnSpc>
              <a:buNone/>
            </a:pPr>
            <a:r>
              <a:rPr lang="en-US" sz="1350" dirty="0">
                <a:solidFill>
                  <a:srgbClr val="E5E0DF"/>
                </a:solidFill>
                <a:latin typeface="Roboto" pitchFamily="34" charset="0"/>
                <a:ea typeface="Roboto" pitchFamily="34" charset="-122"/>
                <a:cs typeface="Roboto" pitchFamily="34" charset="-120"/>
              </a:rPr>
              <a:t>Conflict is inevitable in any group setting, as individuals with different perspectives, values, and experiences come together. Managing conflict effectively is essential for maintaining a positive and productive group dynamic. Here are some strategies for navigating conflicts constructively:</a:t>
            </a:r>
            <a:endParaRPr lang="en-US" sz="1350" dirty="0"/>
          </a:p>
        </p:txBody>
      </p:sp>
      <p:pic>
        <p:nvPicPr>
          <p:cNvPr id="4" name="Image 0" descr="preencoded.png"/>
          <p:cNvPicPr>
            <a:picLocks noChangeAspect="1"/>
          </p:cNvPicPr>
          <p:nvPr/>
        </p:nvPicPr>
        <p:blipFill>
          <a:blip r:embed="rId3"/>
          <a:stretch>
            <a:fillRect/>
          </a:stretch>
        </p:blipFill>
        <p:spPr>
          <a:xfrm>
            <a:off x="613529" y="2138363"/>
            <a:ext cx="876538" cy="1402437"/>
          </a:xfrm>
          <a:prstGeom prst="rect">
            <a:avLst/>
          </a:prstGeom>
        </p:spPr>
      </p:pic>
      <p:sp>
        <p:nvSpPr>
          <p:cNvPr id="5" name="Text 2"/>
          <p:cNvSpPr/>
          <p:nvPr/>
        </p:nvSpPr>
        <p:spPr>
          <a:xfrm>
            <a:off x="1752957" y="2313623"/>
            <a:ext cx="2903458" cy="273963"/>
          </a:xfrm>
          <a:prstGeom prst="rect">
            <a:avLst/>
          </a:prstGeom>
          <a:noFill/>
          <a:ln/>
        </p:spPr>
        <p:txBody>
          <a:bodyPr wrap="none" lIns="0" tIns="0" rIns="0" bIns="0" rtlCol="0" anchor="t"/>
          <a:lstStyle/>
          <a:p>
            <a:pPr marL="0" indent="0" algn="l">
              <a:lnSpc>
                <a:spcPts val="2150"/>
              </a:lnSpc>
              <a:buNone/>
            </a:pPr>
            <a:r>
              <a:rPr lang="en-US" sz="1700" dirty="0">
                <a:solidFill>
                  <a:srgbClr val="E5E0DF"/>
                </a:solidFill>
                <a:latin typeface="Saira Medium" pitchFamily="34" charset="0"/>
                <a:ea typeface="Saira Medium" pitchFamily="34" charset="-122"/>
                <a:cs typeface="Saira Medium" pitchFamily="34" charset="-120"/>
              </a:rPr>
              <a:t>Recognize and Acknowledge</a:t>
            </a:r>
            <a:endParaRPr lang="en-US" sz="1700" dirty="0"/>
          </a:p>
        </p:txBody>
      </p:sp>
      <p:sp>
        <p:nvSpPr>
          <p:cNvPr id="6" name="Text 3"/>
          <p:cNvSpPr/>
          <p:nvPr/>
        </p:nvSpPr>
        <p:spPr>
          <a:xfrm>
            <a:off x="1752957" y="2692718"/>
            <a:ext cx="12263914" cy="280392"/>
          </a:xfrm>
          <a:prstGeom prst="rect">
            <a:avLst/>
          </a:prstGeom>
          <a:noFill/>
          <a:ln/>
        </p:spPr>
        <p:txBody>
          <a:bodyPr wrap="none" lIns="0" tIns="0" rIns="0" bIns="0" rtlCol="0" anchor="t"/>
          <a:lstStyle/>
          <a:p>
            <a:pPr marL="0" indent="0" algn="l">
              <a:lnSpc>
                <a:spcPts val="2200"/>
              </a:lnSpc>
              <a:buNone/>
            </a:pPr>
            <a:r>
              <a:rPr lang="en-US" sz="1350" dirty="0">
                <a:solidFill>
                  <a:srgbClr val="E5E0DF"/>
                </a:solidFill>
                <a:latin typeface="Roboto" pitchFamily="34" charset="0"/>
                <a:ea typeface="Roboto" pitchFamily="34" charset="-122"/>
                <a:cs typeface="Roboto" pitchFamily="34" charset="-120"/>
              </a:rPr>
              <a:t>Identifying the source of the conflict and acknowledging the feelings and perspectives of all parties involved is a crucial first step.</a:t>
            </a:r>
            <a:endParaRPr lang="en-US" sz="1350" dirty="0"/>
          </a:p>
        </p:txBody>
      </p:sp>
      <p:pic>
        <p:nvPicPr>
          <p:cNvPr id="7" name="Image 1" descr="preencoded.png"/>
          <p:cNvPicPr>
            <a:picLocks noChangeAspect="1"/>
          </p:cNvPicPr>
          <p:nvPr/>
        </p:nvPicPr>
        <p:blipFill>
          <a:blip r:embed="rId4"/>
          <a:stretch>
            <a:fillRect/>
          </a:stretch>
        </p:blipFill>
        <p:spPr>
          <a:xfrm>
            <a:off x="613529" y="3540800"/>
            <a:ext cx="876538" cy="1402437"/>
          </a:xfrm>
          <a:prstGeom prst="rect">
            <a:avLst/>
          </a:prstGeom>
        </p:spPr>
      </p:pic>
      <p:sp>
        <p:nvSpPr>
          <p:cNvPr id="8" name="Text 4"/>
          <p:cNvSpPr/>
          <p:nvPr/>
        </p:nvSpPr>
        <p:spPr>
          <a:xfrm>
            <a:off x="1752957" y="3716060"/>
            <a:ext cx="3924300" cy="273963"/>
          </a:xfrm>
          <a:prstGeom prst="rect">
            <a:avLst/>
          </a:prstGeom>
          <a:noFill/>
          <a:ln/>
        </p:spPr>
        <p:txBody>
          <a:bodyPr wrap="none" lIns="0" tIns="0" rIns="0" bIns="0" rtlCol="0" anchor="t"/>
          <a:lstStyle/>
          <a:p>
            <a:pPr marL="0" indent="0" algn="l">
              <a:lnSpc>
                <a:spcPts val="2150"/>
              </a:lnSpc>
              <a:buNone/>
            </a:pPr>
            <a:r>
              <a:rPr lang="en-US" sz="1700" dirty="0">
                <a:solidFill>
                  <a:srgbClr val="E5E0DF"/>
                </a:solidFill>
                <a:latin typeface="Saira Medium" pitchFamily="34" charset="0"/>
                <a:ea typeface="Saira Medium" pitchFamily="34" charset="-122"/>
                <a:cs typeface="Saira Medium" pitchFamily="34" charset="-120"/>
              </a:rPr>
              <a:t>Communicate Openly and Respectfully</a:t>
            </a:r>
            <a:endParaRPr lang="en-US" sz="1700" dirty="0"/>
          </a:p>
        </p:txBody>
      </p:sp>
      <p:sp>
        <p:nvSpPr>
          <p:cNvPr id="9" name="Text 5"/>
          <p:cNvSpPr/>
          <p:nvPr/>
        </p:nvSpPr>
        <p:spPr>
          <a:xfrm>
            <a:off x="1752957" y="4095155"/>
            <a:ext cx="12263914" cy="280392"/>
          </a:xfrm>
          <a:prstGeom prst="rect">
            <a:avLst/>
          </a:prstGeom>
          <a:noFill/>
          <a:ln/>
        </p:spPr>
        <p:txBody>
          <a:bodyPr wrap="none" lIns="0" tIns="0" rIns="0" bIns="0" rtlCol="0" anchor="t"/>
          <a:lstStyle/>
          <a:p>
            <a:pPr marL="0" indent="0" algn="l">
              <a:lnSpc>
                <a:spcPts val="2200"/>
              </a:lnSpc>
              <a:buNone/>
            </a:pPr>
            <a:r>
              <a:rPr lang="en-US" sz="1350" dirty="0">
                <a:solidFill>
                  <a:srgbClr val="E5E0DF"/>
                </a:solidFill>
                <a:latin typeface="Roboto" pitchFamily="34" charset="0"/>
                <a:ea typeface="Roboto" pitchFamily="34" charset="-122"/>
                <a:cs typeface="Roboto" pitchFamily="34" charset="-120"/>
              </a:rPr>
              <a:t>Engaging in open and respectful communication, focusing on understanding rather than accusing, can help clarify the issues and build trust.</a:t>
            </a:r>
            <a:endParaRPr lang="en-US" sz="1350" dirty="0"/>
          </a:p>
        </p:txBody>
      </p:sp>
      <p:pic>
        <p:nvPicPr>
          <p:cNvPr id="10" name="Image 2" descr="preencoded.png"/>
          <p:cNvPicPr>
            <a:picLocks noChangeAspect="1"/>
          </p:cNvPicPr>
          <p:nvPr/>
        </p:nvPicPr>
        <p:blipFill>
          <a:blip r:embed="rId5"/>
          <a:stretch>
            <a:fillRect/>
          </a:stretch>
        </p:blipFill>
        <p:spPr>
          <a:xfrm>
            <a:off x="613529" y="4943237"/>
            <a:ext cx="876538" cy="1402437"/>
          </a:xfrm>
          <a:prstGeom prst="rect">
            <a:avLst/>
          </a:prstGeom>
        </p:spPr>
      </p:pic>
      <p:sp>
        <p:nvSpPr>
          <p:cNvPr id="11" name="Text 6"/>
          <p:cNvSpPr/>
          <p:nvPr/>
        </p:nvSpPr>
        <p:spPr>
          <a:xfrm>
            <a:off x="1752957" y="5118497"/>
            <a:ext cx="2243376" cy="273963"/>
          </a:xfrm>
          <a:prstGeom prst="rect">
            <a:avLst/>
          </a:prstGeom>
          <a:noFill/>
          <a:ln/>
        </p:spPr>
        <p:txBody>
          <a:bodyPr wrap="none" lIns="0" tIns="0" rIns="0" bIns="0" rtlCol="0" anchor="t"/>
          <a:lstStyle/>
          <a:p>
            <a:pPr marL="0" indent="0" algn="l">
              <a:lnSpc>
                <a:spcPts val="2150"/>
              </a:lnSpc>
              <a:buNone/>
            </a:pPr>
            <a:r>
              <a:rPr lang="en-US" sz="1700" dirty="0">
                <a:solidFill>
                  <a:srgbClr val="E5E0DF"/>
                </a:solidFill>
                <a:latin typeface="Saira Medium" pitchFamily="34" charset="0"/>
                <a:ea typeface="Saira Medium" pitchFamily="34" charset="-122"/>
                <a:cs typeface="Saira Medium" pitchFamily="34" charset="-120"/>
              </a:rPr>
              <a:t>Seek Common Ground</a:t>
            </a:r>
            <a:endParaRPr lang="en-US" sz="1700" dirty="0"/>
          </a:p>
        </p:txBody>
      </p:sp>
      <p:sp>
        <p:nvSpPr>
          <p:cNvPr id="12" name="Text 7"/>
          <p:cNvSpPr/>
          <p:nvPr/>
        </p:nvSpPr>
        <p:spPr>
          <a:xfrm>
            <a:off x="1752957" y="5497592"/>
            <a:ext cx="12263914" cy="280392"/>
          </a:xfrm>
          <a:prstGeom prst="rect">
            <a:avLst/>
          </a:prstGeom>
          <a:noFill/>
          <a:ln/>
        </p:spPr>
        <p:txBody>
          <a:bodyPr wrap="none" lIns="0" tIns="0" rIns="0" bIns="0" rtlCol="0" anchor="t"/>
          <a:lstStyle/>
          <a:p>
            <a:pPr marL="0" indent="0" algn="l">
              <a:lnSpc>
                <a:spcPts val="2200"/>
              </a:lnSpc>
              <a:buNone/>
            </a:pPr>
            <a:r>
              <a:rPr lang="en-US" sz="1350" dirty="0">
                <a:solidFill>
                  <a:srgbClr val="E5E0DF"/>
                </a:solidFill>
                <a:latin typeface="Roboto" pitchFamily="34" charset="0"/>
                <a:ea typeface="Roboto" pitchFamily="34" charset="-122"/>
                <a:cs typeface="Roboto" pitchFamily="34" charset="-120"/>
              </a:rPr>
              <a:t>Identifying shared goals and values can help parties find areas of agreement and work towards a mutually beneficial solution.</a:t>
            </a:r>
            <a:endParaRPr lang="en-US" sz="1350" dirty="0"/>
          </a:p>
        </p:txBody>
      </p:sp>
      <p:pic>
        <p:nvPicPr>
          <p:cNvPr id="13" name="Image 3" descr="preencoded.png"/>
          <p:cNvPicPr>
            <a:picLocks noChangeAspect="1"/>
          </p:cNvPicPr>
          <p:nvPr/>
        </p:nvPicPr>
        <p:blipFill>
          <a:blip r:embed="rId6"/>
          <a:stretch>
            <a:fillRect/>
          </a:stretch>
        </p:blipFill>
        <p:spPr>
          <a:xfrm>
            <a:off x="613529" y="6345674"/>
            <a:ext cx="876538" cy="1402437"/>
          </a:xfrm>
          <a:prstGeom prst="rect">
            <a:avLst/>
          </a:prstGeom>
        </p:spPr>
      </p:pic>
      <p:sp>
        <p:nvSpPr>
          <p:cNvPr id="14" name="Text 8"/>
          <p:cNvSpPr/>
          <p:nvPr/>
        </p:nvSpPr>
        <p:spPr>
          <a:xfrm>
            <a:off x="1752957" y="6520934"/>
            <a:ext cx="2750939" cy="273963"/>
          </a:xfrm>
          <a:prstGeom prst="rect">
            <a:avLst/>
          </a:prstGeom>
          <a:noFill/>
          <a:ln/>
        </p:spPr>
        <p:txBody>
          <a:bodyPr wrap="none" lIns="0" tIns="0" rIns="0" bIns="0" rtlCol="0" anchor="t"/>
          <a:lstStyle/>
          <a:p>
            <a:pPr marL="0" indent="0" algn="l">
              <a:lnSpc>
                <a:spcPts val="2150"/>
              </a:lnSpc>
              <a:buNone/>
            </a:pPr>
            <a:r>
              <a:rPr lang="en-US" sz="1700" dirty="0">
                <a:solidFill>
                  <a:srgbClr val="E5E0DF"/>
                </a:solidFill>
                <a:latin typeface="Saira Medium" pitchFamily="34" charset="0"/>
                <a:ea typeface="Saira Medium" pitchFamily="34" charset="-122"/>
                <a:cs typeface="Saira Medium" pitchFamily="34" charset="-120"/>
              </a:rPr>
              <a:t>Negotiate and Compromise</a:t>
            </a:r>
            <a:endParaRPr lang="en-US" sz="1700" dirty="0"/>
          </a:p>
        </p:txBody>
      </p:sp>
      <p:sp>
        <p:nvSpPr>
          <p:cNvPr id="15" name="Text 9"/>
          <p:cNvSpPr/>
          <p:nvPr/>
        </p:nvSpPr>
        <p:spPr>
          <a:xfrm>
            <a:off x="1752957" y="6900029"/>
            <a:ext cx="12263914" cy="280392"/>
          </a:xfrm>
          <a:prstGeom prst="rect">
            <a:avLst/>
          </a:prstGeom>
          <a:noFill/>
          <a:ln/>
        </p:spPr>
        <p:txBody>
          <a:bodyPr wrap="none" lIns="0" tIns="0" rIns="0" bIns="0" rtlCol="0" anchor="t"/>
          <a:lstStyle/>
          <a:p>
            <a:pPr marL="0" indent="0" algn="l">
              <a:lnSpc>
                <a:spcPts val="2200"/>
              </a:lnSpc>
              <a:buNone/>
            </a:pPr>
            <a:r>
              <a:rPr lang="en-US" sz="1350" dirty="0">
                <a:solidFill>
                  <a:srgbClr val="E5E0DF"/>
                </a:solidFill>
                <a:latin typeface="Roboto" pitchFamily="34" charset="0"/>
                <a:ea typeface="Roboto" pitchFamily="34" charset="-122"/>
                <a:cs typeface="Roboto" pitchFamily="34" charset="-120"/>
              </a:rPr>
              <a:t>Finding solutions that address the concerns of all parties involved requires a willingness to negotiate and compromise, finding middle ground where possible.</a:t>
            </a:r>
            <a:endParaRPr lang="en-US" sz="1350" dirty="0"/>
          </a:p>
        </p:txBody>
      </p:sp>
      <p:pic>
        <p:nvPicPr>
          <p:cNvPr id="16" name="Picture 15">
            <a:extLst>
              <a:ext uri="{FF2B5EF4-FFF2-40B4-BE49-F238E27FC236}">
                <a16:creationId xmlns:a16="http://schemas.microsoft.com/office/drawing/2014/main" id="{FC33219E-9FAC-3503-8C2D-DD5C3EC185A5}"/>
              </a:ext>
            </a:extLst>
          </p:cNvPr>
          <p:cNvPicPr>
            <a:picLocks noChangeAspect="1"/>
          </p:cNvPicPr>
          <p:nvPr/>
        </p:nvPicPr>
        <p:blipFill>
          <a:blip r:embed="rId7"/>
          <a:stretch>
            <a:fillRect/>
          </a:stretch>
        </p:blipFill>
        <p:spPr>
          <a:xfrm>
            <a:off x="12153554" y="7808998"/>
            <a:ext cx="2476846" cy="3715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608</Words>
  <Application>Microsoft Office PowerPoint</Application>
  <PresentationFormat>Custom</PresentationFormat>
  <Paragraphs>55</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Aharoni</vt:lpstr>
      <vt:lpstr>Roboto Bold</vt:lpstr>
      <vt:lpstr>Arial Black</vt:lpstr>
      <vt:lpstr>Arial</vt:lpstr>
      <vt:lpstr>Saira Medium</vt:lpstr>
      <vt:lpstr>Roboto</vt:lpstr>
      <vt:lpstr>Office Theme</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5</cp:revision>
  <dcterms:created xsi:type="dcterms:W3CDTF">2024-11-13T08:14:28Z</dcterms:created>
  <dcterms:modified xsi:type="dcterms:W3CDTF">2024-11-29T09:16:35Z</dcterms:modified>
</cp:coreProperties>
</file>