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4630400" cy="8229600"/>
  <p:notesSz cx="8229600" cy="14630400"/>
  <p:embeddedFontLst>
    <p:embeddedFont>
      <p:font typeface="Aharoni" panose="02010803020104030203" pitchFamily="2" charset="-79"/>
      <p:bold r:id="rId9"/>
    </p:embeddedFont>
    <p:embeddedFont>
      <p:font typeface="Arial Black" panose="020B0A04020102020204" pitchFamily="34" charset="0"/>
      <p:bold r:id="rId10"/>
    </p:embeddedFont>
    <p:embeddedFont>
      <p:font typeface="Gelasio"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18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302D2C"/>
          </a:solidFill>
          <a:ln/>
        </p:spPr>
      </p:sp>
      <p:sp>
        <p:nvSpPr>
          <p:cNvPr id="3" name="Shape 1"/>
          <p:cNvSpPr/>
          <p:nvPr/>
        </p:nvSpPr>
        <p:spPr>
          <a:xfrm>
            <a:off x="0" y="0"/>
            <a:ext cx="14630400" cy="8229600"/>
          </a:xfrm>
          <a:prstGeom prst="rect">
            <a:avLst/>
          </a:prstGeom>
          <a:solidFill>
            <a:srgbClr val="46434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err="1">
                <a:solidFill>
                  <a:srgbClr val="7030A0"/>
                </a:solidFill>
              </a:rPr>
              <a:t>Programme</a:t>
            </a:r>
            <a:r>
              <a:rPr lang="en-US" sz="3200" b="1" dirty="0">
                <a:solidFill>
                  <a:srgbClr val="7030A0"/>
                </a:solidFill>
              </a:rPr>
              <a:t>: M.A.,HUMAN  RESOURCE MANAGEMENT</a:t>
            </a:r>
          </a:p>
        </p:txBody>
      </p:sp>
      <p:sp>
        <p:nvSpPr>
          <p:cNvPr id="6" name="Rectangle 5"/>
          <p:cNvSpPr/>
          <p:nvPr/>
        </p:nvSpPr>
        <p:spPr>
          <a:xfrm>
            <a:off x="2488931" y="3699269"/>
            <a:ext cx="9052103"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a:t>
            </a:r>
            <a:r>
              <a:rPr lang="en-GB" sz="2200" b="1" dirty="0">
                <a:solidFill>
                  <a:srgbClr val="FF0000"/>
                </a:solidFill>
                <a:latin typeface="Arial Black" pitchFamily="34" charset="0"/>
                <a:cs typeface="Aharoni" pitchFamily="2" charset="-79"/>
              </a:rPr>
              <a:t>Personality and Soft Skills Development</a:t>
            </a:r>
          </a:p>
          <a:p>
            <a:r>
              <a:rPr lang="en-US" sz="2200" b="1" dirty="0">
                <a:solidFill>
                  <a:srgbClr val="FF0000"/>
                </a:solidFill>
                <a:latin typeface="Arial Black" pitchFamily="34" charset="0"/>
                <a:cs typeface="Aharoni" pitchFamily="2" charset="-79"/>
              </a:rPr>
              <a:t>Course Code : 22HRM2NME1</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089364" y="4725058"/>
            <a:ext cx="8451670" cy="954107"/>
          </a:xfrm>
          <a:prstGeom prst="rect">
            <a:avLst/>
          </a:prstGeom>
        </p:spPr>
        <p:txBody>
          <a:bodyPr wrap="square">
            <a:spAutoFit/>
          </a:bodyPr>
          <a:lstStyle/>
          <a:p>
            <a:pPr algn="ctr"/>
            <a:r>
              <a:rPr lang="en-US" sz="2800" b="1" dirty="0">
                <a:solidFill>
                  <a:srgbClr val="7030A0"/>
                </a:solidFill>
                <a:latin typeface="Arial Black" pitchFamily="34" charset="0"/>
              </a:rPr>
              <a:t> Unit-IV</a:t>
            </a:r>
          </a:p>
          <a:p>
            <a:pPr algn="ctr"/>
            <a:r>
              <a:rPr lang="en-US" sz="2800" b="1" dirty="0">
                <a:solidFill>
                  <a:srgbClr val="7030A0"/>
                </a:solidFill>
                <a:latin typeface="Arial Black" pitchFamily="34" charset="0"/>
              </a:rPr>
              <a:t>Soft Skills</a:t>
            </a: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188839"/>
            <a:ext cx="7556421" cy="1956435"/>
          </a:xfrm>
          <a:prstGeom prst="rect">
            <a:avLst/>
          </a:prstGeom>
          <a:noFill/>
          <a:ln/>
        </p:spPr>
        <p:txBody>
          <a:bodyPr wrap="square" lIns="0" tIns="0" rIns="0" bIns="0" rtlCol="0" anchor="t"/>
          <a:lstStyle/>
          <a:p>
            <a:pPr marL="0" indent="0">
              <a:lnSpc>
                <a:spcPts val="7700"/>
              </a:lnSpc>
              <a:buNone/>
            </a:pPr>
            <a:r>
              <a:rPr lang="en-US" sz="6150" dirty="0">
                <a:solidFill>
                  <a:srgbClr val="D8B6A4"/>
                </a:solidFill>
                <a:latin typeface="Gelasio" pitchFamily="34" charset="0"/>
                <a:ea typeface="Gelasio" pitchFamily="34" charset="-122"/>
                <a:cs typeface="Gelasio" pitchFamily="34" charset="-120"/>
              </a:rPr>
              <a:t>Soft Skills: Essential for Success</a:t>
            </a:r>
            <a:endParaRPr lang="en-US" sz="6150" dirty="0"/>
          </a:p>
        </p:txBody>
      </p:sp>
      <p:sp>
        <p:nvSpPr>
          <p:cNvPr id="4" name="Text 1"/>
          <p:cNvSpPr/>
          <p:nvPr/>
        </p:nvSpPr>
        <p:spPr>
          <a:xfrm>
            <a:off x="6280190" y="3485436"/>
            <a:ext cx="7556421" cy="2903220"/>
          </a:xfrm>
          <a:prstGeom prst="rect">
            <a:avLst/>
          </a:prstGeom>
          <a:noFill/>
          <a:ln/>
        </p:spPr>
        <p:txBody>
          <a:bodyPr wrap="square" lIns="0" tIns="0" rIns="0" bIns="0" rtlCol="0" anchor="t"/>
          <a:lstStyle/>
          <a:p>
            <a:pPr marL="0" indent="0">
              <a:lnSpc>
                <a:spcPts val="2850"/>
              </a:lnSpc>
              <a:buNone/>
            </a:pPr>
            <a:r>
              <a:rPr lang="en-US" sz="1750" dirty="0">
                <a:solidFill>
                  <a:srgbClr val="C9C2C0"/>
                </a:solidFill>
                <a:latin typeface="Gelasio" pitchFamily="34" charset="0"/>
                <a:ea typeface="Gelasio" pitchFamily="34" charset="-122"/>
                <a:cs typeface="Gelasio" pitchFamily="34" charset="-120"/>
              </a:rPr>
              <a:t>Soft skills are the intangible abilities that enable individuals to interact effectively with others, build strong relationships, and navigate the complexities of the workplace. These skills go beyond technical proficiency and encompass personal qualities, communication styles, and interpersonal competencies that are essential for success in today's interconnected world. They play a critical role in individual and organizational growth, fostering a positive and productive environment where people can thrive.</a:t>
            </a:r>
            <a:endParaRPr lang="en-US" sz="1750" dirty="0"/>
          </a:p>
        </p:txBody>
      </p:sp>
      <p:pic>
        <p:nvPicPr>
          <p:cNvPr id="9" name="Picture 8">
            <a:extLst>
              <a:ext uri="{FF2B5EF4-FFF2-40B4-BE49-F238E27FC236}">
                <a16:creationId xmlns:a16="http://schemas.microsoft.com/office/drawing/2014/main" id="{955776D1-C676-99F0-743E-151C1B73800F}"/>
              </a:ext>
            </a:extLst>
          </p:cNvPr>
          <p:cNvPicPr>
            <a:picLocks noChangeAspect="1"/>
          </p:cNvPicPr>
          <p:nvPr/>
        </p:nvPicPr>
        <p:blipFill>
          <a:blip r:embed="rId4"/>
          <a:stretch>
            <a:fillRect/>
          </a:stretch>
        </p:blipFill>
        <p:spPr>
          <a:xfrm>
            <a:off x="12515555" y="7762810"/>
            <a:ext cx="2114845" cy="4667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47474" y="930116"/>
            <a:ext cx="5339358" cy="667464"/>
          </a:xfrm>
          <a:prstGeom prst="rect">
            <a:avLst/>
          </a:prstGeom>
          <a:noFill/>
          <a:ln/>
        </p:spPr>
        <p:txBody>
          <a:bodyPr wrap="none" lIns="0" tIns="0" rIns="0" bIns="0" rtlCol="0" anchor="t"/>
          <a:lstStyle/>
          <a:p>
            <a:pPr marL="0" indent="0">
              <a:lnSpc>
                <a:spcPts val="5250"/>
              </a:lnSpc>
              <a:buNone/>
            </a:pPr>
            <a:r>
              <a:rPr lang="en-US" sz="4200" dirty="0">
                <a:solidFill>
                  <a:srgbClr val="D8B6A4"/>
                </a:solidFill>
                <a:latin typeface="Gelasio" pitchFamily="34" charset="0"/>
                <a:ea typeface="Gelasio" pitchFamily="34" charset="-122"/>
                <a:cs typeface="Gelasio" pitchFamily="34" charset="-120"/>
              </a:rPr>
              <a:t>What Are Soft Skills?</a:t>
            </a:r>
            <a:endParaRPr lang="en-US" sz="4200" dirty="0"/>
          </a:p>
        </p:txBody>
      </p:sp>
      <p:sp>
        <p:nvSpPr>
          <p:cNvPr id="3" name="Text 1"/>
          <p:cNvSpPr/>
          <p:nvPr/>
        </p:nvSpPr>
        <p:spPr>
          <a:xfrm>
            <a:off x="747474" y="2024658"/>
            <a:ext cx="13135451" cy="1025128"/>
          </a:xfrm>
          <a:prstGeom prst="rect">
            <a:avLst/>
          </a:prstGeom>
          <a:noFill/>
          <a:ln/>
        </p:spPr>
        <p:txBody>
          <a:bodyPr wrap="square" lIns="0" tIns="0" rIns="0" bIns="0" rtlCol="0" anchor="t"/>
          <a:lstStyle/>
          <a:p>
            <a:pPr marL="0" indent="0">
              <a:lnSpc>
                <a:spcPts val="2650"/>
              </a:lnSpc>
              <a:buNone/>
            </a:pPr>
            <a:r>
              <a:rPr lang="en-US" sz="1650" dirty="0">
                <a:solidFill>
                  <a:srgbClr val="C9C2C0"/>
                </a:solidFill>
                <a:latin typeface="Gelasio" pitchFamily="34" charset="0"/>
                <a:ea typeface="Gelasio" pitchFamily="34" charset="-122"/>
                <a:cs typeface="Gelasio" pitchFamily="34" charset="-120"/>
              </a:rPr>
              <a:t>Soft skills are a wide range of personal attributes that enable individuals to interact effectively in various situations. These skills encompass qualities like communication, teamwork, problem-solving, leadership, emotional intelligence, adaptability, and resilience. They are essential for building strong relationships, fostering collaboration, navigating complex challenges, and achieving shared goals.</a:t>
            </a:r>
            <a:endParaRPr lang="en-US" sz="1650" dirty="0"/>
          </a:p>
        </p:txBody>
      </p:sp>
      <p:sp>
        <p:nvSpPr>
          <p:cNvPr id="4" name="Shape 2"/>
          <p:cNvSpPr/>
          <p:nvPr/>
        </p:nvSpPr>
        <p:spPr>
          <a:xfrm>
            <a:off x="747474" y="3530322"/>
            <a:ext cx="480536" cy="480536"/>
          </a:xfrm>
          <a:prstGeom prst="roundRect">
            <a:avLst>
              <a:gd name="adj" fmla="val 6667"/>
            </a:avLst>
          </a:prstGeom>
          <a:solidFill>
            <a:srgbClr val="373433"/>
          </a:solidFill>
          <a:ln/>
        </p:spPr>
        <p:txBody>
          <a:bodyPr/>
          <a:lstStyle/>
          <a:p>
            <a:endParaRPr lang="en-US"/>
          </a:p>
        </p:txBody>
      </p:sp>
      <p:sp>
        <p:nvSpPr>
          <p:cNvPr id="5" name="Text 3"/>
          <p:cNvSpPr/>
          <p:nvPr/>
        </p:nvSpPr>
        <p:spPr>
          <a:xfrm>
            <a:off x="918924" y="3610332"/>
            <a:ext cx="137636" cy="320397"/>
          </a:xfrm>
          <a:prstGeom prst="rect">
            <a:avLst/>
          </a:prstGeom>
          <a:noFill/>
          <a:ln/>
        </p:spPr>
        <p:txBody>
          <a:bodyPr wrap="none" lIns="0" tIns="0" rIns="0" bIns="0" rtlCol="0" anchor="t"/>
          <a:lstStyle/>
          <a:p>
            <a:pPr marL="0" indent="0" algn="ctr">
              <a:lnSpc>
                <a:spcPts val="2500"/>
              </a:lnSpc>
              <a:buNone/>
            </a:pPr>
            <a:r>
              <a:rPr lang="en-US" sz="2500" dirty="0">
                <a:solidFill>
                  <a:srgbClr val="C9C2C0"/>
                </a:solidFill>
                <a:latin typeface="Gelasio" pitchFamily="34" charset="0"/>
                <a:ea typeface="Gelasio" pitchFamily="34" charset="-122"/>
                <a:cs typeface="Gelasio" pitchFamily="34" charset="-120"/>
              </a:rPr>
              <a:t>1</a:t>
            </a:r>
            <a:endParaRPr lang="en-US" sz="2500" dirty="0"/>
          </a:p>
        </p:txBody>
      </p:sp>
      <p:sp>
        <p:nvSpPr>
          <p:cNvPr id="6" name="Text 4"/>
          <p:cNvSpPr/>
          <p:nvPr/>
        </p:nvSpPr>
        <p:spPr>
          <a:xfrm>
            <a:off x="1441490" y="3530322"/>
            <a:ext cx="2669619" cy="333613"/>
          </a:xfrm>
          <a:prstGeom prst="rect">
            <a:avLst/>
          </a:prstGeom>
          <a:noFill/>
          <a:ln/>
        </p:spPr>
        <p:txBody>
          <a:bodyPr wrap="none" lIns="0" tIns="0" rIns="0" bIns="0" rtlCol="0" anchor="t"/>
          <a:lstStyle/>
          <a:p>
            <a:pPr marL="0" indent="0">
              <a:lnSpc>
                <a:spcPts val="2600"/>
              </a:lnSpc>
              <a:buNone/>
            </a:pPr>
            <a:r>
              <a:rPr lang="en-US" sz="2100" dirty="0">
                <a:solidFill>
                  <a:srgbClr val="C9C2C0"/>
                </a:solidFill>
                <a:latin typeface="Gelasio" pitchFamily="34" charset="0"/>
                <a:ea typeface="Gelasio" pitchFamily="34" charset="-122"/>
                <a:cs typeface="Gelasio" pitchFamily="34" charset="-120"/>
              </a:rPr>
              <a:t>Communication</a:t>
            </a:r>
            <a:endParaRPr lang="en-US" sz="2100" dirty="0"/>
          </a:p>
        </p:txBody>
      </p:sp>
      <p:sp>
        <p:nvSpPr>
          <p:cNvPr id="7" name="Text 5"/>
          <p:cNvSpPr/>
          <p:nvPr/>
        </p:nvSpPr>
        <p:spPr>
          <a:xfrm>
            <a:off x="1441490" y="3992047"/>
            <a:ext cx="5767030" cy="1025128"/>
          </a:xfrm>
          <a:prstGeom prst="rect">
            <a:avLst/>
          </a:prstGeom>
          <a:noFill/>
          <a:ln/>
        </p:spPr>
        <p:txBody>
          <a:bodyPr wrap="square" lIns="0" tIns="0" rIns="0" bIns="0" rtlCol="0" anchor="t"/>
          <a:lstStyle/>
          <a:p>
            <a:pPr marL="0" indent="0">
              <a:lnSpc>
                <a:spcPts val="2650"/>
              </a:lnSpc>
              <a:buNone/>
            </a:pPr>
            <a:r>
              <a:rPr lang="en-US" sz="1650" dirty="0">
                <a:solidFill>
                  <a:srgbClr val="C9C2C0"/>
                </a:solidFill>
                <a:latin typeface="Gelasio" pitchFamily="34" charset="0"/>
                <a:ea typeface="Gelasio" pitchFamily="34" charset="-122"/>
                <a:cs typeface="Gelasio" pitchFamily="34" charset="-120"/>
              </a:rPr>
              <a:t>The ability to convey ideas clearly and effectively, both verbally and nonverbally, through active listening, empathy, and constructive feedback.</a:t>
            </a:r>
            <a:endParaRPr lang="en-US" sz="1650" dirty="0"/>
          </a:p>
        </p:txBody>
      </p:sp>
      <p:sp>
        <p:nvSpPr>
          <p:cNvPr id="8" name="Shape 6"/>
          <p:cNvSpPr/>
          <p:nvPr/>
        </p:nvSpPr>
        <p:spPr>
          <a:xfrm>
            <a:off x="7421999" y="3530322"/>
            <a:ext cx="480536" cy="480536"/>
          </a:xfrm>
          <a:prstGeom prst="roundRect">
            <a:avLst>
              <a:gd name="adj" fmla="val 6667"/>
            </a:avLst>
          </a:prstGeom>
          <a:solidFill>
            <a:srgbClr val="373433"/>
          </a:solidFill>
          <a:ln/>
        </p:spPr>
        <p:txBody>
          <a:bodyPr/>
          <a:lstStyle/>
          <a:p>
            <a:endParaRPr lang="en-US"/>
          </a:p>
        </p:txBody>
      </p:sp>
      <p:sp>
        <p:nvSpPr>
          <p:cNvPr id="9" name="Text 7"/>
          <p:cNvSpPr/>
          <p:nvPr/>
        </p:nvSpPr>
        <p:spPr>
          <a:xfrm>
            <a:off x="7572732" y="3610332"/>
            <a:ext cx="178951" cy="320397"/>
          </a:xfrm>
          <a:prstGeom prst="rect">
            <a:avLst/>
          </a:prstGeom>
          <a:noFill/>
          <a:ln/>
        </p:spPr>
        <p:txBody>
          <a:bodyPr wrap="none" lIns="0" tIns="0" rIns="0" bIns="0" rtlCol="0" anchor="t"/>
          <a:lstStyle/>
          <a:p>
            <a:pPr marL="0" indent="0" algn="ctr">
              <a:lnSpc>
                <a:spcPts val="2500"/>
              </a:lnSpc>
              <a:buNone/>
            </a:pPr>
            <a:r>
              <a:rPr lang="en-US" sz="2500" dirty="0">
                <a:solidFill>
                  <a:srgbClr val="C9C2C0"/>
                </a:solidFill>
                <a:latin typeface="Gelasio" pitchFamily="34" charset="0"/>
                <a:ea typeface="Gelasio" pitchFamily="34" charset="-122"/>
                <a:cs typeface="Gelasio" pitchFamily="34" charset="-120"/>
              </a:rPr>
              <a:t>2</a:t>
            </a:r>
            <a:endParaRPr lang="en-US" sz="2500" dirty="0"/>
          </a:p>
        </p:txBody>
      </p:sp>
      <p:sp>
        <p:nvSpPr>
          <p:cNvPr id="10" name="Text 8"/>
          <p:cNvSpPr/>
          <p:nvPr/>
        </p:nvSpPr>
        <p:spPr>
          <a:xfrm>
            <a:off x="8116014" y="3530322"/>
            <a:ext cx="2669619" cy="333613"/>
          </a:xfrm>
          <a:prstGeom prst="rect">
            <a:avLst/>
          </a:prstGeom>
          <a:noFill/>
          <a:ln/>
        </p:spPr>
        <p:txBody>
          <a:bodyPr wrap="none" lIns="0" tIns="0" rIns="0" bIns="0" rtlCol="0" anchor="t"/>
          <a:lstStyle/>
          <a:p>
            <a:pPr marL="0" indent="0">
              <a:lnSpc>
                <a:spcPts val="2600"/>
              </a:lnSpc>
              <a:buNone/>
            </a:pPr>
            <a:r>
              <a:rPr lang="en-US" sz="2100" dirty="0">
                <a:solidFill>
                  <a:srgbClr val="C9C2C0"/>
                </a:solidFill>
                <a:latin typeface="Gelasio" pitchFamily="34" charset="0"/>
                <a:ea typeface="Gelasio" pitchFamily="34" charset="-122"/>
                <a:cs typeface="Gelasio" pitchFamily="34" charset="-120"/>
              </a:rPr>
              <a:t>Teamwork</a:t>
            </a:r>
            <a:endParaRPr lang="en-US" sz="2100" dirty="0"/>
          </a:p>
        </p:txBody>
      </p:sp>
      <p:sp>
        <p:nvSpPr>
          <p:cNvPr id="11" name="Text 9"/>
          <p:cNvSpPr/>
          <p:nvPr/>
        </p:nvSpPr>
        <p:spPr>
          <a:xfrm>
            <a:off x="8116014" y="3992047"/>
            <a:ext cx="5767030" cy="1025128"/>
          </a:xfrm>
          <a:prstGeom prst="rect">
            <a:avLst/>
          </a:prstGeom>
          <a:noFill/>
          <a:ln/>
        </p:spPr>
        <p:txBody>
          <a:bodyPr wrap="square" lIns="0" tIns="0" rIns="0" bIns="0" rtlCol="0" anchor="t"/>
          <a:lstStyle/>
          <a:p>
            <a:pPr marL="0" indent="0">
              <a:lnSpc>
                <a:spcPts val="2650"/>
              </a:lnSpc>
              <a:buNone/>
            </a:pPr>
            <a:r>
              <a:rPr lang="en-US" sz="1650" dirty="0">
                <a:solidFill>
                  <a:srgbClr val="C9C2C0"/>
                </a:solidFill>
                <a:latin typeface="Gelasio" pitchFamily="34" charset="0"/>
                <a:ea typeface="Gelasio" pitchFamily="34" charset="-122"/>
                <a:cs typeface="Gelasio" pitchFamily="34" charset="-120"/>
              </a:rPr>
              <a:t>The capacity to collaborate effectively with others, understanding different perspectives, fostering mutual respect, and working together towards shared objectives.</a:t>
            </a:r>
            <a:endParaRPr lang="en-US" sz="1650" dirty="0"/>
          </a:p>
        </p:txBody>
      </p:sp>
      <p:sp>
        <p:nvSpPr>
          <p:cNvPr id="12" name="Shape 10"/>
          <p:cNvSpPr/>
          <p:nvPr/>
        </p:nvSpPr>
        <p:spPr>
          <a:xfrm>
            <a:off x="747474" y="5470922"/>
            <a:ext cx="480536" cy="480536"/>
          </a:xfrm>
          <a:prstGeom prst="roundRect">
            <a:avLst>
              <a:gd name="adj" fmla="val 6667"/>
            </a:avLst>
          </a:prstGeom>
          <a:solidFill>
            <a:srgbClr val="373433"/>
          </a:solidFill>
          <a:ln/>
        </p:spPr>
        <p:txBody>
          <a:bodyPr/>
          <a:lstStyle/>
          <a:p>
            <a:endParaRPr lang="en-US"/>
          </a:p>
        </p:txBody>
      </p:sp>
      <p:sp>
        <p:nvSpPr>
          <p:cNvPr id="13" name="Text 11"/>
          <p:cNvSpPr/>
          <p:nvPr/>
        </p:nvSpPr>
        <p:spPr>
          <a:xfrm>
            <a:off x="899279" y="5550932"/>
            <a:ext cx="176808" cy="320397"/>
          </a:xfrm>
          <a:prstGeom prst="rect">
            <a:avLst/>
          </a:prstGeom>
          <a:noFill/>
          <a:ln/>
        </p:spPr>
        <p:txBody>
          <a:bodyPr wrap="none" lIns="0" tIns="0" rIns="0" bIns="0" rtlCol="0" anchor="t"/>
          <a:lstStyle/>
          <a:p>
            <a:pPr marL="0" indent="0" algn="ctr">
              <a:lnSpc>
                <a:spcPts val="2500"/>
              </a:lnSpc>
              <a:buNone/>
            </a:pPr>
            <a:r>
              <a:rPr lang="en-US" sz="2500" dirty="0">
                <a:solidFill>
                  <a:srgbClr val="C9C2C0"/>
                </a:solidFill>
                <a:latin typeface="Gelasio" pitchFamily="34" charset="0"/>
                <a:ea typeface="Gelasio" pitchFamily="34" charset="-122"/>
                <a:cs typeface="Gelasio" pitchFamily="34" charset="-120"/>
              </a:rPr>
              <a:t>3</a:t>
            </a:r>
            <a:endParaRPr lang="en-US" sz="2500" dirty="0"/>
          </a:p>
        </p:txBody>
      </p:sp>
      <p:sp>
        <p:nvSpPr>
          <p:cNvPr id="14" name="Text 12"/>
          <p:cNvSpPr/>
          <p:nvPr/>
        </p:nvSpPr>
        <p:spPr>
          <a:xfrm>
            <a:off x="1441490" y="5470922"/>
            <a:ext cx="2669619" cy="333613"/>
          </a:xfrm>
          <a:prstGeom prst="rect">
            <a:avLst/>
          </a:prstGeom>
          <a:noFill/>
          <a:ln/>
        </p:spPr>
        <p:txBody>
          <a:bodyPr wrap="none" lIns="0" tIns="0" rIns="0" bIns="0" rtlCol="0" anchor="t"/>
          <a:lstStyle/>
          <a:p>
            <a:pPr marL="0" indent="0">
              <a:lnSpc>
                <a:spcPts val="2600"/>
              </a:lnSpc>
              <a:buNone/>
            </a:pPr>
            <a:r>
              <a:rPr lang="en-US" sz="2100" dirty="0">
                <a:solidFill>
                  <a:srgbClr val="C9C2C0"/>
                </a:solidFill>
                <a:latin typeface="Gelasio" pitchFamily="34" charset="0"/>
                <a:ea typeface="Gelasio" pitchFamily="34" charset="-122"/>
                <a:cs typeface="Gelasio" pitchFamily="34" charset="-120"/>
              </a:rPr>
              <a:t>Problem-Solving</a:t>
            </a:r>
            <a:endParaRPr lang="en-US" sz="2100" dirty="0"/>
          </a:p>
        </p:txBody>
      </p:sp>
      <p:sp>
        <p:nvSpPr>
          <p:cNvPr id="15" name="Text 13"/>
          <p:cNvSpPr/>
          <p:nvPr/>
        </p:nvSpPr>
        <p:spPr>
          <a:xfrm>
            <a:off x="1441490" y="5932646"/>
            <a:ext cx="5767030" cy="1025128"/>
          </a:xfrm>
          <a:prstGeom prst="rect">
            <a:avLst/>
          </a:prstGeom>
          <a:noFill/>
          <a:ln/>
        </p:spPr>
        <p:txBody>
          <a:bodyPr wrap="square" lIns="0" tIns="0" rIns="0" bIns="0" rtlCol="0" anchor="t"/>
          <a:lstStyle/>
          <a:p>
            <a:pPr marL="0" indent="0">
              <a:lnSpc>
                <a:spcPts val="2650"/>
              </a:lnSpc>
              <a:buNone/>
            </a:pPr>
            <a:r>
              <a:rPr lang="en-US" sz="1650" dirty="0">
                <a:solidFill>
                  <a:srgbClr val="C9C2C0"/>
                </a:solidFill>
                <a:latin typeface="Gelasio" pitchFamily="34" charset="0"/>
                <a:ea typeface="Gelasio" pitchFamily="34" charset="-122"/>
                <a:cs typeface="Gelasio" pitchFamily="34" charset="-120"/>
              </a:rPr>
              <a:t>The ability to analyze situations, identify solutions, and implement strategies effectively, demonstrating critical thinking, creativity, and adaptability.</a:t>
            </a:r>
            <a:endParaRPr lang="en-US" sz="1650" dirty="0"/>
          </a:p>
        </p:txBody>
      </p:sp>
      <p:sp>
        <p:nvSpPr>
          <p:cNvPr id="16" name="Shape 14"/>
          <p:cNvSpPr/>
          <p:nvPr/>
        </p:nvSpPr>
        <p:spPr>
          <a:xfrm>
            <a:off x="7421999" y="5470922"/>
            <a:ext cx="480536" cy="480536"/>
          </a:xfrm>
          <a:prstGeom prst="roundRect">
            <a:avLst>
              <a:gd name="adj" fmla="val 6667"/>
            </a:avLst>
          </a:prstGeom>
          <a:solidFill>
            <a:srgbClr val="373433"/>
          </a:solidFill>
          <a:ln/>
        </p:spPr>
        <p:txBody>
          <a:bodyPr/>
          <a:lstStyle/>
          <a:p>
            <a:endParaRPr lang="en-US"/>
          </a:p>
        </p:txBody>
      </p:sp>
      <p:sp>
        <p:nvSpPr>
          <p:cNvPr id="17" name="Text 15"/>
          <p:cNvSpPr/>
          <p:nvPr/>
        </p:nvSpPr>
        <p:spPr>
          <a:xfrm>
            <a:off x="7571780" y="5550932"/>
            <a:ext cx="180975" cy="320397"/>
          </a:xfrm>
          <a:prstGeom prst="rect">
            <a:avLst/>
          </a:prstGeom>
          <a:noFill/>
          <a:ln/>
        </p:spPr>
        <p:txBody>
          <a:bodyPr wrap="none" lIns="0" tIns="0" rIns="0" bIns="0" rtlCol="0" anchor="t"/>
          <a:lstStyle/>
          <a:p>
            <a:pPr marL="0" indent="0" algn="ctr">
              <a:lnSpc>
                <a:spcPts val="2500"/>
              </a:lnSpc>
              <a:buNone/>
            </a:pPr>
            <a:r>
              <a:rPr lang="en-US" sz="2500" dirty="0">
                <a:solidFill>
                  <a:srgbClr val="C9C2C0"/>
                </a:solidFill>
                <a:latin typeface="Gelasio" pitchFamily="34" charset="0"/>
                <a:ea typeface="Gelasio" pitchFamily="34" charset="-122"/>
                <a:cs typeface="Gelasio" pitchFamily="34" charset="-120"/>
              </a:rPr>
              <a:t>4</a:t>
            </a:r>
            <a:endParaRPr lang="en-US" sz="2500" dirty="0"/>
          </a:p>
        </p:txBody>
      </p:sp>
      <p:sp>
        <p:nvSpPr>
          <p:cNvPr id="18" name="Text 16"/>
          <p:cNvSpPr/>
          <p:nvPr/>
        </p:nvSpPr>
        <p:spPr>
          <a:xfrm>
            <a:off x="8116014" y="5470922"/>
            <a:ext cx="2686407" cy="333613"/>
          </a:xfrm>
          <a:prstGeom prst="rect">
            <a:avLst/>
          </a:prstGeom>
          <a:noFill/>
          <a:ln/>
        </p:spPr>
        <p:txBody>
          <a:bodyPr wrap="none" lIns="0" tIns="0" rIns="0" bIns="0" rtlCol="0" anchor="t"/>
          <a:lstStyle/>
          <a:p>
            <a:pPr marL="0" indent="0">
              <a:lnSpc>
                <a:spcPts val="2600"/>
              </a:lnSpc>
              <a:buNone/>
            </a:pPr>
            <a:r>
              <a:rPr lang="en-US" sz="2100" dirty="0">
                <a:solidFill>
                  <a:srgbClr val="C9C2C0"/>
                </a:solidFill>
                <a:latin typeface="Gelasio" pitchFamily="34" charset="0"/>
                <a:ea typeface="Gelasio" pitchFamily="34" charset="-122"/>
                <a:cs typeface="Gelasio" pitchFamily="34" charset="-120"/>
              </a:rPr>
              <a:t>Emotional Intelligence</a:t>
            </a:r>
            <a:endParaRPr lang="en-US" sz="2100" dirty="0"/>
          </a:p>
        </p:txBody>
      </p:sp>
      <p:sp>
        <p:nvSpPr>
          <p:cNvPr id="19" name="Text 17"/>
          <p:cNvSpPr/>
          <p:nvPr/>
        </p:nvSpPr>
        <p:spPr>
          <a:xfrm>
            <a:off x="8116014" y="5932646"/>
            <a:ext cx="5767030" cy="1366838"/>
          </a:xfrm>
          <a:prstGeom prst="rect">
            <a:avLst/>
          </a:prstGeom>
          <a:noFill/>
          <a:ln/>
        </p:spPr>
        <p:txBody>
          <a:bodyPr wrap="square" lIns="0" tIns="0" rIns="0" bIns="0" rtlCol="0" anchor="t"/>
          <a:lstStyle/>
          <a:p>
            <a:pPr marL="0" indent="0">
              <a:lnSpc>
                <a:spcPts val="2650"/>
              </a:lnSpc>
              <a:buNone/>
            </a:pPr>
            <a:r>
              <a:rPr lang="en-US" sz="1650" dirty="0">
                <a:solidFill>
                  <a:srgbClr val="C9C2C0"/>
                </a:solidFill>
                <a:latin typeface="Gelasio" pitchFamily="34" charset="0"/>
                <a:ea typeface="Gelasio" pitchFamily="34" charset="-122"/>
                <a:cs typeface="Gelasio" pitchFamily="34" charset="-120"/>
              </a:rPr>
              <a:t>The awareness and management of one's own emotions and the ability to understand and respond to the emotions of others, fostering empathy, resilience, and healthy relationships.</a:t>
            </a:r>
            <a:endParaRPr lang="en-US" sz="1650" dirty="0"/>
          </a:p>
        </p:txBody>
      </p:sp>
      <p:pic>
        <p:nvPicPr>
          <p:cNvPr id="20" name="Picture 19">
            <a:extLst>
              <a:ext uri="{FF2B5EF4-FFF2-40B4-BE49-F238E27FC236}">
                <a16:creationId xmlns:a16="http://schemas.microsoft.com/office/drawing/2014/main" id="{E7D37E5C-8012-F64D-B488-70E88764BAB2}"/>
              </a:ext>
            </a:extLst>
          </p:cNvPr>
          <p:cNvPicPr>
            <a:picLocks noChangeAspect="1"/>
          </p:cNvPicPr>
          <p:nvPr/>
        </p:nvPicPr>
        <p:blipFill>
          <a:blip r:embed="rId3"/>
          <a:stretch>
            <a:fillRect/>
          </a:stretch>
        </p:blipFill>
        <p:spPr>
          <a:xfrm>
            <a:off x="12515555" y="7762810"/>
            <a:ext cx="2114845" cy="4667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60095" y="597575"/>
            <a:ext cx="5429369" cy="678656"/>
          </a:xfrm>
          <a:prstGeom prst="rect">
            <a:avLst/>
          </a:prstGeom>
          <a:noFill/>
          <a:ln/>
        </p:spPr>
        <p:txBody>
          <a:bodyPr wrap="none" lIns="0" tIns="0" rIns="0" bIns="0" rtlCol="0" anchor="t"/>
          <a:lstStyle/>
          <a:p>
            <a:pPr marL="0" indent="0">
              <a:lnSpc>
                <a:spcPts val="5300"/>
              </a:lnSpc>
              <a:buNone/>
            </a:pPr>
            <a:r>
              <a:rPr lang="en-US" sz="4250" dirty="0">
                <a:solidFill>
                  <a:srgbClr val="D8B6A4"/>
                </a:solidFill>
                <a:latin typeface="Gelasio" pitchFamily="34" charset="0"/>
                <a:ea typeface="Gelasio" pitchFamily="34" charset="-122"/>
                <a:cs typeface="Gelasio" pitchFamily="34" charset="-120"/>
              </a:rPr>
              <a:t>Presentation Skills</a:t>
            </a:r>
            <a:endParaRPr lang="en-US" sz="4250" dirty="0"/>
          </a:p>
        </p:txBody>
      </p:sp>
      <p:sp>
        <p:nvSpPr>
          <p:cNvPr id="3" name="Text 1"/>
          <p:cNvSpPr/>
          <p:nvPr/>
        </p:nvSpPr>
        <p:spPr>
          <a:xfrm>
            <a:off x="760095" y="1710571"/>
            <a:ext cx="13110210" cy="1042273"/>
          </a:xfrm>
          <a:prstGeom prst="rect">
            <a:avLst/>
          </a:prstGeom>
          <a:noFill/>
          <a:ln/>
        </p:spPr>
        <p:txBody>
          <a:bodyPr wrap="square" lIns="0" tIns="0" rIns="0" bIns="0" rtlCol="0" anchor="t"/>
          <a:lstStyle/>
          <a:p>
            <a:pPr marL="0" indent="0">
              <a:lnSpc>
                <a:spcPts val="2700"/>
              </a:lnSpc>
              <a:buNone/>
            </a:pPr>
            <a:r>
              <a:rPr lang="en-US" sz="1700" dirty="0">
                <a:solidFill>
                  <a:srgbClr val="C9C2C0"/>
                </a:solidFill>
                <a:latin typeface="Gelasio" pitchFamily="34" charset="0"/>
                <a:ea typeface="Gelasio" pitchFamily="34" charset="-122"/>
                <a:cs typeface="Gelasio" pitchFamily="34" charset="-120"/>
              </a:rPr>
              <a:t>Presentation skills are essential for conveying information effectively to an audience, whether it's a group of colleagues, clients, or a larger audience. A well-crafted presentation goes beyond delivering facts and figures, it engages the audience, inspires action, and leaves a lasting impact.</a:t>
            </a:r>
            <a:endParaRPr lang="en-US" sz="1700" dirty="0"/>
          </a:p>
        </p:txBody>
      </p:sp>
      <p:sp>
        <p:nvSpPr>
          <p:cNvPr id="4" name="Shape 2"/>
          <p:cNvSpPr/>
          <p:nvPr/>
        </p:nvSpPr>
        <p:spPr>
          <a:xfrm>
            <a:off x="7299960" y="2997160"/>
            <a:ext cx="30480" cy="4634865"/>
          </a:xfrm>
          <a:prstGeom prst="roundRect">
            <a:avLst>
              <a:gd name="adj" fmla="val 106878"/>
            </a:avLst>
          </a:prstGeom>
          <a:solidFill>
            <a:srgbClr val="504D4C"/>
          </a:solidFill>
          <a:ln/>
        </p:spPr>
        <p:txBody>
          <a:bodyPr/>
          <a:lstStyle/>
          <a:p>
            <a:endParaRPr lang="en-US"/>
          </a:p>
        </p:txBody>
      </p:sp>
      <p:sp>
        <p:nvSpPr>
          <p:cNvPr id="5" name="Shape 3"/>
          <p:cNvSpPr/>
          <p:nvPr/>
        </p:nvSpPr>
        <p:spPr>
          <a:xfrm>
            <a:off x="6341269" y="3470553"/>
            <a:ext cx="760095" cy="30480"/>
          </a:xfrm>
          <a:prstGeom prst="roundRect">
            <a:avLst>
              <a:gd name="adj" fmla="val 106878"/>
            </a:avLst>
          </a:prstGeom>
          <a:solidFill>
            <a:srgbClr val="504D4C"/>
          </a:solidFill>
          <a:ln/>
        </p:spPr>
        <p:txBody>
          <a:bodyPr/>
          <a:lstStyle/>
          <a:p>
            <a:endParaRPr lang="en-US"/>
          </a:p>
        </p:txBody>
      </p:sp>
      <p:sp>
        <p:nvSpPr>
          <p:cNvPr id="6" name="Shape 4"/>
          <p:cNvSpPr/>
          <p:nvPr/>
        </p:nvSpPr>
        <p:spPr>
          <a:xfrm>
            <a:off x="7070884" y="3241477"/>
            <a:ext cx="488633" cy="488633"/>
          </a:xfrm>
          <a:prstGeom prst="roundRect">
            <a:avLst>
              <a:gd name="adj" fmla="val 6667"/>
            </a:avLst>
          </a:prstGeom>
          <a:solidFill>
            <a:srgbClr val="373433"/>
          </a:solidFill>
          <a:ln/>
        </p:spPr>
        <p:txBody>
          <a:bodyPr/>
          <a:lstStyle/>
          <a:p>
            <a:endParaRPr lang="en-US"/>
          </a:p>
        </p:txBody>
      </p:sp>
      <p:sp>
        <p:nvSpPr>
          <p:cNvPr id="7" name="Text 5"/>
          <p:cNvSpPr/>
          <p:nvPr/>
        </p:nvSpPr>
        <p:spPr>
          <a:xfrm>
            <a:off x="7245191" y="3322915"/>
            <a:ext cx="140018" cy="325755"/>
          </a:xfrm>
          <a:prstGeom prst="rect">
            <a:avLst/>
          </a:prstGeom>
          <a:noFill/>
          <a:ln/>
        </p:spPr>
        <p:txBody>
          <a:bodyPr wrap="none" lIns="0" tIns="0" rIns="0" bIns="0" rtlCol="0" anchor="t"/>
          <a:lstStyle/>
          <a:p>
            <a:pPr marL="0" indent="0" algn="ctr">
              <a:lnSpc>
                <a:spcPts val="2550"/>
              </a:lnSpc>
              <a:buNone/>
            </a:pPr>
            <a:r>
              <a:rPr lang="en-US" sz="2550" dirty="0">
                <a:solidFill>
                  <a:srgbClr val="C9C2C0"/>
                </a:solidFill>
                <a:latin typeface="Gelasio" pitchFamily="34" charset="0"/>
                <a:ea typeface="Gelasio" pitchFamily="34" charset="-122"/>
                <a:cs typeface="Gelasio" pitchFamily="34" charset="-120"/>
              </a:rPr>
              <a:t>1</a:t>
            </a:r>
            <a:endParaRPr lang="en-US" sz="2550" dirty="0"/>
          </a:p>
        </p:txBody>
      </p:sp>
      <p:sp>
        <p:nvSpPr>
          <p:cNvPr id="8" name="Text 6"/>
          <p:cNvSpPr/>
          <p:nvPr/>
        </p:nvSpPr>
        <p:spPr>
          <a:xfrm>
            <a:off x="3031212" y="3214330"/>
            <a:ext cx="3089553" cy="339328"/>
          </a:xfrm>
          <a:prstGeom prst="rect">
            <a:avLst/>
          </a:prstGeom>
          <a:noFill/>
          <a:ln/>
        </p:spPr>
        <p:txBody>
          <a:bodyPr wrap="none" lIns="0" tIns="0" rIns="0" bIns="0" rtlCol="0" anchor="t"/>
          <a:lstStyle/>
          <a:p>
            <a:pPr marL="0" indent="0" algn="r">
              <a:lnSpc>
                <a:spcPts val="2650"/>
              </a:lnSpc>
              <a:buNone/>
            </a:pPr>
            <a:r>
              <a:rPr lang="en-US" sz="2100" dirty="0">
                <a:solidFill>
                  <a:srgbClr val="C9C2C0"/>
                </a:solidFill>
                <a:latin typeface="Gelasio" pitchFamily="34" charset="0"/>
                <a:ea typeface="Gelasio" pitchFamily="34" charset="-122"/>
                <a:cs typeface="Gelasio" pitchFamily="34" charset="-120"/>
              </a:rPr>
              <a:t>Planning and Preparation</a:t>
            </a:r>
            <a:endParaRPr lang="en-US" sz="2100" dirty="0"/>
          </a:p>
        </p:txBody>
      </p:sp>
      <p:sp>
        <p:nvSpPr>
          <p:cNvPr id="9" name="Text 7"/>
          <p:cNvSpPr/>
          <p:nvPr/>
        </p:nvSpPr>
        <p:spPr>
          <a:xfrm>
            <a:off x="760095" y="3683913"/>
            <a:ext cx="5360670" cy="1042273"/>
          </a:xfrm>
          <a:prstGeom prst="rect">
            <a:avLst/>
          </a:prstGeom>
          <a:noFill/>
          <a:ln/>
        </p:spPr>
        <p:txBody>
          <a:bodyPr wrap="square" lIns="0" tIns="0" rIns="0" bIns="0" rtlCol="0" anchor="t"/>
          <a:lstStyle/>
          <a:p>
            <a:pPr marL="0" indent="0" algn="r">
              <a:lnSpc>
                <a:spcPts val="2700"/>
              </a:lnSpc>
              <a:buNone/>
            </a:pPr>
            <a:r>
              <a:rPr lang="en-US" sz="1700" dirty="0">
                <a:solidFill>
                  <a:srgbClr val="C9C2C0"/>
                </a:solidFill>
                <a:latin typeface="Gelasio" pitchFamily="34" charset="0"/>
                <a:ea typeface="Gelasio" pitchFamily="34" charset="-122"/>
                <a:cs typeface="Gelasio" pitchFamily="34" charset="-120"/>
              </a:rPr>
              <a:t>Define your target audience, determine your key message, research your topic thoroughly, and craft a clear and engaging structure for your presentation.</a:t>
            </a:r>
            <a:endParaRPr lang="en-US" sz="1700" dirty="0"/>
          </a:p>
        </p:txBody>
      </p:sp>
      <p:sp>
        <p:nvSpPr>
          <p:cNvPr id="10" name="Shape 8"/>
          <p:cNvSpPr/>
          <p:nvPr/>
        </p:nvSpPr>
        <p:spPr>
          <a:xfrm>
            <a:off x="7529036" y="4556403"/>
            <a:ext cx="760095" cy="30480"/>
          </a:xfrm>
          <a:prstGeom prst="roundRect">
            <a:avLst>
              <a:gd name="adj" fmla="val 106878"/>
            </a:avLst>
          </a:prstGeom>
          <a:solidFill>
            <a:srgbClr val="504D4C"/>
          </a:solidFill>
          <a:ln/>
        </p:spPr>
        <p:txBody>
          <a:bodyPr/>
          <a:lstStyle/>
          <a:p>
            <a:endParaRPr lang="en-US"/>
          </a:p>
        </p:txBody>
      </p:sp>
      <p:sp>
        <p:nvSpPr>
          <p:cNvPr id="11" name="Shape 9"/>
          <p:cNvSpPr/>
          <p:nvPr/>
        </p:nvSpPr>
        <p:spPr>
          <a:xfrm>
            <a:off x="7070884" y="4327327"/>
            <a:ext cx="488633" cy="488633"/>
          </a:xfrm>
          <a:prstGeom prst="roundRect">
            <a:avLst>
              <a:gd name="adj" fmla="val 6667"/>
            </a:avLst>
          </a:prstGeom>
          <a:solidFill>
            <a:srgbClr val="373433"/>
          </a:solidFill>
          <a:ln/>
        </p:spPr>
        <p:txBody>
          <a:bodyPr/>
          <a:lstStyle/>
          <a:p>
            <a:endParaRPr lang="en-US"/>
          </a:p>
        </p:txBody>
      </p:sp>
      <p:sp>
        <p:nvSpPr>
          <p:cNvPr id="12" name="Text 10"/>
          <p:cNvSpPr/>
          <p:nvPr/>
        </p:nvSpPr>
        <p:spPr>
          <a:xfrm>
            <a:off x="7224117" y="4408765"/>
            <a:ext cx="182047" cy="325755"/>
          </a:xfrm>
          <a:prstGeom prst="rect">
            <a:avLst/>
          </a:prstGeom>
          <a:noFill/>
          <a:ln/>
        </p:spPr>
        <p:txBody>
          <a:bodyPr wrap="none" lIns="0" tIns="0" rIns="0" bIns="0" rtlCol="0" anchor="t"/>
          <a:lstStyle/>
          <a:p>
            <a:pPr marL="0" indent="0" algn="ctr">
              <a:lnSpc>
                <a:spcPts val="2550"/>
              </a:lnSpc>
              <a:buNone/>
            </a:pPr>
            <a:r>
              <a:rPr lang="en-US" sz="2550" dirty="0">
                <a:solidFill>
                  <a:srgbClr val="C9C2C0"/>
                </a:solidFill>
                <a:latin typeface="Gelasio" pitchFamily="34" charset="0"/>
                <a:ea typeface="Gelasio" pitchFamily="34" charset="-122"/>
                <a:cs typeface="Gelasio" pitchFamily="34" charset="-120"/>
              </a:rPr>
              <a:t>2</a:t>
            </a:r>
            <a:endParaRPr lang="en-US" sz="2550" dirty="0"/>
          </a:p>
        </p:txBody>
      </p:sp>
      <p:sp>
        <p:nvSpPr>
          <p:cNvPr id="13" name="Text 11"/>
          <p:cNvSpPr/>
          <p:nvPr/>
        </p:nvSpPr>
        <p:spPr>
          <a:xfrm>
            <a:off x="8509635" y="4300180"/>
            <a:ext cx="3092053" cy="339328"/>
          </a:xfrm>
          <a:prstGeom prst="rect">
            <a:avLst/>
          </a:prstGeom>
          <a:noFill/>
          <a:ln/>
        </p:spPr>
        <p:txBody>
          <a:bodyPr wrap="none" lIns="0" tIns="0" rIns="0" bIns="0" rtlCol="0" anchor="t"/>
          <a:lstStyle/>
          <a:p>
            <a:pPr marL="0" indent="0" algn="l">
              <a:lnSpc>
                <a:spcPts val="2650"/>
              </a:lnSpc>
              <a:buNone/>
            </a:pPr>
            <a:r>
              <a:rPr lang="en-US" sz="2100" dirty="0">
                <a:solidFill>
                  <a:srgbClr val="C9C2C0"/>
                </a:solidFill>
                <a:latin typeface="Gelasio" pitchFamily="34" charset="0"/>
                <a:ea typeface="Gelasio" pitchFamily="34" charset="-122"/>
                <a:cs typeface="Gelasio" pitchFamily="34" charset="-120"/>
              </a:rPr>
              <a:t>Delivery and Engagement</a:t>
            </a:r>
            <a:endParaRPr lang="en-US" sz="2100" dirty="0"/>
          </a:p>
        </p:txBody>
      </p:sp>
      <p:sp>
        <p:nvSpPr>
          <p:cNvPr id="14" name="Text 12"/>
          <p:cNvSpPr/>
          <p:nvPr/>
        </p:nvSpPr>
        <p:spPr>
          <a:xfrm>
            <a:off x="8509635" y="4769763"/>
            <a:ext cx="5360670" cy="1389698"/>
          </a:xfrm>
          <a:prstGeom prst="rect">
            <a:avLst/>
          </a:prstGeom>
          <a:noFill/>
          <a:ln/>
        </p:spPr>
        <p:txBody>
          <a:bodyPr wrap="square" lIns="0" tIns="0" rIns="0" bIns="0" rtlCol="0" anchor="t"/>
          <a:lstStyle/>
          <a:p>
            <a:pPr marL="0" indent="0" algn="l">
              <a:lnSpc>
                <a:spcPts val="2700"/>
              </a:lnSpc>
              <a:buNone/>
            </a:pPr>
            <a:r>
              <a:rPr lang="en-US" sz="1700" dirty="0">
                <a:solidFill>
                  <a:srgbClr val="C9C2C0"/>
                </a:solidFill>
                <a:latin typeface="Gelasio" pitchFamily="34" charset="0"/>
                <a:ea typeface="Gelasio" pitchFamily="34" charset="-122"/>
                <a:cs typeface="Gelasio" pitchFamily="34" charset="-120"/>
              </a:rPr>
              <a:t>Practice your delivery, use clear and concise language, incorporate visual aids, and engage your audience through eye contact, gestures, and a dynamic speaking style.</a:t>
            </a:r>
            <a:endParaRPr lang="en-US" sz="1700" dirty="0"/>
          </a:p>
        </p:txBody>
      </p:sp>
      <p:sp>
        <p:nvSpPr>
          <p:cNvPr id="15" name="Shape 13"/>
          <p:cNvSpPr/>
          <p:nvPr/>
        </p:nvSpPr>
        <p:spPr>
          <a:xfrm>
            <a:off x="6341269" y="5811798"/>
            <a:ext cx="760095" cy="30480"/>
          </a:xfrm>
          <a:prstGeom prst="roundRect">
            <a:avLst>
              <a:gd name="adj" fmla="val 106878"/>
            </a:avLst>
          </a:prstGeom>
          <a:solidFill>
            <a:srgbClr val="504D4C"/>
          </a:solidFill>
          <a:ln/>
        </p:spPr>
        <p:txBody>
          <a:bodyPr/>
          <a:lstStyle/>
          <a:p>
            <a:endParaRPr lang="en-US"/>
          </a:p>
        </p:txBody>
      </p:sp>
      <p:sp>
        <p:nvSpPr>
          <p:cNvPr id="16" name="Shape 14"/>
          <p:cNvSpPr/>
          <p:nvPr/>
        </p:nvSpPr>
        <p:spPr>
          <a:xfrm>
            <a:off x="7070884" y="5582722"/>
            <a:ext cx="488633" cy="488633"/>
          </a:xfrm>
          <a:prstGeom prst="roundRect">
            <a:avLst>
              <a:gd name="adj" fmla="val 6667"/>
            </a:avLst>
          </a:prstGeom>
          <a:solidFill>
            <a:srgbClr val="373433"/>
          </a:solidFill>
          <a:ln/>
        </p:spPr>
        <p:txBody>
          <a:bodyPr/>
          <a:lstStyle/>
          <a:p>
            <a:endParaRPr lang="en-US"/>
          </a:p>
        </p:txBody>
      </p:sp>
      <p:sp>
        <p:nvSpPr>
          <p:cNvPr id="17" name="Text 15"/>
          <p:cNvSpPr/>
          <p:nvPr/>
        </p:nvSpPr>
        <p:spPr>
          <a:xfrm>
            <a:off x="7225308" y="5664160"/>
            <a:ext cx="179784" cy="325755"/>
          </a:xfrm>
          <a:prstGeom prst="rect">
            <a:avLst/>
          </a:prstGeom>
          <a:noFill/>
          <a:ln/>
        </p:spPr>
        <p:txBody>
          <a:bodyPr wrap="none" lIns="0" tIns="0" rIns="0" bIns="0" rtlCol="0" anchor="t"/>
          <a:lstStyle/>
          <a:p>
            <a:pPr marL="0" indent="0" algn="ctr">
              <a:lnSpc>
                <a:spcPts val="2550"/>
              </a:lnSpc>
              <a:buNone/>
            </a:pPr>
            <a:r>
              <a:rPr lang="en-US" sz="2550" dirty="0">
                <a:solidFill>
                  <a:srgbClr val="C9C2C0"/>
                </a:solidFill>
                <a:latin typeface="Gelasio" pitchFamily="34" charset="0"/>
                <a:ea typeface="Gelasio" pitchFamily="34" charset="-122"/>
                <a:cs typeface="Gelasio" pitchFamily="34" charset="-120"/>
              </a:rPr>
              <a:t>3</a:t>
            </a:r>
            <a:endParaRPr lang="en-US" sz="2550" dirty="0"/>
          </a:p>
        </p:txBody>
      </p:sp>
      <p:sp>
        <p:nvSpPr>
          <p:cNvPr id="18" name="Text 16"/>
          <p:cNvSpPr/>
          <p:nvPr/>
        </p:nvSpPr>
        <p:spPr>
          <a:xfrm>
            <a:off x="3406140" y="5555575"/>
            <a:ext cx="2714625" cy="339328"/>
          </a:xfrm>
          <a:prstGeom prst="rect">
            <a:avLst/>
          </a:prstGeom>
          <a:noFill/>
          <a:ln/>
        </p:spPr>
        <p:txBody>
          <a:bodyPr wrap="none" lIns="0" tIns="0" rIns="0" bIns="0" rtlCol="0" anchor="t"/>
          <a:lstStyle/>
          <a:p>
            <a:pPr marL="0" indent="0" algn="r">
              <a:lnSpc>
                <a:spcPts val="2650"/>
              </a:lnSpc>
              <a:buNone/>
            </a:pPr>
            <a:r>
              <a:rPr lang="en-US" sz="2100" dirty="0">
                <a:solidFill>
                  <a:srgbClr val="C9C2C0"/>
                </a:solidFill>
                <a:latin typeface="Gelasio" pitchFamily="34" charset="0"/>
                <a:ea typeface="Gelasio" pitchFamily="34" charset="-122"/>
                <a:cs typeface="Gelasio" pitchFamily="34" charset="-120"/>
              </a:rPr>
              <a:t>Q&amp;A and Follow-up</a:t>
            </a:r>
            <a:endParaRPr lang="en-US" sz="2100" dirty="0"/>
          </a:p>
        </p:txBody>
      </p:sp>
      <p:sp>
        <p:nvSpPr>
          <p:cNvPr id="19" name="Text 17"/>
          <p:cNvSpPr/>
          <p:nvPr/>
        </p:nvSpPr>
        <p:spPr>
          <a:xfrm>
            <a:off x="760095" y="6025158"/>
            <a:ext cx="5360670" cy="1389698"/>
          </a:xfrm>
          <a:prstGeom prst="rect">
            <a:avLst/>
          </a:prstGeom>
          <a:noFill/>
          <a:ln/>
        </p:spPr>
        <p:txBody>
          <a:bodyPr wrap="square" lIns="0" tIns="0" rIns="0" bIns="0" rtlCol="0" anchor="t"/>
          <a:lstStyle/>
          <a:p>
            <a:pPr marL="0" indent="0" algn="r">
              <a:lnSpc>
                <a:spcPts val="2700"/>
              </a:lnSpc>
              <a:buNone/>
            </a:pPr>
            <a:r>
              <a:rPr lang="en-US" sz="1700" dirty="0">
                <a:solidFill>
                  <a:srgbClr val="C9C2C0"/>
                </a:solidFill>
                <a:latin typeface="Gelasio" pitchFamily="34" charset="0"/>
                <a:ea typeface="Gelasio" pitchFamily="34" charset="-122"/>
                <a:cs typeface="Gelasio" pitchFamily="34" charset="-120"/>
              </a:rPr>
              <a:t>Prepare for questions, provide clear and concise answers, and maintain a professional demeanor. Follow up with any additional information or resources as needed.</a:t>
            </a:r>
            <a:endParaRPr lang="en-US" sz="1700" dirty="0"/>
          </a:p>
        </p:txBody>
      </p:sp>
      <p:pic>
        <p:nvPicPr>
          <p:cNvPr id="20" name="Picture 19">
            <a:extLst>
              <a:ext uri="{FF2B5EF4-FFF2-40B4-BE49-F238E27FC236}">
                <a16:creationId xmlns:a16="http://schemas.microsoft.com/office/drawing/2014/main" id="{AF896C73-F9AB-D587-31ED-FE6A4092CA73}"/>
              </a:ext>
            </a:extLst>
          </p:cNvPr>
          <p:cNvPicPr>
            <a:picLocks noChangeAspect="1"/>
          </p:cNvPicPr>
          <p:nvPr/>
        </p:nvPicPr>
        <p:blipFill>
          <a:blip r:embed="rId3"/>
          <a:stretch>
            <a:fillRect/>
          </a:stretch>
        </p:blipFill>
        <p:spPr>
          <a:xfrm>
            <a:off x="12515555" y="7762810"/>
            <a:ext cx="2114845" cy="4667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448395"/>
            <a:ext cx="5670590" cy="708779"/>
          </a:xfrm>
          <a:prstGeom prst="rect">
            <a:avLst/>
          </a:prstGeom>
          <a:noFill/>
          <a:ln/>
        </p:spPr>
        <p:txBody>
          <a:bodyPr wrap="none" lIns="0" tIns="0" rIns="0" bIns="0" rtlCol="0" anchor="t"/>
          <a:lstStyle/>
          <a:p>
            <a:pPr marL="0" indent="0">
              <a:lnSpc>
                <a:spcPts val="5550"/>
              </a:lnSpc>
              <a:buNone/>
            </a:pPr>
            <a:r>
              <a:rPr lang="en-US" sz="4450" dirty="0">
                <a:solidFill>
                  <a:srgbClr val="D8B6A4"/>
                </a:solidFill>
                <a:latin typeface="Gelasio" pitchFamily="34" charset="0"/>
                <a:ea typeface="Gelasio" pitchFamily="34" charset="-122"/>
                <a:cs typeface="Gelasio" pitchFamily="34" charset="-120"/>
              </a:rPr>
              <a:t>Interview Techniques</a:t>
            </a:r>
            <a:endParaRPr lang="en-US" sz="4450" dirty="0"/>
          </a:p>
        </p:txBody>
      </p:sp>
      <p:sp>
        <p:nvSpPr>
          <p:cNvPr id="3" name="Text 1"/>
          <p:cNvSpPr/>
          <p:nvPr/>
        </p:nvSpPr>
        <p:spPr>
          <a:xfrm>
            <a:off x="793790" y="2610803"/>
            <a:ext cx="13042821" cy="1088708"/>
          </a:xfrm>
          <a:prstGeom prst="rect">
            <a:avLst/>
          </a:prstGeom>
          <a:noFill/>
          <a:ln/>
        </p:spPr>
        <p:txBody>
          <a:bodyPr wrap="square" lIns="0" tIns="0" rIns="0" bIns="0" rtlCol="0" anchor="t"/>
          <a:lstStyle/>
          <a:p>
            <a:pPr marL="0" indent="0">
              <a:lnSpc>
                <a:spcPts val="2850"/>
              </a:lnSpc>
              <a:buNone/>
            </a:pPr>
            <a:r>
              <a:rPr lang="en-US" sz="1750" dirty="0">
                <a:solidFill>
                  <a:srgbClr val="C9C2C0"/>
                </a:solidFill>
                <a:latin typeface="Gelasio" pitchFamily="34" charset="0"/>
                <a:ea typeface="Gelasio" pitchFamily="34" charset="-122"/>
                <a:cs typeface="Gelasio" pitchFamily="34" charset="-120"/>
              </a:rPr>
              <a:t>Interview techniques are crucial for showcasing your skills, experience, and personality to potential employers. Mastering interview techniques can help you make a positive impression, stand out from the competition, and increase your chances of securing your desired position.</a:t>
            </a:r>
            <a:endParaRPr lang="en-US" sz="1750" dirty="0"/>
          </a:p>
        </p:txBody>
      </p:sp>
      <p:sp>
        <p:nvSpPr>
          <p:cNvPr id="4" name="Text 2"/>
          <p:cNvSpPr/>
          <p:nvPr/>
        </p:nvSpPr>
        <p:spPr>
          <a:xfrm>
            <a:off x="793790" y="418147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D8B6A4"/>
                </a:solidFill>
                <a:latin typeface="Gelasio" pitchFamily="34" charset="0"/>
                <a:ea typeface="Gelasio" pitchFamily="34" charset="-122"/>
                <a:cs typeface="Gelasio" pitchFamily="34" charset="-120"/>
              </a:rPr>
              <a:t>Preparation</a:t>
            </a:r>
            <a:endParaRPr lang="en-US" sz="2200" dirty="0"/>
          </a:p>
        </p:txBody>
      </p:sp>
      <p:sp>
        <p:nvSpPr>
          <p:cNvPr id="5" name="Text 3"/>
          <p:cNvSpPr/>
          <p:nvPr/>
        </p:nvSpPr>
        <p:spPr>
          <a:xfrm>
            <a:off x="793790" y="4762619"/>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C9C2C0"/>
                </a:solidFill>
                <a:latin typeface="Gelasio" pitchFamily="34" charset="0"/>
                <a:ea typeface="Gelasio" pitchFamily="34" charset="-122"/>
                <a:cs typeface="Gelasio" pitchFamily="34" charset="-120"/>
              </a:rPr>
              <a:t>Research the company and position, prepare answers to common questions, practice your responses, and plan your attire.</a:t>
            </a:r>
            <a:endParaRPr lang="en-US" sz="1750" dirty="0"/>
          </a:p>
        </p:txBody>
      </p:sp>
      <p:sp>
        <p:nvSpPr>
          <p:cNvPr id="6" name="Text 4"/>
          <p:cNvSpPr/>
          <p:nvPr/>
        </p:nvSpPr>
        <p:spPr>
          <a:xfrm>
            <a:off x="5332928" y="418147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D8B6A4"/>
                </a:solidFill>
                <a:latin typeface="Gelasio" pitchFamily="34" charset="0"/>
                <a:ea typeface="Gelasio" pitchFamily="34" charset="-122"/>
                <a:cs typeface="Gelasio" pitchFamily="34" charset="-120"/>
              </a:rPr>
              <a:t>Communication</a:t>
            </a:r>
            <a:endParaRPr lang="en-US" sz="2200" dirty="0"/>
          </a:p>
        </p:txBody>
      </p:sp>
      <p:sp>
        <p:nvSpPr>
          <p:cNvPr id="7" name="Text 5"/>
          <p:cNvSpPr/>
          <p:nvPr/>
        </p:nvSpPr>
        <p:spPr>
          <a:xfrm>
            <a:off x="5332928" y="4762619"/>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C9C2C0"/>
                </a:solidFill>
                <a:latin typeface="Gelasio" pitchFamily="34" charset="0"/>
                <a:ea typeface="Gelasio" pitchFamily="34" charset="-122"/>
                <a:cs typeface="Gelasio" pitchFamily="34" charset="-120"/>
              </a:rPr>
              <a:t>Maintain strong eye contact, speak clearly and confidently, articulate your thoughts effectively, and actively listen to the interviewer's questions.</a:t>
            </a:r>
            <a:endParaRPr lang="en-US" sz="1750" dirty="0"/>
          </a:p>
        </p:txBody>
      </p:sp>
      <p:sp>
        <p:nvSpPr>
          <p:cNvPr id="8" name="Text 6"/>
          <p:cNvSpPr/>
          <p:nvPr/>
        </p:nvSpPr>
        <p:spPr>
          <a:xfrm>
            <a:off x="9872067" y="4181475"/>
            <a:ext cx="2835235" cy="354330"/>
          </a:xfrm>
          <a:prstGeom prst="rect">
            <a:avLst/>
          </a:prstGeom>
          <a:noFill/>
          <a:ln/>
        </p:spPr>
        <p:txBody>
          <a:bodyPr wrap="none" lIns="0" tIns="0" rIns="0" bIns="0" rtlCol="0" anchor="t"/>
          <a:lstStyle/>
          <a:p>
            <a:pPr marL="0" indent="0">
              <a:lnSpc>
                <a:spcPts val="2750"/>
              </a:lnSpc>
              <a:buNone/>
            </a:pPr>
            <a:r>
              <a:rPr lang="en-US" sz="2200" dirty="0">
                <a:solidFill>
                  <a:srgbClr val="D8B6A4"/>
                </a:solidFill>
                <a:latin typeface="Gelasio" pitchFamily="34" charset="0"/>
                <a:ea typeface="Gelasio" pitchFamily="34" charset="-122"/>
                <a:cs typeface="Gelasio" pitchFamily="34" charset="-120"/>
              </a:rPr>
              <a:t>Follow-up</a:t>
            </a:r>
            <a:endParaRPr lang="en-US" sz="2200" dirty="0"/>
          </a:p>
        </p:txBody>
      </p:sp>
      <p:sp>
        <p:nvSpPr>
          <p:cNvPr id="9" name="Text 7"/>
          <p:cNvSpPr/>
          <p:nvPr/>
        </p:nvSpPr>
        <p:spPr>
          <a:xfrm>
            <a:off x="9872067" y="4762619"/>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C9C2C0"/>
                </a:solidFill>
                <a:latin typeface="Gelasio" pitchFamily="34" charset="0"/>
                <a:ea typeface="Gelasio" pitchFamily="34" charset="-122"/>
                <a:cs typeface="Gelasio" pitchFamily="34" charset="-120"/>
              </a:rPr>
              <a:t>Send a thank-you note after the interview, reiterate your interest in the position, and follow up with the hiring manager if you haven't heard back within a reasonable timeframe.</a:t>
            </a:r>
            <a:endParaRPr lang="en-US" sz="1750" dirty="0"/>
          </a:p>
        </p:txBody>
      </p:sp>
      <p:pic>
        <p:nvPicPr>
          <p:cNvPr id="10" name="Picture 9">
            <a:extLst>
              <a:ext uri="{FF2B5EF4-FFF2-40B4-BE49-F238E27FC236}">
                <a16:creationId xmlns:a16="http://schemas.microsoft.com/office/drawing/2014/main" id="{8169C25E-1CBB-6B83-0D19-3F309023349C}"/>
              </a:ext>
            </a:extLst>
          </p:cNvPr>
          <p:cNvPicPr>
            <a:picLocks noChangeAspect="1"/>
          </p:cNvPicPr>
          <p:nvPr/>
        </p:nvPicPr>
        <p:blipFill>
          <a:blip r:embed="rId3"/>
          <a:stretch>
            <a:fillRect/>
          </a:stretch>
        </p:blipFill>
        <p:spPr>
          <a:xfrm>
            <a:off x="12515555" y="7762810"/>
            <a:ext cx="2114845" cy="4667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3" name="Text 0"/>
          <p:cNvSpPr/>
          <p:nvPr/>
        </p:nvSpPr>
        <p:spPr>
          <a:xfrm>
            <a:off x="6208276" y="679490"/>
            <a:ext cx="6695837" cy="644485"/>
          </a:xfrm>
          <a:prstGeom prst="rect">
            <a:avLst/>
          </a:prstGeom>
          <a:noFill/>
          <a:ln/>
        </p:spPr>
        <p:txBody>
          <a:bodyPr wrap="none" lIns="0" tIns="0" rIns="0" bIns="0" rtlCol="0" anchor="t"/>
          <a:lstStyle/>
          <a:p>
            <a:pPr marL="0" indent="0">
              <a:lnSpc>
                <a:spcPts val="5050"/>
              </a:lnSpc>
              <a:buNone/>
            </a:pPr>
            <a:r>
              <a:rPr lang="en-US" sz="4050" dirty="0">
                <a:solidFill>
                  <a:srgbClr val="D8B6A4"/>
                </a:solidFill>
                <a:latin typeface="Gelasio" pitchFamily="34" charset="0"/>
                <a:ea typeface="Gelasio" pitchFamily="34" charset="-122"/>
                <a:cs typeface="Gelasio" pitchFamily="34" charset="-120"/>
              </a:rPr>
              <a:t>Problems in Facing Interview</a:t>
            </a:r>
            <a:endParaRPr lang="en-US" sz="4050" dirty="0"/>
          </a:p>
        </p:txBody>
      </p:sp>
      <p:sp>
        <p:nvSpPr>
          <p:cNvPr id="4" name="Text 1"/>
          <p:cNvSpPr/>
          <p:nvPr/>
        </p:nvSpPr>
        <p:spPr>
          <a:xfrm>
            <a:off x="6208276" y="1633299"/>
            <a:ext cx="7700248" cy="989767"/>
          </a:xfrm>
          <a:prstGeom prst="rect">
            <a:avLst/>
          </a:prstGeom>
          <a:noFill/>
          <a:ln/>
        </p:spPr>
        <p:txBody>
          <a:bodyPr wrap="square" lIns="0" tIns="0" rIns="0" bIns="0" rtlCol="0" anchor="t"/>
          <a:lstStyle/>
          <a:p>
            <a:pPr marL="0" indent="0">
              <a:lnSpc>
                <a:spcPts val="2550"/>
              </a:lnSpc>
              <a:buNone/>
            </a:pPr>
            <a:r>
              <a:rPr lang="en-US" sz="1600" dirty="0">
                <a:solidFill>
                  <a:srgbClr val="C9C2C0"/>
                </a:solidFill>
                <a:latin typeface="Gelasio" pitchFamily="34" charset="0"/>
                <a:ea typeface="Gelasio" pitchFamily="34" charset="-122"/>
                <a:cs typeface="Gelasio" pitchFamily="34" charset="-120"/>
              </a:rPr>
              <a:t>Facing interviews can be a nerve-wracking experience, and many candidates struggle with anxiety, lack of confidence, and fear of failure. These challenges can hinder performance and impact the outcome of the interview process.</a:t>
            </a:r>
            <a:endParaRPr lang="en-US" sz="1600" dirty="0"/>
          </a:p>
        </p:txBody>
      </p:sp>
      <p:sp>
        <p:nvSpPr>
          <p:cNvPr id="5" name="Shape 2"/>
          <p:cNvSpPr/>
          <p:nvPr/>
        </p:nvSpPr>
        <p:spPr>
          <a:xfrm>
            <a:off x="6208276" y="2855000"/>
            <a:ext cx="7700248" cy="4694992"/>
          </a:xfrm>
          <a:prstGeom prst="roundRect">
            <a:avLst>
              <a:gd name="adj" fmla="val 659"/>
            </a:avLst>
          </a:prstGeom>
          <a:noFill/>
          <a:ln w="7620">
            <a:solidFill>
              <a:srgbClr val="FFFFFF">
                <a:alpha val="24000"/>
              </a:srgbClr>
            </a:solidFill>
            <a:prstDash val="solid"/>
          </a:ln>
        </p:spPr>
        <p:txBody>
          <a:bodyPr/>
          <a:lstStyle/>
          <a:p>
            <a:endParaRPr lang="en-US"/>
          </a:p>
        </p:txBody>
      </p:sp>
      <p:sp>
        <p:nvSpPr>
          <p:cNvPr id="6" name="Shape 3"/>
          <p:cNvSpPr/>
          <p:nvPr/>
        </p:nvSpPr>
        <p:spPr>
          <a:xfrm>
            <a:off x="6215896" y="2862620"/>
            <a:ext cx="7685008" cy="592574"/>
          </a:xfrm>
          <a:prstGeom prst="rect">
            <a:avLst/>
          </a:prstGeom>
          <a:solidFill>
            <a:srgbClr val="FFFFFF">
              <a:alpha val="4000"/>
            </a:srgbClr>
          </a:solidFill>
          <a:ln/>
        </p:spPr>
        <p:txBody>
          <a:bodyPr/>
          <a:lstStyle/>
          <a:p>
            <a:endParaRPr lang="en-US"/>
          </a:p>
        </p:txBody>
      </p:sp>
      <p:sp>
        <p:nvSpPr>
          <p:cNvPr id="7" name="Text 4"/>
          <p:cNvSpPr/>
          <p:nvPr/>
        </p:nvSpPr>
        <p:spPr>
          <a:xfrm>
            <a:off x="6422112" y="2993946"/>
            <a:ext cx="3426262" cy="329922"/>
          </a:xfrm>
          <a:prstGeom prst="rect">
            <a:avLst/>
          </a:prstGeom>
          <a:noFill/>
          <a:ln/>
        </p:spPr>
        <p:txBody>
          <a:bodyPr wrap="none" lIns="0" tIns="0" rIns="0" bIns="0" rtlCol="0" anchor="t"/>
          <a:lstStyle/>
          <a:p>
            <a:pPr marL="0" indent="0">
              <a:lnSpc>
                <a:spcPts val="2550"/>
              </a:lnSpc>
              <a:buNone/>
            </a:pPr>
            <a:r>
              <a:rPr lang="en-US" sz="1600" dirty="0">
                <a:solidFill>
                  <a:srgbClr val="C9C2C0"/>
                </a:solidFill>
                <a:latin typeface="Gelasio" pitchFamily="34" charset="0"/>
                <a:ea typeface="Gelasio" pitchFamily="34" charset="-122"/>
                <a:cs typeface="Gelasio" pitchFamily="34" charset="-120"/>
              </a:rPr>
              <a:t>Problem</a:t>
            </a:r>
            <a:endParaRPr lang="en-US" sz="1600" dirty="0"/>
          </a:p>
        </p:txBody>
      </p:sp>
      <p:sp>
        <p:nvSpPr>
          <p:cNvPr id="8" name="Text 5"/>
          <p:cNvSpPr/>
          <p:nvPr/>
        </p:nvSpPr>
        <p:spPr>
          <a:xfrm>
            <a:off x="10268426" y="2993946"/>
            <a:ext cx="3426262" cy="329922"/>
          </a:xfrm>
          <a:prstGeom prst="rect">
            <a:avLst/>
          </a:prstGeom>
          <a:noFill/>
          <a:ln/>
        </p:spPr>
        <p:txBody>
          <a:bodyPr wrap="none" lIns="0" tIns="0" rIns="0" bIns="0" rtlCol="0" anchor="t"/>
          <a:lstStyle/>
          <a:p>
            <a:pPr marL="0" indent="0">
              <a:lnSpc>
                <a:spcPts val="2550"/>
              </a:lnSpc>
              <a:buNone/>
            </a:pPr>
            <a:r>
              <a:rPr lang="en-US" sz="1600" dirty="0">
                <a:solidFill>
                  <a:srgbClr val="C9C2C0"/>
                </a:solidFill>
                <a:latin typeface="Gelasio" pitchFamily="34" charset="0"/>
                <a:ea typeface="Gelasio" pitchFamily="34" charset="-122"/>
                <a:cs typeface="Gelasio" pitchFamily="34" charset="-120"/>
              </a:rPr>
              <a:t>Solution</a:t>
            </a:r>
            <a:endParaRPr lang="en-US" sz="1600" dirty="0"/>
          </a:p>
        </p:txBody>
      </p:sp>
      <p:sp>
        <p:nvSpPr>
          <p:cNvPr id="9" name="Shape 6"/>
          <p:cNvSpPr/>
          <p:nvPr/>
        </p:nvSpPr>
        <p:spPr>
          <a:xfrm>
            <a:off x="6215896" y="3455194"/>
            <a:ext cx="7685008" cy="1252418"/>
          </a:xfrm>
          <a:prstGeom prst="rect">
            <a:avLst/>
          </a:prstGeom>
          <a:solidFill>
            <a:srgbClr val="000000">
              <a:alpha val="4000"/>
            </a:srgbClr>
          </a:solidFill>
          <a:ln/>
        </p:spPr>
        <p:txBody>
          <a:bodyPr/>
          <a:lstStyle/>
          <a:p>
            <a:endParaRPr lang="en-US"/>
          </a:p>
        </p:txBody>
      </p:sp>
      <p:sp>
        <p:nvSpPr>
          <p:cNvPr id="10" name="Text 7"/>
          <p:cNvSpPr/>
          <p:nvPr/>
        </p:nvSpPr>
        <p:spPr>
          <a:xfrm>
            <a:off x="6422112" y="3586520"/>
            <a:ext cx="3426262" cy="329922"/>
          </a:xfrm>
          <a:prstGeom prst="rect">
            <a:avLst/>
          </a:prstGeom>
          <a:noFill/>
          <a:ln/>
        </p:spPr>
        <p:txBody>
          <a:bodyPr wrap="none" lIns="0" tIns="0" rIns="0" bIns="0" rtlCol="0" anchor="t"/>
          <a:lstStyle/>
          <a:p>
            <a:pPr marL="0" indent="0">
              <a:lnSpc>
                <a:spcPts val="2550"/>
              </a:lnSpc>
              <a:buNone/>
            </a:pPr>
            <a:r>
              <a:rPr lang="en-US" sz="1600" dirty="0">
                <a:solidFill>
                  <a:srgbClr val="C9C2C0"/>
                </a:solidFill>
                <a:latin typeface="Gelasio" pitchFamily="34" charset="0"/>
                <a:ea typeface="Gelasio" pitchFamily="34" charset="-122"/>
                <a:cs typeface="Gelasio" pitchFamily="34" charset="-120"/>
              </a:rPr>
              <a:t>Anxiety and Nervousness</a:t>
            </a:r>
            <a:endParaRPr lang="en-US" sz="1600" dirty="0"/>
          </a:p>
        </p:txBody>
      </p:sp>
      <p:sp>
        <p:nvSpPr>
          <p:cNvPr id="11" name="Text 8"/>
          <p:cNvSpPr/>
          <p:nvPr/>
        </p:nvSpPr>
        <p:spPr>
          <a:xfrm>
            <a:off x="10268426" y="3586520"/>
            <a:ext cx="3426262" cy="989767"/>
          </a:xfrm>
          <a:prstGeom prst="rect">
            <a:avLst/>
          </a:prstGeom>
          <a:noFill/>
          <a:ln/>
        </p:spPr>
        <p:txBody>
          <a:bodyPr wrap="square" lIns="0" tIns="0" rIns="0" bIns="0" rtlCol="0" anchor="t"/>
          <a:lstStyle/>
          <a:p>
            <a:pPr marL="0" indent="0">
              <a:lnSpc>
                <a:spcPts val="2550"/>
              </a:lnSpc>
              <a:buNone/>
            </a:pPr>
            <a:r>
              <a:rPr lang="en-US" sz="1600" dirty="0">
                <a:solidFill>
                  <a:srgbClr val="C9C2C0"/>
                </a:solidFill>
                <a:latin typeface="Gelasio" pitchFamily="34" charset="0"/>
                <a:ea typeface="Gelasio" pitchFamily="34" charset="-122"/>
                <a:cs typeface="Gelasio" pitchFamily="34" charset="-120"/>
              </a:rPr>
              <a:t>Practice mindfulness techniques, deep breathing exercises, and positive self-talk to manage anxiety.</a:t>
            </a:r>
            <a:endParaRPr lang="en-US" sz="1600" dirty="0"/>
          </a:p>
        </p:txBody>
      </p:sp>
      <p:sp>
        <p:nvSpPr>
          <p:cNvPr id="12" name="Shape 9"/>
          <p:cNvSpPr/>
          <p:nvPr/>
        </p:nvSpPr>
        <p:spPr>
          <a:xfrm>
            <a:off x="6215896" y="4707612"/>
            <a:ext cx="7685008" cy="1582341"/>
          </a:xfrm>
          <a:prstGeom prst="rect">
            <a:avLst/>
          </a:prstGeom>
          <a:solidFill>
            <a:srgbClr val="FFFFFF">
              <a:alpha val="4000"/>
            </a:srgbClr>
          </a:solidFill>
          <a:ln/>
        </p:spPr>
        <p:txBody>
          <a:bodyPr/>
          <a:lstStyle/>
          <a:p>
            <a:endParaRPr lang="en-US"/>
          </a:p>
        </p:txBody>
      </p:sp>
      <p:sp>
        <p:nvSpPr>
          <p:cNvPr id="13" name="Text 10"/>
          <p:cNvSpPr/>
          <p:nvPr/>
        </p:nvSpPr>
        <p:spPr>
          <a:xfrm>
            <a:off x="6422112" y="4838938"/>
            <a:ext cx="3426262" cy="329922"/>
          </a:xfrm>
          <a:prstGeom prst="rect">
            <a:avLst/>
          </a:prstGeom>
          <a:noFill/>
          <a:ln/>
        </p:spPr>
        <p:txBody>
          <a:bodyPr wrap="none" lIns="0" tIns="0" rIns="0" bIns="0" rtlCol="0" anchor="t"/>
          <a:lstStyle/>
          <a:p>
            <a:pPr marL="0" indent="0">
              <a:lnSpc>
                <a:spcPts val="2550"/>
              </a:lnSpc>
              <a:buNone/>
            </a:pPr>
            <a:r>
              <a:rPr lang="en-US" sz="1600" dirty="0">
                <a:solidFill>
                  <a:srgbClr val="C9C2C0"/>
                </a:solidFill>
                <a:latin typeface="Gelasio" pitchFamily="34" charset="0"/>
                <a:ea typeface="Gelasio" pitchFamily="34" charset="-122"/>
                <a:cs typeface="Gelasio" pitchFamily="34" charset="-120"/>
              </a:rPr>
              <a:t>Lack of Confidence</a:t>
            </a:r>
            <a:endParaRPr lang="en-US" sz="1600" dirty="0"/>
          </a:p>
        </p:txBody>
      </p:sp>
      <p:sp>
        <p:nvSpPr>
          <p:cNvPr id="14" name="Text 11"/>
          <p:cNvSpPr/>
          <p:nvPr/>
        </p:nvSpPr>
        <p:spPr>
          <a:xfrm>
            <a:off x="10268426" y="4838938"/>
            <a:ext cx="3426262" cy="1319689"/>
          </a:xfrm>
          <a:prstGeom prst="rect">
            <a:avLst/>
          </a:prstGeom>
          <a:noFill/>
          <a:ln/>
        </p:spPr>
        <p:txBody>
          <a:bodyPr wrap="square" lIns="0" tIns="0" rIns="0" bIns="0" rtlCol="0" anchor="t"/>
          <a:lstStyle/>
          <a:p>
            <a:pPr marL="0" indent="0">
              <a:lnSpc>
                <a:spcPts val="2550"/>
              </a:lnSpc>
              <a:buNone/>
            </a:pPr>
            <a:r>
              <a:rPr lang="en-US" sz="1600" dirty="0">
                <a:solidFill>
                  <a:srgbClr val="C9C2C0"/>
                </a:solidFill>
                <a:latin typeface="Gelasio" pitchFamily="34" charset="0"/>
                <a:ea typeface="Gelasio" pitchFamily="34" charset="-122"/>
                <a:cs typeface="Gelasio" pitchFamily="34" charset="-120"/>
              </a:rPr>
              <a:t>Focus on your strengths and accomplishments, prepare thoroughly, and believe in your abilities.</a:t>
            </a:r>
            <a:endParaRPr lang="en-US" sz="1600" dirty="0"/>
          </a:p>
        </p:txBody>
      </p:sp>
      <p:sp>
        <p:nvSpPr>
          <p:cNvPr id="15" name="Shape 12"/>
          <p:cNvSpPr/>
          <p:nvPr/>
        </p:nvSpPr>
        <p:spPr>
          <a:xfrm>
            <a:off x="6215896" y="6289953"/>
            <a:ext cx="7685008" cy="1252418"/>
          </a:xfrm>
          <a:prstGeom prst="rect">
            <a:avLst/>
          </a:prstGeom>
          <a:solidFill>
            <a:srgbClr val="000000">
              <a:alpha val="4000"/>
            </a:srgbClr>
          </a:solidFill>
          <a:ln/>
        </p:spPr>
        <p:txBody>
          <a:bodyPr/>
          <a:lstStyle/>
          <a:p>
            <a:endParaRPr lang="en-US"/>
          </a:p>
        </p:txBody>
      </p:sp>
      <p:sp>
        <p:nvSpPr>
          <p:cNvPr id="16" name="Text 13"/>
          <p:cNvSpPr/>
          <p:nvPr/>
        </p:nvSpPr>
        <p:spPr>
          <a:xfrm>
            <a:off x="6422112" y="6421279"/>
            <a:ext cx="3426262" cy="329922"/>
          </a:xfrm>
          <a:prstGeom prst="rect">
            <a:avLst/>
          </a:prstGeom>
          <a:noFill/>
          <a:ln/>
        </p:spPr>
        <p:txBody>
          <a:bodyPr wrap="none" lIns="0" tIns="0" rIns="0" bIns="0" rtlCol="0" anchor="t"/>
          <a:lstStyle/>
          <a:p>
            <a:pPr marL="0" indent="0">
              <a:lnSpc>
                <a:spcPts val="2550"/>
              </a:lnSpc>
              <a:buNone/>
            </a:pPr>
            <a:r>
              <a:rPr lang="en-US" sz="1600" dirty="0">
                <a:solidFill>
                  <a:srgbClr val="C9C2C0"/>
                </a:solidFill>
                <a:latin typeface="Gelasio" pitchFamily="34" charset="0"/>
                <a:ea typeface="Gelasio" pitchFamily="34" charset="-122"/>
                <a:cs typeface="Gelasio" pitchFamily="34" charset="-120"/>
              </a:rPr>
              <a:t>Fear of Failure</a:t>
            </a:r>
            <a:endParaRPr lang="en-US" sz="1600" dirty="0"/>
          </a:p>
        </p:txBody>
      </p:sp>
      <p:sp>
        <p:nvSpPr>
          <p:cNvPr id="17" name="Text 14"/>
          <p:cNvSpPr/>
          <p:nvPr/>
        </p:nvSpPr>
        <p:spPr>
          <a:xfrm>
            <a:off x="10268426" y="6421279"/>
            <a:ext cx="3426262" cy="989767"/>
          </a:xfrm>
          <a:prstGeom prst="rect">
            <a:avLst/>
          </a:prstGeom>
          <a:noFill/>
          <a:ln/>
        </p:spPr>
        <p:txBody>
          <a:bodyPr wrap="square" lIns="0" tIns="0" rIns="0" bIns="0" rtlCol="0" anchor="t"/>
          <a:lstStyle/>
          <a:p>
            <a:pPr marL="0" indent="0">
              <a:lnSpc>
                <a:spcPts val="2550"/>
              </a:lnSpc>
              <a:buNone/>
            </a:pPr>
            <a:r>
              <a:rPr lang="en-US" sz="1600" dirty="0">
                <a:solidFill>
                  <a:srgbClr val="C9C2C0"/>
                </a:solidFill>
                <a:latin typeface="Gelasio" pitchFamily="34" charset="0"/>
                <a:ea typeface="Gelasio" pitchFamily="34" charset="-122"/>
                <a:cs typeface="Gelasio" pitchFamily="34" charset="-120"/>
              </a:rPr>
              <a:t>Reframe the interview as an opportunity to learn and grow, regardless of the outcome.</a:t>
            </a:r>
            <a:endParaRPr lang="en-US" sz="1600" dirty="0"/>
          </a:p>
        </p:txBody>
      </p:sp>
      <p:pic>
        <p:nvPicPr>
          <p:cNvPr id="18" name="Picture 17">
            <a:extLst>
              <a:ext uri="{FF2B5EF4-FFF2-40B4-BE49-F238E27FC236}">
                <a16:creationId xmlns:a16="http://schemas.microsoft.com/office/drawing/2014/main" id="{8111C74A-BD7D-FF8E-0659-DD33DC775023}"/>
              </a:ext>
            </a:extLst>
          </p:cNvPr>
          <p:cNvPicPr>
            <a:picLocks noChangeAspect="1"/>
          </p:cNvPicPr>
          <p:nvPr/>
        </p:nvPicPr>
        <p:blipFill>
          <a:blip r:embed="rId3"/>
          <a:stretch>
            <a:fillRect/>
          </a:stretch>
        </p:blipFill>
        <p:spPr>
          <a:xfrm>
            <a:off x="12515555" y="7762810"/>
            <a:ext cx="2114845" cy="466790"/>
          </a:xfrm>
          <a:prstGeom prst="rect">
            <a:avLst/>
          </a:prstGeom>
        </p:spPr>
      </p:pic>
      <p:pic>
        <p:nvPicPr>
          <p:cNvPr id="22" name="Picture 21">
            <a:extLst>
              <a:ext uri="{FF2B5EF4-FFF2-40B4-BE49-F238E27FC236}">
                <a16:creationId xmlns:a16="http://schemas.microsoft.com/office/drawing/2014/main" id="{BA95BA8D-DA49-2490-3CEB-158A7703F198}"/>
              </a:ext>
            </a:extLst>
          </p:cNvPr>
          <p:cNvPicPr>
            <a:picLocks noChangeAspect="1"/>
          </p:cNvPicPr>
          <p:nvPr/>
        </p:nvPicPr>
        <p:blipFill>
          <a:blip r:embed="rId4"/>
          <a:srcRect l="9614" r="6379"/>
          <a:stretch/>
        </p:blipFill>
        <p:spPr>
          <a:xfrm>
            <a:off x="55755" y="2253948"/>
            <a:ext cx="6104530" cy="413636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685</Words>
  <Application>Microsoft Office PowerPoint</Application>
  <PresentationFormat>Custom</PresentationFormat>
  <Paragraphs>62</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Gelasio</vt:lpstr>
      <vt:lpstr>Aharoni</vt:lpstr>
      <vt:lpstr>Arial Black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3</cp:revision>
  <dcterms:created xsi:type="dcterms:W3CDTF">2024-11-13T08:11:26Z</dcterms:created>
  <dcterms:modified xsi:type="dcterms:W3CDTF">2024-11-29T09:16:03Z</dcterms:modified>
</cp:coreProperties>
</file>