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6"/>
  </p:notesMasterIdLst>
  <p:sldIdLst>
    <p:sldId id="261" r:id="rId2"/>
    <p:sldId id="256" r:id="rId3"/>
    <p:sldId id="257" r:id="rId4"/>
    <p:sldId id="258" r:id="rId5"/>
  </p:sldIdLst>
  <p:sldSz cx="14630400" cy="8229600"/>
  <p:notesSz cx="8229600" cy="14630400"/>
  <p:embeddedFontLst>
    <p:embeddedFont>
      <p:font typeface="Aharoni" panose="02010803020104030203" pitchFamily="2" charset="-79"/>
      <p:bold r:id="rId7"/>
    </p:embeddedFont>
    <p:embeddedFont>
      <p:font typeface="Arial Black" panose="020B0A04020102020204" pitchFamily="34" charset="0"/>
      <p:bold r:id="rId8"/>
    </p:embeddedFont>
    <p:embeddedFont>
      <p:font typeface="Barlow" panose="00000500000000000000" pitchFamily="2" charset="0"/>
      <p:regular r:id="rId9"/>
      <p:bold r:id="rId10"/>
      <p:italic r:id="rId11"/>
      <p:boldItalic r:id="rId12"/>
    </p:embeddedFont>
    <p:embeddedFont>
      <p:font typeface="Barlow Bold" panose="00000800000000000000" pitchFamily="2" charset="0"/>
      <p:bold r:id="rId13"/>
    </p:embeddedFont>
    <p:embeddedFont>
      <p:font typeface="Barlow Medium" panose="00000600000000000000" pitchFamily="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799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1917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9052103"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a:t>
            </a:r>
            <a:r>
              <a:rPr lang="en-GB" sz="2200" b="1" dirty="0">
                <a:solidFill>
                  <a:srgbClr val="FF0000"/>
                </a:solidFill>
                <a:latin typeface="Arial Black" pitchFamily="34" charset="0"/>
                <a:cs typeface="Aharoni" pitchFamily="2" charset="-79"/>
              </a:rPr>
              <a:t>Personality and Soft Skills Development</a:t>
            </a:r>
          </a:p>
          <a:p>
            <a:r>
              <a:rPr lang="en-US" sz="2200" b="1" dirty="0">
                <a:solidFill>
                  <a:srgbClr val="FF0000"/>
                </a:solidFill>
                <a:latin typeface="Arial Black" pitchFamily="34" charset="0"/>
                <a:cs typeface="Aharoni" pitchFamily="2" charset="-79"/>
              </a:rPr>
              <a:t>Course Code : 22HRM2NME1</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725058"/>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Unit-II</a:t>
            </a:r>
          </a:p>
          <a:p>
            <a:pPr algn="ctr"/>
            <a:r>
              <a:rPr lang="en-US" sz="2800" b="1" dirty="0">
                <a:solidFill>
                  <a:srgbClr val="7030A0"/>
                </a:solidFill>
                <a:latin typeface="Arial Black" pitchFamily="34" charset="0"/>
              </a:rPr>
              <a:t>Interpersonal Relationships</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0813" y="803791"/>
            <a:ext cx="7562374" cy="3464719"/>
          </a:xfrm>
          <a:prstGeom prst="rect">
            <a:avLst/>
          </a:prstGeom>
          <a:noFill/>
          <a:ln/>
        </p:spPr>
        <p:txBody>
          <a:bodyPr wrap="square" lIns="0" tIns="0" rIns="0" bIns="0" rtlCol="0" anchor="t"/>
          <a:lstStyle/>
          <a:p>
            <a:pPr marL="0" indent="0">
              <a:lnSpc>
                <a:spcPts val="6800"/>
              </a:lnSpc>
              <a:buNone/>
            </a:pPr>
            <a:endParaRPr lang="en-US" sz="5450" dirty="0">
              <a:solidFill>
                <a:srgbClr val="FFFFFF"/>
              </a:solidFill>
              <a:latin typeface="Barlow Medium" pitchFamily="34" charset="0"/>
              <a:ea typeface="Barlow Medium" pitchFamily="34" charset="-122"/>
              <a:cs typeface="Barlow Medium" pitchFamily="34" charset="-120"/>
            </a:endParaRPr>
          </a:p>
          <a:p>
            <a:pPr marL="0" indent="0">
              <a:lnSpc>
                <a:spcPts val="6800"/>
              </a:lnSpc>
              <a:buNone/>
            </a:pPr>
            <a:r>
              <a:rPr lang="en-US" sz="5450" dirty="0">
                <a:solidFill>
                  <a:srgbClr val="FFFFFF"/>
                </a:solidFill>
                <a:latin typeface="Barlow Medium" pitchFamily="34" charset="0"/>
                <a:ea typeface="Barlow Medium" pitchFamily="34" charset="-122"/>
                <a:cs typeface="Barlow Medium" pitchFamily="34" charset="-120"/>
              </a:rPr>
              <a:t>Interpersonal Relationships</a:t>
            </a:r>
            <a:endParaRPr lang="en-US" sz="5450" dirty="0"/>
          </a:p>
        </p:txBody>
      </p:sp>
      <p:sp>
        <p:nvSpPr>
          <p:cNvPr id="4" name="Text 1"/>
          <p:cNvSpPr/>
          <p:nvPr/>
        </p:nvSpPr>
        <p:spPr>
          <a:xfrm>
            <a:off x="790813" y="4607362"/>
            <a:ext cx="7562374" cy="2168843"/>
          </a:xfrm>
          <a:prstGeom prst="rect">
            <a:avLst/>
          </a:prstGeom>
          <a:noFill/>
          <a:ln/>
        </p:spPr>
        <p:txBody>
          <a:bodyPr wrap="square" lIns="0" tIns="0" rIns="0" bIns="0" rtlCol="0" anchor="t"/>
          <a:lstStyle/>
          <a:p>
            <a:pPr marL="0" indent="0">
              <a:lnSpc>
                <a:spcPts val="2800"/>
              </a:lnSpc>
              <a:buNone/>
            </a:pPr>
            <a:r>
              <a:rPr lang="en-US" sz="1750" dirty="0">
                <a:solidFill>
                  <a:srgbClr val="E5E0DF"/>
                </a:solidFill>
                <a:latin typeface="Barlow" pitchFamily="34" charset="0"/>
                <a:ea typeface="Barlow" pitchFamily="34" charset="-122"/>
                <a:cs typeface="Barlow" pitchFamily="34" charset="-120"/>
              </a:rPr>
              <a:t>Interpersonal relationships are the connections we form with others, ranging from casual acquaintances to our closest loved ones. Understanding these relationships and the underlying social psychological principles that govern them is crucial for navigating our complex social world. This introduction will provide an overview of the key concepts and types of relationships we encounter in our daily lives.</a:t>
            </a:r>
            <a:endParaRPr lang="en-US" sz="1750" dirty="0"/>
          </a:p>
        </p:txBody>
      </p:sp>
      <p:sp>
        <p:nvSpPr>
          <p:cNvPr id="5" name="Shape 2"/>
          <p:cNvSpPr/>
          <p:nvPr/>
        </p:nvSpPr>
        <p:spPr>
          <a:xfrm>
            <a:off x="790813" y="7047309"/>
            <a:ext cx="361474" cy="361474"/>
          </a:xfrm>
          <a:prstGeom prst="roundRect">
            <a:avLst>
              <a:gd name="adj" fmla="val 25293896"/>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798433" y="7054929"/>
            <a:ext cx="346234" cy="346234"/>
          </a:xfrm>
          <a:prstGeom prst="rect">
            <a:avLst/>
          </a:prstGeom>
        </p:spPr>
      </p:pic>
      <p:sp>
        <p:nvSpPr>
          <p:cNvPr id="7" name="Text 3"/>
          <p:cNvSpPr/>
          <p:nvPr/>
        </p:nvSpPr>
        <p:spPr>
          <a:xfrm>
            <a:off x="1265158" y="7030403"/>
            <a:ext cx="1047393" cy="395288"/>
          </a:xfrm>
          <a:prstGeom prst="rect">
            <a:avLst/>
          </a:prstGeom>
          <a:noFill/>
          <a:ln/>
        </p:spPr>
        <p:txBody>
          <a:bodyPr wrap="none" lIns="0" tIns="0" rIns="0" bIns="0" rtlCol="0" anchor="t"/>
          <a:lstStyle/>
          <a:p>
            <a:pPr marL="0" indent="0" algn="l">
              <a:lnSpc>
                <a:spcPts val="3100"/>
              </a:lnSpc>
              <a:buNone/>
            </a:pPr>
            <a:r>
              <a:rPr lang="en-US" sz="2200" b="1" dirty="0">
                <a:solidFill>
                  <a:srgbClr val="E5E0DF"/>
                </a:solidFill>
                <a:latin typeface="Barlow Bold" pitchFamily="34" charset="0"/>
                <a:ea typeface="Barlow Bold" pitchFamily="34" charset="-122"/>
                <a:cs typeface="Barlow Bold" pitchFamily="34" charset="-120"/>
              </a:rPr>
              <a:t>by Kavin</a:t>
            </a:r>
            <a:endParaRPr lang="en-US" sz="2200" dirty="0"/>
          </a:p>
        </p:txBody>
      </p:sp>
      <p:pic>
        <p:nvPicPr>
          <p:cNvPr id="9" name="Picture 8">
            <a:extLst>
              <a:ext uri="{FF2B5EF4-FFF2-40B4-BE49-F238E27FC236}">
                <a16:creationId xmlns:a16="http://schemas.microsoft.com/office/drawing/2014/main" id="{29850D92-C44F-94A9-8567-F26C3B941073}"/>
              </a:ext>
            </a:extLst>
          </p:cNvPr>
          <p:cNvPicPr>
            <a:picLocks noChangeAspect="1"/>
          </p:cNvPicPr>
          <p:nvPr/>
        </p:nvPicPr>
        <p:blipFill>
          <a:blip r:embed="rId5"/>
          <a:stretch>
            <a:fillRect/>
          </a:stretch>
        </p:blipFill>
        <p:spPr>
          <a:xfrm>
            <a:off x="654767" y="7032627"/>
            <a:ext cx="1924319" cy="4096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1134308"/>
            <a:ext cx="12902327" cy="1371600"/>
          </a:xfrm>
          <a:prstGeom prst="rect">
            <a:avLst/>
          </a:prstGeom>
          <a:noFill/>
          <a:ln/>
        </p:spPr>
        <p:txBody>
          <a:bodyPr wrap="square" lIns="0" tIns="0" rIns="0" bIns="0" rtlCol="0" anchor="t"/>
          <a:lstStyle/>
          <a:p>
            <a:pPr marL="0" indent="0">
              <a:lnSpc>
                <a:spcPts val="5400"/>
              </a:lnSpc>
              <a:buNone/>
            </a:pPr>
            <a:r>
              <a:rPr lang="en-US" sz="4300" dirty="0">
                <a:solidFill>
                  <a:srgbClr val="FFFFFF"/>
                </a:solidFill>
                <a:latin typeface="Barlow Medium" pitchFamily="34" charset="0"/>
                <a:ea typeface="Barlow Medium" pitchFamily="34" charset="-122"/>
                <a:cs typeface="Barlow Medium" pitchFamily="34" charset="-120"/>
              </a:rPr>
              <a:t>Types of Relationships and Locations of Persons in Relationships</a:t>
            </a:r>
            <a:endParaRPr lang="en-US" sz="4300" dirty="0"/>
          </a:p>
        </p:txBody>
      </p:sp>
      <p:sp>
        <p:nvSpPr>
          <p:cNvPr id="3" name="Text 1"/>
          <p:cNvSpPr/>
          <p:nvPr/>
        </p:nvSpPr>
        <p:spPr>
          <a:xfrm>
            <a:off x="864037" y="3123009"/>
            <a:ext cx="2743200" cy="342900"/>
          </a:xfrm>
          <a:prstGeom prst="rect">
            <a:avLst/>
          </a:prstGeom>
          <a:noFill/>
          <a:ln/>
        </p:spPr>
        <p:txBody>
          <a:bodyPr wrap="none" lIns="0" tIns="0" rIns="0" bIns="0" rtlCol="0" anchor="t"/>
          <a:lstStyle/>
          <a:p>
            <a:pPr marL="0" indent="0">
              <a:lnSpc>
                <a:spcPts val="2700"/>
              </a:lnSpc>
              <a:buNone/>
            </a:pPr>
            <a:r>
              <a:rPr lang="en-US" sz="2150" dirty="0">
                <a:solidFill>
                  <a:srgbClr val="FFFFFF"/>
                </a:solidFill>
                <a:latin typeface="Barlow Medium" pitchFamily="34" charset="0"/>
                <a:ea typeface="Barlow Medium" pitchFamily="34" charset="-122"/>
                <a:cs typeface="Barlow Medium" pitchFamily="34" charset="-120"/>
              </a:rPr>
              <a:t>Family Relationships</a:t>
            </a:r>
            <a:endParaRPr lang="en-US" sz="2150" dirty="0"/>
          </a:p>
        </p:txBody>
      </p:sp>
      <p:sp>
        <p:nvSpPr>
          <p:cNvPr id="4" name="Text 2"/>
          <p:cNvSpPr/>
          <p:nvPr/>
        </p:nvSpPr>
        <p:spPr>
          <a:xfrm>
            <a:off x="864037" y="3712726"/>
            <a:ext cx="3898821" cy="3160395"/>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These are the closest and most intimate relationships we have, including those with our parents, siblings, and extended family members. These relationships are often characterized by strong emotional bonds, unconditional love, and a sense of belonging.</a:t>
            </a:r>
            <a:endParaRPr lang="en-US" sz="1900" dirty="0"/>
          </a:p>
        </p:txBody>
      </p:sp>
      <p:sp>
        <p:nvSpPr>
          <p:cNvPr id="5" name="Text 3"/>
          <p:cNvSpPr/>
          <p:nvPr/>
        </p:nvSpPr>
        <p:spPr>
          <a:xfrm>
            <a:off x="5372695" y="3123009"/>
            <a:ext cx="2836307" cy="342900"/>
          </a:xfrm>
          <a:prstGeom prst="rect">
            <a:avLst/>
          </a:prstGeom>
          <a:noFill/>
          <a:ln/>
        </p:spPr>
        <p:txBody>
          <a:bodyPr wrap="none" lIns="0" tIns="0" rIns="0" bIns="0" rtlCol="0" anchor="t"/>
          <a:lstStyle/>
          <a:p>
            <a:pPr marL="0" indent="0">
              <a:lnSpc>
                <a:spcPts val="2700"/>
              </a:lnSpc>
              <a:buNone/>
            </a:pPr>
            <a:r>
              <a:rPr lang="en-US" sz="2150" dirty="0">
                <a:solidFill>
                  <a:srgbClr val="FFFFFF"/>
                </a:solidFill>
                <a:latin typeface="Barlow Medium" pitchFamily="34" charset="0"/>
                <a:ea typeface="Barlow Medium" pitchFamily="34" charset="-122"/>
                <a:cs typeface="Barlow Medium" pitchFamily="34" charset="-120"/>
              </a:rPr>
              <a:t>Romantic Relationships</a:t>
            </a:r>
            <a:endParaRPr lang="en-US" sz="2150" dirty="0"/>
          </a:p>
        </p:txBody>
      </p:sp>
      <p:sp>
        <p:nvSpPr>
          <p:cNvPr id="6" name="Text 4"/>
          <p:cNvSpPr/>
          <p:nvPr/>
        </p:nvSpPr>
        <p:spPr>
          <a:xfrm>
            <a:off x="5372695" y="3712726"/>
            <a:ext cx="3898821" cy="3160395"/>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Romantic relationships involve a deep emotional and physical connection between two people. These can range from casual dating to long-term committed partnerships, and are often the focus of our social and emotional needs.</a:t>
            </a:r>
            <a:endParaRPr lang="en-US" sz="1900" dirty="0"/>
          </a:p>
        </p:txBody>
      </p:sp>
      <p:sp>
        <p:nvSpPr>
          <p:cNvPr id="7" name="Text 5"/>
          <p:cNvSpPr/>
          <p:nvPr/>
        </p:nvSpPr>
        <p:spPr>
          <a:xfrm>
            <a:off x="9881354" y="3123009"/>
            <a:ext cx="2957274" cy="342900"/>
          </a:xfrm>
          <a:prstGeom prst="rect">
            <a:avLst/>
          </a:prstGeom>
          <a:noFill/>
          <a:ln/>
        </p:spPr>
        <p:txBody>
          <a:bodyPr wrap="none" lIns="0" tIns="0" rIns="0" bIns="0" rtlCol="0" anchor="t"/>
          <a:lstStyle/>
          <a:p>
            <a:pPr marL="0" indent="0">
              <a:lnSpc>
                <a:spcPts val="2700"/>
              </a:lnSpc>
              <a:buNone/>
            </a:pPr>
            <a:r>
              <a:rPr lang="en-US" sz="2150" dirty="0">
                <a:solidFill>
                  <a:srgbClr val="FFFFFF"/>
                </a:solidFill>
                <a:latin typeface="Barlow Medium" pitchFamily="34" charset="0"/>
                <a:ea typeface="Barlow Medium" pitchFamily="34" charset="-122"/>
                <a:cs typeface="Barlow Medium" pitchFamily="34" charset="-120"/>
              </a:rPr>
              <a:t>Friendship Relationships</a:t>
            </a:r>
            <a:endParaRPr lang="en-US" sz="2150" dirty="0"/>
          </a:p>
        </p:txBody>
      </p:sp>
      <p:sp>
        <p:nvSpPr>
          <p:cNvPr id="8" name="Text 6"/>
          <p:cNvSpPr/>
          <p:nvPr/>
        </p:nvSpPr>
        <p:spPr>
          <a:xfrm>
            <a:off x="9881354" y="3712726"/>
            <a:ext cx="3898821" cy="2765346"/>
          </a:xfrm>
          <a:prstGeom prst="rect">
            <a:avLst/>
          </a:prstGeom>
          <a:noFill/>
          <a:ln/>
        </p:spPr>
        <p:txBody>
          <a:bodyPr wrap="square" lIns="0" tIns="0" rIns="0" bIns="0" rtlCol="0" anchor="t"/>
          <a:lstStyle/>
          <a:p>
            <a:pPr marL="0" indent="0">
              <a:lnSpc>
                <a:spcPts val="3100"/>
              </a:lnSpc>
              <a:buNone/>
            </a:pPr>
            <a:r>
              <a:rPr lang="en-US" sz="1900" dirty="0">
                <a:solidFill>
                  <a:srgbClr val="E5E0DF"/>
                </a:solidFill>
                <a:latin typeface="Barlow" pitchFamily="34" charset="0"/>
                <a:ea typeface="Barlow" pitchFamily="34" charset="-122"/>
                <a:cs typeface="Barlow" pitchFamily="34" charset="-120"/>
              </a:rPr>
              <a:t>Friendships are voluntary relationships that provide companionship, support, and a sense of belonging. These can be formed in various settings, such as school, work, or shared hobbies and interests.</a:t>
            </a:r>
            <a:endParaRPr lang="en-US" sz="1900" dirty="0"/>
          </a:p>
        </p:txBody>
      </p:sp>
      <p:pic>
        <p:nvPicPr>
          <p:cNvPr id="10" name="Picture 9">
            <a:extLst>
              <a:ext uri="{FF2B5EF4-FFF2-40B4-BE49-F238E27FC236}">
                <a16:creationId xmlns:a16="http://schemas.microsoft.com/office/drawing/2014/main" id="{6C8BE00A-CE8F-AE75-F727-FAE8F263473E}"/>
              </a:ext>
            </a:extLst>
          </p:cNvPr>
          <p:cNvPicPr>
            <a:picLocks noChangeAspect="1"/>
          </p:cNvPicPr>
          <p:nvPr/>
        </p:nvPicPr>
        <p:blipFill>
          <a:blip r:embed="rId3"/>
          <a:stretch>
            <a:fillRect/>
          </a:stretch>
        </p:blipFill>
        <p:spPr>
          <a:xfrm>
            <a:off x="12706081" y="7786515"/>
            <a:ext cx="1924319" cy="4096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20698" y="1018580"/>
            <a:ext cx="7891939" cy="651391"/>
          </a:xfrm>
          <a:prstGeom prst="rect">
            <a:avLst/>
          </a:prstGeom>
          <a:noFill/>
          <a:ln/>
        </p:spPr>
        <p:txBody>
          <a:bodyPr wrap="none" lIns="0" tIns="0" rIns="0" bIns="0" rtlCol="0" anchor="t"/>
          <a:lstStyle/>
          <a:p>
            <a:pPr marL="0" indent="0">
              <a:lnSpc>
                <a:spcPts val="5100"/>
              </a:lnSpc>
              <a:buNone/>
            </a:pPr>
            <a:r>
              <a:rPr lang="en-US" sz="4100" dirty="0">
                <a:solidFill>
                  <a:srgbClr val="FFFFFF"/>
                </a:solidFill>
                <a:latin typeface="Barlow Medium" pitchFamily="34" charset="0"/>
                <a:ea typeface="Barlow Medium" pitchFamily="34" charset="-122"/>
                <a:cs typeface="Barlow Medium" pitchFamily="34" charset="-120"/>
              </a:rPr>
              <a:t>Human Behaviour and Relationship</a:t>
            </a:r>
            <a:endParaRPr lang="en-US" sz="4100" dirty="0"/>
          </a:p>
        </p:txBody>
      </p:sp>
      <p:sp>
        <p:nvSpPr>
          <p:cNvPr id="3" name="Shape 1"/>
          <p:cNvSpPr/>
          <p:nvPr/>
        </p:nvSpPr>
        <p:spPr>
          <a:xfrm>
            <a:off x="820698" y="2402681"/>
            <a:ext cx="527566" cy="527566"/>
          </a:xfrm>
          <a:prstGeom prst="roundRect">
            <a:avLst>
              <a:gd name="adj" fmla="val 18670"/>
            </a:avLst>
          </a:prstGeom>
          <a:solidFill>
            <a:srgbClr val="790709"/>
          </a:solidFill>
          <a:ln w="7620">
            <a:solidFill>
              <a:srgbClr val="922022"/>
            </a:solidFill>
            <a:prstDash val="solid"/>
          </a:ln>
        </p:spPr>
        <p:txBody>
          <a:bodyPr/>
          <a:lstStyle/>
          <a:p>
            <a:endParaRPr lang="en-US"/>
          </a:p>
        </p:txBody>
      </p:sp>
      <p:sp>
        <p:nvSpPr>
          <p:cNvPr id="4" name="Text 2"/>
          <p:cNvSpPr/>
          <p:nvPr/>
        </p:nvSpPr>
        <p:spPr>
          <a:xfrm>
            <a:off x="1029414" y="2510076"/>
            <a:ext cx="110014" cy="312658"/>
          </a:xfrm>
          <a:prstGeom prst="rect">
            <a:avLst/>
          </a:prstGeom>
          <a:noFill/>
          <a:ln/>
        </p:spPr>
        <p:txBody>
          <a:bodyPr wrap="none" lIns="0" tIns="0" rIns="0" bIns="0" rtlCol="0" anchor="t"/>
          <a:lstStyle/>
          <a:p>
            <a:pPr marL="0" indent="0" algn="ctr">
              <a:lnSpc>
                <a:spcPts val="2450"/>
              </a:lnSpc>
              <a:buNone/>
            </a:pPr>
            <a:r>
              <a:rPr lang="en-US" sz="2450" dirty="0">
                <a:solidFill>
                  <a:srgbClr val="E5E0DF"/>
                </a:solidFill>
                <a:latin typeface="Barlow Medium" pitchFamily="34" charset="0"/>
                <a:ea typeface="Barlow Medium" pitchFamily="34" charset="-122"/>
                <a:cs typeface="Barlow Medium" pitchFamily="34" charset="-120"/>
              </a:rPr>
              <a:t>1</a:t>
            </a:r>
            <a:endParaRPr lang="en-US" sz="2450" dirty="0"/>
          </a:p>
        </p:txBody>
      </p:sp>
      <p:sp>
        <p:nvSpPr>
          <p:cNvPr id="5" name="Text 3"/>
          <p:cNvSpPr/>
          <p:nvPr/>
        </p:nvSpPr>
        <p:spPr>
          <a:xfrm>
            <a:off x="1582698" y="2402681"/>
            <a:ext cx="2605564" cy="325636"/>
          </a:xfrm>
          <a:prstGeom prst="rect">
            <a:avLst/>
          </a:prstGeom>
          <a:noFill/>
          <a:ln/>
        </p:spPr>
        <p:txBody>
          <a:bodyPr wrap="none" lIns="0" tIns="0" rIns="0" bIns="0" rtlCol="0" anchor="t"/>
          <a:lstStyle/>
          <a:p>
            <a:pPr marL="0" indent="0">
              <a:lnSpc>
                <a:spcPts val="2550"/>
              </a:lnSpc>
              <a:buNone/>
            </a:pPr>
            <a:r>
              <a:rPr lang="en-US" sz="2050" dirty="0">
                <a:solidFill>
                  <a:srgbClr val="E5E0DF"/>
                </a:solidFill>
                <a:latin typeface="Barlow Medium" pitchFamily="34" charset="0"/>
                <a:ea typeface="Barlow Medium" pitchFamily="34" charset="-122"/>
                <a:cs typeface="Barlow Medium" pitchFamily="34" charset="-120"/>
              </a:rPr>
              <a:t>Communication</a:t>
            </a:r>
            <a:endParaRPr lang="en-US" sz="2050" dirty="0"/>
          </a:p>
        </p:txBody>
      </p:sp>
      <p:sp>
        <p:nvSpPr>
          <p:cNvPr id="6" name="Text 4"/>
          <p:cNvSpPr/>
          <p:nvPr/>
        </p:nvSpPr>
        <p:spPr>
          <a:xfrm>
            <a:off x="1582698" y="2868930"/>
            <a:ext cx="5615345" cy="1501140"/>
          </a:xfrm>
          <a:prstGeom prst="rect">
            <a:avLst/>
          </a:prstGeom>
          <a:noFill/>
          <a:ln/>
        </p:spPr>
        <p:txBody>
          <a:bodyPr wrap="square" lIns="0" tIns="0" rIns="0" bIns="0" rtlCol="0" anchor="t"/>
          <a:lstStyle/>
          <a:p>
            <a:pPr marL="0" indent="0">
              <a:lnSpc>
                <a:spcPts val="2950"/>
              </a:lnSpc>
              <a:buNone/>
            </a:pPr>
            <a:r>
              <a:rPr lang="en-US" sz="1800" dirty="0">
                <a:solidFill>
                  <a:srgbClr val="E5E0DF"/>
                </a:solidFill>
                <a:latin typeface="Barlow" pitchFamily="34" charset="0"/>
                <a:ea typeface="Barlow" pitchFamily="34" charset="-122"/>
                <a:cs typeface="Barlow" pitchFamily="34" charset="-120"/>
              </a:rPr>
              <a:t>Effective communication is the foundation of strong interpersonal relationships. This includes both verbal and non-verbal cues, active listening, and the ability to express thoughts and feelings clearly.</a:t>
            </a:r>
            <a:endParaRPr lang="en-US" sz="1800" dirty="0"/>
          </a:p>
        </p:txBody>
      </p:sp>
      <p:sp>
        <p:nvSpPr>
          <p:cNvPr id="7" name="Shape 5"/>
          <p:cNvSpPr/>
          <p:nvPr/>
        </p:nvSpPr>
        <p:spPr>
          <a:xfrm>
            <a:off x="7432477" y="2402681"/>
            <a:ext cx="527566" cy="527566"/>
          </a:xfrm>
          <a:prstGeom prst="roundRect">
            <a:avLst>
              <a:gd name="adj" fmla="val 18670"/>
            </a:avLst>
          </a:prstGeom>
          <a:solidFill>
            <a:srgbClr val="790709"/>
          </a:solidFill>
          <a:ln w="7620">
            <a:solidFill>
              <a:srgbClr val="922022"/>
            </a:solidFill>
            <a:prstDash val="solid"/>
          </a:ln>
        </p:spPr>
        <p:txBody>
          <a:bodyPr/>
          <a:lstStyle/>
          <a:p>
            <a:endParaRPr lang="en-US"/>
          </a:p>
        </p:txBody>
      </p:sp>
      <p:sp>
        <p:nvSpPr>
          <p:cNvPr id="8" name="Text 6"/>
          <p:cNvSpPr/>
          <p:nvPr/>
        </p:nvSpPr>
        <p:spPr>
          <a:xfrm>
            <a:off x="7611189" y="2510076"/>
            <a:ext cx="170021" cy="312658"/>
          </a:xfrm>
          <a:prstGeom prst="rect">
            <a:avLst/>
          </a:prstGeom>
          <a:noFill/>
          <a:ln/>
        </p:spPr>
        <p:txBody>
          <a:bodyPr wrap="none" lIns="0" tIns="0" rIns="0" bIns="0" rtlCol="0" anchor="t"/>
          <a:lstStyle/>
          <a:p>
            <a:pPr marL="0" indent="0" algn="ctr">
              <a:lnSpc>
                <a:spcPts val="2450"/>
              </a:lnSpc>
              <a:buNone/>
            </a:pPr>
            <a:r>
              <a:rPr lang="en-US" sz="2450" dirty="0">
                <a:solidFill>
                  <a:srgbClr val="E5E0DF"/>
                </a:solidFill>
                <a:latin typeface="Barlow Medium" pitchFamily="34" charset="0"/>
                <a:ea typeface="Barlow Medium" pitchFamily="34" charset="-122"/>
                <a:cs typeface="Barlow Medium" pitchFamily="34" charset="-120"/>
              </a:rPr>
              <a:t>2</a:t>
            </a:r>
            <a:endParaRPr lang="en-US" sz="2450" dirty="0"/>
          </a:p>
        </p:txBody>
      </p:sp>
      <p:sp>
        <p:nvSpPr>
          <p:cNvPr id="9" name="Text 7"/>
          <p:cNvSpPr/>
          <p:nvPr/>
        </p:nvSpPr>
        <p:spPr>
          <a:xfrm>
            <a:off x="8194477" y="2402681"/>
            <a:ext cx="2605564" cy="325636"/>
          </a:xfrm>
          <a:prstGeom prst="rect">
            <a:avLst/>
          </a:prstGeom>
          <a:noFill/>
          <a:ln/>
        </p:spPr>
        <p:txBody>
          <a:bodyPr wrap="none" lIns="0" tIns="0" rIns="0" bIns="0" rtlCol="0" anchor="t"/>
          <a:lstStyle/>
          <a:p>
            <a:pPr marL="0" indent="0">
              <a:lnSpc>
                <a:spcPts val="2550"/>
              </a:lnSpc>
              <a:buNone/>
            </a:pPr>
            <a:r>
              <a:rPr lang="en-US" sz="2050" dirty="0">
                <a:solidFill>
                  <a:srgbClr val="E5E0DF"/>
                </a:solidFill>
                <a:latin typeface="Barlow Medium" pitchFamily="34" charset="0"/>
                <a:ea typeface="Barlow Medium" pitchFamily="34" charset="-122"/>
                <a:cs typeface="Barlow Medium" pitchFamily="34" charset="-120"/>
              </a:rPr>
              <a:t>Empathy</a:t>
            </a:r>
            <a:endParaRPr lang="en-US" sz="2050" dirty="0"/>
          </a:p>
        </p:txBody>
      </p:sp>
      <p:sp>
        <p:nvSpPr>
          <p:cNvPr id="10" name="Text 8"/>
          <p:cNvSpPr/>
          <p:nvPr/>
        </p:nvSpPr>
        <p:spPr>
          <a:xfrm>
            <a:off x="8194477" y="2868930"/>
            <a:ext cx="5615345" cy="1501140"/>
          </a:xfrm>
          <a:prstGeom prst="rect">
            <a:avLst/>
          </a:prstGeom>
          <a:noFill/>
          <a:ln/>
        </p:spPr>
        <p:txBody>
          <a:bodyPr wrap="square" lIns="0" tIns="0" rIns="0" bIns="0" rtlCol="0" anchor="t"/>
          <a:lstStyle/>
          <a:p>
            <a:pPr marL="0" indent="0">
              <a:lnSpc>
                <a:spcPts val="2950"/>
              </a:lnSpc>
              <a:buNone/>
            </a:pPr>
            <a:r>
              <a:rPr lang="en-US" sz="1800" dirty="0">
                <a:solidFill>
                  <a:srgbClr val="E5E0DF"/>
                </a:solidFill>
                <a:latin typeface="Barlow" pitchFamily="34" charset="0"/>
                <a:ea typeface="Barlow" pitchFamily="34" charset="-122"/>
                <a:cs typeface="Barlow" pitchFamily="34" charset="-120"/>
              </a:rPr>
              <a:t>The ability to understand and share the feelings of others is a crucial component of healthy relationships. Empathy allows us to connect with others on a deeper level and foster mutual understanding.</a:t>
            </a:r>
            <a:endParaRPr lang="en-US" sz="1800" dirty="0"/>
          </a:p>
        </p:txBody>
      </p:sp>
      <p:sp>
        <p:nvSpPr>
          <p:cNvPr id="11" name="Shape 9"/>
          <p:cNvSpPr/>
          <p:nvPr/>
        </p:nvSpPr>
        <p:spPr>
          <a:xfrm>
            <a:off x="820698" y="4868228"/>
            <a:ext cx="527566" cy="527566"/>
          </a:xfrm>
          <a:prstGeom prst="roundRect">
            <a:avLst>
              <a:gd name="adj" fmla="val 18670"/>
            </a:avLst>
          </a:prstGeom>
          <a:solidFill>
            <a:srgbClr val="790709"/>
          </a:solidFill>
          <a:ln w="7620">
            <a:solidFill>
              <a:srgbClr val="922022"/>
            </a:solidFill>
            <a:prstDash val="solid"/>
          </a:ln>
        </p:spPr>
        <p:txBody>
          <a:bodyPr/>
          <a:lstStyle/>
          <a:p>
            <a:endParaRPr lang="en-US"/>
          </a:p>
        </p:txBody>
      </p:sp>
      <p:sp>
        <p:nvSpPr>
          <p:cNvPr id="12" name="Text 10"/>
          <p:cNvSpPr/>
          <p:nvPr/>
        </p:nvSpPr>
        <p:spPr>
          <a:xfrm>
            <a:off x="1002506" y="4975622"/>
            <a:ext cx="163830" cy="312658"/>
          </a:xfrm>
          <a:prstGeom prst="rect">
            <a:avLst/>
          </a:prstGeom>
          <a:noFill/>
          <a:ln/>
        </p:spPr>
        <p:txBody>
          <a:bodyPr wrap="none" lIns="0" tIns="0" rIns="0" bIns="0" rtlCol="0" anchor="t"/>
          <a:lstStyle/>
          <a:p>
            <a:pPr marL="0" indent="0" algn="ctr">
              <a:lnSpc>
                <a:spcPts val="2450"/>
              </a:lnSpc>
              <a:buNone/>
            </a:pPr>
            <a:r>
              <a:rPr lang="en-US" sz="2450" dirty="0">
                <a:solidFill>
                  <a:srgbClr val="E5E0DF"/>
                </a:solidFill>
                <a:latin typeface="Barlow Medium" pitchFamily="34" charset="0"/>
                <a:ea typeface="Barlow Medium" pitchFamily="34" charset="-122"/>
                <a:cs typeface="Barlow Medium" pitchFamily="34" charset="-120"/>
              </a:rPr>
              <a:t>3</a:t>
            </a:r>
            <a:endParaRPr lang="en-US" sz="2450" dirty="0"/>
          </a:p>
        </p:txBody>
      </p:sp>
      <p:sp>
        <p:nvSpPr>
          <p:cNvPr id="13" name="Text 11"/>
          <p:cNvSpPr/>
          <p:nvPr/>
        </p:nvSpPr>
        <p:spPr>
          <a:xfrm>
            <a:off x="1582698" y="4868228"/>
            <a:ext cx="2605564" cy="325636"/>
          </a:xfrm>
          <a:prstGeom prst="rect">
            <a:avLst/>
          </a:prstGeom>
          <a:noFill/>
          <a:ln/>
        </p:spPr>
        <p:txBody>
          <a:bodyPr wrap="none" lIns="0" tIns="0" rIns="0" bIns="0" rtlCol="0" anchor="t"/>
          <a:lstStyle/>
          <a:p>
            <a:pPr marL="0" indent="0">
              <a:lnSpc>
                <a:spcPts val="2550"/>
              </a:lnSpc>
              <a:buNone/>
            </a:pPr>
            <a:r>
              <a:rPr lang="en-US" sz="2050" dirty="0">
                <a:solidFill>
                  <a:srgbClr val="E5E0DF"/>
                </a:solidFill>
                <a:latin typeface="Barlow Medium" pitchFamily="34" charset="0"/>
                <a:ea typeface="Barlow Medium" pitchFamily="34" charset="-122"/>
                <a:cs typeface="Barlow Medium" pitchFamily="34" charset="-120"/>
              </a:rPr>
              <a:t>Conflict Resolution</a:t>
            </a:r>
            <a:endParaRPr lang="en-US" sz="2050" dirty="0"/>
          </a:p>
        </p:txBody>
      </p:sp>
      <p:sp>
        <p:nvSpPr>
          <p:cNvPr id="14" name="Text 12"/>
          <p:cNvSpPr/>
          <p:nvPr/>
        </p:nvSpPr>
        <p:spPr>
          <a:xfrm>
            <a:off x="1582698" y="5334476"/>
            <a:ext cx="5615345" cy="1876425"/>
          </a:xfrm>
          <a:prstGeom prst="rect">
            <a:avLst/>
          </a:prstGeom>
          <a:noFill/>
          <a:ln/>
        </p:spPr>
        <p:txBody>
          <a:bodyPr wrap="square" lIns="0" tIns="0" rIns="0" bIns="0" rtlCol="0" anchor="t"/>
          <a:lstStyle/>
          <a:p>
            <a:pPr marL="0" indent="0">
              <a:lnSpc>
                <a:spcPts val="2950"/>
              </a:lnSpc>
              <a:buNone/>
            </a:pPr>
            <a:r>
              <a:rPr lang="en-US" sz="1800" dirty="0">
                <a:solidFill>
                  <a:srgbClr val="E5E0DF"/>
                </a:solidFill>
                <a:latin typeface="Barlow" pitchFamily="34" charset="0"/>
                <a:ea typeface="Barlow" pitchFamily="34" charset="-122"/>
                <a:cs typeface="Barlow" pitchFamily="34" charset="-120"/>
              </a:rPr>
              <a:t>Even the closest relationships can experience conflicts and disagreements. Developing skills in constructive conflict resolution, such as compromise and problem-solving, can help maintain the strength and resilience of our relationships.</a:t>
            </a:r>
            <a:endParaRPr lang="en-US" sz="1800" dirty="0"/>
          </a:p>
        </p:txBody>
      </p:sp>
      <p:sp>
        <p:nvSpPr>
          <p:cNvPr id="15" name="Shape 13"/>
          <p:cNvSpPr/>
          <p:nvPr/>
        </p:nvSpPr>
        <p:spPr>
          <a:xfrm>
            <a:off x="7432477" y="4868228"/>
            <a:ext cx="527566" cy="527566"/>
          </a:xfrm>
          <a:prstGeom prst="roundRect">
            <a:avLst>
              <a:gd name="adj" fmla="val 18670"/>
            </a:avLst>
          </a:prstGeom>
          <a:solidFill>
            <a:srgbClr val="790709"/>
          </a:solidFill>
          <a:ln w="7620">
            <a:solidFill>
              <a:srgbClr val="922022"/>
            </a:solidFill>
            <a:prstDash val="solid"/>
          </a:ln>
        </p:spPr>
        <p:txBody>
          <a:bodyPr/>
          <a:lstStyle/>
          <a:p>
            <a:endParaRPr lang="en-US"/>
          </a:p>
        </p:txBody>
      </p:sp>
      <p:sp>
        <p:nvSpPr>
          <p:cNvPr id="16" name="Text 14"/>
          <p:cNvSpPr/>
          <p:nvPr/>
        </p:nvSpPr>
        <p:spPr>
          <a:xfrm>
            <a:off x="7607141" y="4975622"/>
            <a:ext cx="178237" cy="312658"/>
          </a:xfrm>
          <a:prstGeom prst="rect">
            <a:avLst/>
          </a:prstGeom>
          <a:noFill/>
          <a:ln/>
        </p:spPr>
        <p:txBody>
          <a:bodyPr wrap="none" lIns="0" tIns="0" rIns="0" bIns="0" rtlCol="0" anchor="t"/>
          <a:lstStyle/>
          <a:p>
            <a:pPr marL="0" indent="0" algn="ctr">
              <a:lnSpc>
                <a:spcPts val="2450"/>
              </a:lnSpc>
              <a:buNone/>
            </a:pPr>
            <a:r>
              <a:rPr lang="en-US" sz="2450" dirty="0">
                <a:solidFill>
                  <a:srgbClr val="E5E0DF"/>
                </a:solidFill>
                <a:latin typeface="Barlow Medium" pitchFamily="34" charset="0"/>
                <a:ea typeface="Barlow Medium" pitchFamily="34" charset="-122"/>
                <a:cs typeface="Barlow Medium" pitchFamily="34" charset="-120"/>
              </a:rPr>
              <a:t>4</a:t>
            </a:r>
            <a:endParaRPr lang="en-US" sz="2450" dirty="0"/>
          </a:p>
        </p:txBody>
      </p:sp>
      <p:sp>
        <p:nvSpPr>
          <p:cNvPr id="17" name="Text 15"/>
          <p:cNvSpPr/>
          <p:nvPr/>
        </p:nvSpPr>
        <p:spPr>
          <a:xfrm>
            <a:off x="8194477" y="4868228"/>
            <a:ext cx="2605564" cy="325636"/>
          </a:xfrm>
          <a:prstGeom prst="rect">
            <a:avLst/>
          </a:prstGeom>
          <a:noFill/>
          <a:ln/>
        </p:spPr>
        <p:txBody>
          <a:bodyPr wrap="none" lIns="0" tIns="0" rIns="0" bIns="0" rtlCol="0" anchor="t"/>
          <a:lstStyle/>
          <a:p>
            <a:pPr marL="0" indent="0">
              <a:lnSpc>
                <a:spcPts val="2550"/>
              </a:lnSpc>
              <a:buNone/>
            </a:pPr>
            <a:r>
              <a:rPr lang="en-US" sz="2050" dirty="0">
                <a:solidFill>
                  <a:srgbClr val="E5E0DF"/>
                </a:solidFill>
                <a:latin typeface="Barlow Medium" pitchFamily="34" charset="0"/>
                <a:ea typeface="Barlow Medium" pitchFamily="34" charset="-122"/>
                <a:cs typeface="Barlow Medium" pitchFamily="34" charset="-120"/>
              </a:rPr>
              <a:t>Boundary Setting</a:t>
            </a:r>
            <a:endParaRPr lang="en-US" sz="2050" dirty="0"/>
          </a:p>
        </p:txBody>
      </p:sp>
      <p:sp>
        <p:nvSpPr>
          <p:cNvPr id="18" name="Text 16"/>
          <p:cNvSpPr/>
          <p:nvPr/>
        </p:nvSpPr>
        <p:spPr>
          <a:xfrm>
            <a:off x="8194477" y="5334476"/>
            <a:ext cx="5615345" cy="1876425"/>
          </a:xfrm>
          <a:prstGeom prst="rect">
            <a:avLst/>
          </a:prstGeom>
          <a:noFill/>
          <a:ln/>
        </p:spPr>
        <p:txBody>
          <a:bodyPr wrap="square" lIns="0" tIns="0" rIns="0" bIns="0" rtlCol="0" anchor="t"/>
          <a:lstStyle/>
          <a:p>
            <a:pPr marL="0" indent="0">
              <a:lnSpc>
                <a:spcPts val="2950"/>
              </a:lnSpc>
              <a:buNone/>
            </a:pPr>
            <a:r>
              <a:rPr lang="en-US" sz="1800" dirty="0">
                <a:solidFill>
                  <a:srgbClr val="E5E0DF"/>
                </a:solidFill>
                <a:latin typeface="Barlow" pitchFamily="34" charset="0"/>
                <a:ea typeface="Barlow" pitchFamily="34" charset="-122"/>
                <a:cs typeface="Barlow" pitchFamily="34" charset="-120"/>
              </a:rPr>
              <a:t>Establishing and respecting personal boundaries is essential for maintaining healthy relationships. This involves being able to communicate our needs and limits, as well as being considerate of the boundaries of others.</a:t>
            </a:r>
            <a:endParaRPr lang="en-US" sz="1800" dirty="0"/>
          </a:p>
        </p:txBody>
      </p:sp>
      <p:pic>
        <p:nvPicPr>
          <p:cNvPr id="19" name="Picture 18">
            <a:extLst>
              <a:ext uri="{FF2B5EF4-FFF2-40B4-BE49-F238E27FC236}">
                <a16:creationId xmlns:a16="http://schemas.microsoft.com/office/drawing/2014/main" id="{1DEF2209-BB8C-AC83-6B3B-C4DF24C8DC7E}"/>
              </a:ext>
            </a:extLst>
          </p:cNvPr>
          <p:cNvPicPr>
            <a:picLocks noChangeAspect="1"/>
          </p:cNvPicPr>
          <p:nvPr/>
        </p:nvPicPr>
        <p:blipFill>
          <a:blip r:embed="rId3"/>
          <a:stretch>
            <a:fillRect/>
          </a:stretch>
        </p:blipFill>
        <p:spPr>
          <a:xfrm>
            <a:off x="12706081" y="7786515"/>
            <a:ext cx="1924319" cy="40963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396</Words>
  <Application>Microsoft Office PowerPoint</Application>
  <PresentationFormat>Custom</PresentationFormat>
  <Paragraphs>39</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Aharoni</vt:lpstr>
      <vt:lpstr>Barlow Bold</vt:lpstr>
      <vt:lpstr>Arial Black</vt:lpstr>
      <vt:lpstr>Arial</vt:lpstr>
      <vt:lpstr>Barlow</vt:lpstr>
      <vt:lpstr>Barlow Medium</vt:lpstr>
      <vt:lpstr>Office Theme</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2024-11-13T07:55:39Z</dcterms:created>
  <dcterms:modified xsi:type="dcterms:W3CDTF">2024-11-29T09:14:14Z</dcterms:modified>
</cp:coreProperties>
</file>