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al Black" pitchFamily="34" charset="0"/>
      <p:bold r:id="rId14"/>
    </p:embeddedFont>
    <p:embeddedFont>
      <p:font typeface="DFKai-SB" pitchFamily="65" charset="-120"/>
      <p:regular r:id="rId15"/>
    </p:embeddedFont>
    <p:embeddedFont>
      <p:font typeface="Aharoni" pitchFamily="2" charset="-79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Montserrat" charset="0"/>
      <p:regular r:id="rId21"/>
    </p:embeddedFont>
    <p:embeddedFont>
      <p:font typeface="Abhaya Libre Medium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59.sv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3.sv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svg"/><Relationship Id="rId9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5.svg"/><Relationship Id="rId7" Type="http://schemas.openxmlformats.org/officeDocument/2006/relationships/image" Target="../media/image6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41.jpeg"/><Relationship Id="rId9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9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3.sv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17.sv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26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0.sv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17.sv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33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17.sv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38.sv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43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7.sv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48.sv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2.sv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svg"/><Relationship Id="rId9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6150" y="476885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performance management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22HRM3CC14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5835650"/>
            <a:ext cx="929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 VI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Recent trends 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63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636" b="-8687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536792"/>
            <a:ext cx="7666253" cy="617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75"/>
              </a:lnSpc>
            </a:pPr>
            <a:r>
              <a:rPr lang="en-US" sz="5625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Creating a Feedback Loop</a:t>
            </a:r>
          </a:p>
          <a:p>
            <a:pPr algn="l">
              <a:lnSpc>
                <a:spcPts val="4164"/>
              </a:lnSpc>
            </a:pPr>
            <a:r>
              <a:rPr lang="en-US" sz="34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A continuous feedback loop ensures that employee voices are heard. By combining </a:t>
            </a:r>
            <a:r>
              <a:rPr lang="en-US" sz="34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analysis </a:t>
            </a:r>
            <a:r>
              <a:rPr lang="en-US" sz="34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with regular check-ins, organizations can make informed decisions that enhance engagement and address concerns promptly.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46348" r="-18" b="-46384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42783" y="2604097"/>
            <a:ext cx="2027063" cy="479908"/>
          </a:xfrm>
          <a:custGeom>
            <a:avLst/>
            <a:gdLst/>
            <a:ahLst/>
            <a:cxnLst/>
            <a:rect l="l" t="t" r="r" b="b"/>
            <a:pathLst>
              <a:path w="2027063" h="479908">
                <a:moveTo>
                  <a:pt x="0" y="0"/>
                </a:moveTo>
                <a:lnTo>
                  <a:pt x="2027063" y="0"/>
                </a:lnTo>
                <a:lnTo>
                  <a:pt x="2027063" y="479908"/>
                </a:lnTo>
                <a:lnTo>
                  <a:pt x="0" y="479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49325" y="1127722"/>
            <a:ext cx="2681249" cy="479908"/>
          </a:xfrm>
          <a:custGeom>
            <a:avLst/>
            <a:gdLst/>
            <a:ahLst/>
            <a:cxnLst/>
            <a:rect l="l" t="t" r="r" b="b"/>
            <a:pathLst>
              <a:path w="2681249" h="479908">
                <a:moveTo>
                  <a:pt x="0" y="0"/>
                </a:moveTo>
                <a:lnTo>
                  <a:pt x="2681249" y="0"/>
                </a:lnTo>
                <a:lnTo>
                  <a:pt x="2681249" y="479908"/>
                </a:lnTo>
                <a:lnTo>
                  <a:pt x="0" y="479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138654" y="2106501"/>
            <a:ext cx="2010156" cy="482203"/>
          </a:xfrm>
          <a:custGeom>
            <a:avLst/>
            <a:gdLst/>
            <a:ahLst/>
            <a:cxnLst/>
            <a:rect l="l" t="t" r="r" b="b"/>
            <a:pathLst>
              <a:path w="2010156" h="482203">
                <a:moveTo>
                  <a:pt x="0" y="0"/>
                </a:moveTo>
                <a:lnTo>
                  <a:pt x="2010156" y="0"/>
                </a:lnTo>
                <a:lnTo>
                  <a:pt x="2010156" y="482203"/>
                </a:lnTo>
                <a:lnTo>
                  <a:pt x="0" y="482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81501" y="1154811"/>
            <a:ext cx="16528704" cy="1977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As we move towards a more </a:t>
            </a:r>
            <a:r>
              <a:rPr lang="en-US" sz="35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data-driven</a:t>
            </a: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future, organizations must embrace new technologies. The integration of AI and data analytics will redeﬁne employee engagement strategies, making them more </a:t>
            </a:r>
            <a:r>
              <a:rPr lang="en-US" sz="35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effective </a:t>
            </a: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US" sz="35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inclusive</a:t>
            </a: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67502" y="9992"/>
            <a:ext cx="8020498" cy="10277008"/>
          </a:xfrm>
          <a:custGeom>
            <a:avLst/>
            <a:gdLst/>
            <a:ahLst/>
            <a:cxnLst/>
            <a:rect l="l" t="t" r="r" b="b"/>
            <a:pathLst>
              <a:path w="8020498" h="10277008">
                <a:moveTo>
                  <a:pt x="0" y="0"/>
                </a:moveTo>
                <a:lnTo>
                  <a:pt x="8020498" y="0"/>
                </a:lnTo>
                <a:lnTo>
                  <a:pt x="8020498" y="10277008"/>
                </a:lnTo>
                <a:lnTo>
                  <a:pt x="0" y="10277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269" r="-113" b="-7286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4096" y="3941455"/>
            <a:ext cx="2694194" cy="520113"/>
          </a:xfrm>
          <a:custGeom>
            <a:avLst/>
            <a:gdLst/>
            <a:ahLst/>
            <a:cxnLst/>
            <a:rect l="l" t="t" r="r" b="b"/>
            <a:pathLst>
              <a:path w="2694194" h="520113">
                <a:moveTo>
                  <a:pt x="0" y="0"/>
                </a:moveTo>
                <a:lnTo>
                  <a:pt x="2694194" y="0"/>
                </a:lnTo>
                <a:lnTo>
                  <a:pt x="2694194" y="520112"/>
                </a:lnTo>
                <a:lnTo>
                  <a:pt x="0" y="520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34049" y="3457727"/>
            <a:ext cx="2664343" cy="520017"/>
          </a:xfrm>
          <a:custGeom>
            <a:avLst/>
            <a:gdLst/>
            <a:ahLst/>
            <a:cxnLst/>
            <a:rect l="l" t="t" r="r" b="b"/>
            <a:pathLst>
              <a:path w="2664343" h="520017">
                <a:moveTo>
                  <a:pt x="0" y="0"/>
                </a:moveTo>
                <a:lnTo>
                  <a:pt x="2664343" y="0"/>
                </a:lnTo>
                <a:lnTo>
                  <a:pt x="2664343" y="520018"/>
                </a:lnTo>
                <a:lnTo>
                  <a:pt x="0" y="520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27946" y="3445126"/>
            <a:ext cx="7655843" cy="3891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24"/>
              </a:lnSpc>
            </a:pPr>
            <a:r>
              <a:rPr lang="en-US" sz="31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In conclusion, </a:t>
            </a:r>
            <a:r>
              <a:rPr lang="en-US" sz="3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empowering performance</a:t>
            </a:r>
            <a:r>
              <a:rPr lang="en-US" sz="31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through data and AI is not just beneﬁcial; it’s essential. By fostering engagement and transparency, organizations can create a thriving workplace that attracts and retains top talent, paving the way for sustained success.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02496" y="1428731"/>
            <a:ext cx="7174706" cy="103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Conclusion: A New Era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31331" r="-18" b="-31286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63603" y="1124950"/>
            <a:ext cx="5406619" cy="1398280"/>
          </a:xfrm>
          <a:custGeom>
            <a:avLst/>
            <a:gdLst/>
            <a:ahLst/>
            <a:cxnLst/>
            <a:rect l="l" t="t" r="r" b="b"/>
            <a:pathLst>
              <a:path w="5406619" h="1398280">
                <a:moveTo>
                  <a:pt x="0" y="0"/>
                </a:moveTo>
                <a:lnTo>
                  <a:pt x="5406619" y="0"/>
                </a:lnTo>
                <a:lnTo>
                  <a:pt x="5406619" y="1398280"/>
                </a:lnTo>
                <a:lnTo>
                  <a:pt x="0" y="1398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01808" y="1126998"/>
            <a:ext cx="6519777" cy="958091"/>
          </a:xfrm>
          <a:custGeom>
            <a:avLst/>
            <a:gdLst/>
            <a:ahLst/>
            <a:cxnLst/>
            <a:rect l="l" t="t" r="r" b="b"/>
            <a:pathLst>
              <a:path w="6519777" h="958091">
                <a:moveTo>
                  <a:pt x="0" y="0"/>
                </a:moveTo>
                <a:lnTo>
                  <a:pt x="6519777" y="0"/>
                </a:lnTo>
                <a:lnTo>
                  <a:pt x="6519777" y="958091"/>
                </a:lnTo>
                <a:lnTo>
                  <a:pt x="0" y="9580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81501" y="1152515"/>
            <a:ext cx="16534838" cy="176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8"/>
              </a:lnSpc>
            </a:pP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Empowering Performance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is essential in today's workplace. By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harnessing data 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AI technologies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organizations can elevate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employee engagement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foster a culture of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transparency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This presentation explores innovative strategies to leverage these tools for a more dynamic work environment.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73549" y="3209820"/>
            <a:ext cx="5076825" cy="5076825"/>
          </a:xfrm>
          <a:custGeom>
            <a:avLst/>
            <a:gdLst/>
            <a:ahLst/>
            <a:cxnLst/>
            <a:rect l="l" t="t" r="r" b="b"/>
            <a:pathLst>
              <a:path w="5076825" h="5076825">
                <a:moveTo>
                  <a:pt x="0" y="0"/>
                </a:moveTo>
                <a:lnTo>
                  <a:pt x="5076825" y="0"/>
                </a:lnTo>
                <a:lnTo>
                  <a:pt x="5076825" y="5076825"/>
                </a:lnTo>
                <a:lnTo>
                  <a:pt x="0" y="507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3436" y="484708"/>
            <a:ext cx="18414940" cy="174622"/>
            <a:chOff x="0" y="0"/>
            <a:chExt cx="18414936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748935" y="3458985"/>
            <a:ext cx="1429750" cy="427358"/>
            <a:chOff x="0" y="0"/>
            <a:chExt cx="1429753" cy="427355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1302766" cy="300355"/>
            </a:xfrm>
            <a:custGeom>
              <a:avLst/>
              <a:gdLst/>
              <a:ahLst/>
              <a:cxnLst/>
              <a:rect l="l" t="t" r="r" b="b"/>
              <a:pathLst>
                <a:path w="1302766" h="300355">
                  <a:moveTo>
                    <a:pt x="156591" y="91059"/>
                  </a:moveTo>
                  <a:cubicBezTo>
                    <a:pt x="143002" y="84201"/>
                    <a:pt x="127381" y="80772"/>
                    <a:pt x="109855" y="80772"/>
                  </a:cubicBezTo>
                  <a:cubicBezTo>
                    <a:pt x="89154" y="80772"/>
                    <a:pt x="71120" y="85344"/>
                    <a:pt x="55753" y="94361"/>
                  </a:cubicBezTo>
                  <a:cubicBezTo>
                    <a:pt x="50673" y="97409"/>
                    <a:pt x="45974" y="100965"/>
                    <a:pt x="41656" y="105029"/>
                  </a:cubicBezTo>
                  <a:lnTo>
                    <a:pt x="41656" y="82677"/>
                  </a:lnTo>
                  <a:lnTo>
                    <a:pt x="0" y="82677"/>
                  </a:lnTo>
                  <a:lnTo>
                    <a:pt x="0" y="298450"/>
                  </a:lnTo>
                  <a:lnTo>
                    <a:pt x="42799" y="298450"/>
                  </a:lnTo>
                  <a:lnTo>
                    <a:pt x="42799" y="185420"/>
                  </a:lnTo>
                  <a:cubicBezTo>
                    <a:pt x="42799" y="171450"/>
                    <a:pt x="45339" y="159766"/>
                    <a:pt x="50292" y="150241"/>
                  </a:cubicBezTo>
                  <a:cubicBezTo>
                    <a:pt x="55245" y="140716"/>
                    <a:pt x="62484" y="133350"/>
                    <a:pt x="71755" y="128397"/>
                  </a:cubicBezTo>
                  <a:cubicBezTo>
                    <a:pt x="81026" y="123444"/>
                    <a:pt x="92075" y="120904"/>
                    <a:pt x="105029" y="120904"/>
                  </a:cubicBezTo>
                  <a:cubicBezTo>
                    <a:pt x="121793" y="120904"/>
                    <a:pt x="134747" y="125476"/>
                    <a:pt x="143764" y="134747"/>
                  </a:cubicBezTo>
                  <a:cubicBezTo>
                    <a:pt x="152781" y="144018"/>
                    <a:pt x="157353" y="158115"/>
                    <a:pt x="157353" y="177038"/>
                  </a:cubicBezTo>
                  <a:lnTo>
                    <a:pt x="157353" y="298450"/>
                  </a:lnTo>
                  <a:lnTo>
                    <a:pt x="200279" y="298450"/>
                  </a:lnTo>
                  <a:lnTo>
                    <a:pt x="200279" y="174371"/>
                  </a:lnTo>
                  <a:cubicBezTo>
                    <a:pt x="200279" y="153670"/>
                    <a:pt x="196469" y="136271"/>
                    <a:pt x="188722" y="122428"/>
                  </a:cubicBezTo>
                  <a:cubicBezTo>
                    <a:pt x="180975" y="108585"/>
                    <a:pt x="170307" y="97917"/>
                    <a:pt x="156718" y="91059"/>
                  </a:cubicBezTo>
                  <a:close/>
                  <a:moveTo>
                    <a:pt x="291592" y="286258"/>
                  </a:moveTo>
                  <a:cubicBezTo>
                    <a:pt x="308610" y="295656"/>
                    <a:pt x="328168" y="300355"/>
                    <a:pt x="350393" y="300355"/>
                  </a:cubicBezTo>
                  <a:cubicBezTo>
                    <a:pt x="367411" y="300355"/>
                    <a:pt x="383159" y="297307"/>
                    <a:pt x="397510" y="291338"/>
                  </a:cubicBezTo>
                  <a:cubicBezTo>
                    <a:pt x="411861" y="285369"/>
                    <a:pt x="425450" y="274701"/>
                    <a:pt x="438023" y="259588"/>
                  </a:cubicBezTo>
                  <a:lnTo>
                    <a:pt x="412496" y="230124"/>
                  </a:lnTo>
                  <a:cubicBezTo>
                    <a:pt x="401701" y="242697"/>
                    <a:pt x="391541" y="250825"/>
                    <a:pt x="382143" y="254762"/>
                  </a:cubicBezTo>
                  <a:cubicBezTo>
                    <a:pt x="372745" y="258699"/>
                    <a:pt x="362331" y="260477"/>
                    <a:pt x="351155" y="260477"/>
                  </a:cubicBezTo>
                  <a:cubicBezTo>
                    <a:pt x="336931" y="260477"/>
                    <a:pt x="324485" y="257556"/>
                    <a:pt x="313563" y="251841"/>
                  </a:cubicBezTo>
                  <a:cubicBezTo>
                    <a:pt x="302641" y="246126"/>
                    <a:pt x="294386" y="237998"/>
                    <a:pt x="288290" y="227584"/>
                  </a:cubicBezTo>
                  <a:cubicBezTo>
                    <a:pt x="284607" y="221234"/>
                    <a:pt x="282067" y="214249"/>
                    <a:pt x="280670" y="206629"/>
                  </a:cubicBezTo>
                  <a:lnTo>
                    <a:pt x="447802" y="206629"/>
                  </a:lnTo>
                  <a:cubicBezTo>
                    <a:pt x="447802" y="200152"/>
                    <a:pt x="447929" y="196215"/>
                    <a:pt x="447929" y="194818"/>
                  </a:cubicBezTo>
                  <a:cubicBezTo>
                    <a:pt x="447929" y="193421"/>
                    <a:pt x="448183" y="191897"/>
                    <a:pt x="448183" y="190373"/>
                  </a:cubicBezTo>
                  <a:cubicBezTo>
                    <a:pt x="448183" y="184150"/>
                    <a:pt x="447802" y="178054"/>
                    <a:pt x="447040" y="172339"/>
                  </a:cubicBezTo>
                  <a:lnTo>
                    <a:pt x="449199" y="170688"/>
                  </a:lnTo>
                  <a:lnTo>
                    <a:pt x="446786" y="170688"/>
                  </a:lnTo>
                  <a:cubicBezTo>
                    <a:pt x="444754" y="157099"/>
                    <a:pt x="440690" y="144653"/>
                    <a:pt x="434467" y="133350"/>
                  </a:cubicBezTo>
                  <a:cubicBezTo>
                    <a:pt x="425450" y="116713"/>
                    <a:pt x="413004" y="103759"/>
                    <a:pt x="397129" y="94615"/>
                  </a:cubicBezTo>
                  <a:cubicBezTo>
                    <a:pt x="381254" y="85471"/>
                    <a:pt x="363347" y="80772"/>
                    <a:pt x="343027" y="80772"/>
                  </a:cubicBezTo>
                  <a:cubicBezTo>
                    <a:pt x="323088" y="80772"/>
                    <a:pt x="305054" y="85471"/>
                    <a:pt x="288925" y="94996"/>
                  </a:cubicBezTo>
                  <a:cubicBezTo>
                    <a:pt x="272796" y="104521"/>
                    <a:pt x="260223" y="117475"/>
                    <a:pt x="250952" y="133985"/>
                  </a:cubicBezTo>
                  <a:cubicBezTo>
                    <a:pt x="241681" y="150495"/>
                    <a:pt x="237236" y="169164"/>
                    <a:pt x="237236" y="190500"/>
                  </a:cubicBezTo>
                  <a:cubicBezTo>
                    <a:pt x="237236" y="211836"/>
                    <a:pt x="242062" y="230632"/>
                    <a:pt x="251714" y="247269"/>
                  </a:cubicBezTo>
                  <a:cubicBezTo>
                    <a:pt x="261366" y="263906"/>
                    <a:pt x="274574" y="276860"/>
                    <a:pt x="291592" y="286385"/>
                  </a:cubicBezTo>
                  <a:close/>
                  <a:moveTo>
                    <a:pt x="404495" y="170688"/>
                  </a:moveTo>
                  <a:lnTo>
                    <a:pt x="280924" y="170688"/>
                  </a:lnTo>
                  <a:cubicBezTo>
                    <a:pt x="282194" y="163830"/>
                    <a:pt x="284480" y="157607"/>
                    <a:pt x="287528" y="151892"/>
                  </a:cubicBezTo>
                  <a:cubicBezTo>
                    <a:pt x="292989" y="141732"/>
                    <a:pt x="300482" y="133858"/>
                    <a:pt x="310134" y="128270"/>
                  </a:cubicBezTo>
                  <a:cubicBezTo>
                    <a:pt x="319786" y="122682"/>
                    <a:pt x="330708" y="119761"/>
                    <a:pt x="343027" y="119761"/>
                  </a:cubicBezTo>
                  <a:cubicBezTo>
                    <a:pt x="355600" y="119761"/>
                    <a:pt x="366522" y="122555"/>
                    <a:pt x="375920" y="128270"/>
                  </a:cubicBezTo>
                  <a:cubicBezTo>
                    <a:pt x="385318" y="133985"/>
                    <a:pt x="392811" y="141732"/>
                    <a:pt x="398272" y="151765"/>
                  </a:cubicBezTo>
                  <a:cubicBezTo>
                    <a:pt x="400939" y="156591"/>
                    <a:pt x="402971" y="162814"/>
                    <a:pt x="404368" y="170688"/>
                  </a:cubicBezTo>
                  <a:close/>
                  <a:moveTo>
                    <a:pt x="445643" y="82677"/>
                  </a:moveTo>
                  <a:lnTo>
                    <a:pt x="527050" y="298450"/>
                  </a:lnTo>
                  <a:lnTo>
                    <a:pt x="563372" y="298450"/>
                  </a:lnTo>
                  <a:lnTo>
                    <a:pt x="621411" y="148463"/>
                  </a:lnTo>
                  <a:lnTo>
                    <a:pt x="679069" y="298450"/>
                  </a:lnTo>
                  <a:lnTo>
                    <a:pt x="715518" y="298450"/>
                  </a:lnTo>
                  <a:lnTo>
                    <a:pt x="797306" y="82677"/>
                  </a:lnTo>
                  <a:lnTo>
                    <a:pt x="755523" y="82677"/>
                  </a:lnTo>
                  <a:lnTo>
                    <a:pt x="697230" y="237871"/>
                  </a:lnTo>
                  <a:lnTo>
                    <a:pt x="638937" y="82677"/>
                  </a:lnTo>
                  <a:lnTo>
                    <a:pt x="604647" y="82677"/>
                  </a:lnTo>
                  <a:lnTo>
                    <a:pt x="545846" y="237871"/>
                  </a:lnTo>
                  <a:lnTo>
                    <a:pt x="488442" y="82677"/>
                  </a:lnTo>
                  <a:lnTo>
                    <a:pt x="445643" y="82677"/>
                  </a:lnTo>
                  <a:close/>
                  <a:moveTo>
                    <a:pt x="952119" y="286258"/>
                  </a:moveTo>
                  <a:cubicBezTo>
                    <a:pt x="968756" y="295656"/>
                    <a:pt x="987425" y="300355"/>
                    <a:pt x="1007999" y="300355"/>
                  </a:cubicBezTo>
                  <a:cubicBezTo>
                    <a:pt x="1028954" y="300355"/>
                    <a:pt x="1047750" y="295656"/>
                    <a:pt x="1064514" y="286258"/>
                  </a:cubicBezTo>
                  <a:cubicBezTo>
                    <a:pt x="1081278" y="276860"/>
                    <a:pt x="1094359" y="263779"/>
                    <a:pt x="1103884" y="247142"/>
                  </a:cubicBezTo>
                  <a:cubicBezTo>
                    <a:pt x="1113409" y="230505"/>
                    <a:pt x="1118108" y="211582"/>
                    <a:pt x="1118108" y="190373"/>
                  </a:cubicBezTo>
                  <a:cubicBezTo>
                    <a:pt x="1118108" y="168910"/>
                    <a:pt x="1113409" y="149860"/>
                    <a:pt x="1103884" y="133477"/>
                  </a:cubicBezTo>
                  <a:cubicBezTo>
                    <a:pt x="1094359" y="117094"/>
                    <a:pt x="1081405" y="104140"/>
                    <a:pt x="1064768" y="94742"/>
                  </a:cubicBezTo>
                  <a:cubicBezTo>
                    <a:pt x="1048131" y="85344"/>
                    <a:pt x="1029335" y="80645"/>
                    <a:pt x="1008126" y="80645"/>
                  </a:cubicBezTo>
                  <a:cubicBezTo>
                    <a:pt x="987171" y="80645"/>
                    <a:pt x="968502" y="85344"/>
                    <a:pt x="951992" y="94742"/>
                  </a:cubicBezTo>
                  <a:cubicBezTo>
                    <a:pt x="935482" y="104140"/>
                    <a:pt x="922401" y="116967"/>
                    <a:pt x="912876" y="133477"/>
                  </a:cubicBezTo>
                  <a:cubicBezTo>
                    <a:pt x="903351" y="149987"/>
                    <a:pt x="898398" y="168910"/>
                    <a:pt x="898398" y="190373"/>
                  </a:cubicBezTo>
                  <a:cubicBezTo>
                    <a:pt x="898398" y="211582"/>
                    <a:pt x="903224" y="230505"/>
                    <a:pt x="912876" y="247142"/>
                  </a:cubicBezTo>
                  <a:cubicBezTo>
                    <a:pt x="922528" y="263779"/>
                    <a:pt x="935609" y="276733"/>
                    <a:pt x="952246" y="286258"/>
                  </a:cubicBezTo>
                  <a:close/>
                  <a:moveTo>
                    <a:pt x="1042543" y="251968"/>
                  </a:moveTo>
                  <a:cubicBezTo>
                    <a:pt x="1032637" y="257683"/>
                    <a:pt x="1021080" y="260477"/>
                    <a:pt x="1007999" y="260477"/>
                  </a:cubicBezTo>
                  <a:cubicBezTo>
                    <a:pt x="995426" y="260477"/>
                    <a:pt x="984250" y="257556"/>
                    <a:pt x="974217" y="251968"/>
                  </a:cubicBezTo>
                  <a:cubicBezTo>
                    <a:pt x="964184" y="246380"/>
                    <a:pt x="956310" y="237998"/>
                    <a:pt x="950341" y="227457"/>
                  </a:cubicBezTo>
                  <a:cubicBezTo>
                    <a:pt x="944372" y="216916"/>
                    <a:pt x="941451" y="204470"/>
                    <a:pt x="941451" y="190373"/>
                  </a:cubicBezTo>
                  <a:cubicBezTo>
                    <a:pt x="941451" y="176022"/>
                    <a:pt x="944372" y="163576"/>
                    <a:pt x="950341" y="153162"/>
                  </a:cubicBezTo>
                  <a:cubicBezTo>
                    <a:pt x="956310" y="142748"/>
                    <a:pt x="964184" y="134620"/>
                    <a:pt x="974217" y="128778"/>
                  </a:cubicBezTo>
                  <a:cubicBezTo>
                    <a:pt x="984250" y="122936"/>
                    <a:pt x="995553" y="120142"/>
                    <a:pt x="1008380" y="120142"/>
                  </a:cubicBezTo>
                  <a:cubicBezTo>
                    <a:pt x="1021207" y="120142"/>
                    <a:pt x="1032637" y="123063"/>
                    <a:pt x="1042543" y="128778"/>
                  </a:cubicBezTo>
                  <a:cubicBezTo>
                    <a:pt x="1052449" y="134493"/>
                    <a:pt x="1060323" y="142621"/>
                    <a:pt x="1066038" y="153162"/>
                  </a:cubicBezTo>
                  <a:cubicBezTo>
                    <a:pt x="1071753" y="163703"/>
                    <a:pt x="1074801" y="176022"/>
                    <a:pt x="1074801" y="190373"/>
                  </a:cubicBezTo>
                  <a:cubicBezTo>
                    <a:pt x="1074801" y="204470"/>
                    <a:pt x="1071880" y="216916"/>
                    <a:pt x="1066038" y="227457"/>
                  </a:cubicBezTo>
                  <a:cubicBezTo>
                    <a:pt x="1060196" y="237998"/>
                    <a:pt x="1052449" y="246126"/>
                    <a:pt x="1042543" y="251968"/>
                  </a:cubicBezTo>
                  <a:close/>
                  <a:moveTo>
                    <a:pt x="1159383" y="46228"/>
                  </a:moveTo>
                  <a:cubicBezTo>
                    <a:pt x="1164717" y="51562"/>
                    <a:pt x="1171321" y="54229"/>
                    <a:pt x="1179068" y="54229"/>
                  </a:cubicBezTo>
                  <a:cubicBezTo>
                    <a:pt x="1187069" y="54229"/>
                    <a:pt x="1193800" y="51562"/>
                    <a:pt x="1199007" y="46228"/>
                  </a:cubicBezTo>
                  <a:cubicBezTo>
                    <a:pt x="1204214" y="40894"/>
                    <a:pt x="1206881" y="34290"/>
                    <a:pt x="1206881" y="26543"/>
                  </a:cubicBezTo>
                  <a:cubicBezTo>
                    <a:pt x="1206881" y="18923"/>
                    <a:pt x="1204214" y="12573"/>
                    <a:pt x="1198753" y="7620"/>
                  </a:cubicBezTo>
                  <a:cubicBezTo>
                    <a:pt x="1193292" y="2667"/>
                    <a:pt x="1186688" y="0"/>
                    <a:pt x="1179068" y="0"/>
                  </a:cubicBezTo>
                  <a:cubicBezTo>
                    <a:pt x="1171448" y="0"/>
                    <a:pt x="1164844" y="2667"/>
                    <a:pt x="1159510" y="7874"/>
                  </a:cubicBezTo>
                  <a:cubicBezTo>
                    <a:pt x="1154176" y="13081"/>
                    <a:pt x="1151382" y="19431"/>
                    <a:pt x="1151382" y="27051"/>
                  </a:cubicBezTo>
                  <a:cubicBezTo>
                    <a:pt x="1151382" y="34671"/>
                    <a:pt x="1154049" y="41021"/>
                    <a:pt x="1159383" y="46355"/>
                  </a:cubicBezTo>
                  <a:close/>
                  <a:moveTo>
                    <a:pt x="1157478" y="82677"/>
                  </a:moveTo>
                  <a:lnTo>
                    <a:pt x="1157478" y="298450"/>
                  </a:lnTo>
                  <a:lnTo>
                    <a:pt x="1200277" y="298450"/>
                  </a:lnTo>
                  <a:lnTo>
                    <a:pt x="1200277" y="82677"/>
                  </a:lnTo>
                  <a:lnTo>
                    <a:pt x="1157478" y="82677"/>
                  </a:lnTo>
                  <a:close/>
                  <a:moveTo>
                    <a:pt x="1259967" y="298450"/>
                  </a:moveTo>
                  <a:lnTo>
                    <a:pt x="1259967" y="0"/>
                  </a:lnTo>
                  <a:lnTo>
                    <a:pt x="1302766" y="0"/>
                  </a:lnTo>
                  <a:lnTo>
                    <a:pt x="1302766" y="298450"/>
                  </a:lnTo>
                  <a:lnTo>
                    <a:pt x="1259967" y="298450"/>
                  </a:lnTo>
                </a:path>
              </a:pathLst>
            </a:custGeom>
            <a:solidFill>
              <a:srgbClr val="332C2C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0" y="63500"/>
              <a:ext cx="1302766" cy="300355"/>
            </a:xfrm>
            <a:custGeom>
              <a:avLst/>
              <a:gdLst/>
              <a:ahLst/>
              <a:cxnLst/>
              <a:rect l="l" t="t" r="r" b="b"/>
              <a:pathLst>
                <a:path w="1302766" h="300355">
                  <a:moveTo>
                    <a:pt x="156591" y="91059"/>
                  </a:moveTo>
                  <a:cubicBezTo>
                    <a:pt x="143002" y="84201"/>
                    <a:pt x="127381" y="80772"/>
                    <a:pt x="109855" y="80772"/>
                  </a:cubicBezTo>
                  <a:cubicBezTo>
                    <a:pt x="89154" y="80772"/>
                    <a:pt x="71120" y="85344"/>
                    <a:pt x="55753" y="94361"/>
                  </a:cubicBezTo>
                  <a:cubicBezTo>
                    <a:pt x="50673" y="97409"/>
                    <a:pt x="45974" y="100965"/>
                    <a:pt x="41656" y="105029"/>
                  </a:cubicBezTo>
                  <a:lnTo>
                    <a:pt x="41656" y="82677"/>
                  </a:lnTo>
                  <a:lnTo>
                    <a:pt x="0" y="82677"/>
                  </a:lnTo>
                  <a:lnTo>
                    <a:pt x="0" y="298450"/>
                  </a:lnTo>
                  <a:lnTo>
                    <a:pt x="42799" y="298450"/>
                  </a:lnTo>
                  <a:lnTo>
                    <a:pt x="42799" y="185420"/>
                  </a:lnTo>
                  <a:cubicBezTo>
                    <a:pt x="42799" y="171450"/>
                    <a:pt x="45339" y="159766"/>
                    <a:pt x="50292" y="150241"/>
                  </a:cubicBezTo>
                  <a:cubicBezTo>
                    <a:pt x="55245" y="140716"/>
                    <a:pt x="62484" y="133350"/>
                    <a:pt x="71755" y="128397"/>
                  </a:cubicBezTo>
                  <a:cubicBezTo>
                    <a:pt x="81026" y="123444"/>
                    <a:pt x="92075" y="120904"/>
                    <a:pt x="105029" y="120904"/>
                  </a:cubicBezTo>
                  <a:cubicBezTo>
                    <a:pt x="121793" y="120904"/>
                    <a:pt x="134747" y="125476"/>
                    <a:pt x="143764" y="134747"/>
                  </a:cubicBezTo>
                  <a:cubicBezTo>
                    <a:pt x="152781" y="144018"/>
                    <a:pt x="157353" y="158115"/>
                    <a:pt x="157353" y="177038"/>
                  </a:cubicBezTo>
                  <a:lnTo>
                    <a:pt x="157353" y="298450"/>
                  </a:lnTo>
                  <a:lnTo>
                    <a:pt x="200279" y="298450"/>
                  </a:lnTo>
                  <a:lnTo>
                    <a:pt x="200279" y="174371"/>
                  </a:lnTo>
                  <a:cubicBezTo>
                    <a:pt x="200279" y="153670"/>
                    <a:pt x="196469" y="136271"/>
                    <a:pt x="188722" y="122428"/>
                  </a:cubicBezTo>
                  <a:cubicBezTo>
                    <a:pt x="180975" y="108585"/>
                    <a:pt x="170307" y="97917"/>
                    <a:pt x="156718" y="91059"/>
                  </a:cubicBezTo>
                  <a:close/>
                  <a:moveTo>
                    <a:pt x="291592" y="286258"/>
                  </a:moveTo>
                  <a:cubicBezTo>
                    <a:pt x="308610" y="295656"/>
                    <a:pt x="328168" y="300355"/>
                    <a:pt x="350393" y="300355"/>
                  </a:cubicBezTo>
                  <a:cubicBezTo>
                    <a:pt x="367411" y="300355"/>
                    <a:pt x="383159" y="297307"/>
                    <a:pt x="397510" y="291338"/>
                  </a:cubicBezTo>
                  <a:cubicBezTo>
                    <a:pt x="411861" y="285369"/>
                    <a:pt x="425450" y="274701"/>
                    <a:pt x="438023" y="259588"/>
                  </a:cubicBezTo>
                  <a:lnTo>
                    <a:pt x="412496" y="230124"/>
                  </a:lnTo>
                  <a:cubicBezTo>
                    <a:pt x="401701" y="242697"/>
                    <a:pt x="391541" y="250825"/>
                    <a:pt x="382143" y="254762"/>
                  </a:cubicBezTo>
                  <a:cubicBezTo>
                    <a:pt x="372745" y="258699"/>
                    <a:pt x="362331" y="260477"/>
                    <a:pt x="351155" y="260477"/>
                  </a:cubicBezTo>
                  <a:cubicBezTo>
                    <a:pt x="336931" y="260477"/>
                    <a:pt x="324485" y="257556"/>
                    <a:pt x="313563" y="251841"/>
                  </a:cubicBezTo>
                  <a:cubicBezTo>
                    <a:pt x="302641" y="246126"/>
                    <a:pt x="294386" y="237998"/>
                    <a:pt x="288290" y="227584"/>
                  </a:cubicBezTo>
                  <a:cubicBezTo>
                    <a:pt x="284607" y="221234"/>
                    <a:pt x="282067" y="214249"/>
                    <a:pt x="280670" y="206629"/>
                  </a:cubicBezTo>
                  <a:lnTo>
                    <a:pt x="447802" y="206629"/>
                  </a:lnTo>
                  <a:cubicBezTo>
                    <a:pt x="447802" y="200152"/>
                    <a:pt x="447929" y="196215"/>
                    <a:pt x="447929" y="194818"/>
                  </a:cubicBezTo>
                  <a:cubicBezTo>
                    <a:pt x="447929" y="193421"/>
                    <a:pt x="448183" y="191897"/>
                    <a:pt x="448183" y="190373"/>
                  </a:cubicBezTo>
                  <a:cubicBezTo>
                    <a:pt x="448183" y="184150"/>
                    <a:pt x="447802" y="178054"/>
                    <a:pt x="447040" y="172339"/>
                  </a:cubicBezTo>
                  <a:lnTo>
                    <a:pt x="449199" y="170688"/>
                  </a:lnTo>
                  <a:lnTo>
                    <a:pt x="446786" y="170688"/>
                  </a:lnTo>
                  <a:cubicBezTo>
                    <a:pt x="444754" y="157099"/>
                    <a:pt x="440690" y="144653"/>
                    <a:pt x="434467" y="133350"/>
                  </a:cubicBezTo>
                  <a:cubicBezTo>
                    <a:pt x="425450" y="116713"/>
                    <a:pt x="413004" y="103759"/>
                    <a:pt x="397129" y="94615"/>
                  </a:cubicBezTo>
                  <a:cubicBezTo>
                    <a:pt x="381254" y="85471"/>
                    <a:pt x="363347" y="80772"/>
                    <a:pt x="343027" y="80772"/>
                  </a:cubicBezTo>
                  <a:cubicBezTo>
                    <a:pt x="323088" y="80772"/>
                    <a:pt x="305054" y="85471"/>
                    <a:pt x="288925" y="94996"/>
                  </a:cubicBezTo>
                  <a:cubicBezTo>
                    <a:pt x="272796" y="104521"/>
                    <a:pt x="260223" y="117475"/>
                    <a:pt x="250952" y="133985"/>
                  </a:cubicBezTo>
                  <a:cubicBezTo>
                    <a:pt x="241681" y="150495"/>
                    <a:pt x="237236" y="169164"/>
                    <a:pt x="237236" y="190500"/>
                  </a:cubicBezTo>
                  <a:cubicBezTo>
                    <a:pt x="237236" y="211836"/>
                    <a:pt x="242062" y="230632"/>
                    <a:pt x="251714" y="247269"/>
                  </a:cubicBezTo>
                  <a:cubicBezTo>
                    <a:pt x="261366" y="263906"/>
                    <a:pt x="274574" y="276860"/>
                    <a:pt x="291592" y="286385"/>
                  </a:cubicBezTo>
                  <a:close/>
                  <a:moveTo>
                    <a:pt x="404495" y="170688"/>
                  </a:moveTo>
                  <a:lnTo>
                    <a:pt x="280924" y="170688"/>
                  </a:lnTo>
                  <a:cubicBezTo>
                    <a:pt x="282194" y="163830"/>
                    <a:pt x="284480" y="157607"/>
                    <a:pt x="287528" y="151892"/>
                  </a:cubicBezTo>
                  <a:cubicBezTo>
                    <a:pt x="292989" y="141732"/>
                    <a:pt x="300482" y="133858"/>
                    <a:pt x="310134" y="128270"/>
                  </a:cubicBezTo>
                  <a:cubicBezTo>
                    <a:pt x="319786" y="122682"/>
                    <a:pt x="330708" y="119761"/>
                    <a:pt x="343027" y="119761"/>
                  </a:cubicBezTo>
                  <a:cubicBezTo>
                    <a:pt x="355600" y="119761"/>
                    <a:pt x="366522" y="122555"/>
                    <a:pt x="375920" y="128270"/>
                  </a:cubicBezTo>
                  <a:cubicBezTo>
                    <a:pt x="385318" y="133985"/>
                    <a:pt x="392811" y="141732"/>
                    <a:pt x="398272" y="151765"/>
                  </a:cubicBezTo>
                  <a:cubicBezTo>
                    <a:pt x="400939" y="156591"/>
                    <a:pt x="402971" y="162814"/>
                    <a:pt x="404368" y="170688"/>
                  </a:cubicBezTo>
                  <a:close/>
                  <a:moveTo>
                    <a:pt x="445643" y="82677"/>
                  </a:moveTo>
                  <a:lnTo>
                    <a:pt x="527050" y="298450"/>
                  </a:lnTo>
                  <a:lnTo>
                    <a:pt x="563372" y="298450"/>
                  </a:lnTo>
                  <a:lnTo>
                    <a:pt x="621411" y="148463"/>
                  </a:lnTo>
                  <a:lnTo>
                    <a:pt x="679069" y="298450"/>
                  </a:lnTo>
                  <a:lnTo>
                    <a:pt x="715518" y="298450"/>
                  </a:lnTo>
                  <a:lnTo>
                    <a:pt x="797306" y="82677"/>
                  </a:lnTo>
                  <a:lnTo>
                    <a:pt x="755523" y="82677"/>
                  </a:lnTo>
                  <a:lnTo>
                    <a:pt x="697230" y="237871"/>
                  </a:lnTo>
                  <a:lnTo>
                    <a:pt x="638937" y="82677"/>
                  </a:lnTo>
                  <a:lnTo>
                    <a:pt x="604647" y="82677"/>
                  </a:lnTo>
                  <a:lnTo>
                    <a:pt x="545846" y="237871"/>
                  </a:lnTo>
                  <a:lnTo>
                    <a:pt x="488442" y="82677"/>
                  </a:lnTo>
                  <a:lnTo>
                    <a:pt x="445643" y="82677"/>
                  </a:lnTo>
                  <a:close/>
                  <a:moveTo>
                    <a:pt x="952119" y="286258"/>
                  </a:moveTo>
                  <a:cubicBezTo>
                    <a:pt x="968756" y="295656"/>
                    <a:pt x="987425" y="300355"/>
                    <a:pt x="1007999" y="300355"/>
                  </a:cubicBezTo>
                  <a:cubicBezTo>
                    <a:pt x="1028954" y="300355"/>
                    <a:pt x="1047750" y="295656"/>
                    <a:pt x="1064514" y="286258"/>
                  </a:cubicBezTo>
                  <a:cubicBezTo>
                    <a:pt x="1081278" y="276860"/>
                    <a:pt x="1094359" y="263779"/>
                    <a:pt x="1103884" y="247142"/>
                  </a:cubicBezTo>
                  <a:cubicBezTo>
                    <a:pt x="1113409" y="230505"/>
                    <a:pt x="1118108" y="211582"/>
                    <a:pt x="1118108" y="190373"/>
                  </a:cubicBezTo>
                  <a:cubicBezTo>
                    <a:pt x="1118108" y="168910"/>
                    <a:pt x="1113409" y="149860"/>
                    <a:pt x="1103884" y="133477"/>
                  </a:cubicBezTo>
                  <a:cubicBezTo>
                    <a:pt x="1094359" y="117094"/>
                    <a:pt x="1081405" y="104140"/>
                    <a:pt x="1064768" y="94742"/>
                  </a:cubicBezTo>
                  <a:cubicBezTo>
                    <a:pt x="1048131" y="85344"/>
                    <a:pt x="1029335" y="80645"/>
                    <a:pt x="1008126" y="80645"/>
                  </a:cubicBezTo>
                  <a:cubicBezTo>
                    <a:pt x="987171" y="80645"/>
                    <a:pt x="968502" y="85344"/>
                    <a:pt x="951992" y="94742"/>
                  </a:cubicBezTo>
                  <a:cubicBezTo>
                    <a:pt x="935482" y="104140"/>
                    <a:pt x="922401" y="116967"/>
                    <a:pt x="912876" y="133477"/>
                  </a:cubicBezTo>
                  <a:cubicBezTo>
                    <a:pt x="903351" y="149987"/>
                    <a:pt x="898398" y="168910"/>
                    <a:pt x="898398" y="190373"/>
                  </a:cubicBezTo>
                  <a:cubicBezTo>
                    <a:pt x="898398" y="211582"/>
                    <a:pt x="903224" y="230505"/>
                    <a:pt x="912876" y="247142"/>
                  </a:cubicBezTo>
                  <a:cubicBezTo>
                    <a:pt x="922528" y="263779"/>
                    <a:pt x="935609" y="276733"/>
                    <a:pt x="952246" y="286258"/>
                  </a:cubicBezTo>
                  <a:close/>
                  <a:moveTo>
                    <a:pt x="1042543" y="251968"/>
                  </a:moveTo>
                  <a:cubicBezTo>
                    <a:pt x="1032637" y="257683"/>
                    <a:pt x="1021080" y="260477"/>
                    <a:pt x="1007999" y="260477"/>
                  </a:cubicBezTo>
                  <a:cubicBezTo>
                    <a:pt x="995426" y="260477"/>
                    <a:pt x="984250" y="257556"/>
                    <a:pt x="974217" y="251968"/>
                  </a:cubicBezTo>
                  <a:cubicBezTo>
                    <a:pt x="964184" y="246380"/>
                    <a:pt x="956310" y="237998"/>
                    <a:pt x="950341" y="227457"/>
                  </a:cubicBezTo>
                  <a:cubicBezTo>
                    <a:pt x="944372" y="216916"/>
                    <a:pt x="941451" y="204470"/>
                    <a:pt x="941451" y="190373"/>
                  </a:cubicBezTo>
                  <a:cubicBezTo>
                    <a:pt x="941451" y="176022"/>
                    <a:pt x="944372" y="163576"/>
                    <a:pt x="950341" y="153162"/>
                  </a:cubicBezTo>
                  <a:cubicBezTo>
                    <a:pt x="956310" y="142748"/>
                    <a:pt x="964184" y="134620"/>
                    <a:pt x="974217" y="128778"/>
                  </a:cubicBezTo>
                  <a:cubicBezTo>
                    <a:pt x="984250" y="122936"/>
                    <a:pt x="995553" y="120142"/>
                    <a:pt x="1008380" y="120142"/>
                  </a:cubicBezTo>
                  <a:cubicBezTo>
                    <a:pt x="1021207" y="120142"/>
                    <a:pt x="1032637" y="123063"/>
                    <a:pt x="1042543" y="128778"/>
                  </a:cubicBezTo>
                  <a:cubicBezTo>
                    <a:pt x="1052449" y="134493"/>
                    <a:pt x="1060323" y="142621"/>
                    <a:pt x="1066038" y="153162"/>
                  </a:cubicBezTo>
                  <a:cubicBezTo>
                    <a:pt x="1071753" y="163703"/>
                    <a:pt x="1074801" y="176022"/>
                    <a:pt x="1074801" y="190373"/>
                  </a:cubicBezTo>
                  <a:cubicBezTo>
                    <a:pt x="1074801" y="204470"/>
                    <a:pt x="1071880" y="216916"/>
                    <a:pt x="1066038" y="227457"/>
                  </a:cubicBezTo>
                  <a:cubicBezTo>
                    <a:pt x="1060196" y="237998"/>
                    <a:pt x="1052449" y="246126"/>
                    <a:pt x="1042543" y="251968"/>
                  </a:cubicBezTo>
                  <a:close/>
                  <a:moveTo>
                    <a:pt x="1159383" y="46228"/>
                  </a:moveTo>
                  <a:cubicBezTo>
                    <a:pt x="1164717" y="51562"/>
                    <a:pt x="1171321" y="54229"/>
                    <a:pt x="1179068" y="54229"/>
                  </a:cubicBezTo>
                  <a:cubicBezTo>
                    <a:pt x="1187069" y="54229"/>
                    <a:pt x="1193800" y="51562"/>
                    <a:pt x="1199007" y="46228"/>
                  </a:cubicBezTo>
                  <a:cubicBezTo>
                    <a:pt x="1204214" y="40894"/>
                    <a:pt x="1206881" y="34290"/>
                    <a:pt x="1206881" y="26543"/>
                  </a:cubicBezTo>
                  <a:cubicBezTo>
                    <a:pt x="1206881" y="18923"/>
                    <a:pt x="1204214" y="12573"/>
                    <a:pt x="1198753" y="7620"/>
                  </a:cubicBezTo>
                  <a:cubicBezTo>
                    <a:pt x="1193292" y="2667"/>
                    <a:pt x="1186688" y="0"/>
                    <a:pt x="1179068" y="0"/>
                  </a:cubicBezTo>
                  <a:cubicBezTo>
                    <a:pt x="1171448" y="0"/>
                    <a:pt x="1164844" y="2667"/>
                    <a:pt x="1159510" y="7874"/>
                  </a:cubicBezTo>
                  <a:cubicBezTo>
                    <a:pt x="1154176" y="13081"/>
                    <a:pt x="1151382" y="19431"/>
                    <a:pt x="1151382" y="27051"/>
                  </a:cubicBezTo>
                  <a:cubicBezTo>
                    <a:pt x="1151382" y="34671"/>
                    <a:pt x="1154049" y="41021"/>
                    <a:pt x="1159383" y="46355"/>
                  </a:cubicBezTo>
                  <a:close/>
                  <a:moveTo>
                    <a:pt x="1157478" y="82677"/>
                  </a:moveTo>
                  <a:lnTo>
                    <a:pt x="1157478" y="298450"/>
                  </a:lnTo>
                  <a:lnTo>
                    <a:pt x="1200277" y="298450"/>
                  </a:lnTo>
                  <a:lnTo>
                    <a:pt x="1200277" y="82677"/>
                  </a:lnTo>
                  <a:lnTo>
                    <a:pt x="1157478" y="82677"/>
                  </a:lnTo>
                  <a:close/>
                  <a:moveTo>
                    <a:pt x="1259967" y="298450"/>
                  </a:moveTo>
                  <a:lnTo>
                    <a:pt x="1259967" y="0"/>
                  </a:lnTo>
                  <a:lnTo>
                    <a:pt x="1302766" y="0"/>
                  </a:lnTo>
                  <a:lnTo>
                    <a:pt x="1302766" y="298450"/>
                  </a:lnTo>
                  <a:lnTo>
                    <a:pt x="1259967" y="298450"/>
                  </a:lnTo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599714" y="4849635"/>
            <a:ext cx="6206099" cy="958491"/>
          </a:xfrm>
          <a:custGeom>
            <a:avLst/>
            <a:gdLst/>
            <a:ahLst/>
            <a:cxnLst/>
            <a:rect l="l" t="t" r="r" b="b"/>
            <a:pathLst>
              <a:path w="6206099" h="958491">
                <a:moveTo>
                  <a:pt x="0" y="0"/>
                </a:moveTo>
                <a:lnTo>
                  <a:pt x="6206100" y="0"/>
                </a:lnTo>
                <a:lnTo>
                  <a:pt x="6206100" y="958491"/>
                </a:lnTo>
                <a:lnTo>
                  <a:pt x="0" y="9584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25451" y="3459070"/>
            <a:ext cx="7438187" cy="36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7"/>
              </a:lnSpc>
            </a:pP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Data is the 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new oil</a:t>
            </a: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in the corporate world. By analyzing employee metrics, organizations can uncover valuable insights into 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engagement levels</a:t>
            </a: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productivity trends</a:t>
            </a: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This enables tailored strategies that resonate with employees, driving higher satisfaction and retention.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0000" y="1443628"/>
            <a:ext cx="5788104" cy="103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The Power of Data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83512" y="317601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0" y="5229225"/>
                  </a:moveTo>
                  <a:lnTo>
                    <a:pt x="5229225" y="5229225"/>
                  </a:lnTo>
                  <a:lnTo>
                    <a:pt x="5229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90611" y="3171749"/>
            <a:ext cx="5095875" cy="5095865"/>
          </a:xfrm>
          <a:custGeom>
            <a:avLst/>
            <a:gdLst/>
            <a:ahLst/>
            <a:cxnLst/>
            <a:rect l="l" t="t" r="r" b="b"/>
            <a:pathLst>
              <a:path w="5095875" h="5095865">
                <a:moveTo>
                  <a:pt x="0" y="0"/>
                </a:moveTo>
                <a:lnTo>
                  <a:pt x="5095875" y="0"/>
                </a:lnTo>
                <a:lnTo>
                  <a:pt x="5095875" y="5095865"/>
                </a:lnTo>
                <a:lnTo>
                  <a:pt x="0" y="5095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3436" y="484708"/>
            <a:ext cx="18414940" cy="174622"/>
            <a:chOff x="0" y="0"/>
            <a:chExt cx="18414936" cy="17462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850900" y="5594995"/>
            <a:ext cx="6437100" cy="4692005"/>
          </a:xfrm>
          <a:custGeom>
            <a:avLst/>
            <a:gdLst/>
            <a:ahLst/>
            <a:cxnLst/>
            <a:rect l="l" t="t" r="r" b="b"/>
            <a:pathLst>
              <a:path w="6437100" h="4692005">
                <a:moveTo>
                  <a:pt x="0" y="0"/>
                </a:moveTo>
                <a:lnTo>
                  <a:pt x="6437100" y="0"/>
                </a:lnTo>
                <a:lnTo>
                  <a:pt x="6437100" y="4692005"/>
                </a:lnTo>
                <a:lnTo>
                  <a:pt x="0" y="4692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75380" y="5758558"/>
            <a:ext cx="1907248" cy="499443"/>
          </a:xfrm>
          <a:custGeom>
            <a:avLst/>
            <a:gdLst/>
            <a:ahLst/>
            <a:cxnLst/>
            <a:rect l="l" t="t" r="r" b="b"/>
            <a:pathLst>
              <a:path w="1907248" h="499443">
                <a:moveTo>
                  <a:pt x="0" y="0"/>
                </a:moveTo>
                <a:lnTo>
                  <a:pt x="1907248" y="0"/>
                </a:lnTo>
                <a:lnTo>
                  <a:pt x="1907248" y="499443"/>
                </a:lnTo>
                <a:lnTo>
                  <a:pt x="0" y="4994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19575" y="4367908"/>
            <a:ext cx="3774481" cy="501310"/>
          </a:xfrm>
          <a:custGeom>
            <a:avLst/>
            <a:gdLst/>
            <a:ahLst/>
            <a:cxnLst/>
            <a:rect l="l" t="t" r="r" b="b"/>
            <a:pathLst>
              <a:path w="3774481" h="501310">
                <a:moveTo>
                  <a:pt x="0" y="0"/>
                </a:moveTo>
                <a:lnTo>
                  <a:pt x="3774481" y="0"/>
                </a:lnTo>
                <a:lnTo>
                  <a:pt x="3774481" y="501310"/>
                </a:lnTo>
                <a:lnTo>
                  <a:pt x="0" y="5013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873353" y="5291833"/>
            <a:ext cx="1862204" cy="499443"/>
          </a:xfrm>
          <a:custGeom>
            <a:avLst/>
            <a:gdLst/>
            <a:ahLst/>
            <a:cxnLst/>
            <a:rect l="l" t="t" r="r" b="b"/>
            <a:pathLst>
              <a:path w="1862204" h="499443">
                <a:moveTo>
                  <a:pt x="0" y="0"/>
                </a:moveTo>
                <a:lnTo>
                  <a:pt x="1862204" y="0"/>
                </a:lnTo>
                <a:lnTo>
                  <a:pt x="1862204" y="499443"/>
                </a:lnTo>
                <a:lnTo>
                  <a:pt x="0" y="4994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417957" y="3444069"/>
            <a:ext cx="7648823" cy="324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3"/>
              </a:lnSpc>
            </a:pP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Artiﬁcial Intelligence is revolutionizing how we understand employee needs. By utilizing 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predictive analytics</a:t>
            </a: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companies can anticipate issues before they arise, leading to a more 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proactive approach</a:t>
            </a: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in managing employee satisfaction and performance.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2506" y="1428636"/>
            <a:ext cx="7129624" cy="103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AI: The Game Changer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83512" y="317601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0" y="5229225"/>
                  </a:moveTo>
                  <a:lnTo>
                    <a:pt x="5229225" y="5229225"/>
                  </a:lnTo>
                  <a:lnTo>
                    <a:pt x="5229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90611" y="3171749"/>
            <a:ext cx="5095875" cy="5095865"/>
          </a:xfrm>
          <a:custGeom>
            <a:avLst/>
            <a:gdLst/>
            <a:ahLst/>
            <a:cxnLst/>
            <a:rect l="l" t="t" r="r" b="b"/>
            <a:pathLst>
              <a:path w="5095875" h="5095865">
                <a:moveTo>
                  <a:pt x="0" y="0"/>
                </a:moveTo>
                <a:lnTo>
                  <a:pt x="5095875" y="0"/>
                </a:lnTo>
                <a:lnTo>
                  <a:pt x="5095875" y="5095865"/>
                </a:lnTo>
                <a:lnTo>
                  <a:pt x="0" y="5095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3436" y="484708"/>
            <a:ext cx="18414940" cy="174622"/>
            <a:chOff x="0" y="0"/>
            <a:chExt cx="18414936" cy="17462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850900" y="5594995"/>
            <a:ext cx="6437100" cy="4692005"/>
          </a:xfrm>
          <a:custGeom>
            <a:avLst/>
            <a:gdLst/>
            <a:ahLst/>
            <a:cxnLst/>
            <a:rect l="l" t="t" r="r" b="b"/>
            <a:pathLst>
              <a:path w="6437100" h="4692005">
                <a:moveTo>
                  <a:pt x="0" y="0"/>
                </a:moveTo>
                <a:lnTo>
                  <a:pt x="6437100" y="0"/>
                </a:lnTo>
                <a:lnTo>
                  <a:pt x="6437100" y="4692005"/>
                </a:lnTo>
                <a:lnTo>
                  <a:pt x="0" y="4692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337987" y="6225283"/>
            <a:ext cx="2148735" cy="427358"/>
          </a:xfrm>
          <a:custGeom>
            <a:avLst/>
            <a:gdLst/>
            <a:ahLst/>
            <a:cxnLst/>
            <a:rect l="l" t="t" r="r" b="b"/>
            <a:pathLst>
              <a:path w="2148735" h="427358">
                <a:moveTo>
                  <a:pt x="0" y="0"/>
                </a:moveTo>
                <a:lnTo>
                  <a:pt x="2148736" y="0"/>
                </a:lnTo>
                <a:lnTo>
                  <a:pt x="2148736" y="427358"/>
                </a:lnTo>
                <a:lnTo>
                  <a:pt x="0" y="427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37176" y="4367908"/>
            <a:ext cx="4281716" cy="501310"/>
          </a:xfrm>
          <a:custGeom>
            <a:avLst/>
            <a:gdLst/>
            <a:ahLst/>
            <a:cxnLst/>
            <a:rect l="l" t="t" r="r" b="b"/>
            <a:pathLst>
              <a:path w="4281716" h="501310">
                <a:moveTo>
                  <a:pt x="0" y="0"/>
                </a:moveTo>
                <a:lnTo>
                  <a:pt x="4281716" y="0"/>
                </a:lnTo>
                <a:lnTo>
                  <a:pt x="4281716" y="501310"/>
                </a:lnTo>
                <a:lnTo>
                  <a:pt x="0" y="5013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357603" y="6225283"/>
            <a:ext cx="2408682" cy="501310"/>
          </a:xfrm>
          <a:custGeom>
            <a:avLst/>
            <a:gdLst/>
            <a:ahLst/>
            <a:cxnLst/>
            <a:rect l="l" t="t" r="r" b="b"/>
            <a:pathLst>
              <a:path w="2408682" h="501310">
                <a:moveTo>
                  <a:pt x="0" y="0"/>
                </a:moveTo>
                <a:lnTo>
                  <a:pt x="2408682" y="0"/>
                </a:lnTo>
                <a:lnTo>
                  <a:pt x="2408682" y="501310"/>
                </a:lnTo>
                <a:lnTo>
                  <a:pt x="0" y="5013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417957" y="3444069"/>
            <a:ext cx="7624724" cy="324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3"/>
              </a:lnSpc>
            </a:pP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Engagement is not just a buzzword; it's a critical driver of success. By implementing 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data-driven strategies</a:t>
            </a: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organizations can create personalized experiences that resonate with employees, ultimately leading to increased 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motivation</a:t>
            </a: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productivity</a:t>
            </a: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2506" y="1490805"/>
            <a:ext cx="7597359" cy="7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Enhancing Employee Engagement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83512" y="317601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0" y="5229225"/>
                  </a:moveTo>
                  <a:lnTo>
                    <a:pt x="5229225" y="5229225"/>
                  </a:lnTo>
                  <a:lnTo>
                    <a:pt x="5229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90611" y="3171749"/>
            <a:ext cx="5095875" cy="5095865"/>
          </a:xfrm>
          <a:custGeom>
            <a:avLst/>
            <a:gdLst/>
            <a:ahLst/>
            <a:cxnLst/>
            <a:rect l="l" t="t" r="r" b="b"/>
            <a:pathLst>
              <a:path w="5095875" h="5095865">
                <a:moveTo>
                  <a:pt x="0" y="0"/>
                </a:moveTo>
                <a:lnTo>
                  <a:pt x="5095875" y="0"/>
                </a:lnTo>
                <a:lnTo>
                  <a:pt x="5095875" y="5095865"/>
                </a:lnTo>
                <a:lnTo>
                  <a:pt x="0" y="5095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3436" y="484708"/>
            <a:ext cx="18414940" cy="174622"/>
            <a:chOff x="0" y="0"/>
            <a:chExt cx="18414936" cy="17462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850900" y="5594995"/>
            <a:ext cx="6437100" cy="4692005"/>
          </a:xfrm>
          <a:custGeom>
            <a:avLst/>
            <a:gdLst/>
            <a:ahLst/>
            <a:cxnLst/>
            <a:rect l="l" t="t" r="r" b="b"/>
            <a:pathLst>
              <a:path w="6437100" h="4692005">
                <a:moveTo>
                  <a:pt x="0" y="0"/>
                </a:moveTo>
                <a:lnTo>
                  <a:pt x="6437100" y="0"/>
                </a:lnTo>
                <a:lnTo>
                  <a:pt x="6437100" y="4692005"/>
                </a:lnTo>
                <a:lnTo>
                  <a:pt x="0" y="4692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75380" y="6225283"/>
            <a:ext cx="2827830" cy="501310"/>
          </a:xfrm>
          <a:custGeom>
            <a:avLst/>
            <a:gdLst/>
            <a:ahLst/>
            <a:cxnLst/>
            <a:rect l="l" t="t" r="r" b="b"/>
            <a:pathLst>
              <a:path w="2827830" h="501310">
                <a:moveTo>
                  <a:pt x="0" y="0"/>
                </a:moveTo>
                <a:lnTo>
                  <a:pt x="2827830" y="0"/>
                </a:lnTo>
                <a:lnTo>
                  <a:pt x="2827830" y="501310"/>
                </a:lnTo>
                <a:lnTo>
                  <a:pt x="0" y="501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276191" y="3482407"/>
            <a:ext cx="1030748" cy="388934"/>
            <a:chOff x="0" y="0"/>
            <a:chExt cx="1030745" cy="388938"/>
          </a:xfrm>
        </p:grpSpPr>
        <p:sp>
          <p:nvSpPr>
            <p:cNvPr id="13" name="Freeform 13"/>
            <p:cNvSpPr/>
            <p:nvPr/>
          </p:nvSpPr>
          <p:spPr>
            <a:xfrm>
              <a:off x="63500" y="63500"/>
              <a:ext cx="903732" cy="262001"/>
            </a:xfrm>
            <a:custGeom>
              <a:avLst/>
              <a:gdLst/>
              <a:ahLst/>
              <a:cxnLst/>
              <a:rect l="l" t="t" r="r" b="b"/>
              <a:pathLst>
                <a:path w="903732" h="262001">
                  <a:moveTo>
                    <a:pt x="53340" y="244475"/>
                  </a:moveTo>
                  <a:cubicBezTo>
                    <a:pt x="65024" y="256159"/>
                    <a:pt x="81407" y="262001"/>
                    <a:pt x="102362" y="262001"/>
                  </a:cubicBezTo>
                  <a:cubicBezTo>
                    <a:pt x="110998" y="262001"/>
                    <a:pt x="119634" y="260731"/>
                    <a:pt x="128016" y="258191"/>
                  </a:cubicBezTo>
                  <a:cubicBezTo>
                    <a:pt x="136398" y="255651"/>
                    <a:pt x="145161" y="250190"/>
                    <a:pt x="154305" y="241935"/>
                  </a:cubicBezTo>
                  <a:lnTo>
                    <a:pt x="137795" y="207899"/>
                  </a:lnTo>
                  <a:cubicBezTo>
                    <a:pt x="126238" y="218059"/>
                    <a:pt x="115443" y="223012"/>
                    <a:pt x="105410" y="223012"/>
                  </a:cubicBezTo>
                  <a:cubicBezTo>
                    <a:pt x="96520" y="223012"/>
                    <a:pt x="89789" y="220599"/>
                    <a:pt x="85344" y="215900"/>
                  </a:cubicBezTo>
                  <a:cubicBezTo>
                    <a:pt x="80899" y="211201"/>
                    <a:pt x="78613" y="203962"/>
                    <a:pt x="78613" y="194310"/>
                  </a:cubicBezTo>
                  <a:lnTo>
                    <a:pt x="78613" y="82550"/>
                  </a:lnTo>
                  <a:lnTo>
                    <a:pt x="139573" y="82550"/>
                  </a:lnTo>
                  <a:lnTo>
                    <a:pt x="139573" y="44323"/>
                  </a:lnTo>
                  <a:lnTo>
                    <a:pt x="78613" y="44323"/>
                  </a:lnTo>
                  <a:lnTo>
                    <a:pt x="78613" y="0"/>
                  </a:lnTo>
                  <a:lnTo>
                    <a:pt x="35814" y="0"/>
                  </a:lnTo>
                  <a:lnTo>
                    <a:pt x="35814" y="44323"/>
                  </a:lnTo>
                  <a:lnTo>
                    <a:pt x="0" y="44323"/>
                  </a:lnTo>
                  <a:lnTo>
                    <a:pt x="0" y="82550"/>
                  </a:lnTo>
                  <a:lnTo>
                    <a:pt x="35814" y="82550"/>
                  </a:lnTo>
                  <a:lnTo>
                    <a:pt x="35814" y="195834"/>
                  </a:lnTo>
                  <a:cubicBezTo>
                    <a:pt x="35814" y="216535"/>
                    <a:pt x="41656" y="232791"/>
                    <a:pt x="53340" y="244475"/>
                  </a:cubicBezTo>
                  <a:close/>
                  <a:moveTo>
                    <a:pt x="185928" y="44323"/>
                  </a:moveTo>
                  <a:lnTo>
                    <a:pt x="185928" y="260096"/>
                  </a:lnTo>
                  <a:lnTo>
                    <a:pt x="228727" y="260096"/>
                  </a:lnTo>
                  <a:lnTo>
                    <a:pt x="228727" y="149987"/>
                  </a:lnTo>
                  <a:cubicBezTo>
                    <a:pt x="228727" y="128397"/>
                    <a:pt x="233934" y="112014"/>
                    <a:pt x="244348" y="100838"/>
                  </a:cubicBezTo>
                  <a:cubicBezTo>
                    <a:pt x="254762" y="89662"/>
                    <a:pt x="269494" y="84074"/>
                    <a:pt x="288290" y="84074"/>
                  </a:cubicBezTo>
                  <a:cubicBezTo>
                    <a:pt x="289052" y="84074"/>
                    <a:pt x="289941" y="84074"/>
                    <a:pt x="290830" y="84201"/>
                  </a:cubicBezTo>
                  <a:cubicBezTo>
                    <a:pt x="291719" y="84328"/>
                    <a:pt x="295656" y="84455"/>
                    <a:pt x="302260" y="84455"/>
                  </a:cubicBezTo>
                  <a:lnTo>
                    <a:pt x="302260" y="42291"/>
                  </a:lnTo>
                  <a:cubicBezTo>
                    <a:pt x="275844" y="42291"/>
                    <a:pt x="255397" y="46736"/>
                    <a:pt x="240792" y="55626"/>
                  </a:cubicBezTo>
                  <a:cubicBezTo>
                    <a:pt x="234569" y="59309"/>
                    <a:pt x="229108" y="64008"/>
                    <a:pt x="224409" y="69469"/>
                  </a:cubicBezTo>
                  <a:lnTo>
                    <a:pt x="227584" y="44323"/>
                  </a:lnTo>
                  <a:lnTo>
                    <a:pt x="185928" y="44323"/>
                  </a:lnTo>
                  <a:close/>
                  <a:moveTo>
                    <a:pt x="380873" y="251460"/>
                  </a:moveTo>
                  <a:cubicBezTo>
                    <a:pt x="394843" y="258445"/>
                    <a:pt x="410972" y="261874"/>
                    <a:pt x="429260" y="261874"/>
                  </a:cubicBezTo>
                  <a:cubicBezTo>
                    <a:pt x="448437" y="261874"/>
                    <a:pt x="465455" y="257302"/>
                    <a:pt x="480060" y="248285"/>
                  </a:cubicBezTo>
                  <a:cubicBezTo>
                    <a:pt x="484886" y="245364"/>
                    <a:pt x="489204" y="241935"/>
                    <a:pt x="493268" y="237998"/>
                  </a:cubicBezTo>
                  <a:lnTo>
                    <a:pt x="493268" y="259969"/>
                  </a:lnTo>
                  <a:lnTo>
                    <a:pt x="535051" y="259969"/>
                  </a:lnTo>
                  <a:lnTo>
                    <a:pt x="535051" y="44323"/>
                  </a:lnTo>
                  <a:lnTo>
                    <a:pt x="492125" y="44323"/>
                  </a:lnTo>
                  <a:lnTo>
                    <a:pt x="492125" y="156972"/>
                  </a:lnTo>
                  <a:cubicBezTo>
                    <a:pt x="492125" y="170942"/>
                    <a:pt x="489712" y="182753"/>
                    <a:pt x="484886" y="192405"/>
                  </a:cubicBezTo>
                  <a:cubicBezTo>
                    <a:pt x="480187" y="202057"/>
                    <a:pt x="473329" y="209296"/>
                    <a:pt x="464312" y="214376"/>
                  </a:cubicBezTo>
                  <a:cubicBezTo>
                    <a:pt x="455295" y="219456"/>
                    <a:pt x="444500" y="221742"/>
                    <a:pt x="431927" y="221742"/>
                  </a:cubicBezTo>
                  <a:cubicBezTo>
                    <a:pt x="415163" y="221742"/>
                    <a:pt x="402209" y="217170"/>
                    <a:pt x="393065" y="207899"/>
                  </a:cubicBezTo>
                  <a:cubicBezTo>
                    <a:pt x="384175" y="198628"/>
                    <a:pt x="379603" y="184404"/>
                    <a:pt x="379603" y="165354"/>
                  </a:cubicBezTo>
                  <a:lnTo>
                    <a:pt x="379603" y="44323"/>
                  </a:lnTo>
                  <a:lnTo>
                    <a:pt x="336804" y="44323"/>
                  </a:lnTo>
                  <a:lnTo>
                    <a:pt x="336804" y="168402"/>
                  </a:lnTo>
                  <a:cubicBezTo>
                    <a:pt x="336804" y="188849"/>
                    <a:pt x="340614" y="205994"/>
                    <a:pt x="348361" y="219964"/>
                  </a:cubicBezTo>
                  <a:cubicBezTo>
                    <a:pt x="356108" y="233934"/>
                    <a:pt x="366903" y="244475"/>
                    <a:pt x="381000" y="251460"/>
                  </a:cubicBezTo>
                  <a:close/>
                  <a:moveTo>
                    <a:pt x="606933" y="254381"/>
                  </a:moveTo>
                  <a:cubicBezTo>
                    <a:pt x="622554" y="259334"/>
                    <a:pt x="639064" y="261874"/>
                    <a:pt x="656336" y="261874"/>
                  </a:cubicBezTo>
                  <a:cubicBezTo>
                    <a:pt x="674878" y="261874"/>
                    <a:pt x="690880" y="259334"/>
                    <a:pt x="704342" y="254254"/>
                  </a:cubicBezTo>
                  <a:cubicBezTo>
                    <a:pt x="717804" y="249174"/>
                    <a:pt x="728218" y="241681"/>
                    <a:pt x="735711" y="231775"/>
                  </a:cubicBezTo>
                  <a:cubicBezTo>
                    <a:pt x="743204" y="221869"/>
                    <a:pt x="746887" y="210312"/>
                    <a:pt x="746887" y="196850"/>
                  </a:cubicBezTo>
                  <a:cubicBezTo>
                    <a:pt x="746887" y="184277"/>
                    <a:pt x="744093" y="173990"/>
                    <a:pt x="738505" y="166116"/>
                  </a:cubicBezTo>
                  <a:cubicBezTo>
                    <a:pt x="732917" y="158242"/>
                    <a:pt x="725805" y="152019"/>
                    <a:pt x="717169" y="147955"/>
                  </a:cubicBezTo>
                  <a:cubicBezTo>
                    <a:pt x="708533" y="143891"/>
                    <a:pt x="699389" y="140589"/>
                    <a:pt x="689737" y="138303"/>
                  </a:cubicBezTo>
                  <a:cubicBezTo>
                    <a:pt x="680212" y="136017"/>
                    <a:pt x="670814" y="134239"/>
                    <a:pt x="661670" y="132715"/>
                  </a:cubicBezTo>
                  <a:cubicBezTo>
                    <a:pt x="652526" y="131191"/>
                    <a:pt x="644398" y="129286"/>
                    <a:pt x="637286" y="127127"/>
                  </a:cubicBezTo>
                  <a:cubicBezTo>
                    <a:pt x="630301" y="124968"/>
                    <a:pt x="625094" y="122301"/>
                    <a:pt x="621665" y="119253"/>
                  </a:cubicBezTo>
                  <a:cubicBezTo>
                    <a:pt x="618236" y="116205"/>
                    <a:pt x="616585" y="111887"/>
                    <a:pt x="616585" y="106553"/>
                  </a:cubicBezTo>
                  <a:cubicBezTo>
                    <a:pt x="616585" y="99568"/>
                    <a:pt x="619887" y="93726"/>
                    <a:pt x="626618" y="88773"/>
                  </a:cubicBezTo>
                  <a:cubicBezTo>
                    <a:pt x="633349" y="83820"/>
                    <a:pt x="644906" y="81280"/>
                    <a:pt x="661289" y="81280"/>
                  </a:cubicBezTo>
                  <a:cubicBezTo>
                    <a:pt x="670687" y="81280"/>
                    <a:pt x="680212" y="82550"/>
                    <a:pt x="689483" y="84963"/>
                  </a:cubicBezTo>
                  <a:cubicBezTo>
                    <a:pt x="698881" y="87376"/>
                    <a:pt x="710184" y="93091"/>
                    <a:pt x="723138" y="101854"/>
                  </a:cubicBezTo>
                  <a:lnTo>
                    <a:pt x="742569" y="66167"/>
                  </a:lnTo>
                  <a:cubicBezTo>
                    <a:pt x="729361" y="57404"/>
                    <a:pt x="716026" y="51308"/>
                    <a:pt x="702310" y="47625"/>
                  </a:cubicBezTo>
                  <a:cubicBezTo>
                    <a:pt x="688594" y="43942"/>
                    <a:pt x="674878" y="42164"/>
                    <a:pt x="661289" y="42164"/>
                  </a:cubicBezTo>
                  <a:cubicBezTo>
                    <a:pt x="643255" y="42164"/>
                    <a:pt x="627634" y="44958"/>
                    <a:pt x="614680" y="50419"/>
                  </a:cubicBezTo>
                  <a:cubicBezTo>
                    <a:pt x="601726" y="55880"/>
                    <a:pt x="591693" y="63500"/>
                    <a:pt x="584581" y="73533"/>
                  </a:cubicBezTo>
                  <a:cubicBezTo>
                    <a:pt x="577596" y="83439"/>
                    <a:pt x="574040" y="94742"/>
                    <a:pt x="574040" y="107442"/>
                  </a:cubicBezTo>
                  <a:cubicBezTo>
                    <a:pt x="574040" y="120523"/>
                    <a:pt x="576834" y="131064"/>
                    <a:pt x="582422" y="139192"/>
                  </a:cubicBezTo>
                  <a:cubicBezTo>
                    <a:pt x="587883" y="147193"/>
                    <a:pt x="594995" y="153416"/>
                    <a:pt x="603504" y="157861"/>
                  </a:cubicBezTo>
                  <a:cubicBezTo>
                    <a:pt x="612013" y="162306"/>
                    <a:pt x="621157" y="165481"/>
                    <a:pt x="630809" y="167767"/>
                  </a:cubicBezTo>
                  <a:cubicBezTo>
                    <a:pt x="640461" y="170053"/>
                    <a:pt x="649986" y="171704"/>
                    <a:pt x="659257" y="173101"/>
                  </a:cubicBezTo>
                  <a:cubicBezTo>
                    <a:pt x="668528" y="174498"/>
                    <a:pt x="676783" y="176276"/>
                    <a:pt x="683641" y="178308"/>
                  </a:cubicBezTo>
                  <a:cubicBezTo>
                    <a:pt x="690499" y="180340"/>
                    <a:pt x="695706" y="182626"/>
                    <a:pt x="699008" y="185674"/>
                  </a:cubicBezTo>
                  <a:cubicBezTo>
                    <a:pt x="702310" y="188722"/>
                    <a:pt x="704088" y="192659"/>
                    <a:pt x="704088" y="197612"/>
                  </a:cubicBezTo>
                  <a:cubicBezTo>
                    <a:pt x="704088" y="204851"/>
                    <a:pt x="700786" y="210820"/>
                    <a:pt x="694182" y="215519"/>
                  </a:cubicBezTo>
                  <a:cubicBezTo>
                    <a:pt x="687578" y="220218"/>
                    <a:pt x="675640" y="222631"/>
                    <a:pt x="658241" y="222631"/>
                  </a:cubicBezTo>
                  <a:cubicBezTo>
                    <a:pt x="645160" y="222631"/>
                    <a:pt x="632714" y="220599"/>
                    <a:pt x="620776" y="216408"/>
                  </a:cubicBezTo>
                  <a:cubicBezTo>
                    <a:pt x="608838" y="212217"/>
                    <a:pt x="596773" y="205486"/>
                    <a:pt x="584581" y="196342"/>
                  </a:cubicBezTo>
                  <a:lnTo>
                    <a:pt x="564642" y="231013"/>
                  </a:lnTo>
                  <a:cubicBezTo>
                    <a:pt x="577215" y="241681"/>
                    <a:pt x="591312" y="249555"/>
                    <a:pt x="606933" y="254508"/>
                  </a:cubicBezTo>
                  <a:close/>
                  <a:moveTo>
                    <a:pt x="802767" y="244348"/>
                  </a:moveTo>
                  <a:cubicBezTo>
                    <a:pt x="814451" y="256032"/>
                    <a:pt x="830707" y="261874"/>
                    <a:pt x="851789" y="261874"/>
                  </a:cubicBezTo>
                  <a:cubicBezTo>
                    <a:pt x="860425" y="261874"/>
                    <a:pt x="868934" y="260604"/>
                    <a:pt x="877443" y="258064"/>
                  </a:cubicBezTo>
                  <a:cubicBezTo>
                    <a:pt x="885825" y="255524"/>
                    <a:pt x="894588" y="250063"/>
                    <a:pt x="903732" y="241808"/>
                  </a:cubicBezTo>
                  <a:lnTo>
                    <a:pt x="887222" y="207772"/>
                  </a:lnTo>
                  <a:cubicBezTo>
                    <a:pt x="875538" y="217932"/>
                    <a:pt x="864743" y="222885"/>
                    <a:pt x="854837" y="222885"/>
                  </a:cubicBezTo>
                  <a:cubicBezTo>
                    <a:pt x="845947" y="222885"/>
                    <a:pt x="839216" y="220472"/>
                    <a:pt x="834644" y="215773"/>
                  </a:cubicBezTo>
                  <a:cubicBezTo>
                    <a:pt x="830199" y="210947"/>
                    <a:pt x="828040" y="203835"/>
                    <a:pt x="828040" y="194183"/>
                  </a:cubicBezTo>
                  <a:lnTo>
                    <a:pt x="828040" y="82550"/>
                  </a:lnTo>
                  <a:lnTo>
                    <a:pt x="889000" y="82550"/>
                  </a:lnTo>
                  <a:lnTo>
                    <a:pt x="889000" y="44323"/>
                  </a:lnTo>
                  <a:lnTo>
                    <a:pt x="828040" y="44323"/>
                  </a:lnTo>
                  <a:lnTo>
                    <a:pt x="828040" y="0"/>
                  </a:lnTo>
                  <a:lnTo>
                    <a:pt x="785241" y="0"/>
                  </a:lnTo>
                  <a:lnTo>
                    <a:pt x="785241" y="44323"/>
                  </a:lnTo>
                  <a:lnTo>
                    <a:pt x="749427" y="44323"/>
                  </a:lnTo>
                  <a:lnTo>
                    <a:pt x="749427" y="82550"/>
                  </a:lnTo>
                  <a:lnTo>
                    <a:pt x="785241" y="82550"/>
                  </a:lnTo>
                  <a:lnTo>
                    <a:pt x="785241" y="195834"/>
                  </a:lnTo>
                  <a:cubicBezTo>
                    <a:pt x="785241" y="216535"/>
                    <a:pt x="791083" y="232791"/>
                    <a:pt x="802767" y="244475"/>
                  </a:cubicBezTo>
                </a:path>
              </a:pathLst>
            </a:custGeom>
            <a:solidFill>
              <a:srgbClr val="332C2C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3500" y="63500"/>
              <a:ext cx="903732" cy="262001"/>
            </a:xfrm>
            <a:custGeom>
              <a:avLst/>
              <a:gdLst/>
              <a:ahLst/>
              <a:cxnLst/>
              <a:rect l="l" t="t" r="r" b="b"/>
              <a:pathLst>
                <a:path w="903732" h="262001">
                  <a:moveTo>
                    <a:pt x="53340" y="244475"/>
                  </a:moveTo>
                  <a:cubicBezTo>
                    <a:pt x="65024" y="256159"/>
                    <a:pt x="81407" y="262001"/>
                    <a:pt x="102362" y="262001"/>
                  </a:cubicBezTo>
                  <a:cubicBezTo>
                    <a:pt x="110998" y="262001"/>
                    <a:pt x="119634" y="260731"/>
                    <a:pt x="128016" y="258191"/>
                  </a:cubicBezTo>
                  <a:cubicBezTo>
                    <a:pt x="136398" y="255651"/>
                    <a:pt x="145161" y="250190"/>
                    <a:pt x="154305" y="241935"/>
                  </a:cubicBezTo>
                  <a:lnTo>
                    <a:pt x="137795" y="207899"/>
                  </a:lnTo>
                  <a:cubicBezTo>
                    <a:pt x="126238" y="218059"/>
                    <a:pt x="115443" y="223012"/>
                    <a:pt x="105410" y="223012"/>
                  </a:cubicBezTo>
                  <a:cubicBezTo>
                    <a:pt x="96520" y="223012"/>
                    <a:pt x="89789" y="220599"/>
                    <a:pt x="85344" y="215900"/>
                  </a:cubicBezTo>
                  <a:cubicBezTo>
                    <a:pt x="80899" y="211201"/>
                    <a:pt x="78613" y="203962"/>
                    <a:pt x="78613" y="194310"/>
                  </a:cubicBezTo>
                  <a:lnTo>
                    <a:pt x="78613" y="82550"/>
                  </a:lnTo>
                  <a:lnTo>
                    <a:pt x="139573" y="82550"/>
                  </a:lnTo>
                  <a:lnTo>
                    <a:pt x="139573" y="44323"/>
                  </a:lnTo>
                  <a:lnTo>
                    <a:pt x="78613" y="44323"/>
                  </a:lnTo>
                  <a:lnTo>
                    <a:pt x="78613" y="0"/>
                  </a:lnTo>
                  <a:lnTo>
                    <a:pt x="35814" y="0"/>
                  </a:lnTo>
                  <a:lnTo>
                    <a:pt x="35814" y="44323"/>
                  </a:lnTo>
                  <a:lnTo>
                    <a:pt x="0" y="44323"/>
                  </a:lnTo>
                  <a:lnTo>
                    <a:pt x="0" y="82550"/>
                  </a:lnTo>
                  <a:lnTo>
                    <a:pt x="35814" y="82550"/>
                  </a:lnTo>
                  <a:lnTo>
                    <a:pt x="35814" y="195834"/>
                  </a:lnTo>
                  <a:cubicBezTo>
                    <a:pt x="35814" y="216535"/>
                    <a:pt x="41656" y="232791"/>
                    <a:pt x="53340" y="244475"/>
                  </a:cubicBezTo>
                  <a:close/>
                  <a:moveTo>
                    <a:pt x="185928" y="44323"/>
                  </a:moveTo>
                  <a:lnTo>
                    <a:pt x="185928" y="260096"/>
                  </a:lnTo>
                  <a:lnTo>
                    <a:pt x="228727" y="260096"/>
                  </a:lnTo>
                  <a:lnTo>
                    <a:pt x="228727" y="149987"/>
                  </a:lnTo>
                  <a:cubicBezTo>
                    <a:pt x="228727" y="128397"/>
                    <a:pt x="233934" y="112014"/>
                    <a:pt x="244348" y="100838"/>
                  </a:cubicBezTo>
                  <a:cubicBezTo>
                    <a:pt x="254762" y="89662"/>
                    <a:pt x="269494" y="84074"/>
                    <a:pt x="288290" y="84074"/>
                  </a:cubicBezTo>
                  <a:cubicBezTo>
                    <a:pt x="289052" y="84074"/>
                    <a:pt x="289941" y="84074"/>
                    <a:pt x="290830" y="84201"/>
                  </a:cubicBezTo>
                  <a:cubicBezTo>
                    <a:pt x="291719" y="84328"/>
                    <a:pt x="295656" y="84455"/>
                    <a:pt x="302260" y="84455"/>
                  </a:cubicBezTo>
                  <a:lnTo>
                    <a:pt x="302260" y="42291"/>
                  </a:lnTo>
                  <a:cubicBezTo>
                    <a:pt x="275844" y="42291"/>
                    <a:pt x="255397" y="46736"/>
                    <a:pt x="240792" y="55626"/>
                  </a:cubicBezTo>
                  <a:cubicBezTo>
                    <a:pt x="234569" y="59309"/>
                    <a:pt x="229108" y="64008"/>
                    <a:pt x="224409" y="69469"/>
                  </a:cubicBezTo>
                  <a:lnTo>
                    <a:pt x="227584" y="44323"/>
                  </a:lnTo>
                  <a:lnTo>
                    <a:pt x="185928" y="44323"/>
                  </a:lnTo>
                  <a:close/>
                  <a:moveTo>
                    <a:pt x="380873" y="251460"/>
                  </a:moveTo>
                  <a:cubicBezTo>
                    <a:pt x="394843" y="258445"/>
                    <a:pt x="410972" y="261874"/>
                    <a:pt x="429260" y="261874"/>
                  </a:cubicBezTo>
                  <a:cubicBezTo>
                    <a:pt x="448437" y="261874"/>
                    <a:pt x="465455" y="257302"/>
                    <a:pt x="480060" y="248285"/>
                  </a:cubicBezTo>
                  <a:cubicBezTo>
                    <a:pt x="484886" y="245364"/>
                    <a:pt x="489204" y="241935"/>
                    <a:pt x="493268" y="237998"/>
                  </a:cubicBezTo>
                  <a:lnTo>
                    <a:pt x="493268" y="259969"/>
                  </a:lnTo>
                  <a:lnTo>
                    <a:pt x="535051" y="259969"/>
                  </a:lnTo>
                  <a:lnTo>
                    <a:pt x="535051" y="44323"/>
                  </a:lnTo>
                  <a:lnTo>
                    <a:pt x="492125" y="44323"/>
                  </a:lnTo>
                  <a:lnTo>
                    <a:pt x="492125" y="156972"/>
                  </a:lnTo>
                  <a:cubicBezTo>
                    <a:pt x="492125" y="170942"/>
                    <a:pt x="489712" y="182753"/>
                    <a:pt x="484886" y="192405"/>
                  </a:cubicBezTo>
                  <a:cubicBezTo>
                    <a:pt x="480187" y="202057"/>
                    <a:pt x="473329" y="209296"/>
                    <a:pt x="464312" y="214376"/>
                  </a:cubicBezTo>
                  <a:cubicBezTo>
                    <a:pt x="455295" y="219456"/>
                    <a:pt x="444500" y="221742"/>
                    <a:pt x="431927" y="221742"/>
                  </a:cubicBezTo>
                  <a:cubicBezTo>
                    <a:pt x="415163" y="221742"/>
                    <a:pt x="402209" y="217170"/>
                    <a:pt x="393065" y="207899"/>
                  </a:cubicBezTo>
                  <a:cubicBezTo>
                    <a:pt x="384175" y="198628"/>
                    <a:pt x="379603" y="184404"/>
                    <a:pt x="379603" y="165354"/>
                  </a:cubicBezTo>
                  <a:lnTo>
                    <a:pt x="379603" y="44323"/>
                  </a:lnTo>
                  <a:lnTo>
                    <a:pt x="336804" y="44323"/>
                  </a:lnTo>
                  <a:lnTo>
                    <a:pt x="336804" y="168402"/>
                  </a:lnTo>
                  <a:cubicBezTo>
                    <a:pt x="336804" y="188849"/>
                    <a:pt x="340614" y="205994"/>
                    <a:pt x="348361" y="219964"/>
                  </a:cubicBezTo>
                  <a:cubicBezTo>
                    <a:pt x="356108" y="233934"/>
                    <a:pt x="366903" y="244475"/>
                    <a:pt x="381000" y="251460"/>
                  </a:cubicBezTo>
                  <a:close/>
                  <a:moveTo>
                    <a:pt x="606933" y="254381"/>
                  </a:moveTo>
                  <a:cubicBezTo>
                    <a:pt x="622554" y="259334"/>
                    <a:pt x="639064" y="261874"/>
                    <a:pt x="656336" y="261874"/>
                  </a:cubicBezTo>
                  <a:cubicBezTo>
                    <a:pt x="674878" y="261874"/>
                    <a:pt x="690880" y="259334"/>
                    <a:pt x="704342" y="254254"/>
                  </a:cubicBezTo>
                  <a:cubicBezTo>
                    <a:pt x="717804" y="249174"/>
                    <a:pt x="728218" y="241681"/>
                    <a:pt x="735711" y="231775"/>
                  </a:cubicBezTo>
                  <a:cubicBezTo>
                    <a:pt x="743204" y="221869"/>
                    <a:pt x="746887" y="210312"/>
                    <a:pt x="746887" y="196850"/>
                  </a:cubicBezTo>
                  <a:cubicBezTo>
                    <a:pt x="746887" y="184277"/>
                    <a:pt x="744093" y="173990"/>
                    <a:pt x="738505" y="166116"/>
                  </a:cubicBezTo>
                  <a:cubicBezTo>
                    <a:pt x="732917" y="158242"/>
                    <a:pt x="725805" y="152019"/>
                    <a:pt x="717169" y="147955"/>
                  </a:cubicBezTo>
                  <a:cubicBezTo>
                    <a:pt x="708533" y="143891"/>
                    <a:pt x="699389" y="140589"/>
                    <a:pt x="689737" y="138303"/>
                  </a:cubicBezTo>
                  <a:cubicBezTo>
                    <a:pt x="680212" y="136017"/>
                    <a:pt x="670814" y="134239"/>
                    <a:pt x="661670" y="132715"/>
                  </a:cubicBezTo>
                  <a:cubicBezTo>
                    <a:pt x="652526" y="131191"/>
                    <a:pt x="644398" y="129286"/>
                    <a:pt x="637286" y="127127"/>
                  </a:cubicBezTo>
                  <a:cubicBezTo>
                    <a:pt x="630301" y="124968"/>
                    <a:pt x="625094" y="122301"/>
                    <a:pt x="621665" y="119253"/>
                  </a:cubicBezTo>
                  <a:cubicBezTo>
                    <a:pt x="618236" y="116205"/>
                    <a:pt x="616585" y="111887"/>
                    <a:pt x="616585" y="106553"/>
                  </a:cubicBezTo>
                  <a:cubicBezTo>
                    <a:pt x="616585" y="99568"/>
                    <a:pt x="619887" y="93726"/>
                    <a:pt x="626618" y="88773"/>
                  </a:cubicBezTo>
                  <a:cubicBezTo>
                    <a:pt x="633349" y="83820"/>
                    <a:pt x="644906" y="81280"/>
                    <a:pt x="661289" y="81280"/>
                  </a:cubicBezTo>
                  <a:cubicBezTo>
                    <a:pt x="670687" y="81280"/>
                    <a:pt x="680212" y="82550"/>
                    <a:pt x="689483" y="84963"/>
                  </a:cubicBezTo>
                  <a:cubicBezTo>
                    <a:pt x="698881" y="87376"/>
                    <a:pt x="710184" y="93091"/>
                    <a:pt x="723138" y="101854"/>
                  </a:cubicBezTo>
                  <a:lnTo>
                    <a:pt x="742569" y="66167"/>
                  </a:lnTo>
                  <a:cubicBezTo>
                    <a:pt x="729361" y="57404"/>
                    <a:pt x="716026" y="51308"/>
                    <a:pt x="702310" y="47625"/>
                  </a:cubicBezTo>
                  <a:cubicBezTo>
                    <a:pt x="688594" y="43942"/>
                    <a:pt x="674878" y="42164"/>
                    <a:pt x="661289" y="42164"/>
                  </a:cubicBezTo>
                  <a:cubicBezTo>
                    <a:pt x="643255" y="42164"/>
                    <a:pt x="627634" y="44958"/>
                    <a:pt x="614680" y="50419"/>
                  </a:cubicBezTo>
                  <a:cubicBezTo>
                    <a:pt x="601726" y="55880"/>
                    <a:pt x="591693" y="63500"/>
                    <a:pt x="584581" y="73533"/>
                  </a:cubicBezTo>
                  <a:cubicBezTo>
                    <a:pt x="577596" y="83439"/>
                    <a:pt x="574040" y="94742"/>
                    <a:pt x="574040" y="107442"/>
                  </a:cubicBezTo>
                  <a:cubicBezTo>
                    <a:pt x="574040" y="120523"/>
                    <a:pt x="576834" y="131064"/>
                    <a:pt x="582422" y="139192"/>
                  </a:cubicBezTo>
                  <a:cubicBezTo>
                    <a:pt x="587883" y="147193"/>
                    <a:pt x="594995" y="153416"/>
                    <a:pt x="603504" y="157861"/>
                  </a:cubicBezTo>
                  <a:cubicBezTo>
                    <a:pt x="612013" y="162306"/>
                    <a:pt x="621157" y="165481"/>
                    <a:pt x="630809" y="167767"/>
                  </a:cubicBezTo>
                  <a:cubicBezTo>
                    <a:pt x="640461" y="170053"/>
                    <a:pt x="649986" y="171704"/>
                    <a:pt x="659257" y="173101"/>
                  </a:cubicBezTo>
                  <a:cubicBezTo>
                    <a:pt x="668528" y="174498"/>
                    <a:pt x="676783" y="176276"/>
                    <a:pt x="683641" y="178308"/>
                  </a:cubicBezTo>
                  <a:cubicBezTo>
                    <a:pt x="690499" y="180340"/>
                    <a:pt x="695706" y="182626"/>
                    <a:pt x="699008" y="185674"/>
                  </a:cubicBezTo>
                  <a:cubicBezTo>
                    <a:pt x="702310" y="188722"/>
                    <a:pt x="704088" y="192659"/>
                    <a:pt x="704088" y="197612"/>
                  </a:cubicBezTo>
                  <a:cubicBezTo>
                    <a:pt x="704088" y="204851"/>
                    <a:pt x="700786" y="210820"/>
                    <a:pt x="694182" y="215519"/>
                  </a:cubicBezTo>
                  <a:cubicBezTo>
                    <a:pt x="687578" y="220218"/>
                    <a:pt x="675640" y="222631"/>
                    <a:pt x="658241" y="222631"/>
                  </a:cubicBezTo>
                  <a:cubicBezTo>
                    <a:pt x="645160" y="222631"/>
                    <a:pt x="632714" y="220599"/>
                    <a:pt x="620776" y="216408"/>
                  </a:cubicBezTo>
                  <a:cubicBezTo>
                    <a:pt x="608838" y="212217"/>
                    <a:pt x="596773" y="205486"/>
                    <a:pt x="584581" y="196342"/>
                  </a:cubicBezTo>
                  <a:lnTo>
                    <a:pt x="564642" y="231013"/>
                  </a:lnTo>
                  <a:cubicBezTo>
                    <a:pt x="577215" y="241681"/>
                    <a:pt x="591312" y="249555"/>
                    <a:pt x="606933" y="254508"/>
                  </a:cubicBezTo>
                  <a:close/>
                  <a:moveTo>
                    <a:pt x="802767" y="244348"/>
                  </a:moveTo>
                  <a:cubicBezTo>
                    <a:pt x="814451" y="256032"/>
                    <a:pt x="830707" y="261874"/>
                    <a:pt x="851789" y="261874"/>
                  </a:cubicBezTo>
                  <a:cubicBezTo>
                    <a:pt x="860425" y="261874"/>
                    <a:pt x="868934" y="260604"/>
                    <a:pt x="877443" y="258064"/>
                  </a:cubicBezTo>
                  <a:cubicBezTo>
                    <a:pt x="885825" y="255524"/>
                    <a:pt x="894588" y="250063"/>
                    <a:pt x="903732" y="241808"/>
                  </a:cubicBezTo>
                  <a:lnTo>
                    <a:pt x="887222" y="207772"/>
                  </a:lnTo>
                  <a:cubicBezTo>
                    <a:pt x="875538" y="217932"/>
                    <a:pt x="864743" y="222885"/>
                    <a:pt x="854837" y="222885"/>
                  </a:cubicBezTo>
                  <a:cubicBezTo>
                    <a:pt x="845947" y="222885"/>
                    <a:pt x="839216" y="220472"/>
                    <a:pt x="834644" y="215773"/>
                  </a:cubicBezTo>
                  <a:cubicBezTo>
                    <a:pt x="830199" y="210947"/>
                    <a:pt x="828040" y="203835"/>
                    <a:pt x="828040" y="194183"/>
                  </a:cubicBezTo>
                  <a:lnTo>
                    <a:pt x="828040" y="82550"/>
                  </a:lnTo>
                  <a:lnTo>
                    <a:pt x="889000" y="82550"/>
                  </a:lnTo>
                  <a:lnTo>
                    <a:pt x="889000" y="44323"/>
                  </a:lnTo>
                  <a:lnTo>
                    <a:pt x="828040" y="44323"/>
                  </a:lnTo>
                  <a:lnTo>
                    <a:pt x="828040" y="0"/>
                  </a:lnTo>
                  <a:lnTo>
                    <a:pt x="785241" y="0"/>
                  </a:lnTo>
                  <a:lnTo>
                    <a:pt x="785241" y="44323"/>
                  </a:lnTo>
                  <a:lnTo>
                    <a:pt x="749427" y="44323"/>
                  </a:lnTo>
                  <a:lnTo>
                    <a:pt x="749427" y="82550"/>
                  </a:lnTo>
                  <a:lnTo>
                    <a:pt x="785241" y="82550"/>
                  </a:lnTo>
                  <a:lnTo>
                    <a:pt x="785241" y="195834"/>
                  </a:lnTo>
                  <a:cubicBezTo>
                    <a:pt x="785241" y="216535"/>
                    <a:pt x="791083" y="232791"/>
                    <a:pt x="802767" y="244475"/>
                  </a:cubicBezTo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2425429" y="5758558"/>
            <a:ext cx="2580132" cy="427358"/>
          </a:xfrm>
          <a:custGeom>
            <a:avLst/>
            <a:gdLst/>
            <a:ahLst/>
            <a:cxnLst/>
            <a:rect l="l" t="t" r="r" b="b"/>
            <a:pathLst>
              <a:path w="2580132" h="427358">
                <a:moveTo>
                  <a:pt x="0" y="0"/>
                </a:moveTo>
                <a:lnTo>
                  <a:pt x="2580132" y="0"/>
                </a:lnTo>
                <a:lnTo>
                  <a:pt x="2580132" y="427358"/>
                </a:lnTo>
                <a:lnTo>
                  <a:pt x="0" y="4273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417957" y="3444069"/>
            <a:ext cx="7646213" cy="324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3"/>
              </a:lnSpc>
            </a:pP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Transparency builds 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trust</a:t>
            </a: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within teams. By openly sharing data insights and performance metrics, organizations create an environment where employees feel valued and informed, fostering a culture of 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accountability</a:t>
            </a:r>
            <a:r>
              <a:rPr lang="en-US" sz="30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92506" y="1428636"/>
            <a:ext cx="7585081" cy="103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Fostering Transparency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46348" r="-18" b="-46384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999553" y="2131857"/>
            <a:ext cx="3001794" cy="513274"/>
          </a:xfrm>
          <a:custGeom>
            <a:avLst/>
            <a:gdLst/>
            <a:ahLst/>
            <a:cxnLst/>
            <a:rect l="l" t="t" r="r" b="b"/>
            <a:pathLst>
              <a:path w="3001794" h="513274">
                <a:moveTo>
                  <a:pt x="0" y="0"/>
                </a:moveTo>
                <a:lnTo>
                  <a:pt x="3001795" y="0"/>
                </a:lnTo>
                <a:lnTo>
                  <a:pt x="3001795" y="513274"/>
                </a:lnTo>
                <a:lnTo>
                  <a:pt x="0" y="5132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71685" y="1125655"/>
            <a:ext cx="3855291" cy="555307"/>
          </a:xfrm>
          <a:custGeom>
            <a:avLst/>
            <a:gdLst/>
            <a:ahLst/>
            <a:cxnLst/>
            <a:rect l="l" t="t" r="r" b="b"/>
            <a:pathLst>
              <a:path w="3855291" h="555307">
                <a:moveTo>
                  <a:pt x="0" y="0"/>
                </a:moveTo>
                <a:lnTo>
                  <a:pt x="3855291" y="0"/>
                </a:lnTo>
                <a:lnTo>
                  <a:pt x="3855291" y="555307"/>
                </a:lnTo>
                <a:lnTo>
                  <a:pt x="0" y="555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81501" y="1154335"/>
            <a:ext cx="16687914" cy="145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4"/>
              </a:lnSpc>
            </a:pPr>
            <a:r>
              <a:rPr lang="en-US" sz="34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Regular feedback is crucial for growth. Utilizing </a:t>
            </a:r>
            <a:r>
              <a:rPr lang="en-US" sz="34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AI-powered tools</a:t>
            </a:r>
            <a:r>
              <a:rPr lang="en-US" sz="34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allows for real-time feedback collection, enabling organizations to adapt quickly to employee needs and improve overall </a:t>
            </a:r>
            <a:r>
              <a:rPr lang="en-US" sz="34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engagement</a:t>
            </a:r>
            <a:r>
              <a:rPr lang="en-US" sz="34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satisfaction.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83512" y="317601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0" y="5229225"/>
                  </a:moveTo>
                  <a:lnTo>
                    <a:pt x="5229225" y="5229225"/>
                  </a:lnTo>
                  <a:lnTo>
                    <a:pt x="5229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90611" y="3171739"/>
            <a:ext cx="5095875" cy="5095875"/>
          </a:xfrm>
          <a:custGeom>
            <a:avLst/>
            <a:gdLst/>
            <a:ahLst/>
            <a:cxnLst/>
            <a:rect l="l" t="t" r="r" b="b"/>
            <a:pathLst>
              <a:path w="5095875" h="5095875">
                <a:moveTo>
                  <a:pt x="0" y="0"/>
                </a:moveTo>
                <a:lnTo>
                  <a:pt x="5095875" y="0"/>
                </a:lnTo>
                <a:lnTo>
                  <a:pt x="5095875" y="5095875"/>
                </a:lnTo>
                <a:lnTo>
                  <a:pt x="0" y="5095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3436" y="484699"/>
            <a:ext cx="18414940" cy="174622"/>
            <a:chOff x="0" y="0"/>
            <a:chExt cx="18414936" cy="17462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850900" y="5594995"/>
            <a:ext cx="6437100" cy="4692005"/>
          </a:xfrm>
          <a:custGeom>
            <a:avLst/>
            <a:gdLst/>
            <a:ahLst/>
            <a:cxnLst/>
            <a:rect l="l" t="t" r="r" b="b"/>
            <a:pathLst>
              <a:path w="6437100" h="4692005">
                <a:moveTo>
                  <a:pt x="0" y="0"/>
                </a:moveTo>
                <a:lnTo>
                  <a:pt x="6437100" y="0"/>
                </a:lnTo>
                <a:lnTo>
                  <a:pt x="6437100" y="4692005"/>
                </a:lnTo>
                <a:lnTo>
                  <a:pt x="0" y="4692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798493" y="3457642"/>
            <a:ext cx="3748088" cy="520017"/>
          </a:xfrm>
          <a:custGeom>
            <a:avLst/>
            <a:gdLst/>
            <a:ahLst/>
            <a:cxnLst/>
            <a:rect l="l" t="t" r="r" b="b"/>
            <a:pathLst>
              <a:path w="3748088" h="520017">
                <a:moveTo>
                  <a:pt x="0" y="0"/>
                </a:moveTo>
                <a:lnTo>
                  <a:pt x="3748087" y="0"/>
                </a:lnTo>
                <a:lnTo>
                  <a:pt x="3748087" y="520017"/>
                </a:lnTo>
                <a:lnTo>
                  <a:pt x="0" y="5200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468891" y="5400742"/>
            <a:ext cx="2917546" cy="520017"/>
          </a:xfrm>
          <a:custGeom>
            <a:avLst/>
            <a:gdLst/>
            <a:ahLst/>
            <a:cxnLst/>
            <a:rect l="l" t="t" r="r" b="b"/>
            <a:pathLst>
              <a:path w="2917546" h="520017">
                <a:moveTo>
                  <a:pt x="0" y="0"/>
                </a:moveTo>
                <a:lnTo>
                  <a:pt x="2917545" y="0"/>
                </a:lnTo>
                <a:lnTo>
                  <a:pt x="2917545" y="520017"/>
                </a:lnTo>
                <a:lnTo>
                  <a:pt x="0" y="520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417957" y="3445031"/>
            <a:ext cx="7512215" cy="3891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24"/>
              </a:lnSpc>
            </a:pPr>
            <a:r>
              <a:rPr lang="en-US" sz="31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Investing in </a:t>
            </a:r>
            <a:r>
              <a:rPr lang="en-US" sz="3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training programs </a:t>
            </a:r>
            <a:r>
              <a:rPr lang="en-US" sz="31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powered by data insights ensures employees are equipped with the skills they need. Tailored learning paths enhance </a:t>
            </a:r>
            <a:r>
              <a:rPr lang="en-US" sz="3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career growth</a:t>
            </a:r>
            <a:r>
              <a:rPr lang="en-US" sz="31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boost engagement by showing employees that their development is a priority.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92506" y="1455706"/>
            <a:ext cx="7693971" cy="924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4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Training and Development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46348" r="-18" b="-46384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2591" y="1613497"/>
            <a:ext cx="3263227" cy="479908"/>
          </a:xfrm>
          <a:custGeom>
            <a:avLst/>
            <a:gdLst/>
            <a:ahLst/>
            <a:cxnLst/>
            <a:rect l="l" t="t" r="r" b="b"/>
            <a:pathLst>
              <a:path w="3263227" h="479908">
                <a:moveTo>
                  <a:pt x="0" y="0"/>
                </a:moveTo>
                <a:lnTo>
                  <a:pt x="3263227" y="0"/>
                </a:lnTo>
                <a:lnTo>
                  <a:pt x="3263227" y="479907"/>
                </a:lnTo>
                <a:lnTo>
                  <a:pt x="0" y="4799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415932" y="2108797"/>
            <a:ext cx="2370934" cy="566804"/>
          </a:xfrm>
          <a:custGeom>
            <a:avLst/>
            <a:gdLst/>
            <a:ahLst/>
            <a:cxnLst/>
            <a:rect l="l" t="t" r="r" b="b"/>
            <a:pathLst>
              <a:path w="2370934" h="566804">
                <a:moveTo>
                  <a:pt x="0" y="0"/>
                </a:moveTo>
                <a:lnTo>
                  <a:pt x="2370934" y="0"/>
                </a:lnTo>
                <a:lnTo>
                  <a:pt x="2370934" y="566804"/>
                </a:lnTo>
                <a:lnTo>
                  <a:pt x="0" y="566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981939" y="1127722"/>
            <a:ext cx="2325748" cy="566804"/>
          </a:xfrm>
          <a:custGeom>
            <a:avLst/>
            <a:gdLst/>
            <a:ahLst/>
            <a:cxnLst/>
            <a:rect l="l" t="t" r="r" b="b"/>
            <a:pathLst>
              <a:path w="2325748" h="566804">
                <a:moveTo>
                  <a:pt x="0" y="0"/>
                </a:moveTo>
                <a:lnTo>
                  <a:pt x="2325748" y="0"/>
                </a:lnTo>
                <a:lnTo>
                  <a:pt x="2325748" y="566804"/>
                </a:lnTo>
                <a:lnTo>
                  <a:pt x="0" y="5668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81501" y="1154811"/>
            <a:ext cx="16690781" cy="1977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Recognition is a powerful motivator. By using data to highlight </a:t>
            </a:r>
            <a:r>
              <a:rPr lang="en-US" sz="35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employee achievements</a:t>
            </a: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organizations can cultivate a culture of appreciation, leading to higher morale and a strong sense of </a:t>
            </a:r>
            <a:r>
              <a:rPr lang="en-US" sz="35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belonging</a:t>
            </a: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within the workplace.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478</Words>
  <Application>Microsoft Office PowerPoint</Application>
  <PresentationFormat>Custom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DFKai-SB</vt:lpstr>
      <vt:lpstr>Times New Roman</vt:lpstr>
      <vt:lpstr>Aharoni</vt:lpstr>
      <vt:lpstr>Calibri</vt:lpstr>
      <vt:lpstr>Montserrat</vt:lpstr>
      <vt:lpstr>Abhaya Libre Medium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slidesgo-recent-trends-20241207085255xA7D.pdf</dc:title>
  <cp:lastModifiedBy>DLL</cp:lastModifiedBy>
  <cp:revision>2</cp:revision>
  <dcterms:created xsi:type="dcterms:W3CDTF">2006-08-16T00:00:00Z</dcterms:created>
  <dcterms:modified xsi:type="dcterms:W3CDTF">2024-12-07T09:04:05Z</dcterms:modified>
  <dc:identifier>DAGYmIJhwu8</dc:identifier>
</cp:coreProperties>
</file>