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ial Black" pitchFamily="34" charset="0"/>
      <p:bold r:id="rId15"/>
    </p:embeddedFont>
    <p:embeddedFont>
      <p:font typeface="DFKai-SB" pitchFamily="65" charset="-120"/>
      <p:regular r:id="rId16"/>
    </p:embeddedFont>
    <p:embeddedFont>
      <p:font typeface="Aharoni" pitchFamily="2" charset="-79"/>
      <p:bold r:id="rId17"/>
    </p:embeddedFont>
    <p:embeddedFont>
      <p:font typeface="Calibri" pitchFamily="34" charset="0"/>
      <p:regular r:id="rId18"/>
      <p:bold r:id="rId19"/>
      <p:italic r:id="rId20"/>
      <p:boldItalic r:id="rId21"/>
    </p:embeddedFont>
    <p:embeddedFont>
      <p:font typeface="Montserrat" charset="0"/>
      <p:regular r:id="rId22"/>
    </p:embeddedFont>
    <p:embeddedFont>
      <p:font typeface="Abhaya Libre Medium"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64.sv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68.svg"/><Relationship Id="rId5" Type="http://schemas.openxmlformats.org/officeDocument/2006/relationships/image" Target="../media/image17.png"/><Relationship Id="rId10" Type="http://schemas.openxmlformats.org/officeDocument/2006/relationships/image" Target="../media/image40.png"/><Relationship Id="rId4" Type="http://schemas.openxmlformats.org/officeDocument/2006/relationships/image" Target="../media/image26.svg"/><Relationship Id="rId9" Type="http://schemas.openxmlformats.org/officeDocument/2006/relationships/image" Target="../media/image66.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1.sv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openxmlformats.org/officeDocument/2006/relationships/image" Target="../media/image3.svg"/><Relationship Id="rId7" Type="http://schemas.openxmlformats.org/officeDocument/2006/relationships/image" Target="../media/image6.sv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1.svg"/><Relationship Id="rId3" Type="http://schemas.openxmlformats.org/officeDocument/2006/relationships/image" Target="../media/image3.svg"/><Relationship Id="rId7" Type="http://schemas.openxmlformats.org/officeDocument/2006/relationships/image" Target="../media/image15.sv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4.png"/><Relationship Id="rId15" Type="http://schemas.openxmlformats.org/officeDocument/2006/relationships/image" Target="../media/image23.svg"/><Relationship Id="rId10"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image" Target="../media/image17.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9.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3.sv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26.sv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40.sv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4.sv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38.svg"/><Relationship Id="rId9"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svg"/><Relationship Id="rId7" Type="http://schemas.openxmlformats.org/officeDocument/2006/relationships/image" Target="../media/image4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51.svg"/><Relationship Id="rId5" Type="http://schemas.openxmlformats.org/officeDocument/2006/relationships/image" Target="../media/image4.png"/><Relationship Id="rId10" Type="http://schemas.openxmlformats.org/officeDocument/2006/relationships/image" Target="../media/image30.png"/><Relationship Id="rId4" Type="http://schemas.openxmlformats.org/officeDocument/2006/relationships/image" Target="../media/image27.jpeg"/><Relationship Id="rId9" Type="http://schemas.openxmlformats.org/officeDocument/2006/relationships/image" Target="../media/image49.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4.sv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57.sv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61.sv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26.svg"/><Relationship Id="rId9"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9350" y="1339851"/>
            <a:ext cx="9372600" cy="2057399"/>
          </a:xfrm>
          <a:prstGeom prst="rect">
            <a:avLst/>
          </a:prstGeom>
        </p:spPr>
        <p:txBody>
          <a:bodyPr wrap="square">
            <a:spAutoFit/>
          </a:bodyPr>
          <a:lstStyle/>
          <a:p>
            <a:pPr algn="ctr"/>
            <a:r>
              <a:rPr lang="en-US" sz="3200" dirty="0" smtClean="0">
                <a:solidFill>
                  <a:srgbClr val="FF0000"/>
                </a:solidFill>
                <a:latin typeface="Arial Black" pitchFamily="34" charset="0"/>
                <a:ea typeface="DFKai-SB" pitchFamily="65" charset="-120"/>
                <a:cs typeface="Times New Roman" pitchFamily="18" charset="0"/>
              </a:rPr>
              <a:t>DEPARTMENT OF LIFELONG LEARNING</a:t>
            </a:r>
            <a:r>
              <a:rPr lang="en-US" sz="3200" dirty="0" smtClean="0">
                <a:latin typeface="Arial Black" pitchFamily="34" charset="0"/>
                <a:ea typeface="DFKai-SB" pitchFamily="65" charset="-120"/>
                <a:cs typeface="Times New Roman" pitchFamily="18" charset="0"/>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err="1" smtClean="0">
                <a:solidFill>
                  <a:srgbClr val="00B050"/>
                </a:solidFill>
                <a:latin typeface="Aharoni" pitchFamily="2" charset="-79"/>
                <a:ea typeface="DFKai-SB" pitchFamily="65" charset="-120"/>
                <a:cs typeface="Aharoni" pitchFamily="2" charset="-79"/>
              </a:rPr>
              <a:t>Tiruchirappalli</a:t>
            </a:r>
            <a:r>
              <a:rPr lang="en-US" sz="3200" b="1" dirty="0" smtClean="0">
                <a:solidFill>
                  <a:srgbClr val="00B050"/>
                </a:solidFill>
                <a:latin typeface="Aharoni" pitchFamily="2" charset="-79"/>
                <a:ea typeface="DFKai-SB" pitchFamily="65" charset="-120"/>
                <a:cs typeface="Aharoni" pitchFamily="2" charset="-79"/>
              </a:rPr>
              <a:t>- 620024, </a:t>
            </a:r>
          </a:p>
          <a:p>
            <a:pPr algn="ctr"/>
            <a:r>
              <a:rPr lang="en-US" sz="3200" b="1" dirty="0" smtClean="0">
                <a:solidFill>
                  <a:srgbClr val="00B050"/>
                </a:solidFill>
                <a:latin typeface="Aharoni" pitchFamily="2" charset="-79"/>
                <a:ea typeface="DFKai-SB" pitchFamily="65" charset="-120"/>
                <a:cs typeface="Aharoni" pitchFamily="2" charset="-79"/>
              </a:rPr>
              <a:t>Tamil Nadu, India </a:t>
            </a:r>
            <a:endParaRPr lang="en-US" sz="3200" dirty="0">
              <a:solidFill>
                <a:srgbClr val="00B050"/>
              </a:solidFill>
              <a:latin typeface="Aharoni" pitchFamily="2" charset="-79"/>
              <a:ea typeface="DFKai-SB" pitchFamily="65" charset="-120"/>
              <a:cs typeface="Aharoni" pitchFamily="2" charset="-79"/>
            </a:endParaRPr>
          </a:p>
        </p:txBody>
      </p:sp>
      <p:sp>
        <p:nvSpPr>
          <p:cNvPr id="6" name="Rectangle 5"/>
          <p:cNvSpPr/>
          <p:nvPr/>
        </p:nvSpPr>
        <p:spPr>
          <a:xfrm>
            <a:off x="5797550" y="3930650"/>
            <a:ext cx="8382000" cy="461665"/>
          </a:xfrm>
          <a:prstGeom prst="rect">
            <a:avLst/>
          </a:prstGeom>
        </p:spPr>
        <p:txBody>
          <a:bodyPr wrap="square">
            <a:spAutoFit/>
          </a:bodyPr>
          <a:lstStyle/>
          <a:p>
            <a:pPr algn="ctr"/>
            <a:r>
              <a:rPr lang="en-US" sz="2000" b="1" dirty="0" smtClean="0">
                <a:solidFill>
                  <a:srgbClr val="7030A0"/>
                </a:solidFill>
              </a:rPr>
              <a:t> </a:t>
            </a:r>
            <a:r>
              <a:rPr lang="en-US" sz="2400" b="1" dirty="0" err="1" smtClean="0">
                <a:solidFill>
                  <a:srgbClr val="7030A0"/>
                </a:solidFill>
              </a:rPr>
              <a:t>Programme</a:t>
            </a:r>
            <a:r>
              <a:rPr lang="en-US" sz="2400" b="1" dirty="0" smtClean="0">
                <a:solidFill>
                  <a:srgbClr val="7030A0"/>
                </a:solidFill>
              </a:rPr>
              <a:t>: M.A.,HUMAN  RESOURCE MANAGEMENT</a:t>
            </a:r>
            <a:endParaRPr lang="en-US" sz="2400" b="1" dirty="0">
              <a:solidFill>
                <a:srgbClr val="7030A0"/>
              </a:solidFill>
            </a:endParaRPr>
          </a:p>
        </p:txBody>
      </p:sp>
      <p:sp>
        <p:nvSpPr>
          <p:cNvPr id="7" name="Rectangle 6"/>
          <p:cNvSpPr/>
          <p:nvPr/>
        </p:nvSpPr>
        <p:spPr>
          <a:xfrm>
            <a:off x="6026150" y="4768850"/>
            <a:ext cx="7848600" cy="830997"/>
          </a:xfrm>
          <a:prstGeom prst="rect">
            <a:avLst/>
          </a:prstGeom>
        </p:spPr>
        <p:txBody>
          <a:bodyPr wrap="square">
            <a:spAutoFit/>
          </a:bodyPr>
          <a:lstStyle/>
          <a:p>
            <a:pPr algn="ctr"/>
            <a:r>
              <a:rPr lang="en-US" sz="2400" b="1" dirty="0" smtClean="0">
                <a:solidFill>
                  <a:srgbClr val="FF0000"/>
                </a:solidFill>
                <a:latin typeface="Arial Black" pitchFamily="34" charset="0"/>
                <a:cs typeface="Aharoni" pitchFamily="2" charset="-79"/>
              </a:rPr>
              <a:t>Course Title : </a:t>
            </a:r>
            <a:r>
              <a:rPr lang="en-US" sz="2400" b="1" dirty="0" smtClean="0">
                <a:solidFill>
                  <a:srgbClr val="FF0000"/>
                </a:solidFill>
                <a:latin typeface="Arial Black" pitchFamily="34" charset="0"/>
                <a:cs typeface="Aharoni" pitchFamily="2" charset="-79"/>
              </a:rPr>
              <a:t>performance management</a:t>
            </a:r>
            <a:endParaRPr lang="en-US" sz="2400" b="1" dirty="0" smtClean="0">
              <a:solidFill>
                <a:srgbClr val="FF0000"/>
              </a:solidFill>
              <a:latin typeface="Arial Black" pitchFamily="34" charset="0"/>
              <a:cs typeface="Aharoni" pitchFamily="2" charset="-79"/>
            </a:endParaRPr>
          </a:p>
          <a:p>
            <a:pPr algn="ctr"/>
            <a:r>
              <a:rPr lang="en-US" sz="2400" b="1" dirty="0" smtClean="0">
                <a:solidFill>
                  <a:srgbClr val="FF0000"/>
                </a:solidFill>
                <a:latin typeface="Arial Black" pitchFamily="34" charset="0"/>
                <a:cs typeface="Aharoni" pitchFamily="2" charset="-79"/>
              </a:rPr>
              <a:t>Course Code : </a:t>
            </a:r>
            <a:r>
              <a:rPr lang="en-US" sz="2400" b="1" dirty="0" smtClean="0">
                <a:solidFill>
                  <a:srgbClr val="FF0000"/>
                </a:solidFill>
                <a:latin typeface="Arial Black" pitchFamily="34" charset="0"/>
                <a:cs typeface="Aharoni" pitchFamily="2" charset="-79"/>
              </a:rPr>
              <a:t>22HRM3CC14</a:t>
            </a:r>
            <a:endParaRPr lang="en-US" sz="2400" dirty="0">
              <a:solidFill>
                <a:srgbClr val="FF0000"/>
              </a:solidFill>
              <a:latin typeface="Arial Black" pitchFamily="34" charset="0"/>
              <a:cs typeface="Aharoni" pitchFamily="2" charset="-79"/>
            </a:endParaRPr>
          </a:p>
        </p:txBody>
      </p:sp>
      <p:sp>
        <p:nvSpPr>
          <p:cNvPr id="8" name="Rectangle 7"/>
          <p:cNvSpPr/>
          <p:nvPr/>
        </p:nvSpPr>
        <p:spPr>
          <a:xfrm>
            <a:off x="5334000" y="5835650"/>
            <a:ext cx="9296400" cy="954107"/>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Unit-IV</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Performance assessment</a:t>
            </a:r>
            <a:endParaRPr lang="en-US" sz="2800" b="1" dirty="0" smtClean="0">
              <a:solidFill>
                <a:srgbClr val="7030A0"/>
              </a:solidFill>
              <a:latin typeface="Arial Black" pitchFamily="34" charset="0"/>
            </a:endParaRPr>
          </a:p>
        </p:txBody>
      </p:sp>
      <p:sp>
        <p:nvSpPr>
          <p:cNvPr id="9" name="Rectangle 8"/>
          <p:cNvSpPr/>
          <p:nvPr/>
        </p:nvSpPr>
        <p:spPr>
          <a:xfrm>
            <a:off x="7626350" y="7131050"/>
            <a:ext cx="5105400" cy="1200329"/>
          </a:xfrm>
          <a:prstGeom prst="rect">
            <a:avLst/>
          </a:prstGeom>
        </p:spPr>
        <p:txBody>
          <a:bodyPr wrap="square">
            <a:spAutoFit/>
          </a:bodyPr>
          <a:lstStyle/>
          <a:p>
            <a:pPr algn="ctr"/>
            <a:r>
              <a:rPr lang="en-US" sz="2400" b="1" dirty="0" smtClean="0">
                <a:solidFill>
                  <a:srgbClr val="FF0000"/>
                </a:solidFill>
              </a:rPr>
              <a:t>Dr. T. KUMUTHAVALLI</a:t>
            </a:r>
          </a:p>
          <a:p>
            <a:pPr algn="ctr"/>
            <a:r>
              <a:rPr lang="en-US" sz="2400" b="1" dirty="0" smtClean="0">
                <a:solidFill>
                  <a:schemeClr val="accent6"/>
                </a:solidFill>
              </a:rPr>
              <a:t>Associate Professor </a:t>
            </a:r>
          </a:p>
          <a:p>
            <a:pPr algn="ctr"/>
            <a:r>
              <a:rPr lang="en-US" sz="2400" b="1" dirty="0" smtClean="0">
                <a:solidFill>
                  <a:schemeClr val="accent6"/>
                </a:solidFill>
              </a:rPr>
              <a:t>Department of Lifelong Learning</a:t>
            </a:r>
            <a:endParaRPr lang="en-US" sz="2400" dirty="0">
              <a:solidFill>
                <a:schemeClr val="accent6"/>
              </a:solidFill>
            </a:endParaRPr>
          </a:p>
        </p:txBody>
      </p:sp>
      <p:pic>
        <p:nvPicPr>
          <p:cNvPr id="10" name="Picture 9" descr="images.jpg"/>
          <p:cNvPicPr>
            <a:picLocks noChangeAspect="1"/>
          </p:cNvPicPr>
          <p:nvPr/>
        </p:nvPicPr>
        <p:blipFill>
          <a:blip r:embed="rId2"/>
          <a:stretch>
            <a:fillRect/>
          </a:stretch>
        </p:blipFill>
        <p:spPr>
          <a:xfrm>
            <a:off x="2063750" y="1339850"/>
            <a:ext cx="2581640" cy="220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F5F2EE"/>
            </a:solidFill>
          </p:spPr>
        </p:sp>
      </p:grpSp>
      <p:sp>
        <p:nvSpPr>
          <p:cNvPr id="4" name="Freeform 4"/>
          <p:cNvSpPr/>
          <p:nvPr/>
        </p:nvSpPr>
        <p:spPr>
          <a:xfrm>
            <a:off x="0" y="3961895"/>
            <a:ext cx="18288000" cy="6325867"/>
          </a:xfrm>
          <a:custGeom>
            <a:avLst/>
            <a:gdLst/>
            <a:ahLst/>
            <a:cxnLst/>
            <a:rect l="l" t="t" r="r" b="b"/>
            <a:pathLst>
              <a:path w="18288000" h="6325867">
                <a:moveTo>
                  <a:pt x="0" y="0"/>
                </a:moveTo>
                <a:lnTo>
                  <a:pt x="18288000" y="0"/>
                </a:lnTo>
                <a:lnTo>
                  <a:pt x="18288000" y="6325867"/>
                </a:lnTo>
                <a:lnTo>
                  <a:pt x="0" y="6325867"/>
                </a:lnTo>
                <a:lnTo>
                  <a:pt x="0" y="0"/>
                </a:lnTo>
                <a:close/>
              </a:path>
            </a:pathLst>
          </a:custGeom>
          <a:blipFill>
            <a:blip r:embed="rId2"/>
            <a:stretch>
              <a:fillRect l="-33" t="-46348" r="-18" b="-46384"/>
            </a:stretch>
          </a:blipFill>
        </p:spPr>
      </p:sp>
      <p:grpSp>
        <p:nvGrpSpPr>
          <p:cNvPr id="5" name="Group 5"/>
          <p:cNvGrpSpPr>
            <a:grpSpLocks noChangeAspect="1"/>
          </p:cNvGrpSpPr>
          <p:nvPr/>
        </p:nvGrpSpPr>
        <p:grpSpPr>
          <a:xfrm>
            <a:off x="-63503" y="485346"/>
            <a:ext cx="18414997" cy="174622"/>
            <a:chOff x="0" y="0"/>
            <a:chExt cx="18415000" cy="174625"/>
          </a:xfrm>
        </p:grpSpPr>
        <p:sp>
          <p:nvSpPr>
            <p:cNvPr id="6" name="Freeform 6"/>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7" name="Freeform 7"/>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8" name="Freeform 8"/>
          <p:cNvSpPr/>
          <p:nvPr/>
        </p:nvSpPr>
        <p:spPr>
          <a:xfrm>
            <a:off x="12289993" y="6207452"/>
            <a:ext cx="5998016" cy="4079548"/>
          </a:xfrm>
          <a:custGeom>
            <a:avLst/>
            <a:gdLst/>
            <a:ahLst/>
            <a:cxnLst/>
            <a:rect l="l" t="t" r="r" b="b"/>
            <a:pathLst>
              <a:path w="5998016" h="4079548">
                <a:moveTo>
                  <a:pt x="0" y="0"/>
                </a:moveTo>
                <a:lnTo>
                  <a:pt x="5998017" y="0"/>
                </a:lnTo>
                <a:lnTo>
                  <a:pt x="5998017" y="4079548"/>
                </a:lnTo>
                <a:lnTo>
                  <a:pt x="0" y="40795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10" name="Freeform 10"/>
          <p:cNvSpPr/>
          <p:nvPr/>
        </p:nvSpPr>
        <p:spPr>
          <a:xfrm>
            <a:off x="836362" y="1565148"/>
            <a:ext cx="2130781" cy="519941"/>
          </a:xfrm>
          <a:custGeom>
            <a:avLst/>
            <a:gdLst/>
            <a:ahLst/>
            <a:cxnLst/>
            <a:rect l="l" t="t" r="r" b="b"/>
            <a:pathLst>
              <a:path w="2130781" h="519941">
                <a:moveTo>
                  <a:pt x="0" y="0"/>
                </a:moveTo>
                <a:lnTo>
                  <a:pt x="2130780" y="0"/>
                </a:lnTo>
                <a:lnTo>
                  <a:pt x="2130780" y="519941"/>
                </a:lnTo>
                <a:lnTo>
                  <a:pt x="0" y="51994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3032408" y="1565148"/>
            <a:ext cx="3662324" cy="519941"/>
          </a:xfrm>
          <a:custGeom>
            <a:avLst/>
            <a:gdLst/>
            <a:ahLst/>
            <a:cxnLst/>
            <a:rect l="l" t="t" r="r" b="b"/>
            <a:pathLst>
              <a:path w="3662324" h="519941">
                <a:moveTo>
                  <a:pt x="0" y="0"/>
                </a:moveTo>
                <a:lnTo>
                  <a:pt x="3662324" y="0"/>
                </a:lnTo>
                <a:lnTo>
                  <a:pt x="3662324" y="519941"/>
                </a:lnTo>
                <a:lnTo>
                  <a:pt x="0" y="51994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9543250" y="1563100"/>
            <a:ext cx="4356268" cy="444351"/>
          </a:xfrm>
          <a:custGeom>
            <a:avLst/>
            <a:gdLst/>
            <a:ahLst/>
            <a:cxnLst/>
            <a:rect l="l" t="t" r="r" b="b"/>
            <a:pathLst>
              <a:path w="4356268" h="444351">
                <a:moveTo>
                  <a:pt x="0" y="0"/>
                </a:moveTo>
                <a:lnTo>
                  <a:pt x="4356268" y="0"/>
                </a:lnTo>
                <a:lnTo>
                  <a:pt x="4356268" y="444351"/>
                </a:lnTo>
                <a:lnTo>
                  <a:pt x="0" y="4443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3" name="Group 13"/>
          <p:cNvGrpSpPr>
            <a:grpSpLocks noChangeAspect="1"/>
          </p:cNvGrpSpPr>
          <p:nvPr/>
        </p:nvGrpSpPr>
        <p:grpSpPr>
          <a:xfrm>
            <a:off x="15352014" y="1126998"/>
            <a:ext cx="1071496" cy="442303"/>
            <a:chOff x="0" y="0"/>
            <a:chExt cx="1071499" cy="442303"/>
          </a:xfrm>
        </p:grpSpPr>
        <p:sp>
          <p:nvSpPr>
            <p:cNvPr id="14" name="Freeform 14"/>
            <p:cNvSpPr/>
            <p:nvPr/>
          </p:nvSpPr>
          <p:spPr>
            <a:xfrm>
              <a:off x="63500" y="63500"/>
              <a:ext cx="944499" cy="315341"/>
            </a:xfrm>
            <a:custGeom>
              <a:avLst/>
              <a:gdLst/>
              <a:ahLst/>
              <a:cxnLst/>
              <a:rect l="l" t="t" r="r" b="b"/>
              <a:pathLst>
                <a:path w="944499" h="315341">
                  <a:moveTo>
                    <a:pt x="56769" y="300482"/>
                  </a:moveTo>
                  <a:cubicBezTo>
                    <a:pt x="74549" y="310388"/>
                    <a:pt x="94488" y="315341"/>
                    <a:pt x="116713" y="315341"/>
                  </a:cubicBezTo>
                  <a:cubicBezTo>
                    <a:pt x="135890" y="315341"/>
                    <a:pt x="153289" y="311531"/>
                    <a:pt x="169037" y="303784"/>
                  </a:cubicBezTo>
                  <a:cubicBezTo>
                    <a:pt x="184658" y="296037"/>
                    <a:pt x="198501" y="282448"/>
                    <a:pt x="210312" y="263017"/>
                  </a:cubicBezTo>
                  <a:lnTo>
                    <a:pt x="175768" y="239649"/>
                  </a:lnTo>
                  <a:cubicBezTo>
                    <a:pt x="166370" y="253365"/>
                    <a:pt x="156845" y="262509"/>
                    <a:pt x="147447" y="266954"/>
                  </a:cubicBezTo>
                  <a:cubicBezTo>
                    <a:pt x="138049" y="271399"/>
                    <a:pt x="127635" y="273558"/>
                    <a:pt x="116332" y="273558"/>
                  </a:cubicBezTo>
                  <a:cubicBezTo>
                    <a:pt x="102870" y="273558"/>
                    <a:pt x="90678" y="270510"/>
                    <a:pt x="80010" y="264541"/>
                  </a:cubicBezTo>
                  <a:cubicBezTo>
                    <a:pt x="69342" y="258572"/>
                    <a:pt x="60833" y="249936"/>
                    <a:pt x="54737" y="239014"/>
                  </a:cubicBezTo>
                  <a:cubicBezTo>
                    <a:pt x="48514" y="227965"/>
                    <a:pt x="45339" y="215011"/>
                    <a:pt x="45339" y="199898"/>
                  </a:cubicBezTo>
                  <a:cubicBezTo>
                    <a:pt x="45339" y="184785"/>
                    <a:pt x="48514" y="171831"/>
                    <a:pt x="54737" y="160782"/>
                  </a:cubicBezTo>
                  <a:cubicBezTo>
                    <a:pt x="60833" y="149733"/>
                    <a:pt x="69342" y="141224"/>
                    <a:pt x="80010" y="135255"/>
                  </a:cubicBezTo>
                  <a:cubicBezTo>
                    <a:pt x="90678" y="129286"/>
                    <a:pt x="102870" y="126111"/>
                    <a:pt x="116332" y="126111"/>
                  </a:cubicBezTo>
                  <a:cubicBezTo>
                    <a:pt x="127635" y="126111"/>
                    <a:pt x="137922" y="128397"/>
                    <a:pt x="147320" y="132842"/>
                  </a:cubicBezTo>
                  <a:cubicBezTo>
                    <a:pt x="156845" y="137287"/>
                    <a:pt x="166243" y="146558"/>
                    <a:pt x="175641" y="160528"/>
                  </a:cubicBezTo>
                  <a:lnTo>
                    <a:pt x="210185" y="137033"/>
                  </a:lnTo>
                  <a:cubicBezTo>
                    <a:pt x="198501" y="117348"/>
                    <a:pt x="184658" y="103632"/>
                    <a:pt x="168910" y="96139"/>
                  </a:cubicBezTo>
                  <a:cubicBezTo>
                    <a:pt x="153289" y="88519"/>
                    <a:pt x="135763" y="84709"/>
                    <a:pt x="116713" y="84709"/>
                  </a:cubicBezTo>
                  <a:cubicBezTo>
                    <a:pt x="94488" y="84709"/>
                    <a:pt x="74549" y="89662"/>
                    <a:pt x="56769" y="99441"/>
                  </a:cubicBezTo>
                  <a:cubicBezTo>
                    <a:pt x="39116" y="109220"/>
                    <a:pt x="25273" y="122809"/>
                    <a:pt x="15113" y="140081"/>
                  </a:cubicBezTo>
                  <a:cubicBezTo>
                    <a:pt x="5080" y="157353"/>
                    <a:pt x="0" y="177292"/>
                    <a:pt x="0" y="199898"/>
                  </a:cubicBezTo>
                  <a:cubicBezTo>
                    <a:pt x="0" y="222123"/>
                    <a:pt x="5080" y="242062"/>
                    <a:pt x="15113" y="259461"/>
                  </a:cubicBezTo>
                  <a:cubicBezTo>
                    <a:pt x="25273" y="276860"/>
                    <a:pt x="39116" y="290576"/>
                    <a:pt x="56769" y="300482"/>
                  </a:cubicBezTo>
                  <a:close/>
                  <a:moveTo>
                    <a:pt x="243205" y="313309"/>
                  </a:moveTo>
                  <a:lnTo>
                    <a:pt x="243205" y="0"/>
                  </a:lnTo>
                  <a:lnTo>
                    <a:pt x="288163" y="0"/>
                  </a:lnTo>
                  <a:lnTo>
                    <a:pt x="288163" y="313309"/>
                  </a:lnTo>
                  <a:lnTo>
                    <a:pt x="243205" y="313309"/>
                  </a:lnTo>
                  <a:close/>
                  <a:moveTo>
                    <a:pt x="386588" y="300482"/>
                  </a:moveTo>
                  <a:cubicBezTo>
                    <a:pt x="404368" y="310388"/>
                    <a:pt x="424942" y="315341"/>
                    <a:pt x="448310" y="315341"/>
                  </a:cubicBezTo>
                  <a:cubicBezTo>
                    <a:pt x="466217" y="315341"/>
                    <a:pt x="482600" y="312166"/>
                    <a:pt x="497713" y="305816"/>
                  </a:cubicBezTo>
                  <a:cubicBezTo>
                    <a:pt x="512953" y="299466"/>
                    <a:pt x="527050" y="288290"/>
                    <a:pt x="540258" y="272542"/>
                  </a:cubicBezTo>
                  <a:lnTo>
                    <a:pt x="513461" y="241554"/>
                  </a:lnTo>
                  <a:cubicBezTo>
                    <a:pt x="502158" y="254635"/>
                    <a:pt x="491490" y="263271"/>
                    <a:pt x="481584" y="267462"/>
                  </a:cubicBezTo>
                  <a:cubicBezTo>
                    <a:pt x="471551" y="271526"/>
                    <a:pt x="460756" y="273558"/>
                    <a:pt x="449072" y="273558"/>
                  </a:cubicBezTo>
                  <a:cubicBezTo>
                    <a:pt x="434086" y="273558"/>
                    <a:pt x="421005" y="270510"/>
                    <a:pt x="409575" y="264414"/>
                  </a:cubicBezTo>
                  <a:cubicBezTo>
                    <a:pt x="398272" y="258318"/>
                    <a:pt x="389382" y="249809"/>
                    <a:pt x="383159" y="239014"/>
                  </a:cubicBezTo>
                  <a:cubicBezTo>
                    <a:pt x="379222" y="232410"/>
                    <a:pt x="376555" y="225044"/>
                    <a:pt x="375158" y="216916"/>
                  </a:cubicBezTo>
                  <a:lnTo>
                    <a:pt x="550545" y="216916"/>
                  </a:lnTo>
                  <a:cubicBezTo>
                    <a:pt x="550545" y="210058"/>
                    <a:pt x="550545" y="205994"/>
                    <a:pt x="550672" y="204470"/>
                  </a:cubicBezTo>
                  <a:cubicBezTo>
                    <a:pt x="550926" y="202946"/>
                    <a:pt x="550926" y="201422"/>
                    <a:pt x="550926" y="199771"/>
                  </a:cubicBezTo>
                  <a:cubicBezTo>
                    <a:pt x="550926" y="193167"/>
                    <a:pt x="550545" y="186944"/>
                    <a:pt x="549783" y="180848"/>
                  </a:cubicBezTo>
                  <a:lnTo>
                    <a:pt x="552069" y="179070"/>
                  </a:lnTo>
                  <a:lnTo>
                    <a:pt x="549529" y="179070"/>
                  </a:lnTo>
                  <a:cubicBezTo>
                    <a:pt x="547497" y="164846"/>
                    <a:pt x="543179" y="151765"/>
                    <a:pt x="536575" y="139954"/>
                  </a:cubicBezTo>
                  <a:cubicBezTo>
                    <a:pt x="527177" y="122555"/>
                    <a:pt x="513969" y="108966"/>
                    <a:pt x="497332" y="99187"/>
                  </a:cubicBezTo>
                  <a:cubicBezTo>
                    <a:pt x="480822" y="89535"/>
                    <a:pt x="461899" y="84582"/>
                    <a:pt x="440690" y="84582"/>
                  </a:cubicBezTo>
                  <a:cubicBezTo>
                    <a:pt x="419735" y="84582"/>
                    <a:pt x="400685" y="89535"/>
                    <a:pt x="383794" y="99568"/>
                  </a:cubicBezTo>
                  <a:cubicBezTo>
                    <a:pt x="366903" y="109601"/>
                    <a:pt x="353695" y="123190"/>
                    <a:pt x="343916" y="140462"/>
                  </a:cubicBezTo>
                  <a:cubicBezTo>
                    <a:pt x="334391" y="157734"/>
                    <a:pt x="329565" y="177419"/>
                    <a:pt x="329565" y="199771"/>
                  </a:cubicBezTo>
                  <a:cubicBezTo>
                    <a:pt x="329565" y="222123"/>
                    <a:pt x="334518" y="241935"/>
                    <a:pt x="344678" y="259334"/>
                  </a:cubicBezTo>
                  <a:cubicBezTo>
                    <a:pt x="354838" y="276733"/>
                    <a:pt x="368681" y="290449"/>
                    <a:pt x="386588" y="300355"/>
                  </a:cubicBezTo>
                  <a:close/>
                  <a:moveTo>
                    <a:pt x="505079" y="179197"/>
                  </a:moveTo>
                  <a:lnTo>
                    <a:pt x="375412" y="179197"/>
                  </a:lnTo>
                  <a:cubicBezTo>
                    <a:pt x="376809" y="172085"/>
                    <a:pt x="379095" y="165481"/>
                    <a:pt x="382397" y="159512"/>
                  </a:cubicBezTo>
                  <a:cubicBezTo>
                    <a:pt x="388112" y="148844"/>
                    <a:pt x="395986" y="140589"/>
                    <a:pt x="406019" y="134747"/>
                  </a:cubicBezTo>
                  <a:cubicBezTo>
                    <a:pt x="416179" y="128778"/>
                    <a:pt x="427736" y="125857"/>
                    <a:pt x="440690" y="125857"/>
                  </a:cubicBezTo>
                  <a:cubicBezTo>
                    <a:pt x="453771" y="125857"/>
                    <a:pt x="465328" y="128778"/>
                    <a:pt x="475234" y="134747"/>
                  </a:cubicBezTo>
                  <a:cubicBezTo>
                    <a:pt x="485140" y="140716"/>
                    <a:pt x="492887" y="148844"/>
                    <a:pt x="498729" y="159385"/>
                  </a:cubicBezTo>
                  <a:cubicBezTo>
                    <a:pt x="501523" y="164338"/>
                    <a:pt x="503682" y="170942"/>
                    <a:pt x="505079" y="179197"/>
                  </a:cubicBezTo>
                  <a:close/>
                  <a:moveTo>
                    <a:pt x="717931" y="294386"/>
                  </a:moveTo>
                  <a:lnTo>
                    <a:pt x="717931" y="313309"/>
                  </a:lnTo>
                  <a:lnTo>
                    <a:pt x="761746" y="313309"/>
                  </a:lnTo>
                  <a:lnTo>
                    <a:pt x="761746" y="174752"/>
                  </a:lnTo>
                  <a:cubicBezTo>
                    <a:pt x="761746" y="144780"/>
                    <a:pt x="753491" y="122301"/>
                    <a:pt x="736854" y="107315"/>
                  </a:cubicBezTo>
                  <a:cubicBezTo>
                    <a:pt x="720471" y="92329"/>
                    <a:pt x="697484" y="84709"/>
                    <a:pt x="668147" y="84709"/>
                  </a:cubicBezTo>
                  <a:cubicBezTo>
                    <a:pt x="650748" y="84709"/>
                    <a:pt x="634111" y="87376"/>
                    <a:pt x="618109" y="92583"/>
                  </a:cubicBezTo>
                  <a:cubicBezTo>
                    <a:pt x="602107" y="97790"/>
                    <a:pt x="586867" y="106807"/>
                    <a:pt x="571881" y="119634"/>
                  </a:cubicBezTo>
                  <a:lnTo>
                    <a:pt x="593471" y="155321"/>
                  </a:lnTo>
                  <a:cubicBezTo>
                    <a:pt x="606171" y="144145"/>
                    <a:pt x="618236" y="136398"/>
                    <a:pt x="629539" y="132207"/>
                  </a:cubicBezTo>
                  <a:cubicBezTo>
                    <a:pt x="640842" y="128016"/>
                    <a:pt x="652780" y="125984"/>
                    <a:pt x="665353" y="125984"/>
                  </a:cubicBezTo>
                  <a:cubicBezTo>
                    <a:pt x="682879" y="125984"/>
                    <a:pt x="695833" y="130048"/>
                    <a:pt x="704215" y="138049"/>
                  </a:cubicBezTo>
                  <a:cubicBezTo>
                    <a:pt x="712597" y="146050"/>
                    <a:pt x="716661" y="157861"/>
                    <a:pt x="716661" y="173355"/>
                  </a:cubicBezTo>
                  <a:lnTo>
                    <a:pt x="716661" y="177800"/>
                  </a:lnTo>
                  <a:lnTo>
                    <a:pt x="658241" y="177800"/>
                  </a:lnTo>
                  <a:cubicBezTo>
                    <a:pt x="637032" y="177800"/>
                    <a:pt x="619760" y="180848"/>
                    <a:pt x="606552" y="186944"/>
                  </a:cubicBezTo>
                  <a:cubicBezTo>
                    <a:pt x="593344" y="193040"/>
                    <a:pt x="583692" y="201168"/>
                    <a:pt x="577596" y="211582"/>
                  </a:cubicBezTo>
                  <a:cubicBezTo>
                    <a:pt x="571500" y="221996"/>
                    <a:pt x="568706" y="233299"/>
                    <a:pt x="568706" y="245745"/>
                  </a:cubicBezTo>
                  <a:cubicBezTo>
                    <a:pt x="568706" y="259461"/>
                    <a:pt x="572135" y="271526"/>
                    <a:pt x="579247" y="282194"/>
                  </a:cubicBezTo>
                  <a:cubicBezTo>
                    <a:pt x="586359" y="292862"/>
                    <a:pt x="596265" y="300863"/>
                    <a:pt x="609092" y="306578"/>
                  </a:cubicBezTo>
                  <a:cubicBezTo>
                    <a:pt x="621919" y="312293"/>
                    <a:pt x="636905" y="315214"/>
                    <a:pt x="653796" y="315214"/>
                  </a:cubicBezTo>
                  <a:cubicBezTo>
                    <a:pt x="675386" y="315214"/>
                    <a:pt x="693420" y="310642"/>
                    <a:pt x="708152" y="301498"/>
                  </a:cubicBezTo>
                  <a:cubicBezTo>
                    <a:pt x="711581" y="299339"/>
                    <a:pt x="714883" y="296926"/>
                    <a:pt x="717931" y="294259"/>
                  </a:cubicBezTo>
                  <a:close/>
                  <a:moveTo>
                    <a:pt x="716661" y="237744"/>
                  </a:moveTo>
                  <a:cubicBezTo>
                    <a:pt x="709422" y="252476"/>
                    <a:pt x="702183" y="262128"/>
                    <a:pt x="695071" y="266700"/>
                  </a:cubicBezTo>
                  <a:cubicBezTo>
                    <a:pt x="684911" y="273050"/>
                    <a:pt x="672592" y="276225"/>
                    <a:pt x="658241" y="276225"/>
                  </a:cubicBezTo>
                  <a:cubicBezTo>
                    <a:pt x="643255" y="276225"/>
                    <a:pt x="632079" y="273304"/>
                    <a:pt x="624459" y="267589"/>
                  </a:cubicBezTo>
                  <a:cubicBezTo>
                    <a:pt x="617093" y="261747"/>
                    <a:pt x="613283" y="254254"/>
                    <a:pt x="613283" y="244983"/>
                  </a:cubicBezTo>
                  <a:cubicBezTo>
                    <a:pt x="613283" y="236728"/>
                    <a:pt x="616331" y="229743"/>
                    <a:pt x="622554" y="224155"/>
                  </a:cubicBezTo>
                  <a:cubicBezTo>
                    <a:pt x="628777" y="218567"/>
                    <a:pt x="640842" y="215646"/>
                    <a:pt x="659003" y="215646"/>
                  </a:cubicBezTo>
                  <a:lnTo>
                    <a:pt x="716661" y="215646"/>
                  </a:lnTo>
                  <a:lnTo>
                    <a:pt x="716661" y="237617"/>
                  </a:lnTo>
                  <a:close/>
                  <a:moveTo>
                    <a:pt x="822325" y="86741"/>
                  </a:moveTo>
                  <a:lnTo>
                    <a:pt x="822325" y="313309"/>
                  </a:lnTo>
                  <a:lnTo>
                    <a:pt x="867156" y="313309"/>
                  </a:lnTo>
                  <a:lnTo>
                    <a:pt x="867156" y="197739"/>
                  </a:lnTo>
                  <a:cubicBezTo>
                    <a:pt x="867156" y="175133"/>
                    <a:pt x="872617" y="157861"/>
                    <a:pt x="883666" y="146177"/>
                  </a:cubicBezTo>
                  <a:cubicBezTo>
                    <a:pt x="894588" y="134366"/>
                    <a:pt x="909955" y="128524"/>
                    <a:pt x="929640" y="128524"/>
                  </a:cubicBezTo>
                  <a:cubicBezTo>
                    <a:pt x="930529" y="128524"/>
                    <a:pt x="931418" y="128524"/>
                    <a:pt x="932434" y="128778"/>
                  </a:cubicBezTo>
                  <a:cubicBezTo>
                    <a:pt x="933450" y="129032"/>
                    <a:pt x="937514" y="129032"/>
                    <a:pt x="944499" y="129032"/>
                  </a:cubicBezTo>
                  <a:lnTo>
                    <a:pt x="944499" y="84709"/>
                  </a:lnTo>
                  <a:cubicBezTo>
                    <a:pt x="916813" y="84709"/>
                    <a:pt x="895223" y="89408"/>
                    <a:pt x="879856" y="98679"/>
                  </a:cubicBezTo>
                  <a:cubicBezTo>
                    <a:pt x="873379" y="102616"/>
                    <a:pt x="867664" y="107442"/>
                    <a:pt x="862711" y="113157"/>
                  </a:cubicBezTo>
                  <a:lnTo>
                    <a:pt x="866013" y="86741"/>
                  </a:lnTo>
                  <a:lnTo>
                    <a:pt x="822325" y="86741"/>
                  </a:lnTo>
                </a:path>
              </a:pathLst>
            </a:custGeom>
            <a:solidFill>
              <a:srgbClr val="332C2C"/>
            </a:solidFill>
          </p:spPr>
        </p:sp>
        <p:sp>
          <p:nvSpPr>
            <p:cNvPr id="15" name="Freeform 15"/>
            <p:cNvSpPr/>
            <p:nvPr/>
          </p:nvSpPr>
          <p:spPr>
            <a:xfrm>
              <a:off x="63500" y="63500"/>
              <a:ext cx="944499" cy="315341"/>
            </a:xfrm>
            <a:custGeom>
              <a:avLst/>
              <a:gdLst/>
              <a:ahLst/>
              <a:cxnLst/>
              <a:rect l="l" t="t" r="r" b="b"/>
              <a:pathLst>
                <a:path w="944499" h="315341">
                  <a:moveTo>
                    <a:pt x="56769" y="300482"/>
                  </a:moveTo>
                  <a:cubicBezTo>
                    <a:pt x="74549" y="310388"/>
                    <a:pt x="94488" y="315341"/>
                    <a:pt x="116713" y="315341"/>
                  </a:cubicBezTo>
                  <a:cubicBezTo>
                    <a:pt x="135890" y="315341"/>
                    <a:pt x="153289" y="311531"/>
                    <a:pt x="169037" y="303784"/>
                  </a:cubicBezTo>
                  <a:cubicBezTo>
                    <a:pt x="184658" y="296037"/>
                    <a:pt x="198501" y="282448"/>
                    <a:pt x="210312" y="263017"/>
                  </a:cubicBezTo>
                  <a:lnTo>
                    <a:pt x="175768" y="239649"/>
                  </a:lnTo>
                  <a:cubicBezTo>
                    <a:pt x="166370" y="253365"/>
                    <a:pt x="156845" y="262509"/>
                    <a:pt x="147447" y="266954"/>
                  </a:cubicBezTo>
                  <a:cubicBezTo>
                    <a:pt x="138049" y="271399"/>
                    <a:pt x="127635" y="273558"/>
                    <a:pt x="116332" y="273558"/>
                  </a:cubicBezTo>
                  <a:cubicBezTo>
                    <a:pt x="102870" y="273558"/>
                    <a:pt x="90678" y="270510"/>
                    <a:pt x="80010" y="264541"/>
                  </a:cubicBezTo>
                  <a:cubicBezTo>
                    <a:pt x="69342" y="258572"/>
                    <a:pt x="60833" y="249936"/>
                    <a:pt x="54737" y="239014"/>
                  </a:cubicBezTo>
                  <a:cubicBezTo>
                    <a:pt x="48514" y="227965"/>
                    <a:pt x="45339" y="215011"/>
                    <a:pt x="45339" y="199898"/>
                  </a:cubicBezTo>
                  <a:cubicBezTo>
                    <a:pt x="45339" y="184785"/>
                    <a:pt x="48514" y="171831"/>
                    <a:pt x="54737" y="160782"/>
                  </a:cubicBezTo>
                  <a:cubicBezTo>
                    <a:pt x="60833" y="149733"/>
                    <a:pt x="69342" y="141224"/>
                    <a:pt x="80010" y="135255"/>
                  </a:cubicBezTo>
                  <a:cubicBezTo>
                    <a:pt x="90678" y="129286"/>
                    <a:pt x="102870" y="126111"/>
                    <a:pt x="116332" y="126111"/>
                  </a:cubicBezTo>
                  <a:cubicBezTo>
                    <a:pt x="127635" y="126111"/>
                    <a:pt x="137922" y="128397"/>
                    <a:pt x="147320" y="132842"/>
                  </a:cubicBezTo>
                  <a:cubicBezTo>
                    <a:pt x="156845" y="137287"/>
                    <a:pt x="166243" y="146558"/>
                    <a:pt x="175641" y="160528"/>
                  </a:cubicBezTo>
                  <a:lnTo>
                    <a:pt x="210185" y="137033"/>
                  </a:lnTo>
                  <a:cubicBezTo>
                    <a:pt x="198501" y="117348"/>
                    <a:pt x="184658" y="103632"/>
                    <a:pt x="168910" y="96139"/>
                  </a:cubicBezTo>
                  <a:cubicBezTo>
                    <a:pt x="153289" y="88519"/>
                    <a:pt x="135763" y="84709"/>
                    <a:pt x="116713" y="84709"/>
                  </a:cubicBezTo>
                  <a:cubicBezTo>
                    <a:pt x="94488" y="84709"/>
                    <a:pt x="74549" y="89662"/>
                    <a:pt x="56769" y="99441"/>
                  </a:cubicBezTo>
                  <a:cubicBezTo>
                    <a:pt x="39116" y="109220"/>
                    <a:pt x="25273" y="122809"/>
                    <a:pt x="15113" y="140081"/>
                  </a:cubicBezTo>
                  <a:cubicBezTo>
                    <a:pt x="5080" y="157353"/>
                    <a:pt x="0" y="177292"/>
                    <a:pt x="0" y="199898"/>
                  </a:cubicBezTo>
                  <a:cubicBezTo>
                    <a:pt x="0" y="222123"/>
                    <a:pt x="5080" y="242062"/>
                    <a:pt x="15113" y="259461"/>
                  </a:cubicBezTo>
                  <a:cubicBezTo>
                    <a:pt x="25273" y="276860"/>
                    <a:pt x="39116" y="290576"/>
                    <a:pt x="56769" y="300482"/>
                  </a:cubicBezTo>
                  <a:close/>
                  <a:moveTo>
                    <a:pt x="243205" y="313309"/>
                  </a:moveTo>
                  <a:lnTo>
                    <a:pt x="243205" y="0"/>
                  </a:lnTo>
                  <a:lnTo>
                    <a:pt x="288163" y="0"/>
                  </a:lnTo>
                  <a:lnTo>
                    <a:pt x="288163" y="313309"/>
                  </a:lnTo>
                  <a:lnTo>
                    <a:pt x="243205" y="313309"/>
                  </a:lnTo>
                  <a:close/>
                  <a:moveTo>
                    <a:pt x="386588" y="300482"/>
                  </a:moveTo>
                  <a:cubicBezTo>
                    <a:pt x="404368" y="310388"/>
                    <a:pt x="424942" y="315341"/>
                    <a:pt x="448310" y="315341"/>
                  </a:cubicBezTo>
                  <a:cubicBezTo>
                    <a:pt x="466217" y="315341"/>
                    <a:pt x="482600" y="312166"/>
                    <a:pt x="497713" y="305816"/>
                  </a:cubicBezTo>
                  <a:cubicBezTo>
                    <a:pt x="512953" y="299466"/>
                    <a:pt x="527050" y="288290"/>
                    <a:pt x="540258" y="272542"/>
                  </a:cubicBezTo>
                  <a:lnTo>
                    <a:pt x="513461" y="241554"/>
                  </a:lnTo>
                  <a:cubicBezTo>
                    <a:pt x="502158" y="254635"/>
                    <a:pt x="491490" y="263271"/>
                    <a:pt x="481584" y="267462"/>
                  </a:cubicBezTo>
                  <a:cubicBezTo>
                    <a:pt x="471551" y="271526"/>
                    <a:pt x="460756" y="273558"/>
                    <a:pt x="449072" y="273558"/>
                  </a:cubicBezTo>
                  <a:cubicBezTo>
                    <a:pt x="434086" y="273558"/>
                    <a:pt x="421005" y="270510"/>
                    <a:pt x="409575" y="264414"/>
                  </a:cubicBezTo>
                  <a:cubicBezTo>
                    <a:pt x="398272" y="258318"/>
                    <a:pt x="389382" y="249809"/>
                    <a:pt x="383159" y="239014"/>
                  </a:cubicBezTo>
                  <a:cubicBezTo>
                    <a:pt x="379222" y="232410"/>
                    <a:pt x="376555" y="225044"/>
                    <a:pt x="375158" y="216916"/>
                  </a:cubicBezTo>
                  <a:lnTo>
                    <a:pt x="550545" y="216916"/>
                  </a:lnTo>
                  <a:cubicBezTo>
                    <a:pt x="550545" y="210058"/>
                    <a:pt x="550545" y="205994"/>
                    <a:pt x="550672" y="204470"/>
                  </a:cubicBezTo>
                  <a:cubicBezTo>
                    <a:pt x="550926" y="202946"/>
                    <a:pt x="550926" y="201422"/>
                    <a:pt x="550926" y="199771"/>
                  </a:cubicBezTo>
                  <a:cubicBezTo>
                    <a:pt x="550926" y="193167"/>
                    <a:pt x="550545" y="186944"/>
                    <a:pt x="549783" y="180848"/>
                  </a:cubicBezTo>
                  <a:lnTo>
                    <a:pt x="552069" y="179070"/>
                  </a:lnTo>
                  <a:lnTo>
                    <a:pt x="549529" y="179070"/>
                  </a:lnTo>
                  <a:cubicBezTo>
                    <a:pt x="547497" y="164846"/>
                    <a:pt x="543179" y="151765"/>
                    <a:pt x="536575" y="139954"/>
                  </a:cubicBezTo>
                  <a:cubicBezTo>
                    <a:pt x="527177" y="122555"/>
                    <a:pt x="513969" y="108966"/>
                    <a:pt x="497332" y="99187"/>
                  </a:cubicBezTo>
                  <a:cubicBezTo>
                    <a:pt x="480822" y="89535"/>
                    <a:pt x="461899" y="84582"/>
                    <a:pt x="440690" y="84582"/>
                  </a:cubicBezTo>
                  <a:cubicBezTo>
                    <a:pt x="419735" y="84582"/>
                    <a:pt x="400685" y="89535"/>
                    <a:pt x="383794" y="99568"/>
                  </a:cubicBezTo>
                  <a:cubicBezTo>
                    <a:pt x="366903" y="109601"/>
                    <a:pt x="353695" y="123190"/>
                    <a:pt x="343916" y="140462"/>
                  </a:cubicBezTo>
                  <a:cubicBezTo>
                    <a:pt x="334391" y="157734"/>
                    <a:pt x="329565" y="177419"/>
                    <a:pt x="329565" y="199771"/>
                  </a:cubicBezTo>
                  <a:cubicBezTo>
                    <a:pt x="329565" y="222123"/>
                    <a:pt x="334518" y="241935"/>
                    <a:pt x="344678" y="259334"/>
                  </a:cubicBezTo>
                  <a:cubicBezTo>
                    <a:pt x="354838" y="276733"/>
                    <a:pt x="368681" y="290449"/>
                    <a:pt x="386588" y="300355"/>
                  </a:cubicBezTo>
                  <a:close/>
                  <a:moveTo>
                    <a:pt x="505079" y="179197"/>
                  </a:moveTo>
                  <a:lnTo>
                    <a:pt x="375412" y="179197"/>
                  </a:lnTo>
                  <a:cubicBezTo>
                    <a:pt x="376809" y="172085"/>
                    <a:pt x="379095" y="165481"/>
                    <a:pt x="382397" y="159512"/>
                  </a:cubicBezTo>
                  <a:cubicBezTo>
                    <a:pt x="388112" y="148844"/>
                    <a:pt x="395986" y="140589"/>
                    <a:pt x="406019" y="134747"/>
                  </a:cubicBezTo>
                  <a:cubicBezTo>
                    <a:pt x="416179" y="128778"/>
                    <a:pt x="427736" y="125857"/>
                    <a:pt x="440690" y="125857"/>
                  </a:cubicBezTo>
                  <a:cubicBezTo>
                    <a:pt x="453771" y="125857"/>
                    <a:pt x="465328" y="128778"/>
                    <a:pt x="475234" y="134747"/>
                  </a:cubicBezTo>
                  <a:cubicBezTo>
                    <a:pt x="485140" y="140716"/>
                    <a:pt x="492887" y="148844"/>
                    <a:pt x="498729" y="159385"/>
                  </a:cubicBezTo>
                  <a:cubicBezTo>
                    <a:pt x="501523" y="164338"/>
                    <a:pt x="503682" y="170942"/>
                    <a:pt x="505079" y="179197"/>
                  </a:cubicBezTo>
                  <a:close/>
                  <a:moveTo>
                    <a:pt x="717931" y="294386"/>
                  </a:moveTo>
                  <a:lnTo>
                    <a:pt x="717931" y="313309"/>
                  </a:lnTo>
                  <a:lnTo>
                    <a:pt x="761746" y="313309"/>
                  </a:lnTo>
                  <a:lnTo>
                    <a:pt x="761746" y="174752"/>
                  </a:lnTo>
                  <a:cubicBezTo>
                    <a:pt x="761746" y="144780"/>
                    <a:pt x="753491" y="122301"/>
                    <a:pt x="736854" y="107315"/>
                  </a:cubicBezTo>
                  <a:cubicBezTo>
                    <a:pt x="720471" y="92329"/>
                    <a:pt x="697484" y="84709"/>
                    <a:pt x="668147" y="84709"/>
                  </a:cubicBezTo>
                  <a:cubicBezTo>
                    <a:pt x="650748" y="84709"/>
                    <a:pt x="634111" y="87376"/>
                    <a:pt x="618109" y="92583"/>
                  </a:cubicBezTo>
                  <a:cubicBezTo>
                    <a:pt x="602107" y="97790"/>
                    <a:pt x="586867" y="106807"/>
                    <a:pt x="571881" y="119634"/>
                  </a:cubicBezTo>
                  <a:lnTo>
                    <a:pt x="593471" y="155321"/>
                  </a:lnTo>
                  <a:cubicBezTo>
                    <a:pt x="606171" y="144145"/>
                    <a:pt x="618236" y="136398"/>
                    <a:pt x="629539" y="132207"/>
                  </a:cubicBezTo>
                  <a:cubicBezTo>
                    <a:pt x="640842" y="128016"/>
                    <a:pt x="652780" y="125984"/>
                    <a:pt x="665353" y="125984"/>
                  </a:cubicBezTo>
                  <a:cubicBezTo>
                    <a:pt x="682879" y="125984"/>
                    <a:pt x="695833" y="130048"/>
                    <a:pt x="704215" y="138049"/>
                  </a:cubicBezTo>
                  <a:cubicBezTo>
                    <a:pt x="712597" y="146050"/>
                    <a:pt x="716661" y="157861"/>
                    <a:pt x="716661" y="173355"/>
                  </a:cubicBezTo>
                  <a:lnTo>
                    <a:pt x="716661" y="177800"/>
                  </a:lnTo>
                  <a:lnTo>
                    <a:pt x="658241" y="177800"/>
                  </a:lnTo>
                  <a:cubicBezTo>
                    <a:pt x="637032" y="177800"/>
                    <a:pt x="619760" y="180848"/>
                    <a:pt x="606552" y="186944"/>
                  </a:cubicBezTo>
                  <a:cubicBezTo>
                    <a:pt x="593344" y="193040"/>
                    <a:pt x="583692" y="201168"/>
                    <a:pt x="577596" y="211582"/>
                  </a:cubicBezTo>
                  <a:cubicBezTo>
                    <a:pt x="571500" y="221996"/>
                    <a:pt x="568706" y="233299"/>
                    <a:pt x="568706" y="245745"/>
                  </a:cubicBezTo>
                  <a:cubicBezTo>
                    <a:pt x="568706" y="259461"/>
                    <a:pt x="572135" y="271526"/>
                    <a:pt x="579247" y="282194"/>
                  </a:cubicBezTo>
                  <a:cubicBezTo>
                    <a:pt x="586359" y="292862"/>
                    <a:pt x="596265" y="300863"/>
                    <a:pt x="609092" y="306578"/>
                  </a:cubicBezTo>
                  <a:cubicBezTo>
                    <a:pt x="621919" y="312293"/>
                    <a:pt x="636905" y="315214"/>
                    <a:pt x="653796" y="315214"/>
                  </a:cubicBezTo>
                  <a:cubicBezTo>
                    <a:pt x="675386" y="315214"/>
                    <a:pt x="693420" y="310642"/>
                    <a:pt x="708152" y="301498"/>
                  </a:cubicBezTo>
                  <a:cubicBezTo>
                    <a:pt x="711581" y="299339"/>
                    <a:pt x="714883" y="296926"/>
                    <a:pt x="717931" y="294259"/>
                  </a:cubicBezTo>
                  <a:close/>
                  <a:moveTo>
                    <a:pt x="716661" y="237744"/>
                  </a:moveTo>
                  <a:cubicBezTo>
                    <a:pt x="709422" y="252476"/>
                    <a:pt x="702183" y="262128"/>
                    <a:pt x="695071" y="266700"/>
                  </a:cubicBezTo>
                  <a:cubicBezTo>
                    <a:pt x="684911" y="273050"/>
                    <a:pt x="672592" y="276225"/>
                    <a:pt x="658241" y="276225"/>
                  </a:cubicBezTo>
                  <a:cubicBezTo>
                    <a:pt x="643255" y="276225"/>
                    <a:pt x="632079" y="273304"/>
                    <a:pt x="624459" y="267589"/>
                  </a:cubicBezTo>
                  <a:cubicBezTo>
                    <a:pt x="617093" y="261747"/>
                    <a:pt x="613283" y="254254"/>
                    <a:pt x="613283" y="244983"/>
                  </a:cubicBezTo>
                  <a:cubicBezTo>
                    <a:pt x="613283" y="236728"/>
                    <a:pt x="616331" y="229743"/>
                    <a:pt x="622554" y="224155"/>
                  </a:cubicBezTo>
                  <a:cubicBezTo>
                    <a:pt x="628777" y="218567"/>
                    <a:pt x="640842" y="215646"/>
                    <a:pt x="659003" y="215646"/>
                  </a:cubicBezTo>
                  <a:lnTo>
                    <a:pt x="716661" y="215646"/>
                  </a:lnTo>
                  <a:lnTo>
                    <a:pt x="716661" y="237617"/>
                  </a:lnTo>
                  <a:close/>
                  <a:moveTo>
                    <a:pt x="822325" y="86741"/>
                  </a:moveTo>
                  <a:lnTo>
                    <a:pt x="822325" y="313309"/>
                  </a:lnTo>
                  <a:lnTo>
                    <a:pt x="867156" y="313309"/>
                  </a:lnTo>
                  <a:lnTo>
                    <a:pt x="867156" y="197739"/>
                  </a:lnTo>
                  <a:cubicBezTo>
                    <a:pt x="867156" y="175133"/>
                    <a:pt x="872617" y="157861"/>
                    <a:pt x="883666" y="146177"/>
                  </a:cubicBezTo>
                  <a:cubicBezTo>
                    <a:pt x="894588" y="134366"/>
                    <a:pt x="909955" y="128524"/>
                    <a:pt x="929640" y="128524"/>
                  </a:cubicBezTo>
                  <a:cubicBezTo>
                    <a:pt x="930529" y="128524"/>
                    <a:pt x="931418" y="128524"/>
                    <a:pt x="932434" y="128778"/>
                  </a:cubicBezTo>
                  <a:cubicBezTo>
                    <a:pt x="933450" y="129032"/>
                    <a:pt x="937514" y="129032"/>
                    <a:pt x="944499" y="129032"/>
                  </a:cubicBezTo>
                  <a:lnTo>
                    <a:pt x="944499" y="84709"/>
                  </a:lnTo>
                  <a:cubicBezTo>
                    <a:pt x="916813" y="84709"/>
                    <a:pt x="895223" y="89408"/>
                    <a:pt x="879856" y="98679"/>
                  </a:cubicBezTo>
                  <a:cubicBezTo>
                    <a:pt x="873379" y="102616"/>
                    <a:pt x="867664" y="107442"/>
                    <a:pt x="862711" y="113157"/>
                  </a:cubicBezTo>
                  <a:lnTo>
                    <a:pt x="866013" y="86741"/>
                  </a:lnTo>
                  <a:lnTo>
                    <a:pt x="822325" y="86741"/>
                  </a:lnTo>
                </a:path>
              </a:pathLst>
            </a:custGeom>
            <a:solidFill>
              <a:srgbClr val="332C2C"/>
            </a:solidFill>
          </p:spPr>
        </p:sp>
      </p:grpSp>
      <p:sp>
        <p:nvSpPr>
          <p:cNvPr id="16" name="TextBox 16"/>
          <p:cNvSpPr txBox="1"/>
          <p:nvPr/>
        </p:nvSpPr>
        <p:spPr>
          <a:xfrm>
            <a:off x="881501" y="1152515"/>
            <a:ext cx="15928858" cy="1767716"/>
          </a:xfrm>
          <a:prstGeom prst="rect">
            <a:avLst/>
          </a:prstGeom>
        </p:spPr>
        <p:txBody>
          <a:bodyPr lIns="0" tIns="0" rIns="0" bIns="0" rtlCol="0" anchor="t">
            <a:spAutoFit/>
          </a:bodyPr>
          <a:lstStyle/>
          <a:p>
            <a:pPr algn="l">
              <a:lnSpc>
                <a:spcPts val="3448"/>
              </a:lnSpc>
            </a:pPr>
            <a:r>
              <a:rPr lang="en-US" sz="3149">
                <a:solidFill>
                  <a:srgbClr val="332C2C"/>
                </a:solidFill>
                <a:latin typeface="Montserrat"/>
                <a:ea typeface="Montserrat"/>
                <a:cs typeface="Montserrat"/>
                <a:sym typeface="Montserrat"/>
              </a:rPr>
              <a:t>To successfully implement these systems, organizations should focus on </a:t>
            </a:r>
            <a:r>
              <a:rPr lang="en-US" sz="3149">
                <a:solidFill>
                  <a:srgbClr val="000000"/>
                </a:solidFill>
                <a:latin typeface="Montserrat"/>
                <a:ea typeface="Montserrat"/>
                <a:cs typeface="Montserrat"/>
                <a:sym typeface="Montserrat"/>
              </a:rPr>
              <a:t>clear objectives</a:t>
            </a:r>
            <a:r>
              <a:rPr lang="en-US" sz="3149">
                <a:solidFill>
                  <a:srgbClr val="332C2C"/>
                </a:solidFill>
                <a:latin typeface="Montserrat"/>
                <a:ea typeface="Montserrat"/>
                <a:cs typeface="Montserrat"/>
                <a:sym typeface="Montserrat"/>
              </a:rPr>
              <a:t>, </a:t>
            </a:r>
            <a:r>
              <a:rPr lang="en-US" sz="3149">
                <a:solidFill>
                  <a:srgbClr val="000000"/>
                </a:solidFill>
                <a:latin typeface="Montserrat"/>
                <a:ea typeface="Montserrat"/>
                <a:cs typeface="Montserrat"/>
                <a:sym typeface="Montserrat"/>
              </a:rPr>
              <a:t>training assessors</a:t>
            </a:r>
            <a:r>
              <a:rPr lang="en-US" sz="3149">
                <a:solidFill>
                  <a:srgbClr val="332C2C"/>
                </a:solidFill>
                <a:latin typeface="Montserrat"/>
                <a:ea typeface="Montserrat"/>
                <a:cs typeface="Montserrat"/>
                <a:sym typeface="Montserrat"/>
              </a:rPr>
              <a:t>, and ensuring </a:t>
            </a:r>
            <a:r>
              <a:rPr lang="en-US" sz="3149">
                <a:solidFill>
                  <a:srgbClr val="000000"/>
                </a:solidFill>
                <a:latin typeface="Montserrat"/>
                <a:ea typeface="Montserrat"/>
                <a:cs typeface="Montserrat"/>
                <a:sym typeface="Montserrat"/>
              </a:rPr>
              <a:t>continuous feedback</a:t>
            </a:r>
            <a:r>
              <a:rPr lang="en-US" sz="3149">
                <a:solidFill>
                  <a:srgbClr val="332C2C"/>
                </a:solidFill>
                <a:latin typeface="Montserrat"/>
                <a:ea typeface="Montserrat"/>
                <a:cs typeface="Montserrat"/>
                <a:sym typeface="Montserrat"/>
              </a:rPr>
              <a:t>. Regularly reviewing and updating these processes is vital to adapt to changing business environments.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F5F2EE"/>
            </a:solidFill>
          </p:spPr>
        </p:sp>
      </p:grpSp>
      <p:sp>
        <p:nvSpPr>
          <p:cNvPr id="4" name="Freeform 4"/>
          <p:cNvSpPr/>
          <p:nvPr/>
        </p:nvSpPr>
        <p:spPr>
          <a:xfrm>
            <a:off x="0" y="3961895"/>
            <a:ext cx="18288000" cy="6325867"/>
          </a:xfrm>
          <a:custGeom>
            <a:avLst/>
            <a:gdLst/>
            <a:ahLst/>
            <a:cxnLst/>
            <a:rect l="l" t="t" r="r" b="b"/>
            <a:pathLst>
              <a:path w="18288000" h="6325867">
                <a:moveTo>
                  <a:pt x="0" y="0"/>
                </a:moveTo>
                <a:lnTo>
                  <a:pt x="18288000" y="0"/>
                </a:lnTo>
                <a:lnTo>
                  <a:pt x="18288000" y="6325867"/>
                </a:lnTo>
                <a:lnTo>
                  <a:pt x="0" y="6325867"/>
                </a:lnTo>
                <a:lnTo>
                  <a:pt x="0" y="0"/>
                </a:lnTo>
                <a:close/>
              </a:path>
            </a:pathLst>
          </a:custGeom>
          <a:blipFill>
            <a:blip r:embed="rId2"/>
            <a:stretch>
              <a:fillRect l="-33" t="-46348" r="-18" b="-46384"/>
            </a:stretch>
          </a:blipFill>
        </p:spPr>
      </p:sp>
      <p:grpSp>
        <p:nvGrpSpPr>
          <p:cNvPr id="5" name="Group 5"/>
          <p:cNvGrpSpPr>
            <a:grpSpLocks noChangeAspect="1"/>
          </p:cNvGrpSpPr>
          <p:nvPr/>
        </p:nvGrpSpPr>
        <p:grpSpPr>
          <a:xfrm>
            <a:off x="-63503" y="485346"/>
            <a:ext cx="18414997" cy="174622"/>
            <a:chOff x="0" y="0"/>
            <a:chExt cx="18415000" cy="174625"/>
          </a:xfrm>
        </p:grpSpPr>
        <p:sp>
          <p:nvSpPr>
            <p:cNvPr id="6" name="Freeform 6"/>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7" name="Freeform 7"/>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8" name="Freeform 8"/>
          <p:cNvSpPr/>
          <p:nvPr/>
        </p:nvSpPr>
        <p:spPr>
          <a:xfrm>
            <a:off x="12289993" y="6207452"/>
            <a:ext cx="5998016" cy="4079548"/>
          </a:xfrm>
          <a:custGeom>
            <a:avLst/>
            <a:gdLst/>
            <a:ahLst/>
            <a:cxnLst/>
            <a:rect l="l" t="t" r="r" b="b"/>
            <a:pathLst>
              <a:path w="5998016" h="4079548">
                <a:moveTo>
                  <a:pt x="0" y="0"/>
                </a:moveTo>
                <a:lnTo>
                  <a:pt x="5998017" y="0"/>
                </a:lnTo>
                <a:lnTo>
                  <a:pt x="5998017" y="4079548"/>
                </a:lnTo>
                <a:lnTo>
                  <a:pt x="0" y="40795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10" name="Freeform 10"/>
          <p:cNvSpPr/>
          <p:nvPr/>
        </p:nvSpPr>
        <p:spPr>
          <a:xfrm>
            <a:off x="9755438" y="2003298"/>
            <a:ext cx="1527915" cy="517979"/>
          </a:xfrm>
          <a:custGeom>
            <a:avLst/>
            <a:gdLst/>
            <a:ahLst/>
            <a:cxnLst/>
            <a:rect l="l" t="t" r="r" b="b"/>
            <a:pathLst>
              <a:path w="1527915" h="517979">
                <a:moveTo>
                  <a:pt x="0" y="0"/>
                </a:moveTo>
                <a:lnTo>
                  <a:pt x="1527915" y="0"/>
                </a:lnTo>
                <a:lnTo>
                  <a:pt x="1527915" y="517979"/>
                </a:lnTo>
                <a:lnTo>
                  <a:pt x="0" y="5179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881501" y="1152515"/>
            <a:ext cx="16717337" cy="1767716"/>
          </a:xfrm>
          <a:prstGeom prst="rect">
            <a:avLst/>
          </a:prstGeom>
        </p:spPr>
        <p:txBody>
          <a:bodyPr lIns="0" tIns="0" rIns="0" bIns="0" rtlCol="0" anchor="t">
            <a:spAutoFit/>
          </a:bodyPr>
          <a:lstStyle/>
          <a:p>
            <a:pPr algn="l">
              <a:lnSpc>
                <a:spcPts val="3448"/>
              </a:lnSpc>
            </a:pPr>
            <a:r>
              <a:rPr lang="en-US" sz="3149">
                <a:solidFill>
                  <a:srgbClr val="332C2C"/>
                </a:solidFill>
                <a:latin typeface="Montserrat"/>
                <a:ea typeface="Montserrat"/>
                <a:cs typeface="Montserrat"/>
                <a:sym typeface="Montserrat"/>
              </a:rPr>
              <a:t>Examining successful case studies highlights how organizations have effectively utilized Assessment Centres and Performance Appraisals. These examples provide valuable insights into best practices and the </a:t>
            </a:r>
            <a:r>
              <a:rPr lang="en-US" sz="3149">
                <a:solidFill>
                  <a:srgbClr val="000000"/>
                </a:solidFill>
                <a:latin typeface="Montserrat"/>
                <a:ea typeface="Montserrat"/>
                <a:cs typeface="Montserrat"/>
                <a:sym typeface="Montserrat"/>
              </a:rPr>
              <a:t>impact</a:t>
            </a:r>
            <a:r>
              <a:rPr lang="en-US" sz="3149">
                <a:solidFill>
                  <a:srgbClr val="332C2C"/>
                </a:solidFill>
                <a:latin typeface="Montserrat"/>
                <a:ea typeface="Montserrat"/>
                <a:cs typeface="Montserrat"/>
                <a:sym typeface="Montserrat"/>
              </a:rPr>
              <a:t> on talent development and organizational success.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8414997" cy="10414768"/>
          </a:xfrm>
          <a:custGeom>
            <a:avLst/>
            <a:gdLst/>
            <a:ahLst/>
            <a:cxnLst/>
            <a:rect l="l" t="t" r="r" b="b"/>
            <a:pathLst>
              <a:path w="18414997" h="10414768">
                <a:moveTo>
                  <a:pt x="0" y="0"/>
                </a:moveTo>
                <a:lnTo>
                  <a:pt x="18414997" y="0"/>
                </a:lnTo>
                <a:lnTo>
                  <a:pt x="18414997" y="10414768"/>
                </a:lnTo>
                <a:lnTo>
                  <a:pt x="0" y="104147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3305"/>
            <a:ext cx="7993180" cy="10278113"/>
          </a:xfrm>
          <a:custGeom>
            <a:avLst/>
            <a:gdLst/>
            <a:ahLst/>
            <a:cxnLst/>
            <a:rect l="l" t="t" r="r" b="b"/>
            <a:pathLst>
              <a:path w="7993180" h="10278113">
                <a:moveTo>
                  <a:pt x="0" y="0"/>
                </a:moveTo>
                <a:lnTo>
                  <a:pt x="7993180" y="0"/>
                </a:lnTo>
                <a:lnTo>
                  <a:pt x="7993180" y="10278113"/>
                </a:lnTo>
                <a:lnTo>
                  <a:pt x="0" y="10278113"/>
                </a:lnTo>
                <a:lnTo>
                  <a:pt x="0" y="0"/>
                </a:lnTo>
                <a:close/>
              </a:path>
            </a:pathLst>
          </a:custGeom>
          <a:blipFill>
            <a:blip r:embed="rId4"/>
            <a:stretch>
              <a:fillRect l="-455" t="-8496" b="-8456"/>
            </a:stretch>
          </a:blipFill>
        </p:spPr>
      </p:sp>
      <p:grpSp>
        <p:nvGrpSpPr>
          <p:cNvPr id="4" name="Group 4"/>
          <p:cNvGrpSpPr>
            <a:grpSpLocks noChangeAspect="1"/>
          </p:cNvGrpSpPr>
          <p:nvPr/>
        </p:nvGrpSpPr>
        <p:grpSpPr>
          <a:xfrm>
            <a:off x="-62436" y="485327"/>
            <a:ext cx="18413940" cy="174622"/>
            <a:chOff x="0" y="0"/>
            <a:chExt cx="18413933" cy="174625"/>
          </a:xfrm>
        </p:grpSpPr>
        <p:sp>
          <p:nvSpPr>
            <p:cNvPr id="5" name="Freeform 5"/>
            <p:cNvSpPr/>
            <p:nvPr/>
          </p:nvSpPr>
          <p:spPr>
            <a:xfrm>
              <a:off x="63500" y="63500"/>
              <a:ext cx="18286985" cy="47625"/>
            </a:xfrm>
            <a:custGeom>
              <a:avLst/>
              <a:gdLst/>
              <a:ahLst/>
              <a:cxnLst/>
              <a:rect l="l" t="t" r="r" b="b"/>
              <a:pathLst>
                <a:path w="18286985" h="47625">
                  <a:moveTo>
                    <a:pt x="0" y="0"/>
                  </a:moveTo>
                  <a:lnTo>
                    <a:pt x="0" y="47625"/>
                  </a:lnTo>
                  <a:lnTo>
                    <a:pt x="18286985" y="47625"/>
                  </a:lnTo>
                  <a:lnTo>
                    <a:pt x="18286985" y="0"/>
                  </a:lnTo>
                  <a:close/>
                </a:path>
              </a:pathLst>
            </a:custGeom>
            <a:solidFill>
              <a:srgbClr val="332C2C"/>
            </a:solidFill>
          </p:spPr>
        </p:sp>
        <p:sp>
          <p:nvSpPr>
            <p:cNvPr id="6" name="Freeform 6"/>
            <p:cNvSpPr/>
            <p:nvPr/>
          </p:nvSpPr>
          <p:spPr>
            <a:xfrm>
              <a:off x="63500" y="63500"/>
              <a:ext cx="18286985" cy="47625"/>
            </a:xfrm>
            <a:custGeom>
              <a:avLst/>
              <a:gdLst/>
              <a:ahLst/>
              <a:cxnLst/>
              <a:rect l="l" t="t" r="r" b="b"/>
              <a:pathLst>
                <a:path w="18286985" h="47625">
                  <a:moveTo>
                    <a:pt x="0" y="0"/>
                  </a:moveTo>
                  <a:lnTo>
                    <a:pt x="0" y="47625"/>
                  </a:lnTo>
                  <a:lnTo>
                    <a:pt x="18286985" y="47625"/>
                  </a:lnTo>
                  <a:lnTo>
                    <a:pt x="18286985" y="0"/>
                  </a:lnTo>
                  <a:close/>
                </a:path>
              </a:pathLst>
            </a:custGeom>
            <a:solidFill>
              <a:srgbClr val="332C2C"/>
            </a:solidFill>
          </p:spPr>
        </p:sp>
      </p:grpSp>
      <p:sp>
        <p:nvSpPr>
          <p:cNvPr id="7" name="Freeform 7"/>
          <p:cNvSpPr/>
          <p:nvPr/>
        </p:nvSpPr>
        <p:spPr>
          <a:xfrm>
            <a:off x="12697" y="9753600"/>
            <a:ext cx="18275303" cy="63503"/>
          </a:xfrm>
          <a:custGeom>
            <a:avLst/>
            <a:gdLst/>
            <a:ahLst/>
            <a:cxnLst/>
            <a:rect l="l" t="t" r="r" b="b"/>
            <a:pathLst>
              <a:path w="18275303" h="63503">
                <a:moveTo>
                  <a:pt x="0" y="0"/>
                </a:moveTo>
                <a:lnTo>
                  <a:pt x="18275303" y="0"/>
                </a:lnTo>
                <a:lnTo>
                  <a:pt x="18275303" y="63503"/>
                </a:lnTo>
                <a:lnTo>
                  <a:pt x="0" y="63503"/>
                </a:lnTo>
                <a:lnTo>
                  <a:pt x="0" y="0"/>
                </a:lnTo>
                <a:close/>
              </a:path>
            </a:pathLst>
          </a:custGeom>
          <a:blipFill>
            <a:blip r:embed="rId5"/>
            <a:stretch>
              <a:fillRect/>
            </a:stretch>
          </a:blipFill>
        </p:spPr>
      </p:sp>
      <p:sp>
        <p:nvSpPr>
          <p:cNvPr id="8" name="TextBox 8"/>
          <p:cNvSpPr txBox="1"/>
          <p:nvPr/>
        </p:nvSpPr>
        <p:spPr>
          <a:xfrm>
            <a:off x="9625003" y="1560862"/>
            <a:ext cx="7632040" cy="666188"/>
          </a:xfrm>
          <a:prstGeom prst="rect">
            <a:avLst/>
          </a:prstGeom>
        </p:spPr>
        <p:txBody>
          <a:bodyPr lIns="0" tIns="0" rIns="0" bIns="0" rtlCol="0" anchor="t">
            <a:spAutoFit/>
          </a:bodyPr>
          <a:lstStyle/>
          <a:p>
            <a:pPr algn="l">
              <a:lnSpc>
                <a:spcPts val="5355"/>
              </a:lnSpc>
            </a:pPr>
            <a:r>
              <a:rPr lang="en-US" sz="3825" b="1">
                <a:solidFill>
                  <a:srgbClr val="332C2C"/>
                </a:solidFill>
                <a:latin typeface="Abhaya Libre Medium"/>
                <a:ea typeface="Abhaya Libre Medium"/>
                <a:cs typeface="Abhaya Libre Medium"/>
                <a:sym typeface="Abhaya Libre Medium"/>
              </a:rPr>
              <a:t>Future Trends in Talent Development</a:t>
            </a:r>
          </a:p>
        </p:txBody>
      </p:sp>
      <p:sp>
        <p:nvSpPr>
          <p:cNvPr id="9" name="TextBox 9"/>
          <p:cNvSpPr txBox="1"/>
          <p:nvPr/>
        </p:nvSpPr>
        <p:spPr>
          <a:xfrm>
            <a:off x="9630004" y="3440830"/>
            <a:ext cx="7625744" cy="2983821"/>
          </a:xfrm>
          <a:prstGeom prst="rect">
            <a:avLst/>
          </a:prstGeom>
        </p:spPr>
        <p:txBody>
          <a:bodyPr lIns="0" tIns="0" rIns="0" bIns="0" rtlCol="0" anchor="t">
            <a:spAutoFit/>
          </a:bodyPr>
          <a:lstStyle/>
          <a:p>
            <a:pPr algn="l">
              <a:lnSpc>
                <a:spcPts val="3353"/>
              </a:lnSpc>
            </a:pPr>
            <a:r>
              <a:rPr lang="en-US" sz="2755">
                <a:solidFill>
                  <a:srgbClr val="332C2C"/>
                </a:solidFill>
                <a:latin typeface="Montserrat"/>
                <a:ea typeface="Montserrat"/>
                <a:cs typeface="Montserrat"/>
                <a:sym typeface="Montserrat"/>
              </a:rPr>
              <a:t>The future of talent development will likely involve </a:t>
            </a:r>
            <a:r>
              <a:rPr lang="en-US" sz="2755">
                <a:solidFill>
                  <a:srgbClr val="000000"/>
                </a:solidFill>
                <a:latin typeface="Montserrat"/>
                <a:ea typeface="Montserrat"/>
                <a:cs typeface="Montserrat"/>
                <a:sym typeface="Montserrat"/>
              </a:rPr>
              <a:t>technology integration</a:t>
            </a:r>
            <a:r>
              <a:rPr lang="en-US" sz="2755">
                <a:solidFill>
                  <a:srgbClr val="332C2C"/>
                </a:solidFill>
                <a:latin typeface="Montserrat"/>
                <a:ea typeface="Montserrat"/>
                <a:cs typeface="Montserrat"/>
                <a:sym typeface="Montserrat"/>
              </a:rPr>
              <a:t>, such as AI- driven assessments and </a:t>
            </a:r>
            <a:r>
              <a:rPr lang="en-US" sz="2755">
                <a:solidFill>
                  <a:srgbClr val="000000"/>
                </a:solidFill>
                <a:latin typeface="Montserrat"/>
                <a:ea typeface="Montserrat"/>
                <a:cs typeface="Montserrat"/>
                <a:sym typeface="Montserrat"/>
              </a:rPr>
              <a:t>data analytics</a:t>
            </a:r>
            <a:r>
              <a:rPr lang="en-US" sz="2755">
                <a:solidFill>
                  <a:srgbClr val="332C2C"/>
                </a:solidFill>
                <a:latin typeface="Montserrat"/>
                <a:ea typeface="Montserrat"/>
                <a:cs typeface="Montserrat"/>
                <a:sym typeface="Montserrat"/>
              </a:rPr>
              <a:t> for performance tracking. Organizations must stay ahead of these trends to optimize their talent management strategies effectively.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8414997" cy="10414768"/>
          </a:xfrm>
          <a:custGeom>
            <a:avLst/>
            <a:gdLst/>
            <a:ahLst/>
            <a:cxnLst/>
            <a:rect l="l" t="t" r="r" b="b"/>
            <a:pathLst>
              <a:path w="18414997" h="10414768">
                <a:moveTo>
                  <a:pt x="0" y="0"/>
                </a:moveTo>
                <a:lnTo>
                  <a:pt x="18414997" y="0"/>
                </a:lnTo>
                <a:lnTo>
                  <a:pt x="18414997" y="10414768"/>
                </a:lnTo>
                <a:lnTo>
                  <a:pt x="0" y="104147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67502" y="9992"/>
            <a:ext cx="8020498" cy="10277008"/>
          </a:xfrm>
          <a:custGeom>
            <a:avLst/>
            <a:gdLst/>
            <a:ahLst/>
            <a:cxnLst/>
            <a:rect l="l" t="t" r="r" b="b"/>
            <a:pathLst>
              <a:path w="8020498" h="10277008">
                <a:moveTo>
                  <a:pt x="0" y="0"/>
                </a:moveTo>
                <a:lnTo>
                  <a:pt x="8020498" y="0"/>
                </a:lnTo>
                <a:lnTo>
                  <a:pt x="8020498" y="10277008"/>
                </a:lnTo>
                <a:lnTo>
                  <a:pt x="0" y="10277008"/>
                </a:lnTo>
                <a:lnTo>
                  <a:pt x="0" y="0"/>
                </a:lnTo>
                <a:close/>
              </a:path>
            </a:pathLst>
          </a:custGeom>
          <a:blipFill>
            <a:blip r:embed="rId4"/>
            <a:stretch>
              <a:fillRect t="-7269" r="-113" b="-7286"/>
            </a:stretch>
          </a:blipFill>
        </p:spPr>
      </p:sp>
      <p:grpSp>
        <p:nvGrpSpPr>
          <p:cNvPr id="4" name="Group 4"/>
          <p:cNvGrpSpPr>
            <a:grpSpLocks noChangeAspect="1"/>
          </p:cNvGrpSpPr>
          <p:nvPr/>
        </p:nvGrpSpPr>
        <p:grpSpPr>
          <a:xfrm>
            <a:off x="-62436" y="485327"/>
            <a:ext cx="18413940" cy="174622"/>
            <a:chOff x="0" y="0"/>
            <a:chExt cx="18413933" cy="174625"/>
          </a:xfrm>
        </p:grpSpPr>
        <p:sp>
          <p:nvSpPr>
            <p:cNvPr id="5" name="Freeform 5"/>
            <p:cNvSpPr/>
            <p:nvPr/>
          </p:nvSpPr>
          <p:spPr>
            <a:xfrm>
              <a:off x="63500" y="63500"/>
              <a:ext cx="18286985" cy="47625"/>
            </a:xfrm>
            <a:custGeom>
              <a:avLst/>
              <a:gdLst/>
              <a:ahLst/>
              <a:cxnLst/>
              <a:rect l="l" t="t" r="r" b="b"/>
              <a:pathLst>
                <a:path w="18286985" h="47625">
                  <a:moveTo>
                    <a:pt x="0" y="0"/>
                  </a:moveTo>
                  <a:lnTo>
                    <a:pt x="0" y="47625"/>
                  </a:lnTo>
                  <a:lnTo>
                    <a:pt x="18286985" y="47625"/>
                  </a:lnTo>
                  <a:lnTo>
                    <a:pt x="18286985" y="0"/>
                  </a:lnTo>
                  <a:close/>
                </a:path>
              </a:pathLst>
            </a:custGeom>
            <a:solidFill>
              <a:srgbClr val="332C2C"/>
            </a:solidFill>
          </p:spPr>
        </p:sp>
        <p:sp>
          <p:nvSpPr>
            <p:cNvPr id="6" name="Freeform 6"/>
            <p:cNvSpPr/>
            <p:nvPr/>
          </p:nvSpPr>
          <p:spPr>
            <a:xfrm>
              <a:off x="63500" y="63500"/>
              <a:ext cx="18286985" cy="47625"/>
            </a:xfrm>
            <a:custGeom>
              <a:avLst/>
              <a:gdLst/>
              <a:ahLst/>
              <a:cxnLst/>
              <a:rect l="l" t="t" r="r" b="b"/>
              <a:pathLst>
                <a:path w="18286985" h="47625">
                  <a:moveTo>
                    <a:pt x="0" y="0"/>
                  </a:moveTo>
                  <a:lnTo>
                    <a:pt x="0" y="47625"/>
                  </a:lnTo>
                  <a:lnTo>
                    <a:pt x="18286985" y="47625"/>
                  </a:lnTo>
                  <a:lnTo>
                    <a:pt x="18286985" y="0"/>
                  </a:lnTo>
                  <a:close/>
                </a:path>
              </a:pathLst>
            </a:custGeom>
            <a:solidFill>
              <a:srgbClr val="332C2C"/>
            </a:solidFill>
          </p:spPr>
        </p:sp>
      </p:grpSp>
      <p:sp>
        <p:nvSpPr>
          <p:cNvPr id="7" name="Freeform 7"/>
          <p:cNvSpPr/>
          <p:nvPr/>
        </p:nvSpPr>
        <p:spPr>
          <a:xfrm>
            <a:off x="12697" y="9753600"/>
            <a:ext cx="18275303" cy="63503"/>
          </a:xfrm>
          <a:custGeom>
            <a:avLst/>
            <a:gdLst/>
            <a:ahLst/>
            <a:cxnLst/>
            <a:rect l="l" t="t" r="r" b="b"/>
            <a:pathLst>
              <a:path w="18275303" h="63503">
                <a:moveTo>
                  <a:pt x="0" y="0"/>
                </a:moveTo>
                <a:lnTo>
                  <a:pt x="18275303" y="0"/>
                </a:lnTo>
                <a:lnTo>
                  <a:pt x="18275303" y="63503"/>
                </a:lnTo>
                <a:lnTo>
                  <a:pt x="0" y="63503"/>
                </a:lnTo>
                <a:lnTo>
                  <a:pt x="0" y="0"/>
                </a:lnTo>
                <a:close/>
              </a:path>
            </a:pathLst>
          </a:custGeom>
          <a:blipFill>
            <a:blip r:embed="rId5"/>
            <a:stretch>
              <a:fillRect/>
            </a:stretch>
          </a:blipFill>
        </p:spPr>
      </p:sp>
      <p:sp>
        <p:nvSpPr>
          <p:cNvPr id="8" name="TextBox 8"/>
          <p:cNvSpPr txBox="1"/>
          <p:nvPr/>
        </p:nvSpPr>
        <p:spPr>
          <a:xfrm>
            <a:off x="1627946" y="3435572"/>
            <a:ext cx="7330221" cy="3412446"/>
          </a:xfrm>
          <a:prstGeom prst="rect">
            <a:avLst/>
          </a:prstGeom>
        </p:spPr>
        <p:txBody>
          <a:bodyPr lIns="0" tIns="0" rIns="0" bIns="0" rtlCol="0" anchor="t">
            <a:spAutoFit/>
          </a:bodyPr>
          <a:lstStyle/>
          <a:p>
            <a:pPr algn="just">
              <a:lnSpc>
                <a:spcPts val="3356"/>
              </a:lnSpc>
            </a:pPr>
            <a:r>
              <a:rPr lang="en-US" sz="2755">
                <a:solidFill>
                  <a:srgbClr val="332C2C"/>
                </a:solidFill>
                <a:latin typeface="Montserrat"/>
                <a:ea typeface="Montserrat"/>
                <a:cs typeface="Montserrat"/>
                <a:sym typeface="Montserrat"/>
              </a:rPr>
              <a:t>In conclusion, optimizing talent development through Assessment Centres and Performance Appraisals is essential for organizational success. By understanding their roles and implementing best practices, organizations can enhance employee performance and achieve strategic goals.</a:t>
            </a:r>
          </a:p>
        </p:txBody>
      </p:sp>
      <p:sp>
        <p:nvSpPr>
          <p:cNvPr id="9" name="TextBox 9"/>
          <p:cNvSpPr txBox="1"/>
          <p:nvPr/>
        </p:nvSpPr>
        <p:spPr>
          <a:xfrm>
            <a:off x="1602496" y="1428731"/>
            <a:ext cx="3625825" cy="1034358"/>
          </a:xfrm>
          <a:prstGeom prst="rect">
            <a:avLst/>
          </a:prstGeom>
        </p:spPr>
        <p:txBody>
          <a:bodyPr lIns="0" tIns="0" rIns="0" bIns="0" rtlCol="0" anchor="t">
            <a:spAutoFit/>
          </a:bodyPr>
          <a:lstStyle/>
          <a:p>
            <a:pPr algn="l">
              <a:lnSpc>
                <a:spcPts val="8400"/>
              </a:lnSpc>
            </a:pPr>
            <a:r>
              <a:rPr lang="en-US" sz="6000" b="1">
                <a:solidFill>
                  <a:srgbClr val="332C2C"/>
                </a:solidFill>
                <a:latin typeface="Abhaya Libre Medium"/>
                <a:ea typeface="Abhaya Libre Medium"/>
                <a:cs typeface="Abhaya Libre Medium"/>
                <a:sym typeface="Abhaya Libre Medium"/>
              </a:rPr>
              <a:t>Conclusion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8414997" cy="10413997"/>
          </a:xfrm>
          <a:custGeom>
            <a:avLst/>
            <a:gdLst/>
            <a:ahLst/>
            <a:cxnLst/>
            <a:rect l="l" t="t" r="r" b="b"/>
            <a:pathLst>
              <a:path w="18414997" h="10413997">
                <a:moveTo>
                  <a:pt x="0" y="0"/>
                </a:moveTo>
                <a:lnTo>
                  <a:pt x="18414997" y="0"/>
                </a:lnTo>
                <a:lnTo>
                  <a:pt x="18414997" y="10413997"/>
                </a:lnTo>
                <a:lnTo>
                  <a:pt x="0" y="104139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173549" y="3209820"/>
            <a:ext cx="5076825" cy="5076825"/>
          </a:xfrm>
          <a:custGeom>
            <a:avLst/>
            <a:gdLst/>
            <a:ahLst/>
            <a:cxnLst/>
            <a:rect l="l" t="t" r="r" b="b"/>
            <a:pathLst>
              <a:path w="5076825" h="5076825">
                <a:moveTo>
                  <a:pt x="0" y="0"/>
                </a:moveTo>
                <a:lnTo>
                  <a:pt x="5076825" y="0"/>
                </a:lnTo>
                <a:lnTo>
                  <a:pt x="5076825" y="5076825"/>
                </a:lnTo>
                <a:lnTo>
                  <a:pt x="0" y="5076825"/>
                </a:lnTo>
                <a:lnTo>
                  <a:pt x="0" y="0"/>
                </a:lnTo>
                <a:close/>
              </a:path>
            </a:pathLst>
          </a:custGeom>
          <a:blipFill>
            <a:blip r:embed="rId4"/>
            <a:stretch>
              <a:fillRect/>
            </a:stretch>
          </a:blipFill>
        </p:spPr>
      </p:sp>
      <p:grpSp>
        <p:nvGrpSpPr>
          <p:cNvPr id="4" name="Group 4"/>
          <p:cNvGrpSpPr>
            <a:grpSpLocks noChangeAspect="1"/>
          </p:cNvGrpSpPr>
          <p:nvPr/>
        </p:nvGrpSpPr>
        <p:grpSpPr>
          <a:xfrm>
            <a:off x="-63436" y="484699"/>
            <a:ext cx="18414940" cy="174622"/>
            <a:chOff x="0" y="0"/>
            <a:chExt cx="18414936" cy="174625"/>
          </a:xfrm>
        </p:grpSpPr>
        <p:sp>
          <p:nvSpPr>
            <p:cNvPr id="5" name="Freeform 5"/>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6" name="Freeform 6"/>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7" name="Freeform 7"/>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8" name="Freeform 8"/>
          <p:cNvSpPr/>
          <p:nvPr/>
        </p:nvSpPr>
        <p:spPr>
          <a:xfrm>
            <a:off x="1558623" y="4743640"/>
            <a:ext cx="3681613" cy="390744"/>
          </a:xfrm>
          <a:custGeom>
            <a:avLst/>
            <a:gdLst/>
            <a:ahLst/>
            <a:cxnLst/>
            <a:rect l="l" t="t" r="r" b="b"/>
            <a:pathLst>
              <a:path w="3681613" h="390744">
                <a:moveTo>
                  <a:pt x="0" y="0"/>
                </a:moveTo>
                <a:lnTo>
                  <a:pt x="3681613" y="0"/>
                </a:lnTo>
                <a:lnTo>
                  <a:pt x="3681613" y="390745"/>
                </a:lnTo>
                <a:lnTo>
                  <a:pt x="0" y="39074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558623" y="5159702"/>
            <a:ext cx="1731254" cy="469087"/>
          </a:xfrm>
          <a:custGeom>
            <a:avLst/>
            <a:gdLst/>
            <a:ahLst/>
            <a:cxnLst/>
            <a:rect l="l" t="t" r="r" b="b"/>
            <a:pathLst>
              <a:path w="1731254" h="469087">
                <a:moveTo>
                  <a:pt x="0" y="0"/>
                </a:moveTo>
                <a:lnTo>
                  <a:pt x="1731255" y="0"/>
                </a:lnTo>
                <a:lnTo>
                  <a:pt x="1731255" y="469087"/>
                </a:lnTo>
                <a:lnTo>
                  <a:pt x="0" y="46908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580150" y="3454727"/>
            <a:ext cx="5764911" cy="470802"/>
          </a:xfrm>
          <a:custGeom>
            <a:avLst/>
            <a:gdLst/>
            <a:ahLst/>
            <a:cxnLst/>
            <a:rect l="l" t="t" r="r" b="b"/>
            <a:pathLst>
              <a:path w="5764911" h="470802">
                <a:moveTo>
                  <a:pt x="0" y="0"/>
                </a:moveTo>
                <a:lnTo>
                  <a:pt x="5764911" y="0"/>
                </a:lnTo>
                <a:lnTo>
                  <a:pt x="5764911" y="470802"/>
                </a:lnTo>
                <a:lnTo>
                  <a:pt x="0" y="47080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6013104" y="4729286"/>
            <a:ext cx="2376602" cy="404670"/>
          </a:xfrm>
          <a:custGeom>
            <a:avLst/>
            <a:gdLst/>
            <a:ahLst/>
            <a:cxnLst/>
            <a:rect l="l" t="t" r="r" b="b"/>
            <a:pathLst>
              <a:path w="2376602" h="404670">
                <a:moveTo>
                  <a:pt x="0" y="0"/>
                </a:moveTo>
                <a:lnTo>
                  <a:pt x="2376602" y="0"/>
                </a:lnTo>
                <a:lnTo>
                  <a:pt x="2376602" y="404670"/>
                </a:lnTo>
                <a:lnTo>
                  <a:pt x="0" y="40467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625451" y="3450469"/>
            <a:ext cx="7674293" cy="3412455"/>
          </a:xfrm>
          <a:prstGeom prst="rect">
            <a:avLst/>
          </a:prstGeom>
        </p:spPr>
        <p:txBody>
          <a:bodyPr lIns="0" tIns="0" rIns="0" bIns="0" rtlCol="0" anchor="t">
            <a:spAutoFit/>
          </a:bodyPr>
          <a:lstStyle/>
          <a:p>
            <a:pPr algn="l">
              <a:lnSpc>
                <a:spcPts val="3356"/>
              </a:lnSpc>
            </a:pPr>
            <a:r>
              <a:rPr lang="en-US" sz="2755">
                <a:solidFill>
                  <a:srgbClr val="000000"/>
                </a:solidFill>
                <a:latin typeface="Montserrat"/>
                <a:ea typeface="Montserrat"/>
                <a:cs typeface="Montserrat"/>
                <a:sym typeface="Montserrat"/>
              </a:rPr>
              <a:t>Optimizing Talent Development</a:t>
            </a:r>
            <a:r>
              <a:rPr lang="en-US" sz="2755">
                <a:solidFill>
                  <a:srgbClr val="332C2C"/>
                </a:solidFill>
                <a:latin typeface="Montserrat"/>
                <a:ea typeface="Montserrat"/>
                <a:cs typeface="Montserrat"/>
                <a:sym typeface="Montserrat"/>
              </a:rPr>
              <a:t> is crucial for organizational success. This presentation explores the roles of </a:t>
            </a:r>
            <a:r>
              <a:rPr lang="en-US" sz="2755">
                <a:solidFill>
                  <a:srgbClr val="000000"/>
                </a:solidFill>
                <a:latin typeface="Montserrat"/>
                <a:ea typeface="Montserrat"/>
                <a:cs typeface="Montserrat"/>
                <a:sym typeface="Montserrat"/>
              </a:rPr>
              <a:t>Assessment Centres</a:t>
            </a:r>
            <a:r>
              <a:rPr lang="en-US" sz="2755">
                <a:solidFill>
                  <a:srgbClr val="332C2C"/>
                </a:solidFill>
                <a:latin typeface="Montserrat"/>
                <a:ea typeface="Montserrat"/>
                <a:cs typeface="Montserrat"/>
                <a:sym typeface="Montserrat"/>
              </a:rPr>
              <a:t> and </a:t>
            </a:r>
            <a:r>
              <a:rPr lang="en-US" sz="2755">
                <a:solidFill>
                  <a:srgbClr val="000000"/>
                </a:solidFill>
                <a:latin typeface="Montserrat"/>
                <a:ea typeface="Montserrat"/>
                <a:cs typeface="Montserrat"/>
                <a:sym typeface="Montserrat"/>
              </a:rPr>
              <a:t>Performance Appraisal</a:t>
            </a:r>
            <a:r>
              <a:rPr lang="en-US" sz="2755">
                <a:solidFill>
                  <a:srgbClr val="332C2C"/>
                </a:solidFill>
                <a:latin typeface="Montserrat"/>
                <a:ea typeface="Montserrat"/>
                <a:cs typeface="Montserrat"/>
                <a:sym typeface="Montserrat"/>
              </a:rPr>
              <a:t> in enhancing employee skills and aligning them with business goals. We will examine best practices and strategies to implement these tools effectively.</a:t>
            </a:r>
          </a:p>
        </p:txBody>
      </p:sp>
      <p:sp>
        <p:nvSpPr>
          <p:cNvPr id="13" name="TextBox 13"/>
          <p:cNvSpPr txBox="1"/>
          <p:nvPr/>
        </p:nvSpPr>
        <p:spPr>
          <a:xfrm>
            <a:off x="1600000" y="1443628"/>
            <a:ext cx="4101494" cy="1034358"/>
          </a:xfrm>
          <a:prstGeom prst="rect">
            <a:avLst/>
          </a:prstGeom>
        </p:spPr>
        <p:txBody>
          <a:bodyPr lIns="0" tIns="0" rIns="0" bIns="0" rtlCol="0" anchor="t">
            <a:spAutoFit/>
          </a:bodyPr>
          <a:lstStyle/>
          <a:p>
            <a:pPr algn="l">
              <a:lnSpc>
                <a:spcPts val="8400"/>
              </a:lnSpc>
            </a:pPr>
            <a:r>
              <a:rPr lang="en-US" sz="6000" b="1">
                <a:solidFill>
                  <a:srgbClr val="332C2C"/>
                </a:solidFill>
                <a:latin typeface="Abhaya Libre Medium"/>
                <a:ea typeface="Abhaya Libre Medium"/>
                <a:cs typeface="Abhaya Libre Medium"/>
                <a:sym typeface="Abhaya Libre Medium"/>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8414997" cy="10413997"/>
          </a:xfrm>
          <a:custGeom>
            <a:avLst/>
            <a:gdLst/>
            <a:ahLst/>
            <a:cxnLst/>
            <a:rect l="l" t="t" r="r" b="b"/>
            <a:pathLst>
              <a:path w="18414997" h="10413997">
                <a:moveTo>
                  <a:pt x="0" y="0"/>
                </a:moveTo>
                <a:lnTo>
                  <a:pt x="18414997" y="0"/>
                </a:lnTo>
                <a:lnTo>
                  <a:pt x="18414997" y="10413997"/>
                </a:lnTo>
                <a:lnTo>
                  <a:pt x="0" y="104139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173549" y="3209820"/>
            <a:ext cx="5076825" cy="5076825"/>
          </a:xfrm>
          <a:custGeom>
            <a:avLst/>
            <a:gdLst/>
            <a:ahLst/>
            <a:cxnLst/>
            <a:rect l="l" t="t" r="r" b="b"/>
            <a:pathLst>
              <a:path w="5076825" h="5076825">
                <a:moveTo>
                  <a:pt x="0" y="0"/>
                </a:moveTo>
                <a:lnTo>
                  <a:pt x="5076825" y="0"/>
                </a:lnTo>
                <a:lnTo>
                  <a:pt x="5076825" y="5076825"/>
                </a:lnTo>
                <a:lnTo>
                  <a:pt x="0" y="5076825"/>
                </a:lnTo>
                <a:lnTo>
                  <a:pt x="0" y="0"/>
                </a:lnTo>
                <a:close/>
              </a:path>
            </a:pathLst>
          </a:custGeom>
          <a:blipFill>
            <a:blip r:embed="rId4"/>
            <a:stretch>
              <a:fillRect/>
            </a:stretch>
          </a:blipFill>
        </p:spPr>
      </p:sp>
      <p:grpSp>
        <p:nvGrpSpPr>
          <p:cNvPr id="4" name="Group 4"/>
          <p:cNvGrpSpPr>
            <a:grpSpLocks noChangeAspect="1"/>
          </p:cNvGrpSpPr>
          <p:nvPr/>
        </p:nvGrpSpPr>
        <p:grpSpPr>
          <a:xfrm>
            <a:off x="-63436" y="484708"/>
            <a:ext cx="18414940" cy="174622"/>
            <a:chOff x="0" y="0"/>
            <a:chExt cx="18414936" cy="174625"/>
          </a:xfrm>
        </p:grpSpPr>
        <p:sp>
          <p:nvSpPr>
            <p:cNvPr id="5" name="Freeform 5"/>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6" name="Freeform 6"/>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7" name="Freeform 7"/>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8" name="Freeform 8"/>
          <p:cNvSpPr/>
          <p:nvPr/>
        </p:nvSpPr>
        <p:spPr>
          <a:xfrm>
            <a:off x="1578016" y="3883352"/>
            <a:ext cx="1919049" cy="402879"/>
          </a:xfrm>
          <a:custGeom>
            <a:avLst/>
            <a:gdLst/>
            <a:ahLst/>
            <a:cxnLst/>
            <a:rect l="l" t="t" r="r" b="b"/>
            <a:pathLst>
              <a:path w="1919049" h="402879">
                <a:moveTo>
                  <a:pt x="0" y="0"/>
                </a:moveTo>
                <a:lnTo>
                  <a:pt x="1919050" y="0"/>
                </a:lnTo>
                <a:lnTo>
                  <a:pt x="1919050" y="402879"/>
                </a:lnTo>
                <a:lnTo>
                  <a:pt x="0" y="4028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3648532" y="5159702"/>
            <a:ext cx="1648806" cy="469087"/>
          </a:xfrm>
          <a:custGeom>
            <a:avLst/>
            <a:gdLst/>
            <a:ahLst/>
            <a:cxnLst/>
            <a:rect l="l" t="t" r="r" b="b"/>
            <a:pathLst>
              <a:path w="1648806" h="469087">
                <a:moveTo>
                  <a:pt x="0" y="0"/>
                </a:moveTo>
                <a:lnTo>
                  <a:pt x="1648806" y="0"/>
                </a:lnTo>
                <a:lnTo>
                  <a:pt x="1648806" y="469087"/>
                </a:lnTo>
                <a:lnTo>
                  <a:pt x="0" y="46908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4523956" y="6005636"/>
            <a:ext cx="3551253" cy="404670"/>
          </a:xfrm>
          <a:custGeom>
            <a:avLst/>
            <a:gdLst/>
            <a:ahLst/>
            <a:cxnLst/>
            <a:rect l="l" t="t" r="r" b="b"/>
            <a:pathLst>
              <a:path w="3551253" h="404670">
                <a:moveTo>
                  <a:pt x="0" y="0"/>
                </a:moveTo>
                <a:lnTo>
                  <a:pt x="3551253" y="0"/>
                </a:lnTo>
                <a:lnTo>
                  <a:pt x="3551253" y="404670"/>
                </a:lnTo>
                <a:lnTo>
                  <a:pt x="0" y="40467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5853417" y="3454727"/>
            <a:ext cx="1948786" cy="402879"/>
          </a:xfrm>
          <a:custGeom>
            <a:avLst/>
            <a:gdLst/>
            <a:ahLst/>
            <a:cxnLst/>
            <a:rect l="l" t="t" r="r" b="b"/>
            <a:pathLst>
              <a:path w="1948786" h="402879">
                <a:moveTo>
                  <a:pt x="0" y="0"/>
                </a:moveTo>
                <a:lnTo>
                  <a:pt x="1948787" y="0"/>
                </a:lnTo>
                <a:lnTo>
                  <a:pt x="1948787" y="402879"/>
                </a:lnTo>
                <a:lnTo>
                  <a:pt x="0" y="4028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6088866" y="5159702"/>
            <a:ext cx="1625070" cy="402879"/>
          </a:xfrm>
          <a:custGeom>
            <a:avLst/>
            <a:gdLst/>
            <a:ahLst/>
            <a:cxnLst/>
            <a:rect l="l" t="t" r="r" b="b"/>
            <a:pathLst>
              <a:path w="1625070" h="402879">
                <a:moveTo>
                  <a:pt x="0" y="0"/>
                </a:moveTo>
                <a:lnTo>
                  <a:pt x="1625070" y="0"/>
                </a:lnTo>
                <a:lnTo>
                  <a:pt x="1625070" y="402879"/>
                </a:lnTo>
                <a:lnTo>
                  <a:pt x="0" y="40287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TextBox 13"/>
          <p:cNvSpPr txBox="1"/>
          <p:nvPr/>
        </p:nvSpPr>
        <p:spPr>
          <a:xfrm>
            <a:off x="1625451" y="3450469"/>
            <a:ext cx="7606465" cy="3412455"/>
          </a:xfrm>
          <a:prstGeom prst="rect">
            <a:avLst/>
          </a:prstGeom>
        </p:spPr>
        <p:txBody>
          <a:bodyPr lIns="0" tIns="0" rIns="0" bIns="0" rtlCol="0" anchor="t">
            <a:spAutoFit/>
          </a:bodyPr>
          <a:lstStyle/>
          <a:p>
            <a:pPr algn="l">
              <a:lnSpc>
                <a:spcPts val="3356"/>
              </a:lnSpc>
            </a:pPr>
            <a:r>
              <a:rPr lang="en-US" sz="2755">
                <a:solidFill>
                  <a:srgbClr val="332C2C"/>
                </a:solidFill>
                <a:latin typeface="Montserrat"/>
                <a:ea typeface="Montserrat"/>
                <a:cs typeface="Montserrat"/>
                <a:sym typeface="Montserrat"/>
              </a:rPr>
              <a:t>Assessment Centres are </a:t>
            </a:r>
            <a:r>
              <a:rPr lang="en-US" sz="2755">
                <a:solidFill>
                  <a:srgbClr val="000000"/>
                </a:solidFill>
                <a:latin typeface="Montserrat"/>
                <a:ea typeface="Montserrat"/>
                <a:cs typeface="Montserrat"/>
                <a:sym typeface="Montserrat"/>
              </a:rPr>
              <a:t>structured evaluation</a:t>
            </a:r>
            <a:r>
              <a:rPr lang="en-US" sz="2755">
                <a:solidFill>
                  <a:srgbClr val="332C2C"/>
                </a:solidFill>
                <a:latin typeface="Montserrat"/>
                <a:ea typeface="Montserrat"/>
                <a:cs typeface="Montserrat"/>
                <a:sym typeface="Montserrat"/>
              </a:rPr>
              <a:t> processes that measure candidates' competencies through various exercises. They provide insights into an individual's </a:t>
            </a:r>
            <a:r>
              <a:rPr lang="en-US" sz="2755">
                <a:solidFill>
                  <a:srgbClr val="000000"/>
                </a:solidFill>
                <a:latin typeface="Montserrat"/>
                <a:ea typeface="Montserrat"/>
                <a:cs typeface="Montserrat"/>
                <a:sym typeface="Montserrat"/>
              </a:rPr>
              <a:t>potential</a:t>
            </a:r>
            <a:r>
              <a:rPr lang="en-US" sz="2755">
                <a:solidFill>
                  <a:srgbClr val="332C2C"/>
                </a:solidFill>
                <a:latin typeface="Montserrat"/>
                <a:ea typeface="Montserrat"/>
                <a:cs typeface="Montserrat"/>
                <a:sym typeface="Montserrat"/>
              </a:rPr>
              <a:t> and </a:t>
            </a:r>
            <a:r>
              <a:rPr lang="en-US" sz="2755">
                <a:solidFill>
                  <a:srgbClr val="000000"/>
                </a:solidFill>
                <a:latin typeface="Montserrat"/>
                <a:ea typeface="Montserrat"/>
                <a:cs typeface="Montserrat"/>
                <a:sym typeface="Montserrat"/>
              </a:rPr>
              <a:t>behavior</a:t>
            </a:r>
            <a:r>
              <a:rPr lang="en-US" sz="2755">
                <a:solidFill>
                  <a:srgbClr val="332C2C"/>
                </a:solidFill>
                <a:latin typeface="Montserrat"/>
                <a:ea typeface="Montserrat"/>
                <a:cs typeface="Montserrat"/>
                <a:sym typeface="Montserrat"/>
              </a:rPr>
              <a:t> in real workplace scenarios, making them an essential tool for </a:t>
            </a:r>
            <a:r>
              <a:rPr lang="en-US" sz="2755">
                <a:solidFill>
                  <a:srgbClr val="000000"/>
                </a:solidFill>
                <a:latin typeface="Montserrat"/>
                <a:ea typeface="Montserrat"/>
                <a:cs typeface="Montserrat"/>
                <a:sym typeface="Montserrat"/>
              </a:rPr>
              <a:t>talent identiﬁcation</a:t>
            </a:r>
            <a:r>
              <a:rPr lang="en-US" sz="2755">
                <a:solidFill>
                  <a:srgbClr val="332C2C"/>
                </a:solidFill>
                <a:latin typeface="Montserrat"/>
                <a:ea typeface="Montserrat"/>
                <a:cs typeface="Montserrat"/>
                <a:sym typeface="Montserrat"/>
              </a:rPr>
              <a:t> and development.</a:t>
            </a:r>
          </a:p>
        </p:txBody>
      </p:sp>
      <p:sp>
        <p:nvSpPr>
          <p:cNvPr id="14" name="TextBox 14"/>
          <p:cNvSpPr txBox="1"/>
          <p:nvPr/>
        </p:nvSpPr>
        <p:spPr>
          <a:xfrm>
            <a:off x="1600000" y="1503045"/>
            <a:ext cx="7597788" cy="700335"/>
          </a:xfrm>
          <a:prstGeom prst="rect">
            <a:avLst/>
          </a:prstGeom>
        </p:spPr>
        <p:txBody>
          <a:bodyPr lIns="0" tIns="0" rIns="0" bIns="0" rtlCol="0" anchor="t">
            <a:spAutoFit/>
          </a:bodyPr>
          <a:lstStyle/>
          <a:p>
            <a:pPr algn="l">
              <a:lnSpc>
                <a:spcPts val="5670"/>
              </a:lnSpc>
            </a:pPr>
            <a:r>
              <a:rPr lang="en-US" sz="4050" b="1">
                <a:solidFill>
                  <a:srgbClr val="332C2C"/>
                </a:solidFill>
                <a:latin typeface="Abhaya Libre Medium"/>
                <a:ea typeface="Abhaya Libre Medium"/>
                <a:cs typeface="Abhaya Libre Medium"/>
                <a:sym typeface="Abhaya Libre Medium"/>
              </a:rPr>
              <a:t>Understanding Assessment Centres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F5F2EE"/>
            </a:solidFill>
          </p:spPr>
        </p:sp>
      </p:grpSp>
      <p:sp>
        <p:nvSpPr>
          <p:cNvPr id="4" name="Freeform 4"/>
          <p:cNvSpPr/>
          <p:nvPr/>
        </p:nvSpPr>
        <p:spPr>
          <a:xfrm>
            <a:off x="0" y="3961895"/>
            <a:ext cx="18288000" cy="6325867"/>
          </a:xfrm>
          <a:custGeom>
            <a:avLst/>
            <a:gdLst/>
            <a:ahLst/>
            <a:cxnLst/>
            <a:rect l="l" t="t" r="r" b="b"/>
            <a:pathLst>
              <a:path w="18288000" h="6325867">
                <a:moveTo>
                  <a:pt x="0" y="0"/>
                </a:moveTo>
                <a:lnTo>
                  <a:pt x="18288000" y="0"/>
                </a:lnTo>
                <a:lnTo>
                  <a:pt x="18288000" y="6325867"/>
                </a:lnTo>
                <a:lnTo>
                  <a:pt x="0" y="6325867"/>
                </a:lnTo>
                <a:lnTo>
                  <a:pt x="0" y="0"/>
                </a:lnTo>
                <a:close/>
              </a:path>
            </a:pathLst>
          </a:custGeom>
          <a:blipFill>
            <a:blip r:embed="rId2"/>
            <a:stretch>
              <a:fillRect l="-33" t="-46348" r="-18" b="-46384"/>
            </a:stretch>
          </a:blipFill>
        </p:spPr>
      </p:sp>
      <p:grpSp>
        <p:nvGrpSpPr>
          <p:cNvPr id="5" name="Group 5"/>
          <p:cNvGrpSpPr>
            <a:grpSpLocks noChangeAspect="1"/>
          </p:cNvGrpSpPr>
          <p:nvPr/>
        </p:nvGrpSpPr>
        <p:grpSpPr>
          <a:xfrm>
            <a:off x="-63503" y="485346"/>
            <a:ext cx="18414997" cy="174622"/>
            <a:chOff x="0" y="0"/>
            <a:chExt cx="18415000" cy="174625"/>
          </a:xfrm>
        </p:grpSpPr>
        <p:sp>
          <p:nvSpPr>
            <p:cNvPr id="6" name="Freeform 6"/>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7" name="Freeform 7"/>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8" name="Freeform 8"/>
          <p:cNvSpPr/>
          <p:nvPr/>
        </p:nvSpPr>
        <p:spPr>
          <a:xfrm>
            <a:off x="12289993" y="6207452"/>
            <a:ext cx="5998016" cy="4079548"/>
          </a:xfrm>
          <a:custGeom>
            <a:avLst/>
            <a:gdLst/>
            <a:ahLst/>
            <a:cxnLst/>
            <a:rect l="l" t="t" r="r" b="b"/>
            <a:pathLst>
              <a:path w="5998016" h="4079548">
                <a:moveTo>
                  <a:pt x="0" y="0"/>
                </a:moveTo>
                <a:lnTo>
                  <a:pt x="5998017" y="0"/>
                </a:lnTo>
                <a:lnTo>
                  <a:pt x="5998017" y="4079548"/>
                </a:lnTo>
                <a:lnTo>
                  <a:pt x="0" y="40795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10" name="Freeform 10"/>
          <p:cNvSpPr/>
          <p:nvPr/>
        </p:nvSpPr>
        <p:spPr>
          <a:xfrm>
            <a:off x="836362" y="1565148"/>
            <a:ext cx="5592785" cy="956129"/>
          </a:xfrm>
          <a:custGeom>
            <a:avLst/>
            <a:gdLst/>
            <a:ahLst/>
            <a:cxnLst/>
            <a:rect l="l" t="t" r="r" b="b"/>
            <a:pathLst>
              <a:path w="5592785" h="956129">
                <a:moveTo>
                  <a:pt x="0" y="0"/>
                </a:moveTo>
                <a:lnTo>
                  <a:pt x="5592784" y="0"/>
                </a:lnTo>
                <a:lnTo>
                  <a:pt x="5592784" y="956129"/>
                </a:lnTo>
                <a:lnTo>
                  <a:pt x="0" y="9561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7434348" y="2003298"/>
            <a:ext cx="3360763" cy="519941"/>
          </a:xfrm>
          <a:custGeom>
            <a:avLst/>
            <a:gdLst/>
            <a:ahLst/>
            <a:cxnLst/>
            <a:rect l="l" t="t" r="r" b="b"/>
            <a:pathLst>
              <a:path w="3360763" h="519941">
                <a:moveTo>
                  <a:pt x="0" y="0"/>
                </a:moveTo>
                <a:lnTo>
                  <a:pt x="3360763" y="0"/>
                </a:lnTo>
                <a:lnTo>
                  <a:pt x="3360763" y="519941"/>
                </a:lnTo>
                <a:lnTo>
                  <a:pt x="0" y="51994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11722160" y="1126998"/>
            <a:ext cx="4157786" cy="442303"/>
          </a:xfrm>
          <a:custGeom>
            <a:avLst/>
            <a:gdLst/>
            <a:ahLst/>
            <a:cxnLst/>
            <a:rect l="l" t="t" r="r" b="b"/>
            <a:pathLst>
              <a:path w="4157786" h="442303">
                <a:moveTo>
                  <a:pt x="0" y="0"/>
                </a:moveTo>
                <a:lnTo>
                  <a:pt x="4157787" y="0"/>
                </a:lnTo>
                <a:lnTo>
                  <a:pt x="4157787" y="442303"/>
                </a:lnTo>
                <a:lnTo>
                  <a:pt x="0" y="4423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3" name="Group 13"/>
          <p:cNvGrpSpPr>
            <a:grpSpLocks noChangeAspect="1"/>
          </p:cNvGrpSpPr>
          <p:nvPr/>
        </p:nvGrpSpPr>
        <p:grpSpPr>
          <a:xfrm>
            <a:off x="15956785" y="1211761"/>
            <a:ext cx="1326642" cy="435178"/>
            <a:chOff x="0" y="0"/>
            <a:chExt cx="1326642" cy="435178"/>
          </a:xfrm>
        </p:grpSpPr>
        <p:sp>
          <p:nvSpPr>
            <p:cNvPr id="14" name="Freeform 14"/>
            <p:cNvSpPr/>
            <p:nvPr/>
          </p:nvSpPr>
          <p:spPr>
            <a:xfrm>
              <a:off x="63500" y="63500"/>
              <a:ext cx="1199642" cy="308229"/>
            </a:xfrm>
            <a:custGeom>
              <a:avLst/>
              <a:gdLst/>
              <a:ahLst/>
              <a:cxnLst/>
              <a:rect l="l" t="t" r="r" b="b"/>
              <a:pathLst>
                <a:path w="1199642" h="308229">
                  <a:moveTo>
                    <a:pt x="55880" y="206629"/>
                  </a:moveTo>
                  <a:cubicBezTo>
                    <a:pt x="73279" y="215900"/>
                    <a:pt x="92583" y="220599"/>
                    <a:pt x="114046" y="220599"/>
                  </a:cubicBezTo>
                  <a:cubicBezTo>
                    <a:pt x="133985" y="220599"/>
                    <a:pt x="152146" y="216281"/>
                    <a:pt x="168275" y="207645"/>
                  </a:cubicBezTo>
                  <a:cubicBezTo>
                    <a:pt x="175387" y="203835"/>
                    <a:pt x="181864" y="199390"/>
                    <a:pt x="187579" y="194056"/>
                  </a:cubicBezTo>
                  <a:lnTo>
                    <a:pt x="187579" y="198374"/>
                  </a:lnTo>
                  <a:cubicBezTo>
                    <a:pt x="187579" y="222250"/>
                    <a:pt x="182118" y="239522"/>
                    <a:pt x="171196" y="250190"/>
                  </a:cubicBezTo>
                  <a:cubicBezTo>
                    <a:pt x="160401" y="260985"/>
                    <a:pt x="142748" y="266446"/>
                    <a:pt x="118364" y="266446"/>
                  </a:cubicBezTo>
                  <a:cubicBezTo>
                    <a:pt x="103124" y="266446"/>
                    <a:pt x="88646" y="264033"/>
                    <a:pt x="75057" y="259080"/>
                  </a:cubicBezTo>
                  <a:cubicBezTo>
                    <a:pt x="61468" y="254127"/>
                    <a:pt x="47752" y="245618"/>
                    <a:pt x="34036" y="233299"/>
                  </a:cubicBezTo>
                  <a:lnTo>
                    <a:pt x="10414" y="268605"/>
                  </a:lnTo>
                  <a:cubicBezTo>
                    <a:pt x="25654" y="283083"/>
                    <a:pt x="42545" y="293370"/>
                    <a:pt x="61214" y="299339"/>
                  </a:cubicBezTo>
                  <a:cubicBezTo>
                    <a:pt x="79883" y="305308"/>
                    <a:pt x="99187" y="308229"/>
                    <a:pt x="119253" y="308229"/>
                  </a:cubicBezTo>
                  <a:cubicBezTo>
                    <a:pt x="156083" y="308229"/>
                    <a:pt x="184150" y="298958"/>
                    <a:pt x="203581" y="280416"/>
                  </a:cubicBezTo>
                  <a:cubicBezTo>
                    <a:pt x="223012" y="261874"/>
                    <a:pt x="232664" y="233426"/>
                    <a:pt x="232664" y="194818"/>
                  </a:cubicBezTo>
                  <a:lnTo>
                    <a:pt x="232664" y="2032"/>
                  </a:lnTo>
                  <a:lnTo>
                    <a:pt x="188849" y="2032"/>
                  </a:lnTo>
                  <a:lnTo>
                    <a:pt x="188849" y="27178"/>
                  </a:lnTo>
                  <a:cubicBezTo>
                    <a:pt x="182753" y="21463"/>
                    <a:pt x="175895" y="16637"/>
                    <a:pt x="168275" y="12700"/>
                  </a:cubicBezTo>
                  <a:cubicBezTo>
                    <a:pt x="152146" y="4191"/>
                    <a:pt x="133985" y="0"/>
                    <a:pt x="114046" y="0"/>
                  </a:cubicBezTo>
                  <a:cubicBezTo>
                    <a:pt x="92710" y="0"/>
                    <a:pt x="73279" y="4572"/>
                    <a:pt x="56007" y="13843"/>
                  </a:cubicBezTo>
                  <a:cubicBezTo>
                    <a:pt x="38735" y="23114"/>
                    <a:pt x="25019" y="35941"/>
                    <a:pt x="14986" y="52578"/>
                  </a:cubicBezTo>
                  <a:cubicBezTo>
                    <a:pt x="5080" y="69215"/>
                    <a:pt x="0" y="88392"/>
                    <a:pt x="0" y="109982"/>
                  </a:cubicBezTo>
                  <a:cubicBezTo>
                    <a:pt x="0" y="131445"/>
                    <a:pt x="5080" y="150622"/>
                    <a:pt x="14986" y="167386"/>
                  </a:cubicBezTo>
                  <a:cubicBezTo>
                    <a:pt x="25019" y="184150"/>
                    <a:pt x="38608" y="197231"/>
                    <a:pt x="55880" y="206629"/>
                  </a:cubicBezTo>
                  <a:close/>
                  <a:moveTo>
                    <a:pt x="153924" y="170053"/>
                  </a:moveTo>
                  <a:cubicBezTo>
                    <a:pt x="143256" y="175895"/>
                    <a:pt x="130810" y="178816"/>
                    <a:pt x="116713" y="178816"/>
                  </a:cubicBezTo>
                  <a:cubicBezTo>
                    <a:pt x="102997" y="178816"/>
                    <a:pt x="90551" y="175895"/>
                    <a:pt x="79756" y="170053"/>
                  </a:cubicBezTo>
                  <a:cubicBezTo>
                    <a:pt x="68961" y="164211"/>
                    <a:pt x="60452" y="156210"/>
                    <a:pt x="54483" y="145923"/>
                  </a:cubicBezTo>
                  <a:cubicBezTo>
                    <a:pt x="48514" y="135636"/>
                    <a:pt x="45466" y="123698"/>
                    <a:pt x="45466" y="109982"/>
                  </a:cubicBezTo>
                  <a:cubicBezTo>
                    <a:pt x="45466" y="96266"/>
                    <a:pt x="48514" y="84328"/>
                    <a:pt x="54483" y="74295"/>
                  </a:cubicBezTo>
                  <a:cubicBezTo>
                    <a:pt x="60452" y="64262"/>
                    <a:pt x="68961" y="56134"/>
                    <a:pt x="79756" y="50292"/>
                  </a:cubicBezTo>
                  <a:cubicBezTo>
                    <a:pt x="90551" y="44450"/>
                    <a:pt x="102997" y="41529"/>
                    <a:pt x="116713" y="41529"/>
                  </a:cubicBezTo>
                  <a:cubicBezTo>
                    <a:pt x="130810" y="41529"/>
                    <a:pt x="143256" y="44450"/>
                    <a:pt x="153924" y="50292"/>
                  </a:cubicBezTo>
                  <a:cubicBezTo>
                    <a:pt x="164719" y="56134"/>
                    <a:pt x="173101" y="64135"/>
                    <a:pt x="179197" y="74295"/>
                  </a:cubicBezTo>
                  <a:cubicBezTo>
                    <a:pt x="185420" y="84455"/>
                    <a:pt x="188468" y="96393"/>
                    <a:pt x="188468" y="109982"/>
                  </a:cubicBezTo>
                  <a:cubicBezTo>
                    <a:pt x="188468" y="123571"/>
                    <a:pt x="185420" y="135636"/>
                    <a:pt x="179197" y="145923"/>
                  </a:cubicBezTo>
                  <a:cubicBezTo>
                    <a:pt x="173101" y="156083"/>
                    <a:pt x="164719" y="164211"/>
                    <a:pt x="153924" y="170053"/>
                  </a:cubicBezTo>
                  <a:close/>
                  <a:moveTo>
                    <a:pt x="295275" y="2032"/>
                  </a:moveTo>
                  <a:lnTo>
                    <a:pt x="295275" y="228600"/>
                  </a:lnTo>
                  <a:lnTo>
                    <a:pt x="340233" y="228600"/>
                  </a:lnTo>
                  <a:lnTo>
                    <a:pt x="340233" y="113030"/>
                  </a:lnTo>
                  <a:cubicBezTo>
                    <a:pt x="340233" y="90424"/>
                    <a:pt x="345694" y="73152"/>
                    <a:pt x="356616" y="61468"/>
                  </a:cubicBezTo>
                  <a:cubicBezTo>
                    <a:pt x="367665" y="49657"/>
                    <a:pt x="382905" y="43815"/>
                    <a:pt x="402717" y="43815"/>
                  </a:cubicBezTo>
                  <a:cubicBezTo>
                    <a:pt x="403479" y="43815"/>
                    <a:pt x="404368" y="43815"/>
                    <a:pt x="405384" y="44069"/>
                  </a:cubicBezTo>
                  <a:cubicBezTo>
                    <a:pt x="406400" y="44323"/>
                    <a:pt x="410464" y="44323"/>
                    <a:pt x="417449" y="44323"/>
                  </a:cubicBezTo>
                  <a:lnTo>
                    <a:pt x="417449" y="0"/>
                  </a:lnTo>
                  <a:cubicBezTo>
                    <a:pt x="389763" y="0"/>
                    <a:pt x="368300" y="4699"/>
                    <a:pt x="352933" y="13970"/>
                  </a:cubicBezTo>
                  <a:cubicBezTo>
                    <a:pt x="346456" y="17907"/>
                    <a:pt x="340741" y="22733"/>
                    <a:pt x="335661" y="28448"/>
                  </a:cubicBezTo>
                  <a:lnTo>
                    <a:pt x="338963" y="2032"/>
                  </a:lnTo>
                  <a:lnTo>
                    <a:pt x="295275" y="2032"/>
                  </a:lnTo>
                  <a:close/>
                  <a:moveTo>
                    <a:pt x="485648" y="215646"/>
                  </a:moveTo>
                  <a:cubicBezTo>
                    <a:pt x="503047" y="225552"/>
                    <a:pt x="522605" y="230505"/>
                    <a:pt x="544322" y="230505"/>
                  </a:cubicBezTo>
                  <a:cubicBezTo>
                    <a:pt x="566166" y="230505"/>
                    <a:pt x="585978" y="225552"/>
                    <a:pt x="603504" y="215646"/>
                  </a:cubicBezTo>
                  <a:cubicBezTo>
                    <a:pt x="621157" y="205740"/>
                    <a:pt x="634873" y="192151"/>
                    <a:pt x="644906" y="174625"/>
                  </a:cubicBezTo>
                  <a:cubicBezTo>
                    <a:pt x="654812" y="157226"/>
                    <a:pt x="659765" y="137287"/>
                    <a:pt x="659765" y="115062"/>
                  </a:cubicBezTo>
                  <a:cubicBezTo>
                    <a:pt x="659765" y="92456"/>
                    <a:pt x="654812" y="72517"/>
                    <a:pt x="644906" y="55372"/>
                  </a:cubicBezTo>
                  <a:cubicBezTo>
                    <a:pt x="634873" y="38100"/>
                    <a:pt x="621157" y="24511"/>
                    <a:pt x="603758" y="14732"/>
                  </a:cubicBezTo>
                  <a:cubicBezTo>
                    <a:pt x="586359" y="4953"/>
                    <a:pt x="566547" y="0"/>
                    <a:pt x="544322" y="0"/>
                  </a:cubicBezTo>
                  <a:cubicBezTo>
                    <a:pt x="522351" y="0"/>
                    <a:pt x="502666" y="4953"/>
                    <a:pt x="485394" y="14732"/>
                  </a:cubicBezTo>
                  <a:cubicBezTo>
                    <a:pt x="468122" y="24511"/>
                    <a:pt x="454406" y="38100"/>
                    <a:pt x="444246" y="55372"/>
                  </a:cubicBezTo>
                  <a:cubicBezTo>
                    <a:pt x="434213" y="72644"/>
                    <a:pt x="429133" y="92583"/>
                    <a:pt x="429133" y="115062"/>
                  </a:cubicBezTo>
                  <a:cubicBezTo>
                    <a:pt x="429133" y="137287"/>
                    <a:pt x="434213" y="157226"/>
                    <a:pt x="444246" y="174625"/>
                  </a:cubicBezTo>
                  <a:cubicBezTo>
                    <a:pt x="454406" y="192024"/>
                    <a:pt x="468122" y="205740"/>
                    <a:pt x="485648" y="215646"/>
                  </a:cubicBezTo>
                  <a:close/>
                  <a:moveTo>
                    <a:pt x="580517" y="179705"/>
                  </a:moveTo>
                  <a:cubicBezTo>
                    <a:pt x="570103" y="185674"/>
                    <a:pt x="558038" y="188722"/>
                    <a:pt x="544322" y="188722"/>
                  </a:cubicBezTo>
                  <a:cubicBezTo>
                    <a:pt x="531114" y="188722"/>
                    <a:pt x="519303" y="185674"/>
                    <a:pt x="508889" y="179705"/>
                  </a:cubicBezTo>
                  <a:cubicBezTo>
                    <a:pt x="498475" y="173736"/>
                    <a:pt x="490093" y="165100"/>
                    <a:pt x="483870" y="154051"/>
                  </a:cubicBezTo>
                  <a:cubicBezTo>
                    <a:pt x="477647" y="143002"/>
                    <a:pt x="474599" y="129921"/>
                    <a:pt x="474599" y="115062"/>
                  </a:cubicBezTo>
                  <a:cubicBezTo>
                    <a:pt x="474599" y="99949"/>
                    <a:pt x="477647" y="86995"/>
                    <a:pt x="483870" y="75946"/>
                  </a:cubicBezTo>
                  <a:cubicBezTo>
                    <a:pt x="490093" y="64897"/>
                    <a:pt x="498475" y="56388"/>
                    <a:pt x="508889" y="50419"/>
                  </a:cubicBezTo>
                  <a:cubicBezTo>
                    <a:pt x="519303" y="44450"/>
                    <a:pt x="531241" y="41275"/>
                    <a:pt x="544703" y="41275"/>
                  </a:cubicBezTo>
                  <a:cubicBezTo>
                    <a:pt x="558165" y="41275"/>
                    <a:pt x="570103" y="44323"/>
                    <a:pt x="580517" y="50419"/>
                  </a:cubicBezTo>
                  <a:cubicBezTo>
                    <a:pt x="590931" y="56515"/>
                    <a:pt x="599186" y="65024"/>
                    <a:pt x="605155" y="75946"/>
                  </a:cubicBezTo>
                  <a:cubicBezTo>
                    <a:pt x="611378" y="86868"/>
                    <a:pt x="614426" y="99949"/>
                    <a:pt x="614426" y="115062"/>
                  </a:cubicBezTo>
                  <a:cubicBezTo>
                    <a:pt x="614426" y="129921"/>
                    <a:pt x="611378" y="142875"/>
                    <a:pt x="605155" y="154051"/>
                  </a:cubicBezTo>
                  <a:cubicBezTo>
                    <a:pt x="599186" y="165100"/>
                    <a:pt x="590931" y="173609"/>
                    <a:pt x="580517" y="179705"/>
                  </a:cubicBezTo>
                  <a:close/>
                  <a:moveTo>
                    <a:pt x="745363" y="219583"/>
                  </a:moveTo>
                  <a:cubicBezTo>
                    <a:pt x="760095" y="226822"/>
                    <a:pt x="777113" y="230505"/>
                    <a:pt x="796163" y="230505"/>
                  </a:cubicBezTo>
                  <a:cubicBezTo>
                    <a:pt x="816483" y="230505"/>
                    <a:pt x="834263" y="225806"/>
                    <a:pt x="849630" y="216281"/>
                  </a:cubicBezTo>
                  <a:cubicBezTo>
                    <a:pt x="854583" y="213233"/>
                    <a:pt x="859155" y="209550"/>
                    <a:pt x="863473" y="205486"/>
                  </a:cubicBezTo>
                  <a:lnTo>
                    <a:pt x="863473" y="228600"/>
                  </a:lnTo>
                  <a:lnTo>
                    <a:pt x="907288" y="228600"/>
                  </a:lnTo>
                  <a:lnTo>
                    <a:pt x="907288" y="2032"/>
                  </a:lnTo>
                  <a:lnTo>
                    <a:pt x="862330" y="2032"/>
                  </a:lnTo>
                  <a:lnTo>
                    <a:pt x="862330" y="120269"/>
                  </a:lnTo>
                  <a:cubicBezTo>
                    <a:pt x="862330" y="135001"/>
                    <a:pt x="859790" y="147320"/>
                    <a:pt x="854710" y="157480"/>
                  </a:cubicBezTo>
                  <a:cubicBezTo>
                    <a:pt x="849630" y="167640"/>
                    <a:pt x="842391" y="175260"/>
                    <a:pt x="832993" y="180467"/>
                  </a:cubicBezTo>
                  <a:cubicBezTo>
                    <a:pt x="823595" y="185674"/>
                    <a:pt x="812292" y="188341"/>
                    <a:pt x="798957" y="188341"/>
                  </a:cubicBezTo>
                  <a:cubicBezTo>
                    <a:pt x="781431" y="188341"/>
                    <a:pt x="767842" y="183515"/>
                    <a:pt x="758317" y="173736"/>
                  </a:cubicBezTo>
                  <a:cubicBezTo>
                    <a:pt x="748919" y="164084"/>
                    <a:pt x="744093" y="149098"/>
                    <a:pt x="744093" y="129032"/>
                  </a:cubicBezTo>
                  <a:lnTo>
                    <a:pt x="744093" y="2032"/>
                  </a:lnTo>
                  <a:lnTo>
                    <a:pt x="699135" y="2032"/>
                  </a:lnTo>
                  <a:lnTo>
                    <a:pt x="699135" y="132334"/>
                  </a:lnTo>
                  <a:cubicBezTo>
                    <a:pt x="699135" y="153797"/>
                    <a:pt x="703199" y="171831"/>
                    <a:pt x="711200" y="186563"/>
                  </a:cubicBezTo>
                  <a:cubicBezTo>
                    <a:pt x="719201" y="201295"/>
                    <a:pt x="730758" y="212344"/>
                    <a:pt x="745363" y="219710"/>
                  </a:cubicBezTo>
                  <a:close/>
                  <a:moveTo>
                    <a:pt x="1033145" y="216789"/>
                  </a:moveTo>
                  <a:cubicBezTo>
                    <a:pt x="1049147" y="225933"/>
                    <a:pt x="1066927" y="230505"/>
                    <a:pt x="1086612" y="230505"/>
                  </a:cubicBezTo>
                  <a:cubicBezTo>
                    <a:pt x="1108075" y="230505"/>
                    <a:pt x="1127379" y="225679"/>
                    <a:pt x="1144524" y="215900"/>
                  </a:cubicBezTo>
                  <a:cubicBezTo>
                    <a:pt x="1161669" y="206121"/>
                    <a:pt x="1175131" y="192532"/>
                    <a:pt x="1184910" y="175133"/>
                  </a:cubicBezTo>
                  <a:cubicBezTo>
                    <a:pt x="1194689" y="157734"/>
                    <a:pt x="1199642" y="137795"/>
                    <a:pt x="1199642" y="115062"/>
                  </a:cubicBezTo>
                  <a:cubicBezTo>
                    <a:pt x="1199642" y="92583"/>
                    <a:pt x="1194816" y="72644"/>
                    <a:pt x="1184910" y="55245"/>
                  </a:cubicBezTo>
                  <a:cubicBezTo>
                    <a:pt x="1175004" y="37846"/>
                    <a:pt x="1161542" y="24257"/>
                    <a:pt x="1144397" y="14478"/>
                  </a:cubicBezTo>
                  <a:cubicBezTo>
                    <a:pt x="1127252" y="4699"/>
                    <a:pt x="1108075" y="0"/>
                    <a:pt x="1086612" y="0"/>
                  </a:cubicBezTo>
                  <a:cubicBezTo>
                    <a:pt x="1066800" y="0"/>
                    <a:pt x="1048766" y="4572"/>
                    <a:pt x="1032764" y="13589"/>
                  </a:cubicBezTo>
                  <a:cubicBezTo>
                    <a:pt x="1025779" y="17526"/>
                    <a:pt x="1019429" y="22225"/>
                    <a:pt x="1013714" y="27813"/>
                  </a:cubicBezTo>
                  <a:lnTo>
                    <a:pt x="1013714" y="2032"/>
                  </a:lnTo>
                  <a:lnTo>
                    <a:pt x="969899" y="2032"/>
                  </a:lnTo>
                  <a:lnTo>
                    <a:pt x="969899" y="306197"/>
                  </a:lnTo>
                  <a:lnTo>
                    <a:pt x="1014857" y="306197"/>
                  </a:lnTo>
                  <a:lnTo>
                    <a:pt x="1014857" y="203327"/>
                  </a:lnTo>
                  <a:cubicBezTo>
                    <a:pt x="1020318" y="208534"/>
                    <a:pt x="1026414" y="213106"/>
                    <a:pt x="1033145" y="216916"/>
                  </a:cubicBezTo>
                  <a:close/>
                  <a:moveTo>
                    <a:pt x="1120267" y="179705"/>
                  </a:moveTo>
                  <a:cubicBezTo>
                    <a:pt x="1109853" y="185674"/>
                    <a:pt x="1097915" y="188722"/>
                    <a:pt x="1084580" y="188722"/>
                  </a:cubicBezTo>
                  <a:cubicBezTo>
                    <a:pt x="1071118" y="188722"/>
                    <a:pt x="1059180" y="185674"/>
                    <a:pt x="1048512" y="179705"/>
                  </a:cubicBezTo>
                  <a:cubicBezTo>
                    <a:pt x="1037971" y="173609"/>
                    <a:pt x="1029589" y="165100"/>
                    <a:pt x="1023493" y="154051"/>
                  </a:cubicBezTo>
                  <a:cubicBezTo>
                    <a:pt x="1017397" y="143002"/>
                    <a:pt x="1014476" y="129921"/>
                    <a:pt x="1014476" y="115062"/>
                  </a:cubicBezTo>
                  <a:cubicBezTo>
                    <a:pt x="1014476" y="100203"/>
                    <a:pt x="1017524" y="87376"/>
                    <a:pt x="1023493" y="76454"/>
                  </a:cubicBezTo>
                  <a:cubicBezTo>
                    <a:pt x="1029462" y="65532"/>
                    <a:pt x="1037971" y="56896"/>
                    <a:pt x="1048512" y="50673"/>
                  </a:cubicBezTo>
                  <a:cubicBezTo>
                    <a:pt x="1059180" y="44450"/>
                    <a:pt x="1071118" y="41402"/>
                    <a:pt x="1084580" y="41402"/>
                  </a:cubicBezTo>
                  <a:cubicBezTo>
                    <a:pt x="1097915" y="41402"/>
                    <a:pt x="1109853" y="44450"/>
                    <a:pt x="1120267" y="50673"/>
                  </a:cubicBezTo>
                  <a:cubicBezTo>
                    <a:pt x="1130681" y="56896"/>
                    <a:pt x="1139063" y="65405"/>
                    <a:pt x="1145286" y="76454"/>
                  </a:cubicBezTo>
                  <a:cubicBezTo>
                    <a:pt x="1151509" y="87503"/>
                    <a:pt x="1154684" y="100330"/>
                    <a:pt x="1154684" y="115062"/>
                  </a:cubicBezTo>
                  <a:cubicBezTo>
                    <a:pt x="1154684" y="129794"/>
                    <a:pt x="1151509" y="142875"/>
                    <a:pt x="1145286" y="154051"/>
                  </a:cubicBezTo>
                  <a:cubicBezTo>
                    <a:pt x="1139063" y="165227"/>
                    <a:pt x="1130808" y="173609"/>
                    <a:pt x="1120267" y="179705"/>
                  </a:cubicBezTo>
                </a:path>
              </a:pathLst>
            </a:custGeom>
            <a:solidFill>
              <a:srgbClr val="332C2C"/>
            </a:solidFill>
          </p:spPr>
        </p:sp>
        <p:sp>
          <p:nvSpPr>
            <p:cNvPr id="15" name="Freeform 15"/>
            <p:cNvSpPr/>
            <p:nvPr/>
          </p:nvSpPr>
          <p:spPr>
            <a:xfrm>
              <a:off x="63500" y="63500"/>
              <a:ext cx="1199642" cy="308229"/>
            </a:xfrm>
            <a:custGeom>
              <a:avLst/>
              <a:gdLst/>
              <a:ahLst/>
              <a:cxnLst/>
              <a:rect l="l" t="t" r="r" b="b"/>
              <a:pathLst>
                <a:path w="1199642" h="308229">
                  <a:moveTo>
                    <a:pt x="55880" y="206629"/>
                  </a:moveTo>
                  <a:cubicBezTo>
                    <a:pt x="73279" y="215900"/>
                    <a:pt x="92583" y="220599"/>
                    <a:pt x="114046" y="220599"/>
                  </a:cubicBezTo>
                  <a:cubicBezTo>
                    <a:pt x="133985" y="220599"/>
                    <a:pt x="152146" y="216281"/>
                    <a:pt x="168275" y="207645"/>
                  </a:cubicBezTo>
                  <a:cubicBezTo>
                    <a:pt x="175387" y="203835"/>
                    <a:pt x="181864" y="199390"/>
                    <a:pt x="187579" y="194056"/>
                  </a:cubicBezTo>
                  <a:lnTo>
                    <a:pt x="187579" y="198374"/>
                  </a:lnTo>
                  <a:cubicBezTo>
                    <a:pt x="187579" y="222250"/>
                    <a:pt x="182118" y="239522"/>
                    <a:pt x="171196" y="250190"/>
                  </a:cubicBezTo>
                  <a:cubicBezTo>
                    <a:pt x="160401" y="260985"/>
                    <a:pt x="142748" y="266446"/>
                    <a:pt x="118364" y="266446"/>
                  </a:cubicBezTo>
                  <a:cubicBezTo>
                    <a:pt x="103124" y="266446"/>
                    <a:pt x="88646" y="264033"/>
                    <a:pt x="75057" y="259080"/>
                  </a:cubicBezTo>
                  <a:cubicBezTo>
                    <a:pt x="61468" y="254127"/>
                    <a:pt x="47752" y="245618"/>
                    <a:pt x="34036" y="233299"/>
                  </a:cubicBezTo>
                  <a:lnTo>
                    <a:pt x="10414" y="268605"/>
                  </a:lnTo>
                  <a:cubicBezTo>
                    <a:pt x="25654" y="283083"/>
                    <a:pt x="42545" y="293370"/>
                    <a:pt x="61214" y="299339"/>
                  </a:cubicBezTo>
                  <a:cubicBezTo>
                    <a:pt x="79883" y="305308"/>
                    <a:pt x="99187" y="308229"/>
                    <a:pt x="119253" y="308229"/>
                  </a:cubicBezTo>
                  <a:cubicBezTo>
                    <a:pt x="156083" y="308229"/>
                    <a:pt x="184150" y="298958"/>
                    <a:pt x="203581" y="280416"/>
                  </a:cubicBezTo>
                  <a:cubicBezTo>
                    <a:pt x="223012" y="261874"/>
                    <a:pt x="232664" y="233426"/>
                    <a:pt x="232664" y="194818"/>
                  </a:cubicBezTo>
                  <a:lnTo>
                    <a:pt x="232664" y="2032"/>
                  </a:lnTo>
                  <a:lnTo>
                    <a:pt x="188849" y="2032"/>
                  </a:lnTo>
                  <a:lnTo>
                    <a:pt x="188849" y="27178"/>
                  </a:lnTo>
                  <a:cubicBezTo>
                    <a:pt x="182753" y="21463"/>
                    <a:pt x="175895" y="16637"/>
                    <a:pt x="168275" y="12700"/>
                  </a:cubicBezTo>
                  <a:cubicBezTo>
                    <a:pt x="152146" y="4191"/>
                    <a:pt x="133985" y="0"/>
                    <a:pt x="114046" y="0"/>
                  </a:cubicBezTo>
                  <a:cubicBezTo>
                    <a:pt x="92710" y="0"/>
                    <a:pt x="73279" y="4572"/>
                    <a:pt x="56007" y="13843"/>
                  </a:cubicBezTo>
                  <a:cubicBezTo>
                    <a:pt x="38735" y="23114"/>
                    <a:pt x="25019" y="35941"/>
                    <a:pt x="14986" y="52578"/>
                  </a:cubicBezTo>
                  <a:cubicBezTo>
                    <a:pt x="5080" y="69215"/>
                    <a:pt x="0" y="88392"/>
                    <a:pt x="0" y="109982"/>
                  </a:cubicBezTo>
                  <a:cubicBezTo>
                    <a:pt x="0" y="131445"/>
                    <a:pt x="5080" y="150622"/>
                    <a:pt x="14986" y="167386"/>
                  </a:cubicBezTo>
                  <a:cubicBezTo>
                    <a:pt x="25019" y="184150"/>
                    <a:pt x="38608" y="197231"/>
                    <a:pt x="55880" y="206629"/>
                  </a:cubicBezTo>
                  <a:close/>
                  <a:moveTo>
                    <a:pt x="153924" y="170053"/>
                  </a:moveTo>
                  <a:cubicBezTo>
                    <a:pt x="143256" y="175895"/>
                    <a:pt x="130810" y="178816"/>
                    <a:pt x="116713" y="178816"/>
                  </a:cubicBezTo>
                  <a:cubicBezTo>
                    <a:pt x="102997" y="178816"/>
                    <a:pt x="90551" y="175895"/>
                    <a:pt x="79756" y="170053"/>
                  </a:cubicBezTo>
                  <a:cubicBezTo>
                    <a:pt x="68961" y="164211"/>
                    <a:pt x="60452" y="156210"/>
                    <a:pt x="54483" y="145923"/>
                  </a:cubicBezTo>
                  <a:cubicBezTo>
                    <a:pt x="48514" y="135636"/>
                    <a:pt x="45466" y="123698"/>
                    <a:pt x="45466" y="109982"/>
                  </a:cubicBezTo>
                  <a:cubicBezTo>
                    <a:pt x="45466" y="96266"/>
                    <a:pt x="48514" y="84328"/>
                    <a:pt x="54483" y="74295"/>
                  </a:cubicBezTo>
                  <a:cubicBezTo>
                    <a:pt x="60452" y="64262"/>
                    <a:pt x="68961" y="56134"/>
                    <a:pt x="79756" y="50292"/>
                  </a:cubicBezTo>
                  <a:cubicBezTo>
                    <a:pt x="90551" y="44450"/>
                    <a:pt x="102997" y="41529"/>
                    <a:pt x="116713" y="41529"/>
                  </a:cubicBezTo>
                  <a:cubicBezTo>
                    <a:pt x="130810" y="41529"/>
                    <a:pt x="143256" y="44450"/>
                    <a:pt x="153924" y="50292"/>
                  </a:cubicBezTo>
                  <a:cubicBezTo>
                    <a:pt x="164719" y="56134"/>
                    <a:pt x="173101" y="64135"/>
                    <a:pt x="179197" y="74295"/>
                  </a:cubicBezTo>
                  <a:cubicBezTo>
                    <a:pt x="185420" y="84455"/>
                    <a:pt x="188468" y="96393"/>
                    <a:pt x="188468" y="109982"/>
                  </a:cubicBezTo>
                  <a:cubicBezTo>
                    <a:pt x="188468" y="123571"/>
                    <a:pt x="185420" y="135636"/>
                    <a:pt x="179197" y="145923"/>
                  </a:cubicBezTo>
                  <a:cubicBezTo>
                    <a:pt x="173101" y="156083"/>
                    <a:pt x="164719" y="164211"/>
                    <a:pt x="153924" y="170053"/>
                  </a:cubicBezTo>
                  <a:close/>
                  <a:moveTo>
                    <a:pt x="295275" y="2032"/>
                  </a:moveTo>
                  <a:lnTo>
                    <a:pt x="295275" y="228600"/>
                  </a:lnTo>
                  <a:lnTo>
                    <a:pt x="340233" y="228600"/>
                  </a:lnTo>
                  <a:lnTo>
                    <a:pt x="340233" y="113030"/>
                  </a:lnTo>
                  <a:cubicBezTo>
                    <a:pt x="340233" y="90424"/>
                    <a:pt x="345694" y="73152"/>
                    <a:pt x="356616" y="61468"/>
                  </a:cubicBezTo>
                  <a:cubicBezTo>
                    <a:pt x="367665" y="49657"/>
                    <a:pt x="382905" y="43815"/>
                    <a:pt x="402717" y="43815"/>
                  </a:cubicBezTo>
                  <a:cubicBezTo>
                    <a:pt x="403479" y="43815"/>
                    <a:pt x="404368" y="43815"/>
                    <a:pt x="405384" y="44069"/>
                  </a:cubicBezTo>
                  <a:cubicBezTo>
                    <a:pt x="406400" y="44323"/>
                    <a:pt x="410464" y="44323"/>
                    <a:pt x="417449" y="44323"/>
                  </a:cubicBezTo>
                  <a:lnTo>
                    <a:pt x="417449" y="0"/>
                  </a:lnTo>
                  <a:cubicBezTo>
                    <a:pt x="389763" y="0"/>
                    <a:pt x="368300" y="4699"/>
                    <a:pt x="352933" y="13970"/>
                  </a:cubicBezTo>
                  <a:cubicBezTo>
                    <a:pt x="346456" y="17907"/>
                    <a:pt x="340741" y="22733"/>
                    <a:pt x="335661" y="28448"/>
                  </a:cubicBezTo>
                  <a:lnTo>
                    <a:pt x="338963" y="2032"/>
                  </a:lnTo>
                  <a:lnTo>
                    <a:pt x="295275" y="2032"/>
                  </a:lnTo>
                  <a:close/>
                  <a:moveTo>
                    <a:pt x="485648" y="215646"/>
                  </a:moveTo>
                  <a:cubicBezTo>
                    <a:pt x="503047" y="225552"/>
                    <a:pt x="522605" y="230505"/>
                    <a:pt x="544322" y="230505"/>
                  </a:cubicBezTo>
                  <a:cubicBezTo>
                    <a:pt x="566166" y="230505"/>
                    <a:pt x="585978" y="225552"/>
                    <a:pt x="603504" y="215646"/>
                  </a:cubicBezTo>
                  <a:cubicBezTo>
                    <a:pt x="621157" y="205740"/>
                    <a:pt x="634873" y="192151"/>
                    <a:pt x="644906" y="174625"/>
                  </a:cubicBezTo>
                  <a:cubicBezTo>
                    <a:pt x="654812" y="157226"/>
                    <a:pt x="659765" y="137287"/>
                    <a:pt x="659765" y="115062"/>
                  </a:cubicBezTo>
                  <a:cubicBezTo>
                    <a:pt x="659765" y="92456"/>
                    <a:pt x="654812" y="72517"/>
                    <a:pt x="644906" y="55372"/>
                  </a:cubicBezTo>
                  <a:cubicBezTo>
                    <a:pt x="634873" y="38100"/>
                    <a:pt x="621157" y="24511"/>
                    <a:pt x="603758" y="14732"/>
                  </a:cubicBezTo>
                  <a:cubicBezTo>
                    <a:pt x="586359" y="4953"/>
                    <a:pt x="566547" y="0"/>
                    <a:pt x="544322" y="0"/>
                  </a:cubicBezTo>
                  <a:cubicBezTo>
                    <a:pt x="522351" y="0"/>
                    <a:pt x="502666" y="4953"/>
                    <a:pt x="485394" y="14732"/>
                  </a:cubicBezTo>
                  <a:cubicBezTo>
                    <a:pt x="468122" y="24511"/>
                    <a:pt x="454406" y="38100"/>
                    <a:pt x="444246" y="55372"/>
                  </a:cubicBezTo>
                  <a:cubicBezTo>
                    <a:pt x="434213" y="72644"/>
                    <a:pt x="429133" y="92583"/>
                    <a:pt x="429133" y="115062"/>
                  </a:cubicBezTo>
                  <a:cubicBezTo>
                    <a:pt x="429133" y="137287"/>
                    <a:pt x="434213" y="157226"/>
                    <a:pt x="444246" y="174625"/>
                  </a:cubicBezTo>
                  <a:cubicBezTo>
                    <a:pt x="454406" y="192024"/>
                    <a:pt x="468122" y="205740"/>
                    <a:pt x="485648" y="215646"/>
                  </a:cubicBezTo>
                  <a:close/>
                  <a:moveTo>
                    <a:pt x="580517" y="179705"/>
                  </a:moveTo>
                  <a:cubicBezTo>
                    <a:pt x="570103" y="185674"/>
                    <a:pt x="558038" y="188722"/>
                    <a:pt x="544322" y="188722"/>
                  </a:cubicBezTo>
                  <a:cubicBezTo>
                    <a:pt x="531114" y="188722"/>
                    <a:pt x="519303" y="185674"/>
                    <a:pt x="508889" y="179705"/>
                  </a:cubicBezTo>
                  <a:cubicBezTo>
                    <a:pt x="498475" y="173736"/>
                    <a:pt x="490093" y="165100"/>
                    <a:pt x="483870" y="154051"/>
                  </a:cubicBezTo>
                  <a:cubicBezTo>
                    <a:pt x="477647" y="143002"/>
                    <a:pt x="474599" y="129921"/>
                    <a:pt x="474599" y="115062"/>
                  </a:cubicBezTo>
                  <a:cubicBezTo>
                    <a:pt x="474599" y="99949"/>
                    <a:pt x="477647" y="86995"/>
                    <a:pt x="483870" y="75946"/>
                  </a:cubicBezTo>
                  <a:cubicBezTo>
                    <a:pt x="490093" y="64897"/>
                    <a:pt x="498475" y="56388"/>
                    <a:pt x="508889" y="50419"/>
                  </a:cubicBezTo>
                  <a:cubicBezTo>
                    <a:pt x="519303" y="44450"/>
                    <a:pt x="531241" y="41275"/>
                    <a:pt x="544703" y="41275"/>
                  </a:cubicBezTo>
                  <a:cubicBezTo>
                    <a:pt x="558165" y="41275"/>
                    <a:pt x="570103" y="44323"/>
                    <a:pt x="580517" y="50419"/>
                  </a:cubicBezTo>
                  <a:cubicBezTo>
                    <a:pt x="590931" y="56515"/>
                    <a:pt x="599186" y="65024"/>
                    <a:pt x="605155" y="75946"/>
                  </a:cubicBezTo>
                  <a:cubicBezTo>
                    <a:pt x="611378" y="86868"/>
                    <a:pt x="614426" y="99949"/>
                    <a:pt x="614426" y="115062"/>
                  </a:cubicBezTo>
                  <a:cubicBezTo>
                    <a:pt x="614426" y="129921"/>
                    <a:pt x="611378" y="142875"/>
                    <a:pt x="605155" y="154051"/>
                  </a:cubicBezTo>
                  <a:cubicBezTo>
                    <a:pt x="599186" y="165100"/>
                    <a:pt x="590931" y="173609"/>
                    <a:pt x="580517" y="179705"/>
                  </a:cubicBezTo>
                  <a:close/>
                  <a:moveTo>
                    <a:pt x="745363" y="219583"/>
                  </a:moveTo>
                  <a:cubicBezTo>
                    <a:pt x="760095" y="226822"/>
                    <a:pt x="777113" y="230505"/>
                    <a:pt x="796163" y="230505"/>
                  </a:cubicBezTo>
                  <a:cubicBezTo>
                    <a:pt x="816483" y="230505"/>
                    <a:pt x="834263" y="225806"/>
                    <a:pt x="849630" y="216281"/>
                  </a:cubicBezTo>
                  <a:cubicBezTo>
                    <a:pt x="854583" y="213233"/>
                    <a:pt x="859155" y="209550"/>
                    <a:pt x="863473" y="205486"/>
                  </a:cubicBezTo>
                  <a:lnTo>
                    <a:pt x="863473" y="228600"/>
                  </a:lnTo>
                  <a:lnTo>
                    <a:pt x="907288" y="228600"/>
                  </a:lnTo>
                  <a:lnTo>
                    <a:pt x="907288" y="2032"/>
                  </a:lnTo>
                  <a:lnTo>
                    <a:pt x="862330" y="2032"/>
                  </a:lnTo>
                  <a:lnTo>
                    <a:pt x="862330" y="120269"/>
                  </a:lnTo>
                  <a:cubicBezTo>
                    <a:pt x="862330" y="135001"/>
                    <a:pt x="859790" y="147320"/>
                    <a:pt x="854710" y="157480"/>
                  </a:cubicBezTo>
                  <a:cubicBezTo>
                    <a:pt x="849630" y="167640"/>
                    <a:pt x="842391" y="175260"/>
                    <a:pt x="832993" y="180467"/>
                  </a:cubicBezTo>
                  <a:cubicBezTo>
                    <a:pt x="823595" y="185674"/>
                    <a:pt x="812292" y="188341"/>
                    <a:pt x="798957" y="188341"/>
                  </a:cubicBezTo>
                  <a:cubicBezTo>
                    <a:pt x="781431" y="188341"/>
                    <a:pt x="767842" y="183515"/>
                    <a:pt x="758317" y="173736"/>
                  </a:cubicBezTo>
                  <a:cubicBezTo>
                    <a:pt x="748919" y="164084"/>
                    <a:pt x="744093" y="149098"/>
                    <a:pt x="744093" y="129032"/>
                  </a:cubicBezTo>
                  <a:lnTo>
                    <a:pt x="744093" y="2032"/>
                  </a:lnTo>
                  <a:lnTo>
                    <a:pt x="699135" y="2032"/>
                  </a:lnTo>
                  <a:lnTo>
                    <a:pt x="699135" y="132334"/>
                  </a:lnTo>
                  <a:cubicBezTo>
                    <a:pt x="699135" y="153797"/>
                    <a:pt x="703199" y="171831"/>
                    <a:pt x="711200" y="186563"/>
                  </a:cubicBezTo>
                  <a:cubicBezTo>
                    <a:pt x="719201" y="201295"/>
                    <a:pt x="730758" y="212344"/>
                    <a:pt x="745363" y="219710"/>
                  </a:cubicBezTo>
                  <a:close/>
                  <a:moveTo>
                    <a:pt x="1033145" y="216789"/>
                  </a:moveTo>
                  <a:cubicBezTo>
                    <a:pt x="1049147" y="225933"/>
                    <a:pt x="1066927" y="230505"/>
                    <a:pt x="1086612" y="230505"/>
                  </a:cubicBezTo>
                  <a:cubicBezTo>
                    <a:pt x="1108075" y="230505"/>
                    <a:pt x="1127379" y="225679"/>
                    <a:pt x="1144524" y="215900"/>
                  </a:cubicBezTo>
                  <a:cubicBezTo>
                    <a:pt x="1161669" y="206121"/>
                    <a:pt x="1175131" y="192532"/>
                    <a:pt x="1184910" y="175133"/>
                  </a:cubicBezTo>
                  <a:cubicBezTo>
                    <a:pt x="1194689" y="157734"/>
                    <a:pt x="1199642" y="137795"/>
                    <a:pt x="1199642" y="115062"/>
                  </a:cubicBezTo>
                  <a:cubicBezTo>
                    <a:pt x="1199642" y="92583"/>
                    <a:pt x="1194816" y="72644"/>
                    <a:pt x="1184910" y="55245"/>
                  </a:cubicBezTo>
                  <a:cubicBezTo>
                    <a:pt x="1175004" y="37846"/>
                    <a:pt x="1161542" y="24257"/>
                    <a:pt x="1144397" y="14478"/>
                  </a:cubicBezTo>
                  <a:cubicBezTo>
                    <a:pt x="1127252" y="4699"/>
                    <a:pt x="1108075" y="0"/>
                    <a:pt x="1086612" y="0"/>
                  </a:cubicBezTo>
                  <a:cubicBezTo>
                    <a:pt x="1066800" y="0"/>
                    <a:pt x="1048766" y="4572"/>
                    <a:pt x="1032764" y="13589"/>
                  </a:cubicBezTo>
                  <a:cubicBezTo>
                    <a:pt x="1025779" y="17526"/>
                    <a:pt x="1019429" y="22225"/>
                    <a:pt x="1013714" y="27813"/>
                  </a:cubicBezTo>
                  <a:lnTo>
                    <a:pt x="1013714" y="2032"/>
                  </a:lnTo>
                  <a:lnTo>
                    <a:pt x="969899" y="2032"/>
                  </a:lnTo>
                  <a:lnTo>
                    <a:pt x="969899" y="306197"/>
                  </a:lnTo>
                  <a:lnTo>
                    <a:pt x="1014857" y="306197"/>
                  </a:lnTo>
                  <a:lnTo>
                    <a:pt x="1014857" y="203327"/>
                  </a:lnTo>
                  <a:cubicBezTo>
                    <a:pt x="1020318" y="208534"/>
                    <a:pt x="1026414" y="213106"/>
                    <a:pt x="1033145" y="216916"/>
                  </a:cubicBezTo>
                  <a:close/>
                  <a:moveTo>
                    <a:pt x="1120267" y="179705"/>
                  </a:moveTo>
                  <a:cubicBezTo>
                    <a:pt x="1109853" y="185674"/>
                    <a:pt x="1097915" y="188722"/>
                    <a:pt x="1084580" y="188722"/>
                  </a:cubicBezTo>
                  <a:cubicBezTo>
                    <a:pt x="1071118" y="188722"/>
                    <a:pt x="1059180" y="185674"/>
                    <a:pt x="1048512" y="179705"/>
                  </a:cubicBezTo>
                  <a:cubicBezTo>
                    <a:pt x="1037971" y="173609"/>
                    <a:pt x="1029589" y="165100"/>
                    <a:pt x="1023493" y="154051"/>
                  </a:cubicBezTo>
                  <a:cubicBezTo>
                    <a:pt x="1017397" y="143002"/>
                    <a:pt x="1014476" y="129921"/>
                    <a:pt x="1014476" y="115062"/>
                  </a:cubicBezTo>
                  <a:cubicBezTo>
                    <a:pt x="1014476" y="100203"/>
                    <a:pt x="1017524" y="87376"/>
                    <a:pt x="1023493" y="76454"/>
                  </a:cubicBezTo>
                  <a:cubicBezTo>
                    <a:pt x="1029462" y="65532"/>
                    <a:pt x="1037971" y="56896"/>
                    <a:pt x="1048512" y="50673"/>
                  </a:cubicBezTo>
                  <a:cubicBezTo>
                    <a:pt x="1059180" y="44450"/>
                    <a:pt x="1071118" y="41402"/>
                    <a:pt x="1084580" y="41402"/>
                  </a:cubicBezTo>
                  <a:cubicBezTo>
                    <a:pt x="1097915" y="41402"/>
                    <a:pt x="1109853" y="44450"/>
                    <a:pt x="1120267" y="50673"/>
                  </a:cubicBezTo>
                  <a:cubicBezTo>
                    <a:pt x="1130681" y="56896"/>
                    <a:pt x="1139063" y="65405"/>
                    <a:pt x="1145286" y="76454"/>
                  </a:cubicBezTo>
                  <a:cubicBezTo>
                    <a:pt x="1151509" y="87503"/>
                    <a:pt x="1154684" y="100330"/>
                    <a:pt x="1154684" y="115062"/>
                  </a:cubicBezTo>
                  <a:cubicBezTo>
                    <a:pt x="1154684" y="129794"/>
                    <a:pt x="1151509" y="142875"/>
                    <a:pt x="1145286" y="154051"/>
                  </a:cubicBezTo>
                  <a:cubicBezTo>
                    <a:pt x="1139063" y="165227"/>
                    <a:pt x="1130808" y="173609"/>
                    <a:pt x="1120267" y="179705"/>
                  </a:cubicBezTo>
                </a:path>
              </a:pathLst>
            </a:custGeom>
            <a:solidFill>
              <a:srgbClr val="332C2C"/>
            </a:solidFill>
          </p:spPr>
        </p:sp>
      </p:grpSp>
      <p:sp>
        <p:nvSpPr>
          <p:cNvPr id="16" name="TextBox 16"/>
          <p:cNvSpPr txBox="1"/>
          <p:nvPr/>
        </p:nvSpPr>
        <p:spPr>
          <a:xfrm>
            <a:off x="881501" y="1152515"/>
            <a:ext cx="16667045" cy="1767716"/>
          </a:xfrm>
          <a:prstGeom prst="rect">
            <a:avLst/>
          </a:prstGeom>
        </p:spPr>
        <p:txBody>
          <a:bodyPr lIns="0" tIns="0" rIns="0" bIns="0" rtlCol="0" anchor="t">
            <a:spAutoFit/>
          </a:bodyPr>
          <a:lstStyle/>
          <a:p>
            <a:pPr algn="l">
              <a:lnSpc>
                <a:spcPts val="3448"/>
              </a:lnSpc>
            </a:pPr>
            <a:r>
              <a:rPr lang="en-US" sz="3149">
                <a:solidFill>
                  <a:srgbClr val="332C2C"/>
                </a:solidFill>
                <a:latin typeface="Montserrat"/>
                <a:ea typeface="Montserrat"/>
                <a:cs typeface="Montserrat"/>
                <a:sym typeface="Montserrat"/>
              </a:rPr>
              <a:t>The main components of Assessment Centres include </a:t>
            </a:r>
            <a:r>
              <a:rPr lang="en-US" sz="3149">
                <a:solidFill>
                  <a:srgbClr val="000000"/>
                </a:solidFill>
                <a:latin typeface="Montserrat"/>
                <a:ea typeface="Montserrat"/>
                <a:cs typeface="Montserrat"/>
                <a:sym typeface="Montserrat"/>
              </a:rPr>
              <a:t>simulation exercises</a:t>
            </a:r>
            <a:r>
              <a:rPr lang="en-US" sz="3149">
                <a:solidFill>
                  <a:srgbClr val="332C2C"/>
                </a:solidFill>
                <a:latin typeface="Montserrat"/>
                <a:ea typeface="Montserrat"/>
                <a:cs typeface="Montserrat"/>
                <a:sym typeface="Montserrat"/>
              </a:rPr>
              <a:t>, </a:t>
            </a:r>
            <a:r>
              <a:rPr lang="en-US" sz="3149">
                <a:solidFill>
                  <a:srgbClr val="000000"/>
                </a:solidFill>
                <a:latin typeface="Montserrat"/>
                <a:ea typeface="Montserrat"/>
                <a:cs typeface="Montserrat"/>
                <a:sym typeface="Montserrat"/>
              </a:rPr>
              <a:t>group discussions</a:t>
            </a:r>
            <a:r>
              <a:rPr lang="en-US" sz="3149">
                <a:solidFill>
                  <a:srgbClr val="332C2C"/>
                </a:solidFill>
                <a:latin typeface="Montserrat"/>
                <a:ea typeface="Montserrat"/>
                <a:cs typeface="Montserrat"/>
                <a:sym typeface="Montserrat"/>
              </a:rPr>
              <a:t>, and </a:t>
            </a:r>
            <a:r>
              <a:rPr lang="en-US" sz="3149">
                <a:solidFill>
                  <a:srgbClr val="000000"/>
                </a:solidFill>
                <a:latin typeface="Montserrat"/>
                <a:ea typeface="Montserrat"/>
                <a:cs typeface="Montserrat"/>
                <a:sym typeface="Montserrat"/>
              </a:rPr>
              <a:t>interviews</a:t>
            </a:r>
            <a:r>
              <a:rPr lang="en-US" sz="3149">
                <a:solidFill>
                  <a:srgbClr val="332C2C"/>
                </a:solidFill>
                <a:latin typeface="Montserrat"/>
                <a:ea typeface="Montserrat"/>
                <a:cs typeface="Montserrat"/>
                <a:sym typeface="Montserrat"/>
              </a:rPr>
              <a:t>. These activities help assess various skills such as </a:t>
            </a:r>
            <a:r>
              <a:rPr lang="en-US" sz="3149">
                <a:solidFill>
                  <a:srgbClr val="000000"/>
                </a:solidFill>
                <a:latin typeface="Montserrat"/>
                <a:ea typeface="Montserrat"/>
                <a:cs typeface="Montserrat"/>
                <a:sym typeface="Montserrat"/>
              </a:rPr>
              <a:t>leadership</a:t>
            </a:r>
            <a:r>
              <a:rPr lang="en-US" sz="3149">
                <a:solidFill>
                  <a:srgbClr val="332C2C"/>
                </a:solidFill>
                <a:latin typeface="Montserrat"/>
                <a:ea typeface="Montserrat"/>
                <a:cs typeface="Montserrat"/>
                <a:sym typeface="Montserrat"/>
              </a:rPr>
              <a:t>, </a:t>
            </a:r>
            <a:r>
              <a:rPr lang="en-US" sz="3149">
                <a:solidFill>
                  <a:srgbClr val="000000"/>
                </a:solidFill>
                <a:latin typeface="Montserrat"/>
                <a:ea typeface="Montserrat"/>
                <a:cs typeface="Montserrat"/>
                <a:sym typeface="Montserrat"/>
              </a:rPr>
              <a:t>communication</a:t>
            </a:r>
            <a:r>
              <a:rPr lang="en-US" sz="3149">
                <a:solidFill>
                  <a:srgbClr val="332C2C"/>
                </a:solidFill>
                <a:latin typeface="Montserrat"/>
                <a:ea typeface="Montserrat"/>
                <a:cs typeface="Montserrat"/>
                <a:sym typeface="Montserrat"/>
              </a:rPr>
              <a:t>, and </a:t>
            </a:r>
            <a:r>
              <a:rPr lang="en-US" sz="3149">
                <a:solidFill>
                  <a:srgbClr val="000000"/>
                </a:solidFill>
                <a:latin typeface="Montserrat"/>
                <a:ea typeface="Montserrat"/>
                <a:cs typeface="Montserrat"/>
                <a:sym typeface="Montserrat"/>
              </a:rPr>
              <a:t>problem-solving</a:t>
            </a:r>
            <a:r>
              <a:rPr lang="en-US" sz="3149">
                <a:solidFill>
                  <a:srgbClr val="332C2C"/>
                </a:solidFill>
                <a:latin typeface="Montserrat"/>
                <a:ea typeface="Montserrat"/>
                <a:cs typeface="Montserrat"/>
                <a:sym typeface="Montserrat"/>
              </a:rPr>
              <a:t>, ensuring a comprehensive evaluation of each candidate.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8414997" cy="10413997"/>
          </a:xfrm>
          <a:custGeom>
            <a:avLst/>
            <a:gdLst/>
            <a:ahLst/>
            <a:cxnLst/>
            <a:rect l="l" t="t" r="r" b="b"/>
            <a:pathLst>
              <a:path w="18414997" h="10413997">
                <a:moveTo>
                  <a:pt x="0" y="0"/>
                </a:moveTo>
                <a:lnTo>
                  <a:pt x="18414997" y="0"/>
                </a:lnTo>
                <a:lnTo>
                  <a:pt x="18414997" y="10413997"/>
                </a:lnTo>
                <a:lnTo>
                  <a:pt x="0" y="104139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173549" y="3209820"/>
            <a:ext cx="5076825" cy="5076825"/>
          </a:xfrm>
          <a:custGeom>
            <a:avLst/>
            <a:gdLst/>
            <a:ahLst/>
            <a:cxnLst/>
            <a:rect l="l" t="t" r="r" b="b"/>
            <a:pathLst>
              <a:path w="5076825" h="5076825">
                <a:moveTo>
                  <a:pt x="0" y="0"/>
                </a:moveTo>
                <a:lnTo>
                  <a:pt x="5076825" y="0"/>
                </a:lnTo>
                <a:lnTo>
                  <a:pt x="5076825" y="5076825"/>
                </a:lnTo>
                <a:lnTo>
                  <a:pt x="0" y="5076825"/>
                </a:lnTo>
                <a:lnTo>
                  <a:pt x="0" y="0"/>
                </a:lnTo>
                <a:close/>
              </a:path>
            </a:pathLst>
          </a:custGeom>
          <a:blipFill>
            <a:blip r:embed="rId4"/>
            <a:stretch>
              <a:fillRect/>
            </a:stretch>
          </a:blipFill>
        </p:spPr>
      </p:sp>
      <p:grpSp>
        <p:nvGrpSpPr>
          <p:cNvPr id="4" name="Group 4"/>
          <p:cNvGrpSpPr>
            <a:grpSpLocks noChangeAspect="1"/>
          </p:cNvGrpSpPr>
          <p:nvPr/>
        </p:nvGrpSpPr>
        <p:grpSpPr>
          <a:xfrm>
            <a:off x="-63436" y="484708"/>
            <a:ext cx="18414940" cy="174622"/>
            <a:chOff x="0" y="0"/>
            <a:chExt cx="18414936" cy="174625"/>
          </a:xfrm>
        </p:grpSpPr>
        <p:sp>
          <p:nvSpPr>
            <p:cNvPr id="5" name="Freeform 5"/>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6" name="Freeform 6"/>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7" name="Freeform 7"/>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8" name="Freeform 8"/>
          <p:cNvSpPr/>
          <p:nvPr/>
        </p:nvSpPr>
        <p:spPr>
          <a:xfrm>
            <a:off x="1596628" y="3883352"/>
            <a:ext cx="6928561" cy="1679229"/>
          </a:xfrm>
          <a:custGeom>
            <a:avLst/>
            <a:gdLst/>
            <a:ahLst/>
            <a:cxnLst/>
            <a:rect l="l" t="t" r="r" b="b"/>
            <a:pathLst>
              <a:path w="6928561" h="1679229">
                <a:moveTo>
                  <a:pt x="0" y="0"/>
                </a:moveTo>
                <a:lnTo>
                  <a:pt x="6928561" y="0"/>
                </a:lnTo>
                <a:lnTo>
                  <a:pt x="6928561" y="1679229"/>
                </a:lnTo>
                <a:lnTo>
                  <a:pt x="0" y="16792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1625451" y="3450469"/>
            <a:ext cx="7585472" cy="2983830"/>
          </a:xfrm>
          <a:prstGeom prst="rect">
            <a:avLst/>
          </a:prstGeom>
        </p:spPr>
        <p:txBody>
          <a:bodyPr lIns="0" tIns="0" rIns="0" bIns="0" rtlCol="0" anchor="t">
            <a:spAutoFit/>
          </a:bodyPr>
          <a:lstStyle/>
          <a:p>
            <a:pPr algn="l">
              <a:lnSpc>
                <a:spcPts val="3353"/>
              </a:lnSpc>
            </a:pPr>
            <a:r>
              <a:rPr lang="en-US" sz="2755">
                <a:solidFill>
                  <a:srgbClr val="332C2C"/>
                </a:solidFill>
                <a:latin typeface="Montserrat"/>
                <a:ea typeface="Montserrat"/>
                <a:cs typeface="Montserrat"/>
                <a:sym typeface="Montserrat"/>
              </a:rPr>
              <a:t>Assessment Centres offer numerous beneﬁts, including </a:t>
            </a:r>
            <a:r>
              <a:rPr lang="en-US" sz="2755">
                <a:solidFill>
                  <a:srgbClr val="000000"/>
                </a:solidFill>
                <a:latin typeface="Montserrat"/>
                <a:ea typeface="Montserrat"/>
                <a:cs typeface="Montserrat"/>
                <a:sym typeface="Montserrat"/>
              </a:rPr>
              <a:t>objective evaluation</a:t>
            </a:r>
            <a:r>
              <a:rPr lang="en-US" sz="2755">
                <a:solidFill>
                  <a:srgbClr val="332C2C"/>
                </a:solidFill>
                <a:latin typeface="Montserrat"/>
                <a:ea typeface="Montserrat"/>
                <a:cs typeface="Montserrat"/>
                <a:sym typeface="Montserrat"/>
              </a:rPr>
              <a:t>, enhanced </a:t>
            </a:r>
            <a:r>
              <a:rPr lang="en-US" sz="2755">
                <a:solidFill>
                  <a:srgbClr val="000000"/>
                </a:solidFill>
                <a:latin typeface="Montserrat"/>
                <a:ea typeface="Montserrat"/>
                <a:cs typeface="Montserrat"/>
                <a:sym typeface="Montserrat"/>
              </a:rPr>
              <a:t>candidate experience</a:t>
            </a:r>
            <a:r>
              <a:rPr lang="en-US" sz="2755">
                <a:solidFill>
                  <a:srgbClr val="332C2C"/>
                </a:solidFill>
                <a:latin typeface="Montserrat"/>
                <a:ea typeface="Montserrat"/>
                <a:cs typeface="Montserrat"/>
                <a:sym typeface="Montserrat"/>
              </a:rPr>
              <a:t>, and improved </a:t>
            </a:r>
            <a:r>
              <a:rPr lang="en-US" sz="2755">
                <a:solidFill>
                  <a:srgbClr val="000000"/>
                </a:solidFill>
                <a:latin typeface="Montserrat"/>
                <a:ea typeface="Montserrat"/>
                <a:cs typeface="Montserrat"/>
                <a:sym typeface="Montserrat"/>
              </a:rPr>
              <a:t>decision-making</a:t>
            </a:r>
            <a:r>
              <a:rPr lang="en-US" sz="2755">
                <a:solidFill>
                  <a:srgbClr val="332C2C"/>
                </a:solidFill>
                <a:latin typeface="Montserrat"/>
                <a:ea typeface="Montserrat"/>
                <a:cs typeface="Montserrat"/>
                <a:sym typeface="Montserrat"/>
              </a:rPr>
              <a:t>. They provide a </a:t>
            </a:r>
            <a:r>
              <a:rPr lang="en-US" sz="2755">
                <a:solidFill>
                  <a:srgbClr val="000000"/>
                </a:solidFill>
                <a:latin typeface="Montserrat"/>
                <a:ea typeface="Montserrat"/>
                <a:cs typeface="Montserrat"/>
                <a:sym typeface="Montserrat"/>
              </a:rPr>
              <a:t>holistic view</a:t>
            </a:r>
            <a:r>
              <a:rPr lang="en-US" sz="2755">
                <a:solidFill>
                  <a:srgbClr val="332C2C"/>
                </a:solidFill>
                <a:latin typeface="Montserrat"/>
                <a:ea typeface="Montserrat"/>
                <a:cs typeface="Montserrat"/>
                <a:sym typeface="Montserrat"/>
              </a:rPr>
              <a:t> of candidates, helping organizations select individuals who align with their strategic goals.</a:t>
            </a:r>
          </a:p>
        </p:txBody>
      </p:sp>
      <p:sp>
        <p:nvSpPr>
          <p:cNvPr id="10" name="TextBox 10"/>
          <p:cNvSpPr txBox="1"/>
          <p:nvPr/>
        </p:nvSpPr>
        <p:spPr>
          <a:xfrm>
            <a:off x="1600000" y="1475975"/>
            <a:ext cx="7623496" cy="810435"/>
          </a:xfrm>
          <a:prstGeom prst="rect">
            <a:avLst/>
          </a:prstGeom>
        </p:spPr>
        <p:txBody>
          <a:bodyPr lIns="0" tIns="0" rIns="0" bIns="0" rtlCol="0" anchor="t">
            <a:spAutoFit/>
          </a:bodyPr>
          <a:lstStyle/>
          <a:p>
            <a:pPr algn="l">
              <a:lnSpc>
                <a:spcPts val="6509"/>
              </a:lnSpc>
            </a:pPr>
            <a:r>
              <a:rPr lang="en-US" sz="4650" b="1">
                <a:solidFill>
                  <a:srgbClr val="332C2C"/>
                </a:solidFill>
                <a:latin typeface="Abhaya Libre Medium"/>
                <a:ea typeface="Abhaya Libre Medium"/>
                <a:cs typeface="Abhaya Libre Medium"/>
                <a:sym typeface="Abhaya Libre Medium"/>
              </a:rPr>
              <a:t>Beneﬁts of Assessment Centres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4997" cy="10413997"/>
            <a:chOff x="0" y="0"/>
            <a:chExt cx="18415000" cy="10414000"/>
          </a:xfrm>
        </p:grpSpPr>
        <p:sp>
          <p:nvSpPr>
            <p:cNvPr id="3" name="Freeform 3"/>
            <p:cNvSpPr/>
            <p:nvPr/>
          </p:nvSpPr>
          <p:spPr>
            <a:xfrm>
              <a:off x="63500" y="6350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F5F2EE"/>
            </a:solidFill>
          </p:spPr>
        </p:sp>
        <p:sp>
          <p:nvSpPr>
            <p:cNvPr id="4" name="Freeform 4"/>
            <p:cNvSpPr/>
            <p:nvPr/>
          </p:nvSpPr>
          <p:spPr>
            <a:xfrm>
              <a:off x="1683512" y="3176016"/>
              <a:ext cx="5229225" cy="5229225"/>
            </a:xfrm>
            <a:custGeom>
              <a:avLst/>
              <a:gdLst/>
              <a:ahLst/>
              <a:cxnLst/>
              <a:rect l="l" t="t" r="r" b="b"/>
              <a:pathLst>
                <a:path w="5229225" h="5229225">
                  <a:moveTo>
                    <a:pt x="0" y="5229225"/>
                  </a:moveTo>
                  <a:lnTo>
                    <a:pt x="5229225" y="5229225"/>
                  </a:lnTo>
                  <a:lnTo>
                    <a:pt x="5229225" y="0"/>
                  </a:lnTo>
                  <a:lnTo>
                    <a:pt x="0" y="0"/>
                  </a:lnTo>
                  <a:close/>
                </a:path>
              </a:pathLst>
            </a:custGeom>
            <a:solidFill>
              <a:srgbClr val="332C2C"/>
            </a:solidFill>
          </p:spPr>
        </p:sp>
      </p:grpSp>
      <p:sp>
        <p:nvSpPr>
          <p:cNvPr id="5" name="Freeform 5"/>
          <p:cNvSpPr/>
          <p:nvPr/>
        </p:nvSpPr>
        <p:spPr>
          <a:xfrm>
            <a:off x="1690611" y="3171739"/>
            <a:ext cx="5095875" cy="5095875"/>
          </a:xfrm>
          <a:custGeom>
            <a:avLst/>
            <a:gdLst/>
            <a:ahLst/>
            <a:cxnLst/>
            <a:rect l="l" t="t" r="r" b="b"/>
            <a:pathLst>
              <a:path w="5095875" h="5095875">
                <a:moveTo>
                  <a:pt x="0" y="0"/>
                </a:moveTo>
                <a:lnTo>
                  <a:pt x="5095875" y="0"/>
                </a:lnTo>
                <a:lnTo>
                  <a:pt x="5095875" y="5095875"/>
                </a:lnTo>
                <a:lnTo>
                  <a:pt x="0" y="5095875"/>
                </a:lnTo>
                <a:lnTo>
                  <a:pt x="0" y="0"/>
                </a:lnTo>
                <a:close/>
              </a:path>
            </a:pathLst>
          </a:custGeom>
          <a:blipFill>
            <a:blip r:embed="rId2"/>
            <a:stretch>
              <a:fillRect/>
            </a:stretch>
          </a:blipFill>
        </p:spPr>
      </p:sp>
      <p:grpSp>
        <p:nvGrpSpPr>
          <p:cNvPr id="6" name="Group 6"/>
          <p:cNvGrpSpPr>
            <a:grpSpLocks noChangeAspect="1"/>
          </p:cNvGrpSpPr>
          <p:nvPr/>
        </p:nvGrpSpPr>
        <p:grpSpPr>
          <a:xfrm>
            <a:off x="-63436" y="484699"/>
            <a:ext cx="18414940" cy="174622"/>
            <a:chOff x="0" y="0"/>
            <a:chExt cx="18414936" cy="174625"/>
          </a:xfrm>
        </p:grpSpPr>
        <p:sp>
          <p:nvSpPr>
            <p:cNvPr id="7" name="Freeform 7"/>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8" name="Freeform 8"/>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9" name="Freeform 9"/>
          <p:cNvSpPr/>
          <p:nvPr/>
        </p:nvSpPr>
        <p:spPr>
          <a:xfrm>
            <a:off x="11850900" y="5594995"/>
            <a:ext cx="6437100" cy="4692005"/>
          </a:xfrm>
          <a:custGeom>
            <a:avLst/>
            <a:gdLst/>
            <a:ahLst/>
            <a:cxnLst/>
            <a:rect l="l" t="t" r="r" b="b"/>
            <a:pathLst>
              <a:path w="6437100" h="4692005">
                <a:moveTo>
                  <a:pt x="0" y="0"/>
                </a:moveTo>
                <a:lnTo>
                  <a:pt x="6437100" y="0"/>
                </a:lnTo>
                <a:lnTo>
                  <a:pt x="6437100" y="4692005"/>
                </a:lnTo>
                <a:lnTo>
                  <a:pt x="0" y="469200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11" name="Freeform 11"/>
          <p:cNvSpPr/>
          <p:nvPr/>
        </p:nvSpPr>
        <p:spPr>
          <a:xfrm>
            <a:off x="8370503" y="4714294"/>
            <a:ext cx="4013606" cy="404670"/>
          </a:xfrm>
          <a:custGeom>
            <a:avLst/>
            <a:gdLst/>
            <a:ahLst/>
            <a:cxnLst/>
            <a:rect l="l" t="t" r="r" b="b"/>
            <a:pathLst>
              <a:path w="4013606" h="404670">
                <a:moveTo>
                  <a:pt x="0" y="0"/>
                </a:moveTo>
                <a:lnTo>
                  <a:pt x="4013607" y="0"/>
                </a:lnTo>
                <a:lnTo>
                  <a:pt x="4013607" y="404670"/>
                </a:lnTo>
                <a:lnTo>
                  <a:pt x="0" y="4046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8370503" y="5144710"/>
            <a:ext cx="2525982" cy="889902"/>
          </a:xfrm>
          <a:custGeom>
            <a:avLst/>
            <a:gdLst/>
            <a:ahLst/>
            <a:cxnLst/>
            <a:rect l="l" t="t" r="r" b="b"/>
            <a:pathLst>
              <a:path w="2525982" h="889902">
                <a:moveTo>
                  <a:pt x="0" y="0"/>
                </a:moveTo>
                <a:lnTo>
                  <a:pt x="2525983" y="0"/>
                </a:lnTo>
                <a:lnTo>
                  <a:pt x="2525983" y="889901"/>
                </a:lnTo>
                <a:lnTo>
                  <a:pt x="0" y="8899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3521814" y="5142919"/>
            <a:ext cx="2372363" cy="470878"/>
          </a:xfrm>
          <a:custGeom>
            <a:avLst/>
            <a:gdLst/>
            <a:ahLst/>
            <a:cxnLst/>
            <a:rect l="l" t="t" r="r" b="b"/>
            <a:pathLst>
              <a:path w="2372363" h="470878">
                <a:moveTo>
                  <a:pt x="0" y="0"/>
                </a:moveTo>
                <a:lnTo>
                  <a:pt x="2372363" y="0"/>
                </a:lnTo>
                <a:lnTo>
                  <a:pt x="2372363" y="470878"/>
                </a:lnTo>
                <a:lnTo>
                  <a:pt x="0" y="47087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TextBox 14"/>
          <p:cNvSpPr txBox="1"/>
          <p:nvPr/>
        </p:nvSpPr>
        <p:spPr>
          <a:xfrm>
            <a:off x="8417957" y="3435467"/>
            <a:ext cx="7561602" cy="2983821"/>
          </a:xfrm>
          <a:prstGeom prst="rect">
            <a:avLst/>
          </a:prstGeom>
        </p:spPr>
        <p:txBody>
          <a:bodyPr lIns="0" tIns="0" rIns="0" bIns="0" rtlCol="0" anchor="t">
            <a:spAutoFit/>
          </a:bodyPr>
          <a:lstStyle/>
          <a:p>
            <a:pPr algn="l">
              <a:lnSpc>
                <a:spcPts val="3353"/>
              </a:lnSpc>
            </a:pPr>
            <a:r>
              <a:rPr lang="en-US" sz="2755">
                <a:solidFill>
                  <a:srgbClr val="332C2C"/>
                </a:solidFill>
                <a:latin typeface="Montserrat"/>
                <a:ea typeface="Montserrat"/>
                <a:cs typeface="Montserrat"/>
                <a:sym typeface="Montserrat"/>
              </a:rPr>
              <a:t>Performance Appraisal is a systematic evaluation of employee performance over a speciﬁc period. It aims to provide </a:t>
            </a:r>
            <a:r>
              <a:rPr lang="en-US" sz="2755">
                <a:solidFill>
                  <a:srgbClr val="000000"/>
                </a:solidFill>
                <a:latin typeface="Montserrat"/>
                <a:ea typeface="Montserrat"/>
                <a:cs typeface="Montserrat"/>
                <a:sym typeface="Montserrat"/>
              </a:rPr>
              <a:t>constructive feedback</a:t>
            </a:r>
            <a:r>
              <a:rPr lang="en-US" sz="2755">
                <a:solidFill>
                  <a:srgbClr val="332C2C"/>
                </a:solidFill>
                <a:latin typeface="Montserrat"/>
                <a:ea typeface="Montserrat"/>
                <a:cs typeface="Montserrat"/>
                <a:sym typeface="Montserrat"/>
              </a:rPr>
              <a:t>, identify areas for </a:t>
            </a:r>
            <a:r>
              <a:rPr lang="en-US" sz="2755">
                <a:solidFill>
                  <a:srgbClr val="000000"/>
                </a:solidFill>
                <a:latin typeface="Montserrat"/>
                <a:ea typeface="Montserrat"/>
                <a:cs typeface="Montserrat"/>
                <a:sym typeface="Montserrat"/>
              </a:rPr>
              <a:t>improvement</a:t>
            </a:r>
            <a:r>
              <a:rPr lang="en-US" sz="2755">
                <a:solidFill>
                  <a:srgbClr val="332C2C"/>
                </a:solidFill>
                <a:latin typeface="Montserrat"/>
                <a:ea typeface="Montserrat"/>
                <a:cs typeface="Montserrat"/>
                <a:sym typeface="Montserrat"/>
              </a:rPr>
              <a:t>, and set future </a:t>
            </a:r>
            <a:r>
              <a:rPr lang="en-US" sz="2755">
                <a:solidFill>
                  <a:srgbClr val="000000"/>
                </a:solidFill>
                <a:latin typeface="Montserrat"/>
                <a:ea typeface="Montserrat"/>
                <a:cs typeface="Montserrat"/>
                <a:sym typeface="Montserrat"/>
              </a:rPr>
              <a:t>performance goals</a:t>
            </a:r>
            <a:r>
              <a:rPr lang="en-US" sz="2755">
                <a:solidFill>
                  <a:srgbClr val="332C2C"/>
                </a:solidFill>
                <a:latin typeface="Montserrat"/>
                <a:ea typeface="Montserrat"/>
                <a:cs typeface="Montserrat"/>
                <a:sym typeface="Montserrat"/>
              </a:rPr>
              <a:t>, ensuring alignment with organizational objectives.</a:t>
            </a:r>
          </a:p>
        </p:txBody>
      </p:sp>
      <p:sp>
        <p:nvSpPr>
          <p:cNvPr id="15" name="TextBox 15"/>
          <p:cNvSpPr txBox="1"/>
          <p:nvPr/>
        </p:nvSpPr>
        <p:spPr>
          <a:xfrm>
            <a:off x="8392506" y="1474508"/>
            <a:ext cx="7616247" cy="755380"/>
          </a:xfrm>
          <a:prstGeom prst="rect">
            <a:avLst/>
          </a:prstGeom>
        </p:spPr>
        <p:txBody>
          <a:bodyPr lIns="0" tIns="0" rIns="0" bIns="0" rtlCol="0" anchor="t">
            <a:spAutoFit/>
          </a:bodyPr>
          <a:lstStyle/>
          <a:p>
            <a:pPr algn="l">
              <a:lnSpc>
                <a:spcPts val="6090"/>
              </a:lnSpc>
            </a:pPr>
            <a:r>
              <a:rPr lang="en-US" sz="4350" b="1">
                <a:solidFill>
                  <a:srgbClr val="332C2C"/>
                </a:solidFill>
                <a:latin typeface="Abhaya Libre Medium"/>
                <a:ea typeface="Abhaya Libre Medium"/>
                <a:cs typeface="Abhaya Libre Medium"/>
                <a:sym typeface="Abhaya Libre Medium"/>
              </a:rPr>
              <a:t>Performance Appraisal Overview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8414997" cy="10413997"/>
          </a:xfrm>
          <a:custGeom>
            <a:avLst/>
            <a:gdLst/>
            <a:ahLst/>
            <a:cxnLst/>
            <a:rect l="l" t="t" r="r" b="b"/>
            <a:pathLst>
              <a:path w="18414997" h="10413997">
                <a:moveTo>
                  <a:pt x="0" y="0"/>
                </a:moveTo>
                <a:lnTo>
                  <a:pt x="18414997" y="0"/>
                </a:lnTo>
                <a:lnTo>
                  <a:pt x="18414997" y="10413997"/>
                </a:lnTo>
                <a:lnTo>
                  <a:pt x="0" y="104139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173549" y="3209820"/>
            <a:ext cx="5076825" cy="5076825"/>
          </a:xfrm>
          <a:custGeom>
            <a:avLst/>
            <a:gdLst/>
            <a:ahLst/>
            <a:cxnLst/>
            <a:rect l="l" t="t" r="r" b="b"/>
            <a:pathLst>
              <a:path w="5076825" h="5076825">
                <a:moveTo>
                  <a:pt x="0" y="0"/>
                </a:moveTo>
                <a:lnTo>
                  <a:pt x="5076825" y="0"/>
                </a:lnTo>
                <a:lnTo>
                  <a:pt x="5076825" y="5076825"/>
                </a:lnTo>
                <a:lnTo>
                  <a:pt x="0" y="5076825"/>
                </a:lnTo>
                <a:lnTo>
                  <a:pt x="0" y="0"/>
                </a:lnTo>
                <a:close/>
              </a:path>
            </a:pathLst>
          </a:custGeom>
          <a:blipFill>
            <a:blip r:embed="rId4"/>
            <a:stretch>
              <a:fillRect/>
            </a:stretch>
          </a:blipFill>
        </p:spPr>
      </p:sp>
      <p:grpSp>
        <p:nvGrpSpPr>
          <p:cNvPr id="4" name="Group 4"/>
          <p:cNvGrpSpPr>
            <a:grpSpLocks noChangeAspect="1"/>
          </p:cNvGrpSpPr>
          <p:nvPr/>
        </p:nvGrpSpPr>
        <p:grpSpPr>
          <a:xfrm>
            <a:off x="-63436" y="484699"/>
            <a:ext cx="18414940" cy="174622"/>
            <a:chOff x="0" y="0"/>
            <a:chExt cx="18414936" cy="174625"/>
          </a:xfrm>
        </p:grpSpPr>
        <p:sp>
          <p:nvSpPr>
            <p:cNvPr id="5" name="Freeform 5"/>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6" name="Freeform 6"/>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7" name="Freeform 7"/>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8" name="Freeform 8"/>
          <p:cNvSpPr/>
          <p:nvPr/>
        </p:nvSpPr>
        <p:spPr>
          <a:xfrm>
            <a:off x="1568948" y="4300661"/>
            <a:ext cx="2912583" cy="404670"/>
          </a:xfrm>
          <a:custGeom>
            <a:avLst/>
            <a:gdLst/>
            <a:ahLst/>
            <a:cxnLst/>
            <a:rect l="l" t="t" r="r" b="b"/>
            <a:pathLst>
              <a:path w="2912583" h="404670">
                <a:moveTo>
                  <a:pt x="0" y="0"/>
                </a:moveTo>
                <a:lnTo>
                  <a:pt x="2912584" y="0"/>
                </a:lnTo>
                <a:lnTo>
                  <a:pt x="2912584" y="404670"/>
                </a:lnTo>
                <a:lnTo>
                  <a:pt x="0" y="4046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578016" y="4731077"/>
            <a:ext cx="3073365" cy="470802"/>
          </a:xfrm>
          <a:custGeom>
            <a:avLst/>
            <a:gdLst/>
            <a:ahLst/>
            <a:cxnLst/>
            <a:rect l="l" t="t" r="r" b="b"/>
            <a:pathLst>
              <a:path w="3073365" h="470802">
                <a:moveTo>
                  <a:pt x="0" y="0"/>
                </a:moveTo>
                <a:lnTo>
                  <a:pt x="3073365" y="0"/>
                </a:lnTo>
                <a:lnTo>
                  <a:pt x="3073365" y="470802"/>
                </a:lnTo>
                <a:lnTo>
                  <a:pt x="0" y="47080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5229911" y="3881561"/>
            <a:ext cx="3888076" cy="891692"/>
          </a:xfrm>
          <a:custGeom>
            <a:avLst/>
            <a:gdLst/>
            <a:ahLst/>
            <a:cxnLst/>
            <a:rect l="l" t="t" r="r" b="b"/>
            <a:pathLst>
              <a:path w="3888076" h="891692">
                <a:moveTo>
                  <a:pt x="0" y="0"/>
                </a:moveTo>
                <a:lnTo>
                  <a:pt x="3888076" y="0"/>
                </a:lnTo>
                <a:lnTo>
                  <a:pt x="3888076" y="891693"/>
                </a:lnTo>
                <a:lnTo>
                  <a:pt x="0" y="89169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1625451" y="3450469"/>
            <a:ext cx="7633421" cy="2983830"/>
          </a:xfrm>
          <a:prstGeom prst="rect">
            <a:avLst/>
          </a:prstGeom>
        </p:spPr>
        <p:txBody>
          <a:bodyPr lIns="0" tIns="0" rIns="0" bIns="0" rtlCol="0" anchor="t">
            <a:spAutoFit/>
          </a:bodyPr>
          <a:lstStyle/>
          <a:p>
            <a:pPr algn="l">
              <a:lnSpc>
                <a:spcPts val="3353"/>
              </a:lnSpc>
            </a:pPr>
            <a:r>
              <a:rPr lang="en-US" sz="2755">
                <a:solidFill>
                  <a:srgbClr val="332C2C"/>
                </a:solidFill>
                <a:latin typeface="Montserrat"/>
                <a:ea typeface="Montserrat"/>
                <a:cs typeface="Montserrat"/>
                <a:sym typeface="Montserrat"/>
              </a:rPr>
              <a:t>There are several types of performance appraisals, including </a:t>
            </a:r>
            <a:r>
              <a:rPr lang="en-US" sz="2755">
                <a:solidFill>
                  <a:srgbClr val="000000"/>
                </a:solidFill>
                <a:latin typeface="Montserrat"/>
                <a:ea typeface="Montserrat"/>
                <a:cs typeface="Montserrat"/>
                <a:sym typeface="Montserrat"/>
              </a:rPr>
              <a:t>360-degree feedback</a:t>
            </a:r>
            <a:r>
              <a:rPr lang="en-US" sz="2755">
                <a:solidFill>
                  <a:srgbClr val="332C2C"/>
                </a:solidFill>
                <a:latin typeface="Montserrat"/>
                <a:ea typeface="Montserrat"/>
                <a:cs typeface="Montserrat"/>
                <a:sym typeface="Montserrat"/>
              </a:rPr>
              <a:t>, </a:t>
            </a:r>
            <a:r>
              <a:rPr lang="en-US" sz="2755">
                <a:solidFill>
                  <a:srgbClr val="000000"/>
                </a:solidFill>
                <a:latin typeface="Montserrat"/>
                <a:ea typeface="Montserrat"/>
                <a:cs typeface="Montserrat"/>
                <a:sym typeface="Montserrat"/>
              </a:rPr>
              <a:t>self-assessment</a:t>
            </a:r>
            <a:r>
              <a:rPr lang="en-US" sz="2755">
                <a:solidFill>
                  <a:srgbClr val="332C2C"/>
                </a:solidFill>
                <a:latin typeface="Montserrat"/>
                <a:ea typeface="Montserrat"/>
                <a:cs typeface="Montserrat"/>
                <a:sym typeface="Montserrat"/>
              </a:rPr>
              <a:t>, and </a:t>
            </a:r>
            <a:r>
              <a:rPr lang="en-US" sz="2755">
                <a:solidFill>
                  <a:srgbClr val="000000"/>
                </a:solidFill>
                <a:latin typeface="Montserrat"/>
                <a:ea typeface="Montserrat"/>
                <a:cs typeface="Montserrat"/>
                <a:sym typeface="Montserrat"/>
              </a:rPr>
              <a:t>management by objectives (MBO)</a:t>
            </a:r>
            <a:r>
              <a:rPr lang="en-US" sz="2755">
                <a:solidFill>
                  <a:srgbClr val="332C2C"/>
                </a:solidFill>
                <a:latin typeface="Montserrat"/>
                <a:ea typeface="Montserrat"/>
                <a:cs typeface="Montserrat"/>
                <a:sym typeface="Montserrat"/>
              </a:rPr>
              <a:t>. Each type offers unique advantages and can be tailored to meet speciﬁc organizational needs, enhancing employee development.</a:t>
            </a:r>
          </a:p>
        </p:txBody>
      </p:sp>
      <p:sp>
        <p:nvSpPr>
          <p:cNvPr id="12" name="TextBox 12"/>
          <p:cNvSpPr txBox="1"/>
          <p:nvPr/>
        </p:nvSpPr>
        <p:spPr>
          <a:xfrm>
            <a:off x="1600000" y="1489510"/>
            <a:ext cx="7593149" cy="755380"/>
          </a:xfrm>
          <a:prstGeom prst="rect">
            <a:avLst/>
          </a:prstGeom>
        </p:spPr>
        <p:txBody>
          <a:bodyPr lIns="0" tIns="0" rIns="0" bIns="0" rtlCol="0" anchor="t">
            <a:spAutoFit/>
          </a:bodyPr>
          <a:lstStyle/>
          <a:p>
            <a:pPr algn="l">
              <a:lnSpc>
                <a:spcPts val="6090"/>
              </a:lnSpc>
            </a:pPr>
            <a:r>
              <a:rPr lang="en-US" sz="4350" b="1">
                <a:solidFill>
                  <a:srgbClr val="332C2C"/>
                </a:solidFill>
                <a:latin typeface="Abhaya Libre Medium"/>
                <a:ea typeface="Abhaya Libre Medium"/>
                <a:cs typeface="Abhaya Libre Medium"/>
                <a:sym typeface="Abhaya Libre Medium"/>
              </a:rPr>
              <a:t>Types of Performance Appraisals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4997" cy="10413997"/>
            <a:chOff x="0" y="0"/>
            <a:chExt cx="18415000" cy="10414000"/>
          </a:xfrm>
        </p:grpSpPr>
        <p:sp>
          <p:nvSpPr>
            <p:cNvPr id="3" name="Freeform 3"/>
            <p:cNvSpPr/>
            <p:nvPr/>
          </p:nvSpPr>
          <p:spPr>
            <a:xfrm>
              <a:off x="63500" y="6350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F5F2EE"/>
            </a:solidFill>
          </p:spPr>
        </p:sp>
        <p:sp>
          <p:nvSpPr>
            <p:cNvPr id="4" name="Freeform 4"/>
            <p:cNvSpPr/>
            <p:nvPr/>
          </p:nvSpPr>
          <p:spPr>
            <a:xfrm>
              <a:off x="1683512" y="3176016"/>
              <a:ext cx="5229225" cy="5229225"/>
            </a:xfrm>
            <a:custGeom>
              <a:avLst/>
              <a:gdLst/>
              <a:ahLst/>
              <a:cxnLst/>
              <a:rect l="l" t="t" r="r" b="b"/>
              <a:pathLst>
                <a:path w="5229225" h="5229225">
                  <a:moveTo>
                    <a:pt x="0" y="5229225"/>
                  </a:moveTo>
                  <a:lnTo>
                    <a:pt x="5229225" y="5229225"/>
                  </a:lnTo>
                  <a:lnTo>
                    <a:pt x="5229225" y="0"/>
                  </a:lnTo>
                  <a:lnTo>
                    <a:pt x="0" y="0"/>
                  </a:lnTo>
                  <a:close/>
                </a:path>
              </a:pathLst>
            </a:custGeom>
            <a:solidFill>
              <a:srgbClr val="332C2C"/>
            </a:solidFill>
          </p:spPr>
        </p:sp>
      </p:grpSp>
      <p:sp>
        <p:nvSpPr>
          <p:cNvPr id="5" name="Freeform 5"/>
          <p:cNvSpPr/>
          <p:nvPr/>
        </p:nvSpPr>
        <p:spPr>
          <a:xfrm>
            <a:off x="1690611" y="3171749"/>
            <a:ext cx="5095875" cy="5095865"/>
          </a:xfrm>
          <a:custGeom>
            <a:avLst/>
            <a:gdLst/>
            <a:ahLst/>
            <a:cxnLst/>
            <a:rect l="l" t="t" r="r" b="b"/>
            <a:pathLst>
              <a:path w="5095875" h="5095865">
                <a:moveTo>
                  <a:pt x="0" y="0"/>
                </a:moveTo>
                <a:lnTo>
                  <a:pt x="5095875" y="0"/>
                </a:lnTo>
                <a:lnTo>
                  <a:pt x="5095875" y="5095865"/>
                </a:lnTo>
                <a:lnTo>
                  <a:pt x="0" y="5095865"/>
                </a:lnTo>
                <a:lnTo>
                  <a:pt x="0" y="0"/>
                </a:lnTo>
                <a:close/>
              </a:path>
            </a:pathLst>
          </a:custGeom>
          <a:blipFill>
            <a:blip r:embed="rId2"/>
            <a:stretch>
              <a:fillRect/>
            </a:stretch>
          </a:blipFill>
        </p:spPr>
      </p:sp>
      <p:grpSp>
        <p:nvGrpSpPr>
          <p:cNvPr id="6" name="Group 6"/>
          <p:cNvGrpSpPr>
            <a:grpSpLocks noChangeAspect="1"/>
          </p:cNvGrpSpPr>
          <p:nvPr/>
        </p:nvGrpSpPr>
        <p:grpSpPr>
          <a:xfrm>
            <a:off x="-63436" y="484708"/>
            <a:ext cx="18414940" cy="174622"/>
            <a:chOff x="0" y="0"/>
            <a:chExt cx="18414936" cy="174625"/>
          </a:xfrm>
        </p:grpSpPr>
        <p:sp>
          <p:nvSpPr>
            <p:cNvPr id="7" name="Freeform 7"/>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8" name="Freeform 8"/>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9" name="Freeform 9"/>
          <p:cNvSpPr/>
          <p:nvPr/>
        </p:nvSpPr>
        <p:spPr>
          <a:xfrm>
            <a:off x="11850900" y="5594995"/>
            <a:ext cx="6437100" cy="4692005"/>
          </a:xfrm>
          <a:custGeom>
            <a:avLst/>
            <a:gdLst/>
            <a:ahLst/>
            <a:cxnLst/>
            <a:rect l="l" t="t" r="r" b="b"/>
            <a:pathLst>
              <a:path w="6437100" h="4692005">
                <a:moveTo>
                  <a:pt x="0" y="0"/>
                </a:moveTo>
                <a:lnTo>
                  <a:pt x="6437100" y="0"/>
                </a:lnTo>
                <a:lnTo>
                  <a:pt x="6437100" y="4692005"/>
                </a:lnTo>
                <a:lnTo>
                  <a:pt x="0" y="469200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11" name="Freeform 11"/>
          <p:cNvSpPr/>
          <p:nvPr/>
        </p:nvSpPr>
        <p:spPr>
          <a:xfrm>
            <a:off x="10398633" y="4287460"/>
            <a:ext cx="1474241" cy="470802"/>
          </a:xfrm>
          <a:custGeom>
            <a:avLst/>
            <a:gdLst/>
            <a:ahLst/>
            <a:cxnLst/>
            <a:rect l="l" t="t" r="r" b="b"/>
            <a:pathLst>
              <a:path w="1474241" h="470802">
                <a:moveTo>
                  <a:pt x="0" y="0"/>
                </a:moveTo>
                <a:lnTo>
                  <a:pt x="1474241" y="0"/>
                </a:lnTo>
                <a:lnTo>
                  <a:pt x="1474241" y="470801"/>
                </a:lnTo>
                <a:lnTo>
                  <a:pt x="0" y="4708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2" name="Group 12"/>
          <p:cNvGrpSpPr>
            <a:grpSpLocks noChangeAspect="1"/>
          </p:cNvGrpSpPr>
          <p:nvPr/>
        </p:nvGrpSpPr>
        <p:grpSpPr>
          <a:xfrm>
            <a:off x="11773043" y="3868360"/>
            <a:ext cx="804567" cy="402879"/>
            <a:chOff x="0" y="0"/>
            <a:chExt cx="804570" cy="402882"/>
          </a:xfrm>
        </p:grpSpPr>
        <p:sp>
          <p:nvSpPr>
            <p:cNvPr id="13" name="Freeform 13"/>
            <p:cNvSpPr/>
            <p:nvPr/>
          </p:nvSpPr>
          <p:spPr>
            <a:xfrm>
              <a:off x="63500" y="63500"/>
              <a:ext cx="677418" cy="275971"/>
            </a:xfrm>
            <a:custGeom>
              <a:avLst/>
              <a:gdLst/>
              <a:ahLst/>
              <a:cxnLst/>
              <a:rect l="l" t="t" r="r" b="b"/>
              <a:pathLst>
                <a:path w="677418" h="275971">
                  <a:moveTo>
                    <a:pt x="0" y="0"/>
                  </a:moveTo>
                  <a:lnTo>
                    <a:pt x="0" y="274193"/>
                  </a:lnTo>
                  <a:lnTo>
                    <a:pt x="38227" y="274193"/>
                  </a:lnTo>
                  <a:lnTo>
                    <a:pt x="38227" y="251333"/>
                  </a:lnTo>
                  <a:cubicBezTo>
                    <a:pt x="43180" y="256286"/>
                    <a:pt x="48768" y="260477"/>
                    <a:pt x="54864" y="263906"/>
                  </a:cubicBezTo>
                  <a:cubicBezTo>
                    <a:pt x="68834" y="271907"/>
                    <a:pt x="84582" y="275844"/>
                    <a:pt x="101981" y="275844"/>
                  </a:cubicBezTo>
                  <a:cubicBezTo>
                    <a:pt x="120777" y="275844"/>
                    <a:pt x="137668" y="271526"/>
                    <a:pt x="152654" y="263017"/>
                  </a:cubicBezTo>
                  <a:cubicBezTo>
                    <a:pt x="167640" y="254508"/>
                    <a:pt x="179451" y="242443"/>
                    <a:pt x="188087" y="227203"/>
                  </a:cubicBezTo>
                  <a:cubicBezTo>
                    <a:pt x="196723" y="211963"/>
                    <a:pt x="201041" y="194437"/>
                    <a:pt x="201041" y="174879"/>
                  </a:cubicBezTo>
                  <a:cubicBezTo>
                    <a:pt x="201041" y="154940"/>
                    <a:pt x="196723" y="137414"/>
                    <a:pt x="188087" y="122301"/>
                  </a:cubicBezTo>
                  <a:cubicBezTo>
                    <a:pt x="179451" y="107188"/>
                    <a:pt x="167640" y="95377"/>
                    <a:pt x="152654" y="86868"/>
                  </a:cubicBezTo>
                  <a:cubicBezTo>
                    <a:pt x="137668" y="78359"/>
                    <a:pt x="120777" y="74168"/>
                    <a:pt x="102108" y="74168"/>
                  </a:cubicBezTo>
                  <a:cubicBezTo>
                    <a:pt x="84963" y="74168"/>
                    <a:pt x="69342" y="78105"/>
                    <a:pt x="55372" y="85979"/>
                  </a:cubicBezTo>
                  <a:cubicBezTo>
                    <a:pt x="49530" y="89281"/>
                    <a:pt x="44196" y="93218"/>
                    <a:pt x="39370" y="97663"/>
                  </a:cubicBezTo>
                  <a:lnTo>
                    <a:pt x="39370" y="0"/>
                  </a:lnTo>
                  <a:lnTo>
                    <a:pt x="0" y="0"/>
                  </a:lnTo>
                  <a:close/>
                  <a:moveTo>
                    <a:pt x="131572" y="231394"/>
                  </a:moveTo>
                  <a:cubicBezTo>
                    <a:pt x="122428" y="236601"/>
                    <a:pt x="112014" y="239268"/>
                    <a:pt x="100330" y="239268"/>
                  </a:cubicBezTo>
                  <a:cubicBezTo>
                    <a:pt x="88646" y="239268"/>
                    <a:pt x="78105" y="236601"/>
                    <a:pt x="68834" y="231394"/>
                  </a:cubicBezTo>
                  <a:cubicBezTo>
                    <a:pt x="59563" y="226187"/>
                    <a:pt x="52324" y="218567"/>
                    <a:pt x="46990" y="208915"/>
                  </a:cubicBezTo>
                  <a:cubicBezTo>
                    <a:pt x="41656" y="199263"/>
                    <a:pt x="38989" y="187833"/>
                    <a:pt x="38989" y="174879"/>
                  </a:cubicBezTo>
                  <a:cubicBezTo>
                    <a:pt x="38989" y="161671"/>
                    <a:pt x="41656" y="150241"/>
                    <a:pt x="46990" y="140716"/>
                  </a:cubicBezTo>
                  <a:cubicBezTo>
                    <a:pt x="52324" y="131191"/>
                    <a:pt x="59563" y="123698"/>
                    <a:pt x="68834" y="118364"/>
                  </a:cubicBezTo>
                  <a:cubicBezTo>
                    <a:pt x="78105" y="113030"/>
                    <a:pt x="88646" y="110363"/>
                    <a:pt x="100330" y="110363"/>
                  </a:cubicBezTo>
                  <a:cubicBezTo>
                    <a:pt x="112014" y="110363"/>
                    <a:pt x="122428" y="113030"/>
                    <a:pt x="131572" y="118364"/>
                  </a:cubicBezTo>
                  <a:cubicBezTo>
                    <a:pt x="140716" y="123698"/>
                    <a:pt x="148082" y="131064"/>
                    <a:pt x="153416" y="140716"/>
                  </a:cubicBezTo>
                  <a:cubicBezTo>
                    <a:pt x="158750" y="150368"/>
                    <a:pt x="161671" y="161671"/>
                    <a:pt x="161671" y="174879"/>
                  </a:cubicBezTo>
                  <a:cubicBezTo>
                    <a:pt x="161671" y="187833"/>
                    <a:pt x="159004" y="199263"/>
                    <a:pt x="153416" y="208915"/>
                  </a:cubicBezTo>
                  <a:cubicBezTo>
                    <a:pt x="147828" y="218567"/>
                    <a:pt x="140716" y="226060"/>
                    <a:pt x="131572" y="231394"/>
                  </a:cubicBezTo>
                  <a:close/>
                  <a:moveTo>
                    <a:pt x="238887" y="42418"/>
                  </a:moveTo>
                  <a:cubicBezTo>
                    <a:pt x="243840" y="47371"/>
                    <a:pt x="249936" y="49784"/>
                    <a:pt x="257048" y="49784"/>
                  </a:cubicBezTo>
                  <a:cubicBezTo>
                    <a:pt x="264414" y="49784"/>
                    <a:pt x="270510" y="47371"/>
                    <a:pt x="275336" y="42418"/>
                  </a:cubicBezTo>
                  <a:cubicBezTo>
                    <a:pt x="280162" y="37465"/>
                    <a:pt x="282448" y="31496"/>
                    <a:pt x="282448" y="24257"/>
                  </a:cubicBezTo>
                  <a:cubicBezTo>
                    <a:pt x="282448" y="17272"/>
                    <a:pt x="279908" y="11430"/>
                    <a:pt x="274955" y="6858"/>
                  </a:cubicBezTo>
                  <a:cubicBezTo>
                    <a:pt x="270002" y="2286"/>
                    <a:pt x="264033" y="0"/>
                    <a:pt x="257048" y="0"/>
                  </a:cubicBezTo>
                  <a:cubicBezTo>
                    <a:pt x="250063" y="0"/>
                    <a:pt x="243967" y="2413"/>
                    <a:pt x="239014" y="7112"/>
                  </a:cubicBezTo>
                  <a:cubicBezTo>
                    <a:pt x="234061" y="11811"/>
                    <a:pt x="231521" y="17780"/>
                    <a:pt x="231521" y="24765"/>
                  </a:cubicBezTo>
                  <a:cubicBezTo>
                    <a:pt x="231521" y="31750"/>
                    <a:pt x="233934" y="37592"/>
                    <a:pt x="238887" y="42418"/>
                  </a:cubicBezTo>
                  <a:close/>
                  <a:moveTo>
                    <a:pt x="237236" y="75946"/>
                  </a:moveTo>
                  <a:lnTo>
                    <a:pt x="237236" y="274193"/>
                  </a:lnTo>
                  <a:lnTo>
                    <a:pt x="276479" y="274193"/>
                  </a:lnTo>
                  <a:lnTo>
                    <a:pt x="276479" y="75946"/>
                  </a:lnTo>
                  <a:lnTo>
                    <a:pt x="237236" y="75946"/>
                  </a:lnTo>
                  <a:close/>
                  <a:moveTo>
                    <a:pt x="446405" y="257556"/>
                  </a:moveTo>
                  <a:lnTo>
                    <a:pt x="446405" y="274193"/>
                  </a:lnTo>
                  <a:lnTo>
                    <a:pt x="484759" y="274193"/>
                  </a:lnTo>
                  <a:lnTo>
                    <a:pt x="484759" y="152908"/>
                  </a:lnTo>
                  <a:cubicBezTo>
                    <a:pt x="484759" y="126746"/>
                    <a:pt x="477520" y="107061"/>
                    <a:pt x="463042" y="93980"/>
                  </a:cubicBezTo>
                  <a:cubicBezTo>
                    <a:pt x="448564" y="80899"/>
                    <a:pt x="428625" y="74295"/>
                    <a:pt x="402844" y="74295"/>
                  </a:cubicBezTo>
                  <a:cubicBezTo>
                    <a:pt x="387604" y="74295"/>
                    <a:pt x="372999" y="76581"/>
                    <a:pt x="359156" y="81280"/>
                  </a:cubicBezTo>
                  <a:cubicBezTo>
                    <a:pt x="345313" y="85979"/>
                    <a:pt x="331724" y="93726"/>
                    <a:pt x="318643" y="104902"/>
                  </a:cubicBezTo>
                  <a:lnTo>
                    <a:pt x="337566" y="136144"/>
                  </a:lnTo>
                  <a:cubicBezTo>
                    <a:pt x="348742" y="126365"/>
                    <a:pt x="359156" y="119634"/>
                    <a:pt x="369062" y="115951"/>
                  </a:cubicBezTo>
                  <a:cubicBezTo>
                    <a:pt x="378968" y="112268"/>
                    <a:pt x="389382" y="110490"/>
                    <a:pt x="400431" y="110490"/>
                  </a:cubicBezTo>
                  <a:cubicBezTo>
                    <a:pt x="415798" y="110490"/>
                    <a:pt x="427101" y="114046"/>
                    <a:pt x="434467" y="121031"/>
                  </a:cubicBezTo>
                  <a:cubicBezTo>
                    <a:pt x="441833" y="128016"/>
                    <a:pt x="445389" y="138303"/>
                    <a:pt x="445389" y="151892"/>
                  </a:cubicBezTo>
                  <a:lnTo>
                    <a:pt x="445389" y="155829"/>
                  </a:lnTo>
                  <a:lnTo>
                    <a:pt x="394208" y="155829"/>
                  </a:lnTo>
                  <a:cubicBezTo>
                    <a:pt x="375666" y="155829"/>
                    <a:pt x="360553" y="158496"/>
                    <a:pt x="348996" y="163830"/>
                  </a:cubicBezTo>
                  <a:cubicBezTo>
                    <a:pt x="337439" y="169164"/>
                    <a:pt x="329057" y="176276"/>
                    <a:pt x="323723" y="185420"/>
                  </a:cubicBezTo>
                  <a:cubicBezTo>
                    <a:pt x="318389" y="194564"/>
                    <a:pt x="315849" y="204470"/>
                    <a:pt x="315849" y="215265"/>
                  </a:cubicBezTo>
                  <a:cubicBezTo>
                    <a:pt x="315849" y="227203"/>
                    <a:pt x="318897" y="237871"/>
                    <a:pt x="325120" y="247142"/>
                  </a:cubicBezTo>
                  <a:cubicBezTo>
                    <a:pt x="331343" y="256413"/>
                    <a:pt x="340106" y="263525"/>
                    <a:pt x="351282" y="268478"/>
                  </a:cubicBezTo>
                  <a:cubicBezTo>
                    <a:pt x="362458" y="273431"/>
                    <a:pt x="375539" y="275971"/>
                    <a:pt x="390398" y="275971"/>
                  </a:cubicBezTo>
                  <a:cubicBezTo>
                    <a:pt x="409194" y="275971"/>
                    <a:pt x="425069" y="272034"/>
                    <a:pt x="437896" y="264033"/>
                  </a:cubicBezTo>
                  <a:cubicBezTo>
                    <a:pt x="440944" y="262128"/>
                    <a:pt x="443738" y="259969"/>
                    <a:pt x="446405" y="257683"/>
                  </a:cubicBezTo>
                  <a:close/>
                  <a:moveTo>
                    <a:pt x="445389" y="208026"/>
                  </a:moveTo>
                  <a:cubicBezTo>
                    <a:pt x="439039" y="220980"/>
                    <a:pt x="432689" y="229362"/>
                    <a:pt x="426466" y="233426"/>
                  </a:cubicBezTo>
                  <a:cubicBezTo>
                    <a:pt x="417576" y="239014"/>
                    <a:pt x="406908" y="241808"/>
                    <a:pt x="394208" y="241808"/>
                  </a:cubicBezTo>
                  <a:cubicBezTo>
                    <a:pt x="381127" y="241808"/>
                    <a:pt x="371348" y="239268"/>
                    <a:pt x="364744" y="234188"/>
                  </a:cubicBezTo>
                  <a:cubicBezTo>
                    <a:pt x="358140" y="229108"/>
                    <a:pt x="354965" y="222504"/>
                    <a:pt x="354965" y="214503"/>
                  </a:cubicBezTo>
                  <a:cubicBezTo>
                    <a:pt x="354965" y="207264"/>
                    <a:pt x="357632" y="201168"/>
                    <a:pt x="363093" y="196342"/>
                  </a:cubicBezTo>
                  <a:cubicBezTo>
                    <a:pt x="368554" y="191516"/>
                    <a:pt x="379095" y="188849"/>
                    <a:pt x="394970" y="188849"/>
                  </a:cubicBezTo>
                  <a:lnTo>
                    <a:pt x="445516" y="188849"/>
                  </a:lnTo>
                  <a:lnTo>
                    <a:pt x="445516" y="208153"/>
                  </a:lnTo>
                  <a:close/>
                  <a:moveTo>
                    <a:pt x="548894" y="268986"/>
                  </a:moveTo>
                  <a:cubicBezTo>
                    <a:pt x="563245" y="273558"/>
                    <a:pt x="578358" y="275844"/>
                    <a:pt x="594233" y="275844"/>
                  </a:cubicBezTo>
                  <a:cubicBezTo>
                    <a:pt x="611251" y="275844"/>
                    <a:pt x="625983" y="273558"/>
                    <a:pt x="638302" y="268859"/>
                  </a:cubicBezTo>
                  <a:cubicBezTo>
                    <a:pt x="650621" y="264160"/>
                    <a:pt x="660273" y="257302"/>
                    <a:pt x="667131" y="248285"/>
                  </a:cubicBezTo>
                  <a:cubicBezTo>
                    <a:pt x="673989" y="239268"/>
                    <a:pt x="677418" y="228473"/>
                    <a:pt x="677418" y="216154"/>
                  </a:cubicBezTo>
                  <a:cubicBezTo>
                    <a:pt x="677418" y="204597"/>
                    <a:pt x="674878" y="195199"/>
                    <a:pt x="669671" y="187833"/>
                  </a:cubicBezTo>
                  <a:cubicBezTo>
                    <a:pt x="664464" y="180467"/>
                    <a:pt x="657987" y="174879"/>
                    <a:pt x="649986" y="171196"/>
                  </a:cubicBezTo>
                  <a:cubicBezTo>
                    <a:pt x="641985" y="167513"/>
                    <a:pt x="633730" y="164465"/>
                    <a:pt x="624840" y="162433"/>
                  </a:cubicBezTo>
                  <a:cubicBezTo>
                    <a:pt x="615950" y="160401"/>
                    <a:pt x="607314" y="158623"/>
                    <a:pt x="598932" y="157353"/>
                  </a:cubicBezTo>
                  <a:cubicBezTo>
                    <a:pt x="590550" y="156083"/>
                    <a:pt x="583057" y="154178"/>
                    <a:pt x="576580" y="152273"/>
                  </a:cubicBezTo>
                  <a:cubicBezTo>
                    <a:pt x="570103" y="150368"/>
                    <a:pt x="565404" y="147828"/>
                    <a:pt x="562229" y="145034"/>
                  </a:cubicBezTo>
                  <a:cubicBezTo>
                    <a:pt x="559054" y="142240"/>
                    <a:pt x="557530" y="138176"/>
                    <a:pt x="557530" y="133350"/>
                  </a:cubicBezTo>
                  <a:cubicBezTo>
                    <a:pt x="557530" y="127000"/>
                    <a:pt x="560578" y="121539"/>
                    <a:pt x="566801" y="116967"/>
                  </a:cubicBezTo>
                  <a:cubicBezTo>
                    <a:pt x="573024" y="112395"/>
                    <a:pt x="583565" y="110109"/>
                    <a:pt x="598551" y="110109"/>
                  </a:cubicBezTo>
                  <a:cubicBezTo>
                    <a:pt x="607314" y="110109"/>
                    <a:pt x="615950" y="111252"/>
                    <a:pt x="624586" y="113538"/>
                  </a:cubicBezTo>
                  <a:cubicBezTo>
                    <a:pt x="633222" y="115824"/>
                    <a:pt x="643509" y="120904"/>
                    <a:pt x="655447" y="129032"/>
                  </a:cubicBezTo>
                  <a:lnTo>
                    <a:pt x="673354" y="96266"/>
                  </a:lnTo>
                  <a:cubicBezTo>
                    <a:pt x="661289" y="88265"/>
                    <a:pt x="648970" y="82550"/>
                    <a:pt x="636397" y="79248"/>
                  </a:cubicBezTo>
                  <a:cubicBezTo>
                    <a:pt x="623824" y="75946"/>
                    <a:pt x="611251" y="74168"/>
                    <a:pt x="598678" y="74168"/>
                  </a:cubicBezTo>
                  <a:cubicBezTo>
                    <a:pt x="582168" y="74168"/>
                    <a:pt x="567817" y="76708"/>
                    <a:pt x="555879" y="81661"/>
                  </a:cubicBezTo>
                  <a:cubicBezTo>
                    <a:pt x="543941" y="86614"/>
                    <a:pt x="534797" y="93726"/>
                    <a:pt x="528320" y="102870"/>
                  </a:cubicBezTo>
                  <a:cubicBezTo>
                    <a:pt x="521843" y="112014"/>
                    <a:pt x="518668" y="122301"/>
                    <a:pt x="518668" y="133985"/>
                  </a:cubicBezTo>
                  <a:cubicBezTo>
                    <a:pt x="518668" y="145923"/>
                    <a:pt x="521208" y="155702"/>
                    <a:pt x="526288" y="163068"/>
                  </a:cubicBezTo>
                  <a:cubicBezTo>
                    <a:pt x="531368" y="170434"/>
                    <a:pt x="537845" y="176149"/>
                    <a:pt x="545719" y="180213"/>
                  </a:cubicBezTo>
                  <a:cubicBezTo>
                    <a:pt x="553593" y="184277"/>
                    <a:pt x="561975" y="187325"/>
                    <a:pt x="570865" y="189230"/>
                  </a:cubicBezTo>
                  <a:cubicBezTo>
                    <a:pt x="579755" y="191135"/>
                    <a:pt x="588518" y="192786"/>
                    <a:pt x="597027" y="194183"/>
                  </a:cubicBezTo>
                  <a:cubicBezTo>
                    <a:pt x="605536" y="195580"/>
                    <a:pt x="613156" y="197104"/>
                    <a:pt x="619379" y="199009"/>
                  </a:cubicBezTo>
                  <a:cubicBezTo>
                    <a:pt x="625602" y="200914"/>
                    <a:pt x="630428" y="203073"/>
                    <a:pt x="633476" y="205740"/>
                  </a:cubicBezTo>
                  <a:cubicBezTo>
                    <a:pt x="636524" y="208407"/>
                    <a:pt x="638048" y="212090"/>
                    <a:pt x="638048" y="216789"/>
                  </a:cubicBezTo>
                  <a:cubicBezTo>
                    <a:pt x="638048" y="223393"/>
                    <a:pt x="635000" y="228854"/>
                    <a:pt x="629031" y="233172"/>
                  </a:cubicBezTo>
                  <a:cubicBezTo>
                    <a:pt x="623062" y="237490"/>
                    <a:pt x="612013" y="239649"/>
                    <a:pt x="596011" y="239649"/>
                  </a:cubicBezTo>
                  <a:cubicBezTo>
                    <a:pt x="583946" y="239649"/>
                    <a:pt x="572516" y="237744"/>
                    <a:pt x="561594" y="233934"/>
                  </a:cubicBezTo>
                  <a:cubicBezTo>
                    <a:pt x="550672" y="230124"/>
                    <a:pt x="539623" y="223901"/>
                    <a:pt x="528320" y="215519"/>
                  </a:cubicBezTo>
                  <a:lnTo>
                    <a:pt x="509905" y="247396"/>
                  </a:lnTo>
                  <a:cubicBezTo>
                    <a:pt x="521462" y="257175"/>
                    <a:pt x="534416" y="264414"/>
                    <a:pt x="548767" y="268986"/>
                  </a:cubicBezTo>
                </a:path>
              </a:pathLst>
            </a:custGeom>
            <a:solidFill>
              <a:srgbClr val="332C2C"/>
            </a:solidFill>
          </p:spPr>
        </p:sp>
        <p:sp>
          <p:nvSpPr>
            <p:cNvPr id="14" name="Freeform 14"/>
            <p:cNvSpPr/>
            <p:nvPr/>
          </p:nvSpPr>
          <p:spPr>
            <a:xfrm>
              <a:off x="63500" y="63500"/>
              <a:ext cx="677418" cy="275971"/>
            </a:xfrm>
            <a:custGeom>
              <a:avLst/>
              <a:gdLst/>
              <a:ahLst/>
              <a:cxnLst/>
              <a:rect l="l" t="t" r="r" b="b"/>
              <a:pathLst>
                <a:path w="677418" h="275971">
                  <a:moveTo>
                    <a:pt x="0" y="0"/>
                  </a:moveTo>
                  <a:lnTo>
                    <a:pt x="0" y="274193"/>
                  </a:lnTo>
                  <a:lnTo>
                    <a:pt x="38227" y="274193"/>
                  </a:lnTo>
                  <a:lnTo>
                    <a:pt x="38227" y="251333"/>
                  </a:lnTo>
                  <a:cubicBezTo>
                    <a:pt x="43180" y="256286"/>
                    <a:pt x="48768" y="260477"/>
                    <a:pt x="54864" y="263906"/>
                  </a:cubicBezTo>
                  <a:cubicBezTo>
                    <a:pt x="68834" y="271907"/>
                    <a:pt x="84582" y="275844"/>
                    <a:pt x="101981" y="275844"/>
                  </a:cubicBezTo>
                  <a:cubicBezTo>
                    <a:pt x="120777" y="275844"/>
                    <a:pt x="137668" y="271526"/>
                    <a:pt x="152654" y="263017"/>
                  </a:cubicBezTo>
                  <a:cubicBezTo>
                    <a:pt x="167640" y="254508"/>
                    <a:pt x="179451" y="242443"/>
                    <a:pt x="188087" y="227203"/>
                  </a:cubicBezTo>
                  <a:cubicBezTo>
                    <a:pt x="196723" y="211963"/>
                    <a:pt x="201041" y="194437"/>
                    <a:pt x="201041" y="174879"/>
                  </a:cubicBezTo>
                  <a:cubicBezTo>
                    <a:pt x="201041" y="154940"/>
                    <a:pt x="196723" y="137414"/>
                    <a:pt x="188087" y="122301"/>
                  </a:cubicBezTo>
                  <a:cubicBezTo>
                    <a:pt x="179451" y="107188"/>
                    <a:pt x="167640" y="95377"/>
                    <a:pt x="152654" y="86868"/>
                  </a:cubicBezTo>
                  <a:cubicBezTo>
                    <a:pt x="137668" y="78359"/>
                    <a:pt x="120777" y="74168"/>
                    <a:pt x="102108" y="74168"/>
                  </a:cubicBezTo>
                  <a:cubicBezTo>
                    <a:pt x="84963" y="74168"/>
                    <a:pt x="69342" y="78105"/>
                    <a:pt x="55372" y="85979"/>
                  </a:cubicBezTo>
                  <a:cubicBezTo>
                    <a:pt x="49530" y="89281"/>
                    <a:pt x="44196" y="93218"/>
                    <a:pt x="39370" y="97663"/>
                  </a:cubicBezTo>
                  <a:lnTo>
                    <a:pt x="39370" y="0"/>
                  </a:lnTo>
                  <a:lnTo>
                    <a:pt x="0" y="0"/>
                  </a:lnTo>
                  <a:close/>
                  <a:moveTo>
                    <a:pt x="131572" y="231394"/>
                  </a:moveTo>
                  <a:cubicBezTo>
                    <a:pt x="122428" y="236601"/>
                    <a:pt x="112014" y="239268"/>
                    <a:pt x="100330" y="239268"/>
                  </a:cubicBezTo>
                  <a:cubicBezTo>
                    <a:pt x="88646" y="239268"/>
                    <a:pt x="78105" y="236601"/>
                    <a:pt x="68834" y="231394"/>
                  </a:cubicBezTo>
                  <a:cubicBezTo>
                    <a:pt x="59563" y="226187"/>
                    <a:pt x="52324" y="218567"/>
                    <a:pt x="46990" y="208915"/>
                  </a:cubicBezTo>
                  <a:cubicBezTo>
                    <a:pt x="41656" y="199263"/>
                    <a:pt x="38989" y="187833"/>
                    <a:pt x="38989" y="174879"/>
                  </a:cubicBezTo>
                  <a:cubicBezTo>
                    <a:pt x="38989" y="161671"/>
                    <a:pt x="41656" y="150241"/>
                    <a:pt x="46990" y="140716"/>
                  </a:cubicBezTo>
                  <a:cubicBezTo>
                    <a:pt x="52324" y="131191"/>
                    <a:pt x="59563" y="123698"/>
                    <a:pt x="68834" y="118364"/>
                  </a:cubicBezTo>
                  <a:cubicBezTo>
                    <a:pt x="78105" y="113030"/>
                    <a:pt x="88646" y="110363"/>
                    <a:pt x="100330" y="110363"/>
                  </a:cubicBezTo>
                  <a:cubicBezTo>
                    <a:pt x="112014" y="110363"/>
                    <a:pt x="122428" y="113030"/>
                    <a:pt x="131572" y="118364"/>
                  </a:cubicBezTo>
                  <a:cubicBezTo>
                    <a:pt x="140716" y="123698"/>
                    <a:pt x="148082" y="131064"/>
                    <a:pt x="153416" y="140716"/>
                  </a:cubicBezTo>
                  <a:cubicBezTo>
                    <a:pt x="158750" y="150368"/>
                    <a:pt x="161671" y="161671"/>
                    <a:pt x="161671" y="174879"/>
                  </a:cubicBezTo>
                  <a:cubicBezTo>
                    <a:pt x="161671" y="187833"/>
                    <a:pt x="159004" y="199263"/>
                    <a:pt x="153416" y="208915"/>
                  </a:cubicBezTo>
                  <a:cubicBezTo>
                    <a:pt x="147828" y="218567"/>
                    <a:pt x="140716" y="226060"/>
                    <a:pt x="131572" y="231394"/>
                  </a:cubicBezTo>
                  <a:close/>
                  <a:moveTo>
                    <a:pt x="238887" y="42418"/>
                  </a:moveTo>
                  <a:cubicBezTo>
                    <a:pt x="243840" y="47371"/>
                    <a:pt x="249936" y="49784"/>
                    <a:pt x="257048" y="49784"/>
                  </a:cubicBezTo>
                  <a:cubicBezTo>
                    <a:pt x="264414" y="49784"/>
                    <a:pt x="270510" y="47371"/>
                    <a:pt x="275336" y="42418"/>
                  </a:cubicBezTo>
                  <a:cubicBezTo>
                    <a:pt x="280162" y="37465"/>
                    <a:pt x="282448" y="31496"/>
                    <a:pt x="282448" y="24257"/>
                  </a:cubicBezTo>
                  <a:cubicBezTo>
                    <a:pt x="282448" y="17272"/>
                    <a:pt x="279908" y="11430"/>
                    <a:pt x="274955" y="6858"/>
                  </a:cubicBezTo>
                  <a:cubicBezTo>
                    <a:pt x="270002" y="2286"/>
                    <a:pt x="264033" y="0"/>
                    <a:pt x="257048" y="0"/>
                  </a:cubicBezTo>
                  <a:cubicBezTo>
                    <a:pt x="250063" y="0"/>
                    <a:pt x="243967" y="2413"/>
                    <a:pt x="239014" y="7112"/>
                  </a:cubicBezTo>
                  <a:cubicBezTo>
                    <a:pt x="234061" y="11811"/>
                    <a:pt x="231521" y="17780"/>
                    <a:pt x="231521" y="24765"/>
                  </a:cubicBezTo>
                  <a:cubicBezTo>
                    <a:pt x="231521" y="31750"/>
                    <a:pt x="233934" y="37592"/>
                    <a:pt x="238887" y="42418"/>
                  </a:cubicBezTo>
                  <a:close/>
                  <a:moveTo>
                    <a:pt x="237236" y="75946"/>
                  </a:moveTo>
                  <a:lnTo>
                    <a:pt x="237236" y="274193"/>
                  </a:lnTo>
                  <a:lnTo>
                    <a:pt x="276479" y="274193"/>
                  </a:lnTo>
                  <a:lnTo>
                    <a:pt x="276479" y="75946"/>
                  </a:lnTo>
                  <a:lnTo>
                    <a:pt x="237236" y="75946"/>
                  </a:lnTo>
                  <a:close/>
                  <a:moveTo>
                    <a:pt x="446405" y="257556"/>
                  </a:moveTo>
                  <a:lnTo>
                    <a:pt x="446405" y="274193"/>
                  </a:lnTo>
                  <a:lnTo>
                    <a:pt x="484759" y="274193"/>
                  </a:lnTo>
                  <a:lnTo>
                    <a:pt x="484759" y="152908"/>
                  </a:lnTo>
                  <a:cubicBezTo>
                    <a:pt x="484759" y="126746"/>
                    <a:pt x="477520" y="107061"/>
                    <a:pt x="463042" y="93980"/>
                  </a:cubicBezTo>
                  <a:cubicBezTo>
                    <a:pt x="448564" y="80899"/>
                    <a:pt x="428625" y="74295"/>
                    <a:pt x="402844" y="74295"/>
                  </a:cubicBezTo>
                  <a:cubicBezTo>
                    <a:pt x="387604" y="74295"/>
                    <a:pt x="372999" y="76581"/>
                    <a:pt x="359156" y="81280"/>
                  </a:cubicBezTo>
                  <a:cubicBezTo>
                    <a:pt x="345313" y="85979"/>
                    <a:pt x="331724" y="93726"/>
                    <a:pt x="318643" y="104902"/>
                  </a:cubicBezTo>
                  <a:lnTo>
                    <a:pt x="337566" y="136144"/>
                  </a:lnTo>
                  <a:cubicBezTo>
                    <a:pt x="348742" y="126365"/>
                    <a:pt x="359156" y="119634"/>
                    <a:pt x="369062" y="115951"/>
                  </a:cubicBezTo>
                  <a:cubicBezTo>
                    <a:pt x="378968" y="112268"/>
                    <a:pt x="389382" y="110490"/>
                    <a:pt x="400431" y="110490"/>
                  </a:cubicBezTo>
                  <a:cubicBezTo>
                    <a:pt x="415798" y="110490"/>
                    <a:pt x="427101" y="114046"/>
                    <a:pt x="434467" y="121031"/>
                  </a:cubicBezTo>
                  <a:cubicBezTo>
                    <a:pt x="441833" y="128016"/>
                    <a:pt x="445389" y="138303"/>
                    <a:pt x="445389" y="151892"/>
                  </a:cubicBezTo>
                  <a:lnTo>
                    <a:pt x="445389" y="155829"/>
                  </a:lnTo>
                  <a:lnTo>
                    <a:pt x="394208" y="155829"/>
                  </a:lnTo>
                  <a:cubicBezTo>
                    <a:pt x="375666" y="155829"/>
                    <a:pt x="360553" y="158496"/>
                    <a:pt x="348996" y="163830"/>
                  </a:cubicBezTo>
                  <a:cubicBezTo>
                    <a:pt x="337439" y="169164"/>
                    <a:pt x="329057" y="176276"/>
                    <a:pt x="323723" y="185420"/>
                  </a:cubicBezTo>
                  <a:cubicBezTo>
                    <a:pt x="318389" y="194564"/>
                    <a:pt x="315849" y="204470"/>
                    <a:pt x="315849" y="215265"/>
                  </a:cubicBezTo>
                  <a:cubicBezTo>
                    <a:pt x="315849" y="227203"/>
                    <a:pt x="318897" y="237871"/>
                    <a:pt x="325120" y="247142"/>
                  </a:cubicBezTo>
                  <a:cubicBezTo>
                    <a:pt x="331343" y="256413"/>
                    <a:pt x="340106" y="263525"/>
                    <a:pt x="351282" y="268478"/>
                  </a:cubicBezTo>
                  <a:cubicBezTo>
                    <a:pt x="362458" y="273431"/>
                    <a:pt x="375539" y="275971"/>
                    <a:pt x="390398" y="275971"/>
                  </a:cubicBezTo>
                  <a:cubicBezTo>
                    <a:pt x="409194" y="275971"/>
                    <a:pt x="425069" y="272034"/>
                    <a:pt x="437896" y="264033"/>
                  </a:cubicBezTo>
                  <a:cubicBezTo>
                    <a:pt x="440944" y="262128"/>
                    <a:pt x="443738" y="259969"/>
                    <a:pt x="446405" y="257683"/>
                  </a:cubicBezTo>
                  <a:close/>
                  <a:moveTo>
                    <a:pt x="445389" y="208026"/>
                  </a:moveTo>
                  <a:cubicBezTo>
                    <a:pt x="439039" y="220980"/>
                    <a:pt x="432689" y="229362"/>
                    <a:pt x="426466" y="233426"/>
                  </a:cubicBezTo>
                  <a:cubicBezTo>
                    <a:pt x="417576" y="239014"/>
                    <a:pt x="406908" y="241808"/>
                    <a:pt x="394208" y="241808"/>
                  </a:cubicBezTo>
                  <a:cubicBezTo>
                    <a:pt x="381127" y="241808"/>
                    <a:pt x="371348" y="239268"/>
                    <a:pt x="364744" y="234188"/>
                  </a:cubicBezTo>
                  <a:cubicBezTo>
                    <a:pt x="358140" y="229108"/>
                    <a:pt x="354965" y="222504"/>
                    <a:pt x="354965" y="214503"/>
                  </a:cubicBezTo>
                  <a:cubicBezTo>
                    <a:pt x="354965" y="207264"/>
                    <a:pt x="357632" y="201168"/>
                    <a:pt x="363093" y="196342"/>
                  </a:cubicBezTo>
                  <a:cubicBezTo>
                    <a:pt x="368554" y="191516"/>
                    <a:pt x="379095" y="188849"/>
                    <a:pt x="394970" y="188849"/>
                  </a:cubicBezTo>
                  <a:lnTo>
                    <a:pt x="445516" y="188849"/>
                  </a:lnTo>
                  <a:lnTo>
                    <a:pt x="445516" y="208153"/>
                  </a:lnTo>
                  <a:close/>
                  <a:moveTo>
                    <a:pt x="548894" y="268986"/>
                  </a:moveTo>
                  <a:cubicBezTo>
                    <a:pt x="563245" y="273558"/>
                    <a:pt x="578358" y="275844"/>
                    <a:pt x="594233" y="275844"/>
                  </a:cubicBezTo>
                  <a:cubicBezTo>
                    <a:pt x="611251" y="275844"/>
                    <a:pt x="625983" y="273558"/>
                    <a:pt x="638302" y="268859"/>
                  </a:cubicBezTo>
                  <a:cubicBezTo>
                    <a:pt x="650621" y="264160"/>
                    <a:pt x="660273" y="257302"/>
                    <a:pt x="667131" y="248285"/>
                  </a:cubicBezTo>
                  <a:cubicBezTo>
                    <a:pt x="673989" y="239268"/>
                    <a:pt x="677418" y="228473"/>
                    <a:pt x="677418" y="216154"/>
                  </a:cubicBezTo>
                  <a:cubicBezTo>
                    <a:pt x="677418" y="204597"/>
                    <a:pt x="674878" y="195199"/>
                    <a:pt x="669671" y="187833"/>
                  </a:cubicBezTo>
                  <a:cubicBezTo>
                    <a:pt x="664464" y="180467"/>
                    <a:pt x="657987" y="174879"/>
                    <a:pt x="649986" y="171196"/>
                  </a:cubicBezTo>
                  <a:cubicBezTo>
                    <a:pt x="641985" y="167513"/>
                    <a:pt x="633730" y="164465"/>
                    <a:pt x="624840" y="162433"/>
                  </a:cubicBezTo>
                  <a:cubicBezTo>
                    <a:pt x="615950" y="160401"/>
                    <a:pt x="607314" y="158623"/>
                    <a:pt x="598932" y="157353"/>
                  </a:cubicBezTo>
                  <a:cubicBezTo>
                    <a:pt x="590550" y="156083"/>
                    <a:pt x="583057" y="154178"/>
                    <a:pt x="576580" y="152273"/>
                  </a:cubicBezTo>
                  <a:cubicBezTo>
                    <a:pt x="570103" y="150368"/>
                    <a:pt x="565404" y="147828"/>
                    <a:pt x="562229" y="145034"/>
                  </a:cubicBezTo>
                  <a:cubicBezTo>
                    <a:pt x="559054" y="142240"/>
                    <a:pt x="557530" y="138176"/>
                    <a:pt x="557530" y="133350"/>
                  </a:cubicBezTo>
                  <a:cubicBezTo>
                    <a:pt x="557530" y="127000"/>
                    <a:pt x="560578" y="121539"/>
                    <a:pt x="566801" y="116967"/>
                  </a:cubicBezTo>
                  <a:cubicBezTo>
                    <a:pt x="573024" y="112395"/>
                    <a:pt x="583565" y="110109"/>
                    <a:pt x="598551" y="110109"/>
                  </a:cubicBezTo>
                  <a:cubicBezTo>
                    <a:pt x="607314" y="110109"/>
                    <a:pt x="615950" y="111252"/>
                    <a:pt x="624586" y="113538"/>
                  </a:cubicBezTo>
                  <a:cubicBezTo>
                    <a:pt x="633222" y="115824"/>
                    <a:pt x="643509" y="120904"/>
                    <a:pt x="655447" y="129032"/>
                  </a:cubicBezTo>
                  <a:lnTo>
                    <a:pt x="673354" y="96266"/>
                  </a:lnTo>
                  <a:cubicBezTo>
                    <a:pt x="661289" y="88265"/>
                    <a:pt x="648970" y="82550"/>
                    <a:pt x="636397" y="79248"/>
                  </a:cubicBezTo>
                  <a:cubicBezTo>
                    <a:pt x="623824" y="75946"/>
                    <a:pt x="611251" y="74168"/>
                    <a:pt x="598678" y="74168"/>
                  </a:cubicBezTo>
                  <a:cubicBezTo>
                    <a:pt x="582168" y="74168"/>
                    <a:pt x="567817" y="76708"/>
                    <a:pt x="555879" y="81661"/>
                  </a:cubicBezTo>
                  <a:cubicBezTo>
                    <a:pt x="543941" y="86614"/>
                    <a:pt x="534797" y="93726"/>
                    <a:pt x="528320" y="102870"/>
                  </a:cubicBezTo>
                  <a:cubicBezTo>
                    <a:pt x="521843" y="112014"/>
                    <a:pt x="518668" y="122301"/>
                    <a:pt x="518668" y="133985"/>
                  </a:cubicBezTo>
                  <a:cubicBezTo>
                    <a:pt x="518668" y="145923"/>
                    <a:pt x="521208" y="155702"/>
                    <a:pt x="526288" y="163068"/>
                  </a:cubicBezTo>
                  <a:cubicBezTo>
                    <a:pt x="531368" y="170434"/>
                    <a:pt x="537845" y="176149"/>
                    <a:pt x="545719" y="180213"/>
                  </a:cubicBezTo>
                  <a:cubicBezTo>
                    <a:pt x="553593" y="184277"/>
                    <a:pt x="561975" y="187325"/>
                    <a:pt x="570865" y="189230"/>
                  </a:cubicBezTo>
                  <a:cubicBezTo>
                    <a:pt x="579755" y="191135"/>
                    <a:pt x="588518" y="192786"/>
                    <a:pt x="597027" y="194183"/>
                  </a:cubicBezTo>
                  <a:cubicBezTo>
                    <a:pt x="605536" y="195580"/>
                    <a:pt x="613156" y="197104"/>
                    <a:pt x="619379" y="199009"/>
                  </a:cubicBezTo>
                  <a:cubicBezTo>
                    <a:pt x="625602" y="200914"/>
                    <a:pt x="630428" y="203073"/>
                    <a:pt x="633476" y="205740"/>
                  </a:cubicBezTo>
                  <a:cubicBezTo>
                    <a:pt x="636524" y="208407"/>
                    <a:pt x="638048" y="212090"/>
                    <a:pt x="638048" y="216789"/>
                  </a:cubicBezTo>
                  <a:cubicBezTo>
                    <a:pt x="638048" y="223393"/>
                    <a:pt x="635000" y="228854"/>
                    <a:pt x="629031" y="233172"/>
                  </a:cubicBezTo>
                  <a:cubicBezTo>
                    <a:pt x="623062" y="237490"/>
                    <a:pt x="612013" y="239649"/>
                    <a:pt x="596011" y="239649"/>
                  </a:cubicBezTo>
                  <a:cubicBezTo>
                    <a:pt x="583946" y="239649"/>
                    <a:pt x="572516" y="237744"/>
                    <a:pt x="561594" y="233934"/>
                  </a:cubicBezTo>
                  <a:cubicBezTo>
                    <a:pt x="550672" y="230124"/>
                    <a:pt x="539623" y="223901"/>
                    <a:pt x="528320" y="215519"/>
                  </a:cubicBezTo>
                  <a:lnTo>
                    <a:pt x="509905" y="247396"/>
                  </a:lnTo>
                  <a:cubicBezTo>
                    <a:pt x="521462" y="257175"/>
                    <a:pt x="534416" y="264414"/>
                    <a:pt x="548767" y="268986"/>
                  </a:cubicBezTo>
                </a:path>
              </a:pathLst>
            </a:custGeom>
            <a:solidFill>
              <a:srgbClr val="332C2C"/>
            </a:solidFill>
          </p:spPr>
        </p:sp>
      </p:grpSp>
      <p:grpSp>
        <p:nvGrpSpPr>
          <p:cNvPr id="15" name="Group 15"/>
          <p:cNvGrpSpPr>
            <a:grpSpLocks noChangeAspect="1"/>
          </p:cNvGrpSpPr>
          <p:nvPr/>
        </p:nvGrpSpPr>
        <p:grpSpPr>
          <a:xfrm>
            <a:off x="13855322" y="3868360"/>
            <a:ext cx="1183643" cy="470802"/>
            <a:chOff x="0" y="0"/>
            <a:chExt cx="1183640" cy="470802"/>
          </a:xfrm>
        </p:grpSpPr>
        <p:sp>
          <p:nvSpPr>
            <p:cNvPr id="16" name="Freeform 16"/>
            <p:cNvSpPr/>
            <p:nvPr/>
          </p:nvSpPr>
          <p:spPr>
            <a:xfrm>
              <a:off x="63500" y="63500"/>
              <a:ext cx="1056640" cy="343789"/>
            </a:xfrm>
            <a:custGeom>
              <a:avLst/>
              <a:gdLst/>
              <a:ahLst/>
              <a:cxnLst/>
              <a:rect l="l" t="t" r="r" b="b"/>
              <a:pathLst>
                <a:path w="1056640" h="343789">
                  <a:moveTo>
                    <a:pt x="49657" y="262890"/>
                  </a:moveTo>
                  <a:cubicBezTo>
                    <a:pt x="65151" y="271526"/>
                    <a:pt x="82677" y="275844"/>
                    <a:pt x="102108" y="275844"/>
                  </a:cubicBezTo>
                  <a:cubicBezTo>
                    <a:pt x="118872" y="275844"/>
                    <a:pt x="134112" y="272542"/>
                    <a:pt x="147828" y="265811"/>
                  </a:cubicBezTo>
                  <a:cubicBezTo>
                    <a:pt x="161544" y="259080"/>
                    <a:pt x="173609" y="247142"/>
                    <a:pt x="184023" y="230124"/>
                  </a:cubicBezTo>
                  <a:lnTo>
                    <a:pt x="153797" y="209550"/>
                  </a:lnTo>
                  <a:cubicBezTo>
                    <a:pt x="145542" y="221615"/>
                    <a:pt x="137287" y="229616"/>
                    <a:pt x="128905" y="233426"/>
                  </a:cubicBezTo>
                  <a:cubicBezTo>
                    <a:pt x="120650" y="237236"/>
                    <a:pt x="111633" y="239268"/>
                    <a:pt x="101727" y="239268"/>
                  </a:cubicBezTo>
                  <a:cubicBezTo>
                    <a:pt x="89916" y="239268"/>
                    <a:pt x="79375" y="236601"/>
                    <a:pt x="69977" y="231394"/>
                  </a:cubicBezTo>
                  <a:cubicBezTo>
                    <a:pt x="60579" y="226187"/>
                    <a:pt x="53213" y="218694"/>
                    <a:pt x="47752" y="209169"/>
                  </a:cubicBezTo>
                  <a:cubicBezTo>
                    <a:pt x="42418" y="199517"/>
                    <a:pt x="39624" y="188087"/>
                    <a:pt x="39624" y="174879"/>
                  </a:cubicBezTo>
                  <a:cubicBezTo>
                    <a:pt x="39624" y="161671"/>
                    <a:pt x="42418" y="150241"/>
                    <a:pt x="47752" y="140716"/>
                  </a:cubicBezTo>
                  <a:cubicBezTo>
                    <a:pt x="53213" y="131064"/>
                    <a:pt x="60579" y="123698"/>
                    <a:pt x="69977" y="118364"/>
                  </a:cubicBezTo>
                  <a:cubicBezTo>
                    <a:pt x="79375" y="113030"/>
                    <a:pt x="89916" y="110363"/>
                    <a:pt x="101727" y="110363"/>
                  </a:cubicBezTo>
                  <a:cubicBezTo>
                    <a:pt x="111633" y="110363"/>
                    <a:pt x="120650" y="112268"/>
                    <a:pt x="128905" y="116205"/>
                  </a:cubicBezTo>
                  <a:cubicBezTo>
                    <a:pt x="137160" y="120142"/>
                    <a:pt x="145415" y="128270"/>
                    <a:pt x="153670" y="140462"/>
                  </a:cubicBezTo>
                  <a:lnTo>
                    <a:pt x="183896" y="119888"/>
                  </a:lnTo>
                  <a:cubicBezTo>
                    <a:pt x="173609" y="102616"/>
                    <a:pt x="161544" y="90678"/>
                    <a:pt x="147701" y="84074"/>
                  </a:cubicBezTo>
                  <a:cubicBezTo>
                    <a:pt x="133985" y="77470"/>
                    <a:pt x="118745" y="74041"/>
                    <a:pt x="102108" y="74041"/>
                  </a:cubicBezTo>
                  <a:cubicBezTo>
                    <a:pt x="82677" y="74041"/>
                    <a:pt x="65151" y="78359"/>
                    <a:pt x="49657" y="86995"/>
                  </a:cubicBezTo>
                  <a:cubicBezTo>
                    <a:pt x="34163" y="95631"/>
                    <a:pt x="21971" y="107315"/>
                    <a:pt x="13208" y="122555"/>
                  </a:cubicBezTo>
                  <a:cubicBezTo>
                    <a:pt x="4318" y="137668"/>
                    <a:pt x="0" y="155067"/>
                    <a:pt x="0" y="174879"/>
                  </a:cubicBezTo>
                  <a:cubicBezTo>
                    <a:pt x="0" y="194310"/>
                    <a:pt x="4318" y="211709"/>
                    <a:pt x="13208" y="226949"/>
                  </a:cubicBezTo>
                  <a:cubicBezTo>
                    <a:pt x="21971" y="242189"/>
                    <a:pt x="34163" y="254127"/>
                    <a:pt x="49657" y="262763"/>
                  </a:cubicBezTo>
                  <a:close/>
                  <a:moveTo>
                    <a:pt x="212725" y="274193"/>
                  </a:moveTo>
                  <a:lnTo>
                    <a:pt x="212725" y="0"/>
                  </a:lnTo>
                  <a:lnTo>
                    <a:pt x="252095" y="0"/>
                  </a:lnTo>
                  <a:lnTo>
                    <a:pt x="252095" y="274193"/>
                  </a:lnTo>
                  <a:lnTo>
                    <a:pt x="212725" y="274193"/>
                  </a:lnTo>
                  <a:close/>
                  <a:moveTo>
                    <a:pt x="422021" y="257556"/>
                  </a:moveTo>
                  <a:lnTo>
                    <a:pt x="422021" y="274193"/>
                  </a:lnTo>
                  <a:lnTo>
                    <a:pt x="460375" y="274193"/>
                  </a:lnTo>
                  <a:lnTo>
                    <a:pt x="460375" y="152908"/>
                  </a:lnTo>
                  <a:cubicBezTo>
                    <a:pt x="460375" y="126746"/>
                    <a:pt x="453136" y="107061"/>
                    <a:pt x="438658" y="93980"/>
                  </a:cubicBezTo>
                  <a:cubicBezTo>
                    <a:pt x="424180" y="80899"/>
                    <a:pt x="404114" y="74295"/>
                    <a:pt x="378460" y="74295"/>
                  </a:cubicBezTo>
                  <a:cubicBezTo>
                    <a:pt x="363220" y="74295"/>
                    <a:pt x="348615" y="76581"/>
                    <a:pt x="334772" y="81280"/>
                  </a:cubicBezTo>
                  <a:cubicBezTo>
                    <a:pt x="320929" y="85979"/>
                    <a:pt x="307340" y="93726"/>
                    <a:pt x="294259" y="104902"/>
                  </a:cubicBezTo>
                  <a:lnTo>
                    <a:pt x="313182" y="136144"/>
                  </a:lnTo>
                  <a:cubicBezTo>
                    <a:pt x="324231" y="126365"/>
                    <a:pt x="334772" y="119634"/>
                    <a:pt x="344678" y="115951"/>
                  </a:cubicBezTo>
                  <a:cubicBezTo>
                    <a:pt x="354584" y="112268"/>
                    <a:pt x="364998" y="110490"/>
                    <a:pt x="376047" y="110490"/>
                  </a:cubicBezTo>
                  <a:cubicBezTo>
                    <a:pt x="391414" y="110490"/>
                    <a:pt x="402717" y="114046"/>
                    <a:pt x="409956" y="121031"/>
                  </a:cubicBezTo>
                  <a:cubicBezTo>
                    <a:pt x="417322" y="128016"/>
                    <a:pt x="421005" y="138303"/>
                    <a:pt x="421005" y="151892"/>
                  </a:cubicBezTo>
                  <a:lnTo>
                    <a:pt x="421005" y="155829"/>
                  </a:lnTo>
                  <a:lnTo>
                    <a:pt x="369824" y="155829"/>
                  </a:lnTo>
                  <a:cubicBezTo>
                    <a:pt x="351155" y="155829"/>
                    <a:pt x="336169" y="158496"/>
                    <a:pt x="324612" y="163830"/>
                  </a:cubicBezTo>
                  <a:cubicBezTo>
                    <a:pt x="313055" y="169164"/>
                    <a:pt x="304546" y="176276"/>
                    <a:pt x="299339" y="185420"/>
                  </a:cubicBezTo>
                  <a:cubicBezTo>
                    <a:pt x="294005" y="194437"/>
                    <a:pt x="291465" y="204470"/>
                    <a:pt x="291465" y="215265"/>
                  </a:cubicBezTo>
                  <a:cubicBezTo>
                    <a:pt x="291465" y="227203"/>
                    <a:pt x="294513" y="237871"/>
                    <a:pt x="300609" y="247142"/>
                  </a:cubicBezTo>
                  <a:cubicBezTo>
                    <a:pt x="306832" y="256413"/>
                    <a:pt x="315595" y="263525"/>
                    <a:pt x="326771" y="268478"/>
                  </a:cubicBezTo>
                  <a:cubicBezTo>
                    <a:pt x="338074" y="273431"/>
                    <a:pt x="351155" y="275971"/>
                    <a:pt x="365887" y="275971"/>
                  </a:cubicBezTo>
                  <a:cubicBezTo>
                    <a:pt x="384810" y="275971"/>
                    <a:pt x="400558" y="272034"/>
                    <a:pt x="413385" y="264033"/>
                  </a:cubicBezTo>
                  <a:cubicBezTo>
                    <a:pt x="416433" y="262128"/>
                    <a:pt x="419354" y="259969"/>
                    <a:pt x="422021" y="257683"/>
                  </a:cubicBezTo>
                  <a:close/>
                  <a:moveTo>
                    <a:pt x="421005" y="208026"/>
                  </a:moveTo>
                  <a:cubicBezTo>
                    <a:pt x="414655" y="220980"/>
                    <a:pt x="408305" y="229362"/>
                    <a:pt x="401955" y="233426"/>
                  </a:cubicBezTo>
                  <a:cubicBezTo>
                    <a:pt x="393065" y="239014"/>
                    <a:pt x="382397" y="241808"/>
                    <a:pt x="369824" y="241808"/>
                  </a:cubicBezTo>
                  <a:cubicBezTo>
                    <a:pt x="356743" y="241808"/>
                    <a:pt x="346964" y="239268"/>
                    <a:pt x="340360" y="234188"/>
                  </a:cubicBezTo>
                  <a:cubicBezTo>
                    <a:pt x="333756" y="229108"/>
                    <a:pt x="330454" y="222504"/>
                    <a:pt x="330454" y="214503"/>
                  </a:cubicBezTo>
                  <a:cubicBezTo>
                    <a:pt x="330454" y="207264"/>
                    <a:pt x="333121" y="201168"/>
                    <a:pt x="338582" y="196342"/>
                  </a:cubicBezTo>
                  <a:cubicBezTo>
                    <a:pt x="344043" y="191516"/>
                    <a:pt x="354584" y="188849"/>
                    <a:pt x="370459" y="188849"/>
                  </a:cubicBezTo>
                  <a:lnTo>
                    <a:pt x="421005" y="188849"/>
                  </a:lnTo>
                  <a:lnTo>
                    <a:pt x="421005" y="208153"/>
                  </a:lnTo>
                  <a:close/>
                  <a:moveTo>
                    <a:pt x="513334" y="75946"/>
                  </a:moveTo>
                  <a:lnTo>
                    <a:pt x="513334" y="274193"/>
                  </a:lnTo>
                  <a:lnTo>
                    <a:pt x="552577" y="274193"/>
                  </a:lnTo>
                  <a:lnTo>
                    <a:pt x="552577" y="173101"/>
                  </a:lnTo>
                  <a:cubicBezTo>
                    <a:pt x="552577" y="153289"/>
                    <a:pt x="557403" y="138303"/>
                    <a:pt x="566928" y="128016"/>
                  </a:cubicBezTo>
                  <a:cubicBezTo>
                    <a:pt x="576580" y="117729"/>
                    <a:pt x="590042" y="112522"/>
                    <a:pt x="607314" y="112522"/>
                  </a:cubicBezTo>
                  <a:cubicBezTo>
                    <a:pt x="607949" y="112522"/>
                    <a:pt x="608838" y="112522"/>
                    <a:pt x="609727" y="112649"/>
                  </a:cubicBezTo>
                  <a:cubicBezTo>
                    <a:pt x="610616" y="112776"/>
                    <a:pt x="614172" y="112776"/>
                    <a:pt x="620268" y="112776"/>
                  </a:cubicBezTo>
                  <a:lnTo>
                    <a:pt x="620268" y="74168"/>
                  </a:lnTo>
                  <a:cubicBezTo>
                    <a:pt x="596011" y="74168"/>
                    <a:pt x="577215" y="78232"/>
                    <a:pt x="563753" y="86360"/>
                  </a:cubicBezTo>
                  <a:cubicBezTo>
                    <a:pt x="558038" y="89789"/>
                    <a:pt x="553085" y="93980"/>
                    <a:pt x="548640" y="99060"/>
                  </a:cubicBezTo>
                  <a:lnTo>
                    <a:pt x="551561" y="75946"/>
                  </a:lnTo>
                  <a:lnTo>
                    <a:pt x="513334" y="75946"/>
                  </a:lnTo>
                  <a:close/>
                  <a:moveTo>
                    <a:pt x="652526" y="42418"/>
                  </a:moveTo>
                  <a:cubicBezTo>
                    <a:pt x="657479" y="47371"/>
                    <a:pt x="663575" y="49784"/>
                    <a:pt x="670687" y="49784"/>
                  </a:cubicBezTo>
                  <a:cubicBezTo>
                    <a:pt x="678053" y="49784"/>
                    <a:pt x="684149" y="47371"/>
                    <a:pt x="688975" y="42418"/>
                  </a:cubicBezTo>
                  <a:cubicBezTo>
                    <a:pt x="693674" y="37465"/>
                    <a:pt x="696087" y="31496"/>
                    <a:pt x="696087" y="24257"/>
                  </a:cubicBezTo>
                  <a:cubicBezTo>
                    <a:pt x="696087" y="17272"/>
                    <a:pt x="693674" y="11430"/>
                    <a:pt x="688594" y="6858"/>
                  </a:cubicBezTo>
                  <a:cubicBezTo>
                    <a:pt x="683641" y="2286"/>
                    <a:pt x="677672" y="0"/>
                    <a:pt x="670687" y="0"/>
                  </a:cubicBezTo>
                  <a:cubicBezTo>
                    <a:pt x="663575" y="0"/>
                    <a:pt x="657606" y="2413"/>
                    <a:pt x="652653" y="7112"/>
                  </a:cubicBezTo>
                  <a:cubicBezTo>
                    <a:pt x="647700" y="11811"/>
                    <a:pt x="645160" y="17780"/>
                    <a:pt x="645160" y="24765"/>
                  </a:cubicBezTo>
                  <a:cubicBezTo>
                    <a:pt x="645160" y="31750"/>
                    <a:pt x="647700" y="37592"/>
                    <a:pt x="652526" y="42418"/>
                  </a:cubicBezTo>
                  <a:close/>
                  <a:moveTo>
                    <a:pt x="650875" y="75946"/>
                  </a:moveTo>
                  <a:lnTo>
                    <a:pt x="650875" y="274193"/>
                  </a:lnTo>
                  <a:lnTo>
                    <a:pt x="690118" y="274193"/>
                  </a:lnTo>
                  <a:lnTo>
                    <a:pt x="690118" y="75946"/>
                  </a:lnTo>
                  <a:lnTo>
                    <a:pt x="650875" y="75946"/>
                  </a:lnTo>
                  <a:close/>
                  <a:moveTo>
                    <a:pt x="765175" y="259842"/>
                  </a:moveTo>
                  <a:cubicBezTo>
                    <a:pt x="775970" y="270510"/>
                    <a:pt x="790956" y="275844"/>
                    <a:pt x="810260" y="275844"/>
                  </a:cubicBezTo>
                  <a:cubicBezTo>
                    <a:pt x="818261" y="275844"/>
                    <a:pt x="826008" y="274701"/>
                    <a:pt x="833755" y="272288"/>
                  </a:cubicBezTo>
                  <a:cubicBezTo>
                    <a:pt x="841502" y="269875"/>
                    <a:pt x="849630" y="264922"/>
                    <a:pt x="858012" y="257302"/>
                  </a:cubicBezTo>
                  <a:lnTo>
                    <a:pt x="842772" y="226060"/>
                  </a:lnTo>
                  <a:cubicBezTo>
                    <a:pt x="832104" y="235331"/>
                    <a:pt x="822198" y="240030"/>
                    <a:pt x="813054" y="240030"/>
                  </a:cubicBezTo>
                  <a:cubicBezTo>
                    <a:pt x="804926" y="240030"/>
                    <a:pt x="798703" y="237871"/>
                    <a:pt x="794639" y="233426"/>
                  </a:cubicBezTo>
                  <a:cubicBezTo>
                    <a:pt x="790448" y="228981"/>
                    <a:pt x="788416" y="222377"/>
                    <a:pt x="788416" y="213614"/>
                  </a:cubicBezTo>
                  <a:lnTo>
                    <a:pt x="788416" y="111125"/>
                  </a:lnTo>
                  <a:lnTo>
                    <a:pt x="844550" y="111125"/>
                  </a:lnTo>
                  <a:lnTo>
                    <a:pt x="844550" y="75946"/>
                  </a:lnTo>
                  <a:lnTo>
                    <a:pt x="788416" y="75946"/>
                  </a:lnTo>
                  <a:lnTo>
                    <a:pt x="788416" y="35306"/>
                  </a:lnTo>
                  <a:lnTo>
                    <a:pt x="749173" y="35306"/>
                  </a:lnTo>
                  <a:lnTo>
                    <a:pt x="749173" y="75946"/>
                  </a:lnTo>
                  <a:lnTo>
                    <a:pt x="716280" y="75946"/>
                  </a:lnTo>
                  <a:lnTo>
                    <a:pt x="716280" y="111125"/>
                  </a:lnTo>
                  <a:lnTo>
                    <a:pt x="749173" y="111125"/>
                  </a:lnTo>
                  <a:lnTo>
                    <a:pt x="749173" y="215138"/>
                  </a:lnTo>
                  <a:cubicBezTo>
                    <a:pt x="749173" y="234188"/>
                    <a:pt x="754507" y="249047"/>
                    <a:pt x="765175" y="259842"/>
                  </a:cubicBezTo>
                  <a:close/>
                  <a:moveTo>
                    <a:pt x="864870" y="339090"/>
                  </a:moveTo>
                  <a:cubicBezTo>
                    <a:pt x="873506" y="342265"/>
                    <a:pt x="882650" y="343789"/>
                    <a:pt x="892175" y="343789"/>
                  </a:cubicBezTo>
                  <a:cubicBezTo>
                    <a:pt x="901954" y="343789"/>
                    <a:pt x="910971" y="342138"/>
                    <a:pt x="919099" y="338836"/>
                  </a:cubicBezTo>
                  <a:cubicBezTo>
                    <a:pt x="927227" y="335534"/>
                    <a:pt x="934847" y="329946"/>
                    <a:pt x="941578" y="322199"/>
                  </a:cubicBezTo>
                  <a:cubicBezTo>
                    <a:pt x="948563" y="314452"/>
                    <a:pt x="954659" y="304419"/>
                    <a:pt x="960120" y="291846"/>
                  </a:cubicBezTo>
                  <a:lnTo>
                    <a:pt x="1056640" y="75946"/>
                  </a:lnTo>
                  <a:lnTo>
                    <a:pt x="1016254" y="75946"/>
                  </a:lnTo>
                  <a:lnTo>
                    <a:pt x="951611" y="221361"/>
                  </a:lnTo>
                  <a:lnTo>
                    <a:pt x="886968" y="75946"/>
                  </a:lnTo>
                  <a:lnTo>
                    <a:pt x="845185" y="75946"/>
                  </a:lnTo>
                  <a:lnTo>
                    <a:pt x="930656" y="266573"/>
                  </a:lnTo>
                  <a:lnTo>
                    <a:pt x="924052" y="281432"/>
                  </a:lnTo>
                  <a:cubicBezTo>
                    <a:pt x="919226" y="291719"/>
                    <a:pt x="914273" y="298704"/>
                    <a:pt x="909447" y="302387"/>
                  </a:cubicBezTo>
                  <a:cubicBezTo>
                    <a:pt x="904621" y="306070"/>
                    <a:pt x="899033" y="307975"/>
                    <a:pt x="892429" y="307975"/>
                  </a:cubicBezTo>
                  <a:cubicBezTo>
                    <a:pt x="886714" y="307975"/>
                    <a:pt x="881507" y="306959"/>
                    <a:pt x="876935" y="304800"/>
                  </a:cubicBezTo>
                  <a:cubicBezTo>
                    <a:pt x="872363" y="302641"/>
                    <a:pt x="865886" y="297688"/>
                    <a:pt x="857504" y="289814"/>
                  </a:cubicBezTo>
                  <a:lnTo>
                    <a:pt x="838200" y="320675"/>
                  </a:lnTo>
                  <a:cubicBezTo>
                    <a:pt x="847217" y="329819"/>
                    <a:pt x="856107" y="335915"/>
                    <a:pt x="864870" y="339090"/>
                  </a:cubicBezTo>
                </a:path>
              </a:pathLst>
            </a:custGeom>
            <a:solidFill>
              <a:srgbClr val="332C2C"/>
            </a:solidFill>
          </p:spPr>
        </p:sp>
        <p:sp>
          <p:nvSpPr>
            <p:cNvPr id="17" name="Freeform 17"/>
            <p:cNvSpPr/>
            <p:nvPr/>
          </p:nvSpPr>
          <p:spPr>
            <a:xfrm>
              <a:off x="63500" y="63500"/>
              <a:ext cx="1056640" cy="343789"/>
            </a:xfrm>
            <a:custGeom>
              <a:avLst/>
              <a:gdLst/>
              <a:ahLst/>
              <a:cxnLst/>
              <a:rect l="l" t="t" r="r" b="b"/>
              <a:pathLst>
                <a:path w="1056640" h="343789">
                  <a:moveTo>
                    <a:pt x="49657" y="262890"/>
                  </a:moveTo>
                  <a:cubicBezTo>
                    <a:pt x="65151" y="271526"/>
                    <a:pt x="82677" y="275844"/>
                    <a:pt x="102108" y="275844"/>
                  </a:cubicBezTo>
                  <a:cubicBezTo>
                    <a:pt x="118872" y="275844"/>
                    <a:pt x="134112" y="272542"/>
                    <a:pt x="147828" y="265811"/>
                  </a:cubicBezTo>
                  <a:cubicBezTo>
                    <a:pt x="161544" y="259080"/>
                    <a:pt x="173609" y="247142"/>
                    <a:pt x="184023" y="230124"/>
                  </a:cubicBezTo>
                  <a:lnTo>
                    <a:pt x="153797" y="209550"/>
                  </a:lnTo>
                  <a:cubicBezTo>
                    <a:pt x="145542" y="221615"/>
                    <a:pt x="137287" y="229616"/>
                    <a:pt x="128905" y="233426"/>
                  </a:cubicBezTo>
                  <a:cubicBezTo>
                    <a:pt x="120650" y="237236"/>
                    <a:pt x="111633" y="239268"/>
                    <a:pt x="101727" y="239268"/>
                  </a:cubicBezTo>
                  <a:cubicBezTo>
                    <a:pt x="89916" y="239268"/>
                    <a:pt x="79375" y="236601"/>
                    <a:pt x="69977" y="231394"/>
                  </a:cubicBezTo>
                  <a:cubicBezTo>
                    <a:pt x="60579" y="226187"/>
                    <a:pt x="53213" y="218694"/>
                    <a:pt x="47752" y="209169"/>
                  </a:cubicBezTo>
                  <a:cubicBezTo>
                    <a:pt x="42418" y="199517"/>
                    <a:pt x="39624" y="188087"/>
                    <a:pt x="39624" y="174879"/>
                  </a:cubicBezTo>
                  <a:cubicBezTo>
                    <a:pt x="39624" y="161671"/>
                    <a:pt x="42418" y="150241"/>
                    <a:pt x="47752" y="140716"/>
                  </a:cubicBezTo>
                  <a:cubicBezTo>
                    <a:pt x="53213" y="131064"/>
                    <a:pt x="60579" y="123698"/>
                    <a:pt x="69977" y="118364"/>
                  </a:cubicBezTo>
                  <a:cubicBezTo>
                    <a:pt x="79375" y="113030"/>
                    <a:pt x="89916" y="110363"/>
                    <a:pt x="101727" y="110363"/>
                  </a:cubicBezTo>
                  <a:cubicBezTo>
                    <a:pt x="111633" y="110363"/>
                    <a:pt x="120650" y="112268"/>
                    <a:pt x="128905" y="116205"/>
                  </a:cubicBezTo>
                  <a:cubicBezTo>
                    <a:pt x="137160" y="120142"/>
                    <a:pt x="145415" y="128270"/>
                    <a:pt x="153670" y="140462"/>
                  </a:cubicBezTo>
                  <a:lnTo>
                    <a:pt x="183896" y="119888"/>
                  </a:lnTo>
                  <a:cubicBezTo>
                    <a:pt x="173609" y="102616"/>
                    <a:pt x="161544" y="90678"/>
                    <a:pt x="147701" y="84074"/>
                  </a:cubicBezTo>
                  <a:cubicBezTo>
                    <a:pt x="133985" y="77470"/>
                    <a:pt x="118745" y="74041"/>
                    <a:pt x="102108" y="74041"/>
                  </a:cubicBezTo>
                  <a:cubicBezTo>
                    <a:pt x="82677" y="74041"/>
                    <a:pt x="65151" y="78359"/>
                    <a:pt x="49657" y="86995"/>
                  </a:cubicBezTo>
                  <a:cubicBezTo>
                    <a:pt x="34163" y="95631"/>
                    <a:pt x="21971" y="107315"/>
                    <a:pt x="13208" y="122555"/>
                  </a:cubicBezTo>
                  <a:cubicBezTo>
                    <a:pt x="4318" y="137668"/>
                    <a:pt x="0" y="155067"/>
                    <a:pt x="0" y="174879"/>
                  </a:cubicBezTo>
                  <a:cubicBezTo>
                    <a:pt x="0" y="194310"/>
                    <a:pt x="4318" y="211709"/>
                    <a:pt x="13208" y="226949"/>
                  </a:cubicBezTo>
                  <a:cubicBezTo>
                    <a:pt x="21971" y="242189"/>
                    <a:pt x="34163" y="254127"/>
                    <a:pt x="49657" y="262763"/>
                  </a:cubicBezTo>
                  <a:close/>
                  <a:moveTo>
                    <a:pt x="212725" y="274193"/>
                  </a:moveTo>
                  <a:lnTo>
                    <a:pt x="212725" y="0"/>
                  </a:lnTo>
                  <a:lnTo>
                    <a:pt x="252095" y="0"/>
                  </a:lnTo>
                  <a:lnTo>
                    <a:pt x="252095" y="274193"/>
                  </a:lnTo>
                  <a:lnTo>
                    <a:pt x="212725" y="274193"/>
                  </a:lnTo>
                  <a:close/>
                  <a:moveTo>
                    <a:pt x="422021" y="257556"/>
                  </a:moveTo>
                  <a:lnTo>
                    <a:pt x="422021" y="274193"/>
                  </a:lnTo>
                  <a:lnTo>
                    <a:pt x="460375" y="274193"/>
                  </a:lnTo>
                  <a:lnTo>
                    <a:pt x="460375" y="152908"/>
                  </a:lnTo>
                  <a:cubicBezTo>
                    <a:pt x="460375" y="126746"/>
                    <a:pt x="453136" y="107061"/>
                    <a:pt x="438658" y="93980"/>
                  </a:cubicBezTo>
                  <a:cubicBezTo>
                    <a:pt x="424180" y="80899"/>
                    <a:pt x="404114" y="74295"/>
                    <a:pt x="378460" y="74295"/>
                  </a:cubicBezTo>
                  <a:cubicBezTo>
                    <a:pt x="363220" y="74295"/>
                    <a:pt x="348615" y="76581"/>
                    <a:pt x="334772" y="81280"/>
                  </a:cubicBezTo>
                  <a:cubicBezTo>
                    <a:pt x="320929" y="85979"/>
                    <a:pt x="307340" y="93726"/>
                    <a:pt x="294259" y="104902"/>
                  </a:cubicBezTo>
                  <a:lnTo>
                    <a:pt x="313182" y="136144"/>
                  </a:lnTo>
                  <a:cubicBezTo>
                    <a:pt x="324231" y="126365"/>
                    <a:pt x="334772" y="119634"/>
                    <a:pt x="344678" y="115951"/>
                  </a:cubicBezTo>
                  <a:cubicBezTo>
                    <a:pt x="354584" y="112268"/>
                    <a:pt x="364998" y="110490"/>
                    <a:pt x="376047" y="110490"/>
                  </a:cubicBezTo>
                  <a:cubicBezTo>
                    <a:pt x="391414" y="110490"/>
                    <a:pt x="402717" y="114046"/>
                    <a:pt x="409956" y="121031"/>
                  </a:cubicBezTo>
                  <a:cubicBezTo>
                    <a:pt x="417322" y="128016"/>
                    <a:pt x="421005" y="138303"/>
                    <a:pt x="421005" y="151892"/>
                  </a:cubicBezTo>
                  <a:lnTo>
                    <a:pt x="421005" y="155829"/>
                  </a:lnTo>
                  <a:lnTo>
                    <a:pt x="369824" y="155829"/>
                  </a:lnTo>
                  <a:cubicBezTo>
                    <a:pt x="351155" y="155829"/>
                    <a:pt x="336169" y="158496"/>
                    <a:pt x="324612" y="163830"/>
                  </a:cubicBezTo>
                  <a:cubicBezTo>
                    <a:pt x="313055" y="169164"/>
                    <a:pt x="304546" y="176276"/>
                    <a:pt x="299339" y="185420"/>
                  </a:cubicBezTo>
                  <a:cubicBezTo>
                    <a:pt x="294005" y="194437"/>
                    <a:pt x="291465" y="204470"/>
                    <a:pt x="291465" y="215265"/>
                  </a:cubicBezTo>
                  <a:cubicBezTo>
                    <a:pt x="291465" y="227203"/>
                    <a:pt x="294513" y="237871"/>
                    <a:pt x="300609" y="247142"/>
                  </a:cubicBezTo>
                  <a:cubicBezTo>
                    <a:pt x="306832" y="256413"/>
                    <a:pt x="315595" y="263525"/>
                    <a:pt x="326771" y="268478"/>
                  </a:cubicBezTo>
                  <a:cubicBezTo>
                    <a:pt x="338074" y="273431"/>
                    <a:pt x="351155" y="275971"/>
                    <a:pt x="365887" y="275971"/>
                  </a:cubicBezTo>
                  <a:cubicBezTo>
                    <a:pt x="384810" y="275971"/>
                    <a:pt x="400558" y="272034"/>
                    <a:pt x="413385" y="264033"/>
                  </a:cubicBezTo>
                  <a:cubicBezTo>
                    <a:pt x="416433" y="262128"/>
                    <a:pt x="419354" y="259969"/>
                    <a:pt x="422021" y="257683"/>
                  </a:cubicBezTo>
                  <a:close/>
                  <a:moveTo>
                    <a:pt x="421005" y="208026"/>
                  </a:moveTo>
                  <a:cubicBezTo>
                    <a:pt x="414655" y="220980"/>
                    <a:pt x="408305" y="229362"/>
                    <a:pt x="401955" y="233426"/>
                  </a:cubicBezTo>
                  <a:cubicBezTo>
                    <a:pt x="393065" y="239014"/>
                    <a:pt x="382397" y="241808"/>
                    <a:pt x="369824" y="241808"/>
                  </a:cubicBezTo>
                  <a:cubicBezTo>
                    <a:pt x="356743" y="241808"/>
                    <a:pt x="346964" y="239268"/>
                    <a:pt x="340360" y="234188"/>
                  </a:cubicBezTo>
                  <a:cubicBezTo>
                    <a:pt x="333756" y="229108"/>
                    <a:pt x="330454" y="222504"/>
                    <a:pt x="330454" y="214503"/>
                  </a:cubicBezTo>
                  <a:cubicBezTo>
                    <a:pt x="330454" y="207264"/>
                    <a:pt x="333121" y="201168"/>
                    <a:pt x="338582" y="196342"/>
                  </a:cubicBezTo>
                  <a:cubicBezTo>
                    <a:pt x="344043" y="191516"/>
                    <a:pt x="354584" y="188849"/>
                    <a:pt x="370459" y="188849"/>
                  </a:cubicBezTo>
                  <a:lnTo>
                    <a:pt x="421005" y="188849"/>
                  </a:lnTo>
                  <a:lnTo>
                    <a:pt x="421005" y="208153"/>
                  </a:lnTo>
                  <a:close/>
                  <a:moveTo>
                    <a:pt x="513334" y="75946"/>
                  </a:moveTo>
                  <a:lnTo>
                    <a:pt x="513334" y="274193"/>
                  </a:lnTo>
                  <a:lnTo>
                    <a:pt x="552577" y="274193"/>
                  </a:lnTo>
                  <a:lnTo>
                    <a:pt x="552577" y="173101"/>
                  </a:lnTo>
                  <a:cubicBezTo>
                    <a:pt x="552577" y="153289"/>
                    <a:pt x="557403" y="138303"/>
                    <a:pt x="566928" y="128016"/>
                  </a:cubicBezTo>
                  <a:cubicBezTo>
                    <a:pt x="576580" y="117729"/>
                    <a:pt x="590042" y="112522"/>
                    <a:pt x="607314" y="112522"/>
                  </a:cubicBezTo>
                  <a:cubicBezTo>
                    <a:pt x="607949" y="112522"/>
                    <a:pt x="608838" y="112522"/>
                    <a:pt x="609727" y="112649"/>
                  </a:cubicBezTo>
                  <a:cubicBezTo>
                    <a:pt x="610616" y="112776"/>
                    <a:pt x="614172" y="112776"/>
                    <a:pt x="620268" y="112776"/>
                  </a:cubicBezTo>
                  <a:lnTo>
                    <a:pt x="620268" y="74168"/>
                  </a:lnTo>
                  <a:cubicBezTo>
                    <a:pt x="596011" y="74168"/>
                    <a:pt x="577215" y="78232"/>
                    <a:pt x="563753" y="86360"/>
                  </a:cubicBezTo>
                  <a:cubicBezTo>
                    <a:pt x="558038" y="89789"/>
                    <a:pt x="553085" y="93980"/>
                    <a:pt x="548640" y="99060"/>
                  </a:cubicBezTo>
                  <a:lnTo>
                    <a:pt x="551561" y="75946"/>
                  </a:lnTo>
                  <a:lnTo>
                    <a:pt x="513334" y="75946"/>
                  </a:lnTo>
                  <a:close/>
                  <a:moveTo>
                    <a:pt x="652526" y="42418"/>
                  </a:moveTo>
                  <a:cubicBezTo>
                    <a:pt x="657479" y="47371"/>
                    <a:pt x="663575" y="49784"/>
                    <a:pt x="670687" y="49784"/>
                  </a:cubicBezTo>
                  <a:cubicBezTo>
                    <a:pt x="678053" y="49784"/>
                    <a:pt x="684149" y="47371"/>
                    <a:pt x="688975" y="42418"/>
                  </a:cubicBezTo>
                  <a:cubicBezTo>
                    <a:pt x="693674" y="37465"/>
                    <a:pt x="696087" y="31496"/>
                    <a:pt x="696087" y="24257"/>
                  </a:cubicBezTo>
                  <a:cubicBezTo>
                    <a:pt x="696087" y="17272"/>
                    <a:pt x="693674" y="11430"/>
                    <a:pt x="688594" y="6858"/>
                  </a:cubicBezTo>
                  <a:cubicBezTo>
                    <a:pt x="683641" y="2286"/>
                    <a:pt x="677672" y="0"/>
                    <a:pt x="670687" y="0"/>
                  </a:cubicBezTo>
                  <a:cubicBezTo>
                    <a:pt x="663575" y="0"/>
                    <a:pt x="657606" y="2413"/>
                    <a:pt x="652653" y="7112"/>
                  </a:cubicBezTo>
                  <a:cubicBezTo>
                    <a:pt x="647700" y="11811"/>
                    <a:pt x="645160" y="17780"/>
                    <a:pt x="645160" y="24765"/>
                  </a:cubicBezTo>
                  <a:cubicBezTo>
                    <a:pt x="645160" y="31750"/>
                    <a:pt x="647700" y="37592"/>
                    <a:pt x="652526" y="42418"/>
                  </a:cubicBezTo>
                  <a:close/>
                  <a:moveTo>
                    <a:pt x="650875" y="75946"/>
                  </a:moveTo>
                  <a:lnTo>
                    <a:pt x="650875" y="274193"/>
                  </a:lnTo>
                  <a:lnTo>
                    <a:pt x="690118" y="274193"/>
                  </a:lnTo>
                  <a:lnTo>
                    <a:pt x="690118" y="75946"/>
                  </a:lnTo>
                  <a:lnTo>
                    <a:pt x="650875" y="75946"/>
                  </a:lnTo>
                  <a:close/>
                  <a:moveTo>
                    <a:pt x="765175" y="259842"/>
                  </a:moveTo>
                  <a:cubicBezTo>
                    <a:pt x="775970" y="270510"/>
                    <a:pt x="790956" y="275844"/>
                    <a:pt x="810260" y="275844"/>
                  </a:cubicBezTo>
                  <a:cubicBezTo>
                    <a:pt x="818261" y="275844"/>
                    <a:pt x="826008" y="274701"/>
                    <a:pt x="833755" y="272288"/>
                  </a:cubicBezTo>
                  <a:cubicBezTo>
                    <a:pt x="841502" y="269875"/>
                    <a:pt x="849630" y="264922"/>
                    <a:pt x="858012" y="257302"/>
                  </a:cubicBezTo>
                  <a:lnTo>
                    <a:pt x="842772" y="226060"/>
                  </a:lnTo>
                  <a:cubicBezTo>
                    <a:pt x="832104" y="235331"/>
                    <a:pt x="822198" y="240030"/>
                    <a:pt x="813054" y="240030"/>
                  </a:cubicBezTo>
                  <a:cubicBezTo>
                    <a:pt x="804926" y="240030"/>
                    <a:pt x="798703" y="237871"/>
                    <a:pt x="794639" y="233426"/>
                  </a:cubicBezTo>
                  <a:cubicBezTo>
                    <a:pt x="790448" y="228981"/>
                    <a:pt x="788416" y="222377"/>
                    <a:pt x="788416" y="213614"/>
                  </a:cubicBezTo>
                  <a:lnTo>
                    <a:pt x="788416" y="111125"/>
                  </a:lnTo>
                  <a:lnTo>
                    <a:pt x="844550" y="111125"/>
                  </a:lnTo>
                  <a:lnTo>
                    <a:pt x="844550" y="75946"/>
                  </a:lnTo>
                  <a:lnTo>
                    <a:pt x="788416" y="75946"/>
                  </a:lnTo>
                  <a:lnTo>
                    <a:pt x="788416" y="35306"/>
                  </a:lnTo>
                  <a:lnTo>
                    <a:pt x="749173" y="35306"/>
                  </a:lnTo>
                  <a:lnTo>
                    <a:pt x="749173" y="75946"/>
                  </a:lnTo>
                  <a:lnTo>
                    <a:pt x="716280" y="75946"/>
                  </a:lnTo>
                  <a:lnTo>
                    <a:pt x="716280" y="111125"/>
                  </a:lnTo>
                  <a:lnTo>
                    <a:pt x="749173" y="111125"/>
                  </a:lnTo>
                  <a:lnTo>
                    <a:pt x="749173" y="215138"/>
                  </a:lnTo>
                  <a:cubicBezTo>
                    <a:pt x="749173" y="234188"/>
                    <a:pt x="754507" y="249047"/>
                    <a:pt x="765175" y="259842"/>
                  </a:cubicBezTo>
                  <a:close/>
                  <a:moveTo>
                    <a:pt x="864870" y="339090"/>
                  </a:moveTo>
                  <a:cubicBezTo>
                    <a:pt x="873506" y="342265"/>
                    <a:pt x="882650" y="343789"/>
                    <a:pt x="892175" y="343789"/>
                  </a:cubicBezTo>
                  <a:cubicBezTo>
                    <a:pt x="901954" y="343789"/>
                    <a:pt x="910971" y="342138"/>
                    <a:pt x="919099" y="338836"/>
                  </a:cubicBezTo>
                  <a:cubicBezTo>
                    <a:pt x="927227" y="335534"/>
                    <a:pt x="934847" y="329946"/>
                    <a:pt x="941578" y="322199"/>
                  </a:cubicBezTo>
                  <a:cubicBezTo>
                    <a:pt x="948563" y="314452"/>
                    <a:pt x="954659" y="304419"/>
                    <a:pt x="960120" y="291846"/>
                  </a:cubicBezTo>
                  <a:lnTo>
                    <a:pt x="1056640" y="75946"/>
                  </a:lnTo>
                  <a:lnTo>
                    <a:pt x="1016254" y="75946"/>
                  </a:lnTo>
                  <a:lnTo>
                    <a:pt x="951611" y="221361"/>
                  </a:lnTo>
                  <a:lnTo>
                    <a:pt x="886968" y="75946"/>
                  </a:lnTo>
                  <a:lnTo>
                    <a:pt x="845185" y="75946"/>
                  </a:lnTo>
                  <a:lnTo>
                    <a:pt x="930656" y="266573"/>
                  </a:lnTo>
                  <a:lnTo>
                    <a:pt x="924052" y="281432"/>
                  </a:lnTo>
                  <a:cubicBezTo>
                    <a:pt x="919226" y="291719"/>
                    <a:pt x="914273" y="298704"/>
                    <a:pt x="909447" y="302387"/>
                  </a:cubicBezTo>
                  <a:cubicBezTo>
                    <a:pt x="904621" y="306070"/>
                    <a:pt x="899033" y="307975"/>
                    <a:pt x="892429" y="307975"/>
                  </a:cubicBezTo>
                  <a:cubicBezTo>
                    <a:pt x="886714" y="307975"/>
                    <a:pt x="881507" y="306959"/>
                    <a:pt x="876935" y="304800"/>
                  </a:cubicBezTo>
                  <a:cubicBezTo>
                    <a:pt x="872363" y="302641"/>
                    <a:pt x="865886" y="297688"/>
                    <a:pt x="857504" y="289814"/>
                  </a:cubicBezTo>
                  <a:lnTo>
                    <a:pt x="838200" y="320675"/>
                  </a:lnTo>
                  <a:cubicBezTo>
                    <a:pt x="847217" y="329819"/>
                    <a:pt x="856107" y="335915"/>
                    <a:pt x="864870" y="339090"/>
                  </a:cubicBezTo>
                </a:path>
              </a:pathLst>
            </a:custGeom>
            <a:solidFill>
              <a:srgbClr val="332C2C"/>
            </a:solidFill>
          </p:spPr>
        </p:sp>
      </p:grpSp>
      <p:sp>
        <p:nvSpPr>
          <p:cNvPr id="18" name="TextBox 18"/>
          <p:cNvSpPr txBox="1"/>
          <p:nvPr/>
        </p:nvSpPr>
        <p:spPr>
          <a:xfrm>
            <a:off x="8417957" y="3435467"/>
            <a:ext cx="7608265" cy="2983821"/>
          </a:xfrm>
          <a:prstGeom prst="rect">
            <a:avLst/>
          </a:prstGeom>
        </p:spPr>
        <p:txBody>
          <a:bodyPr lIns="0" tIns="0" rIns="0" bIns="0" rtlCol="0" anchor="t">
            <a:spAutoFit/>
          </a:bodyPr>
          <a:lstStyle/>
          <a:p>
            <a:pPr algn="l">
              <a:lnSpc>
                <a:spcPts val="3353"/>
              </a:lnSpc>
            </a:pPr>
            <a:r>
              <a:rPr lang="en-US" sz="2755">
                <a:solidFill>
                  <a:srgbClr val="332C2C"/>
                </a:solidFill>
                <a:latin typeface="Montserrat"/>
                <a:ea typeface="Montserrat"/>
                <a:cs typeface="Montserrat"/>
                <a:sym typeface="Montserrat"/>
              </a:rPr>
              <a:t>Performance appraisals can face challenges such as </a:t>
            </a:r>
            <a:r>
              <a:rPr lang="en-US" sz="2755">
                <a:solidFill>
                  <a:srgbClr val="000000"/>
                </a:solidFill>
                <a:latin typeface="Montserrat"/>
                <a:ea typeface="Montserrat"/>
                <a:cs typeface="Montserrat"/>
                <a:sym typeface="Montserrat"/>
              </a:rPr>
              <a:t>bias</a:t>
            </a:r>
            <a:r>
              <a:rPr lang="en-US" sz="2755">
                <a:solidFill>
                  <a:srgbClr val="332C2C"/>
                </a:solidFill>
                <a:latin typeface="Montserrat"/>
                <a:ea typeface="Montserrat"/>
                <a:cs typeface="Montserrat"/>
                <a:sym typeface="Montserrat"/>
              </a:rPr>
              <a:t>, lack of </a:t>
            </a:r>
            <a:r>
              <a:rPr lang="en-US" sz="2755">
                <a:solidFill>
                  <a:srgbClr val="000000"/>
                </a:solidFill>
                <a:latin typeface="Montserrat"/>
                <a:ea typeface="Montserrat"/>
                <a:cs typeface="Montserrat"/>
                <a:sym typeface="Montserrat"/>
              </a:rPr>
              <a:t>clarity</a:t>
            </a:r>
            <a:r>
              <a:rPr lang="en-US" sz="2755">
                <a:solidFill>
                  <a:srgbClr val="332C2C"/>
                </a:solidFill>
                <a:latin typeface="Montserrat"/>
                <a:ea typeface="Montserrat"/>
                <a:cs typeface="Montserrat"/>
                <a:sym typeface="Montserrat"/>
              </a:rPr>
              <a:t>, and insufﬁcient </a:t>
            </a:r>
            <a:r>
              <a:rPr lang="en-US" sz="2755">
                <a:solidFill>
                  <a:srgbClr val="000000"/>
                </a:solidFill>
                <a:latin typeface="Montserrat"/>
                <a:ea typeface="Montserrat"/>
                <a:cs typeface="Montserrat"/>
                <a:sym typeface="Montserrat"/>
              </a:rPr>
              <a:t>training</a:t>
            </a:r>
            <a:r>
              <a:rPr lang="en-US" sz="2755">
                <a:solidFill>
                  <a:srgbClr val="332C2C"/>
                </a:solidFill>
                <a:latin typeface="Montserrat"/>
                <a:ea typeface="Montserrat"/>
                <a:cs typeface="Montserrat"/>
                <a:sym typeface="Montserrat"/>
              </a:rPr>
              <a:t> for evaluators. Addressing these issues is essential to ensure fair assessments and foster a culture of continuous improvement within the organization.</a:t>
            </a:r>
          </a:p>
        </p:txBody>
      </p:sp>
      <p:sp>
        <p:nvSpPr>
          <p:cNvPr id="19" name="TextBox 19"/>
          <p:cNvSpPr txBox="1"/>
          <p:nvPr/>
        </p:nvSpPr>
        <p:spPr>
          <a:xfrm>
            <a:off x="8392506" y="1494815"/>
            <a:ext cx="7694285" cy="677570"/>
          </a:xfrm>
          <a:prstGeom prst="rect">
            <a:avLst/>
          </a:prstGeom>
        </p:spPr>
        <p:txBody>
          <a:bodyPr lIns="0" tIns="0" rIns="0" bIns="0" rtlCol="0" anchor="t">
            <a:spAutoFit/>
          </a:bodyPr>
          <a:lstStyle/>
          <a:p>
            <a:pPr algn="l">
              <a:lnSpc>
                <a:spcPts val="5459"/>
              </a:lnSpc>
            </a:pPr>
            <a:r>
              <a:rPr lang="en-US" sz="3900" b="1">
                <a:solidFill>
                  <a:srgbClr val="332C2C"/>
                </a:solidFill>
                <a:latin typeface="Abhaya Libre Medium"/>
                <a:ea typeface="Abhaya Libre Medium"/>
                <a:cs typeface="Abhaya Libre Medium"/>
                <a:sym typeface="Abhaya Libre Medium"/>
              </a:rPr>
              <a:t>Challenges in Performance Appraisal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F5F2EE"/>
            </a:solidFill>
          </p:spPr>
        </p:sp>
      </p:grpSp>
      <p:sp>
        <p:nvSpPr>
          <p:cNvPr id="4" name="Freeform 4"/>
          <p:cNvSpPr/>
          <p:nvPr/>
        </p:nvSpPr>
        <p:spPr>
          <a:xfrm>
            <a:off x="0" y="3961895"/>
            <a:ext cx="18288000" cy="6325867"/>
          </a:xfrm>
          <a:custGeom>
            <a:avLst/>
            <a:gdLst/>
            <a:ahLst/>
            <a:cxnLst/>
            <a:rect l="l" t="t" r="r" b="b"/>
            <a:pathLst>
              <a:path w="18288000" h="6325867">
                <a:moveTo>
                  <a:pt x="0" y="0"/>
                </a:moveTo>
                <a:lnTo>
                  <a:pt x="18288000" y="0"/>
                </a:lnTo>
                <a:lnTo>
                  <a:pt x="18288000" y="6325867"/>
                </a:lnTo>
                <a:lnTo>
                  <a:pt x="0" y="6325867"/>
                </a:lnTo>
                <a:lnTo>
                  <a:pt x="0" y="0"/>
                </a:lnTo>
                <a:close/>
              </a:path>
            </a:pathLst>
          </a:custGeom>
          <a:blipFill>
            <a:blip r:embed="rId2"/>
            <a:stretch>
              <a:fillRect l="-33" t="-46348" r="-18" b="-46384"/>
            </a:stretch>
          </a:blipFill>
        </p:spPr>
      </p:sp>
      <p:grpSp>
        <p:nvGrpSpPr>
          <p:cNvPr id="5" name="Group 5"/>
          <p:cNvGrpSpPr>
            <a:grpSpLocks noChangeAspect="1"/>
          </p:cNvGrpSpPr>
          <p:nvPr/>
        </p:nvGrpSpPr>
        <p:grpSpPr>
          <a:xfrm>
            <a:off x="-63503" y="485346"/>
            <a:ext cx="18414997" cy="174622"/>
            <a:chOff x="0" y="0"/>
            <a:chExt cx="18415000" cy="174625"/>
          </a:xfrm>
        </p:grpSpPr>
        <p:sp>
          <p:nvSpPr>
            <p:cNvPr id="6" name="Freeform 6"/>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sp>
          <p:nvSpPr>
            <p:cNvPr id="7" name="Freeform 7"/>
            <p:cNvSpPr/>
            <p:nvPr/>
          </p:nvSpPr>
          <p:spPr>
            <a:xfrm>
              <a:off x="63500" y="63500"/>
              <a:ext cx="18288000" cy="47625"/>
            </a:xfrm>
            <a:custGeom>
              <a:avLst/>
              <a:gdLst/>
              <a:ahLst/>
              <a:cxnLst/>
              <a:rect l="l" t="t" r="r" b="b"/>
              <a:pathLst>
                <a:path w="18288000" h="47625">
                  <a:moveTo>
                    <a:pt x="0" y="0"/>
                  </a:moveTo>
                  <a:lnTo>
                    <a:pt x="0" y="47625"/>
                  </a:lnTo>
                  <a:lnTo>
                    <a:pt x="18288000" y="47625"/>
                  </a:lnTo>
                  <a:lnTo>
                    <a:pt x="18288000" y="0"/>
                  </a:lnTo>
                  <a:close/>
                </a:path>
              </a:pathLst>
            </a:custGeom>
            <a:solidFill>
              <a:srgbClr val="332C2C"/>
            </a:solidFill>
          </p:spPr>
        </p:sp>
      </p:grpSp>
      <p:sp>
        <p:nvSpPr>
          <p:cNvPr id="8" name="Freeform 8"/>
          <p:cNvSpPr/>
          <p:nvPr/>
        </p:nvSpPr>
        <p:spPr>
          <a:xfrm>
            <a:off x="12289993" y="6207452"/>
            <a:ext cx="5998016" cy="4079548"/>
          </a:xfrm>
          <a:custGeom>
            <a:avLst/>
            <a:gdLst/>
            <a:ahLst/>
            <a:cxnLst/>
            <a:rect l="l" t="t" r="r" b="b"/>
            <a:pathLst>
              <a:path w="5998016" h="4079548">
                <a:moveTo>
                  <a:pt x="0" y="0"/>
                </a:moveTo>
                <a:lnTo>
                  <a:pt x="5998017" y="0"/>
                </a:lnTo>
                <a:lnTo>
                  <a:pt x="5998017" y="4079548"/>
                </a:lnTo>
                <a:lnTo>
                  <a:pt x="0" y="40795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a:off x="0" y="9753600"/>
            <a:ext cx="18288000" cy="63503"/>
          </a:xfrm>
          <a:custGeom>
            <a:avLst/>
            <a:gdLst/>
            <a:ahLst/>
            <a:cxnLst/>
            <a:rect l="l" t="t" r="r" b="b"/>
            <a:pathLst>
              <a:path w="18288000" h="63503">
                <a:moveTo>
                  <a:pt x="0" y="0"/>
                </a:moveTo>
                <a:lnTo>
                  <a:pt x="18288000" y="0"/>
                </a:lnTo>
                <a:lnTo>
                  <a:pt x="18288000" y="63503"/>
                </a:lnTo>
                <a:lnTo>
                  <a:pt x="0" y="63503"/>
                </a:lnTo>
                <a:lnTo>
                  <a:pt x="0" y="0"/>
                </a:lnTo>
                <a:close/>
              </a:path>
            </a:pathLst>
          </a:custGeom>
          <a:blipFill>
            <a:blip r:embed="rId5"/>
            <a:stretch>
              <a:fillRect/>
            </a:stretch>
          </a:blipFill>
        </p:spPr>
      </p:sp>
      <p:sp>
        <p:nvSpPr>
          <p:cNvPr id="10" name="Freeform 10"/>
          <p:cNvSpPr/>
          <p:nvPr/>
        </p:nvSpPr>
        <p:spPr>
          <a:xfrm>
            <a:off x="780021" y="2439400"/>
            <a:ext cx="3162872" cy="521980"/>
          </a:xfrm>
          <a:custGeom>
            <a:avLst/>
            <a:gdLst/>
            <a:ahLst/>
            <a:cxnLst/>
            <a:rect l="l" t="t" r="r" b="b"/>
            <a:pathLst>
              <a:path w="3162872" h="521980">
                <a:moveTo>
                  <a:pt x="0" y="0"/>
                </a:moveTo>
                <a:lnTo>
                  <a:pt x="3162872" y="0"/>
                </a:lnTo>
                <a:lnTo>
                  <a:pt x="3162872" y="521980"/>
                </a:lnTo>
                <a:lnTo>
                  <a:pt x="0" y="52198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36362" y="1565148"/>
            <a:ext cx="9127922" cy="519941"/>
          </a:xfrm>
          <a:custGeom>
            <a:avLst/>
            <a:gdLst/>
            <a:ahLst/>
            <a:cxnLst/>
            <a:rect l="l" t="t" r="r" b="b"/>
            <a:pathLst>
              <a:path w="9127922" h="519941">
                <a:moveTo>
                  <a:pt x="0" y="0"/>
                </a:moveTo>
                <a:lnTo>
                  <a:pt x="9127921" y="0"/>
                </a:lnTo>
                <a:lnTo>
                  <a:pt x="9127921" y="519941"/>
                </a:lnTo>
                <a:lnTo>
                  <a:pt x="0" y="51994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4841929" y="2439400"/>
            <a:ext cx="5687797" cy="521980"/>
          </a:xfrm>
          <a:custGeom>
            <a:avLst/>
            <a:gdLst/>
            <a:ahLst/>
            <a:cxnLst/>
            <a:rect l="l" t="t" r="r" b="b"/>
            <a:pathLst>
              <a:path w="5687797" h="521980">
                <a:moveTo>
                  <a:pt x="0" y="0"/>
                </a:moveTo>
                <a:lnTo>
                  <a:pt x="5687797" y="0"/>
                </a:lnTo>
                <a:lnTo>
                  <a:pt x="5687797" y="521980"/>
                </a:lnTo>
                <a:lnTo>
                  <a:pt x="0" y="52198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TextBox 13"/>
          <p:cNvSpPr txBox="1"/>
          <p:nvPr/>
        </p:nvSpPr>
        <p:spPr>
          <a:xfrm>
            <a:off x="881501" y="1152515"/>
            <a:ext cx="16225009" cy="1767716"/>
          </a:xfrm>
          <a:prstGeom prst="rect">
            <a:avLst/>
          </a:prstGeom>
        </p:spPr>
        <p:txBody>
          <a:bodyPr lIns="0" tIns="0" rIns="0" bIns="0" rtlCol="0" anchor="t">
            <a:spAutoFit/>
          </a:bodyPr>
          <a:lstStyle/>
          <a:p>
            <a:pPr algn="l">
              <a:lnSpc>
                <a:spcPts val="3448"/>
              </a:lnSpc>
            </a:pPr>
            <a:r>
              <a:rPr lang="en-US" sz="3149">
                <a:solidFill>
                  <a:srgbClr val="332C2C"/>
                </a:solidFill>
                <a:latin typeface="Montserrat"/>
                <a:ea typeface="Montserrat"/>
                <a:cs typeface="Montserrat"/>
                <a:sym typeface="Montserrat"/>
              </a:rPr>
              <a:t>Integrating Assessment Centres with Performance Appraisals creates a </a:t>
            </a:r>
            <a:r>
              <a:rPr lang="en-US" sz="3149">
                <a:solidFill>
                  <a:srgbClr val="000000"/>
                </a:solidFill>
                <a:latin typeface="Montserrat"/>
                <a:ea typeface="Montserrat"/>
                <a:cs typeface="Montserrat"/>
                <a:sym typeface="Montserrat"/>
              </a:rPr>
              <a:t>comprehensive talent management strategy</a:t>
            </a:r>
            <a:r>
              <a:rPr lang="en-US" sz="3149">
                <a:solidFill>
                  <a:srgbClr val="332C2C"/>
                </a:solidFill>
                <a:latin typeface="Montserrat"/>
                <a:ea typeface="Montserrat"/>
                <a:cs typeface="Montserrat"/>
                <a:sym typeface="Montserrat"/>
              </a:rPr>
              <a:t>. This combination ensures that employee potential is accurately measured and developed, leading to improved </a:t>
            </a:r>
            <a:r>
              <a:rPr lang="en-US" sz="3149">
                <a:solidFill>
                  <a:srgbClr val="000000"/>
                </a:solidFill>
                <a:latin typeface="Montserrat"/>
                <a:ea typeface="Montserrat"/>
                <a:cs typeface="Montserrat"/>
                <a:sym typeface="Montserrat"/>
              </a:rPr>
              <a:t>job satisfaction</a:t>
            </a:r>
            <a:r>
              <a:rPr lang="en-US" sz="3149">
                <a:solidFill>
                  <a:srgbClr val="332C2C"/>
                </a:solidFill>
                <a:latin typeface="Montserrat"/>
                <a:ea typeface="Montserrat"/>
                <a:cs typeface="Montserrat"/>
                <a:sym typeface="Montserrat"/>
              </a:rPr>
              <a:t> and </a:t>
            </a:r>
            <a:r>
              <a:rPr lang="en-US" sz="3149">
                <a:solidFill>
                  <a:srgbClr val="000000"/>
                </a:solidFill>
                <a:latin typeface="Montserrat"/>
                <a:ea typeface="Montserrat"/>
                <a:cs typeface="Montserrat"/>
                <a:sym typeface="Montserrat"/>
              </a:rPr>
              <a:t>organizational performance</a:t>
            </a:r>
            <a:r>
              <a:rPr lang="en-US" sz="3149">
                <a:solidFill>
                  <a:srgbClr val="332C2C"/>
                </a:solidFill>
                <a:latin typeface="Montserrat"/>
                <a:ea typeface="Montserrat"/>
                <a:cs typeface="Montserrat"/>
                <a:sym typeface="Montserrat"/>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Custom</PresentationFormat>
  <Paragraphs>32</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DFKai-SB</vt:lpstr>
      <vt:lpstr>Times New Roman</vt:lpstr>
      <vt:lpstr>Aharoni</vt:lpstr>
      <vt:lpstr>Calibri</vt:lpstr>
      <vt:lpstr>Montserrat</vt:lpstr>
      <vt:lpstr>Abhaya Libre Medium</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slidesgo-performance-assessment-20241207074406bYEx.pdf</dc:title>
  <cp:lastModifiedBy>DLL</cp:lastModifiedBy>
  <cp:revision>2</cp:revision>
  <dcterms:created xsi:type="dcterms:W3CDTF">2006-08-16T00:00:00Z</dcterms:created>
  <dcterms:modified xsi:type="dcterms:W3CDTF">2024-12-07T08:18:38Z</dcterms:modified>
  <dc:identifier>DAGYl-sz3SE</dc:identifier>
</cp:coreProperties>
</file>