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Black" pitchFamily="34" charset="0"/>
      <p:bold r:id="rId16"/>
    </p:embeddedFont>
    <p:embeddedFont>
      <p:font typeface="DFKai-SB" pitchFamily="65" charset="-120"/>
      <p:regular r:id="rId17"/>
    </p:embeddedFont>
    <p:embeddedFont>
      <p:font typeface="Aharoni" pitchFamily="2" charset="-79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Montserrat" charset="0"/>
      <p:regular r:id="rId23"/>
    </p:embeddedFont>
    <p:embeddedFont>
      <p:font typeface="Abhaya Libre Medium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8105A-A8B0-4E1B-9B2C-8238E581FCF4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953AA-5D83-4E30-89DD-4177056B24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0B6-182D-4FAD-8FC9-91C77D530D50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15F2-ACDA-4C09-B724-4EFAA55FA633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D4715-EF60-4038-B9E8-12C5FFFB780E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A1FE-EB8D-4F7B-91F3-4540579927AA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2FC-7DD7-48A1-8B53-4E5CED3CC594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21-315A-4DDE-AAC1-57A5DE843CF1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BBE9-39C9-4999-B36B-68D10FB5D778}" type="datetime1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5D2-19D7-4EBB-8825-7A5D59E389DE}" type="datetime1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D676-5562-4FAB-94B7-FDE87F879A20}" type="datetime1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853A-112F-4851-B517-01675F7365D9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5483-05D8-400C-A966-6CF7BEA7F0B9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ED78-CB7B-4554-B157-BCE1F122A6E0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45.sv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image" Target="../media/image43.svg"/><Relationship Id="rId9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5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2.svg"/><Relationship Id="rId7" Type="http://schemas.openxmlformats.org/officeDocument/2006/relationships/image" Target="../media/image5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1.png"/><Relationship Id="rId4" Type="http://schemas.openxmlformats.org/officeDocument/2006/relationships/image" Target="../media/image35.jpeg"/><Relationship Id="rId9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1.jpe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150" y="476885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performance management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22HRM3CC14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835650"/>
            <a:ext cx="929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PERFORMANCE MANAGEMENT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636" b="-8687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15104"/>
            <a:ext cx="7412984" cy="61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Leveraging Technology</a:t>
            </a:r>
          </a:p>
          <a:p>
            <a:pPr algn="l">
              <a:lnSpc>
                <a:spcPts val="4107"/>
              </a:lnSpc>
            </a:pPr>
            <a:r>
              <a:rPr lang="en-US" sz="337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 today’s digital age, leveraging </a:t>
            </a:r>
            <a:r>
              <a:rPr lang="en-US" sz="337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technology</a:t>
            </a:r>
            <a:r>
              <a:rPr lang="en-US" sz="337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can enhance performance management processes. Tools for tracking progress, providing feedback, and facilitating communication can streamline efforts and improve outcomes.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39"/>
            <a:ext cx="5095875" cy="5095875"/>
          </a:xfrm>
          <a:custGeom>
            <a:avLst/>
            <a:gdLst/>
            <a:ahLst/>
            <a:cxnLst/>
            <a:rect l="l" t="t" r="r" b="b"/>
            <a:pathLst>
              <a:path w="5095875" h="5095875">
                <a:moveTo>
                  <a:pt x="0" y="0"/>
                </a:moveTo>
                <a:lnTo>
                  <a:pt x="5095875" y="0"/>
                </a:lnTo>
                <a:lnTo>
                  <a:pt x="5095875" y="5095875"/>
                </a:lnTo>
                <a:lnTo>
                  <a:pt x="0" y="5095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699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98831" y="4665612"/>
            <a:ext cx="3202524" cy="521665"/>
          </a:xfrm>
          <a:custGeom>
            <a:avLst/>
            <a:gdLst/>
            <a:ahLst/>
            <a:cxnLst/>
            <a:rect l="l" t="t" r="r" b="b"/>
            <a:pathLst>
              <a:path w="3202524" h="521665">
                <a:moveTo>
                  <a:pt x="0" y="0"/>
                </a:moveTo>
                <a:lnTo>
                  <a:pt x="3202524" y="0"/>
                </a:lnTo>
                <a:lnTo>
                  <a:pt x="3202524" y="521665"/>
                </a:lnTo>
                <a:lnTo>
                  <a:pt x="0" y="5216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12347" y="4075252"/>
            <a:ext cx="2999737" cy="566918"/>
          </a:xfrm>
          <a:custGeom>
            <a:avLst/>
            <a:gdLst/>
            <a:ahLst/>
            <a:cxnLst/>
            <a:rect l="l" t="t" r="r" b="b"/>
            <a:pathLst>
              <a:path w="2999737" h="566918">
                <a:moveTo>
                  <a:pt x="0" y="0"/>
                </a:moveTo>
                <a:lnTo>
                  <a:pt x="2999737" y="0"/>
                </a:lnTo>
                <a:lnTo>
                  <a:pt x="2999737" y="566919"/>
                </a:lnTo>
                <a:lnTo>
                  <a:pt x="0" y="566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417957" y="4066537"/>
            <a:ext cx="7580147" cy="379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75"/>
              </a:lnSpc>
            </a:pP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Despite its beneﬁts,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performance management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can face challenges such as bias, lack of clarity, and resistance to feedback. Identifying these obstacles is the ﬁrst step towards creating a more effective system.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92506" y="1651349"/>
            <a:ext cx="5907805" cy="108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412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Challenges in Performance Management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73549" y="3209820"/>
            <a:ext cx="5076825" cy="5076825"/>
          </a:xfrm>
          <a:custGeom>
            <a:avLst/>
            <a:gdLst/>
            <a:ahLst/>
            <a:cxnLst/>
            <a:rect l="l" t="t" r="r" b="b"/>
            <a:pathLst>
              <a:path w="5076825" h="5076825">
                <a:moveTo>
                  <a:pt x="0" y="0"/>
                </a:moveTo>
                <a:lnTo>
                  <a:pt x="5076825" y="0"/>
                </a:lnTo>
                <a:lnTo>
                  <a:pt x="5076825" y="5076825"/>
                </a:lnTo>
                <a:lnTo>
                  <a:pt x="0" y="507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3436" y="484699"/>
            <a:ext cx="18414940" cy="174622"/>
            <a:chOff x="0" y="0"/>
            <a:chExt cx="18414936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96733" y="5505574"/>
            <a:ext cx="2303183" cy="457390"/>
          </a:xfrm>
          <a:custGeom>
            <a:avLst/>
            <a:gdLst/>
            <a:ahLst/>
            <a:cxnLst/>
            <a:rect l="l" t="t" r="r" b="b"/>
            <a:pathLst>
              <a:path w="2303183" h="457390">
                <a:moveTo>
                  <a:pt x="0" y="0"/>
                </a:moveTo>
                <a:lnTo>
                  <a:pt x="2303183" y="0"/>
                </a:lnTo>
                <a:lnTo>
                  <a:pt x="2303183" y="457390"/>
                </a:lnTo>
                <a:lnTo>
                  <a:pt x="0" y="457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25451" y="3451460"/>
            <a:ext cx="7393715" cy="407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12"/>
              </a:lnSpc>
            </a:pPr>
            <a:r>
              <a:rPr lang="en-US" sz="33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Many organizations have successfully transformed their performance management approaches. By embracing </a:t>
            </a:r>
            <a:r>
              <a:rPr lang="en-US" sz="3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innovation</a:t>
            </a:r>
            <a:r>
              <a:rPr lang="en-US" sz="33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focusing on employee development, they have seen remarkable improvements in both morale and productivity.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0000" y="1443628"/>
            <a:ext cx="4857750" cy="103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Success Stories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67502" y="9992"/>
            <a:ext cx="8020498" cy="10277008"/>
          </a:xfrm>
          <a:custGeom>
            <a:avLst/>
            <a:gdLst/>
            <a:ahLst/>
            <a:cxnLst/>
            <a:rect l="l" t="t" r="r" b="b"/>
            <a:pathLst>
              <a:path w="8020498" h="10277008">
                <a:moveTo>
                  <a:pt x="0" y="0"/>
                </a:moveTo>
                <a:lnTo>
                  <a:pt x="8020498" y="0"/>
                </a:lnTo>
                <a:lnTo>
                  <a:pt x="8020498" y="10277008"/>
                </a:lnTo>
                <a:lnTo>
                  <a:pt x="0" y="10277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3" r="-113" b="-8693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384803" y="5282270"/>
            <a:ext cx="689429" cy="408584"/>
            <a:chOff x="0" y="0"/>
            <a:chExt cx="689432" cy="408584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562356" cy="281559"/>
            </a:xfrm>
            <a:custGeom>
              <a:avLst/>
              <a:gdLst/>
              <a:ahLst/>
              <a:cxnLst/>
              <a:rect l="l" t="t" r="r" b="b"/>
              <a:pathLst>
                <a:path w="562356" h="281559">
                  <a:moveTo>
                    <a:pt x="152781" y="260223"/>
                  </a:moveTo>
                  <a:lnTo>
                    <a:pt x="152781" y="279654"/>
                  </a:lnTo>
                  <a:lnTo>
                    <a:pt x="197612" y="279654"/>
                  </a:lnTo>
                  <a:lnTo>
                    <a:pt x="197612" y="137541"/>
                  </a:lnTo>
                  <a:cubicBezTo>
                    <a:pt x="197612" y="106934"/>
                    <a:pt x="189103" y="83820"/>
                    <a:pt x="172212" y="68580"/>
                  </a:cubicBezTo>
                  <a:cubicBezTo>
                    <a:pt x="155321" y="53340"/>
                    <a:pt x="131826" y="45466"/>
                    <a:pt x="101854" y="45466"/>
                  </a:cubicBezTo>
                  <a:cubicBezTo>
                    <a:pt x="83947" y="45466"/>
                    <a:pt x="66929" y="48133"/>
                    <a:pt x="50673" y="53594"/>
                  </a:cubicBezTo>
                  <a:cubicBezTo>
                    <a:pt x="34417" y="59055"/>
                    <a:pt x="18669" y="68199"/>
                    <a:pt x="3302" y="81280"/>
                  </a:cubicBezTo>
                  <a:lnTo>
                    <a:pt x="25400" y="117856"/>
                  </a:lnTo>
                  <a:cubicBezTo>
                    <a:pt x="38354" y="106426"/>
                    <a:pt x="50673" y="98552"/>
                    <a:pt x="62357" y="94234"/>
                  </a:cubicBezTo>
                  <a:cubicBezTo>
                    <a:pt x="74041" y="89916"/>
                    <a:pt x="86233" y="87884"/>
                    <a:pt x="99060" y="87884"/>
                  </a:cubicBezTo>
                  <a:cubicBezTo>
                    <a:pt x="117094" y="87884"/>
                    <a:pt x="130302" y="91948"/>
                    <a:pt x="138811" y="100203"/>
                  </a:cubicBezTo>
                  <a:cubicBezTo>
                    <a:pt x="147320" y="108458"/>
                    <a:pt x="151638" y="120396"/>
                    <a:pt x="151638" y="136271"/>
                  </a:cubicBezTo>
                  <a:lnTo>
                    <a:pt x="151638" y="140843"/>
                  </a:lnTo>
                  <a:lnTo>
                    <a:pt x="91694" y="140843"/>
                  </a:lnTo>
                  <a:cubicBezTo>
                    <a:pt x="69977" y="140843"/>
                    <a:pt x="52324" y="144018"/>
                    <a:pt x="38735" y="150241"/>
                  </a:cubicBezTo>
                  <a:cubicBezTo>
                    <a:pt x="25146" y="156464"/>
                    <a:pt x="15367" y="164846"/>
                    <a:pt x="9144" y="175387"/>
                  </a:cubicBezTo>
                  <a:cubicBezTo>
                    <a:pt x="2921" y="185928"/>
                    <a:pt x="0" y="197739"/>
                    <a:pt x="0" y="210439"/>
                  </a:cubicBezTo>
                  <a:cubicBezTo>
                    <a:pt x="0" y="224409"/>
                    <a:pt x="3556" y="236855"/>
                    <a:pt x="10795" y="247777"/>
                  </a:cubicBezTo>
                  <a:cubicBezTo>
                    <a:pt x="18034" y="258699"/>
                    <a:pt x="28321" y="266954"/>
                    <a:pt x="41402" y="272796"/>
                  </a:cubicBezTo>
                  <a:cubicBezTo>
                    <a:pt x="54483" y="278638"/>
                    <a:pt x="69850" y="281559"/>
                    <a:pt x="87249" y="281559"/>
                  </a:cubicBezTo>
                  <a:cubicBezTo>
                    <a:pt x="109347" y="281559"/>
                    <a:pt x="127889" y="276860"/>
                    <a:pt x="142875" y="267589"/>
                  </a:cubicBezTo>
                  <a:cubicBezTo>
                    <a:pt x="146431" y="265303"/>
                    <a:pt x="149733" y="262890"/>
                    <a:pt x="152908" y="260223"/>
                  </a:cubicBezTo>
                  <a:close/>
                  <a:moveTo>
                    <a:pt x="151638" y="202311"/>
                  </a:moveTo>
                  <a:cubicBezTo>
                    <a:pt x="144145" y="217424"/>
                    <a:pt x="136779" y="227330"/>
                    <a:pt x="129413" y="232029"/>
                  </a:cubicBezTo>
                  <a:cubicBezTo>
                    <a:pt x="118999" y="238506"/>
                    <a:pt x="106426" y="241808"/>
                    <a:pt x="91694" y="241808"/>
                  </a:cubicBezTo>
                  <a:cubicBezTo>
                    <a:pt x="76454" y="241808"/>
                    <a:pt x="64897" y="238887"/>
                    <a:pt x="57150" y="232918"/>
                  </a:cubicBezTo>
                  <a:cubicBezTo>
                    <a:pt x="49403" y="226949"/>
                    <a:pt x="45720" y="219329"/>
                    <a:pt x="45720" y="209804"/>
                  </a:cubicBezTo>
                  <a:cubicBezTo>
                    <a:pt x="45720" y="201295"/>
                    <a:pt x="48895" y="194183"/>
                    <a:pt x="55245" y="188468"/>
                  </a:cubicBezTo>
                  <a:cubicBezTo>
                    <a:pt x="61595" y="182753"/>
                    <a:pt x="74041" y="179832"/>
                    <a:pt x="92583" y="179832"/>
                  </a:cubicBezTo>
                  <a:lnTo>
                    <a:pt x="151638" y="179832"/>
                  </a:lnTo>
                  <a:lnTo>
                    <a:pt x="151638" y="202311"/>
                  </a:lnTo>
                  <a:close/>
                  <a:moveTo>
                    <a:pt x="259715" y="47625"/>
                  </a:moveTo>
                  <a:lnTo>
                    <a:pt x="259715" y="279527"/>
                  </a:lnTo>
                  <a:lnTo>
                    <a:pt x="305689" y="279527"/>
                  </a:lnTo>
                  <a:lnTo>
                    <a:pt x="305689" y="161290"/>
                  </a:lnTo>
                  <a:cubicBezTo>
                    <a:pt x="305689" y="138049"/>
                    <a:pt x="311277" y="120523"/>
                    <a:pt x="322453" y="108458"/>
                  </a:cubicBezTo>
                  <a:cubicBezTo>
                    <a:pt x="333629" y="96393"/>
                    <a:pt x="349504" y="90424"/>
                    <a:pt x="369697" y="90424"/>
                  </a:cubicBezTo>
                  <a:cubicBezTo>
                    <a:pt x="370459" y="90424"/>
                    <a:pt x="371475" y="90424"/>
                    <a:pt x="372491" y="90678"/>
                  </a:cubicBezTo>
                  <a:cubicBezTo>
                    <a:pt x="373507" y="90932"/>
                    <a:pt x="377698" y="90932"/>
                    <a:pt x="384810" y="90932"/>
                  </a:cubicBezTo>
                  <a:lnTo>
                    <a:pt x="384810" y="45466"/>
                  </a:lnTo>
                  <a:cubicBezTo>
                    <a:pt x="356489" y="45466"/>
                    <a:pt x="334391" y="50292"/>
                    <a:pt x="318770" y="59817"/>
                  </a:cubicBezTo>
                  <a:cubicBezTo>
                    <a:pt x="312166" y="63881"/>
                    <a:pt x="306197" y="68834"/>
                    <a:pt x="301117" y="74676"/>
                  </a:cubicBezTo>
                  <a:lnTo>
                    <a:pt x="304546" y="47625"/>
                  </a:lnTo>
                  <a:lnTo>
                    <a:pt x="259715" y="47625"/>
                  </a:lnTo>
                  <a:close/>
                  <a:moveTo>
                    <a:pt x="453771" y="262763"/>
                  </a:moveTo>
                  <a:cubicBezTo>
                    <a:pt x="466344" y="275336"/>
                    <a:pt x="483997" y="281559"/>
                    <a:pt x="506476" y="281559"/>
                  </a:cubicBezTo>
                  <a:cubicBezTo>
                    <a:pt x="515874" y="281559"/>
                    <a:pt x="525018" y="280162"/>
                    <a:pt x="534035" y="277495"/>
                  </a:cubicBezTo>
                  <a:cubicBezTo>
                    <a:pt x="543052" y="274828"/>
                    <a:pt x="552577" y="268986"/>
                    <a:pt x="562356" y="259969"/>
                  </a:cubicBezTo>
                  <a:lnTo>
                    <a:pt x="544576" y="223393"/>
                  </a:lnTo>
                  <a:cubicBezTo>
                    <a:pt x="532130" y="234315"/>
                    <a:pt x="520573" y="239649"/>
                    <a:pt x="509778" y="239649"/>
                  </a:cubicBezTo>
                  <a:cubicBezTo>
                    <a:pt x="500253" y="239649"/>
                    <a:pt x="493014" y="237109"/>
                    <a:pt x="488188" y="231902"/>
                  </a:cubicBezTo>
                  <a:cubicBezTo>
                    <a:pt x="483362" y="226695"/>
                    <a:pt x="480949" y="219075"/>
                    <a:pt x="480949" y="208661"/>
                  </a:cubicBezTo>
                  <a:lnTo>
                    <a:pt x="480949" y="88646"/>
                  </a:lnTo>
                  <a:lnTo>
                    <a:pt x="546481" y="88646"/>
                  </a:lnTo>
                  <a:lnTo>
                    <a:pt x="546481" y="47625"/>
                  </a:lnTo>
                  <a:lnTo>
                    <a:pt x="481076" y="47625"/>
                  </a:lnTo>
                  <a:lnTo>
                    <a:pt x="481076" y="0"/>
                  </a:lnTo>
                  <a:lnTo>
                    <a:pt x="435102" y="0"/>
                  </a:lnTo>
                  <a:lnTo>
                    <a:pt x="435102" y="47625"/>
                  </a:lnTo>
                  <a:lnTo>
                    <a:pt x="396494" y="47625"/>
                  </a:lnTo>
                  <a:lnTo>
                    <a:pt x="396494" y="88773"/>
                  </a:lnTo>
                  <a:lnTo>
                    <a:pt x="434975" y="88773"/>
                  </a:lnTo>
                  <a:lnTo>
                    <a:pt x="434975" y="210566"/>
                  </a:lnTo>
                  <a:cubicBezTo>
                    <a:pt x="434975" y="232791"/>
                    <a:pt x="441198" y="250190"/>
                    <a:pt x="453771" y="262890"/>
                  </a:cubicBezTo>
                </a:path>
              </a:pathLst>
            </a:custGeom>
            <a:solidFill>
              <a:srgbClr val="332C2C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0" y="63500"/>
              <a:ext cx="562356" cy="281559"/>
            </a:xfrm>
            <a:custGeom>
              <a:avLst/>
              <a:gdLst/>
              <a:ahLst/>
              <a:cxnLst/>
              <a:rect l="l" t="t" r="r" b="b"/>
              <a:pathLst>
                <a:path w="562356" h="281559">
                  <a:moveTo>
                    <a:pt x="152781" y="260223"/>
                  </a:moveTo>
                  <a:lnTo>
                    <a:pt x="152781" y="279654"/>
                  </a:lnTo>
                  <a:lnTo>
                    <a:pt x="197612" y="279654"/>
                  </a:lnTo>
                  <a:lnTo>
                    <a:pt x="197612" y="137541"/>
                  </a:lnTo>
                  <a:cubicBezTo>
                    <a:pt x="197612" y="106934"/>
                    <a:pt x="189103" y="83820"/>
                    <a:pt x="172212" y="68580"/>
                  </a:cubicBezTo>
                  <a:cubicBezTo>
                    <a:pt x="155321" y="53340"/>
                    <a:pt x="131826" y="45466"/>
                    <a:pt x="101854" y="45466"/>
                  </a:cubicBezTo>
                  <a:cubicBezTo>
                    <a:pt x="83947" y="45466"/>
                    <a:pt x="66929" y="48133"/>
                    <a:pt x="50673" y="53594"/>
                  </a:cubicBezTo>
                  <a:cubicBezTo>
                    <a:pt x="34417" y="59055"/>
                    <a:pt x="18669" y="68199"/>
                    <a:pt x="3302" y="81280"/>
                  </a:cubicBezTo>
                  <a:lnTo>
                    <a:pt x="25400" y="117856"/>
                  </a:lnTo>
                  <a:cubicBezTo>
                    <a:pt x="38354" y="106426"/>
                    <a:pt x="50673" y="98552"/>
                    <a:pt x="62357" y="94234"/>
                  </a:cubicBezTo>
                  <a:cubicBezTo>
                    <a:pt x="74041" y="89916"/>
                    <a:pt x="86233" y="87884"/>
                    <a:pt x="99060" y="87884"/>
                  </a:cubicBezTo>
                  <a:cubicBezTo>
                    <a:pt x="117094" y="87884"/>
                    <a:pt x="130302" y="91948"/>
                    <a:pt x="138811" y="100203"/>
                  </a:cubicBezTo>
                  <a:cubicBezTo>
                    <a:pt x="147320" y="108458"/>
                    <a:pt x="151638" y="120396"/>
                    <a:pt x="151638" y="136271"/>
                  </a:cubicBezTo>
                  <a:lnTo>
                    <a:pt x="151638" y="140843"/>
                  </a:lnTo>
                  <a:lnTo>
                    <a:pt x="91694" y="140843"/>
                  </a:lnTo>
                  <a:cubicBezTo>
                    <a:pt x="69977" y="140843"/>
                    <a:pt x="52324" y="144018"/>
                    <a:pt x="38735" y="150241"/>
                  </a:cubicBezTo>
                  <a:cubicBezTo>
                    <a:pt x="25146" y="156464"/>
                    <a:pt x="15367" y="164846"/>
                    <a:pt x="9144" y="175387"/>
                  </a:cubicBezTo>
                  <a:cubicBezTo>
                    <a:pt x="2921" y="185928"/>
                    <a:pt x="0" y="197739"/>
                    <a:pt x="0" y="210439"/>
                  </a:cubicBezTo>
                  <a:cubicBezTo>
                    <a:pt x="0" y="224409"/>
                    <a:pt x="3556" y="236855"/>
                    <a:pt x="10795" y="247777"/>
                  </a:cubicBezTo>
                  <a:cubicBezTo>
                    <a:pt x="18034" y="258699"/>
                    <a:pt x="28321" y="266954"/>
                    <a:pt x="41402" y="272796"/>
                  </a:cubicBezTo>
                  <a:cubicBezTo>
                    <a:pt x="54483" y="278638"/>
                    <a:pt x="69850" y="281559"/>
                    <a:pt x="87249" y="281559"/>
                  </a:cubicBezTo>
                  <a:cubicBezTo>
                    <a:pt x="109347" y="281559"/>
                    <a:pt x="127889" y="276860"/>
                    <a:pt x="142875" y="267589"/>
                  </a:cubicBezTo>
                  <a:cubicBezTo>
                    <a:pt x="146431" y="265303"/>
                    <a:pt x="149733" y="262890"/>
                    <a:pt x="152908" y="260223"/>
                  </a:cubicBezTo>
                  <a:close/>
                  <a:moveTo>
                    <a:pt x="151638" y="202311"/>
                  </a:moveTo>
                  <a:cubicBezTo>
                    <a:pt x="144145" y="217424"/>
                    <a:pt x="136779" y="227330"/>
                    <a:pt x="129413" y="232029"/>
                  </a:cubicBezTo>
                  <a:cubicBezTo>
                    <a:pt x="118999" y="238506"/>
                    <a:pt x="106426" y="241808"/>
                    <a:pt x="91694" y="241808"/>
                  </a:cubicBezTo>
                  <a:cubicBezTo>
                    <a:pt x="76454" y="241808"/>
                    <a:pt x="64897" y="238887"/>
                    <a:pt x="57150" y="232918"/>
                  </a:cubicBezTo>
                  <a:cubicBezTo>
                    <a:pt x="49403" y="226949"/>
                    <a:pt x="45720" y="219329"/>
                    <a:pt x="45720" y="209804"/>
                  </a:cubicBezTo>
                  <a:cubicBezTo>
                    <a:pt x="45720" y="201295"/>
                    <a:pt x="48895" y="194183"/>
                    <a:pt x="55245" y="188468"/>
                  </a:cubicBezTo>
                  <a:cubicBezTo>
                    <a:pt x="61595" y="182753"/>
                    <a:pt x="74041" y="179832"/>
                    <a:pt x="92583" y="179832"/>
                  </a:cubicBezTo>
                  <a:lnTo>
                    <a:pt x="151638" y="179832"/>
                  </a:lnTo>
                  <a:lnTo>
                    <a:pt x="151638" y="202311"/>
                  </a:lnTo>
                  <a:close/>
                  <a:moveTo>
                    <a:pt x="259715" y="47625"/>
                  </a:moveTo>
                  <a:lnTo>
                    <a:pt x="259715" y="279527"/>
                  </a:lnTo>
                  <a:lnTo>
                    <a:pt x="305689" y="279527"/>
                  </a:lnTo>
                  <a:lnTo>
                    <a:pt x="305689" y="161290"/>
                  </a:lnTo>
                  <a:cubicBezTo>
                    <a:pt x="305689" y="138049"/>
                    <a:pt x="311277" y="120523"/>
                    <a:pt x="322453" y="108458"/>
                  </a:cubicBezTo>
                  <a:cubicBezTo>
                    <a:pt x="333629" y="96393"/>
                    <a:pt x="349504" y="90424"/>
                    <a:pt x="369697" y="90424"/>
                  </a:cubicBezTo>
                  <a:cubicBezTo>
                    <a:pt x="370459" y="90424"/>
                    <a:pt x="371475" y="90424"/>
                    <a:pt x="372491" y="90678"/>
                  </a:cubicBezTo>
                  <a:cubicBezTo>
                    <a:pt x="373507" y="90932"/>
                    <a:pt x="377698" y="90932"/>
                    <a:pt x="384810" y="90932"/>
                  </a:cubicBezTo>
                  <a:lnTo>
                    <a:pt x="384810" y="45466"/>
                  </a:lnTo>
                  <a:cubicBezTo>
                    <a:pt x="356489" y="45466"/>
                    <a:pt x="334391" y="50292"/>
                    <a:pt x="318770" y="59817"/>
                  </a:cubicBezTo>
                  <a:cubicBezTo>
                    <a:pt x="312166" y="63881"/>
                    <a:pt x="306197" y="68834"/>
                    <a:pt x="301117" y="74676"/>
                  </a:cubicBezTo>
                  <a:lnTo>
                    <a:pt x="304546" y="47625"/>
                  </a:lnTo>
                  <a:lnTo>
                    <a:pt x="259715" y="47625"/>
                  </a:lnTo>
                  <a:close/>
                  <a:moveTo>
                    <a:pt x="453771" y="262763"/>
                  </a:moveTo>
                  <a:cubicBezTo>
                    <a:pt x="466344" y="275336"/>
                    <a:pt x="483997" y="281559"/>
                    <a:pt x="506476" y="281559"/>
                  </a:cubicBezTo>
                  <a:cubicBezTo>
                    <a:pt x="515874" y="281559"/>
                    <a:pt x="525018" y="280162"/>
                    <a:pt x="534035" y="277495"/>
                  </a:cubicBezTo>
                  <a:cubicBezTo>
                    <a:pt x="543052" y="274828"/>
                    <a:pt x="552577" y="268986"/>
                    <a:pt x="562356" y="259969"/>
                  </a:cubicBezTo>
                  <a:lnTo>
                    <a:pt x="544576" y="223393"/>
                  </a:lnTo>
                  <a:cubicBezTo>
                    <a:pt x="532130" y="234315"/>
                    <a:pt x="520573" y="239649"/>
                    <a:pt x="509778" y="239649"/>
                  </a:cubicBezTo>
                  <a:cubicBezTo>
                    <a:pt x="500253" y="239649"/>
                    <a:pt x="493014" y="237109"/>
                    <a:pt x="488188" y="231902"/>
                  </a:cubicBezTo>
                  <a:cubicBezTo>
                    <a:pt x="483362" y="226695"/>
                    <a:pt x="480949" y="219075"/>
                    <a:pt x="480949" y="208661"/>
                  </a:cubicBezTo>
                  <a:lnTo>
                    <a:pt x="480949" y="88646"/>
                  </a:lnTo>
                  <a:lnTo>
                    <a:pt x="546481" y="88646"/>
                  </a:lnTo>
                  <a:lnTo>
                    <a:pt x="546481" y="47625"/>
                  </a:lnTo>
                  <a:lnTo>
                    <a:pt x="481076" y="47625"/>
                  </a:lnTo>
                  <a:lnTo>
                    <a:pt x="481076" y="0"/>
                  </a:lnTo>
                  <a:lnTo>
                    <a:pt x="435102" y="0"/>
                  </a:lnTo>
                  <a:lnTo>
                    <a:pt x="435102" y="47625"/>
                  </a:lnTo>
                  <a:lnTo>
                    <a:pt x="396494" y="47625"/>
                  </a:lnTo>
                  <a:lnTo>
                    <a:pt x="396494" y="88773"/>
                  </a:lnTo>
                  <a:lnTo>
                    <a:pt x="434975" y="88773"/>
                  </a:lnTo>
                  <a:lnTo>
                    <a:pt x="434975" y="210566"/>
                  </a:lnTo>
                  <a:cubicBezTo>
                    <a:pt x="434975" y="232791"/>
                    <a:pt x="441198" y="250190"/>
                    <a:pt x="453771" y="262890"/>
                  </a:cubicBez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4522060" y="3745544"/>
            <a:ext cx="4307291" cy="529371"/>
          </a:xfrm>
          <a:custGeom>
            <a:avLst/>
            <a:gdLst/>
            <a:ahLst/>
            <a:cxnLst/>
            <a:rect l="l" t="t" r="r" b="b"/>
            <a:pathLst>
              <a:path w="4307291" h="529371">
                <a:moveTo>
                  <a:pt x="0" y="0"/>
                </a:moveTo>
                <a:lnTo>
                  <a:pt x="4307291" y="0"/>
                </a:lnTo>
                <a:lnTo>
                  <a:pt x="4307291" y="529371"/>
                </a:lnTo>
                <a:lnTo>
                  <a:pt x="0" y="5293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757576" y="5240969"/>
            <a:ext cx="1653997" cy="449885"/>
          </a:xfrm>
          <a:custGeom>
            <a:avLst/>
            <a:gdLst/>
            <a:ahLst/>
            <a:cxnLst/>
            <a:rect l="l" t="t" r="r" b="b"/>
            <a:pathLst>
              <a:path w="1653997" h="449885">
                <a:moveTo>
                  <a:pt x="0" y="0"/>
                </a:moveTo>
                <a:lnTo>
                  <a:pt x="1653997" y="0"/>
                </a:lnTo>
                <a:lnTo>
                  <a:pt x="1653997" y="449885"/>
                </a:lnTo>
                <a:lnTo>
                  <a:pt x="0" y="449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27946" y="3740877"/>
            <a:ext cx="7572013" cy="348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1"/>
              </a:lnSpc>
            </a:pPr>
            <a:r>
              <a:rPr lang="en-US" sz="32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 conclusion, </a:t>
            </a:r>
            <a:r>
              <a:rPr lang="en-US" sz="32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unleashing potential </a:t>
            </a:r>
            <a:r>
              <a:rPr lang="en-US" sz="32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through performance management is an ongoing journey. By blending the </a:t>
            </a:r>
            <a:r>
              <a:rPr lang="en-US" sz="32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</a:t>
            </a:r>
            <a:r>
              <a:rPr lang="en-US" sz="32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the </a:t>
            </a:r>
            <a:r>
              <a:rPr lang="en-US" sz="32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science</a:t>
            </a:r>
            <a:r>
              <a:rPr lang="en-US" sz="32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organizations can create dynamic environments that foster growth, innovation, and success.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2496" y="1652835"/>
            <a:ext cx="5895518" cy="110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Conclusion: The Future of Performance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348" r="-18" b="-4638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70128" y="1127427"/>
            <a:ext cx="6324867" cy="578510"/>
          </a:xfrm>
          <a:custGeom>
            <a:avLst/>
            <a:gdLst/>
            <a:ahLst/>
            <a:cxnLst/>
            <a:rect l="l" t="t" r="r" b="b"/>
            <a:pathLst>
              <a:path w="6324867" h="578510">
                <a:moveTo>
                  <a:pt x="0" y="0"/>
                </a:moveTo>
                <a:lnTo>
                  <a:pt x="6324867" y="0"/>
                </a:lnTo>
                <a:lnTo>
                  <a:pt x="6324867" y="578510"/>
                </a:lnTo>
                <a:lnTo>
                  <a:pt x="0" y="578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332209" y="1175880"/>
            <a:ext cx="754761" cy="441322"/>
            <a:chOff x="0" y="0"/>
            <a:chExt cx="754761" cy="441325"/>
          </a:xfrm>
        </p:grpSpPr>
        <p:sp>
          <p:nvSpPr>
            <p:cNvPr id="12" name="Freeform 12"/>
            <p:cNvSpPr/>
            <p:nvPr/>
          </p:nvSpPr>
          <p:spPr>
            <a:xfrm>
              <a:off x="63500" y="63500"/>
              <a:ext cx="627761" cy="314325"/>
            </a:xfrm>
            <a:custGeom>
              <a:avLst/>
              <a:gdLst/>
              <a:ahLst/>
              <a:cxnLst/>
              <a:rect l="l" t="t" r="r" b="b"/>
              <a:pathLst>
                <a:path w="627761" h="314325">
                  <a:moveTo>
                    <a:pt x="170561" y="290449"/>
                  </a:moveTo>
                  <a:lnTo>
                    <a:pt x="170561" y="312166"/>
                  </a:lnTo>
                  <a:lnTo>
                    <a:pt x="220599" y="312166"/>
                  </a:lnTo>
                  <a:lnTo>
                    <a:pt x="220599" y="153543"/>
                  </a:lnTo>
                  <a:cubicBezTo>
                    <a:pt x="220599" y="119253"/>
                    <a:pt x="211201" y="93599"/>
                    <a:pt x="192278" y="76581"/>
                  </a:cubicBezTo>
                  <a:cubicBezTo>
                    <a:pt x="173482" y="59436"/>
                    <a:pt x="147320" y="50800"/>
                    <a:pt x="113665" y="50800"/>
                  </a:cubicBezTo>
                  <a:cubicBezTo>
                    <a:pt x="93726" y="50800"/>
                    <a:pt x="74676" y="53848"/>
                    <a:pt x="56515" y="59817"/>
                  </a:cubicBezTo>
                  <a:cubicBezTo>
                    <a:pt x="38354" y="65786"/>
                    <a:pt x="20828" y="76200"/>
                    <a:pt x="3683" y="90805"/>
                  </a:cubicBezTo>
                  <a:lnTo>
                    <a:pt x="28321" y="131699"/>
                  </a:lnTo>
                  <a:cubicBezTo>
                    <a:pt x="42799" y="118872"/>
                    <a:pt x="56515" y="110109"/>
                    <a:pt x="69469" y="105410"/>
                  </a:cubicBezTo>
                  <a:cubicBezTo>
                    <a:pt x="82423" y="100711"/>
                    <a:pt x="96139" y="98298"/>
                    <a:pt x="110490" y="98298"/>
                  </a:cubicBezTo>
                  <a:cubicBezTo>
                    <a:pt x="130556" y="98298"/>
                    <a:pt x="145415" y="102870"/>
                    <a:pt x="154940" y="112014"/>
                  </a:cubicBezTo>
                  <a:cubicBezTo>
                    <a:pt x="164465" y="121158"/>
                    <a:pt x="169164" y="134620"/>
                    <a:pt x="169164" y="152273"/>
                  </a:cubicBezTo>
                  <a:lnTo>
                    <a:pt x="169164" y="157353"/>
                  </a:lnTo>
                  <a:lnTo>
                    <a:pt x="102362" y="157353"/>
                  </a:lnTo>
                  <a:cubicBezTo>
                    <a:pt x="78105" y="157353"/>
                    <a:pt x="58420" y="160782"/>
                    <a:pt x="43307" y="167894"/>
                  </a:cubicBezTo>
                  <a:cubicBezTo>
                    <a:pt x="28194" y="175006"/>
                    <a:pt x="17145" y="184150"/>
                    <a:pt x="10287" y="196088"/>
                  </a:cubicBezTo>
                  <a:cubicBezTo>
                    <a:pt x="3429" y="208026"/>
                    <a:pt x="0" y="220726"/>
                    <a:pt x="0" y="234950"/>
                  </a:cubicBezTo>
                  <a:cubicBezTo>
                    <a:pt x="0" y="250571"/>
                    <a:pt x="3937" y="264414"/>
                    <a:pt x="12065" y="276606"/>
                  </a:cubicBezTo>
                  <a:cubicBezTo>
                    <a:pt x="20193" y="288798"/>
                    <a:pt x="31496" y="297942"/>
                    <a:pt x="46228" y="304546"/>
                  </a:cubicBezTo>
                  <a:cubicBezTo>
                    <a:pt x="60960" y="311150"/>
                    <a:pt x="77978" y="314325"/>
                    <a:pt x="97282" y="314325"/>
                  </a:cubicBezTo>
                  <a:cubicBezTo>
                    <a:pt x="121920" y="314325"/>
                    <a:pt x="142621" y="309118"/>
                    <a:pt x="159385" y="298704"/>
                  </a:cubicBezTo>
                  <a:cubicBezTo>
                    <a:pt x="163322" y="296164"/>
                    <a:pt x="167005" y="293497"/>
                    <a:pt x="170561" y="290449"/>
                  </a:cubicBezTo>
                  <a:close/>
                  <a:moveTo>
                    <a:pt x="169164" y="225679"/>
                  </a:moveTo>
                  <a:cubicBezTo>
                    <a:pt x="160909" y="242570"/>
                    <a:pt x="152654" y="253619"/>
                    <a:pt x="144399" y="258826"/>
                  </a:cubicBezTo>
                  <a:cubicBezTo>
                    <a:pt x="132842" y="266065"/>
                    <a:pt x="118745" y="269748"/>
                    <a:pt x="102362" y="269748"/>
                  </a:cubicBezTo>
                  <a:cubicBezTo>
                    <a:pt x="85344" y="269748"/>
                    <a:pt x="72390" y="266446"/>
                    <a:pt x="63881" y="259842"/>
                  </a:cubicBezTo>
                  <a:cubicBezTo>
                    <a:pt x="55372" y="253238"/>
                    <a:pt x="50927" y="244602"/>
                    <a:pt x="50927" y="234061"/>
                  </a:cubicBezTo>
                  <a:cubicBezTo>
                    <a:pt x="50927" y="224663"/>
                    <a:pt x="54483" y="216662"/>
                    <a:pt x="61595" y="210312"/>
                  </a:cubicBezTo>
                  <a:cubicBezTo>
                    <a:pt x="68707" y="203962"/>
                    <a:pt x="82550" y="200660"/>
                    <a:pt x="103251" y="200660"/>
                  </a:cubicBezTo>
                  <a:lnTo>
                    <a:pt x="169164" y="200660"/>
                  </a:lnTo>
                  <a:lnTo>
                    <a:pt x="169164" y="225806"/>
                  </a:lnTo>
                  <a:close/>
                  <a:moveTo>
                    <a:pt x="289941" y="53086"/>
                  </a:moveTo>
                  <a:lnTo>
                    <a:pt x="289941" y="312039"/>
                  </a:lnTo>
                  <a:lnTo>
                    <a:pt x="341249" y="312039"/>
                  </a:lnTo>
                  <a:lnTo>
                    <a:pt x="341249" y="180086"/>
                  </a:lnTo>
                  <a:cubicBezTo>
                    <a:pt x="341249" y="154178"/>
                    <a:pt x="347472" y="134493"/>
                    <a:pt x="360045" y="121158"/>
                  </a:cubicBezTo>
                  <a:cubicBezTo>
                    <a:pt x="372618" y="107823"/>
                    <a:pt x="390144" y="100965"/>
                    <a:pt x="412750" y="100965"/>
                  </a:cubicBezTo>
                  <a:cubicBezTo>
                    <a:pt x="413639" y="100965"/>
                    <a:pt x="414655" y="101092"/>
                    <a:pt x="415798" y="101219"/>
                  </a:cubicBezTo>
                  <a:cubicBezTo>
                    <a:pt x="417068" y="101346"/>
                    <a:pt x="421640" y="101473"/>
                    <a:pt x="429514" y="101473"/>
                  </a:cubicBezTo>
                  <a:lnTo>
                    <a:pt x="429514" y="50800"/>
                  </a:lnTo>
                  <a:cubicBezTo>
                    <a:pt x="397891" y="50800"/>
                    <a:pt x="373380" y="56134"/>
                    <a:pt x="355727" y="66802"/>
                  </a:cubicBezTo>
                  <a:cubicBezTo>
                    <a:pt x="348361" y="71247"/>
                    <a:pt x="341757" y="76835"/>
                    <a:pt x="336042" y="83312"/>
                  </a:cubicBezTo>
                  <a:lnTo>
                    <a:pt x="339979" y="53086"/>
                  </a:lnTo>
                  <a:lnTo>
                    <a:pt x="289941" y="53086"/>
                  </a:lnTo>
                  <a:close/>
                  <a:moveTo>
                    <a:pt x="506603" y="293370"/>
                  </a:moveTo>
                  <a:cubicBezTo>
                    <a:pt x="520700" y="307340"/>
                    <a:pt x="540258" y="314325"/>
                    <a:pt x="565404" y="314325"/>
                  </a:cubicBezTo>
                  <a:cubicBezTo>
                    <a:pt x="575818" y="314325"/>
                    <a:pt x="586105" y="312801"/>
                    <a:pt x="596265" y="309753"/>
                  </a:cubicBezTo>
                  <a:cubicBezTo>
                    <a:pt x="606425" y="306705"/>
                    <a:pt x="616839" y="300228"/>
                    <a:pt x="627761" y="290195"/>
                  </a:cubicBezTo>
                  <a:lnTo>
                    <a:pt x="607949" y="249301"/>
                  </a:lnTo>
                  <a:cubicBezTo>
                    <a:pt x="593979" y="261493"/>
                    <a:pt x="581025" y="267462"/>
                    <a:pt x="569087" y="267462"/>
                  </a:cubicBezTo>
                  <a:cubicBezTo>
                    <a:pt x="558419" y="267462"/>
                    <a:pt x="550418" y="264668"/>
                    <a:pt x="544957" y="258826"/>
                  </a:cubicBezTo>
                  <a:cubicBezTo>
                    <a:pt x="539496" y="252984"/>
                    <a:pt x="536956" y="244475"/>
                    <a:pt x="536956" y="232918"/>
                  </a:cubicBezTo>
                  <a:lnTo>
                    <a:pt x="536956" y="99060"/>
                  </a:lnTo>
                  <a:lnTo>
                    <a:pt x="610108" y="99060"/>
                  </a:lnTo>
                  <a:lnTo>
                    <a:pt x="610108" y="53086"/>
                  </a:lnTo>
                  <a:lnTo>
                    <a:pt x="536956" y="53086"/>
                  </a:lnTo>
                  <a:lnTo>
                    <a:pt x="536956" y="0"/>
                  </a:lnTo>
                  <a:lnTo>
                    <a:pt x="485648" y="0"/>
                  </a:lnTo>
                  <a:lnTo>
                    <a:pt x="485648" y="53086"/>
                  </a:lnTo>
                  <a:lnTo>
                    <a:pt x="442595" y="53086"/>
                  </a:lnTo>
                  <a:lnTo>
                    <a:pt x="442595" y="99060"/>
                  </a:lnTo>
                  <a:lnTo>
                    <a:pt x="485648" y="99060"/>
                  </a:lnTo>
                  <a:lnTo>
                    <a:pt x="485648" y="234950"/>
                  </a:lnTo>
                  <a:cubicBezTo>
                    <a:pt x="485648" y="259842"/>
                    <a:pt x="492633" y="279273"/>
                    <a:pt x="506603" y="293370"/>
                  </a:cubicBezTo>
                </a:path>
              </a:pathLst>
            </a:custGeom>
            <a:solidFill>
              <a:srgbClr val="332C2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500" y="63500"/>
              <a:ext cx="627761" cy="314325"/>
            </a:xfrm>
            <a:custGeom>
              <a:avLst/>
              <a:gdLst/>
              <a:ahLst/>
              <a:cxnLst/>
              <a:rect l="l" t="t" r="r" b="b"/>
              <a:pathLst>
                <a:path w="627761" h="314325">
                  <a:moveTo>
                    <a:pt x="170561" y="290449"/>
                  </a:moveTo>
                  <a:lnTo>
                    <a:pt x="170561" y="312166"/>
                  </a:lnTo>
                  <a:lnTo>
                    <a:pt x="220599" y="312166"/>
                  </a:lnTo>
                  <a:lnTo>
                    <a:pt x="220599" y="153543"/>
                  </a:lnTo>
                  <a:cubicBezTo>
                    <a:pt x="220599" y="119253"/>
                    <a:pt x="211201" y="93599"/>
                    <a:pt x="192278" y="76581"/>
                  </a:cubicBezTo>
                  <a:cubicBezTo>
                    <a:pt x="173482" y="59436"/>
                    <a:pt x="147320" y="50800"/>
                    <a:pt x="113665" y="50800"/>
                  </a:cubicBezTo>
                  <a:cubicBezTo>
                    <a:pt x="93726" y="50800"/>
                    <a:pt x="74676" y="53848"/>
                    <a:pt x="56515" y="59817"/>
                  </a:cubicBezTo>
                  <a:cubicBezTo>
                    <a:pt x="38354" y="65786"/>
                    <a:pt x="20828" y="76200"/>
                    <a:pt x="3683" y="90805"/>
                  </a:cubicBezTo>
                  <a:lnTo>
                    <a:pt x="28321" y="131699"/>
                  </a:lnTo>
                  <a:cubicBezTo>
                    <a:pt x="42799" y="118872"/>
                    <a:pt x="56515" y="110109"/>
                    <a:pt x="69469" y="105410"/>
                  </a:cubicBezTo>
                  <a:cubicBezTo>
                    <a:pt x="82423" y="100711"/>
                    <a:pt x="96139" y="98298"/>
                    <a:pt x="110490" y="98298"/>
                  </a:cubicBezTo>
                  <a:cubicBezTo>
                    <a:pt x="130556" y="98298"/>
                    <a:pt x="145415" y="102870"/>
                    <a:pt x="154940" y="112014"/>
                  </a:cubicBezTo>
                  <a:cubicBezTo>
                    <a:pt x="164465" y="121158"/>
                    <a:pt x="169164" y="134620"/>
                    <a:pt x="169164" y="152273"/>
                  </a:cubicBezTo>
                  <a:lnTo>
                    <a:pt x="169164" y="157353"/>
                  </a:lnTo>
                  <a:lnTo>
                    <a:pt x="102362" y="157353"/>
                  </a:lnTo>
                  <a:cubicBezTo>
                    <a:pt x="78105" y="157353"/>
                    <a:pt x="58420" y="160782"/>
                    <a:pt x="43307" y="167894"/>
                  </a:cubicBezTo>
                  <a:cubicBezTo>
                    <a:pt x="28194" y="175006"/>
                    <a:pt x="17145" y="184150"/>
                    <a:pt x="10287" y="196088"/>
                  </a:cubicBezTo>
                  <a:cubicBezTo>
                    <a:pt x="3429" y="208026"/>
                    <a:pt x="0" y="220726"/>
                    <a:pt x="0" y="234950"/>
                  </a:cubicBezTo>
                  <a:cubicBezTo>
                    <a:pt x="0" y="250571"/>
                    <a:pt x="3937" y="264414"/>
                    <a:pt x="12065" y="276606"/>
                  </a:cubicBezTo>
                  <a:cubicBezTo>
                    <a:pt x="20193" y="288798"/>
                    <a:pt x="31496" y="297942"/>
                    <a:pt x="46228" y="304546"/>
                  </a:cubicBezTo>
                  <a:cubicBezTo>
                    <a:pt x="60960" y="311150"/>
                    <a:pt x="77978" y="314325"/>
                    <a:pt x="97282" y="314325"/>
                  </a:cubicBezTo>
                  <a:cubicBezTo>
                    <a:pt x="121920" y="314325"/>
                    <a:pt x="142621" y="309118"/>
                    <a:pt x="159385" y="298704"/>
                  </a:cubicBezTo>
                  <a:cubicBezTo>
                    <a:pt x="163322" y="296164"/>
                    <a:pt x="167005" y="293497"/>
                    <a:pt x="170561" y="290449"/>
                  </a:cubicBezTo>
                  <a:close/>
                  <a:moveTo>
                    <a:pt x="169164" y="225679"/>
                  </a:moveTo>
                  <a:cubicBezTo>
                    <a:pt x="160909" y="242570"/>
                    <a:pt x="152654" y="253619"/>
                    <a:pt x="144399" y="258826"/>
                  </a:cubicBezTo>
                  <a:cubicBezTo>
                    <a:pt x="132842" y="266065"/>
                    <a:pt x="118745" y="269748"/>
                    <a:pt x="102362" y="269748"/>
                  </a:cubicBezTo>
                  <a:cubicBezTo>
                    <a:pt x="85344" y="269748"/>
                    <a:pt x="72390" y="266446"/>
                    <a:pt x="63881" y="259842"/>
                  </a:cubicBezTo>
                  <a:cubicBezTo>
                    <a:pt x="55372" y="253238"/>
                    <a:pt x="50927" y="244602"/>
                    <a:pt x="50927" y="234061"/>
                  </a:cubicBezTo>
                  <a:cubicBezTo>
                    <a:pt x="50927" y="224663"/>
                    <a:pt x="54483" y="216662"/>
                    <a:pt x="61595" y="210312"/>
                  </a:cubicBezTo>
                  <a:cubicBezTo>
                    <a:pt x="68707" y="203962"/>
                    <a:pt x="82550" y="200660"/>
                    <a:pt x="103251" y="200660"/>
                  </a:cubicBezTo>
                  <a:lnTo>
                    <a:pt x="169164" y="200660"/>
                  </a:lnTo>
                  <a:lnTo>
                    <a:pt x="169164" y="225806"/>
                  </a:lnTo>
                  <a:close/>
                  <a:moveTo>
                    <a:pt x="289941" y="53086"/>
                  </a:moveTo>
                  <a:lnTo>
                    <a:pt x="289941" y="312039"/>
                  </a:lnTo>
                  <a:lnTo>
                    <a:pt x="341249" y="312039"/>
                  </a:lnTo>
                  <a:lnTo>
                    <a:pt x="341249" y="180086"/>
                  </a:lnTo>
                  <a:cubicBezTo>
                    <a:pt x="341249" y="154178"/>
                    <a:pt x="347472" y="134493"/>
                    <a:pt x="360045" y="121158"/>
                  </a:cubicBezTo>
                  <a:cubicBezTo>
                    <a:pt x="372618" y="107823"/>
                    <a:pt x="390144" y="100965"/>
                    <a:pt x="412750" y="100965"/>
                  </a:cubicBezTo>
                  <a:cubicBezTo>
                    <a:pt x="413639" y="100965"/>
                    <a:pt x="414655" y="101092"/>
                    <a:pt x="415798" y="101219"/>
                  </a:cubicBezTo>
                  <a:cubicBezTo>
                    <a:pt x="417068" y="101346"/>
                    <a:pt x="421640" y="101473"/>
                    <a:pt x="429514" y="101473"/>
                  </a:cubicBezTo>
                  <a:lnTo>
                    <a:pt x="429514" y="50800"/>
                  </a:lnTo>
                  <a:cubicBezTo>
                    <a:pt x="397891" y="50800"/>
                    <a:pt x="373380" y="56134"/>
                    <a:pt x="355727" y="66802"/>
                  </a:cubicBezTo>
                  <a:cubicBezTo>
                    <a:pt x="348361" y="71247"/>
                    <a:pt x="341757" y="76835"/>
                    <a:pt x="336042" y="83312"/>
                  </a:cubicBezTo>
                  <a:lnTo>
                    <a:pt x="339979" y="53086"/>
                  </a:lnTo>
                  <a:lnTo>
                    <a:pt x="289941" y="53086"/>
                  </a:lnTo>
                  <a:close/>
                  <a:moveTo>
                    <a:pt x="506603" y="293370"/>
                  </a:moveTo>
                  <a:cubicBezTo>
                    <a:pt x="520700" y="307340"/>
                    <a:pt x="540258" y="314325"/>
                    <a:pt x="565404" y="314325"/>
                  </a:cubicBezTo>
                  <a:cubicBezTo>
                    <a:pt x="575818" y="314325"/>
                    <a:pt x="586105" y="312801"/>
                    <a:pt x="596265" y="309753"/>
                  </a:cubicBezTo>
                  <a:cubicBezTo>
                    <a:pt x="606425" y="306705"/>
                    <a:pt x="616839" y="300228"/>
                    <a:pt x="627761" y="290195"/>
                  </a:cubicBezTo>
                  <a:lnTo>
                    <a:pt x="607949" y="249301"/>
                  </a:lnTo>
                  <a:cubicBezTo>
                    <a:pt x="593979" y="261493"/>
                    <a:pt x="581025" y="267462"/>
                    <a:pt x="569087" y="267462"/>
                  </a:cubicBezTo>
                  <a:cubicBezTo>
                    <a:pt x="558419" y="267462"/>
                    <a:pt x="550418" y="264668"/>
                    <a:pt x="544957" y="258826"/>
                  </a:cubicBezTo>
                  <a:cubicBezTo>
                    <a:pt x="539496" y="252984"/>
                    <a:pt x="536956" y="244475"/>
                    <a:pt x="536956" y="232918"/>
                  </a:cubicBezTo>
                  <a:lnTo>
                    <a:pt x="536956" y="99060"/>
                  </a:lnTo>
                  <a:lnTo>
                    <a:pt x="610108" y="99060"/>
                  </a:lnTo>
                  <a:lnTo>
                    <a:pt x="610108" y="53086"/>
                  </a:lnTo>
                  <a:lnTo>
                    <a:pt x="536956" y="53086"/>
                  </a:lnTo>
                  <a:lnTo>
                    <a:pt x="536956" y="0"/>
                  </a:lnTo>
                  <a:lnTo>
                    <a:pt x="485648" y="0"/>
                  </a:lnTo>
                  <a:lnTo>
                    <a:pt x="485648" y="53086"/>
                  </a:lnTo>
                  <a:lnTo>
                    <a:pt x="442595" y="53086"/>
                  </a:lnTo>
                  <a:lnTo>
                    <a:pt x="442595" y="99060"/>
                  </a:lnTo>
                  <a:lnTo>
                    <a:pt x="485648" y="99060"/>
                  </a:lnTo>
                  <a:lnTo>
                    <a:pt x="485648" y="234950"/>
                  </a:lnTo>
                  <a:cubicBezTo>
                    <a:pt x="485648" y="259842"/>
                    <a:pt x="492633" y="279273"/>
                    <a:pt x="506603" y="293370"/>
                  </a:cubicBez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1776329" y="1625079"/>
            <a:ext cx="4048125" cy="573938"/>
          </a:xfrm>
          <a:custGeom>
            <a:avLst/>
            <a:gdLst/>
            <a:ahLst/>
            <a:cxnLst/>
            <a:rect l="l" t="t" r="r" b="b"/>
            <a:pathLst>
              <a:path w="4048125" h="573938">
                <a:moveTo>
                  <a:pt x="0" y="0"/>
                </a:moveTo>
                <a:lnTo>
                  <a:pt x="4048125" y="0"/>
                </a:lnTo>
                <a:lnTo>
                  <a:pt x="4048125" y="573939"/>
                </a:lnTo>
                <a:lnTo>
                  <a:pt x="0" y="5739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479906" y="1129779"/>
            <a:ext cx="1831591" cy="487423"/>
          </a:xfrm>
          <a:custGeom>
            <a:avLst/>
            <a:gdLst/>
            <a:ahLst/>
            <a:cxnLst/>
            <a:rect l="l" t="t" r="r" b="b"/>
            <a:pathLst>
              <a:path w="1831591" h="487423">
                <a:moveTo>
                  <a:pt x="0" y="0"/>
                </a:moveTo>
                <a:lnTo>
                  <a:pt x="1831591" y="0"/>
                </a:lnTo>
                <a:lnTo>
                  <a:pt x="1831591" y="487423"/>
                </a:lnTo>
                <a:lnTo>
                  <a:pt x="0" y="4874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81501" y="1155287"/>
            <a:ext cx="16793604" cy="201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8"/>
              </a:lnSpc>
            </a:pPr>
            <a:r>
              <a:rPr lang="en-US" sz="3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Performance Management</a:t>
            </a:r>
            <a:r>
              <a:rPr lang="en-US" sz="36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is not just a process; it's an </a:t>
            </a:r>
            <a:r>
              <a:rPr lang="en-US" sz="3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</a:t>
            </a:r>
            <a:r>
              <a:rPr lang="en-US" sz="36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a </a:t>
            </a:r>
            <a:r>
              <a:rPr lang="en-US" sz="3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science</a:t>
            </a:r>
            <a:r>
              <a:rPr lang="en-US" sz="36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This presentation will explore how to effectively </a:t>
            </a:r>
            <a:r>
              <a:rPr lang="en-US" sz="3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unleash potential</a:t>
            </a:r>
            <a:r>
              <a:rPr lang="en-US" sz="360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in individuals and teams, driving success through innovative strategies and methodologies.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496" b="-8456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633052"/>
            <a:ext cx="6222540" cy="1264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12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Understanding Performance Management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30004" y="4189619"/>
            <a:ext cx="7660043" cy="348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1"/>
              </a:lnSpc>
            </a:pPr>
            <a:r>
              <a:rPr lang="en-US" sz="32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At its core, </a:t>
            </a:r>
            <a:r>
              <a:rPr lang="en-US" sz="32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Performance Management</a:t>
            </a:r>
            <a:r>
              <a:rPr lang="en-US" sz="32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involves setting clear goals, providing feedback, and fostering </a:t>
            </a:r>
            <a:r>
              <a:rPr lang="en-US" sz="32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accountability</a:t>
            </a:r>
            <a:r>
              <a:rPr lang="en-US" sz="32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It’s essential to understand its components to unlock the full potential of your workforce.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348" r="-18" b="-4638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587190" y="1143791"/>
            <a:ext cx="1724682" cy="464391"/>
            <a:chOff x="0" y="0"/>
            <a:chExt cx="1724685" cy="464388"/>
          </a:xfrm>
        </p:grpSpPr>
        <p:sp>
          <p:nvSpPr>
            <p:cNvPr id="11" name="Freeform 11"/>
            <p:cNvSpPr/>
            <p:nvPr/>
          </p:nvSpPr>
          <p:spPr>
            <a:xfrm>
              <a:off x="63500" y="63500"/>
              <a:ext cx="1597787" cy="337439"/>
            </a:xfrm>
            <a:custGeom>
              <a:avLst/>
              <a:gdLst/>
              <a:ahLst/>
              <a:cxnLst/>
              <a:rect l="l" t="t" r="r" b="b"/>
              <a:pathLst>
                <a:path w="1597787" h="337439">
                  <a:moveTo>
                    <a:pt x="57277" y="325374"/>
                  </a:moveTo>
                  <a:cubicBezTo>
                    <a:pt x="79756" y="333375"/>
                    <a:pt x="103251" y="337439"/>
                    <a:pt x="127508" y="337439"/>
                  </a:cubicBezTo>
                  <a:cubicBezTo>
                    <a:pt x="155829" y="337439"/>
                    <a:pt x="179197" y="333121"/>
                    <a:pt x="197739" y="324485"/>
                  </a:cubicBezTo>
                  <a:cubicBezTo>
                    <a:pt x="216281" y="315849"/>
                    <a:pt x="230251" y="304292"/>
                    <a:pt x="239649" y="289814"/>
                  </a:cubicBezTo>
                  <a:cubicBezTo>
                    <a:pt x="249047" y="275336"/>
                    <a:pt x="253746" y="259588"/>
                    <a:pt x="253746" y="242443"/>
                  </a:cubicBezTo>
                  <a:cubicBezTo>
                    <a:pt x="253746" y="224028"/>
                    <a:pt x="249809" y="209169"/>
                    <a:pt x="241681" y="197612"/>
                  </a:cubicBezTo>
                  <a:cubicBezTo>
                    <a:pt x="233553" y="186055"/>
                    <a:pt x="223393" y="176911"/>
                    <a:pt x="210947" y="170307"/>
                  </a:cubicBezTo>
                  <a:cubicBezTo>
                    <a:pt x="198501" y="163703"/>
                    <a:pt x="185420" y="158369"/>
                    <a:pt x="171323" y="154432"/>
                  </a:cubicBezTo>
                  <a:cubicBezTo>
                    <a:pt x="157226" y="150495"/>
                    <a:pt x="143510" y="146812"/>
                    <a:pt x="129921" y="143510"/>
                  </a:cubicBezTo>
                  <a:cubicBezTo>
                    <a:pt x="116332" y="140208"/>
                    <a:pt x="104267" y="136652"/>
                    <a:pt x="93599" y="132842"/>
                  </a:cubicBezTo>
                  <a:cubicBezTo>
                    <a:pt x="82931" y="129032"/>
                    <a:pt x="74803" y="124079"/>
                    <a:pt x="69088" y="117983"/>
                  </a:cubicBezTo>
                  <a:cubicBezTo>
                    <a:pt x="63373" y="111887"/>
                    <a:pt x="60579" y="104013"/>
                    <a:pt x="60579" y="94234"/>
                  </a:cubicBezTo>
                  <a:cubicBezTo>
                    <a:pt x="60579" y="85344"/>
                    <a:pt x="62992" y="77597"/>
                    <a:pt x="67691" y="70612"/>
                  </a:cubicBezTo>
                  <a:cubicBezTo>
                    <a:pt x="72390" y="63627"/>
                    <a:pt x="80264" y="57912"/>
                    <a:pt x="91059" y="53467"/>
                  </a:cubicBezTo>
                  <a:cubicBezTo>
                    <a:pt x="101854" y="49022"/>
                    <a:pt x="116078" y="46736"/>
                    <a:pt x="133731" y="46736"/>
                  </a:cubicBezTo>
                  <a:cubicBezTo>
                    <a:pt x="146812" y="46736"/>
                    <a:pt x="160528" y="48768"/>
                    <a:pt x="174752" y="52705"/>
                  </a:cubicBezTo>
                  <a:cubicBezTo>
                    <a:pt x="188976" y="56642"/>
                    <a:pt x="205486" y="64897"/>
                    <a:pt x="224282" y="77470"/>
                  </a:cubicBezTo>
                  <a:lnTo>
                    <a:pt x="242824" y="33782"/>
                  </a:lnTo>
                  <a:cubicBezTo>
                    <a:pt x="225298" y="21590"/>
                    <a:pt x="207518" y="12954"/>
                    <a:pt x="189230" y="7747"/>
                  </a:cubicBezTo>
                  <a:cubicBezTo>
                    <a:pt x="170942" y="2540"/>
                    <a:pt x="152781" y="0"/>
                    <a:pt x="134366" y="0"/>
                  </a:cubicBezTo>
                  <a:cubicBezTo>
                    <a:pt x="106426" y="0"/>
                    <a:pt x="83185" y="4318"/>
                    <a:pt x="64643" y="12954"/>
                  </a:cubicBezTo>
                  <a:cubicBezTo>
                    <a:pt x="46101" y="21590"/>
                    <a:pt x="32385" y="33020"/>
                    <a:pt x="23241" y="47498"/>
                  </a:cubicBezTo>
                  <a:cubicBezTo>
                    <a:pt x="14097" y="61976"/>
                    <a:pt x="9525" y="77978"/>
                    <a:pt x="9525" y="95250"/>
                  </a:cubicBezTo>
                  <a:cubicBezTo>
                    <a:pt x="9525" y="113792"/>
                    <a:pt x="13462" y="129032"/>
                    <a:pt x="21463" y="140716"/>
                  </a:cubicBezTo>
                  <a:cubicBezTo>
                    <a:pt x="29464" y="152400"/>
                    <a:pt x="39751" y="161671"/>
                    <a:pt x="52197" y="168529"/>
                  </a:cubicBezTo>
                  <a:cubicBezTo>
                    <a:pt x="64643" y="175387"/>
                    <a:pt x="77978" y="180594"/>
                    <a:pt x="92075" y="184531"/>
                  </a:cubicBezTo>
                  <a:cubicBezTo>
                    <a:pt x="106172" y="188468"/>
                    <a:pt x="120015" y="191897"/>
                    <a:pt x="133604" y="195072"/>
                  </a:cubicBezTo>
                  <a:cubicBezTo>
                    <a:pt x="147193" y="198247"/>
                    <a:pt x="159258" y="201930"/>
                    <a:pt x="169672" y="205867"/>
                  </a:cubicBezTo>
                  <a:cubicBezTo>
                    <a:pt x="180086" y="209804"/>
                    <a:pt x="188214" y="214884"/>
                    <a:pt x="193929" y="221107"/>
                  </a:cubicBezTo>
                  <a:cubicBezTo>
                    <a:pt x="199644" y="227330"/>
                    <a:pt x="202565" y="235077"/>
                    <a:pt x="202565" y="244856"/>
                  </a:cubicBezTo>
                  <a:cubicBezTo>
                    <a:pt x="202565" y="252984"/>
                    <a:pt x="200152" y="260477"/>
                    <a:pt x="195453" y="267335"/>
                  </a:cubicBezTo>
                  <a:cubicBezTo>
                    <a:pt x="190754" y="274193"/>
                    <a:pt x="182880" y="279654"/>
                    <a:pt x="171831" y="284099"/>
                  </a:cubicBezTo>
                  <a:cubicBezTo>
                    <a:pt x="160782" y="288544"/>
                    <a:pt x="146177" y="290703"/>
                    <a:pt x="127508" y="290703"/>
                  </a:cubicBezTo>
                  <a:cubicBezTo>
                    <a:pt x="108077" y="290703"/>
                    <a:pt x="89662" y="287274"/>
                    <a:pt x="72136" y="280416"/>
                  </a:cubicBezTo>
                  <a:cubicBezTo>
                    <a:pt x="54610" y="273558"/>
                    <a:pt x="37846" y="262001"/>
                    <a:pt x="21590" y="246253"/>
                  </a:cubicBezTo>
                  <a:lnTo>
                    <a:pt x="0" y="289052"/>
                  </a:lnTo>
                  <a:cubicBezTo>
                    <a:pt x="15621" y="305181"/>
                    <a:pt x="34798" y="317246"/>
                    <a:pt x="57277" y="325374"/>
                  </a:cubicBezTo>
                  <a:close/>
                  <a:moveTo>
                    <a:pt x="307213" y="2667"/>
                  </a:moveTo>
                  <a:lnTo>
                    <a:pt x="307213" y="334645"/>
                  </a:lnTo>
                  <a:lnTo>
                    <a:pt x="357632" y="334645"/>
                  </a:lnTo>
                  <a:lnTo>
                    <a:pt x="357632" y="110363"/>
                  </a:lnTo>
                  <a:lnTo>
                    <a:pt x="466090" y="294767"/>
                  </a:lnTo>
                  <a:lnTo>
                    <a:pt x="492506" y="294767"/>
                  </a:lnTo>
                  <a:lnTo>
                    <a:pt x="600964" y="109093"/>
                  </a:lnTo>
                  <a:lnTo>
                    <a:pt x="600964" y="334645"/>
                  </a:lnTo>
                  <a:lnTo>
                    <a:pt x="651383" y="334645"/>
                  </a:lnTo>
                  <a:lnTo>
                    <a:pt x="651383" y="2667"/>
                  </a:lnTo>
                  <a:lnTo>
                    <a:pt x="609473" y="2667"/>
                  </a:lnTo>
                  <a:lnTo>
                    <a:pt x="479806" y="225679"/>
                  </a:lnTo>
                  <a:lnTo>
                    <a:pt x="349250" y="2667"/>
                  </a:lnTo>
                  <a:lnTo>
                    <a:pt x="307340" y="2667"/>
                  </a:lnTo>
                  <a:close/>
                  <a:moveTo>
                    <a:pt x="831088" y="2667"/>
                  </a:moveTo>
                  <a:lnTo>
                    <a:pt x="679450" y="334645"/>
                  </a:lnTo>
                  <a:lnTo>
                    <a:pt x="734441" y="334645"/>
                  </a:lnTo>
                  <a:lnTo>
                    <a:pt x="771906" y="250952"/>
                  </a:lnTo>
                  <a:lnTo>
                    <a:pt x="934720" y="250952"/>
                  </a:lnTo>
                  <a:lnTo>
                    <a:pt x="972185" y="334645"/>
                  </a:lnTo>
                  <a:lnTo>
                    <a:pt x="1027557" y="334645"/>
                  </a:lnTo>
                  <a:lnTo>
                    <a:pt x="875919" y="2667"/>
                  </a:lnTo>
                  <a:lnTo>
                    <a:pt x="831215" y="2667"/>
                  </a:lnTo>
                  <a:close/>
                  <a:moveTo>
                    <a:pt x="914400" y="205486"/>
                  </a:moveTo>
                  <a:lnTo>
                    <a:pt x="792226" y="205486"/>
                  </a:lnTo>
                  <a:lnTo>
                    <a:pt x="853313" y="68961"/>
                  </a:lnTo>
                  <a:lnTo>
                    <a:pt x="914400" y="205486"/>
                  </a:lnTo>
                  <a:close/>
                  <a:moveTo>
                    <a:pt x="1107440" y="236855"/>
                  </a:moveTo>
                  <a:lnTo>
                    <a:pt x="1107440" y="334645"/>
                  </a:lnTo>
                  <a:lnTo>
                    <a:pt x="1055751" y="334645"/>
                  </a:lnTo>
                  <a:lnTo>
                    <a:pt x="1055751" y="2667"/>
                  </a:lnTo>
                  <a:lnTo>
                    <a:pt x="1106424" y="2667"/>
                  </a:lnTo>
                  <a:lnTo>
                    <a:pt x="1107440" y="1524"/>
                  </a:lnTo>
                  <a:lnTo>
                    <a:pt x="1107440" y="2667"/>
                  </a:lnTo>
                  <a:lnTo>
                    <a:pt x="1182370" y="2667"/>
                  </a:lnTo>
                  <a:cubicBezTo>
                    <a:pt x="1210310" y="2667"/>
                    <a:pt x="1234440" y="7239"/>
                    <a:pt x="1255014" y="16383"/>
                  </a:cubicBezTo>
                  <a:cubicBezTo>
                    <a:pt x="1275588" y="25527"/>
                    <a:pt x="1291463" y="38862"/>
                    <a:pt x="1302766" y="56388"/>
                  </a:cubicBezTo>
                  <a:cubicBezTo>
                    <a:pt x="1314069" y="73914"/>
                    <a:pt x="1319657" y="94869"/>
                    <a:pt x="1319657" y="119380"/>
                  </a:cubicBezTo>
                  <a:cubicBezTo>
                    <a:pt x="1319657" y="143256"/>
                    <a:pt x="1314069" y="163957"/>
                    <a:pt x="1302766" y="181483"/>
                  </a:cubicBezTo>
                  <a:cubicBezTo>
                    <a:pt x="1291463" y="199009"/>
                    <a:pt x="1275588" y="212344"/>
                    <a:pt x="1255014" y="221488"/>
                  </a:cubicBezTo>
                  <a:cubicBezTo>
                    <a:pt x="1254379" y="221742"/>
                    <a:pt x="1253871" y="221996"/>
                    <a:pt x="1253236" y="222250"/>
                  </a:cubicBezTo>
                  <a:lnTo>
                    <a:pt x="1333373" y="334645"/>
                  </a:lnTo>
                  <a:lnTo>
                    <a:pt x="1274191" y="334645"/>
                  </a:lnTo>
                  <a:lnTo>
                    <a:pt x="1203198" y="234442"/>
                  </a:lnTo>
                  <a:cubicBezTo>
                    <a:pt x="1196467" y="235077"/>
                    <a:pt x="1189482" y="235331"/>
                    <a:pt x="1182370" y="235331"/>
                  </a:cubicBezTo>
                  <a:lnTo>
                    <a:pt x="1107440" y="235331"/>
                  </a:lnTo>
                  <a:lnTo>
                    <a:pt x="1107440" y="236855"/>
                  </a:lnTo>
                  <a:close/>
                  <a:moveTo>
                    <a:pt x="1107440" y="188595"/>
                  </a:moveTo>
                  <a:lnTo>
                    <a:pt x="1181481" y="188595"/>
                  </a:lnTo>
                  <a:cubicBezTo>
                    <a:pt x="1210564" y="188595"/>
                    <a:pt x="1232281" y="182626"/>
                    <a:pt x="1246505" y="170561"/>
                  </a:cubicBezTo>
                  <a:cubicBezTo>
                    <a:pt x="1260729" y="158496"/>
                    <a:pt x="1267968" y="141478"/>
                    <a:pt x="1267968" y="119507"/>
                  </a:cubicBezTo>
                  <a:cubicBezTo>
                    <a:pt x="1267968" y="97282"/>
                    <a:pt x="1260856" y="80137"/>
                    <a:pt x="1246505" y="68072"/>
                  </a:cubicBezTo>
                  <a:cubicBezTo>
                    <a:pt x="1232154" y="56007"/>
                    <a:pt x="1210564" y="49911"/>
                    <a:pt x="1181481" y="49911"/>
                  </a:cubicBezTo>
                  <a:lnTo>
                    <a:pt x="1107440" y="49911"/>
                  </a:lnTo>
                  <a:lnTo>
                    <a:pt x="1107440" y="188595"/>
                  </a:lnTo>
                  <a:close/>
                  <a:moveTo>
                    <a:pt x="1435862" y="49911"/>
                  </a:moveTo>
                  <a:lnTo>
                    <a:pt x="1435862" y="334645"/>
                  </a:lnTo>
                  <a:lnTo>
                    <a:pt x="1487551" y="334645"/>
                  </a:lnTo>
                  <a:lnTo>
                    <a:pt x="1487551" y="49911"/>
                  </a:lnTo>
                  <a:lnTo>
                    <a:pt x="1597787" y="49911"/>
                  </a:lnTo>
                  <a:lnTo>
                    <a:pt x="1597787" y="2667"/>
                  </a:lnTo>
                  <a:lnTo>
                    <a:pt x="1325626" y="2667"/>
                  </a:lnTo>
                  <a:lnTo>
                    <a:pt x="1325626" y="49911"/>
                  </a:lnTo>
                  <a:lnTo>
                    <a:pt x="1435862" y="49911"/>
                  </a:lnTo>
                </a:path>
              </a:pathLst>
            </a:custGeom>
            <a:solidFill>
              <a:srgbClr val="332C2C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3500" y="63500"/>
              <a:ext cx="1597787" cy="337439"/>
            </a:xfrm>
            <a:custGeom>
              <a:avLst/>
              <a:gdLst/>
              <a:ahLst/>
              <a:cxnLst/>
              <a:rect l="l" t="t" r="r" b="b"/>
              <a:pathLst>
                <a:path w="1597787" h="337439">
                  <a:moveTo>
                    <a:pt x="57277" y="325374"/>
                  </a:moveTo>
                  <a:cubicBezTo>
                    <a:pt x="79756" y="333375"/>
                    <a:pt x="103251" y="337439"/>
                    <a:pt x="127508" y="337439"/>
                  </a:cubicBezTo>
                  <a:cubicBezTo>
                    <a:pt x="155829" y="337439"/>
                    <a:pt x="179197" y="333121"/>
                    <a:pt x="197739" y="324485"/>
                  </a:cubicBezTo>
                  <a:cubicBezTo>
                    <a:pt x="216281" y="315849"/>
                    <a:pt x="230251" y="304292"/>
                    <a:pt x="239649" y="289814"/>
                  </a:cubicBezTo>
                  <a:cubicBezTo>
                    <a:pt x="249047" y="275336"/>
                    <a:pt x="253746" y="259588"/>
                    <a:pt x="253746" y="242443"/>
                  </a:cubicBezTo>
                  <a:cubicBezTo>
                    <a:pt x="253746" y="224028"/>
                    <a:pt x="249809" y="209169"/>
                    <a:pt x="241681" y="197612"/>
                  </a:cubicBezTo>
                  <a:cubicBezTo>
                    <a:pt x="233553" y="186055"/>
                    <a:pt x="223393" y="176911"/>
                    <a:pt x="210947" y="170307"/>
                  </a:cubicBezTo>
                  <a:cubicBezTo>
                    <a:pt x="198501" y="163703"/>
                    <a:pt x="185420" y="158369"/>
                    <a:pt x="171323" y="154432"/>
                  </a:cubicBezTo>
                  <a:cubicBezTo>
                    <a:pt x="157226" y="150495"/>
                    <a:pt x="143510" y="146812"/>
                    <a:pt x="129921" y="143510"/>
                  </a:cubicBezTo>
                  <a:cubicBezTo>
                    <a:pt x="116332" y="140208"/>
                    <a:pt x="104267" y="136652"/>
                    <a:pt x="93599" y="132842"/>
                  </a:cubicBezTo>
                  <a:cubicBezTo>
                    <a:pt x="82931" y="129032"/>
                    <a:pt x="74803" y="124079"/>
                    <a:pt x="69088" y="117983"/>
                  </a:cubicBezTo>
                  <a:cubicBezTo>
                    <a:pt x="63373" y="111887"/>
                    <a:pt x="60579" y="104013"/>
                    <a:pt x="60579" y="94234"/>
                  </a:cubicBezTo>
                  <a:cubicBezTo>
                    <a:pt x="60579" y="85344"/>
                    <a:pt x="62992" y="77597"/>
                    <a:pt x="67691" y="70612"/>
                  </a:cubicBezTo>
                  <a:cubicBezTo>
                    <a:pt x="72390" y="63627"/>
                    <a:pt x="80264" y="57912"/>
                    <a:pt x="91059" y="53467"/>
                  </a:cubicBezTo>
                  <a:cubicBezTo>
                    <a:pt x="101854" y="49022"/>
                    <a:pt x="116078" y="46736"/>
                    <a:pt x="133731" y="46736"/>
                  </a:cubicBezTo>
                  <a:cubicBezTo>
                    <a:pt x="146812" y="46736"/>
                    <a:pt x="160528" y="48768"/>
                    <a:pt x="174752" y="52705"/>
                  </a:cubicBezTo>
                  <a:cubicBezTo>
                    <a:pt x="188976" y="56642"/>
                    <a:pt x="205486" y="64897"/>
                    <a:pt x="224282" y="77470"/>
                  </a:cubicBezTo>
                  <a:lnTo>
                    <a:pt x="242824" y="33782"/>
                  </a:lnTo>
                  <a:cubicBezTo>
                    <a:pt x="225298" y="21590"/>
                    <a:pt x="207518" y="12954"/>
                    <a:pt x="189230" y="7747"/>
                  </a:cubicBezTo>
                  <a:cubicBezTo>
                    <a:pt x="170942" y="2540"/>
                    <a:pt x="152781" y="0"/>
                    <a:pt x="134366" y="0"/>
                  </a:cubicBezTo>
                  <a:cubicBezTo>
                    <a:pt x="106426" y="0"/>
                    <a:pt x="83185" y="4318"/>
                    <a:pt x="64643" y="12954"/>
                  </a:cubicBezTo>
                  <a:cubicBezTo>
                    <a:pt x="46101" y="21590"/>
                    <a:pt x="32385" y="33020"/>
                    <a:pt x="23241" y="47498"/>
                  </a:cubicBezTo>
                  <a:cubicBezTo>
                    <a:pt x="14097" y="61976"/>
                    <a:pt x="9525" y="77978"/>
                    <a:pt x="9525" y="95250"/>
                  </a:cubicBezTo>
                  <a:cubicBezTo>
                    <a:pt x="9525" y="113792"/>
                    <a:pt x="13462" y="129032"/>
                    <a:pt x="21463" y="140716"/>
                  </a:cubicBezTo>
                  <a:cubicBezTo>
                    <a:pt x="29464" y="152400"/>
                    <a:pt x="39751" y="161671"/>
                    <a:pt x="52197" y="168529"/>
                  </a:cubicBezTo>
                  <a:cubicBezTo>
                    <a:pt x="64643" y="175387"/>
                    <a:pt x="77978" y="180594"/>
                    <a:pt x="92075" y="184531"/>
                  </a:cubicBezTo>
                  <a:cubicBezTo>
                    <a:pt x="106172" y="188468"/>
                    <a:pt x="120015" y="191897"/>
                    <a:pt x="133604" y="195072"/>
                  </a:cubicBezTo>
                  <a:cubicBezTo>
                    <a:pt x="147193" y="198247"/>
                    <a:pt x="159258" y="201930"/>
                    <a:pt x="169672" y="205867"/>
                  </a:cubicBezTo>
                  <a:cubicBezTo>
                    <a:pt x="180086" y="209804"/>
                    <a:pt x="188214" y="214884"/>
                    <a:pt x="193929" y="221107"/>
                  </a:cubicBezTo>
                  <a:cubicBezTo>
                    <a:pt x="199644" y="227330"/>
                    <a:pt x="202565" y="235077"/>
                    <a:pt x="202565" y="244856"/>
                  </a:cubicBezTo>
                  <a:cubicBezTo>
                    <a:pt x="202565" y="252984"/>
                    <a:pt x="200152" y="260477"/>
                    <a:pt x="195453" y="267335"/>
                  </a:cubicBezTo>
                  <a:cubicBezTo>
                    <a:pt x="190754" y="274193"/>
                    <a:pt x="182880" y="279654"/>
                    <a:pt x="171831" y="284099"/>
                  </a:cubicBezTo>
                  <a:cubicBezTo>
                    <a:pt x="160782" y="288544"/>
                    <a:pt x="146177" y="290703"/>
                    <a:pt x="127508" y="290703"/>
                  </a:cubicBezTo>
                  <a:cubicBezTo>
                    <a:pt x="108077" y="290703"/>
                    <a:pt x="89662" y="287274"/>
                    <a:pt x="72136" y="280416"/>
                  </a:cubicBezTo>
                  <a:cubicBezTo>
                    <a:pt x="54610" y="273558"/>
                    <a:pt x="37846" y="262001"/>
                    <a:pt x="21590" y="246253"/>
                  </a:cubicBezTo>
                  <a:lnTo>
                    <a:pt x="0" y="289052"/>
                  </a:lnTo>
                  <a:cubicBezTo>
                    <a:pt x="15621" y="305181"/>
                    <a:pt x="34798" y="317246"/>
                    <a:pt x="57277" y="325374"/>
                  </a:cubicBezTo>
                  <a:close/>
                  <a:moveTo>
                    <a:pt x="307213" y="2667"/>
                  </a:moveTo>
                  <a:lnTo>
                    <a:pt x="307213" y="334645"/>
                  </a:lnTo>
                  <a:lnTo>
                    <a:pt x="357632" y="334645"/>
                  </a:lnTo>
                  <a:lnTo>
                    <a:pt x="357632" y="110363"/>
                  </a:lnTo>
                  <a:lnTo>
                    <a:pt x="466090" y="294767"/>
                  </a:lnTo>
                  <a:lnTo>
                    <a:pt x="492506" y="294767"/>
                  </a:lnTo>
                  <a:lnTo>
                    <a:pt x="600964" y="109093"/>
                  </a:lnTo>
                  <a:lnTo>
                    <a:pt x="600964" y="334645"/>
                  </a:lnTo>
                  <a:lnTo>
                    <a:pt x="651383" y="334645"/>
                  </a:lnTo>
                  <a:lnTo>
                    <a:pt x="651383" y="2667"/>
                  </a:lnTo>
                  <a:lnTo>
                    <a:pt x="609473" y="2667"/>
                  </a:lnTo>
                  <a:lnTo>
                    <a:pt x="479806" y="225679"/>
                  </a:lnTo>
                  <a:lnTo>
                    <a:pt x="349250" y="2667"/>
                  </a:lnTo>
                  <a:lnTo>
                    <a:pt x="307340" y="2667"/>
                  </a:lnTo>
                  <a:close/>
                  <a:moveTo>
                    <a:pt x="831088" y="2667"/>
                  </a:moveTo>
                  <a:lnTo>
                    <a:pt x="679450" y="334645"/>
                  </a:lnTo>
                  <a:lnTo>
                    <a:pt x="734441" y="334645"/>
                  </a:lnTo>
                  <a:lnTo>
                    <a:pt x="771906" y="250952"/>
                  </a:lnTo>
                  <a:lnTo>
                    <a:pt x="934720" y="250952"/>
                  </a:lnTo>
                  <a:lnTo>
                    <a:pt x="972185" y="334645"/>
                  </a:lnTo>
                  <a:lnTo>
                    <a:pt x="1027557" y="334645"/>
                  </a:lnTo>
                  <a:lnTo>
                    <a:pt x="875919" y="2667"/>
                  </a:lnTo>
                  <a:lnTo>
                    <a:pt x="831215" y="2667"/>
                  </a:lnTo>
                  <a:close/>
                  <a:moveTo>
                    <a:pt x="914400" y="205486"/>
                  </a:moveTo>
                  <a:lnTo>
                    <a:pt x="792226" y="205486"/>
                  </a:lnTo>
                  <a:lnTo>
                    <a:pt x="853313" y="68961"/>
                  </a:lnTo>
                  <a:lnTo>
                    <a:pt x="914400" y="205486"/>
                  </a:lnTo>
                  <a:close/>
                  <a:moveTo>
                    <a:pt x="1107440" y="236855"/>
                  </a:moveTo>
                  <a:lnTo>
                    <a:pt x="1107440" y="334645"/>
                  </a:lnTo>
                  <a:lnTo>
                    <a:pt x="1055751" y="334645"/>
                  </a:lnTo>
                  <a:lnTo>
                    <a:pt x="1055751" y="2667"/>
                  </a:lnTo>
                  <a:lnTo>
                    <a:pt x="1106424" y="2667"/>
                  </a:lnTo>
                  <a:lnTo>
                    <a:pt x="1107440" y="1524"/>
                  </a:lnTo>
                  <a:lnTo>
                    <a:pt x="1107440" y="2667"/>
                  </a:lnTo>
                  <a:lnTo>
                    <a:pt x="1182370" y="2667"/>
                  </a:lnTo>
                  <a:cubicBezTo>
                    <a:pt x="1210310" y="2667"/>
                    <a:pt x="1234440" y="7239"/>
                    <a:pt x="1255014" y="16383"/>
                  </a:cubicBezTo>
                  <a:cubicBezTo>
                    <a:pt x="1275588" y="25527"/>
                    <a:pt x="1291463" y="38862"/>
                    <a:pt x="1302766" y="56388"/>
                  </a:cubicBezTo>
                  <a:cubicBezTo>
                    <a:pt x="1314069" y="73914"/>
                    <a:pt x="1319657" y="94869"/>
                    <a:pt x="1319657" y="119380"/>
                  </a:cubicBezTo>
                  <a:cubicBezTo>
                    <a:pt x="1319657" y="143256"/>
                    <a:pt x="1314069" y="163957"/>
                    <a:pt x="1302766" y="181483"/>
                  </a:cubicBezTo>
                  <a:cubicBezTo>
                    <a:pt x="1291463" y="199009"/>
                    <a:pt x="1275588" y="212344"/>
                    <a:pt x="1255014" y="221488"/>
                  </a:cubicBezTo>
                  <a:cubicBezTo>
                    <a:pt x="1254379" y="221742"/>
                    <a:pt x="1253871" y="221996"/>
                    <a:pt x="1253236" y="222250"/>
                  </a:cubicBezTo>
                  <a:lnTo>
                    <a:pt x="1333373" y="334645"/>
                  </a:lnTo>
                  <a:lnTo>
                    <a:pt x="1274191" y="334645"/>
                  </a:lnTo>
                  <a:lnTo>
                    <a:pt x="1203198" y="234442"/>
                  </a:lnTo>
                  <a:cubicBezTo>
                    <a:pt x="1196467" y="235077"/>
                    <a:pt x="1189482" y="235331"/>
                    <a:pt x="1182370" y="235331"/>
                  </a:cubicBezTo>
                  <a:lnTo>
                    <a:pt x="1107440" y="235331"/>
                  </a:lnTo>
                  <a:lnTo>
                    <a:pt x="1107440" y="236855"/>
                  </a:lnTo>
                  <a:close/>
                  <a:moveTo>
                    <a:pt x="1107440" y="188595"/>
                  </a:moveTo>
                  <a:lnTo>
                    <a:pt x="1181481" y="188595"/>
                  </a:lnTo>
                  <a:cubicBezTo>
                    <a:pt x="1210564" y="188595"/>
                    <a:pt x="1232281" y="182626"/>
                    <a:pt x="1246505" y="170561"/>
                  </a:cubicBezTo>
                  <a:cubicBezTo>
                    <a:pt x="1260729" y="158496"/>
                    <a:pt x="1267968" y="141478"/>
                    <a:pt x="1267968" y="119507"/>
                  </a:cubicBezTo>
                  <a:cubicBezTo>
                    <a:pt x="1267968" y="97282"/>
                    <a:pt x="1260856" y="80137"/>
                    <a:pt x="1246505" y="68072"/>
                  </a:cubicBezTo>
                  <a:cubicBezTo>
                    <a:pt x="1232154" y="56007"/>
                    <a:pt x="1210564" y="49911"/>
                    <a:pt x="1181481" y="49911"/>
                  </a:cubicBezTo>
                  <a:lnTo>
                    <a:pt x="1107440" y="49911"/>
                  </a:lnTo>
                  <a:lnTo>
                    <a:pt x="1107440" y="188595"/>
                  </a:lnTo>
                  <a:close/>
                  <a:moveTo>
                    <a:pt x="1435862" y="49911"/>
                  </a:moveTo>
                  <a:lnTo>
                    <a:pt x="1435862" y="334645"/>
                  </a:lnTo>
                  <a:lnTo>
                    <a:pt x="1487551" y="334645"/>
                  </a:lnTo>
                  <a:lnTo>
                    <a:pt x="1487551" y="49911"/>
                  </a:lnTo>
                  <a:lnTo>
                    <a:pt x="1597787" y="49911"/>
                  </a:lnTo>
                  <a:lnTo>
                    <a:pt x="1597787" y="2667"/>
                  </a:lnTo>
                  <a:lnTo>
                    <a:pt x="1325626" y="2667"/>
                  </a:lnTo>
                  <a:lnTo>
                    <a:pt x="1325626" y="49911"/>
                  </a:lnTo>
                  <a:lnTo>
                    <a:pt x="1435862" y="49911"/>
                  </a:ln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9602295" y="1613497"/>
            <a:ext cx="3285163" cy="479908"/>
          </a:xfrm>
          <a:custGeom>
            <a:avLst/>
            <a:gdLst/>
            <a:ahLst/>
            <a:cxnLst/>
            <a:rect l="l" t="t" r="r" b="b"/>
            <a:pathLst>
              <a:path w="3285163" h="479908">
                <a:moveTo>
                  <a:pt x="0" y="0"/>
                </a:moveTo>
                <a:lnTo>
                  <a:pt x="3285163" y="0"/>
                </a:lnTo>
                <a:lnTo>
                  <a:pt x="3285163" y="479907"/>
                </a:lnTo>
                <a:lnTo>
                  <a:pt x="0" y="479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81501" y="1154811"/>
            <a:ext cx="16471049" cy="197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3"/>
              </a:lnSpc>
            </a:pP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Setting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SMART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goals—Speciﬁc, Measurable, Achievable, Relevant, and Time-bound—is crucial. They provide a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clear direction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motivate individuals to reach their highest potential, aligning personal aspirations with organizational objectives.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636" b="-8687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23257"/>
            <a:ext cx="7650680" cy="534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94"/>
              </a:lnSpc>
            </a:pPr>
            <a:r>
              <a:rPr lang="en-US" sz="592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The Science of Feedback</a:t>
            </a:r>
          </a:p>
          <a:p>
            <a:pPr algn="l">
              <a:lnSpc>
                <a:spcPts val="3824"/>
              </a:lnSpc>
            </a:pP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Feedback is a powerful tool in </a:t>
            </a:r>
            <a:r>
              <a:rPr lang="en-US" sz="3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performance management</a:t>
            </a: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It should be </a:t>
            </a:r>
            <a:r>
              <a:rPr lang="en-US" sz="3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timely</a:t>
            </a: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constructive, and focused on behavior rather than personality. This helps individuals learn, grow, and improve their performance continuously.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636" b="-8687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44812"/>
            <a:ext cx="7586034" cy="857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4"/>
              </a:lnSpc>
            </a:pPr>
            <a:r>
              <a:rPr lang="en-US" sz="502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Building a Feedback Culture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30004" y="3450384"/>
            <a:ext cx="7421489" cy="3891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4"/>
              </a:lnSpc>
            </a:pP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Creating a culture of </a:t>
            </a:r>
            <a:r>
              <a:rPr lang="en-US" sz="3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open communication</a:t>
            </a: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fosters trust and encourages continuous improvement. Regular feedback loops and </a:t>
            </a:r>
            <a:r>
              <a:rPr lang="en-US" sz="31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peer reviews</a:t>
            </a:r>
            <a:r>
              <a:rPr lang="en-US" sz="3150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can enhance team dynamics and overall performance, making everyone feel valued.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73549" y="3209820"/>
            <a:ext cx="5076825" cy="5071224"/>
          </a:xfrm>
          <a:custGeom>
            <a:avLst/>
            <a:gdLst/>
            <a:ahLst/>
            <a:cxnLst/>
            <a:rect l="l" t="t" r="r" b="b"/>
            <a:pathLst>
              <a:path w="5076825" h="5071224">
                <a:moveTo>
                  <a:pt x="0" y="0"/>
                </a:moveTo>
                <a:lnTo>
                  <a:pt x="5076825" y="0"/>
                </a:lnTo>
                <a:lnTo>
                  <a:pt x="5076825" y="5071225"/>
                </a:lnTo>
                <a:lnTo>
                  <a:pt x="0" y="5071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3" r="-50843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3436" y="484699"/>
            <a:ext cx="18414940" cy="174622"/>
            <a:chOff x="0" y="0"/>
            <a:chExt cx="18414936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07916" y="3463071"/>
            <a:ext cx="5765825" cy="531466"/>
          </a:xfrm>
          <a:custGeom>
            <a:avLst/>
            <a:gdLst/>
            <a:ahLst/>
            <a:cxnLst/>
            <a:rect l="l" t="t" r="r" b="b"/>
            <a:pathLst>
              <a:path w="5765825" h="531466">
                <a:moveTo>
                  <a:pt x="0" y="0"/>
                </a:moveTo>
                <a:lnTo>
                  <a:pt x="5765825" y="0"/>
                </a:lnTo>
                <a:lnTo>
                  <a:pt x="5765825" y="531466"/>
                </a:lnTo>
                <a:lnTo>
                  <a:pt x="0" y="531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25451" y="3460499"/>
            <a:ext cx="7249925" cy="348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1"/>
              </a:lnSpc>
            </a:pPr>
            <a:r>
              <a:rPr lang="en-US" sz="32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Using </a:t>
            </a:r>
            <a:r>
              <a:rPr lang="en-US" sz="32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Key Performance Indicators </a:t>
            </a:r>
            <a:r>
              <a:rPr lang="en-US" sz="32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(KPIs) helps measure success objectively. They provide insights into performance trends and areas for improvement, enabling data- driven decisions that can signiﬁcantly enhance productivity.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0000" y="1478728"/>
            <a:ext cx="7702763" cy="83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Performance Metrics and KPIs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73549" y="3209820"/>
            <a:ext cx="5076825" cy="5076825"/>
          </a:xfrm>
          <a:custGeom>
            <a:avLst/>
            <a:gdLst/>
            <a:ahLst/>
            <a:cxnLst/>
            <a:rect l="l" t="t" r="r" b="b"/>
            <a:pathLst>
              <a:path w="5076825" h="5076825">
                <a:moveTo>
                  <a:pt x="0" y="0"/>
                </a:moveTo>
                <a:lnTo>
                  <a:pt x="5076825" y="0"/>
                </a:lnTo>
                <a:lnTo>
                  <a:pt x="5076825" y="5076825"/>
                </a:lnTo>
                <a:lnTo>
                  <a:pt x="0" y="507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6325" y="4559275"/>
            <a:ext cx="2502532" cy="479917"/>
          </a:xfrm>
          <a:custGeom>
            <a:avLst/>
            <a:gdLst/>
            <a:ahLst/>
            <a:cxnLst/>
            <a:rect l="l" t="t" r="r" b="b"/>
            <a:pathLst>
              <a:path w="2502532" h="479917">
                <a:moveTo>
                  <a:pt x="0" y="0"/>
                </a:moveTo>
                <a:lnTo>
                  <a:pt x="2502531" y="0"/>
                </a:lnTo>
                <a:lnTo>
                  <a:pt x="2502531" y="479917"/>
                </a:lnTo>
                <a:lnTo>
                  <a:pt x="0" y="479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76870" y="3473425"/>
            <a:ext cx="3966448" cy="564613"/>
          </a:xfrm>
          <a:custGeom>
            <a:avLst/>
            <a:gdLst/>
            <a:ahLst/>
            <a:cxnLst/>
            <a:rect l="l" t="t" r="r" b="b"/>
            <a:pathLst>
              <a:path w="3966448" h="564613">
                <a:moveTo>
                  <a:pt x="0" y="0"/>
                </a:moveTo>
                <a:lnTo>
                  <a:pt x="3966448" y="0"/>
                </a:lnTo>
                <a:lnTo>
                  <a:pt x="3966448" y="564613"/>
                </a:lnTo>
                <a:lnTo>
                  <a:pt x="0" y="564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25451" y="3462414"/>
            <a:ext cx="7409755" cy="379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5"/>
              </a:lnSpc>
            </a:pP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To truly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unleash potential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organizations must focus on </a:t>
            </a:r>
            <a:r>
              <a:rPr lang="en-US" sz="352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motivation</a:t>
            </a:r>
            <a:r>
              <a:rPr lang="en-US" sz="352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Engaged employees are more productive, creative, and committed. Understanding what drives your team is key to enhancing overall performance.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0000" y="1474718"/>
            <a:ext cx="7627249" cy="87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51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Motivation and Engagement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73549" y="3209820"/>
            <a:ext cx="5076825" cy="5076825"/>
          </a:xfrm>
          <a:custGeom>
            <a:avLst/>
            <a:gdLst/>
            <a:ahLst/>
            <a:cxnLst/>
            <a:rect l="l" t="t" r="r" b="b"/>
            <a:pathLst>
              <a:path w="5076825" h="5076825">
                <a:moveTo>
                  <a:pt x="0" y="0"/>
                </a:moveTo>
                <a:lnTo>
                  <a:pt x="5076825" y="0"/>
                </a:lnTo>
                <a:lnTo>
                  <a:pt x="5076825" y="5076825"/>
                </a:lnTo>
                <a:lnTo>
                  <a:pt x="0" y="507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3369" y="3477539"/>
            <a:ext cx="5082540" cy="1154744"/>
          </a:xfrm>
          <a:custGeom>
            <a:avLst/>
            <a:gdLst/>
            <a:ahLst/>
            <a:cxnLst/>
            <a:rect l="l" t="t" r="r" b="b"/>
            <a:pathLst>
              <a:path w="5082540" h="1154744">
                <a:moveTo>
                  <a:pt x="0" y="0"/>
                </a:moveTo>
                <a:lnTo>
                  <a:pt x="5082540" y="0"/>
                </a:lnTo>
                <a:lnTo>
                  <a:pt x="5082540" y="1154745"/>
                </a:lnTo>
                <a:lnTo>
                  <a:pt x="0" y="11547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25451" y="3463366"/>
            <a:ext cx="7005695" cy="453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8"/>
              </a:lnSpc>
            </a:pPr>
            <a:r>
              <a:rPr lang="en-US" sz="367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Investing in </a:t>
            </a:r>
            <a:r>
              <a:rPr lang="en-US" sz="367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coaching</a:t>
            </a:r>
            <a:r>
              <a:rPr lang="en-US" sz="367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67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development</a:t>
            </a:r>
            <a:r>
              <a:rPr lang="en-US" sz="367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is essential for performance management. Providing opportunities for learning not only boosts skills but also fosters loyalty and</a:t>
            </a:r>
          </a:p>
          <a:p>
            <a:pPr algn="just">
              <a:lnSpc>
                <a:spcPts val="4049"/>
              </a:lnSpc>
            </a:pPr>
            <a:r>
              <a:rPr lang="en-US" sz="367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commitment among team</a:t>
            </a:r>
          </a:p>
          <a:p>
            <a:pPr algn="just">
              <a:lnSpc>
                <a:spcPts val="4950"/>
              </a:lnSpc>
            </a:pPr>
            <a:r>
              <a:rPr lang="en-US" sz="367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members.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0000" y="1467945"/>
            <a:ext cx="7689723" cy="901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Coaching and Development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483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DFKai-SB</vt:lpstr>
      <vt:lpstr>Times New Roman</vt:lpstr>
      <vt:lpstr>Aharoni</vt:lpstr>
      <vt:lpstr>Calibri</vt:lpstr>
      <vt:lpstr>Montserrat</vt:lpstr>
      <vt:lpstr>Abhaya Libre Medium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slidesgo-unleashing-potential-the-art-and-science-of-performance-management-20241207071339wJE5.pdf</dc:title>
  <cp:lastModifiedBy>DLL</cp:lastModifiedBy>
  <cp:revision>4</cp:revision>
  <dcterms:created xsi:type="dcterms:W3CDTF">2006-08-16T00:00:00Z</dcterms:created>
  <dcterms:modified xsi:type="dcterms:W3CDTF">2024-12-07T08:00:20Z</dcterms:modified>
  <dc:identifier>DAGYlzLSx8Y</dc:identifier>
</cp:coreProperties>
</file>