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C307C8-D705-466A-9068-643A18F10728}"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307C8-D705-466A-9068-643A18F10728}"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307C8-D705-466A-9068-643A18F10728}"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C307C8-D705-466A-9068-643A18F10728}"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C307C8-D705-466A-9068-643A18F10728}"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C307C8-D705-466A-9068-643A18F10728}"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C307C8-D705-466A-9068-643A18F10728}" type="datetimeFigureOut">
              <a:rPr lang="en-US" smtClean="0"/>
              <a:pPr/>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C307C8-D705-466A-9068-643A18F10728}" type="datetimeFigureOut">
              <a:rPr lang="en-US" smtClean="0"/>
              <a:pPr/>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307C8-D705-466A-9068-643A18F10728}" type="datetimeFigureOut">
              <a:rPr lang="en-US" smtClean="0"/>
              <a:pPr/>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C307C8-D705-466A-9068-643A18F10728}"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C307C8-D705-466A-9068-643A18F10728}"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973F55-F536-4CB8-A6F3-793988B0023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307C8-D705-466A-9068-643A18F10728}" type="datetimeFigureOut">
              <a:rPr lang="en-US" smtClean="0"/>
              <a:pPr/>
              <a:t>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973F55-F536-4CB8-A6F3-793988B0023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jpg"/>
          <p:cNvPicPr>
            <a:picLocks noChangeAspect="1"/>
          </p:cNvPicPr>
          <p:nvPr/>
        </p:nvPicPr>
        <p:blipFill>
          <a:blip r:embed="rId2"/>
          <a:stretch>
            <a:fillRect/>
          </a:stretch>
        </p:blipFill>
        <p:spPr>
          <a:xfrm>
            <a:off x="429382" y="343331"/>
            <a:ext cx="1446609" cy="1651000"/>
          </a:xfrm>
          <a:prstGeom prst="rect">
            <a:avLst/>
          </a:prstGeom>
        </p:spPr>
      </p:pic>
      <p:sp>
        <p:nvSpPr>
          <p:cNvPr id="3" name="Rectangle 2"/>
          <p:cNvSpPr/>
          <p:nvPr/>
        </p:nvSpPr>
        <p:spPr>
          <a:xfrm>
            <a:off x="2286000" y="343331"/>
            <a:ext cx="6344619" cy="1988237"/>
          </a:xfrm>
          <a:prstGeom prst="rect">
            <a:avLst/>
          </a:prstGeom>
        </p:spPr>
        <p:txBody>
          <a:bodyPr wrap="square" lIns="64008" tIns="32004" rIns="64008" bIns="32004">
            <a:spAutoFit/>
          </a:bodyPr>
          <a:lstStyle/>
          <a:p>
            <a:pPr algn="ctr"/>
            <a:r>
              <a:rPr lang="en-US" sz="2500" dirty="0">
                <a:solidFill>
                  <a:srgbClr val="FF0000"/>
                </a:solidFill>
                <a:latin typeface="Arial Black" pitchFamily="34" charset="0"/>
                <a:ea typeface="DFKai-SB" pitchFamily="65" charset="-120"/>
                <a:cs typeface="Times New Roman" pitchFamily="18" charset="0"/>
              </a:rPr>
              <a:t>DEPARTMENT OF LIFELONG LEARNING</a:t>
            </a:r>
            <a:r>
              <a:rPr lang="en-US" sz="2500" dirty="0">
                <a:latin typeface="Arial Black" pitchFamily="34" charset="0"/>
                <a:ea typeface="DFKai-SB" pitchFamily="65" charset="-120"/>
                <a:cs typeface="Times New Roman" pitchFamily="18" charset="0"/>
              </a:rPr>
              <a:t> </a:t>
            </a:r>
          </a:p>
          <a:p>
            <a:pPr algn="ctr"/>
            <a:r>
              <a:rPr lang="en-US" sz="2500" b="1" dirty="0">
                <a:solidFill>
                  <a:srgbClr val="7030A0"/>
                </a:solidFill>
                <a:latin typeface="Aharoni" pitchFamily="2" charset="-79"/>
                <a:ea typeface="DFKai-SB" pitchFamily="65" charset="-120"/>
                <a:cs typeface="Aharoni" pitchFamily="2" charset="-79"/>
              </a:rPr>
              <a:t>BHARATHIDASAN UNIVERSITY </a:t>
            </a:r>
          </a:p>
          <a:p>
            <a:pPr algn="ctr"/>
            <a:r>
              <a:rPr lang="en-US" sz="2500" b="1" dirty="0" err="1">
                <a:solidFill>
                  <a:srgbClr val="00B050"/>
                </a:solidFill>
                <a:latin typeface="Aharoni" pitchFamily="2" charset="-79"/>
                <a:ea typeface="DFKai-SB" pitchFamily="65" charset="-120"/>
                <a:cs typeface="Aharoni" pitchFamily="2" charset="-79"/>
              </a:rPr>
              <a:t>Tiruchirappalli</a:t>
            </a:r>
            <a:r>
              <a:rPr lang="en-US" sz="2500" b="1" dirty="0">
                <a:solidFill>
                  <a:srgbClr val="00B050"/>
                </a:solidFill>
                <a:latin typeface="Aharoni" pitchFamily="2" charset="-79"/>
                <a:ea typeface="DFKai-SB" pitchFamily="65" charset="-120"/>
                <a:cs typeface="Aharoni" pitchFamily="2" charset="-79"/>
              </a:rPr>
              <a:t>- 620024, </a:t>
            </a:r>
          </a:p>
          <a:p>
            <a:pPr algn="ctr"/>
            <a:r>
              <a:rPr lang="en-US" sz="2500" b="1" dirty="0">
                <a:solidFill>
                  <a:srgbClr val="00B050"/>
                </a:solidFill>
                <a:latin typeface="Aharoni" pitchFamily="2" charset="-79"/>
                <a:ea typeface="DFKai-SB" pitchFamily="65" charset="-120"/>
                <a:cs typeface="Aharoni" pitchFamily="2" charset="-79"/>
              </a:rPr>
              <a:t>Tamil Nadu, India </a:t>
            </a:r>
            <a:endParaRPr lang="en-US" sz="2500" dirty="0">
              <a:solidFill>
                <a:srgbClr val="00B050"/>
              </a:solidFill>
              <a:latin typeface="Aharoni" pitchFamily="2" charset="-79"/>
              <a:ea typeface="DFKai-SB" pitchFamily="65" charset="-120"/>
              <a:cs typeface="Aharoni" pitchFamily="2" charset="-79"/>
            </a:endParaRPr>
          </a:p>
        </p:txBody>
      </p:sp>
      <p:sp>
        <p:nvSpPr>
          <p:cNvPr id="5" name="Rectangle 4"/>
          <p:cNvSpPr/>
          <p:nvPr/>
        </p:nvSpPr>
        <p:spPr>
          <a:xfrm>
            <a:off x="1569202" y="2518494"/>
            <a:ext cx="6355597" cy="372410"/>
          </a:xfrm>
          <a:prstGeom prst="rect">
            <a:avLst/>
          </a:prstGeom>
        </p:spPr>
        <p:txBody>
          <a:bodyPr wrap="square" lIns="64008" tIns="32004" rIns="64008" bIns="32004">
            <a:spAutoFit/>
          </a:bodyPr>
          <a:lstStyle/>
          <a:p>
            <a:r>
              <a:rPr lang="en-US" sz="2000" b="1" dirty="0">
                <a:solidFill>
                  <a:srgbClr val="7030A0"/>
                </a:solidFill>
              </a:rPr>
              <a:t> </a:t>
            </a:r>
            <a:r>
              <a:rPr lang="en-US" sz="2000" b="1" dirty="0" err="1">
                <a:solidFill>
                  <a:srgbClr val="7030A0"/>
                </a:solidFill>
              </a:rPr>
              <a:t>Programme</a:t>
            </a:r>
            <a:r>
              <a:rPr lang="en-US" sz="2000" b="1" dirty="0">
                <a:solidFill>
                  <a:srgbClr val="7030A0"/>
                </a:solidFill>
              </a:rPr>
              <a:t>: M.A.,HUMAN  RESOURCE MANAGEMENT</a:t>
            </a:r>
          </a:p>
        </p:txBody>
      </p:sp>
      <p:sp>
        <p:nvSpPr>
          <p:cNvPr id="6" name="Rectangle 5"/>
          <p:cNvSpPr/>
          <p:nvPr/>
        </p:nvSpPr>
        <p:spPr>
          <a:xfrm>
            <a:off x="1600200" y="2971800"/>
            <a:ext cx="4814161" cy="526298"/>
          </a:xfrm>
          <a:prstGeom prst="rect">
            <a:avLst/>
          </a:prstGeom>
        </p:spPr>
        <p:txBody>
          <a:bodyPr wrap="square" lIns="64008" tIns="32004" rIns="64008" bIns="32004">
            <a:spAutoFit/>
          </a:bodyPr>
          <a:lstStyle/>
          <a:p>
            <a:r>
              <a:rPr lang="en-US" sz="1500" b="1" dirty="0">
                <a:solidFill>
                  <a:srgbClr val="FF0000"/>
                </a:solidFill>
                <a:latin typeface="Arial Black" pitchFamily="34" charset="0"/>
                <a:cs typeface="Aharoni" pitchFamily="2" charset="-79"/>
              </a:rPr>
              <a:t>Course Title </a:t>
            </a:r>
            <a:r>
              <a:rPr lang="en-US" sz="1500" b="1" dirty="0" smtClean="0">
                <a:solidFill>
                  <a:srgbClr val="FF0000"/>
                </a:solidFill>
                <a:latin typeface="Arial Black" pitchFamily="34" charset="0"/>
                <a:cs typeface="Aharoni" pitchFamily="2" charset="-79"/>
              </a:rPr>
              <a:t>: Organizational </a:t>
            </a:r>
            <a:r>
              <a:rPr lang="en-US" sz="1500" b="1" dirty="0" err="1" smtClean="0">
                <a:solidFill>
                  <a:srgbClr val="FF0000"/>
                </a:solidFill>
                <a:latin typeface="Arial Black" pitchFamily="34" charset="0"/>
                <a:cs typeface="Aharoni" pitchFamily="2" charset="-79"/>
              </a:rPr>
              <a:t>Behaviour</a:t>
            </a:r>
            <a:r>
              <a:rPr lang="en-US" sz="1500" b="1" dirty="0" smtClean="0">
                <a:solidFill>
                  <a:srgbClr val="FF0000"/>
                </a:solidFill>
                <a:latin typeface="Arial Black" pitchFamily="34" charset="0"/>
                <a:cs typeface="Aharoni" pitchFamily="2" charset="-79"/>
              </a:rPr>
              <a:t> </a:t>
            </a:r>
            <a:endParaRPr lang="en-US" sz="1500" b="1" dirty="0">
              <a:solidFill>
                <a:srgbClr val="FF0000"/>
              </a:solidFill>
              <a:latin typeface="Arial Black" pitchFamily="34" charset="0"/>
              <a:cs typeface="Aharoni" pitchFamily="2" charset="-79"/>
            </a:endParaRPr>
          </a:p>
          <a:p>
            <a:r>
              <a:rPr lang="en-US" sz="1500" b="1" dirty="0">
                <a:solidFill>
                  <a:srgbClr val="FF0000"/>
                </a:solidFill>
                <a:latin typeface="Arial Black" pitchFamily="34" charset="0"/>
                <a:cs typeface="Aharoni" pitchFamily="2" charset="-79"/>
              </a:rPr>
              <a:t>Course Code : </a:t>
            </a:r>
            <a:r>
              <a:rPr lang="en-US" sz="1500" b="1" dirty="0" smtClean="0">
                <a:solidFill>
                  <a:srgbClr val="FF0000"/>
                </a:solidFill>
                <a:latin typeface="Arial Black" pitchFamily="34" charset="0"/>
                <a:cs typeface="Aharoni" pitchFamily="2" charset="-79"/>
              </a:rPr>
              <a:t>22HRM1CC4</a:t>
            </a:r>
            <a:endParaRPr lang="en-US" sz="1500" dirty="0">
              <a:solidFill>
                <a:srgbClr val="FF0000"/>
              </a:solidFill>
              <a:latin typeface="Arial Black" pitchFamily="34" charset="0"/>
              <a:cs typeface="Aharoni" pitchFamily="2" charset="-79"/>
            </a:endParaRPr>
          </a:p>
        </p:txBody>
      </p:sp>
      <p:sp>
        <p:nvSpPr>
          <p:cNvPr id="8" name="Rectangle 7"/>
          <p:cNvSpPr/>
          <p:nvPr/>
        </p:nvSpPr>
        <p:spPr>
          <a:xfrm>
            <a:off x="2362200" y="3810000"/>
            <a:ext cx="5056958" cy="987963"/>
          </a:xfrm>
          <a:prstGeom prst="rect">
            <a:avLst/>
          </a:prstGeom>
        </p:spPr>
        <p:txBody>
          <a:bodyPr wrap="square" lIns="64008" tIns="32004" rIns="64008" bIns="32004">
            <a:spAutoFit/>
          </a:bodyPr>
          <a:lstStyle/>
          <a:p>
            <a:pPr algn="ctr"/>
            <a:r>
              <a:rPr lang="en-US" sz="2000" b="1" dirty="0">
                <a:solidFill>
                  <a:srgbClr val="7030A0"/>
                </a:solidFill>
                <a:latin typeface="Arial Black" pitchFamily="34" charset="0"/>
              </a:rPr>
              <a:t> </a:t>
            </a:r>
            <a:r>
              <a:rPr lang="en-US" sz="2000" b="1" dirty="0" smtClean="0">
                <a:solidFill>
                  <a:srgbClr val="7030A0"/>
                </a:solidFill>
                <a:latin typeface="Arial Black" pitchFamily="34" charset="0"/>
              </a:rPr>
              <a:t>Unit-IV</a:t>
            </a:r>
          </a:p>
          <a:p>
            <a:pPr algn="ctr"/>
            <a:r>
              <a:rPr lang="en-US" sz="2000" b="1" dirty="0" smtClean="0">
                <a:solidFill>
                  <a:srgbClr val="7030A0"/>
                </a:solidFill>
                <a:latin typeface="Arial Black" pitchFamily="34" charset="0"/>
              </a:rPr>
              <a:t>Organizational </a:t>
            </a:r>
            <a:r>
              <a:rPr lang="en-US" sz="2000" b="1" dirty="0" err="1" smtClean="0">
                <a:solidFill>
                  <a:srgbClr val="7030A0"/>
                </a:solidFill>
                <a:latin typeface="Arial Black" pitchFamily="34" charset="0"/>
              </a:rPr>
              <a:t>Behaviour</a:t>
            </a:r>
            <a:r>
              <a:rPr lang="en-US" sz="2000" b="1" dirty="0" smtClean="0">
                <a:solidFill>
                  <a:srgbClr val="7030A0"/>
                </a:solidFill>
                <a:latin typeface="Arial Black" pitchFamily="34" charset="0"/>
              </a:rPr>
              <a:t> Modification</a:t>
            </a:r>
            <a:endParaRPr lang="en-US" sz="2000" b="1" dirty="0">
              <a:solidFill>
                <a:srgbClr val="7030A0"/>
              </a:solidFill>
              <a:latin typeface="Arial Black" pitchFamily="34" charset="0"/>
            </a:endParaRPr>
          </a:p>
        </p:txBody>
      </p:sp>
      <p:sp>
        <p:nvSpPr>
          <p:cNvPr id="9" name="Rectangle 8"/>
          <p:cNvSpPr/>
          <p:nvPr/>
        </p:nvSpPr>
        <p:spPr>
          <a:xfrm>
            <a:off x="2460356" y="4920712"/>
            <a:ext cx="4572000" cy="987963"/>
          </a:xfrm>
          <a:prstGeom prst="rect">
            <a:avLst/>
          </a:prstGeom>
        </p:spPr>
        <p:txBody>
          <a:bodyPr lIns="64008" tIns="32004" rIns="64008" bIns="32004">
            <a:spAutoFit/>
          </a:bodyPr>
          <a:lstStyle/>
          <a:p>
            <a:pPr algn="ctr"/>
            <a:r>
              <a:rPr lang="en-US" sz="2000" b="1" dirty="0">
                <a:solidFill>
                  <a:srgbClr val="FF0000"/>
                </a:solidFill>
              </a:rPr>
              <a:t>Dr. T. KUMUTHAVALLI</a:t>
            </a:r>
          </a:p>
          <a:p>
            <a:pPr algn="ctr"/>
            <a:r>
              <a:rPr lang="en-US" sz="2000" b="1" dirty="0">
                <a:solidFill>
                  <a:schemeClr val="accent6"/>
                </a:solidFill>
              </a:rPr>
              <a:t>Associate Professor </a:t>
            </a:r>
          </a:p>
          <a:p>
            <a:pPr algn="ctr"/>
            <a:r>
              <a:rPr lang="en-US" sz="2000" b="1" dirty="0">
                <a:solidFill>
                  <a:schemeClr val="accent6"/>
                </a:solidFill>
              </a:rPr>
              <a:t>Department of Lifelong Learning</a:t>
            </a:r>
            <a:endParaRPr lang="en-US" sz="2000" dirty="0">
              <a:solidFill>
                <a:schemeClr val="accent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6740307"/>
          </a:xfrm>
          <a:prstGeom prst="rect">
            <a:avLst/>
          </a:prstGeom>
        </p:spPr>
        <p:txBody>
          <a:bodyPr wrap="square">
            <a:spAutoFit/>
          </a:bodyPr>
          <a:lstStyle/>
          <a:p>
            <a:r>
              <a:rPr lang="en-US" b="1" dirty="0" smtClean="0">
                <a:latin typeface="Times New Roman" pitchFamily="18" charset="0"/>
                <a:cs typeface="Times New Roman" pitchFamily="18" charset="0"/>
              </a:rPr>
              <a:t>Concept and Meaning</a:t>
            </a:r>
          </a:p>
          <a:p>
            <a:pPr algn="just"/>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Behavior Modification refers to the use of learning techniques, such as reinforcement, punishment, and modeling, to change individuals’ behaviors in a systematic manner. It is based on the principles of operant conditioning (reinforcement and punishment) and classical conditioning (associative learning). The goal is to increase desirable behaviors and reduce undesirable ones.</a:t>
            </a:r>
          </a:p>
          <a:p>
            <a:pPr algn="just"/>
            <a:endParaRPr lang="en-US" dirty="0">
              <a:latin typeface="Times New Roman" pitchFamily="18" charset="0"/>
              <a:cs typeface="Times New Roman" pitchFamily="18" charset="0"/>
            </a:endParaRPr>
          </a:p>
          <a:p>
            <a:r>
              <a:rPr lang="en-US" b="1" dirty="0" smtClean="0">
                <a:latin typeface="Times New Roman" pitchFamily="18" charset="0"/>
                <a:cs typeface="Times New Roman" pitchFamily="18" charset="0"/>
              </a:rPr>
              <a:t>Application:</a:t>
            </a:r>
          </a:p>
          <a:p>
            <a:endParaRPr lang="en-US" b="1" dirty="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In the Workplace:</a:t>
            </a:r>
            <a:r>
              <a:rPr lang="en-US" dirty="0" smtClean="0">
                <a:latin typeface="Times New Roman" pitchFamily="18" charset="0"/>
                <a:cs typeface="Times New Roman" pitchFamily="18" charset="0"/>
              </a:rPr>
              <a:t> Behavior modification is often used to improve employee performance, motivation, and productivity. By rewarding desirable behaviors (e.g., recognition, bonuses) and discouraging undesirable ones (e.g., tardiness, poor performance) through negative reinforcement or punishment, organizations aim to create a productive environment.</a:t>
            </a:r>
          </a:p>
          <a:p>
            <a:pPr>
              <a:buFont typeface="Arial" pitchFamily="34" charset="0"/>
              <a:buChar char="•"/>
            </a:pPr>
            <a:r>
              <a:rPr lang="en-US" b="1" dirty="0" smtClean="0">
                <a:latin typeface="Times New Roman" pitchFamily="18" charset="0"/>
                <a:cs typeface="Times New Roman" pitchFamily="18" charset="0"/>
              </a:rPr>
              <a:t>In Counseling:</a:t>
            </a:r>
            <a:r>
              <a:rPr lang="en-US" dirty="0" smtClean="0">
                <a:latin typeface="Times New Roman" pitchFamily="18" charset="0"/>
                <a:cs typeface="Times New Roman" pitchFamily="18" charset="0"/>
              </a:rPr>
              <a:t> It can be applied to help clients alter maladaptive behaviors, such as addiction or anxiety, by using techniques like reinforcement schedules and token economies.</a:t>
            </a:r>
          </a:p>
          <a:p>
            <a:pPr>
              <a:buFont typeface="Arial" pitchFamily="34" charset="0"/>
              <a:buChar char="•"/>
            </a:pPr>
            <a:endParaRPr lang="en-US"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I</a:t>
            </a:r>
            <a:r>
              <a:rPr lang="en-US" sz="2400" dirty="0" smtClean="0">
                <a:latin typeface="Times New Roman" pitchFamily="18" charset="0"/>
                <a:cs typeface="Times New Roman" pitchFamily="18" charset="0"/>
              </a:rPr>
              <a:t>mportance of Behavior Modification in the Workplace:</a:t>
            </a:r>
          </a:p>
          <a:p>
            <a:endParaRPr lang="en-US" sz="2400" dirty="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Improves Productivity:</a:t>
            </a:r>
            <a:r>
              <a:rPr lang="en-US" dirty="0" smtClean="0">
                <a:latin typeface="Times New Roman" pitchFamily="18" charset="0"/>
                <a:cs typeface="Times New Roman" pitchFamily="18" charset="0"/>
              </a:rPr>
              <a:t> By reinforcing desirable behaviors such as punctuality and good work ethics, employees are motivated to perform better.</a:t>
            </a:r>
          </a:p>
          <a:p>
            <a:pPr>
              <a:buFont typeface="Arial" pitchFamily="34" charset="0"/>
              <a:buChar char="•"/>
            </a:pPr>
            <a:r>
              <a:rPr lang="en-US" b="1" dirty="0" smtClean="0">
                <a:latin typeface="Times New Roman" pitchFamily="18" charset="0"/>
                <a:cs typeface="Times New Roman" pitchFamily="18" charset="0"/>
              </a:rPr>
              <a:t>Enhances Motivation:</a:t>
            </a:r>
            <a:r>
              <a:rPr lang="en-US" dirty="0" smtClean="0">
                <a:latin typeface="Times New Roman" pitchFamily="18" charset="0"/>
                <a:cs typeface="Times New Roman" pitchFamily="18" charset="0"/>
              </a:rPr>
              <a:t> It can motivate employees to improve performance by offering rewards or recognition for good work.</a:t>
            </a:r>
          </a:p>
          <a:p>
            <a:pPr algn="just"/>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304800"/>
            <a:ext cx="89154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Reduces Undesirable Behavior:</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Behavior modification helps in identifying and reducing negative behaviors like absenteeism or procrastination.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Promotes Positive Organizational Culture:</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When the right behaviors are reinforced, it contributes to a positive work culture and employee morale. </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dirty="0">
              <a:latin typeface="Times New Roman" pitchFamily="18" charset="0"/>
              <a:cs typeface="Times New Roman" pitchFamily="18" charset="0"/>
            </a:endParaRPr>
          </a:p>
          <a:p>
            <a:r>
              <a:rPr lang="en-US" b="1" dirty="0" smtClean="0">
                <a:latin typeface="Times New Roman" pitchFamily="18" charset="0"/>
                <a:cs typeface="Times New Roman" pitchFamily="18" charset="0"/>
              </a:rPr>
              <a:t>Motivating the Workforce</a:t>
            </a:r>
          </a:p>
          <a:p>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Motivating employees is critical for organizational success. Effective motivation strategies include:</a:t>
            </a:r>
          </a:p>
          <a:p>
            <a:endParaRPr lang="en-US" dirty="0" smtClean="0">
              <a:latin typeface="Times New Roman" pitchFamily="18" charset="0"/>
              <a:cs typeface="Times New Roman" pitchFamily="18" charset="0"/>
            </a:endParaRPr>
          </a:p>
          <a:p>
            <a:pPr>
              <a:buFont typeface="Arial" pitchFamily="34" charset="0"/>
              <a:buChar char="•"/>
            </a:pPr>
            <a:r>
              <a:rPr lang="en-US" b="1" dirty="0" smtClean="0">
                <a:latin typeface="Times New Roman" pitchFamily="18" charset="0"/>
                <a:cs typeface="Times New Roman" pitchFamily="18" charset="0"/>
              </a:rPr>
              <a:t>Incentives and Rewards:</a:t>
            </a:r>
            <a:r>
              <a:rPr lang="en-US" dirty="0" smtClean="0">
                <a:latin typeface="Times New Roman" pitchFamily="18" charset="0"/>
                <a:cs typeface="Times New Roman" pitchFamily="18" charset="0"/>
              </a:rPr>
              <a:t> Monetary and non-monetary rewards such as bonuses, promotions, recognition, and perks can help motivate employees.</a:t>
            </a:r>
          </a:p>
          <a:p>
            <a:pPr>
              <a:buFont typeface="Arial" pitchFamily="34" charset="0"/>
              <a:buChar char="•"/>
            </a:pPr>
            <a:r>
              <a:rPr lang="en-US" b="1" dirty="0" smtClean="0">
                <a:latin typeface="Times New Roman" pitchFamily="18" charset="0"/>
                <a:cs typeface="Times New Roman" pitchFamily="18" charset="0"/>
              </a:rPr>
              <a:t>Job Enrichment:</a:t>
            </a:r>
            <a:r>
              <a:rPr lang="en-US" dirty="0" smtClean="0">
                <a:latin typeface="Times New Roman" pitchFamily="18" charset="0"/>
                <a:cs typeface="Times New Roman" pitchFamily="18" charset="0"/>
              </a:rPr>
              <a:t> Giving employees more responsibility and opportunities for personal growth makes work more engaging.</a:t>
            </a:r>
          </a:p>
          <a:p>
            <a:pPr>
              <a:buFont typeface="Arial" pitchFamily="34" charset="0"/>
              <a:buChar char="•"/>
            </a:pPr>
            <a:r>
              <a:rPr lang="en-US" b="1" dirty="0" smtClean="0">
                <a:latin typeface="Times New Roman" pitchFamily="18" charset="0"/>
                <a:cs typeface="Times New Roman" pitchFamily="18" charset="0"/>
              </a:rPr>
              <a:t>Goal Setting:</a:t>
            </a:r>
            <a:r>
              <a:rPr lang="en-US" dirty="0" smtClean="0">
                <a:latin typeface="Times New Roman" pitchFamily="18" charset="0"/>
                <a:cs typeface="Times New Roman" pitchFamily="18" charset="0"/>
              </a:rPr>
              <a:t> Setting clear, achievable goals motivates employees to strive for success.</a:t>
            </a:r>
          </a:p>
          <a:p>
            <a:pPr>
              <a:buFont typeface="Arial" pitchFamily="34" charset="0"/>
              <a:buChar char="•"/>
            </a:pPr>
            <a:r>
              <a:rPr lang="en-US" b="1" dirty="0" smtClean="0">
                <a:latin typeface="Times New Roman" pitchFamily="18" charset="0"/>
                <a:cs typeface="Times New Roman" pitchFamily="18" charset="0"/>
              </a:rPr>
              <a:t>Autonomy:</a:t>
            </a:r>
            <a:r>
              <a:rPr lang="en-US" dirty="0" smtClean="0">
                <a:latin typeface="Times New Roman" pitchFamily="18" charset="0"/>
                <a:cs typeface="Times New Roman" pitchFamily="18" charset="0"/>
              </a:rPr>
              <a:t> Giving employees more control over how they do their work can increase motivation and job satisfaction.</a:t>
            </a:r>
          </a:p>
          <a:p>
            <a:pPr>
              <a:buFont typeface="Arial" pitchFamily="34" charset="0"/>
              <a:buChar char="•"/>
            </a:pPr>
            <a:endParaRPr lang="en-US" dirty="0" smtClean="0">
              <a:latin typeface="Times New Roman" pitchFamily="18" charset="0"/>
              <a:cs typeface="Times New Roman" pitchFamily="18" charset="0"/>
            </a:endParaRPr>
          </a:p>
          <a:p>
            <a:r>
              <a:rPr lang="en-US" b="1" dirty="0" smtClean="0"/>
              <a:t>Job Satisfaction and Work Behaviors</a:t>
            </a:r>
          </a:p>
          <a:p>
            <a:endParaRPr lang="en-US" b="1" dirty="0" smtClean="0"/>
          </a:p>
          <a:p>
            <a:r>
              <a:rPr lang="en-US" b="1" dirty="0" smtClean="0"/>
              <a:t>Job Satisfaction</a:t>
            </a:r>
            <a:r>
              <a:rPr lang="en-US" dirty="0" smtClean="0"/>
              <a:t> is a key factor that influences overall work behavior. It refers to the positive emotional state resulting from the appraisal of one’s job. Job satisfaction impacts work behaviors such as: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rot="10800000" flipV="1">
            <a:off x="0" y="411034"/>
            <a:ext cx="8763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Increased Performance:</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Satisfied employees tend to perform better.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Reduced Turnover:</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Job satisfaction decreases the likelihood of employees leaving the organization.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Better Attendance:</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Employees who are satisfied with their jobs are less likely to be absent.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r>
              <a:rPr lang="en-US" sz="2400" b="1" dirty="0" smtClean="0"/>
              <a:t>Workplace Emotions, Values, Attitudes, and Ethics:</a:t>
            </a:r>
          </a:p>
          <a:p>
            <a:endParaRPr lang="en-US" b="1" dirty="0" smtClean="0"/>
          </a:p>
          <a:p>
            <a:pPr>
              <a:buFont typeface="Arial" pitchFamily="34" charset="0"/>
              <a:buChar char="•"/>
            </a:pPr>
            <a:r>
              <a:rPr lang="en-US" b="1" dirty="0" smtClean="0"/>
              <a:t>Workplace Emotions:</a:t>
            </a:r>
            <a:r>
              <a:rPr lang="en-US" dirty="0" smtClean="0"/>
              <a:t> Employees’ emotions at work, including stress, frustration, and excitement, can impact their performance and interactions. Managing these emotions is crucial for maintaining a positive work environment.</a:t>
            </a:r>
          </a:p>
          <a:p>
            <a:pPr>
              <a:buFont typeface="Arial" pitchFamily="34" charset="0"/>
              <a:buChar char="•"/>
            </a:pPr>
            <a:r>
              <a:rPr lang="en-US" b="1" dirty="0" smtClean="0"/>
              <a:t>Values and Attitudes:</a:t>
            </a:r>
            <a:r>
              <a:rPr lang="en-US" dirty="0" smtClean="0"/>
              <a:t> Employees’ values (what they consider important) and attitudes (their evaluations of various aspects of their job) influence work behaviors. Positive attitudes towards the job and organization lead to higher satisfaction and commitment.</a:t>
            </a:r>
          </a:p>
          <a:p>
            <a:pPr>
              <a:buFont typeface="Arial" pitchFamily="34" charset="0"/>
              <a:buChar char="•"/>
            </a:pPr>
            <a:r>
              <a:rPr lang="en-US" b="1" dirty="0" smtClean="0"/>
              <a:t>Ethics:</a:t>
            </a:r>
            <a:r>
              <a:rPr lang="en-US" dirty="0" smtClean="0"/>
              <a:t> Workplace ethics involves adhering to moral principles in decision-making and behavior. Ethical behavior fosters trust and respect, creating a positive and productive environment. Organizations should promote ethical behavior through training and establishing clear codes of conduct.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57200"/>
            <a:ext cx="8763000" cy="6463308"/>
          </a:xfrm>
          <a:prstGeom prst="rect">
            <a:avLst/>
          </a:prstGeom>
        </p:spPr>
        <p:txBody>
          <a:bodyPr wrap="square">
            <a:spAutoFit/>
          </a:bodyPr>
          <a:lstStyle/>
          <a:p>
            <a:r>
              <a:rPr lang="en-US" b="1" dirty="0" smtClean="0">
                <a:latin typeface="Times New Roman" pitchFamily="18" charset="0"/>
                <a:cs typeface="Times New Roman" pitchFamily="18" charset="0"/>
              </a:rPr>
              <a:t>Conflict Resolution Models:</a:t>
            </a:r>
          </a:p>
          <a:p>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The Thomas-</a:t>
            </a:r>
            <a:r>
              <a:rPr lang="en-US" b="1" dirty="0" err="1" smtClean="0">
                <a:latin typeface="Times New Roman" pitchFamily="18" charset="0"/>
                <a:cs typeface="Times New Roman" pitchFamily="18" charset="0"/>
              </a:rPr>
              <a:t>Kilmann</a:t>
            </a:r>
            <a:r>
              <a:rPr lang="en-US" b="1" dirty="0" smtClean="0">
                <a:latin typeface="Times New Roman" pitchFamily="18" charset="0"/>
                <a:cs typeface="Times New Roman" pitchFamily="18" charset="0"/>
              </a:rPr>
              <a:t> Conflict Mode Instrument:</a:t>
            </a:r>
            <a:r>
              <a:rPr lang="en-US" dirty="0" smtClean="0">
                <a:latin typeface="Times New Roman" pitchFamily="18" charset="0"/>
                <a:cs typeface="Times New Roman" pitchFamily="18" charset="0"/>
              </a:rPr>
              <a:t> This model identifies five strategies for handling conflict—competing, collaborating, compromising, avoiding, and accommodating. The best approach depends on the situation and the interests of the parties involved.</a:t>
            </a:r>
          </a:p>
          <a:p>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Interest-Based Relational (IBR) Approach:</a:t>
            </a:r>
            <a:r>
              <a:rPr lang="en-US" dirty="0" smtClean="0">
                <a:latin typeface="Times New Roman" pitchFamily="18" charset="0"/>
                <a:cs typeface="Times New Roman" pitchFamily="18" charset="0"/>
              </a:rPr>
              <a:t> Focuses on the underlying interests and needs of the parties involved, rather than positions, encouraging cooperation and mutual benefit.</a:t>
            </a:r>
          </a:p>
          <a:p>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Mediation:</a:t>
            </a:r>
            <a:r>
              <a:rPr lang="en-US" dirty="0" smtClean="0">
                <a:latin typeface="Times New Roman" pitchFamily="18" charset="0"/>
                <a:cs typeface="Times New Roman" pitchFamily="18" charset="0"/>
              </a:rPr>
              <a:t> A neutral third party helps resolve conflicts by facilitating discussions and suggesting solutions that are acceptable to all parties.</a:t>
            </a:r>
          </a:p>
          <a:p>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Coping with Problem Employees</a:t>
            </a:r>
          </a:p>
          <a:p>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Dealing with problem employees is critical to maintaining a productive and harmonious work environment. Some strategies for addressing problematic behavior include:</a:t>
            </a:r>
          </a:p>
          <a:p>
            <a:pPr>
              <a:buFont typeface="Arial" pitchFamily="34" charset="0"/>
              <a:buChar char="•"/>
            </a:pPr>
            <a:r>
              <a:rPr lang="en-US" b="1" dirty="0" smtClean="0">
                <a:latin typeface="Times New Roman" pitchFamily="18" charset="0"/>
                <a:cs typeface="Times New Roman" pitchFamily="18" charset="0"/>
              </a:rPr>
              <a:t>Identifying the Problem:</a:t>
            </a:r>
            <a:r>
              <a:rPr lang="en-US" dirty="0" smtClean="0">
                <a:latin typeface="Times New Roman" pitchFamily="18" charset="0"/>
                <a:cs typeface="Times New Roman" pitchFamily="18" charset="0"/>
              </a:rPr>
              <a:t> Recognize the behavior (e.g., tardiness, negativity) that is affecting the workplace.</a:t>
            </a:r>
          </a:p>
          <a:p>
            <a:pPr>
              <a:buFont typeface="Arial" pitchFamily="34" charset="0"/>
              <a:buChar char="•"/>
            </a:pPr>
            <a:r>
              <a:rPr lang="en-US" b="1" dirty="0" smtClean="0">
                <a:latin typeface="Times New Roman" pitchFamily="18" charset="0"/>
                <a:cs typeface="Times New Roman" pitchFamily="18" charset="0"/>
              </a:rPr>
              <a:t>Effective Communication:</a:t>
            </a:r>
            <a:r>
              <a:rPr lang="en-US" dirty="0" smtClean="0">
                <a:latin typeface="Times New Roman" pitchFamily="18" charset="0"/>
                <a:cs typeface="Times New Roman" pitchFamily="18" charset="0"/>
              </a:rPr>
              <a:t> Have a clear and direct conversation with the employee to understand the underlying causes of the issue.</a:t>
            </a:r>
          </a:p>
          <a:p>
            <a:pPr>
              <a:buFont typeface="Arial" pitchFamily="34" charset="0"/>
              <a:buChar char="•"/>
            </a:pPr>
            <a:r>
              <a:rPr lang="en-US" b="1" dirty="0" smtClean="0">
                <a:latin typeface="Times New Roman" pitchFamily="18" charset="0"/>
                <a:cs typeface="Times New Roman" pitchFamily="18" charset="0"/>
              </a:rPr>
              <a:t>Setting Expectations:</a:t>
            </a:r>
            <a:r>
              <a:rPr lang="en-US" dirty="0" smtClean="0">
                <a:latin typeface="Times New Roman" pitchFamily="18" charset="0"/>
                <a:cs typeface="Times New Roman" pitchFamily="18" charset="0"/>
              </a:rPr>
              <a:t> Clearly define the expected behavior and communicate the consequences of continued issues.</a:t>
            </a:r>
          </a:p>
          <a:p>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770</Words>
  <Application>Microsoft Office PowerPoint</Application>
  <PresentationFormat>On-screen Show (4:3)</PresentationFormat>
  <Paragraphs>62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DLL</dc:creator>
  <cp:lastModifiedBy>DLL</cp:lastModifiedBy>
  <cp:revision>3</cp:revision>
  <dcterms:created xsi:type="dcterms:W3CDTF">2024-12-06T09:09:30Z</dcterms:created>
  <dcterms:modified xsi:type="dcterms:W3CDTF">2024-12-09T09:44:29Z</dcterms:modified>
</cp:coreProperties>
</file>