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AB7AF1-DC3D-4194-98EF-5E4F162C26F7}"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B7AF1-DC3D-4194-98EF-5E4F162C26F7}"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B7AF1-DC3D-4194-98EF-5E4F162C26F7}"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B7AF1-DC3D-4194-98EF-5E4F162C26F7}"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AB7AF1-DC3D-4194-98EF-5E4F162C26F7}"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AB7AF1-DC3D-4194-98EF-5E4F162C26F7}"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AB7AF1-DC3D-4194-98EF-5E4F162C26F7}" type="datetimeFigureOut">
              <a:rPr lang="en-US" smtClean="0"/>
              <a:pPr/>
              <a:t>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AB7AF1-DC3D-4194-98EF-5E4F162C26F7}" type="datetimeFigureOut">
              <a:rPr lang="en-US" smtClean="0"/>
              <a:pPr/>
              <a:t>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B7AF1-DC3D-4194-98EF-5E4F162C26F7}" type="datetimeFigureOut">
              <a:rPr lang="en-US" smtClean="0"/>
              <a:pPr/>
              <a:t>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AB7AF1-DC3D-4194-98EF-5E4F162C26F7}"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AB7AF1-DC3D-4194-98EF-5E4F162C26F7}"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0EE850-9166-4180-B1E0-324FB2EAD7C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B7AF1-DC3D-4194-98EF-5E4F162C26F7}" type="datetimeFigureOut">
              <a:rPr lang="en-US" smtClean="0"/>
              <a:pPr/>
              <a:t>12/9/2024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0EE850-9166-4180-B1E0-324FB2EAD7C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s.jpg"/>
          <p:cNvPicPr>
            <a:picLocks noChangeAspect="1"/>
          </p:cNvPicPr>
          <p:nvPr/>
        </p:nvPicPr>
        <p:blipFill>
          <a:blip r:embed="rId2"/>
          <a:stretch>
            <a:fillRect/>
          </a:stretch>
        </p:blipFill>
        <p:spPr>
          <a:xfrm>
            <a:off x="429382" y="343331"/>
            <a:ext cx="1446609" cy="1651000"/>
          </a:xfrm>
          <a:prstGeom prst="rect">
            <a:avLst/>
          </a:prstGeom>
        </p:spPr>
      </p:pic>
      <p:sp>
        <p:nvSpPr>
          <p:cNvPr id="3" name="Rectangle 2"/>
          <p:cNvSpPr/>
          <p:nvPr/>
        </p:nvSpPr>
        <p:spPr>
          <a:xfrm>
            <a:off x="2286000" y="343331"/>
            <a:ext cx="6344619" cy="1988237"/>
          </a:xfrm>
          <a:prstGeom prst="rect">
            <a:avLst/>
          </a:prstGeom>
        </p:spPr>
        <p:txBody>
          <a:bodyPr wrap="square" lIns="64008" tIns="32004" rIns="64008" bIns="32004">
            <a:spAutoFit/>
          </a:bodyPr>
          <a:lstStyle/>
          <a:p>
            <a:pPr algn="ctr"/>
            <a:r>
              <a:rPr lang="en-US" sz="2500" dirty="0">
                <a:solidFill>
                  <a:srgbClr val="FF0000"/>
                </a:solidFill>
                <a:latin typeface="Arial Black" pitchFamily="34" charset="0"/>
                <a:ea typeface="DFKai-SB" pitchFamily="65" charset="-120"/>
                <a:cs typeface="Times New Roman" pitchFamily="18" charset="0"/>
              </a:rPr>
              <a:t>DEPARTMENT OF LIFELONG LEARNING</a:t>
            </a:r>
            <a:r>
              <a:rPr lang="en-US" sz="2500" dirty="0">
                <a:latin typeface="Arial Black" pitchFamily="34" charset="0"/>
                <a:ea typeface="DFKai-SB" pitchFamily="65" charset="-120"/>
                <a:cs typeface="Times New Roman" pitchFamily="18" charset="0"/>
              </a:rPr>
              <a:t> </a:t>
            </a:r>
          </a:p>
          <a:p>
            <a:pPr algn="ctr"/>
            <a:r>
              <a:rPr lang="en-US" sz="2500" b="1" dirty="0">
                <a:solidFill>
                  <a:srgbClr val="7030A0"/>
                </a:solidFill>
                <a:latin typeface="Aharoni" pitchFamily="2" charset="-79"/>
                <a:ea typeface="DFKai-SB" pitchFamily="65" charset="-120"/>
                <a:cs typeface="Aharoni" pitchFamily="2" charset="-79"/>
              </a:rPr>
              <a:t>BHARATHIDASAN UNIVERSITY </a:t>
            </a:r>
          </a:p>
          <a:p>
            <a:pPr algn="ctr"/>
            <a:r>
              <a:rPr lang="en-US" sz="2500" b="1" dirty="0">
                <a:solidFill>
                  <a:srgbClr val="00B050"/>
                </a:solidFill>
                <a:latin typeface="Aharoni" pitchFamily="2" charset="-79"/>
                <a:ea typeface="DFKai-SB" pitchFamily="65" charset="-120"/>
                <a:cs typeface="Aharoni" pitchFamily="2" charset="-79"/>
              </a:rPr>
              <a:t>Tiruchirappalli- 620024, </a:t>
            </a:r>
          </a:p>
          <a:p>
            <a:pPr algn="ctr"/>
            <a:r>
              <a:rPr lang="en-US" sz="2500" b="1" dirty="0">
                <a:solidFill>
                  <a:srgbClr val="00B050"/>
                </a:solidFill>
                <a:latin typeface="Aharoni" pitchFamily="2" charset="-79"/>
                <a:ea typeface="DFKai-SB" pitchFamily="65" charset="-120"/>
                <a:cs typeface="Aharoni" pitchFamily="2" charset="-79"/>
              </a:rPr>
              <a:t>Tamil Nadu, India </a:t>
            </a:r>
            <a:endParaRPr lang="en-US" sz="2500" dirty="0">
              <a:solidFill>
                <a:srgbClr val="00B050"/>
              </a:solidFill>
              <a:latin typeface="Aharoni" pitchFamily="2" charset="-79"/>
              <a:ea typeface="DFKai-SB" pitchFamily="65" charset="-120"/>
              <a:cs typeface="Aharoni" pitchFamily="2" charset="-79"/>
            </a:endParaRPr>
          </a:p>
        </p:txBody>
      </p:sp>
      <p:sp>
        <p:nvSpPr>
          <p:cNvPr id="5" name="Rectangle 4"/>
          <p:cNvSpPr/>
          <p:nvPr/>
        </p:nvSpPr>
        <p:spPr>
          <a:xfrm>
            <a:off x="1569203" y="2518494"/>
            <a:ext cx="5831238" cy="680186"/>
          </a:xfrm>
          <a:prstGeom prst="rect">
            <a:avLst/>
          </a:prstGeom>
        </p:spPr>
        <p:txBody>
          <a:bodyPr wrap="square" lIns="64008" tIns="32004" rIns="64008" bIns="32004">
            <a:spAutoFit/>
          </a:bodyPr>
          <a:lstStyle/>
          <a:p>
            <a:r>
              <a:rPr lang="en-US" sz="2000" b="1" dirty="0">
                <a:solidFill>
                  <a:srgbClr val="7030A0"/>
                </a:solidFill>
              </a:rPr>
              <a:t> </a:t>
            </a:r>
            <a:r>
              <a:rPr lang="en-US" sz="2000" b="1" dirty="0" err="1">
                <a:solidFill>
                  <a:srgbClr val="7030A0"/>
                </a:solidFill>
              </a:rPr>
              <a:t>Programme</a:t>
            </a:r>
            <a:r>
              <a:rPr lang="en-US" sz="2000" b="1" dirty="0">
                <a:solidFill>
                  <a:srgbClr val="7030A0"/>
                </a:solidFill>
              </a:rPr>
              <a:t>: M.A.,HUMAN  RESOURCE MANAGEMENT</a:t>
            </a:r>
          </a:p>
        </p:txBody>
      </p:sp>
      <p:sp>
        <p:nvSpPr>
          <p:cNvPr id="6" name="Rectangle 5"/>
          <p:cNvSpPr/>
          <p:nvPr/>
        </p:nvSpPr>
        <p:spPr>
          <a:xfrm>
            <a:off x="1675754" y="3044916"/>
            <a:ext cx="4814161" cy="526298"/>
          </a:xfrm>
          <a:prstGeom prst="rect">
            <a:avLst/>
          </a:prstGeom>
        </p:spPr>
        <p:txBody>
          <a:bodyPr wrap="square" lIns="64008" tIns="32004" rIns="64008" bIns="32004">
            <a:spAutoFit/>
          </a:bodyPr>
          <a:lstStyle/>
          <a:p>
            <a:r>
              <a:rPr lang="en-US" sz="1500" b="1" dirty="0">
                <a:solidFill>
                  <a:srgbClr val="FF0000"/>
                </a:solidFill>
                <a:latin typeface="Arial Black" pitchFamily="34" charset="0"/>
                <a:cs typeface="Aharoni" pitchFamily="2" charset="-79"/>
              </a:rPr>
              <a:t>Course Title : </a:t>
            </a:r>
            <a:r>
              <a:rPr lang="en-US" sz="1500" b="1" dirty="0" smtClean="0">
                <a:solidFill>
                  <a:srgbClr val="FF0000"/>
                </a:solidFill>
                <a:latin typeface="Arial Black" pitchFamily="34" charset="0"/>
                <a:cs typeface="Aharoni" pitchFamily="2" charset="-79"/>
              </a:rPr>
              <a:t>Organizational </a:t>
            </a:r>
            <a:r>
              <a:rPr lang="en-US" sz="1500" b="1" dirty="0" err="1" smtClean="0">
                <a:solidFill>
                  <a:srgbClr val="FF0000"/>
                </a:solidFill>
                <a:latin typeface="Arial Black" pitchFamily="34" charset="0"/>
                <a:cs typeface="Aharoni" pitchFamily="2" charset="-79"/>
              </a:rPr>
              <a:t>Behaviour</a:t>
            </a:r>
            <a:endParaRPr lang="en-US" sz="1500" b="1" dirty="0">
              <a:solidFill>
                <a:srgbClr val="FF0000"/>
              </a:solidFill>
              <a:latin typeface="Arial Black" pitchFamily="34" charset="0"/>
              <a:cs typeface="Aharoni" pitchFamily="2" charset="-79"/>
            </a:endParaRPr>
          </a:p>
          <a:p>
            <a:r>
              <a:rPr lang="en-US" sz="1500" b="1" dirty="0">
                <a:solidFill>
                  <a:srgbClr val="FF0000"/>
                </a:solidFill>
                <a:latin typeface="Arial Black" pitchFamily="34" charset="0"/>
                <a:cs typeface="Aharoni" pitchFamily="2" charset="-79"/>
              </a:rPr>
              <a:t>Course Code : </a:t>
            </a:r>
            <a:r>
              <a:rPr lang="en-US" sz="1500" b="1" dirty="0" smtClean="0">
                <a:solidFill>
                  <a:srgbClr val="FF0000"/>
                </a:solidFill>
                <a:latin typeface="Arial Black" pitchFamily="34" charset="0"/>
                <a:cs typeface="Aharoni" pitchFamily="2" charset="-79"/>
              </a:rPr>
              <a:t>22HRM1CC4</a:t>
            </a:r>
            <a:endParaRPr lang="en-US" sz="1500" dirty="0">
              <a:solidFill>
                <a:srgbClr val="FF0000"/>
              </a:solidFill>
              <a:latin typeface="Arial Black" pitchFamily="34" charset="0"/>
              <a:cs typeface="Aharoni" pitchFamily="2" charset="-79"/>
            </a:endParaRPr>
          </a:p>
        </p:txBody>
      </p:sp>
      <p:sp>
        <p:nvSpPr>
          <p:cNvPr id="8" name="Rectangle 7"/>
          <p:cNvSpPr/>
          <p:nvPr/>
        </p:nvSpPr>
        <p:spPr>
          <a:xfrm>
            <a:off x="2334442" y="3952068"/>
            <a:ext cx="4572000" cy="372410"/>
          </a:xfrm>
          <a:prstGeom prst="rect">
            <a:avLst/>
          </a:prstGeom>
        </p:spPr>
        <p:txBody>
          <a:bodyPr lIns="64008" tIns="32004" rIns="64008" bIns="32004">
            <a:spAutoFit/>
          </a:bodyPr>
          <a:lstStyle/>
          <a:p>
            <a:pPr algn="ctr"/>
            <a:r>
              <a:rPr lang="en-US" sz="2000" b="1">
                <a:solidFill>
                  <a:srgbClr val="7030A0"/>
                </a:solidFill>
                <a:latin typeface="Arial Black" pitchFamily="34" charset="0"/>
              </a:rPr>
              <a:t> </a:t>
            </a:r>
            <a:endParaRPr lang="en-US" sz="2000" b="1" dirty="0">
              <a:solidFill>
                <a:srgbClr val="7030A0"/>
              </a:solidFill>
              <a:latin typeface="Arial Black" pitchFamily="34" charset="0"/>
            </a:endParaRPr>
          </a:p>
        </p:txBody>
      </p:sp>
      <p:sp>
        <p:nvSpPr>
          <p:cNvPr id="9" name="Rectangle 8"/>
          <p:cNvSpPr/>
          <p:nvPr/>
        </p:nvSpPr>
        <p:spPr>
          <a:xfrm>
            <a:off x="2460356" y="4920712"/>
            <a:ext cx="4572000" cy="987963"/>
          </a:xfrm>
          <a:prstGeom prst="rect">
            <a:avLst/>
          </a:prstGeom>
        </p:spPr>
        <p:txBody>
          <a:bodyPr lIns="64008" tIns="32004" rIns="64008" bIns="32004">
            <a:spAutoFit/>
          </a:bodyPr>
          <a:lstStyle/>
          <a:p>
            <a:pPr algn="ctr"/>
            <a:r>
              <a:rPr lang="en-US" sz="2000" b="1" dirty="0">
                <a:solidFill>
                  <a:srgbClr val="FF0000"/>
                </a:solidFill>
              </a:rPr>
              <a:t>Dr. T. KUMUTHAVALLI</a:t>
            </a:r>
          </a:p>
          <a:p>
            <a:pPr algn="ctr"/>
            <a:r>
              <a:rPr lang="en-US" sz="2000" b="1" dirty="0">
                <a:solidFill>
                  <a:schemeClr val="accent6"/>
                </a:solidFill>
              </a:rPr>
              <a:t>Associate Professor </a:t>
            </a:r>
          </a:p>
          <a:p>
            <a:pPr algn="ctr"/>
            <a:r>
              <a:rPr lang="en-US" sz="2000" b="1" dirty="0">
                <a:solidFill>
                  <a:schemeClr val="accent6"/>
                </a:solidFill>
              </a:rPr>
              <a:t>Department of Lifelong Learning</a:t>
            </a:r>
            <a:endParaRPr lang="en-US" sz="2000" dirty="0">
              <a:solidFill>
                <a:schemeClr val="accent6"/>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8153400" cy="5632311"/>
          </a:xfrm>
          <a:prstGeom prst="rect">
            <a:avLst/>
          </a:prstGeom>
        </p:spPr>
        <p:txBody>
          <a:bodyPr wrap="square">
            <a:spAutoFit/>
          </a:bodyPr>
          <a:lstStyle/>
          <a:p>
            <a:r>
              <a:rPr lang="en-US" b="1" dirty="0" smtClean="0"/>
              <a:t>Meaning of Organizational Climate</a:t>
            </a:r>
          </a:p>
          <a:p>
            <a:endParaRPr lang="en-US" b="1" dirty="0" smtClean="0"/>
          </a:p>
          <a:p>
            <a:pPr algn="just"/>
            <a:r>
              <a:rPr lang="en-US" dirty="0" smtClean="0"/>
              <a:t>    Organizational climate refers to the shared perceptions and attitudes of employees regarding their work environment. It is the psychological atmosphere of the organization, shaped by policies, practices, leadership, and relationships within the organization. Organizational climate influences how employees perceive their work environment in terms of support, communication, motivation, and overall morale.</a:t>
            </a:r>
          </a:p>
          <a:p>
            <a:endParaRPr lang="en-US" dirty="0" smtClean="0"/>
          </a:p>
          <a:p>
            <a:r>
              <a:rPr lang="en-US" b="1" dirty="0" smtClean="0"/>
              <a:t>Importance of Organizational Climate</a:t>
            </a:r>
          </a:p>
          <a:p>
            <a:endParaRPr lang="en-US" b="1" dirty="0" smtClean="0"/>
          </a:p>
          <a:p>
            <a:r>
              <a:rPr lang="en-US" dirty="0" smtClean="0"/>
              <a:t>      The climate of an organization has a significant impact on employee behavior, productivity, and satisfaction. Some of the key reasons why organizational climate is important include:</a:t>
            </a:r>
          </a:p>
          <a:p>
            <a:endParaRPr lang="en-US" dirty="0" smtClean="0"/>
          </a:p>
          <a:p>
            <a:pPr>
              <a:buFont typeface="Arial" pitchFamily="34" charset="0"/>
              <a:buChar char="•"/>
            </a:pPr>
            <a:r>
              <a:rPr lang="en-US" b="1" dirty="0" smtClean="0"/>
              <a:t>Employee Motivation and Satisfaction</a:t>
            </a:r>
            <a:r>
              <a:rPr lang="en-US" dirty="0" smtClean="0"/>
              <a:t>: A positive climate can lead to higher job satisfaction, motivation, and commitment.</a:t>
            </a:r>
          </a:p>
          <a:p>
            <a:pPr>
              <a:buFont typeface="Arial" pitchFamily="34" charset="0"/>
              <a:buChar char="•"/>
            </a:pPr>
            <a:r>
              <a:rPr lang="en-US" b="1" dirty="0" smtClean="0"/>
              <a:t>Organizational Performance</a:t>
            </a:r>
            <a:r>
              <a:rPr lang="en-US" dirty="0" smtClean="0"/>
              <a:t>: An encouraging and supportive climate can enhance overall organizational productivity and efficiency.</a:t>
            </a:r>
          </a:p>
          <a:p>
            <a:pPr>
              <a:buFont typeface="Arial" pitchFamily="34" charset="0"/>
              <a:buChar char="•"/>
            </a:pPr>
            <a:r>
              <a:rPr lang="en-US" b="1" dirty="0" smtClean="0"/>
              <a:t>Employee Retention</a:t>
            </a:r>
            <a:r>
              <a:rPr lang="en-US" dirty="0" smtClean="0"/>
              <a:t>: Organizations with a positive climate tend to have lower turnover rates as employees feel valued and engaged.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304800"/>
            <a:ext cx="80772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Innovation </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A positive </a:t>
            </a:r>
            <a:r>
              <a:rPr kumimoji="0" lang="en-US" sz="1800" b="0" i="0" u="none" strike="noStrike" cap="none" normalizeH="0" baseline="0" dirty="0" err="1" smtClean="0">
                <a:ln>
                  <a:noFill/>
                </a:ln>
                <a:solidFill>
                  <a:schemeClr val="tx1"/>
                </a:solidFill>
                <a:effectLst/>
                <a:latin typeface="Times New Roman" pitchFamily="18" charset="0"/>
                <a:cs typeface="Times New Roman" pitchFamily="18" charset="0"/>
              </a:rPr>
              <a:t>climat</a:t>
            </a:r>
            <a:r>
              <a:rPr lang="en-US" b="1" dirty="0" err="1">
                <a:latin typeface="Times New Roman" pitchFamily="18" charset="0"/>
                <a:cs typeface="Times New Roman" pitchFamily="18" charset="0"/>
              </a:rPr>
              <a:t>and</a:t>
            </a:r>
            <a:r>
              <a:rPr lang="en-US" b="1" dirty="0">
                <a:latin typeface="Times New Roman" pitchFamily="18" charset="0"/>
                <a:cs typeface="Times New Roman" pitchFamily="18" charset="0"/>
              </a:rPr>
              <a:t> Creativity</a:t>
            </a:r>
            <a:r>
              <a:rPr lang="en-US" dirty="0">
                <a:latin typeface="Times New Roman" pitchFamily="18" charset="0"/>
                <a:cs typeface="Times New Roman" pitchFamily="18" charset="0"/>
              </a:rPr>
              <a:t>: A climate that fosters openness and support encourages innovation and creative problem-solving.</a:t>
            </a:r>
          </a:p>
          <a:p>
            <a:pPr lvl="0" eaLnBrk="0" fontAlgn="base" hangingPunct="0">
              <a:spcBef>
                <a:spcPct val="0"/>
              </a:spcBef>
              <a:spcAft>
                <a:spcPct val="0"/>
              </a:spcAft>
              <a:buFontTx/>
              <a:buChar char="•"/>
            </a:pPr>
            <a:r>
              <a:rPr lang="en-US" b="1" dirty="0">
                <a:latin typeface="Times New Roman" pitchFamily="18" charset="0"/>
                <a:cs typeface="Times New Roman" pitchFamily="18" charset="0"/>
              </a:rPr>
              <a:t>Health and Well-</a:t>
            </a:r>
            <a:r>
              <a:rPr lang="en-US" b="1" dirty="0" err="1">
                <a:latin typeface="Times New Roman" pitchFamily="18" charset="0"/>
                <a:cs typeface="Times New Roman" pitchFamily="18" charset="0"/>
              </a:rPr>
              <a:t>being</a:t>
            </a:r>
            <a:r>
              <a:rPr kumimoji="0" lang="en-US" sz="1800" b="0" i="0" u="none" strike="noStrike" cap="none" normalizeH="0" baseline="0" dirty="0" err="1" smtClean="0">
                <a:ln>
                  <a:noFill/>
                </a:ln>
                <a:solidFill>
                  <a:schemeClr val="tx1"/>
                </a:solidFill>
                <a:effectLst/>
                <a:latin typeface="Times New Roman" pitchFamily="18" charset="0"/>
                <a:cs typeface="Times New Roman" pitchFamily="18" charset="0"/>
              </a:rPr>
              <a:t>e</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can reduce stress levels and promote mental and physical well-being among employees</a:t>
            </a:r>
            <a:r>
              <a:rPr kumimoji="0" lang="en-US" sz="1800" b="0" i="0" u="none" strike="noStrike" cap="none" normalizeH="0" baseline="0" dirty="0" smtClean="0">
                <a:ln>
                  <a:noFill/>
                </a:ln>
                <a:solidFill>
                  <a:schemeClr val="tx1"/>
                </a:solidFill>
                <a:effectLst/>
                <a:latin typeface="Arial" charset="0"/>
                <a:cs typeface="Arial" charset="0"/>
              </a:rPr>
              <a:t>. </a:t>
            </a:r>
          </a:p>
          <a:p>
            <a:pPr lvl="0" eaLnBrk="0" fontAlgn="base" hangingPunct="0">
              <a:spcBef>
                <a:spcPct val="0"/>
              </a:spcBef>
              <a:spcAft>
                <a:spcPct val="0"/>
              </a:spcAft>
              <a:buFontTx/>
              <a:buChar char="•"/>
            </a:pPr>
            <a:endParaRPr kumimoji="0" lang="en-US" sz="1800" b="0" i="0" u="none" strike="noStrike" cap="none" normalizeH="0" baseline="0" dirty="0" smtClean="0">
              <a:ln>
                <a:noFill/>
              </a:ln>
              <a:solidFill>
                <a:schemeClr val="tx1"/>
              </a:solidFill>
              <a:effectLst/>
              <a:latin typeface="Arial" charset="0"/>
              <a:cs typeface="Arial" charset="0"/>
            </a:endParaRPr>
          </a:p>
          <a:p>
            <a:r>
              <a:rPr lang="en-US" b="1" dirty="0" smtClean="0"/>
              <a:t>Determinants of Organizational Climate</a:t>
            </a:r>
          </a:p>
          <a:p>
            <a:endParaRPr lang="en-US" b="1" dirty="0" smtClean="0"/>
          </a:p>
          <a:p>
            <a:r>
              <a:rPr lang="en-US" dirty="0" smtClean="0"/>
              <a:t>The organizational climate is influenced by several factors, including:</a:t>
            </a:r>
          </a:p>
          <a:p>
            <a:pPr>
              <a:buFont typeface="Arial" pitchFamily="34" charset="0"/>
              <a:buChar char="•"/>
            </a:pPr>
            <a:r>
              <a:rPr lang="en-US" b="1" dirty="0" smtClean="0"/>
              <a:t>Leadership Style</a:t>
            </a:r>
            <a:r>
              <a:rPr lang="en-US" dirty="0" smtClean="0"/>
              <a:t>: The way leaders interact with employees and make decisions affects the overall climate. For example, transformational leadership often leads to a more positive and innovative climate.</a:t>
            </a:r>
          </a:p>
          <a:p>
            <a:pPr>
              <a:buFont typeface="Arial" pitchFamily="34" charset="0"/>
              <a:buChar char="•"/>
            </a:pPr>
            <a:r>
              <a:rPr lang="en-US" b="1" dirty="0" smtClean="0"/>
              <a:t>Organizational Structure</a:t>
            </a:r>
            <a:r>
              <a:rPr lang="en-US" dirty="0" smtClean="0"/>
              <a:t>: Hierarchical or flat structures can influence how employees interact with one another and perceive the organization.</a:t>
            </a:r>
          </a:p>
          <a:p>
            <a:pPr>
              <a:buFont typeface="Arial" pitchFamily="34" charset="0"/>
              <a:buChar char="•"/>
            </a:pPr>
            <a:r>
              <a:rPr lang="en-US" b="1" dirty="0" smtClean="0"/>
              <a:t>Communication</a:t>
            </a:r>
            <a:r>
              <a:rPr lang="en-US" dirty="0" smtClean="0"/>
              <a:t>: Open and transparent communication contributes to a positive climate, while poor communication leads to confusion and negativity.</a:t>
            </a:r>
          </a:p>
          <a:p>
            <a:pPr>
              <a:buFont typeface="Arial" pitchFamily="34" charset="0"/>
              <a:buChar char="•"/>
            </a:pPr>
            <a:r>
              <a:rPr lang="en-US" b="1" dirty="0" smtClean="0"/>
              <a:t>Workplace Culture and Values</a:t>
            </a:r>
            <a:r>
              <a:rPr lang="en-US" dirty="0" smtClean="0"/>
              <a:t>: Shared values and norms within the organization shape the climate. A culture of collaboration, respect, and recognition typically fosters a positive environment.</a:t>
            </a:r>
          </a:p>
          <a:p>
            <a:pPr>
              <a:buFont typeface="Arial" pitchFamily="34" charset="0"/>
              <a:buChar char="•"/>
            </a:pPr>
            <a:r>
              <a:rPr lang="en-US" b="1" dirty="0" smtClean="0"/>
              <a:t>Policies and Practices</a:t>
            </a:r>
            <a:r>
              <a:rPr lang="en-US" dirty="0" smtClean="0"/>
              <a:t>: The nature of organizational policies (e.g., work-life balance, recognition systems, rewards) significantly influences the climate.</a:t>
            </a:r>
          </a:p>
          <a:p>
            <a:pPr>
              <a:buFont typeface="Arial" pitchFamily="34" charset="0"/>
              <a:buChar char="•"/>
            </a:pPr>
            <a:r>
              <a:rPr lang="en-US" b="1" dirty="0" smtClean="0"/>
              <a:t>Social Relationships</a:t>
            </a:r>
            <a:r>
              <a:rPr lang="en-US" dirty="0" smtClean="0"/>
              <a:t>: Healthy interpersonal relationships among colleagues and between management and staff can foster a supportive climate.</a:t>
            </a:r>
          </a:p>
          <a:p>
            <a:pPr lvl="0" eaLnBrk="0" fontAlgn="base" hangingPunct="0">
              <a:spcBef>
                <a:spcPct val="0"/>
              </a:spcBef>
              <a:spcAft>
                <a:spcPct val="0"/>
              </a:spcAft>
              <a:buFontTx/>
              <a:buChar char="•"/>
            </a:pPr>
            <a:endParaRPr kumimoji="0" lang="en-US" sz="1800" b="0" i="0" u="none" strike="noStrike" cap="none" normalizeH="0" baseline="0" dirty="0" smtClean="0">
              <a:ln>
                <a:noFill/>
              </a:ln>
              <a:solidFill>
                <a:schemeClr val="tx1"/>
              </a:solidFill>
              <a:effectLst/>
              <a:latin typeface="Arial"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229600" cy="5909310"/>
          </a:xfrm>
          <a:prstGeom prst="rect">
            <a:avLst/>
          </a:prstGeom>
        </p:spPr>
        <p:txBody>
          <a:bodyPr wrap="square">
            <a:spAutoFit/>
          </a:bodyPr>
          <a:lstStyle/>
          <a:p>
            <a:r>
              <a:rPr lang="en-US" b="1" dirty="0" smtClean="0"/>
              <a:t>Measurement of Organizational Climate</a:t>
            </a:r>
          </a:p>
          <a:p>
            <a:endParaRPr lang="en-US" b="1" dirty="0" smtClean="0"/>
          </a:p>
          <a:p>
            <a:r>
              <a:rPr lang="en-US" dirty="0" smtClean="0"/>
              <a:t>Measuring organizational climate is typically done through surveys and questionnaires. Common methods include:</a:t>
            </a:r>
          </a:p>
          <a:p>
            <a:endParaRPr lang="en-US" dirty="0" smtClean="0"/>
          </a:p>
          <a:p>
            <a:pPr>
              <a:buFont typeface="Arial" pitchFamily="34" charset="0"/>
              <a:buChar char="•"/>
            </a:pPr>
            <a:r>
              <a:rPr lang="en-US" b="1" dirty="0" smtClean="0"/>
              <a:t>Questionnaires and Surveys</a:t>
            </a:r>
            <a:r>
              <a:rPr lang="en-US" dirty="0" smtClean="0"/>
              <a:t>: Tools like the Organizational Climate Description Questionnaire (OCDQ) are used to gather employees' perceptions of the organizational environment. These instruments focus on dimensions like communication, support, and work pressure.</a:t>
            </a:r>
          </a:p>
          <a:p>
            <a:pPr>
              <a:buFont typeface="Arial" pitchFamily="34" charset="0"/>
              <a:buChar char="•"/>
            </a:pPr>
            <a:r>
              <a:rPr lang="en-US" b="1" dirty="0" smtClean="0"/>
              <a:t>Interviews</a:t>
            </a:r>
            <a:r>
              <a:rPr lang="en-US" dirty="0" smtClean="0"/>
              <a:t>: One-on-one or group interviews with employees can provide qualitative insights into the climate of the organization.</a:t>
            </a:r>
          </a:p>
          <a:p>
            <a:pPr>
              <a:buFont typeface="Arial" pitchFamily="34" charset="0"/>
              <a:buChar char="•"/>
            </a:pPr>
            <a:r>
              <a:rPr lang="en-US" b="1" dirty="0" smtClean="0"/>
              <a:t>Focus Groups</a:t>
            </a:r>
            <a:r>
              <a:rPr lang="en-US" dirty="0" smtClean="0"/>
              <a:t>: Group discussions with employees from different departments can help understand common perceptions and experiences within the organization.</a:t>
            </a:r>
          </a:p>
          <a:p>
            <a:pPr>
              <a:buFont typeface="Arial" pitchFamily="34" charset="0"/>
              <a:buChar char="•"/>
            </a:pPr>
            <a:r>
              <a:rPr lang="en-US" b="1" dirty="0" smtClean="0"/>
              <a:t>360-Degree Feedback</a:t>
            </a:r>
            <a:r>
              <a:rPr lang="en-US" dirty="0" smtClean="0"/>
              <a:t>: Collecting feedback from multiple sources (e.g., supervisors, peers, subordinates) can help assess the organizational climate.</a:t>
            </a:r>
          </a:p>
          <a:p>
            <a:pPr>
              <a:buFont typeface="Arial" pitchFamily="34" charset="0"/>
              <a:buChar char="•"/>
            </a:pPr>
            <a:r>
              <a:rPr lang="en-US" b="1" dirty="0" smtClean="0"/>
              <a:t>Observation</a:t>
            </a:r>
            <a:r>
              <a:rPr lang="en-US" dirty="0" smtClean="0"/>
              <a:t>: Monitoring daily interactions, behaviors, and reactions within the workplace can help gauge the climate.</a:t>
            </a:r>
          </a:p>
          <a:p>
            <a:pPr>
              <a:buFont typeface="Arial" pitchFamily="34" charset="0"/>
              <a:buChar char="•"/>
            </a:pPr>
            <a:endParaRPr lang="en-US" dirty="0" smtClean="0"/>
          </a:p>
          <a:p>
            <a:r>
              <a:rPr lang="en-US" b="1" dirty="0" smtClean="0"/>
              <a:t>Historical Development of Organizational Behavior (OB)</a:t>
            </a:r>
          </a:p>
          <a:p>
            <a:r>
              <a:rPr lang="en-US" dirty="0" smtClean="0"/>
              <a:t>      The development of Organizational Behavior (OB) as a formal field of study can be traced through several stages: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rot="10800000" flipV="1">
            <a:off x="304800" y="758500"/>
            <a:ext cx="86106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Early Beginnings (Pre-1900s)</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Industrial psychology and management theories were emerging during this period. Frederick Taylor’s </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scientific management</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focused on maximizing efficiency and productivity through standardized procedures.</a:t>
            </a:r>
          </a:p>
          <a:p>
            <a:pPr marL="0" marR="0" lvl="0" indent="0" algn="l" defTabSz="914400" rtl="0" eaLnBrk="0" fontAlgn="base" latinLnBrk="0" hangingPunct="0">
              <a:lnSpc>
                <a:spcPct val="100000"/>
              </a:lnSpc>
              <a:spcBef>
                <a:spcPct val="0"/>
              </a:spcBef>
              <a:spcAft>
                <a:spcPct val="0"/>
              </a:spcAft>
              <a:buClrTx/>
              <a:buSzTx/>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Hawthorne Experiments (1920s-1930s)</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tabLst/>
            </a:pP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The </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Hawthorne studies</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at Western Electric, led by Elton Mayo and others, marked a pivotal shift in OB. The studies revealed that social factors, such as employee relationships and attention from managers, had a significant impact on worker productivity, thus highlighting the importance of human relations in the workplace. The key finding was that workers' performance improved simply because they were being observed and felt valued, a phenomenon now called the </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Hawthorne effect</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tabLst/>
            </a:pPr>
            <a:endParaRPr lang="en-US" dirty="0">
              <a:latin typeface="Times New Roman" pitchFamily="18" charset="0"/>
              <a:cs typeface="Times New Roman" pitchFamily="18" charset="0"/>
            </a:endParaRPr>
          </a:p>
          <a:p>
            <a:r>
              <a:rPr lang="en-US" b="1" dirty="0" smtClean="0">
                <a:latin typeface="Times New Roman" pitchFamily="18" charset="0"/>
                <a:cs typeface="Times New Roman" pitchFamily="18" charset="0"/>
              </a:rPr>
              <a:t>Human Relations Movement (1930s-1940s)</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Building on the findings of the Hawthorne experiments, the Human Relations Movement emphasized the importance of social relations and worker satisfaction. It highlighted the role of motivation, leadership, and communication in improving organizational outcomes.</a:t>
            </a:r>
          </a:p>
          <a:p>
            <a:endParaRPr lang="en-US" dirty="0">
              <a:latin typeface="Times New Roman" pitchFamily="18" charset="0"/>
              <a:cs typeface="Times New Roman" pitchFamily="18" charset="0"/>
            </a:endParaRPr>
          </a:p>
          <a:p>
            <a:endParaRPr lang="en-US" dirty="0" smtClean="0"/>
          </a:p>
          <a:p>
            <a:r>
              <a:rPr lang="en-US" dirty="0" smtClean="0"/>
              <a:t>.</a:t>
            </a:r>
          </a:p>
          <a:p>
            <a:endParaRPr lang="en-US"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35846"/>
            <a:ext cx="7848600" cy="5632311"/>
          </a:xfrm>
          <a:prstGeom prst="rect">
            <a:avLst/>
          </a:prstGeom>
        </p:spPr>
        <p:txBody>
          <a:bodyPr wrap="square">
            <a:spAutoFit/>
          </a:bodyPr>
          <a:lstStyle/>
          <a:p>
            <a:r>
              <a:rPr lang="en-US" b="1" dirty="0" smtClean="0"/>
              <a:t>The Hawthorne Experiments</a:t>
            </a:r>
          </a:p>
          <a:p>
            <a:endParaRPr lang="en-US" b="1" dirty="0" smtClean="0"/>
          </a:p>
          <a:p>
            <a:r>
              <a:rPr lang="en-US" dirty="0" smtClean="0"/>
              <a:t>The </a:t>
            </a:r>
            <a:r>
              <a:rPr lang="en-US" b="1" dirty="0" smtClean="0"/>
              <a:t>Hawthorne Experiments</a:t>
            </a:r>
            <a:r>
              <a:rPr lang="en-US" dirty="0" smtClean="0"/>
              <a:t>, conducted at the Western Electric Company in the 1920s and 1930s, are considered a landmark in the study of Organizational Behavior. The key findings include:</a:t>
            </a:r>
          </a:p>
          <a:p>
            <a:pPr>
              <a:buFont typeface="Arial" pitchFamily="34" charset="0"/>
              <a:buChar char="•"/>
            </a:pPr>
            <a:r>
              <a:rPr lang="en-US" b="1" dirty="0" smtClean="0"/>
              <a:t>The Hawthorne Effect</a:t>
            </a:r>
            <a:r>
              <a:rPr lang="en-US" dirty="0" smtClean="0"/>
              <a:t>: The phenomenon where individuals improve their performance or behavior when they know they are being observed.</a:t>
            </a:r>
          </a:p>
          <a:p>
            <a:pPr>
              <a:buFont typeface="Arial" pitchFamily="34" charset="0"/>
              <a:buChar char="•"/>
            </a:pPr>
            <a:r>
              <a:rPr lang="en-US" b="1" dirty="0" smtClean="0"/>
              <a:t>Importance of Social Factors</a:t>
            </a:r>
            <a:r>
              <a:rPr lang="en-US" dirty="0" smtClean="0"/>
              <a:t>: The studies revealed that worker motivation was not solely influenced by monetary incentives but also by social factors, such as group dynamics and relationships with managers.</a:t>
            </a:r>
          </a:p>
          <a:p>
            <a:pPr>
              <a:buFont typeface="Arial" pitchFamily="34" charset="0"/>
              <a:buChar char="•"/>
            </a:pPr>
            <a:r>
              <a:rPr lang="en-US" b="1" dirty="0" smtClean="0"/>
              <a:t>Work Environment and Productivity</a:t>
            </a:r>
            <a:r>
              <a:rPr lang="en-US" dirty="0" smtClean="0"/>
              <a:t>: The experiments showed that changes in the physical work environment (e.g., lighting) did not significantly affect productivity, but the attention workers received from researchers did. This highlighted the psychological and social aspects of work.</a:t>
            </a:r>
          </a:p>
          <a:p>
            <a:endParaRPr lang="en-US" b="1" dirty="0"/>
          </a:p>
          <a:p>
            <a:r>
              <a:rPr lang="en-US" b="1" dirty="0" smtClean="0"/>
              <a:t>Global Scenario of Organizational Behavior (OB)</a:t>
            </a:r>
          </a:p>
          <a:p>
            <a:endParaRPr lang="en-US" b="1" dirty="0" smtClean="0"/>
          </a:p>
          <a:p>
            <a:r>
              <a:rPr lang="en-US" dirty="0" smtClean="0"/>
              <a:t>     Organizational Behavior has become a global field, with practices and theories being applied worldwide. Several trends define the global scenario of OB:</a:t>
            </a:r>
          </a:p>
          <a:p>
            <a:pPr>
              <a:buFont typeface="Arial" pitchFamily="34" charset="0"/>
              <a:buChar cha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rot="10800000" flipV="1">
            <a:off x="304800" y="143687"/>
            <a:ext cx="83058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Cultural Diversity</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In an increasingly globalized world, organizations are dealing with a diverse workforce, which brings different cultural perspectives, values, and behaviors. Understanding cultural differences (e.g., </a:t>
            </a:r>
            <a:r>
              <a:rPr kumimoji="0" lang="en-US" sz="1800" b="0" i="0" u="none" strike="noStrike" cap="none" normalizeH="0" baseline="0" dirty="0" err="1" smtClean="0">
                <a:ln>
                  <a:noFill/>
                </a:ln>
                <a:solidFill>
                  <a:schemeClr val="tx1"/>
                </a:solidFill>
                <a:effectLst/>
                <a:latin typeface="Times New Roman" pitchFamily="18" charset="0"/>
                <a:cs typeface="Times New Roman" pitchFamily="18" charset="0"/>
              </a:rPr>
              <a:t>Hofstede's</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cultural dimensions) is key to managing global teams.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Cross-Cultural Management</a:t>
            </a:r>
            <a:r>
              <a:rPr kumimoji="0" lang="en-US" sz="1800" b="0" i="0" u="none" strike="noStrike" cap="none" normalizeH="0" baseline="0" dirty="0" smtClean="0">
                <a:ln>
                  <a:noFill/>
                </a:ln>
                <a:solidFill>
                  <a:schemeClr val="tx1"/>
                </a:solidFill>
                <a:effectLst/>
                <a:latin typeface="Times New Roman" pitchFamily="18" charset="0"/>
                <a:cs typeface="Times New Roman" pitchFamily="18" charset="0"/>
              </a:rPr>
              <a:t>: As companies expand globally, managing teams from different cultures becomes more complex. Cross-cultural management practices aim to address the challenges of working with diverse teams and help organizations operate effectively across borders</a:t>
            </a:r>
          </a:p>
          <a:p>
            <a:pPr>
              <a:buFont typeface="Arial" pitchFamily="34" charset="0"/>
              <a:buChar char="•"/>
            </a:pPr>
            <a:r>
              <a:rPr lang="en-US" b="1" dirty="0" smtClean="0"/>
              <a:t>Global Leadership</a:t>
            </a:r>
            <a:r>
              <a:rPr lang="en-US" dirty="0" smtClean="0"/>
              <a:t>: The demand for leaders who can navigate global challenges, adapt to different cultural contexts, and manage diverse teams is growing. Concepts like </a:t>
            </a:r>
            <a:r>
              <a:rPr lang="en-US" b="1" dirty="0" smtClean="0"/>
              <a:t>global leadership competencies</a:t>
            </a:r>
            <a:r>
              <a:rPr lang="en-US" dirty="0" smtClean="0"/>
              <a:t> and </a:t>
            </a:r>
            <a:r>
              <a:rPr lang="en-US" b="1" dirty="0" smtClean="0"/>
              <a:t>transformational leadership</a:t>
            </a:r>
            <a:r>
              <a:rPr lang="en-US" dirty="0" smtClean="0"/>
              <a:t> are increasingly relevant.</a:t>
            </a:r>
          </a:p>
          <a:p>
            <a:pPr>
              <a:buFont typeface="Arial" pitchFamily="34" charset="0"/>
              <a:buChar char="•"/>
            </a:pPr>
            <a:r>
              <a:rPr lang="en-US" b="1" dirty="0" smtClean="0"/>
              <a:t>Technological Impact</a:t>
            </a:r>
            <a:r>
              <a:rPr lang="en-US" dirty="0" smtClean="0"/>
              <a:t>: Advancements in technology are reshaping how organizations operate, including remote work, virtual teams, and the use of AI in decision-making. These changes influence organizational behavior by altering communication, collaboration, and leadership dynamics.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1067</Words>
  <Application>Microsoft Office PowerPoint</Application>
  <PresentationFormat>On-screen Show (4:3)</PresentationFormat>
  <Paragraphs>73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DLL</dc:creator>
  <cp:lastModifiedBy>DLL</cp:lastModifiedBy>
  <cp:revision>4</cp:revision>
  <dcterms:created xsi:type="dcterms:W3CDTF">2024-12-06T07:14:22Z</dcterms:created>
  <dcterms:modified xsi:type="dcterms:W3CDTF">2024-12-09T09:37:54Z</dcterms:modified>
</cp:coreProperties>
</file>