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96BF-D9CE-40A6-B39B-FC029A8DBBD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02B-CBE8-47F2-913D-A2D7DEF96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96BF-D9CE-40A6-B39B-FC029A8DBBD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02B-CBE8-47F2-913D-A2D7DEF96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96BF-D9CE-40A6-B39B-FC029A8DBBD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02B-CBE8-47F2-913D-A2D7DEF96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96BF-D9CE-40A6-B39B-FC029A8DBBD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02B-CBE8-47F2-913D-A2D7DEF96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96BF-D9CE-40A6-B39B-FC029A8DBBD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02B-CBE8-47F2-913D-A2D7DEF96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96BF-D9CE-40A6-B39B-FC029A8DBBD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02B-CBE8-47F2-913D-A2D7DEF96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96BF-D9CE-40A6-B39B-FC029A8DBBD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02B-CBE8-47F2-913D-A2D7DEF96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96BF-D9CE-40A6-B39B-FC029A8DBBD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02B-CBE8-47F2-913D-A2D7DEF96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96BF-D9CE-40A6-B39B-FC029A8DBBD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02B-CBE8-47F2-913D-A2D7DEF96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96BF-D9CE-40A6-B39B-FC029A8DBBD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02B-CBE8-47F2-913D-A2D7DEF96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96BF-D9CE-40A6-B39B-FC029A8DBBD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02B-CBE8-47F2-913D-A2D7DEF96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E96BF-D9CE-40A6-B39B-FC029A8DBBD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7E02B-CBE8-47F2-913D-A2D7DEF96CC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382" y="343331"/>
            <a:ext cx="1446609" cy="1651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86000" y="343331"/>
            <a:ext cx="6344619" cy="1988237"/>
          </a:xfrm>
          <a:prstGeom prst="rect">
            <a:avLst/>
          </a:prstGeom>
        </p:spPr>
        <p:txBody>
          <a:bodyPr wrap="square" lIns="64008" tIns="32004" rIns="64008" bIns="32004">
            <a:spAutoFit/>
          </a:bodyPr>
          <a:lstStyle/>
          <a:p>
            <a:pPr algn="ctr"/>
            <a:r>
              <a:rPr lang="en-US" sz="250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250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250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2500" b="1" dirty="0" err="1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</a:t>
            </a:r>
            <a:r>
              <a:rPr lang="en-US" sz="25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- 620024, </a:t>
            </a:r>
          </a:p>
          <a:p>
            <a:pPr algn="ctr"/>
            <a:r>
              <a:rPr lang="en-US" sz="25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250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69203" y="2518494"/>
            <a:ext cx="5831238" cy="680186"/>
          </a:xfrm>
          <a:prstGeom prst="rect">
            <a:avLst/>
          </a:prstGeom>
        </p:spPr>
        <p:txBody>
          <a:bodyPr wrap="square" lIns="64008" tIns="32004" rIns="64008" bIns="32004">
            <a:spAutoFit/>
          </a:bodyPr>
          <a:lstStyle/>
          <a:p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Programme</a:t>
            </a:r>
            <a:r>
              <a:rPr lang="en-US" sz="2000" b="1" dirty="0">
                <a:solidFill>
                  <a:srgbClr val="7030A0"/>
                </a:solidFill>
              </a:rPr>
              <a:t>: M.A.,HUMAN  RESOURCE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1675754" y="3044916"/>
            <a:ext cx="4814161" cy="526298"/>
          </a:xfrm>
          <a:prstGeom prst="rect">
            <a:avLst/>
          </a:prstGeom>
        </p:spPr>
        <p:txBody>
          <a:bodyPr wrap="square" lIns="64008" tIns="32004" rIns="64008" bIns="32004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Title : </a:t>
            </a:r>
            <a:r>
              <a:rPr lang="en-US" sz="1500" b="1" dirty="0" smtClean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Organizational </a:t>
            </a:r>
            <a:r>
              <a:rPr lang="en-US" sz="1500" b="1" dirty="0" err="1" smtClean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Behaviour</a:t>
            </a:r>
            <a:endParaRPr lang="en-US" sz="1500" b="1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  <a:p>
            <a:r>
              <a:rPr lang="en-US" sz="1500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Code : </a:t>
            </a:r>
            <a:r>
              <a:rPr lang="en-US" sz="1500" b="1" dirty="0" smtClean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22HRM1CC4</a:t>
            </a:r>
            <a:endParaRPr lang="en-US" sz="1500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34442" y="3952068"/>
            <a:ext cx="4572000" cy="680186"/>
          </a:xfrm>
          <a:prstGeom prst="rect">
            <a:avLst/>
          </a:prstGeom>
        </p:spPr>
        <p:txBody>
          <a:bodyPr lIns="64008" tIns="32004" rIns="64008" bIns="32004">
            <a:spAutoFit/>
          </a:bodyPr>
          <a:lstStyle/>
          <a:p>
            <a:pPr algn="ctr"/>
            <a:r>
              <a:rPr lang="en-US" sz="2000" b="1" dirty="0">
                <a:solidFill>
                  <a:srgbClr val="7030A0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rgbClr val="7030A0"/>
                </a:solidFill>
                <a:latin typeface="Arial Black" pitchFamily="34" charset="0"/>
              </a:rPr>
              <a:t>Unit-6</a:t>
            </a:r>
            <a:endParaRPr lang="en-US" sz="2000" b="1" dirty="0">
              <a:solidFill>
                <a:srgbClr val="7030A0"/>
              </a:solidFill>
              <a:latin typeface="Arial Black" pitchFamily="34" charset="0"/>
            </a:endParaRPr>
          </a:p>
          <a:p>
            <a:pPr algn="ctr"/>
            <a:r>
              <a:rPr lang="en-US" sz="2000" b="1" dirty="0" smtClean="0">
                <a:solidFill>
                  <a:srgbClr val="7030A0"/>
                </a:solidFill>
                <a:latin typeface="Arial Black" pitchFamily="34" charset="0"/>
              </a:rPr>
              <a:t>Organizational Change</a:t>
            </a:r>
            <a:endParaRPr lang="en-US" sz="2000" b="1" dirty="0"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60356" y="4920712"/>
            <a:ext cx="4572000" cy="987963"/>
          </a:xfrm>
          <a:prstGeom prst="rect">
            <a:avLst/>
          </a:prstGeom>
        </p:spPr>
        <p:txBody>
          <a:bodyPr lIns="64008" tIns="32004" rIns="64008" bIns="32004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</a:rPr>
              <a:t>Department of Lifelong Learning</a:t>
            </a:r>
            <a:endParaRPr lang="en-US" sz="20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1"/>
            <a:ext cx="78486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sz="2400" b="1" dirty="0" smtClean="0"/>
              <a:t>Definition:</a:t>
            </a:r>
            <a:endParaRPr lang="en-US" sz="2400" dirty="0" smtClean="0"/>
          </a:p>
          <a:p>
            <a:pPr lvl="1"/>
            <a:r>
              <a:rPr lang="en-US" sz="2400" dirty="0" smtClean="0"/>
              <a:t>Organizational change refers to the process through which organizations transform their structure, processes, or culture to adapt to new challenges and opportunities.</a:t>
            </a:r>
          </a:p>
          <a:p>
            <a:pPr lvl="1"/>
            <a:endParaRPr lang="en-US" sz="2400" dirty="0" smtClean="0"/>
          </a:p>
          <a:p>
            <a:r>
              <a:rPr lang="en-US" sz="2400" b="1" dirty="0" smtClean="0"/>
              <a:t>Objectives of Organizational Change: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Improve efficiency and productivity.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Enhance competitiveness and innovation.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Align the organization’s culture with business goals.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Increase employee engagement and satisfaction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09600"/>
            <a:ext cx="75438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Impact of Organizational Change</a:t>
            </a:r>
          </a:p>
          <a:p>
            <a:endParaRPr lang="en-US" b="1" dirty="0" smtClean="0"/>
          </a:p>
          <a:p>
            <a:r>
              <a:rPr lang="en-US" sz="2400" b="1" dirty="0" smtClean="0"/>
              <a:t>Positive Impact: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Increased innovation and creativity.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Improved customer satisfaction and loyalty.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Streamlined operations and reduced costs.</a:t>
            </a:r>
          </a:p>
          <a:p>
            <a:pPr lvl="1">
              <a:buFont typeface="Arial" pitchFamily="34" charset="0"/>
              <a:buChar char="•"/>
            </a:pPr>
            <a:endParaRPr lang="en-US" sz="2400" dirty="0"/>
          </a:p>
          <a:p>
            <a:pPr lvl="1">
              <a:buFont typeface="Arial" pitchFamily="34" charset="0"/>
              <a:buChar char="•"/>
            </a:pPr>
            <a:endParaRPr lang="en-US" sz="2400" dirty="0" smtClean="0"/>
          </a:p>
          <a:p>
            <a:r>
              <a:rPr lang="en-US" sz="2400" b="1" dirty="0" smtClean="0"/>
              <a:t>Negative Impact: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Employee resistance to change.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Temporary disruption in workflows.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Increased stress and uncertainty for employees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838200"/>
            <a:ext cx="845820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Levels of Organizational Change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Individual Level:</a:t>
            </a:r>
            <a:endParaRPr lang="en-US" sz="2400" dirty="0" smtClean="0"/>
          </a:p>
          <a:p>
            <a:pPr lvl="1"/>
            <a:r>
              <a:rPr lang="en-US" sz="2400" dirty="0" smtClean="0"/>
              <a:t>Changes in the behavior, skills, and roles of individual employees.</a:t>
            </a:r>
          </a:p>
          <a:p>
            <a:r>
              <a:rPr lang="en-US" sz="2400" b="1" dirty="0" smtClean="0"/>
              <a:t>Group Level:</a:t>
            </a:r>
            <a:endParaRPr lang="en-US" sz="2400" dirty="0" smtClean="0"/>
          </a:p>
          <a:p>
            <a:pPr lvl="1"/>
            <a:r>
              <a:rPr lang="en-US" sz="2400" dirty="0" smtClean="0"/>
              <a:t>Changes in team structures, communication, and collaboration.</a:t>
            </a:r>
          </a:p>
          <a:p>
            <a:r>
              <a:rPr lang="en-US" sz="2400" b="1" dirty="0" smtClean="0"/>
              <a:t>Organizational Level:</a:t>
            </a:r>
            <a:endParaRPr lang="en-US" sz="2400" dirty="0" smtClean="0"/>
          </a:p>
          <a:p>
            <a:pPr lvl="1"/>
            <a:r>
              <a:rPr lang="en-US" sz="2400" dirty="0" smtClean="0"/>
              <a:t>Structural and strategic shifts to align the organization with external and internal challenges.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143000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Approaches to Organizational Change</a:t>
            </a:r>
          </a:p>
          <a:p>
            <a:endParaRPr lang="en-US" sz="2400" b="1" dirty="0" smtClean="0"/>
          </a:p>
          <a:p>
            <a:r>
              <a:rPr lang="en-US" sz="2400" b="1" dirty="0" err="1" smtClean="0"/>
              <a:t>Lewin’s</a:t>
            </a:r>
            <a:r>
              <a:rPr lang="en-US" sz="2400" b="1" dirty="0" smtClean="0"/>
              <a:t> Change Model: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Unfreeze:</a:t>
            </a:r>
            <a:r>
              <a:rPr lang="en-US" sz="2400" dirty="0" smtClean="0"/>
              <a:t> Prepare the organization for change.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Change:</a:t>
            </a:r>
            <a:r>
              <a:rPr lang="en-US" sz="2400" dirty="0" smtClean="0"/>
              <a:t> Implement the desired change.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Refreeze:</a:t>
            </a:r>
            <a:r>
              <a:rPr lang="en-US" sz="2400" dirty="0" smtClean="0"/>
              <a:t> Stabilize the new processes or structures.</a:t>
            </a:r>
          </a:p>
          <a:p>
            <a:r>
              <a:rPr lang="en-US" sz="2400" b="1" dirty="0" err="1" smtClean="0"/>
              <a:t>Kotter’s</a:t>
            </a:r>
            <a:r>
              <a:rPr lang="en-US" sz="2400" b="1" dirty="0" smtClean="0"/>
              <a:t> 8-Step Change Model: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Create urgency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Build a guiding coalition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Develop a vision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456247"/>
            <a:ext cx="89154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Managing Organizational Change</a:t>
            </a:r>
          </a:p>
          <a:p>
            <a:endParaRPr lang="en-US" b="1" dirty="0" smtClean="0"/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Leadership Role:</a:t>
            </a:r>
            <a:endParaRPr lang="en-US" sz="2400" dirty="0" smtClean="0"/>
          </a:p>
          <a:p>
            <a:pPr lvl="1"/>
            <a:r>
              <a:rPr lang="en-US" sz="2400" dirty="0" smtClean="0"/>
              <a:t>Leaders should effectively communicate, manage resistance, and model desired behaviors.</a:t>
            </a:r>
          </a:p>
          <a:p>
            <a:pPr lvl="1"/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Employee Involvement:</a:t>
            </a:r>
            <a:endParaRPr lang="en-US" sz="2400" dirty="0" smtClean="0"/>
          </a:p>
          <a:p>
            <a:pPr lvl="1"/>
            <a:r>
              <a:rPr lang="en-US" sz="2400" dirty="0" smtClean="0"/>
              <a:t>Involve employees early in the change process to reduce resistance.</a:t>
            </a:r>
          </a:p>
          <a:p>
            <a:pPr lvl="1"/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Training and Support:</a:t>
            </a:r>
            <a:endParaRPr lang="en-US" sz="2400" dirty="0" smtClean="0"/>
          </a:p>
          <a:p>
            <a:pPr lvl="1"/>
            <a:r>
              <a:rPr lang="en-US" sz="2400" dirty="0" smtClean="0"/>
              <a:t>Provide training and resources to help employees adjust to changes.</a:t>
            </a:r>
          </a:p>
          <a:p>
            <a:pPr lvl="1"/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Clear Communication:</a:t>
            </a:r>
            <a:endParaRPr lang="en-US" sz="2400" dirty="0" smtClean="0"/>
          </a:p>
          <a:p>
            <a:pPr lvl="1"/>
            <a:r>
              <a:rPr lang="en-US" sz="2400" dirty="0" smtClean="0"/>
              <a:t>Maintain transparency about the reasons for change and its benefits.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304800"/>
            <a:ext cx="769620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Organizational Effectiveness – Concept and Goals</a:t>
            </a:r>
          </a:p>
          <a:p>
            <a:endParaRPr lang="en-US" b="1" dirty="0" smtClean="0"/>
          </a:p>
          <a:p>
            <a:r>
              <a:rPr lang="en-US" sz="2400" b="1" dirty="0" smtClean="0"/>
              <a:t>Concept:</a:t>
            </a:r>
            <a:endParaRPr lang="en-US" sz="2400" dirty="0" smtClean="0"/>
          </a:p>
          <a:p>
            <a:pPr lvl="1"/>
            <a:r>
              <a:rPr lang="en-US" sz="2400" dirty="0" smtClean="0"/>
              <a:t>Organizational effectiveness is the degree to which an organization achieves its goals while meeting the needs of its stakeholders (employees, customers, shareholders, etc.).</a:t>
            </a:r>
          </a:p>
          <a:p>
            <a:pPr lvl="1"/>
            <a:endParaRPr lang="en-US" dirty="0" smtClean="0"/>
          </a:p>
          <a:p>
            <a:r>
              <a:rPr lang="en-US" sz="2400" b="1" dirty="0" smtClean="0"/>
              <a:t>Goals of Organizational Effectiveness: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Achieve organizational objectives (financial, operational, strategic).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Increase employee engagement and satisfaction.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Maintain a positive organizational culture.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Enhance customer loyalty and satisfaction.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Ensure profitability and long-term sustainability.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79248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Factors Influencing Organizational Effectiveness</a:t>
            </a:r>
          </a:p>
          <a:p>
            <a:endParaRPr lang="en-US" sz="3200" b="1" dirty="0" smtClean="0"/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Leadership:</a:t>
            </a:r>
            <a:r>
              <a:rPr lang="en-US" sz="2000" dirty="0" smtClean="0"/>
              <a:t> Strong leadership ensures clear direction and decision-making.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Communication:</a:t>
            </a:r>
            <a:r>
              <a:rPr lang="en-US" sz="2000" dirty="0" smtClean="0"/>
              <a:t> Open and transparent communication drives alignment.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Organizational Culture:</a:t>
            </a:r>
            <a:r>
              <a:rPr lang="en-US" sz="2000" dirty="0" smtClean="0"/>
              <a:t> A culture that fosters collaboration and innovation is essential.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Structure:</a:t>
            </a:r>
            <a:r>
              <a:rPr lang="en-US" sz="2000" dirty="0" smtClean="0"/>
              <a:t> A flexible structure that adapts to changing needs.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Employee Engagement:</a:t>
            </a:r>
            <a:r>
              <a:rPr lang="en-US" sz="2000" dirty="0" smtClean="0"/>
              <a:t> Motivated employees contribute to organizational success.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Technology:</a:t>
            </a:r>
            <a:r>
              <a:rPr lang="en-US" sz="2000" dirty="0" smtClean="0"/>
              <a:t> Efficient use of technology increases productivity.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444</Words>
  <Application>Microsoft Office PowerPoint</Application>
  <PresentationFormat>On-screen Show (4:3)</PresentationFormat>
  <Paragraphs>85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DLL</dc:creator>
  <cp:lastModifiedBy>DLL</cp:lastModifiedBy>
  <cp:revision>2</cp:revision>
  <dcterms:created xsi:type="dcterms:W3CDTF">2024-12-06T09:48:13Z</dcterms:created>
  <dcterms:modified xsi:type="dcterms:W3CDTF">2024-12-09T09:46:09Z</dcterms:modified>
</cp:coreProperties>
</file>