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itchFamily="2" charset="-79"/>
      <p:bold r:id="rId9"/>
    </p:embeddedFont>
    <p:embeddedFont>
      <p:font typeface="DFKai-SB" pitchFamily="65" charset="-120"/>
      <p:regular r:id="rId10"/>
    </p:embeddedFont>
    <p:embeddedFont>
      <p:font typeface="Calibri" pitchFamily="34" charset="0"/>
      <p:regular r:id="rId11"/>
      <p:bold r:id="rId12"/>
      <p:italic r:id="rId13"/>
      <p:boldItalic r:id="rId14"/>
    </p:embeddedFont>
    <p:embeddedFont>
      <p:font typeface="Arial Black" pitchFamily="34" charset="0"/>
      <p:bold r:id="rId15"/>
    </p:embeddedFont>
    <p:embeddedFont>
      <p:font typeface="Mukta Light"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2509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3001586" y="2729805"/>
            <a:ext cx="9329980"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2200760" y="3586896"/>
            <a:ext cx="905100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Organizational Development</a:t>
            </a:r>
          </a:p>
          <a:p>
            <a:r>
              <a:rPr lang="en-US" sz="2800" b="1" dirty="0" smtClean="0">
                <a:solidFill>
                  <a:srgbClr val="FF0000"/>
                </a:solidFill>
                <a:latin typeface="Arial Black" pitchFamily="34" charset="0"/>
                <a:cs typeface="Aharoni" pitchFamily="2" charset="-79"/>
              </a:rPr>
              <a:t>Course Code : 22HRM3EC2</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2727701" y="4928461"/>
            <a:ext cx="9252489" cy="954107"/>
          </a:xfrm>
          <a:prstGeom prst="rect">
            <a:avLst/>
          </a:prstGeom>
        </p:spPr>
        <p:txBody>
          <a:bodyPr wrap="square">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Unit-IV</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Implementation </a:t>
            </a:r>
            <a:r>
              <a:rPr lang="en-US" sz="2800" b="1" smtClean="0">
                <a:solidFill>
                  <a:srgbClr val="7030A0"/>
                </a:solidFill>
                <a:latin typeface="Arial Black" pitchFamily="34" charset="0"/>
              </a:rPr>
              <a:t>and Assessment</a:t>
            </a:r>
            <a:endParaRPr lang="en-US" sz="2800" b="1" dirty="0" smtClean="0">
              <a:solidFill>
                <a:srgbClr val="7030A0"/>
              </a:solidFill>
              <a:latin typeface="Arial Black" pitchFamily="34" charset="0"/>
            </a:endParaRP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77213" y="803791"/>
            <a:ext cx="7562374" cy="3464719"/>
          </a:xfrm>
          <a:prstGeom prst="rect">
            <a:avLst/>
          </a:prstGeom>
          <a:noFill/>
          <a:ln/>
        </p:spPr>
        <p:txBody>
          <a:bodyPr wrap="square" lIns="0" tIns="0" rIns="0" bIns="0" rtlCol="0" anchor="t"/>
          <a:lstStyle/>
          <a:p>
            <a:pPr marL="0" indent="0">
              <a:lnSpc>
                <a:spcPts val="6800"/>
              </a:lnSpc>
              <a:buNone/>
            </a:pPr>
            <a:endParaRPr lang="en-US" sz="5450" dirty="0">
              <a:solidFill>
                <a:srgbClr val="C6BFEE"/>
              </a:solidFill>
              <a:latin typeface="Prompt Medium" pitchFamily="34" charset="0"/>
              <a:ea typeface="Prompt Medium" pitchFamily="34" charset="-122"/>
              <a:cs typeface="Prompt Medium" pitchFamily="34" charset="-120"/>
            </a:endParaRPr>
          </a:p>
          <a:p>
            <a:pPr marL="0" indent="0">
              <a:lnSpc>
                <a:spcPts val="6800"/>
              </a:lnSpc>
              <a:buNone/>
            </a:pPr>
            <a:endParaRPr lang="en-US" sz="5450" dirty="0">
              <a:solidFill>
                <a:srgbClr val="C6BFEE"/>
              </a:solidFill>
              <a:latin typeface="Prompt Medium" pitchFamily="34" charset="0"/>
              <a:ea typeface="Prompt Medium" pitchFamily="34" charset="-122"/>
              <a:cs typeface="Prompt Medium" pitchFamily="34" charset="-120"/>
            </a:endParaRPr>
          </a:p>
          <a:p>
            <a:pPr marL="0" indent="0">
              <a:lnSpc>
                <a:spcPts val="6800"/>
              </a:lnSpc>
              <a:buNone/>
            </a:pPr>
            <a:r>
              <a:rPr lang="en-US" sz="5450" dirty="0">
                <a:solidFill>
                  <a:srgbClr val="C6BFEE"/>
                </a:solidFill>
                <a:latin typeface="Prompt Medium" pitchFamily="34" charset="0"/>
                <a:ea typeface="Prompt Medium" pitchFamily="34" charset="-122"/>
                <a:cs typeface="Prompt Medium" pitchFamily="34" charset="-120"/>
              </a:rPr>
              <a:t>Implementation and Assessment</a:t>
            </a:r>
            <a:endParaRPr lang="en-US" sz="5450" dirty="0"/>
          </a:p>
        </p:txBody>
      </p:sp>
      <p:sp>
        <p:nvSpPr>
          <p:cNvPr id="4" name="Text 1"/>
          <p:cNvSpPr/>
          <p:nvPr/>
        </p:nvSpPr>
        <p:spPr>
          <a:xfrm>
            <a:off x="6277213" y="4607362"/>
            <a:ext cx="7562374" cy="2168843"/>
          </a:xfrm>
          <a:prstGeom prst="rect">
            <a:avLst/>
          </a:prstGeom>
          <a:noFill/>
          <a:ln/>
        </p:spPr>
        <p:txBody>
          <a:bodyPr wrap="square" lIns="0" tIns="0" rIns="0" bIns="0" rtlCol="0" anchor="t"/>
          <a:lstStyle/>
          <a:p>
            <a:pPr marL="0" indent="0">
              <a:lnSpc>
                <a:spcPts val="2800"/>
              </a:lnSpc>
              <a:buNone/>
            </a:pPr>
            <a:r>
              <a:rPr lang="en-US" sz="1750" dirty="0">
                <a:solidFill>
                  <a:srgbClr val="DAD8E9"/>
                </a:solidFill>
                <a:latin typeface="Mukta Light" pitchFamily="34" charset="0"/>
                <a:ea typeface="Mukta Light" pitchFamily="34" charset="-122"/>
                <a:cs typeface="Mukta Light" pitchFamily="34" charset="-120"/>
              </a:rPr>
              <a:t>Organizational Development (OD) is a critical process for driving positive change and improving organizational performance. Implementing and assessing OD efforts requires a strategic, multifaceted approach that addresses both the structural and cultural aspects of an organization. From designing effective interventions to evaluating the impact on overall performance, every step is crucial in ensuring the success of OD initiatives.</a:t>
            </a:r>
            <a:endParaRPr lang="en-US" sz="1750" dirty="0"/>
          </a:p>
        </p:txBody>
      </p:sp>
      <p:sp>
        <p:nvSpPr>
          <p:cNvPr id="5" name="Shape 2"/>
          <p:cNvSpPr/>
          <p:nvPr/>
        </p:nvSpPr>
        <p:spPr>
          <a:xfrm>
            <a:off x="6277213" y="7047309"/>
            <a:ext cx="361474" cy="361474"/>
          </a:xfrm>
          <a:prstGeom prst="roundRect">
            <a:avLst>
              <a:gd name="adj" fmla="val 252938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4833" y="7054929"/>
            <a:ext cx="346234" cy="346234"/>
          </a:xfrm>
          <a:prstGeom prst="rect">
            <a:avLst/>
          </a:prstGeom>
        </p:spPr>
      </p:pic>
      <p:sp>
        <p:nvSpPr>
          <p:cNvPr id="7" name="Text 3"/>
          <p:cNvSpPr/>
          <p:nvPr/>
        </p:nvSpPr>
        <p:spPr>
          <a:xfrm>
            <a:off x="6751558" y="7030403"/>
            <a:ext cx="1960364" cy="395288"/>
          </a:xfrm>
          <a:prstGeom prst="rect">
            <a:avLst/>
          </a:prstGeom>
          <a:noFill/>
          <a:ln/>
        </p:spPr>
        <p:txBody>
          <a:bodyPr wrap="none" lIns="0" tIns="0" rIns="0" bIns="0" rtlCol="0" anchor="t"/>
          <a:lstStyle/>
          <a:p>
            <a:pPr marL="0" indent="0" algn="l">
              <a:lnSpc>
                <a:spcPts val="3100"/>
              </a:lnSpc>
              <a:buNone/>
            </a:pPr>
            <a:r>
              <a:rPr lang="en-US" sz="2200" b="1" dirty="0">
                <a:solidFill>
                  <a:srgbClr val="DAD8E9"/>
                </a:solidFill>
                <a:latin typeface="Mukta Bold" pitchFamily="34" charset="0"/>
                <a:ea typeface="Mukta Bold" pitchFamily="34" charset="-122"/>
                <a:cs typeface="Mukta Bold" pitchFamily="34" charset="-120"/>
              </a:rPr>
              <a:t>by Presentation</a:t>
            </a:r>
            <a:endParaRPr lang="en-US" sz="2200" dirty="0"/>
          </a:p>
        </p:txBody>
      </p:sp>
      <p:pic>
        <p:nvPicPr>
          <p:cNvPr id="9" name="Picture 8">
            <a:extLst>
              <a:ext uri="{FF2B5EF4-FFF2-40B4-BE49-F238E27FC236}">
                <a16:creationId xmlns:a16="http://schemas.microsoft.com/office/drawing/2014/main" xmlns="" id="{21727C76-37BD-82D3-B46D-AF3959D007BC}"/>
              </a:ext>
            </a:extLst>
          </p:cNvPr>
          <p:cNvPicPr>
            <a:picLocks noChangeAspect="1"/>
          </p:cNvPicPr>
          <p:nvPr/>
        </p:nvPicPr>
        <p:blipFill>
          <a:blip r:embed="rId5"/>
          <a:stretch>
            <a:fillRect/>
          </a:stretch>
        </p:blipFill>
        <p:spPr>
          <a:xfrm>
            <a:off x="6277213" y="7018467"/>
            <a:ext cx="2553056" cy="419158"/>
          </a:xfrm>
          <a:prstGeom prst="rect">
            <a:avLst/>
          </a:prstGeom>
        </p:spPr>
      </p:pic>
      <p:pic>
        <p:nvPicPr>
          <p:cNvPr id="11" name="Picture 10">
            <a:extLst>
              <a:ext uri="{FF2B5EF4-FFF2-40B4-BE49-F238E27FC236}">
                <a16:creationId xmlns:a16="http://schemas.microsoft.com/office/drawing/2014/main" xmlns="" id="{EE63F2B7-F86A-7270-B04A-E853499DDF56}"/>
              </a:ext>
            </a:extLst>
          </p:cNvPr>
          <p:cNvPicPr>
            <a:picLocks noChangeAspect="1"/>
          </p:cNvPicPr>
          <p:nvPr/>
        </p:nvPicPr>
        <p:blipFill>
          <a:blip r:embed="rId5"/>
          <a:stretch>
            <a:fillRect/>
          </a:stretch>
        </p:blipFill>
        <p:spPr>
          <a:xfrm>
            <a:off x="12004356" y="7730089"/>
            <a:ext cx="2553056" cy="4191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884634"/>
            <a:ext cx="12883753" cy="685800"/>
          </a:xfrm>
          <a:prstGeom prst="rect">
            <a:avLst/>
          </a:prstGeom>
          <a:noFill/>
          <a:ln/>
        </p:spPr>
        <p:txBody>
          <a:bodyPr wrap="non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Conditions for Failure and Success in OD Efforts</a:t>
            </a:r>
            <a:endParaRPr lang="en-US" sz="4300" dirty="0"/>
          </a:p>
        </p:txBody>
      </p:sp>
      <p:sp>
        <p:nvSpPr>
          <p:cNvPr id="3" name="Text 1"/>
          <p:cNvSpPr/>
          <p:nvPr/>
        </p:nvSpPr>
        <p:spPr>
          <a:xfrm>
            <a:off x="864037" y="2187535"/>
            <a:ext cx="2878812" cy="342900"/>
          </a:xfrm>
          <a:prstGeom prst="rect">
            <a:avLst/>
          </a:prstGeom>
          <a:noFill/>
          <a:ln/>
        </p:spPr>
        <p:txBody>
          <a:bodyPr wrap="non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Conditions for Failure</a:t>
            </a:r>
            <a:endParaRPr lang="en-US" sz="2150" dirty="0"/>
          </a:p>
        </p:txBody>
      </p:sp>
      <p:sp>
        <p:nvSpPr>
          <p:cNvPr id="4" name="Text 2"/>
          <p:cNvSpPr/>
          <p:nvPr/>
        </p:nvSpPr>
        <p:spPr>
          <a:xfrm>
            <a:off x="864037" y="2777252"/>
            <a:ext cx="3898821" cy="3950494"/>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Lack of leadership commitment, poor communication, resistance to change, inadequate resources, and a disconnect between OD initiatives and organizational goals can all contribute to the failure of OD efforts. Without a clear vision, buy-in from stakeholders, and a well-designed implementation plan, even the best-intentioned OD programs can fall short.</a:t>
            </a:r>
            <a:endParaRPr lang="en-US" sz="1900" dirty="0"/>
          </a:p>
        </p:txBody>
      </p:sp>
      <p:sp>
        <p:nvSpPr>
          <p:cNvPr id="5" name="Text 3"/>
          <p:cNvSpPr/>
          <p:nvPr/>
        </p:nvSpPr>
        <p:spPr>
          <a:xfrm>
            <a:off x="5372695" y="2187535"/>
            <a:ext cx="3068003" cy="342900"/>
          </a:xfrm>
          <a:prstGeom prst="rect">
            <a:avLst/>
          </a:prstGeom>
          <a:noFill/>
          <a:ln/>
        </p:spPr>
        <p:txBody>
          <a:bodyPr wrap="non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Conditions for Success</a:t>
            </a:r>
            <a:endParaRPr lang="en-US" sz="2150" dirty="0"/>
          </a:p>
        </p:txBody>
      </p:sp>
      <p:sp>
        <p:nvSpPr>
          <p:cNvPr id="6" name="Text 4"/>
          <p:cNvSpPr/>
          <p:nvPr/>
        </p:nvSpPr>
        <p:spPr>
          <a:xfrm>
            <a:off x="5372695" y="2777252"/>
            <a:ext cx="3898821" cy="4345543"/>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Successful OD initiatives require strong leadership support, a culture that embraces change, effective communication, ongoing employee engagement, and a data-driven approach to measure and assess the impact. When these elements are in place, organizations can experience improved productivity, enhanced employee morale, and sustainable competitive advantages.</a:t>
            </a:r>
            <a:endParaRPr lang="en-US" sz="1900" dirty="0"/>
          </a:p>
        </p:txBody>
      </p:sp>
      <p:sp>
        <p:nvSpPr>
          <p:cNvPr id="7" name="Text 5"/>
          <p:cNvSpPr/>
          <p:nvPr/>
        </p:nvSpPr>
        <p:spPr>
          <a:xfrm>
            <a:off x="9881354" y="2187535"/>
            <a:ext cx="2743200" cy="342900"/>
          </a:xfrm>
          <a:prstGeom prst="rect">
            <a:avLst/>
          </a:prstGeom>
          <a:noFill/>
          <a:ln/>
        </p:spPr>
        <p:txBody>
          <a:bodyPr wrap="non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Balancing Factors</a:t>
            </a:r>
            <a:endParaRPr lang="en-US" sz="2150" dirty="0"/>
          </a:p>
        </p:txBody>
      </p:sp>
      <p:sp>
        <p:nvSpPr>
          <p:cNvPr id="8" name="Text 6"/>
          <p:cNvSpPr/>
          <p:nvPr/>
        </p:nvSpPr>
        <p:spPr>
          <a:xfrm>
            <a:off x="9881354" y="2777252"/>
            <a:ext cx="3898821" cy="3555444"/>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The key is to carefully analyze the organization's readiness for change and address any potential roadblocks or resistance. By proactively addressing these conditions, organizations can increase the likelihood of successful OD implementation and achieve the desired outcomes.</a:t>
            </a:r>
            <a:endParaRPr lang="en-US" sz="1900" dirty="0"/>
          </a:p>
        </p:txBody>
      </p:sp>
      <p:pic>
        <p:nvPicPr>
          <p:cNvPr id="9" name="Picture 8">
            <a:extLst>
              <a:ext uri="{FF2B5EF4-FFF2-40B4-BE49-F238E27FC236}">
                <a16:creationId xmlns:a16="http://schemas.microsoft.com/office/drawing/2014/main" xmlns="" id="{1B121554-53B8-0205-E819-4F15F0DDB456}"/>
              </a:ext>
            </a:extLst>
          </p:cNvPr>
          <p:cNvPicPr>
            <a:picLocks noChangeAspect="1"/>
          </p:cNvPicPr>
          <p:nvPr/>
        </p:nvPicPr>
        <p:blipFill>
          <a:blip r:embed="rId3"/>
          <a:stretch>
            <a:fillRect/>
          </a:stretch>
        </p:blipFill>
        <p:spPr>
          <a:xfrm>
            <a:off x="12004356" y="7730089"/>
            <a:ext cx="2553056" cy="4191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6961" y="941903"/>
            <a:ext cx="7028855" cy="540068"/>
          </a:xfrm>
          <a:prstGeom prst="rect">
            <a:avLst/>
          </a:prstGeom>
          <a:noFill/>
          <a:ln/>
        </p:spPr>
        <p:txBody>
          <a:bodyPr wrap="none" lIns="0" tIns="0" rIns="0" bIns="0" rtlCol="0" anchor="t"/>
          <a:lstStyle/>
          <a:p>
            <a:pPr marL="0" indent="0">
              <a:lnSpc>
                <a:spcPts val="4250"/>
              </a:lnSpc>
              <a:buNone/>
            </a:pPr>
            <a:r>
              <a:rPr lang="en-US" sz="3400" dirty="0">
                <a:solidFill>
                  <a:srgbClr val="C6BFEE"/>
                </a:solidFill>
                <a:latin typeface="Prompt Medium" pitchFamily="34" charset="0"/>
                <a:ea typeface="Prompt Medium" pitchFamily="34" charset="-122"/>
                <a:cs typeface="Prompt Medium" pitchFamily="34" charset="-120"/>
              </a:rPr>
              <a:t>Building the Implementation Plan</a:t>
            </a:r>
            <a:endParaRPr lang="en-US" sz="3400" dirty="0"/>
          </a:p>
        </p:txBody>
      </p:sp>
      <p:sp>
        <p:nvSpPr>
          <p:cNvPr id="4" name="Shape 1"/>
          <p:cNvSpPr/>
          <p:nvPr/>
        </p:nvSpPr>
        <p:spPr>
          <a:xfrm>
            <a:off x="6447115" y="1773555"/>
            <a:ext cx="22860" cy="5514142"/>
          </a:xfrm>
          <a:prstGeom prst="roundRect">
            <a:avLst>
              <a:gd name="adj" fmla="val 357252"/>
            </a:avLst>
          </a:prstGeom>
          <a:solidFill>
            <a:srgbClr val="6D4562"/>
          </a:solidFill>
          <a:ln/>
        </p:spPr>
      </p:sp>
      <p:sp>
        <p:nvSpPr>
          <p:cNvPr id="5" name="Shape 2"/>
          <p:cNvSpPr/>
          <p:nvPr/>
        </p:nvSpPr>
        <p:spPr>
          <a:xfrm>
            <a:off x="6654403" y="2199561"/>
            <a:ext cx="680561" cy="22860"/>
          </a:xfrm>
          <a:prstGeom prst="roundRect">
            <a:avLst>
              <a:gd name="adj" fmla="val 357252"/>
            </a:avLst>
          </a:prstGeom>
          <a:solidFill>
            <a:srgbClr val="6D4562"/>
          </a:solidFill>
          <a:ln/>
        </p:spPr>
      </p:sp>
      <p:sp>
        <p:nvSpPr>
          <p:cNvPr id="6" name="Shape 3"/>
          <p:cNvSpPr/>
          <p:nvPr/>
        </p:nvSpPr>
        <p:spPr>
          <a:xfrm>
            <a:off x="6239828" y="1992273"/>
            <a:ext cx="437436" cy="437436"/>
          </a:xfrm>
          <a:prstGeom prst="roundRect">
            <a:avLst>
              <a:gd name="adj" fmla="val 18670"/>
            </a:avLst>
          </a:prstGeom>
          <a:solidFill>
            <a:srgbClr val="542C49"/>
          </a:solidFill>
          <a:ln w="7620">
            <a:solidFill>
              <a:srgbClr val="6D4562"/>
            </a:solidFill>
            <a:prstDash val="solid"/>
          </a:ln>
        </p:spPr>
      </p:sp>
      <p:sp>
        <p:nvSpPr>
          <p:cNvPr id="7" name="Text 4"/>
          <p:cNvSpPr/>
          <p:nvPr/>
        </p:nvSpPr>
        <p:spPr>
          <a:xfrm>
            <a:off x="6409968" y="2081332"/>
            <a:ext cx="97036" cy="259318"/>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1</a:t>
            </a:r>
            <a:endParaRPr lang="en-US" sz="2000" dirty="0"/>
          </a:p>
        </p:txBody>
      </p:sp>
      <p:sp>
        <p:nvSpPr>
          <p:cNvPr id="8" name="Text 5"/>
          <p:cNvSpPr/>
          <p:nvPr/>
        </p:nvSpPr>
        <p:spPr>
          <a:xfrm>
            <a:off x="7527965" y="1967984"/>
            <a:ext cx="3049667" cy="270034"/>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Assess Organizational Needs</a:t>
            </a:r>
            <a:endParaRPr lang="en-US" sz="1700" dirty="0"/>
          </a:p>
        </p:txBody>
      </p:sp>
      <p:sp>
        <p:nvSpPr>
          <p:cNvPr id="9" name="Text 6"/>
          <p:cNvSpPr/>
          <p:nvPr/>
        </p:nvSpPr>
        <p:spPr>
          <a:xfrm>
            <a:off x="7527965" y="2354580"/>
            <a:ext cx="6421874" cy="932974"/>
          </a:xfrm>
          <a:prstGeom prst="rect">
            <a:avLst/>
          </a:prstGeom>
          <a:noFill/>
          <a:ln/>
        </p:spPr>
        <p:txBody>
          <a:bodyPr wrap="square" lIns="0" tIns="0" rIns="0" bIns="0" rtlCol="0" anchor="t"/>
          <a:lstStyle/>
          <a:p>
            <a:pPr marL="0" indent="0" algn="l">
              <a:lnSpc>
                <a:spcPts val="2400"/>
              </a:lnSpc>
              <a:buNone/>
            </a:pPr>
            <a:r>
              <a:rPr lang="en-US" sz="1500" dirty="0">
                <a:solidFill>
                  <a:srgbClr val="DAD8E9"/>
                </a:solidFill>
                <a:latin typeface="Mukta Light" pitchFamily="34" charset="0"/>
                <a:ea typeface="Mukta Light" pitchFamily="34" charset="-122"/>
                <a:cs typeface="Mukta Light" pitchFamily="34" charset="-120"/>
              </a:rPr>
              <a:t>Conduct a thorough analysis of the organization's current state, identifying areas for improvement and potential opportunities for change. This assessment should inform the design of the OD intervention.</a:t>
            </a:r>
            <a:endParaRPr lang="en-US" sz="1500" dirty="0"/>
          </a:p>
        </p:txBody>
      </p:sp>
      <p:sp>
        <p:nvSpPr>
          <p:cNvPr id="10" name="Shape 7"/>
          <p:cNvSpPr/>
          <p:nvPr/>
        </p:nvSpPr>
        <p:spPr>
          <a:xfrm>
            <a:off x="6654403" y="4102418"/>
            <a:ext cx="680561" cy="22860"/>
          </a:xfrm>
          <a:prstGeom prst="roundRect">
            <a:avLst>
              <a:gd name="adj" fmla="val 357252"/>
            </a:avLst>
          </a:prstGeom>
          <a:solidFill>
            <a:srgbClr val="6D4562"/>
          </a:solidFill>
          <a:ln/>
        </p:spPr>
      </p:sp>
      <p:sp>
        <p:nvSpPr>
          <p:cNvPr id="11" name="Shape 8"/>
          <p:cNvSpPr/>
          <p:nvPr/>
        </p:nvSpPr>
        <p:spPr>
          <a:xfrm>
            <a:off x="6239828" y="3895130"/>
            <a:ext cx="437436" cy="437436"/>
          </a:xfrm>
          <a:prstGeom prst="roundRect">
            <a:avLst>
              <a:gd name="adj" fmla="val 18670"/>
            </a:avLst>
          </a:prstGeom>
          <a:solidFill>
            <a:srgbClr val="542C49"/>
          </a:solidFill>
          <a:ln w="7620">
            <a:solidFill>
              <a:srgbClr val="6D4562"/>
            </a:solidFill>
            <a:prstDash val="solid"/>
          </a:ln>
        </p:spPr>
      </p:sp>
      <p:sp>
        <p:nvSpPr>
          <p:cNvPr id="12" name="Text 9"/>
          <p:cNvSpPr/>
          <p:nvPr/>
        </p:nvSpPr>
        <p:spPr>
          <a:xfrm>
            <a:off x="6382703" y="3984188"/>
            <a:ext cx="151686" cy="259318"/>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2</a:t>
            </a:r>
            <a:endParaRPr lang="en-US" sz="2000" dirty="0"/>
          </a:p>
        </p:txBody>
      </p:sp>
      <p:sp>
        <p:nvSpPr>
          <p:cNvPr id="13" name="Text 10"/>
          <p:cNvSpPr/>
          <p:nvPr/>
        </p:nvSpPr>
        <p:spPr>
          <a:xfrm>
            <a:off x="7527965" y="3870841"/>
            <a:ext cx="2160508" cy="270034"/>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Develop a Roadmap</a:t>
            </a:r>
            <a:endParaRPr lang="en-US" sz="1700" dirty="0"/>
          </a:p>
        </p:txBody>
      </p:sp>
      <p:sp>
        <p:nvSpPr>
          <p:cNvPr id="14" name="Text 11"/>
          <p:cNvSpPr/>
          <p:nvPr/>
        </p:nvSpPr>
        <p:spPr>
          <a:xfrm>
            <a:off x="7527965" y="4257437"/>
            <a:ext cx="6421874" cy="932974"/>
          </a:xfrm>
          <a:prstGeom prst="rect">
            <a:avLst/>
          </a:prstGeom>
          <a:noFill/>
          <a:ln/>
        </p:spPr>
        <p:txBody>
          <a:bodyPr wrap="square" lIns="0" tIns="0" rIns="0" bIns="0" rtlCol="0" anchor="t"/>
          <a:lstStyle/>
          <a:p>
            <a:pPr marL="0" indent="0" algn="l">
              <a:lnSpc>
                <a:spcPts val="2400"/>
              </a:lnSpc>
              <a:buNone/>
            </a:pPr>
            <a:r>
              <a:rPr lang="en-US" sz="1500" dirty="0">
                <a:solidFill>
                  <a:srgbClr val="DAD8E9"/>
                </a:solidFill>
                <a:latin typeface="Mukta Light" pitchFamily="34" charset="0"/>
                <a:ea typeface="Mukta Light" pitchFamily="34" charset="-122"/>
                <a:cs typeface="Mukta Light" pitchFamily="34" charset="-120"/>
              </a:rPr>
              <a:t>Create a comprehensive implementation plan that outlines the specific steps, timelines, resources, and responsibilities required to execute the OD initiative. This plan should be flexible and adaptable to address any unforeseen challenges.</a:t>
            </a:r>
            <a:endParaRPr lang="en-US" sz="1500" dirty="0"/>
          </a:p>
        </p:txBody>
      </p:sp>
      <p:sp>
        <p:nvSpPr>
          <p:cNvPr id="15" name="Shape 12"/>
          <p:cNvSpPr/>
          <p:nvPr/>
        </p:nvSpPr>
        <p:spPr>
          <a:xfrm>
            <a:off x="6654403" y="6005274"/>
            <a:ext cx="680561" cy="22860"/>
          </a:xfrm>
          <a:prstGeom prst="roundRect">
            <a:avLst>
              <a:gd name="adj" fmla="val 357252"/>
            </a:avLst>
          </a:prstGeom>
          <a:solidFill>
            <a:srgbClr val="6D4562"/>
          </a:solidFill>
          <a:ln/>
        </p:spPr>
      </p:sp>
      <p:sp>
        <p:nvSpPr>
          <p:cNvPr id="16" name="Shape 13"/>
          <p:cNvSpPr/>
          <p:nvPr/>
        </p:nvSpPr>
        <p:spPr>
          <a:xfrm>
            <a:off x="6239828" y="5797987"/>
            <a:ext cx="437436" cy="437436"/>
          </a:xfrm>
          <a:prstGeom prst="roundRect">
            <a:avLst>
              <a:gd name="adj" fmla="val 18670"/>
            </a:avLst>
          </a:prstGeom>
          <a:solidFill>
            <a:srgbClr val="542C49"/>
          </a:solidFill>
          <a:ln w="7620">
            <a:solidFill>
              <a:srgbClr val="6D4562"/>
            </a:solidFill>
            <a:prstDash val="solid"/>
          </a:ln>
        </p:spPr>
      </p:sp>
      <p:sp>
        <p:nvSpPr>
          <p:cNvPr id="17" name="Text 14"/>
          <p:cNvSpPr/>
          <p:nvPr/>
        </p:nvSpPr>
        <p:spPr>
          <a:xfrm>
            <a:off x="6383298" y="5887045"/>
            <a:ext cx="150376" cy="259318"/>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3</a:t>
            </a:r>
            <a:endParaRPr lang="en-US" sz="2000" dirty="0"/>
          </a:p>
        </p:txBody>
      </p:sp>
      <p:sp>
        <p:nvSpPr>
          <p:cNvPr id="18" name="Text 15"/>
          <p:cNvSpPr/>
          <p:nvPr/>
        </p:nvSpPr>
        <p:spPr>
          <a:xfrm>
            <a:off x="7527965" y="5773698"/>
            <a:ext cx="2241233" cy="270034"/>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Engage Stakeholders</a:t>
            </a:r>
            <a:endParaRPr lang="en-US" sz="1700" dirty="0"/>
          </a:p>
        </p:txBody>
      </p:sp>
      <p:sp>
        <p:nvSpPr>
          <p:cNvPr id="19" name="Text 16"/>
          <p:cNvSpPr/>
          <p:nvPr/>
        </p:nvSpPr>
        <p:spPr>
          <a:xfrm>
            <a:off x="7527965" y="6160294"/>
            <a:ext cx="6421874" cy="932974"/>
          </a:xfrm>
          <a:prstGeom prst="rect">
            <a:avLst/>
          </a:prstGeom>
          <a:noFill/>
          <a:ln/>
        </p:spPr>
        <p:txBody>
          <a:bodyPr wrap="square" lIns="0" tIns="0" rIns="0" bIns="0" rtlCol="0" anchor="t"/>
          <a:lstStyle/>
          <a:p>
            <a:pPr marL="0" indent="0" algn="l">
              <a:lnSpc>
                <a:spcPts val="2400"/>
              </a:lnSpc>
              <a:buNone/>
            </a:pPr>
            <a:r>
              <a:rPr lang="en-US" sz="1500" dirty="0">
                <a:solidFill>
                  <a:srgbClr val="DAD8E9"/>
                </a:solidFill>
                <a:latin typeface="Mukta Light" pitchFamily="34" charset="0"/>
                <a:ea typeface="Mukta Light" pitchFamily="34" charset="-122"/>
                <a:cs typeface="Mukta Light" pitchFamily="34" charset="-120"/>
              </a:rPr>
              <a:t>Ensure buy-in and support from all stakeholders, including leadership, employees, and any external partners. Effective communication and change management strategies are crucial to securing commitment and mitigating resistance.</a:t>
            </a:r>
            <a:endParaRPr lang="en-US" sz="1500" dirty="0"/>
          </a:p>
        </p:txBody>
      </p:sp>
      <p:pic>
        <p:nvPicPr>
          <p:cNvPr id="20" name="Picture 19">
            <a:extLst>
              <a:ext uri="{FF2B5EF4-FFF2-40B4-BE49-F238E27FC236}">
                <a16:creationId xmlns:a16="http://schemas.microsoft.com/office/drawing/2014/main" xmlns="" id="{30F24D5D-8AC0-0384-C1FE-C64B8AAFE141}"/>
              </a:ext>
            </a:extLst>
          </p:cNvPr>
          <p:cNvPicPr>
            <a:picLocks noChangeAspect="1"/>
          </p:cNvPicPr>
          <p:nvPr/>
        </p:nvPicPr>
        <p:blipFill>
          <a:blip r:embed="rId4"/>
          <a:stretch>
            <a:fillRect/>
          </a:stretch>
        </p:blipFill>
        <p:spPr>
          <a:xfrm>
            <a:off x="12004356" y="7730089"/>
            <a:ext cx="2553056" cy="4191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8300" y="979765"/>
            <a:ext cx="7767399" cy="1092518"/>
          </a:xfrm>
          <a:prstGeom prst="rect">
            <a:avLst/>
          </a:prstGeom>
          <a:noFill/>
          <a:ln/>
        </p:spPr>
        <p:txBody>
          <a:bodyPr wrap="square" lIns="0" tIns="0" rIns="0" bIns="0" rtlCol="0" anchor="t"/>
          <a:lstStyle/>
          <a:p>
            <a:pPr marL="0" indent="0">
              <a:lnSpc>
                <a:spcPts val="4300"/>
              </a:lnSpc>
              <a:buNone/>
            </a:pPr>
            <a:r>
              <a:rPr lang="en-US" sz="3400" dirty="0">
                <a:solidFill>
                  <a:srgbClr val="C6BFEE"/>
                </a:solidFill>
                <a:latin typeface="Prompt Medium" pitchFamily="34" charset="0"/>
                <a:ea typeface="Prompt Medium" pitchFamily="34" charset="-122"/>
                <a:cs typeface="Prompt Medium" pitchFamily="34" charset="-120"/>
              </a:rPr>
              <a:t>Assessment of OD and Change in Organizational Performance</a:t>
            </a:r>
            <a:endParaRPr lang="en-US" sz="3400" dirty="0"/>
          </a:p>
        </p:txBody>
      </p:sp>
      <p:sp>
        <p:nvSpPr>
          <p:cNvPr id="4" name="Shape 1"/>
          <p:cNvSpPr/>
          <p:nvPr/>
        </p:nvSpPr>
        <p:spPr>
          <a:xfrm>
            <a:off x="688300" y="2588419"/>
            <a:ext cx="442436" cy="442436"/>
          </a:xfrm>
          <a:prstGeom prst="roundRect">
            <a:avLst>
              <a:gd name="adj" fmla="val 18671"/>
            </a:avLst>
          </a:prstGeom>
          <a:solidFill>
            <a:srgbClr val="542C49"/>
          </a:solidFill>
          <a:ln w="7620">
            <a:solidFill>
              <a:srgbClr val="6D4562"/>
            </a:solidFill>
            <a:prstDash val="solid"/>
          </a:ln>
        </p:spPr>
      </p:sp>
      <p:sp>
        <p:nvSpPr>
          <p:cNvPr id="5" name="Text 2"/>
          <p:cNvSpPr/>
          <p:nvPr/>
        </p:nvSpPr>
        <p:spPr>
          <a:xfrm>
            <a:off x="860465" y="2678430"/>
            <a:ext cx="98108" cy="262295"/>
          </a:xfrm>
          <a:prstGeom prst="rect">
            <a:avLst/>
          </a:prstGeom>
          <a:noFill/>
          <a:ln/>
        </p:spPr>
        <p:txBody>
          <a:bodyPr wrap="none" lIns="0" tIns="0" rIns="0" bIns="0" rtlCol="0" anchor="t"/>
          <a:lstStyle/>
          <a:p>
            <a:pPr marL="0" indent="0" algn="ctr">
              <a:lnSpc>
                <a:spcPts val="2050"/>
              </a:lnSpc>
              <a:buNone/>
            </a:pPr>
            <a:r>
              <a:rPr lang="en-US" sz="2050" dirty="0">
                <a:solidFill>
                  <a:srgbClr val="DAD8E9"/>
                </a:solidFill>
                <a:latin typeface="Prompt Medium" pitchFamily="34" charset="0"/>
                <a:ea typeface="Prompt Medium" pitchFamily="34" charset="-122"/>
                <a:cs typeface="Prompt Medium" pitchFamily="34" charset="-120"/>
              </a:rPr>
              <a:t>1</a:t>
            </a:r>
            <a:endParaRPr lang="en-US" sz="2050" dirty="0"/>
          </a:p>
        </p:txBody>
      </p:sp>
      <p:sp>
        <p:nvSpPr>
          <p:cNvPr id="6" name="Text 3"/>
          <p:cNvSpPr/>
          <p:nvPr/>
        </p:nvSpPr>
        <p:spPr>
          <a:xfrm>
            <a:off x="1327309" y="2588419"/>
            <a:ext cx="2185273" cy="273010"/>
          </a:xfrm>
          <a:prstGeom prst="rect">
            <a:avLst/>
          </a:prstGeom>
          <a:noFill/>
          <a:ln/>
        </p:spPr>
        <p:txBody>
          <a:bodyPr wrap="none" lIns="0" tIns="0" rIns="0" bIns="0" rtlCol="0" anchor="t"/>
          <a:lstStyle/>
          <a:p>
            <a:pPr marL="0" indent="0">
              <a:lnSpc>
                <a:spcPts val="2150"/>
              </a:lnSpc>
              <a:buNone/>
            </a:pPr>
            <a:r>
              <a:rPr lang="en-US" sz="1700" dirty="0">
                <a:solidFill>
                  <a:srgbClr val="DAD8E9"/>
                </a:solidFill>
                <a:latin typeface="Prompt Medium" pitchFamily="34" charset="0"/>
                <a:ea typeface="Prompt Medium" pitchFamily="34" charset="-122"/>
                <a:cs typeface="Prompt Medium" pitchFamily="34" charset="-120"/>
              </a:rPr>
              <a:t>Defined Metrics</a:t>
            </a:r>
            <a:endParaRPr lang="en-US" sz="1700" dirty="0"/>
          </a:p>
        </p:txBody>
      </p:sp>
      <p:sp>
        <p:nvSpPr>
          <p:cNvPr id="7" name="Text 4"/>
          <p:cNvSpPr/>
          <p:nvPr/>
        </p:nvSpPr>
        <p:spPr>
          <a:xfrm>
            <a:off x="1327309" y="2979420"/>
            <a:ext cx="3146465" cy="1888093"/>
          </a:xfrm>
          <a:prstGeom prst="rect">
            <a:avLst/>
          </a:prstGeom>
          <a:noFill/>
          <a:ln/>
        </p:spPr>
        <p:txBody>
          <a:bodyPr wrap="square" lIns="0" tIns="0" rIns="0" bIns="0" rtlCol="0" anchor="t"/>
          <a:lstStyle/>
          <a:p>
            <a:pPr marL="0" indent="0">
              <a:lnSpc>
                <a:spcPts val="2450"/>
              </a:lnSpc>
              <a:buNone/>
            </a:pPr>
            <a:r>
              <a:rPr lang="en-US" sz="1500" dirty="0">
                <a:solidFill>
                  <a:srgbClr val="DAD8E9"/>
                </a:solidFill>
                <a:latin typeface="Mukta Light" pitchFamily="34" charset="0"/>
                <a:ea typeface="Mukta Light" pitchFamily="34" charset="-122"/>
                <a:cs typeface="Mukta Light" pitchFamily="34" charset="-120"/>
              </a:rPr>
              <a:t>Establish clear, measurable KPIs (Key Performance Indicators) to track the progress and impact of the OD initiative. These metrics should be aligned with the organization's strategic objectives.</a:t>
            </a:r>
            <a:endParaRPr lang="en-US" sz="1500" dirty="0"/>
          </a:p>
        </p:txBody>
      </p:sp>
      <p:sp>
        <p:nvSpPr>
          <p:cNvPr id="8" name="Shape 5"/>
          <p:cNvSpPr/>
          <p:nvPr/>
        </p:nvSpPr>
        <p:spPr>
          <a:xfrm>
            <a:off x="4670346" y="2588419"/>
            <a:ext cx="442436" cy="442436"/>
          </a:xfrm>
          <a:prstGeom prst="roundRect">
            <a:avLst>
              <a:gd name="adj" fmla="val 18671"/>
            </a:avLst>
          </a:prstGeom>
          <a:solidFill>
            <a:srgbClr val="542C49"/>
          </a:solidFill>
          <a:ln w="7620">
            <a:solidFill>
              <a:srgbClr val="6D4562"/>
            </a:solidFill>
            <a:prstDash val="solid"/>
          </a:ln>
        </p:spPr>
      </p:sp>
      <p:sp>
        <p:nvSpPr>
          <p:cNvPr id="9" name="Text 6"/>
          <p:cNvSpPr/>
          <p:nvPr/>
        </p:nvSpPr>
        <p:spPr>
          <a:xfrm>
            <a:off x="4814768" y="2678430"/>
            <a:ext cx="153472" cy="262295"/>
          </a:xfrm>
          <a:prstGeom prst="rect">
            <a:avLst/>
          </a:prstGeom>
          <a:noFill/>
          <a:ln/>
        </p:spPr>
        <p:txBody>
          <a:bodyPr wrap="none" lIns="0" tIns="0" rIns="0" bIns="0" rtlCol="0" anchor="t"/>
          <a:lstStyle/>
          <a:p>
            <a:pPr marL="0" indent="0" algn="ctr">
              <a:lnSpc>
                <a:spcPts val="2050"/>
              </a:lnSpc>
              <a:buNone/>
            </a:pPr>
            <a:r>
              <a:rPr lang="en-US" sz="2050" dirty="0">
                <a:solidFill>
                  <a:srgbClr val="DAD8E9"/>
                </a:solidFill>
                <a:latin typeface="Prompt Medium" pitchFamily="34" charset="0"/>
                <a:ea typeface="Prompt Medium" pitchFamily="34" charset="-122"/>
                <a:cs typeface="Prompt Medium" pitchFamily="34" charset="-120"/>
              </a:rPr>
              <a:t>2</a:t>
            </a:r>
            <a:endParaRPr lang="en-US" sz="2050" dirty="0"/>
          </a:p>
        </p:txBody>
      </p:sp>
      <p:sp>
        <p:nvSpPr>
          <p:cNvPr id="10" name="Text 7"/>
          <p:cNvSpPr/>
          <p:nvPr/>
        </p:nvSpPr>
        <p:spPr>
          <a:xfrm>
            <a:off x="5309354" y="2588419"/>
            <a:ext cx="2185273" cy="273010"/>
          </a:xfrm>
          <a:prstGeom prst="rect">
            <a:avLst/>
          </a:prstGeom>
          <a:noFill/>
          <a:ln/>
        </p:spPr>
        <p:txBody>
          <a:bodyPr wrap="none" lIns="0" tIns="0" rIns="0" bIns="0" rtlCol="0" anchor="t"/>
          <a:lstStyle/>
          <a:p>
            <a:pPr marL="0" indent="0">
              <a:lnSpc>
                <a:spcPts val="2150"/>
              </a:lnSpc>
              <a:buNone/>
            </a:pPr>
            <a:r>
              <a:rPr lang="en-US" sz="1700" dirty="0">
                <a:solidFill>
                  <a:srgbClr val="DAD8E9"/>
                </a:solidFill>
                <a:latin typeface="Prompt Medium" pitchFamily="34" charset="0"/>
                <a:ea typeface="Prompt Medium" pitchFamily="34" charset="-122"/>
                <a:cs typeface="Prompt Medium" pitchFamily="34" charset="-120"/>
              </a:rPr>
              <a:t>Ongoing Evaluation</a:t>
            </a:r>
            <a:endParaRPr lang="en-US" sz="1700" dirty="0"/>
          </a:p>
        </p:txBody>
      </p:sp>
      <p:sp>
        <p:nvSpPr>
          <p:cNvPr id="11" name="Text 8"/>
          <p:cNvSpPr/>
          <p:nvPr/>
        </p:nvSpPr>
        <p:spPr>
          <a:xfrm>
            <a:off x="5309354" y="2979420"/>
            <a:ext cx="3146465" cy="1573411"/>
          </a:xfrm>
          <a:prstGeom prst="rect">
            <a:avLst/>
          </a:prstGeom>
          <a:noFill/>
          <a:ln/>
        </p:spPr>
        <p:txBody>
          <a:bodyPr wrap="square" lIns="0" tIns="0" rIns="0" bIns="0" rtlCol="0" anchor="t"/>
          <a:lstStyle/>
          <a:p>
            <a:pPr marL="0" indent="0">
              <a:lnSpc>
                <a:spcPts val="2450"/>
              </a:lnSpc>
              <a:buNone/>
            </a:pPr>
            <a:r>
              <a:rPr lang="en-US" sz="1500" dirty="0">
                <a:solidFill>
                  <a:srgbClr val="DAD8E9"/>
                </a:solidFill>
                <a:latin typeface="Mukta Light" pitchFamily="34" charset="0"/>
                <a:ea typeface="Mukta Light" pitchFamily="34" charset="-122"/>
                <a:cs typeface="Mukta Light" pitchFamily="34" charset="-120"/>
              </a:rPr>
              <a:t>Regularly monitor and evaluate the effectiveness of the OD intervention, making adjustments as needed. This iterative process allows for continuous improvement and course corrections.</a:t>
            </a:r>
            <a:endParaRPr lang="en-US" sz="1500" dirty="0"/>
          </a:p>
        </p:txBody>
      </p:sp>
      <p:sp>
        <p:nvSpPr>
          <p:cNvPr id="12" name="Shape 9"/>
          <p:cNvSpPr/>
          <p:nvPr/>
        </p:nvSpPr>
        <p:spPr>
          <a:xfrm>
            <a:off x="688300" y="5285303"/>
            <a:ext cx="442436" cy="442436"/>
          </a:xfrm>
          <a:prstGeom prst="roundRect">
            <a:avLst>
              <a:gd name="adj" fmla="val 18671"/>
            </a:avLst>
          </a:prstGeom>
          <a:solidFill>
            <a:srgbClr val="542C49"/>
          </a:solidFill>
          <a:ln w="7620">
            <a:solidFill>
              <a:srgbClr val="6D4562"/>
            </a:solidFill>
            <a:prstDash val="solid"/>
          </a:ln>
        </p:spPr>
      </p:sp>
      <p:sp>
        <p:nvSpPr>
          <p:cNvPr id="13" name="Text 10"/>
          <p:cNvSpPr/>
          <p:nvPr/>
        </p:nvSpPr>
        <p:spPr>
          <a:xfrm>
            <a:off x="833437" y="5375315"/>
            <a:ext cx="152162" cy="262295"/>
          </a:xfrm>
          <a:prstGeom prst="rect">
            <a:avLst/>
          </a:prstGeom>
          <a:noFill/>
          <a:ln/>
        </p:spPr>
        <p:txBody>
          <a:bodyPr wrap="none" lIns="0" tIns="0" rIns="0" bIns="0" rtlCol="0" anchor="t"/>
          <a:lstStyle/>
          <a:p>
            <a:pPr marL="0" indent="0" algn="ctr">
              <a:lnSpc>
                <a:spcPts val="2050"/>
              </a:lnSpc>
              <a:buNone/>
            </a:pPr>
            <a:r>
              <a:rPr lang="en-US" sz="2050" dirty="0">
                <a:solidFill>
                  <a:srgbClr val="DAD8E9"/>
                </a:solidFill>
                <a:latin typeface="Prompt Medium" pitchFamily="34" charset="0"/>
                <a:ea typeface="Prompt Medium" pitchFamily="34" charset="-122"/>
                <a:cs typeface="Prompt Medium" pitchFamily="34" charset="-120"/>
              </a:rPr>
              <a:t>3</a:t>
            </a:r>
            <a:endParaRPr lang="en-US" sz="2050" dirty="0"/>
          </a:p>
        </p:txBody>
      </p:sp>
      <p:sp>
        <p:nvSpPr>
          <p:cNvPr id="14" name="Text 11"/>
          <p:cNvSpPr/>
          <p:nvPr/>
        </p:nvSpPr>
        <p:spPr>
          <a:xfrm>
            <a:off x="1327309" y="5285303"/>
            <a:ext cx="2185273" cy="273010"/>
          </a:xfrm>
          <a:prstGeom prst="rect">
            <a:avLst/>
          </a:prstGeom>
          <a:noFill/>
          <a:ln/>
        </p:spPr>
        <p:txBody>
          <a:bodyPr wrap="none" lIns="0" tIns="0" rIns="0" bIns="0" rtlCol="0" anchor="t"/>
          <a:lstStyle/>
          <a:p>
            <a:pPr marL="0" indent="0">
              <a:lnSpc>
                <a:spcPts val="2150"/>
              </a:lnSpc>
              <a:buNone/>
            </a:pPr>
            <a:r>
              <a:rPr lang="en-US" sz="1700" dirty="0">
                <a:solidFill>
                  <a:srgbClr val="DAD8E9"/>
                </a:solidFill>
                <a:latin typeface="Prompt Medium" pitchFamily="34" charset="0"/>
                <a:ea typeface="Prompt Medium" pitchFamily="34" charset="-122"/>
                <a:cs typeface="Prompt Medium" pitchFamily="34" charset="-120"/>
              </a:rPr>
              <a:t>Data-driven Insights</a:t>
            </a:r>
            <a:endParaRPr lang="en-US" sz="1700" dirty="0"/>
          </a:p>
        </p:txBody>
      </p:sp>
      <p:sp>
        <p:nvSpPr>
          <p:cNvPr id="15" name="Text 12"/>
          <p:cNvSpPr/>
          <p:nvPr/>
        </p:nvSpPr>
        <p:spPr>
          <a:xfrm>
            <a:off x="1327309" y="5676305"/>
            <a:ext cx="3146465" cy="1573411"/>
          </a:xfrm>
          <a:prstGeom prst="rect">
            <a:avLst/>
          </a:prstGeom>
          <a:noFill/>
          <a:ln/>
        </p:spPr>
        <p:txBody>
          <a:bodyPr wrap="square" lIns="0" tIns="0" rIns="0" bIns="0" rtlCol="0" anchor="t"/>
          <a:lstStyle/>
          <a:p>
            <a:pPr marL="0" indent="0">
              <a:lnSpc>
                <a:spcPts val="2450"/>
              </a:lnSpc>
              <a:buNone/>
            </a:pPr>
            <a:r>
              <a:rPr lang="en-US" sz="1500" dirty="0">
                <a:solidFill>
                  <a:srgbClr val="DAD8E9"/>
                </a:solidFill>
                <a:latin typeface="Mukta Light" pitchFamily="34" charset="0"/>
                <a:ea typeface="Mukta Light" pitchFamily="34" charset="-122"/>
                <a:cs typeface="Mukta Light" pitchFamily="34" charset="-120"/>
              </a:rPr>
              <a:t>Analyze the collected data to gain valuable insights into the organization's performance, identify areas of success and opportunities for further development.</a:t>
            </a:r>
            <a:endParaRPr lang="en-US" sz="1500" dirty="0"/>
          </a:p>
        </p:txBody>
      </p:sp>
      <p:sp>
        <p:nvSpPr>
          <p:cNvPr id="16" name="Shape 13"/>
          <p:cNvSpPr/>
          <p:nvPr/>
        </p:nvSpPr>
        <p:spPr>
          <a:xfrm>
            <a:off x="4670346" y="5285303"/>
            <a:ext cx="442436" cy="442436"/>
          </a:xfrm>
          <a:prstGeom prst="roundRect">
            <a:avLst>
              <a:gd name="adj" fmla="val 18671"/>
            </a:avLst>
          </a:prstGeom>
          <a:solidFill>
            <a:srgbClr val="542C49"/>
          </a:solidFill>
          <a:ln w="7620">
            <a:solidFill>
              <a:srgbClr val="6D4562"/>
            </a:solidFill>
            <a:prstDash val="solid"/>
          </a:ln>
        </p:spPr>
      </p:sp>
      <p:sp>
        <p:nvSpPr>
          <p:cNvPr id="17" name="Text 14"/>
          <p:cNvSpPr/>
          <p:nvPr/>
        </p:nvSpPr>
        <p:spPr>
          <a:xfrm>
            <a:off x="4811673" y="5375315"/>
            <a:ext cx="159782" cy="262295"/>
          </a:xfrm>
          <a:prstGeom prst="rect">
            <a:avLst/>
          </a:prstGeom>
          <a:noFill/>
          <a:ln/>
        </p:spPr>
        <p:txBody>
          <a:bodyPr wrap="none" lIns="0" tIns="0" rIns="0" bIns="0" rtlCol="0" anchor="t"/>
          <a:lstStyle/>
          <a:p>
            <a:pPr marL="0" indent="0" algn="ctr">
              <a:lnSpc>
                <a:spcPts val="2050"/>
              </a:lnSpc>
              <a:buNone/>
            </a:pPr>
            <a:r>
              <a:rPr lang="en-US" sz="2050" dirty="0">
                <a:solidFill>
                  <a:srgbClr val="DAD8E9"/>
                </a:solidFill>
                <a:latin typeface="Prompt Medium" pitchFamily="34" charset="0"/>
                <a:ea typeface="Prompt Medium" pitchFamily="34" charset="-122"/>
                <a:cs typeface="Prompt Medium" pitchFamily="34" charset="-120"/>
              </a:rPr>
              <a:t>4</a:t>
            </a:r>
            <a:endParaRPr lang="en-US" sz="2050" dirty="0"/>
          </a:p>
        </p:txBody>
      </p:sp>
      <p:sp>
        <p:nvSpPr>
          <p:cNvPr id="18" name="Text 15"/>
          <p:cNvSpPr/>
          <p:nvPr/>
        </p:nvSpPr>
        <p:spPr>
          <a:xfrm>
            <a:off x="5309354" y="5285303"/>
            <a:ext cx="2687598" cy="273010"/>
          </a:xfrm>
          <a:prstGeom prst="rect">
            <a:avLst/>
          </a:prstGeom>
          <a:noFill/>
          <a:ln/>
        </p:spPr>
        <p:txBody>
          <a:bodyPr wrap="none" lIns="0" tIns="0" rIns="0" bIns="0" rtlCol="0" anchor="t"/>
          <a:lstStyle/>
          <a:p>
            <a:pPr marL="0" indent="0">
              <a:lnSpc>
                <a:spcPts val="2150"/>
              </a:lnSpc>
              <a:buNone/>
            </a:pPr>
            <a:r>
              <a:rPr lang="en-US" sz="1700" dirty="0">
                <a:solidFill>
                  <a:srgbClr val="DAD8E9"/>
                </a:solidFill>
                <a:latin typeface="Prompt Medium" pitchFamily="34" charset="0"/>
                <a:ea typeface="Prompt Medium" pitchFamily="34" charset="-122"/>
                <a:cs typeface="Prompt Medium" pitchFamily="34" charset="-120"/>
              </a:rPr>
              <a:t>Continuous Improvement</a:t>
            </a:r>
            <a:endParaRPr lang="en-US" sz="1700" dirty="0"/>
          </a:p>
        </p:txBody>
      </p:sp>
      <p:sp>
        <p:nvSpPr>
          <p:cNvPr id="19" name="Text 16"/>
          <p:cNvSpPr/>
          <p:nvPr/>
        </p:nvSpPr>
        <p:spPr>
          <a:xfrm>
            <a:off x="5309354" y="5676305"/>
            <a:ext cx="3146465" cy="1573411"/>
          </a:xfrm>
          <a:prstGeom prst="rect">
            <a:avLst/>
          </a:prstGeom>
          <a:noFill/>
          <a:ln/>
        </p:spPr>
        <p:txBody>
          <a:bodyPr wrap="square" lIns="0" tIns="0" rIns="0" bIns="0" rtlCol="0" anchor="t"/>
          <a:lstStyle/>
          <a:p>
            <a:pPr marL="0" indent="0">
              <a:lnSpc>
                <a:spcPts val="2450"/>
              </a:lnSpc>
              <a:buNone/>
            </a:pPr>
            <a:r>
              <a:rPr lang="en-US" sz="1500" dirty="0">
                <a:solidFill>
                  <a:srgbClr val="DAD8E9"/>
                </a:solidFill>
                <a:latin typeface="Mukta Light" pitchFamily="34" charset="0"/>
                <a:ea typeface="Mukta Light" pitchFamily="34" charset="-122"/>
                <a:cs typeface="Mukta Light" pitchFamily="34" charset="-120"/>
              </a:rPr>
              <a:t>Use the assessment findings to inform future OD initiatives and drive ongoing organizational transformation. Maintain a culture of continuous learning and improvement.</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2237" y="605552"/>
            <a:ext cx="4776668" cy="597098"/>
          </a:xfrm>
          <a:prstGeom prst="rect">
            <a:avLst/>
          </a:prstGeom>
          <a:noFill/>
          <a:ln/>
        </p:spPr>
        <p:txBody>
          <a:bodyPr wrap="none" lIns="0" tIns="0" rIns="0" bIns="0" rtlCol="0" anchor="t"/>
          <a:lstStyle/>
          <a:p>
            <a:pPr marL="0" indent="0">
              <a:lnSpc>
                <a:spcPts val="4700"/>
              </a:lnSpc>
              <a:buNone/>
            </a:pPr>
            <a:r>
              <a:rPr lang="en-US" sz="3750" dirty="0">
                <a:solidFill>
                  <a:srgbClr val="C6BFEE"/>
                </a:solidFill>
                <a:latin typeface="Prompt Medium" pitchFamily="34" charset="0"/>
                <a:ea typeface="Prompt Medium" pitchFamily="34" charset="-122"/>
                <a:cs typeface="Prompt Medium" pitchFamily="34" charset="-120"/>
              </a:rPr>
              <a:t>The Impact of OD</a:t>
            </a:r>
            <a:endParaRPr lang="en-US" sz="3750" dirty="0"/>
          </a:p>
        </p:txBody>
      </p:sp>
      <p:pic>
        <p:nvPicPr>
          <p:cNvPr id="4" name="Image 1" descr="preencoded.png"/>
          <p:cNvPicPr>
            <a:picLocks noChangeAspect="1"/>
          </p:cNvPicPr>
          <p:nvPr/>
        </p:nvPicPr>
        <p:blipFill>
          <a:blip r:embed="rId4"/>
          <a:stretch>
            <a:fillRect/>
          </a:stretch>
        </p:blipFill>
        <p:spPr>
          <a:xfrm>
            <a:off x="752237" y="1525072"/>
            <a:ext cx="537329" cy="537329"/>
          </a:xfrm>
          <a:prstGeom prst="rect">
            <a:avLst/>
          </a:prstGeom>
        </p:spPr>
      </p:pic>
      <p:sp>
        <p:nvSpPr>
          <p:cNvPr id="5" name="Text 1"/>
          <p:cNvSpPr/>
          <p:nvPr/>
        </p:nvSpPr>
        <p:spPr>
          <a:xfrm>
            <a:off x="752237" y="2277308"/>
            <a:ext cx="2466737" cy="298490"/>
          </a:xfrm>
          <a:prstGeom prst="rect">
            <a:avLst/>
          </a:prstGeom>
          <a:noFill/>
          <a:ln/>
        </p:spPr>
        <p:txBody>
          <a:bodyPr wrap="none" lIns="0" tIns="0" rIns="0" bIns="0" rtlCol="0" anchor="t"/>
          <a:lstStyle/>
          <a:p>
            <a:pPr marL="0" indent="0" algn="l">
              <a:lnSpc>
                <a:spcPts val="2350"/>
              </a:lnSpc>
              <a:buNone/>
            </a:pPr>
            <a:r>
              <a:rPr lang="en-US" sz="1850" dirty="0">
                <a:solidFill>
                  <a:srgbClr val="DAD8E9"/>
                </a:solidFill>
                <a:latin typeface="Prompt Medium" pitchFamily="34" charset="0"/>
                <a:ea typeface="Prompt Medium" pitchFamily="34" charset="-122"/>
                <a:cs typeface="Prompt Medium" pitchFamily="34" charset="-120"/>
              </a:rPr>
              <a:t>Improved Leadership</a:t>
            </a:r>
            <a:endParaRPr lang="en-US" sz="1850" dirty="0"/>
          </a:p>
        </p:txBody>
      </p:sp>
      <p:sp>
        <p:nvSpPr>
          <p:cNvPr id="6" name="Text 2"/>
          <p:cNvSpPr/>
          <p:nvPr/>
        </p:nvSpPr>
        <p:spPr>
          <a:xfrm>
            <a:off x="752237" y="2704743"/>
            <a:ext cx="3658553" cy="1031558"/>
          </a:xfrm>
          <a:prstGeom prst="rect">
            <a:avLst/>
          </a:prstGeom>
          <a:noFill/>
          <a:ln/>
        </p:spPr>
        <p:txBody>
          <a:bodyPr wrap="square" lIns="0" tIns="0" rIns="0" bIns="0" rtlCol="0" anchor="t"/>
          <a:lstStyle/>
          <a:p>
            <a:pPr marL="0" indent="0" algn="l">
              <a:lnSpc>
                <a:spcPts val="2700"/>
              </a:lnSpc>
              <a:buNone/>
            </a:pPr>
            <a:r>
              <a:rPr lang="en-US" sz="1650" dirty="0">
                <a:solidFill>
                  <a:srgbClr val="DAD8E9"/>
                </a:solidFill>
                <a:latin typeface="Mukta Light" pitchFamily="34" charset="0"/>
                <a:ea typeface="Mukta Light" pitchFamily="34" charset="-122"/>
                <a:cs typeface="Mukta Light" pitchFamily="34" charset="-120"/>
              </a:rPr>
              <a:t>OD initiatives can enhance leadership capabilities, fostering a more engaged, empowered, and collaborative workforce.</a:t>
            </a:r>
            <a:endParaRPr lang="en-US" sz="1650" dirty="0"/>
          </a:p>
        </p:txBody>
      </p:sp>
      <p:pic>
        <p:nvPicPr>
          <p:cNvPr id="7" name="Image 2" descr="preencoded.png"/>
          <p:cNvPicPr>
            <a:picLocks noChangeAspect="1"/>
          </p:cNvPicPr>
          <p:nvPr/>
        </p:nvPicPr>
        <p:blipFill>
          <a:blip r:embed="rId5"/>
          <a:stretch>
            <a:fillRect/>
          </a:stretch>
        </p:blipFill>
        <p:spPr>
          <a:xfrm>
            <a:off x="4733211" y="1525072"/>
            <a:ext cx="537329" cy="537329"/>
          </a:xfrm>
          <a:prstGeom prst="rect">
            <a:avLst/>
          </a:prstGeom>
        </p:spPr>
      </p:pic>
      <p:sp>
        <p:nvSpPr>
          <p:cNvPr id="8" name="Text 3"/>
          <p:cNvSpPr/>
          <p:nvPr/>
        </p:nvSpPr>
        <p:spPr>
          <a:xfrm>
            <a:off x="4733211" y="2277308"/>
            <a:ext cx="2398514" cy="298490"/>
          </a:xfrm>
          <a:prstGeom prst="rect">
            <a:avLst/>
          </a:prstGeom>
          <a:noFill/>
          <a:ln/>
        </p:spPr>
        <p:txBody>
          <a:bodyPr wrap="none" lIns="0" tIns="0" rIns="0" bIns="0" rtlCol="0" anchor="t"/>
          <a:lstStyle/>
          <a:p>
            <a:pPr marL="0" indent="0" algn="l">
              <a:lnSpc>
                <a:spcPts val="2350"/>
              </a:lnSpc>
              <a:buNone/>
            </a:pPr>
            <a:r>
              <a:rPr lang="en-US" sz="1850" dirty="0">
                <a:solidFill>
                  <a:srgbClr val="DAD8E9"/>
                </a:solidFill>
                <a:latin typeface="Prompt Medium" pitchFamily="34" charset="0"/>
                <a:ea typeface="Prompt Medium" pitchFamily="34" charset="-122"/>
                <a:cs typeface="Prompt Medium" pitchFamily="34" charset="-120"/>
              </a:rPr>
              <a:t>Enhanced Teamwork</a:t>
            </a:r>
            <a:endParaRPr lang="en-US" sz="1850" dirty="0"/>
          </a:p>
        </p:txBody>
      </p:sp>
      <p:sp>
        <p:nvSpPr>
          <p:cNvPr id="9" name="Text 4"/>
          <p:cNvSpPr/>
          <p:nvPr/>
        </p:nvSpPr>
        <p:spPr>
          <a:xfrm>
            <a:off x="4733211" y="2704743"/>
            <a:ext cx="3658553" cy="1375410"/>
          </a:xfrm>
          <a:prstGeom prst="rect">
            <a:avLst/>
          </a:prstGeom>
          <a:noFill/>
          <a:ln/>
        </p:spPr>
        <p:txBody>
          <a:bodyPr wrap="square" lIns="0" tIns="0" rIns="0" bIns="0" rtlCol="0" anchor="t"/>
          <a:lstStyle/>
          <a:p>
            <a:pPr marL="0" indent="0" algn="l">
              <a:lnSpc>
                <a:spcPts val="2700"/>
              </a:lnSpc>
              <a:buNone/>
            </a:pPr>
            <a:r>
              <a:rPr lang="en-US" sz="1650" dirty="0">
                <a:solidFill>
                  <a:srgbClr val="DAD8E9"/>
                </a:solidFill>
                <a:latin typeface="Mukta Light" pitchFamily="34" charset="0"/>
                <a:ea typeface="Mukta Light" pitchFamily="34" charset="-122"/>
                <a:cs typeface="Mukta Light" pitchFamily="34" charset="-120"/>
              </a:rPr>
              <a:t>OD interventions can promote better communication, alignment, and cooperation among teams, leading to increased productivity and innovation.</a:t>
            </a:r>
            <a:endParaRPr lang="en-US" sz="1650" dirty="0"/>
          </a:p>
        </p:txBody>
      </p:sp>
      <p:pic>
        <p:nvPicPr>
          <p:cNvPr id="10" name="Image 3" descr="preencoded.png"/>
          <p:cNvPicPr>
            <a:picLocks noChangeAspect="1"/>
          </p:cNvPicPr>
          <p:nvPr/>
        </p:nvPicPr>
        <p:blipFill>
          <a:blip r:embed="rId6"/>
          <a:stretch>
            <a:fillRect/>
          </a:stretch>
        </p:blipFill>
        <p:spPr>
          <a:xfrm>
            <a:off x="752237" y="4724995"/>
            <a:ext cx="537329" cy="537329"/>
          </a:xfrm>
          <a:prstGeom prst="rect">
            <a:avLst/>
          </a:prstGeom>
        </p:spPr>
      </p:pic>
      <p:sp>
        <p:nvSpPr>
          <p:cNvPr id="11" name="Text 5"/>
          <p:cNvSpPr/>
          <p:nvPr/>
        </p:nvSpPr>
        <p:spPr>
          <a:xfrm>
            <a:off x="752237" y="5477232"/>
            <a:ext cx="2625447" cy="298490"/>
          </a:xfrm>
          <a:prstGeom prst="rect">
            <a:avLst/>
          </a:prstGeom>
          <a:noFill/>
          <a:ln/>
        </p:spPr>
        <p:txBody>
          <a:bodyPr wrap="none" lIns="0" tIns="0" rIns="0" bIns="0" rtlCol="0" anchor="t"/>
          <a:lstStyle/>
          <a:p>
            <a:pPr marL="0" indent="0" algn="l">
              <a:lnSpc>
                <a:spcPts val="2350"/>
              </a:lnSpc>
              <a:buNone/>
            </a:pPr>
            <a:r>
              <a:rPr lang="en-US" sz="1850" dirty="0">
                <a:solidFill>
                  <a:srgbClr val="DAD8E9"/>
                </a:solidFill>
                <a:latin typeface="Prompt Medium" pitchFamily="34" charset="0"/>
                <a:ea typeface="Prompt Medium" pitchFamily="34" charset="-122"/>
                <a:cs typeface="Prompt Medium" pitchFamily="34" charset="-120"/>
              </a:rPr>
              <a:t>Increased Productivity</a:t>
            </a:r>
            <a:endParaRPr lang="en-US" sz="1850" dirty="0"/>
          </a:p>
        </p:txBody>
      </p:sp>
      <p:sp>
        <p:nvSpPr>
          <p:cNvPr id="12" name="Text 6"/>
          <p:cNvSpPr/>
          <p:nvPr/>
        </p:nvSpPr>
        <p:spPr>
          <a:xfrm>
            <a:off x="752237" y="5904667"/>
            <a:ext cx="3658553" cy="1719263"/>
          </a:xfrm>
          <a:prstGeom prst="rect">
            <a:avLst/>
          </a:prstGeom>
          <a:noFill/>
          <a:ln/>
        </p:spPr>
        <p:txBody>
          <a:bodyPr wrap="square" lIns="0" tIns="0" rIns="0" bIns="0" rtlCol="0" anchor="t"/>
          <a:lstStyle/>
          <a:p>
            <a:pPr marL="0" indent="0" algn="l">
              <a:lnSpc>
                <a:spcPts val="2700"/>
              </a:lnSpc>
              <a:buNone/>
            </a:pPr>
            <a:r>
              <a:rPr lang="en-US" sz="1650" dirty="0">
                <a:solidFill>
                  <a:srgbClr val="DAD8E9"/>
                </a:solidFill>
                <a:latin typeface="Mukta Light" pitchFamily="34" charset="0"/>
                <a:ea typeface="Mukta Light" pitchFamily="34" charset="-122"/>
                <a:cs typeface="Mukta Light" pitchFamily="34" charset="-120"/>
              </a:rPr>
              <a:t>By addressing organizational inefficiencies and implementing process improvements, OD can drive significant gains in productivity and overall performance.</a:t>
            </a:r>
            <a:endParaRPr lang="en-US" sz="1650" dirty="0"/>
          </a:p>
        </p:txBody>
      </p:sp>
      <p:pic>
        <p:nvPicPr>
          <p:cNvPr id="13" name="Image 4" descr="preencoded.png"/>
          <p:cNvPicPr>
            <a:picLocks noChangeAspect="1"/>
          </p:cNvPicPr>
          <p:nvPr/>
        </p:nvPicPr>
        <p:blipFill>
          <a:blip r:embed="rId7"/>
          <a:stretch>
            <a:fillRect/>
          </a:stretch>
        </p:blipFill>
        <p:spPr>
          <a:xfrm>
            <a:off x="4733211" y="4724995"/>
            <a:ext cx="537329" cy="537329"/>
          </a:xfrm>
          <a:prstGeom prst="rect">
            <a:avLst/>
          </a:prstGeom>
        </p:spPr>
      </p:pic>
      <p:sp>
        <p:nvSpPr>
          <p:cNvPr id="14" name="Text 7"/>
          <p:cNvSpPr/>
          <p:nvPr/>
        </p:nvSpPr>
        <p:spPr>
          <a:xfrm>
            <a:off x="4733211" y="5477232"/>
            <a:ext cx="2724745" cy="298490"/>
          </a:xfrm>
          <a:prstGeom prst="rect">
            <a:avLst/>
          </a:prstGeom>
          <a:noFill/>
          <a:ln/>
        </p:spPr>
        <p:txBody>
          <a:bodyPr wrap="none" lIns="0" tIns="0" rIns="0" bIns="0" rtlCol="0" anchor="t"/>
          <a:lstStyle/>
          <a:p>
            <a:pPr marL="0" indent="0" algn="l">
              <a:lnSpc>
                <a:spcPts val="2350"/>
              </a:lnSpc>
              <a:buNone/>
            </a:pPr>
            <a:r>
              <a:rPr lang="en-US" sz="1850" dirty="0">
                <a:solidFill>
                  <a:srgbClr val="DAD8E9"/>
                </a:solidFill>
                <a:latin typeface="Prompt Medium" pitchFamily="34" charset="0"/>
                <a:ea typeface="Prompt Medium" pitchFamily="34" charset="-122"/>
                <a:cs typeface="Prompt Medium" pitchFamily="34" charset="-120"/>
              </a:rPr>
              <a:t>Adaptability to Change</a:t>
            </a:r>
            <a:endParaRPr lang="en-US" sz="1850" dirty="0"/>
          </a:p>
        </p:txBody>
      </p:sp>
      <p:sp>
        <p:nvSpPr>
          <p:cNvPr id="15" name="Text 8"/>
          <p:cNvSpPr/>
          <p:nvPr/>
        </p:nvSpPr>
        <p:spPr>
          <a:xfrm>
            <a:off x="4733211" y="5904667"/>
            <a:ext cx="3658553" cy="1375410"/>
          </a:xfrm>
          <a:prstGeom prst="rect">
            <a:avLst/>
          </a:prstGeom>
          <a:noFill/>
          <a:ln/>
        </p:spPr>
        <p:txBody>
          <a:bodyPr wrap="square" lIns="0" tIns="0" rIns="0" bIns="0" rtlCol="0" anchor="t"/>
          <a:lstStyle/>
          <a:p>
            <a:pPr marL="0" indent="0" algn="l">
              <a:lnSpc>
                <a:spcPts val="2700"/>
              </a:lnSpc>
              <a:buNone/>
            </a:pPr>
            <a:r>
              <a:rPr lang="en-US" sz="1650" dirty="0">
                <a:solidFill>
                  <a:srgbClr val="DAD8E9"/>
                </a:solidFill>
                <a:latin typeface="Mukta Light" pitchFamily="34" charset="0"/>
                <a:ea typeface="Mukta Light" pitchFamily="34" charset="-122"/>
                <a:cs typeface="Mukta Light" pitchFamily="34" charset="-120"/>
              </a:rPr>
              <a:t>OD fosters a culture of flexibility, enabling organizations to respond more effectively to evolving market conditions and industry disruptions.</a:t>
            </a:r>
            <a:endParaRPr lang="en-US" sz="1650" dirty="0"/>
          </a:p>
        </p:txBody>
      </p:sp>
      <p:pic>
        <p:nvPicPr>
          <p:cNvPr id="17" name="Picture 16">
            <a:extLst>
              <a:ext uri="{FF2B5EF4-FFF2-40B4-BE49-F238E27FC236}">
                <a16:creationId xmlns:a16="http://schemas.microsoft.com/office/drawing/2014/main" xmlns="" id="{B74F946F-F3A2-412C-6CBB-4E13A5B44147}"/>
              </a:ext>
            </a:extLst>
          </p:cNvPr>
          <p:cNvPicPr>
            <a:picLocks noChangeAspect="1"/>
          </p:cNvPicPr>
          <p:nvPr/>
        </p:nvPicPr>
        <p:blipFill>
          <a:blip r:embed="rId8"/>
          <a:stretch>
            <a:fillRect/>
          </a:stretch>
        </p:blipFill>
        <p:spPr>
          <a:xfrm>
            <a:off x="10177106" y="2745991"/>
            <a:ext cx="3334203" cy="47453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622</Words>
  <Application>Microsoft Office PowerPoint</Application>
  <PresentationFormat>Custom</PresentationFormat>
  <Paragraphs>61</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Aharoni</vt:lpstr>
      <vt:lpstr>DFKai-SB</vt:lpstr>
      <vt:lpstr>Calibri</vt:lpstr>
      <vt:lpstr>Arial Black</vt:lpstr>
      <vt:lpstr>Prompt Medium</vt:lpstr>
      <vt:lpstr>Mukta Light</vt:lpstr>
      <vt:lpstr>Mukta Bold</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4</cp:revision>
  <dcterms:created xsi:type="dcterms:W3CDTF">2024-11-13T10:40:46Z</dcterms:created>
  <dcterms:modified xsi:type="dcterms:W3CDTF">2008-12-31T18:45:16Z</dcterms:modified>
</cp:coreProperties>
</file>