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4630400" cy="8229600"/>
  <p:notesSz cx="8229600" cy="14630400"/>
  <p:embeddedFontLst>
    <p:embeddedFont>
      <p:font typeface="Aharoni" pitchFamily="2" charset="-79"/>
      <p:bold r:id="rId9"/>
    </p:embeddedFont>
    <p:embeddedFont>
      <p:font typeface="DFKai-SB" pitchFamily="65" charset="-120"/>
      <p:regular r:id="rId10"/>
    </p:embeddedFont>
    <p:embeddedFont>
      <p:font typeface="Calibri" pitchFamily="34" charset="0"/>
      <p:regular r:id="rId11"/>
      <p:bold r:id="rId12"/>
      <p:italic r:id="rId13"/>
      <p:boldItalic r:id="rId14"/>
    </p:embeddedFont>
    <p:embeddedFont>
      <p:font typeface="Arial Black" pitchFamily="34" charset="0"/>
      <p:bold r:id="rId15"/>
    </p:embeddedFont>
    <p:embeddedFont>
      <p:font typeface="Mukta Light"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6472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409626" y="84873"/>
            <a:ext cx="10151391" cy="2062103"/>
          </a:xfrm>
          <a:prstGeom prst="rect">
            <a:avLst/>
          </a:prstGeom>
        </p:spPr>
        <p:txBody>
          <a:bodyPr wrap="square">
            <a:spAutoFit/>
          </a:bodyPr>
          <a:lstStyle/>
          <a:p>
            <a:pPr algn="ctr"/>
            <a:r>
              <a:rPr lang="en-US" sz="3200" dirty="0" smtClean="0">
                <a:solidFill>
                  <a:srgbClr val="FF0000"/>
                </a:solidFill>
                <a:latin typeface="Aharoni" pitchFamily="2" charset="-79"/>
                <a:ea typeface="DFKai-SB" pitchFamily="65" charset="-120"/>
                <a:cs typeface="Aharoni" pitchFamily="2" charset="-79"/>
              </a:rPr>
              <a:t>DEPARTMENT OF LIFELONG LEARNING</a:t>
            </a:r>
            <a:r>
              <a:rPr lang="en-US" sz="3200" dirty="0" smtClean="0">
                <a:latin typeface="Aharoni" pitchFamily="2" charset="-79"/>
                <a:ea typeface="DFKai-SB" pitchFamily="65" charset="-120"/>
                <a:cs typeface="Aharoni" pitchFamily="2" charset="-79"/>
              </a:rPr>
              <a:t> </a:t>
            </a:r>
          </a:p>
          <a:p>
            <a:pPr algn="ctr"/>
            <a:r>
              <a:rPr lang="en-US" sz="3200" b="1" dirty="0" smtClean="0">
                <a:solidFill>
                  <a:srgbClr val="7030A0"/>
                </a:solidFill>
                <a:latin typeface="Aharoni" pitchFamily="2" charset="-79"/>
                <a:ea typeface="DFKai-SB" pitchFamily="65" charset="-120"/>
                <a:cs typeface="Aharoni" pitchFamily="2" charset="-79"/>
              </a:rPr>
              <a:t>BHARATHIDASAN UNIVERSITY </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Tiruchirappalli-620024</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Tamil Nadu, India </a:t>
            </a:r>
            <a:endParaRPr lang="en-US" sz="3200" dirty="0">
              <a:solidFill>
                <a:schemeClr val="accent6">
                  <a:lumMod val="50000"/>
                </a:schemeClr>
              </a:solidFill>
              <a:latin typeface="Aharoni" pitchFamily="2" charset="-79"/>
              <a:ea typeface="DFKai-SB" pitchFamily="65" charset="-120"/>
              <a:cs typeface="Aharoni" pitchFamily="2" charset="-79"/>
            </a:endParaRPr>
          </a:p>
        </p:txBody>
      </p:sp>
      <p:sp>
        <p:nvSpPr>
          <p:cNvPr id="5" name="Rectangle 4"/>
          <p:cNvSpPr/>
          <p:nvPr/>
        </p:nvSpPr>
        <p:spPr>
          <a:xfrm>
            <a:off x="3001586" y="2729805"/>
            <a:ext cx="9329980" cy="584775"/>
          </a:xfrm>
          <a:prstGeom prst="rect">
            <a:avLst/>
          </a:prstGeom>
        </p:spPr>
        <p:txBody>
          <a:bodyPr wrap="square">
            <a:spAutoFit/>
          </a:bodyPr>
          <a:lstStyle/>
          <a:p>
            <a:r>
              <a:rPr lang="en-US" sz="2800" b="1" dirty="0" smtClean="0">
                <a:solidFill>
                  <a:srgbClr val="7030A0"/>
                </a:solidFill>
              </a:rPr>
              <a:t> </a:t>
            </a:r>
            <a:r>
              <a:rPr lang="en-US" sz="3200" b="1" dirty="0" err="1" smtClean="0">
                <a:solidFill>
                  <a:srgbClr val="002060"/>
                </a:solidFill>
              </a:rPr>
              <a:t>Programme</a:t>
            </a:r>
            <a:r>
              <a:rPr lang="en-US" sz="3200" b="1" dirty="0" smtClean="0">
                <a:solidFill>
                  <a:srgbClr val="002060"/>
                </a:solidFill>
              </a:rPr>
              <a:t>: M.A.,HUMAN RESOURCE MANAGEMENT</a:t>
            </a:r>
            <a:endParaRPr lang="en-US" sz="3200" b="1" dirty="0">
              <a:solidFill>
                <a:srgbClr val="002060"/>
              </a:solidFill>
            </a:endParaRPr>
          </a:p>
        </p:txBody>
      </p:sp>
      <p:sp>
        <p:nvSpPr>
          <p:cNvPr id="6" name="Rectangle 5"/>
          <p:cNvSpPr/>
          <p:nvPr/>
        </p:nvSpPr>
        <p:spPr>
          <a:xfrm>
            <a:off x="2200760" y="3586896"/>
            <a:ext cx="9051009" cy="954107"/>
          </a:xfrm>
          <a:prstGeom prst="rect">
            <a:avLst/>
          </a:prstGeom>
        </p:spPr>
        <p:txBody>
          <a:bodyPr wrap="square">
            <a:spAutoFit/>
          </a:bodyPr>
          <a:lstStyle/>
          <a:p>
            <a:r>
              <a:rPr lang="en-US" sz="2800" b="1" dirty="0" smtClean="0">
                <a:solidFill>
                  <a:srgbClr val="FF0000"/>
                </a:solidFill>
                <a:latin typeface="Arial Black" pitchFamily="34" charset="0"/>
                <a:cs typeface="Aharoni" pitchFamily="2" charset="-79"/>
              </a:rPr>
              <a:t>Course Title : Organizational Development</a:t>
            </a:r>
          </a:p>
          <a:p>
            <a:r>
              <a:rPr lang="en-US" sz="2800" b="1" dirty="0" smtClean="0">
                <a:solidFill>
                  <a:srgbClr val="FF0000"/>
                </a:solidFill>
                <a:latin typeface="Arial Black" pitchFamily="34" charset="0"/>
                <a:cs typeface="Aharoni" pitchFamily="2" charset="-79"/>
              </a:rPr>
              <a:t>Course Code : 22HRM3EC2</a:t>
            </a:r>
            <a:endParaRPr lang="en-US" sz="2800" dirty="0">
              <a:solidFill>
                <a:srgbClr val="FF0000"/>
              </a:solidFill>
              <a:latin typeface="Arial Black" pitchFamily="34" charset="0"/>
              <a:cs typeface="Aharoni" pitchFamily="2" charset="-79"/>
            </a:endParaRPr>
          </a:p>
        </p:txBody>
      </p:sp>
      <p:sp>
        <p:nvSpPr>
          <p:cNvPr id="8" name="Rectangle 7"/>
          <p:cNvSpPr/>
          <p:nvPr/>
        </p:nvSpPr>
        <p:spPr>
          <a:xfrm>
            <a:off x="2727701" y="4928461"/>
            <a:ext cx="9252489" cy="954107"/>
          </a:xfrm>
          <a:prstGeom prst="rect">
            <a:avLst/>
          </a:prstGeom>
        </p:spPr>
        <p:txBody>
          <a:bodyPr wrap="square">
            <a:spAutoFit/>
          </a:bodyPr>
          <a:lstStyle/>
          <a:p>
            <a:pPr algn="ctr"/>
            <a:r>
              <a:rPr lang="en-US" sz="2800" b="1" dirty="0" smtClean="0">
                <a:solidFill>
                  <a:srgbClr val="7030A0"/>
                </a:solidFill>
                <a:latin typeface="Arial Black" pitchFamily="34" charset="0"/>
              </a:rPr>
              <a:t> </a:t>
            </a:r>
            <a:r>
              <a:rPr lang="en-US" sz="2800" b="1" dirty="0" smtClean="0">
                <a:solidFill>
                  <a:srgbClr val="7030A0"/>
                </a:solidFill>
                <a:latin typeface="Arial Black" pitchFamily="34" charset="0"/>
              </a:rPr>
              <a:t>Unit-III</a:t>
            </a:r>
            <a:endParaRPr lang="en-US" sz="2800" b="1" dirty="0" smtClean="0">
              <a:solidFill>
                <a:srgbClr val="7030A0"/>
              </a:solidFill>
              <a:latin typeface="Arial Black" pitchFamily="34" charset="0"/>
            </a:endParaRPr>
          </a:p>
          <a:p>
            <a:pPr algn="ctr"/>
            <a:r>
              <a:rPr lang="en-US" sz="2800" b="1" smtClean="0">
                <a:solidFill>
                  <a:srgbClr val="7030A0"/>
                </a:solidFill>
                <a:latin typeface="Arial Black" pitchFamily="34" charset="0"/>
              </a:rPr>
              <a:t>OD Interventions</a:t>
            </a:r>
            <a:endParaRPr lang="en-US" sz="2800" b="1" dirty="0" smtClean="0">
              <a:solidFill>
                <a:srgbClr val="7030A0"/>
              </a:solidFill>
              <a:latin typeface="Arial Black" pitchFamily="34" charset="0"/>
            </a:endParaRPr>
          </a:p>
        </p:txBody>
      </p:sp>
      <p:sp>
        <p:nvSpPr>
          <p:cNvPr id="9" name="Rectangle 8"/>
          <p:cNvSpPr/>
          <p:nvPr/>
        </p:nvSpPr>
        <p:spPr>
          <a:xfrm>
            <a:off x="3936569" y="6534639"/>
            <a:ext cx="7315200" cy="1384995"/>
          </a:xfrm>
          <a:prstGeom prst="rect">
            <a:avLst/>
          </a:prstGeom>
        </p:spPr>
        <p:txBody>
          <a:bodyPr>
            <a:spAutoFit/>
          </a:bodyPr>
          <a:lstStyle/>
          <a:p>
            <a:pPr algn="ctr"/>
            <a:r>
              <a:rPr lang="en-US" sz="2800" b="1" dirty="0" smtClean="0">
                <a:solidFill>
                  <a:srgbClr val="FF0000"/>
                </a:solidFill>
                <a:latin typeface="Aharoni" pitchFamily="2" charset="-79"/>
                <a:cs typeface="Aharoni" pitchFamily="2" charset="-79"/>
              </a:rPr>
              <a:t>Dr. T. KUMUTHAVALLI</a:t>
            </a:r>
          </a:p>
          <a:p>
            <a:pPr algn="ctr"/>
            <a:r>
              <a:rPr lang="en-US" sz="2800" b="1" dirty="0" smtClean="0">
                <a:solidFill>
                  <a:schemeClr val="accent6">
                    <a:lumMod val="50000"/>
                  </a:schemeClr>
                </a:solidFill>
                <a:latin typeface="Aharoni" pitchFamily="2" charset="-79"/>
                <a:cs typeface="Aharoni" pitchFamily="2" charset="-79"/>
              </a:rPr>
              <a:t>Associate Professor </a:t>
            </a:r>
          </a:p>
          <a:p>
            <a:pPr algn="ctr"/>
            <a:r>
              <a:rPr lang="en-US" sz="2800" b="1" dirty="0" smtClean="0">
                <a:solidFill>
                  <a:schemeClr val="accent6">
                    <a:lumMod val="50000"/>
                  </a:schemeClr>
                </a:solidFill>
                <a:latin typeface="Aharoni" pitchFamily="2" charset="-79"/>
                <a:cs typeface="Aharoni" pitchFamily="2" charset="-79"/>
              </a:rPr>
              <a:t>Department of Lifelong Learning</a:t>
            </a:r>
            <a:endParaRPr lang="en-US" sz="2800" dirty="0">
              <a:solidFill>
                <a:schemeClr val="accent6">
                  <a:lumMod val="50000"/>
                </a:schemeClr>
              </a:solidFill>
              <a:latin typeface="Aharoni" pitchFamily="2" charset="-79"/>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42963" y="854512"/>
            <a:ext cx="7458075" cy="2769989"/>
          </a:xfrm>
          <a:prstGeom prst="rect">
            <a:avLst/>
          </a:prstGeom>
          <a:noFill/>
          <a:ln/>
        </p:spPr>
        <p:txBody>
          <a:bodyPr wrap="square" lIns="0" tIns="0" rIns="0" bIns="0" rtlCol="0" anchor="t"/>
          <a:lstStyle/>
          <a:p>
            <a:pPr marL="0" indent="0">
              <a:lnSpc>
                <a:spcPts val="7250"/>
              </a:lnSpc>
              <a:buNone/>
            </a:pPr>
            <a:r>
              <a:rPr lang="en-US" sz="5800" dirty="0">
                <a:solidFill>
                  <a:srgbClr val="C6BFEE"/>
                </a:solidFill>
                <a:latin typeface="Prompt Medium" pitchFamily="34" charset="0"/>
                <a:ea typeface="Prompt Medium" pitchFamily="34" charset="-122"/>
                <a:cs typeface="Prompt Medium" pitchFamily="34" charset="-120"/>
              </a:rPr>
              <a:t>Organizational Development Interventions</a:t>
            </a:r>
            <a:endParaRPr lang="en-US" sz="5800" dirty="0"/>
          </a:p>
        </p:txBody>
      </p:sp>
      <p:sp>
        <p:nvSpPr>
          <p:cNvPr id="4" name="Text 1"/>
          <p:cNvSpPr/>
          <p:nvPr/>
        </p:nvSpPr>
        <p:spPr>
          <a:xfrm>
            <a:off x="842963" y="3985736"/>
            <a:ext cx="7458075" cy="2697004"/>
          </a:xfrm>
          <a:prstGeom prst="rect">
            <a:avLst/>
          </a:prstGeom>
          <a:noFill/>
          <a:ln/>
        </p:spPr>
        <p:txBody>
          <a:bodyPr wrap="square" lIns="0" tIns="0" rIns="0" bIns="0" rtlCol="0" anchor="t"/>
          <a:lstStyle/>
          <a:p>
            <a:pPr marL="0" indent="0">
              <a:lnSpc>
                <a:spcPts val="3000"/>
              </a:lnSpc>
              <a:buNone/>
            </a:pPr>
            <a:r>
              <a:rPr lang="en-US" sz="1850" dirty="0">
                <a:solidFill>
                  <a:srgbClr val="DAD8E9"/>
                </a:solidFill>
                <a:latin typeface="Mukta Light" pitchFamily="34" charset="0"/>
                <a:ea typeface="Mukta Light" pitchFamily="34" charset="-122"/>
                <a:cs typeface="Mukta Light" pitchFamily="34" charset="-120"/>
              </a:rPr>
              <a:t>Organizational Development (OD) interventions are a critical component of creating positive change within companies and teams. These strategic interventions target different areas, from individual employees to the entire organization, with the goal of improving productivity, fostering better collaboration, and driving sustainable growth. By understanding the various types of OD interventions, leaders can select the most impactful approaches to address their unique challenges and opportunities.</a:t>
            </a:r>
            <a:endParaRPr lang="en-US" sz="1850" dirty="0"/>
          </a:p>
        </p:txBody>
      </p:sp>
      <p:sp>
        <p:nvSpPr>
          <p:cNvPr id="5" name="Shape 2"/>
          <p:cNvSpPr/>
          <p:nvPr/>
        </p:nvSpPr>
        <p:spPr>
          <a:xfrm>
            <a:off x="842963" y="6971705"/>
            <a:ext cx="385286" cy="385286"/>
          </a:xfrm>
          <a:prstGeom prst="roundRect">
            <a:avLst>
              <a:gd name="adj" fmla="val 2373064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850583" y="6979325"/>
            <a:ext cx="370046" cy="370046"/>
          </a:xfrm>
          <a:prstGeom prst="rect">
            <a:avLst/>
          </a:prstGeom>
        </p:spPr>
      </p:pic>
      <p:sp>
        <p:nvSpPr>
          <p:cNvPr id="7" name="Text 3"/>
          <p:cNvSpPr/>
          <p:nvPr/>
        </p:nvSpPr>
        <p:spPr>
          <a:xfrm>
            <a:off x="1348621" y="6953607"/>
            <a:ext cx="2090142" cy="421481"/>
          </a:xfrm>
          <a:prstGeom prst="rect">
            <a:avLst/>
          </a:prstGeom>
          <a:noFill/>
          <a:ln/>
        </p:spPr>
        <p:txBody>
          <a:bodyPr wrap="none" lIns="0" tIns="0" rIns="0" bIns="0" rtlCol="0" anchor="t"/>
          <a:lstStyle/>
          <a:p>
            <a:pPr marL="0" indent="0" algn="l">
              <a:lnSpc>
                <a:spcPts val="3300"/>
              </a:lnSpc>
              <a:buNone/>
            </a:pPr>
            <a:r>
              <a:rPr lang="en-US" sz="2350" b="1" dirty="0">
                <a:solidFill>
                  <a:srgbClr val="DAD8E9"/>
                </a:solidFill>
                <a:latin typeface="Mukta Bold" pitchFamily="34" charset="0"/>
                <a:ea typeface="Mukta Bold" pitchFamily="34" charset="-122"/>
                <a:cs typeface="Mukta Bold" pitchFamily="34" charset="-120"/>
              </a:rPr>
              <a:t>by Presentation</a:t>
            </a:r>
            <a:endParaRPr lang="en-US" sz="2350" dirty="0"/>
          </a:p>
        </p:txBody>
      </p:sp>
      <p:pic>
        <p:nvPicPr>
          <p:cNvPr id="9" name="Picture 8">
            <a:extLst>
              <a:ext uri="{FF2B5EF4-FFF2-40B4-BE49-F238E27FC236}">
                <a16:creationId xmlns:a16="http://schemas.microsoft.com/office/drawing/2014/main" xmlns="" id="{F6A8412E-FABC-52FE-E6CC-5DDBB4A0EE76}"/>
              </a:ext>
            </a:extLst>
          </p:cNvPr>
          <p:cNvPicPr>
            <a:picLocks noChangeAspect="1"/>
          </p:cNvPicPr>
          <p:nvPr/>
        </p:nvPicPr>
        <p:blipFill>
          <a:blip r:embed="rId5"/>
          <a:stretch>
            <a:fillRect/>
          </a:stretch>
        </p:blipFill>
        <p:spPr>
          <a:xfrm>
            <a:off x="842963" y="6968318"/>
            <a:ext cx="2981979" cy="4214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4037" y="1674733"/>
            <a:ext cx="12607290" cy="685800"/>
          </a:xfrm>
          <a:prstGeom prst="rect">
            <a:avLst/>
          </a:prstGeom>
          <a:noFill/>
          <a:ln/>
        </p:spPr>
        <p:txBody>
          <a:bodyPr wrap="none" lIns="0" tIns="0" rIns="0" bIns="0" rtlCol="0" anchor="t"/>
          <a:lstStyle/>
          <a:p>
            <a:pPr marL="0" indent="0">
              <a:lnSpc>
                <a:spcPts val="5400"/>
              </a:lnSpc>
              <a:buNone/>
            </a:pPr>
            <a:r>
              <a:rPr lang="en-US" sz="4300" dirty="0">
                <a:solidFill>
                  <a:srgbClr val="C6BFEE"/>
                </a:solidFill>
                <a:latin typeface="Prompt Medium" pitchFamily="34" charset="0"/>
                <a:ea typeface="Prompt Medium" pitchFamily="34" charset="-122"/>
                <a:cs typeface="Prompt Medium" pitchFamily="34" charset="-120"/>
              </a:rPr>
              <a:t>Interpersonal and Group Process Interventions</a:t>
            </a:r>
            <a:endParaRPr lang="en-US" sz="4300" dirty="0"/>
          </a:p>
        </p:txBody>
      </p:sp>
      <p:sp>
        <p:nvSpPr>
          <p:cNvPr id="3" name="Text 1"/>
          <p:cNvSpPr/>
          <p:nvPr/>
        </p:nvSpPr>
        <p:spPr>
          <a:xfrm>
            <a:off x="864037" y="2977634"/>
            <a:ext cx="2743200" cy="342900"/>
          </a:xfrm>
          <a:prstGeom prst="rect">
            <a:avLst/>
          </a:prstGeom>
          <a:noFill/>
          <a:ln/>
        </p:spPr>
        <p:txBody>
          <a:bodyPr wrap="none" lIns="0" tIns="0" rIns="0" bIns="0" rtlCol="0" anchor="t"/>
          <a:lstStyle/>
          <a:p>
            <a:pPr marL="0" indent="0">
              <a:lnSpc>
                <a:spcPts val="2700"/>
              </a:lnSpc>
              <a:buNone/>
            </a:pPr>
            <a:r>
              <a:rPr lang="en-US" sz="2150" dirty="0">
                <a:solidFill>
                  <a:srgbClr val="C6BFEE"/>
                </a:solidFill>
                <a:latin typeface="Prompt Medium" pitchFamily="34" charset="0"/>
                <a:ea typeface="Prompt Medium" pitchFamily="34" charset="-122"/>
                <a:cs typeface="Prompt Medium" pitchFamily="34" charset="-120"/>
              </a:rPr>
              <a:t>Team Building</a:t>
            </a:r>
            <a:endParaRPr lang="en-US" sz="2150" dirty="0"/>
          </a:p>
        </p:txBody>
      </p:sp>
      <p:sp>
        <p:nvSpPr>
          <p:cNvPr id="4" name="Text 2"/>
          <p:cNvSpPr/>
          <p:nvPr/>
        </p:nvSpPr>
        <p:spPr>
          <a:xfrm>
            <a:off x="864037" y="3567351"/>
            <a:ext cx="3898821" cy="2765346"/>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Helping teams develop stronger interpersonal relationships, improve communication, and enhance collaboration through activities and exercises designed to foster trust, cooperation, and a shared sense of purpose.</a:t>
            </a:r>
            <a:endParaRPr lang="en-US" sz="1900" dirty="0"/>
          </a:p>
        </p:txBody>
      </p:sp>
      <p:sp>
        <p:nvSpPr>
          <p:cNvPr id="5" name="Text 3"/>
          <p:cNvSpPr/>
          <p:nvPr/>
        </p:nvSpPr>
        <p:spPr>
          <a:xfrm>
            <a:off x="5372695" y="2977634"/>
            <a:ext cx="2743200" cy="342900"/>
          </a:xfrm>
          <a:prstGeom prst="rect">
            <a:avLst/>
          </a:prstGeom>
          <a:noFill/>
          <a:ln/>
        </p:spPr>
        <p:txBody>
          <a:bodyPr wrap="none" lIns="0" tIns="0" rIns="0" bIns="0" rtlCol="0" anchor="t"/>
          <a:lstStyle/>
          <a:p>
            <a:pPr marL="0" indent="0">
              <a:lnSpc>
                <a:spcPts val="2700"/>
              </a:lnSpc>
              <a:buNone/>
            </a:pPr>
            <a:r>
              <a:rPr lang="en-US" sz="2150" dirty="0">
                <a:solidFill>
                  <a:srgbClr val="C6BFEE"/>
                </a:solidFill>
                <a:latin typeface="Prompt Medium" pitchFamily="34" charset="0"/>
                <a:ea typeface="Prompt Medium" pitchFamily="34" charset="-122"/>
                <a:cs typeface="Prompt Medium" pitchFamily="34" charset="-120"/>
              </a:rPr>
              <a:t>Conflict Resolution</a:t>
            </a:r>
            <a:endParaRPr lang="en-US" sz="2150" dirty="0"/>
          </a:p>
        </p:txBody>
      </p:sp>
      <p:sp>
        <p:nvSpPr>
          <p:cNvPr id="6" name="Text 4"/>
          <p:cNvSpPr/>
          <p:nvPr/>
        </p:nvSpPr>
        <p:spPr>
          <a:xfrm>
            <a:off x="5372695" y="3567351"/>
            <a:ext cx="3898821" cy="2765346"/>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Guiding teams and individuals to constructively address and resolve conflicts, identifying the root causes, and developing strategies to improve conflict management skills and maintain a harmonious work environment.</a:t>
            </a:r>
            <a:endParaRPr lang="en-US" sz="1900" dirty="0"/>
          </a:p>
        </p:txBody>
      </p:sp>
      <p:sp>
        <p:nvSpPr>
          <p:cNvPr id="7" name="Text 5"/>
          <p:cNvSpPr/>
          <p:nvPr/>
        </p:nvSpPr>
        <p:spPr>
          <a:xfrm>
            <a:off x="9881354" y="2977634"/>
            <a:ext cx="2743200" cy="342900"/>
          </a:xfrm>
          <a:prstGeom prst="rect">
            <a:avLst/>
          </a:prstGeom>
          <a:noFill/>
          <a:ln/>
        </p:spPr>
        <p:txBody>
          <a:bodyPr wrap="none" lIns="0" tIns="0" rIns="0" bIns="0" rtlCol="0" anchor="t"/>
          <a:lstStyle/>
          <a:p>
            <a:pPr marL="0" indent="0">
              <a:lnSpc>
                <a:spcPts val="2700"/>
              </a:lnSpc>
              <a:buNone/>
            </a:pPr>
            <a:r>
              <a:rPr lang="en-US" sz="2150" dirty="0">
                <a:solidFill>
                  <a:srgbClr val="C6BFEE"/>
                </a:solidFill>
                <a:latin typeface="Prompt Medium" pitchFamily="34" charset="0"/>
                <a:ea typeface="Prompt Medium" pitchFamily="34" charset="-122"/>
                <a:cs typeface="Prompt Medium" pitchFamily="34" charset="-120"/>
              </a:rPr>
              <a:t>Group Dynamics</a:t>
            </a:r>
            <a:endParaRPr lang="en-US" sz="2150" dirty="0"/>
          </a:p>
        </p:txBody>
      </p:sp>
      <p:sp>
        <p:nvSpPr>
          <p:cNvPr id="8" name="Text 6"/>
          <p:cNvSpPr/>
          <p:nvPr/>
        </p:nvSpPr>
        <p:spPr>
          <a:xfrm>
            <a:off x="9881354" y="3567351"/>
            <a:ext cx="3898821" cy="2370296"/>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Analyzing and optimizing the interactions, roles, and decision-making processes within groups to improve team dynamics, increase productivity, and foster a more collaborative and inclusive culture.</a:t>
            </a:r>
            <a:endParaRPr lang="en-US" sz="1900" dirty="0"/>
          </a:p>
        </p:txBody>
      </p:sp>
      <p:pic>
        <p:nvPicPr>
          <p:cNvPr id="10" name="Picture 9">
            <a:extLst>
              <a:ext uri="{FF2B5EF4-FFF2-40B4-BE49-F238E27FC236}">
                <a16:creationId xmlns:a16="http://schemas.microsoft.com/office/drawing/2014/main" xmlns="" id="{826D400E-FEF9-6D33-7A68-8C3D6FC9C346}"/>
              </a:ext>
            </a:extLst>
          </p:cNvPr>
          <p:cNvPicPr>
            <a:picLocks noChangeAspect="1"/>
          </p:cNvPicPr>
          <p:nvPr/>
        </p:nvPicPr>
        <p:blipFill>
          <a:blip r:embed="rId3"/>
          <a:stretch>
            <a:fillRect/>
          </a:stretch>
        </p:blipFill>
        <p:spPr>
          <a:xfrm>
            <a:off x="11934449" y="7726838"/>
            <a:ext cx="2695951" cy="3810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92906"/>
          </a:xfrm>
          <a:prstGeom prst="rect">
            <a:avLst/>
          </a:prstGeom>
        </p:spPr>
      </p:pic>
      <p:sp>
        <p:nvSpPr>
          <p:cNvPr id="3" name="Text 0"/>
          <p:cNvSpPr/>
          <p:nvPr/>
        </p:nvSpPr>
        <p:spPr>
          <a:xfrm>
            <a:off x="641985" y="2798326"/>
            <a:ext cx="5864304" cy="509588"/>
          </a:xfrm>
          <a:prstGeom prst="rect">
            <a:avLst/>
          </a:prstGeom>
          <a:noFill/>
          <a:ln/>
        </p:spPr>
        <p:txBody>
          <a:bodyPr wrap="none" lIns="0" tIns="0" rIns="0" bIns="0" rtlCol="0" anchor="t"/>
          <a:lstStyle/>
          <a:p>
            <a:pPr marL="0" indent="0">
              <a:lnSpc>
                <a:spcPts val="4000"/>
              </a:lnSpc>
              <a:buNone/>
            </a:pPr>
            <a:r>
              <a:rPr lang="en-US" sz="3200" dirty="0">
                <a:solidFill>
                  <a:srgbClr val="C6BFEE"/>
                </a:solidFill>
                <a:latin typeface="Prompt Medium" pitchFamily="34" charset="0"/>
                <a:ea typeface="Prompt Medium" pitchFamily="34" charset="-122"/>
                <a:cs typeface="Prompt Medium" pitchFamily="34" charset="-120"/>
              </a:rPr>
              <a:t>Comprehensive Interventions</a:t>
            </a:r>
            <a:endParaRPr lang="en-US" sz="3200" dirty="0"/>
          </a:p>
        </p:txBody>
      </p:sp>
      <p:sp>
        <p:nvSpPr>
          <p:cNvPr id="4" name="Shape 1"/>
          <p:cNvSpPr/>
          <p:nvPr/>
        </p:nvSpPr>
        <p:spPr>
          <a:xfrm>
            <a:off x="641985" y="5653564"/>
            <a:ext cx="13346430" cy="22860"/>
          </a:xfrm>
          <a:prstGeom prst="roundRect">
            <a:avLst>
              <a:gd name="adj" fmla="val 337016"/>
            </a:avLst>
          </a:prstGeom>
          <a:solidFill>
            <a:srgbClr val="6D4562"/>
          </a:solidFill>
          <a:ln/>
        </p:spPr>
      </p:sp>
      <p:sp>
        <p:nvSpPr>
          <p:cNvPr id="5" name="Shape 2"/>
          <p:cNvSpPr/>
          <p:nvPr/>
        </p:nvSpPr>
        <p:spPr>
          <a:xfrm>
            <a:off x="3921323" y="5011579"/>
            <a:ext cx="22860" cy="641985"/>
          </a:xfrm>
          <a:prstGeom prst="roundRect">
            <a:avLst>
              <a:gd name="adj" fmla="val 337016"/>
            </a:avLst>
          </a:prstGeom>
          <a:solidFill>
            <a:srgbClr val="6D4562"/>
          </a:solidFill>
          <a:ln/>
        </p:spPr>
      </p:sp>
      <p:sp>
        <p:nvSpPr>
          <p:cNvPr id="6" name="Shape 3"/>
          <p:cNvSpPr/>
          <p:nvPr/>
        </p:nvSpPr>
        <p:spPr>
          <a:xfrm>
            <a:off x="3726418" y="5447228"/>
            <a:ext cx="412671" cy="412671"/>
          </a:xfrm>
          <a:prstGeom prst="roundRect">
            <a:avLst>
              <a:gd name="adj" fmla="val 18669"/>
            </a:avLst>
          </a:prstGeom>
          <a:solidFill>
            <a:srgbClr val="542C49"/>
          </a:solidFill>
          <a:ln w="7620">
            <a:solidFill>
              <a:srgbClr val="6D4562"/>
            </a:solidFill>
            <a:prstDash val="solid"/>
          </a:ln>
        </p:spPr>
      </p:sp>
      <p:sp>
        <p:nvSpPr>
          <p:cNvPr id="7" name="Text 4"/>
          <p:cNvSpPr/>
          <p:nvPr/>
        </p:nvSpPr>
        <p:spPr>
          <a:xfrm>
            <a:off x="3887033" y="5531287"/>
            <a:ext cx="91440" cy="244554"/>
          </a:xfrm>
          <a:prstGeom prst="rect">
            <a:avLst/>
          </a:prstGeom>
          <a:noFill/>
          <a:ln/>
        </p:spPr>
        <p:txBody>
          <a:bodyPr wrap="none" lIns="0" tIns="0" rIns="0" bIns="0" rtlCol="0" anchor="t"/>
          <a:lstStyle/>
          <a:p>
            <a:pPr marL="0" indent="0" algn="ctr">
              <a:lnSpc>
                <a:spcPts val="1900"/>
              </a:lnSpc>
              <a:buNone/>
            </a:pPr>
            <a:r>
              <a:rPr lang="en-US" sz="1900" dirty="0">
                <a:solidFill>
                  <a:srgbClr val="DAD8E9"/>
                </a:solidFill>
                <a:latin typeface="Prompt Medium" pitchFamily="34" charset="0"/>
                <a:ea typeface="Prompt Medium" pitchFamily="34" charset="-122"/>
                <a:cs typeface="Prompt Medium" pitchFamily="34" charset="-120"/>
              </a:rPr>
              <a:t>1</a:t>
            </a:r>
            <a:endParaRPr lang="en-US" sz="1900" dirty="0"/>
          </a:p>
        </p:txBody>
      </p:sp>
      <p:sp>
        <p:nvSpPr>
          <p:cNvPr id="8" name="Text 5"/>
          <p:cNvSpPr/>
          <p:nvPr/>
        </p:nvSpPr>
        <p:spPr>
          <a:xfrm>
            <a:off x="2701647" y="3582948"/>
            <a:ext cx="2462212" cy="254794"/>
          </a:xfrm>
          <a:prstGeom prst="rect">
            <a:avLst/>
          </a:prstGeom>
          <a:noFill/>
          <a:ln/>
        </p:spPr>
        <p:txBody>
          <a:bodyPr wrap="none" lIns="0" tIns="0" rIns="0" bIns="0" rtlCol="0" anchor="t"/>
          <a:lstStyle/>
          <a:p>
            <a:pPr marL="0" indent="0" algn="ctr">
              <a:lnSpc>
                <a:spcPts val="2000"/>
              </a:lnSpc>
              <a:buNone/>
            </a:pPr>
            <a:r>
              <a:rPr lang="en-US" sz="1600" dirty="0">
                <a:solidFill>
                  <a:srgbClr val="DAD8E9"/>
                </a:solidFill>
                <a:latin typeface="Prompt Medium" pitchFamily="34" charset="0"/>
                <a:ea typeface="Prompt Medium" pitchFamily="34" charset="-122"/>
                <a:cs typeface="Prompt Medium" pitchFamily="34" charset="-120"/>
              </a:rPr>
              <a:t>Organizational Diagnosis</a:t>
            </a:r>
            <a:endParaRPr lang="en-US" sz="1600" dirty="0"/>
          </a:p>
        </p:txBody>
      </p:sp>
      <p:sp>
        <p:nvSpPr>
          <p:cNvPr id="9" name="Text 6"/>
          <p:cNvSpPr/>
          <p:nvPr/>
        </p:nvSpPr>
        <p:spPr>
          <a:xfrm>
            <a:off x="825341" y="3947755"/>
            <a:ext cx="6214824" cy="880467"/>
          </a:xfrm>
          <a:prstGeom prst="rect">
            <a:avLst/>
          </a:prstGeom>
          <a:noFill/>
          <a:ln/>
        </p:spPr>
        <p:txBody>
          <a:bodyPr wrap="square" lIns="0" tIns="0" rIns="0" bIns="0" rtlCol="0" anchor="t"/>
          <a:lstStyle/>
          <a:p>
            <a:pPr marL="0" indent="0" algn="ctr">
              <a:lnSpc>
                <a:spcPts val="2300"/>
              </a:lnSpc>
              <a:buNone/>
            </a:pPr>
            <a:r>
              <a:rPr lang="en-US" sz="1400" dirty="0">
                <a:solidFill>
                  <a:srgbClr val="DAD8E9"/>
                </a:solidFill>
                <a:latin typeface="Mukta Light" pitchFamily="34" charset="0"/>
                <a:ea typeface="Mukta Light" pitchFamily="34" charset="-122"/>
                <a:cs typeface="Mukta Light" pitchFamily="34" charset="-120"/>
              </a:rPr>
              <a:t>Conducting a thorough assessment of the organization's current state, including its structure, culture, processes, and performance, to identify areas for improvement and opportunities for growth.</a:t>
            </a:r>
            <a:endParaRPr lang="en-US" sz="1400" dirty="0"/>
          </a:p>
        </p:txBody>
      </p:sp>
      <p:sp>
        <p:nvSpPr>
          <p:cNvPr id="10" name="Shape 7"/>
          <p:cNvSpPr/>
          <p:nvPr/>
        </p:nvSpPr>
        <p:spPr>
          <a:xfrm>
            <a:off x="7303770" y="5653564"/>
            <a:ext cx="22860" cy="641985"/>
          </a:xfrm>
          <a:prstGeom prst="roundRect">
            <a:avLst>
              <a:gd name="adj" fmla="val 337016"/>
            </a:avLst>
          </a:prstGeom>
          <a:solidFill>
            <a:srgbClr val="6D4562"/>
          </a:solidFill>
          <a:ln/>
        </p:spPr>
      </p:sp>
      <p:sp>
        <p:nvSpPr>
          <p:cNvPr id="11" name="Shape 8"/>
          <p:cNvSpPr/>
          <p:nvPr/>
        </p:nvSpPr>
        <p:spPr>
          <a:xfrm>
            <a:off x="7108865" y="5447228"/>
            <a:ext cx="412671" cy="412671"/>
          </a:xfrm>
          <a:prstGeom prst="roundRect">
            <a:avLst>
              <a:gd name="adj" fmla="val 18669"/>
            </a:avLst>
          </a:prstGeom>
          <a:solidFill>
            <a:srgbClr val="542C49"/>
          </a:solidFill>
          <a:ln w="7620">
            <a:solidFill>
              <a:srgbClr val="6D4562"/>
            </a:solidFill>
            <a:prstDash val="solid"/>
          </a:ln>
        </p:spPr>
      </p:sp>
      <p:sp>
        <p:nvSpPr>
          <p:cNvPr id="12" name="Text 9"/>
          <p:cNvSpPr/>
          <p:nvPr/>
        </p:nvSpPr>
        <p:spPr>
          <a:xfrm>
            <a:off x="7243643" y="5531287"/>
            <a:ext cx="143113" cy="244554"/>
          </a:xfrm>
          <a:prstGeom prst="rect">
            <a:avLst/>
          </a:prstGeom>
          <a:noFill/>
          <a:ln/>
        </p:spPr>
        <p:txBody>
          <a:bodyPr wrap="none" lIns="0" tIns="0" rIns="0" bIns="0" rtlCol="0" anchor="t"/>
          <a:lstStyle/>
          <a:p>
            <a:pPr marL="0" indent="0" algn="ctr">
              <a:lnSpc>
                <a:spcPts val="1900"/>
              </a:lnSpc>
              <a:buNone/>
            </a:pPr>
            <a:r>
              <a:rPr lang="en-US" sz="1900" dirty="0">
                <a:solidFill>
                  <a:srgbClr val="DAD8E9"/>
                </a:solidFill>
                <a:latin typeface="Prompt Medium" pitchFamily="34" charset="0"/>
                <a:ea typeface="Prompt Medium" pitchFamily="34" charset="-122"/>
                <a:cs typeface="Prompt Medium" pitchFamily="34" charset="-120"/>
              </a:rPr>
              <a:t>2</a:t>
            </a:r>
            <a:endParaRPr lang="en-US" sz="1900" dirty="0"/>
          </a:p>
        </p:txBody>
      </p:sp>
      <p:sp>
        <p:nvSpPr>
          <p:cNvPr id="13" name="Text 10"/>
          <p:cNvSpPr/>
          <p:nvPr/>
        </p:nvSpPr>
        <p:spPr>
          <a:xfrm>
            <a:off x="6219706" y="6478905"/>
            <a:ext cx="2190869" cy="254794"/>
          </a:xfrm>
          <a:prstGeom prst="rect">
            <a:avLst/>
          </a:prstGeom>
          <a:noFill/>
          <a:ln/>
        </p:spPr>
        <p:txBody>
          <a:bodyPr wrap="none" lIns="0" tIns="0" rIns="0" bIns="0" rtlCol="0" anchor="t"/>
          <a:lstStyle/>
          <a:p>
            <a:pPr marL="0" indent="0" algn="ctr">
              <a:lnSpc>
                <a:spcPts val="2000"/>
              </a:lnSpc>
              <a:buNone/>
            </a:pPr>
            <a:r>
              <a:rPr lang="en-US" sz="1600" dirty="0">
                <a:solidFill>
                  <a:srgbClr val="DAD8E9"/>
                </a:solidFill>
                <a:latin typeface="Prompt Medium" pitchFamily="34" charset="0"/>
                <a:ea typeface="Prompt Medium" pitchFamily="34" charset="-122"/>
                <a:cs typeface="Prompt Medium" pitchFamily="34" charset="-120"/>
              </a:rPr>
              <a:t>Organizational Design</a:t>
            </a:r>
            <a:endParaRPr lang="en-US" sz="1600" dirty="0"/>
          </a:p>
        </p:txBody>
      </p:sp>
      <p:sp>
        <p:nvSpPr>
          <p:cNvPr id="14" name="Text 11"/>
          <p:cNvSpPr/>
          <p:nvPr/>
        </p:nvSpPr>
        <p:spPr>
          <a:xfrm>
            <a:off x="4207788" y="6843713"/>
            <a:ext cx="6214824" cy="880467"/>
          </a:xfrm>
          <a:prstGeom prst="rect">
            <a:avLst/>
          </a:prstGeom>
          <a:noFill/>
          <a:ln/>
        </p:spPr>
        <p:txBody>
          <a:bodyPr wrap="square" lIns="0" tIns="0" rIns="0" bIns="0" rtlCol="0" anchor="t"/>
          <a:lstStyle/>
          <a:p>
            <a:pPr marL="0" indent="0" algn="ctr">
              <a:lnSpc>
                <a:spcPts val="2300"/>
              </a:lnSpc>
              <a:buNone/>
            </a:pPr>
            <a:r>
              <a:rPr lang="en-US" sz="1400" dirty="0">
                <a:solidFill>
                  <a:srgbClr val="DAD8E9"/>
                </a:solidFill>
                <a:latin typeface="Mukta Light" pitchFamily="34" charset="0"/>
                <a:ea typeface="Mukta Light" pitchFamily="34" charset="-122"/>
                <a:cs typeface="Mukta Light" pitchFamily="34" charset="-120"/>
              </a:rPr>
              <a:t>Redesigning the organizational structure, roles, and responsibilities to optimize efficiency, enhance communication, and support the company's strategic objectives.</a:t>
            </a:r>
            <a:endParaRPr lang="en-US" sz="1400" dirty="0"/>
          </a:p>
        </p:txBody>
      </p:sp>
      <p:sp>
        <p:nvSpPr>
          <p:cNvPr id="15" name="Shape 12"/>
          <p:cNvSpPr/>
          <p:nvPr/>
        </p:nvSpPr>
        <p:spPr>
          <a:xfrm>
            <a:off x="10686217" y="5011579"/>
            <a:ext cx="22860" cy="641985"/>
          </a:xfrm>
          <a:prstGeom prst="roundRect">
            <a:avLst>
              <a:gd name="adj" fmla="val 337016"/>
            </a:avLst>
          </a:prstGeom>
          <a:solidFill>
            <a:srgbClr val="6D4562"/>
          </a:solidFill>
          <a:ln/>
        </p:spPr>
      </p:sp>
      <p:sp>
        <p:nvSpPr>
          <p:cNvPr id="16" name="Shape 13"/>
          <p:cNvSpPr/>
          <p:nvPr/>
        </p:nvSpPr>
        <p:spPr>
          <a:xfrm>
            <a:off x="10491311" y="5447228"/>
            <a:ext cx="412671" cy="412671"/>
          </a:xfrm>
          <a:prstGeom prst="roundRect">
            <a:avLst>
              <a:gd name="adj" fmla="val 18669"/>
            </a:avLst>
          </a:prstGeom>
          <a:solidFill>
            <a:srgbClr val="542C49"/>
          </a:solidFill>
          <a:ln w="7620">
            <a:solidFill>
              <a:srgbClr val="6D4562"/>
            </a:solidFill>
            <a:prstDash val="solid"/>
          </a:ln>
        </p:spPr>
      </p:sp>
      <p:sp>
        <p:nvSpPr>
          <p:cNvPr id="17" name="Text 14"/>
          <p:cNvSpPr/>
          <p:nvPr/>
        </p:nvSpPr>
        <p:spPr>
          <a:xfrm>
            <a:off x="10626685" y="5531287"/>
            <a:ext cx="141803" cy="244554"/>
          </a:xfrm>
          <a:prstGeom prst="rect">
            <a:avLst/>
          </a:prstGeom>
          <a:noFill/>
          <a:ln/>
        </p:spPr>
        <p:txBody>
          <a:bodyPr wrap="none" lIns="0" tIns="0" rIns="0" bIns="0" rtlCol="0" anchor="t"/>
          <a:lstStyle/>
          <a:p>
            <a:pPr marL="0" indent="0" algn="ctr">
              <a:lnSpc>
                <a:spcPts val="1900"/>
              </a:lnSpc>
              <a:buNone/>
            </a:pPr>
            <a:r>
              <a:rPr lang="en-US" sz="1900" dirty="0">
                <a:solidFill>
                  <a:srgbClr val="DAD8E9"/>
                </a:solidFill>
                <a:latin typeface="Prompt Medium" pitchFamily="34" charset="0"/>
                <a:ea typeface="Prompt Medium" pitchFamily="34" charset="-122"/>
                <a:cs typeface="Prompt Medium" pitchFamily="34" charset="-120"/>
              </a:rPr>
              <a:t>3</a:t>
            </a:r>
            <a:endParaRPr lang="en-US" sz="1900" dirty="0"/>
          </a:p>
        </p:txBody>
      </p:sp>
      <p:sp>
        <p:nvSpPr>
          <p:cNvPr id="18" name="Text 15"/>
          <p:cNvSpPr/>
          <p:nvPr/>
        </p:nvSpPr>
        <p:spPr>
          <a:xfrm>
            <a:off x="9632394" y="3582948"/>
            <a:ext cx="2130504" cy="254794"/>
          </a:xfrm>
          <a:prstGeom prst="rect">
            <a:avLst/>
          </a:prstGeom>
          <a:noFill/>
          <a:ln/>
        </p:spPr>
        <p:txBody>
          <a:bodyPr wrap="none" lIns="0" tIns="0" rIns="0" bIns="0" rtlCol="0" anchor="t"/>
          <a:lstStyle/>
          <a:p>
            <a:pPr marL="0" indent="0" algn="ctr">
              <a:lnSpc>
                <a:spcPts val="2000"/>
              </a:lnSpc>
              <a:buNone/>
            </a:pPr>
            <a:r>
              <a:rPr lang="en-US" sz="1600" dirty="0">
                <a:solidFill>
                  <a:srgbClr val="DAD8E9"/>
                </a:solidFill>
                <a:latin typeface="Prompt Medium" pitchFamily="34" charset="0"/>
                <a:ea typeface="Prompt Medium" pitchFamily="34" charset="-122"/>
                <a:cs typeface="Prompt Medium" pitchFamily="34" charset="-120"/>
              </a:rPr>
              <a:t>Change Management</a:t>
            </a:r>
            <a:endParaRPr lang="en-US" sz="1600" dirty="0"/>
          </a:p>
        </p:txBody>
      </p:sp>
      <p:sp>
        <p:nvSpPr>
          <p:cNvPr id="19" name="Text 16"/>
          <p:cNvSpPr/>
          <p:nvPr/>
        </p:nvSpPr>
        <p:spPr>
          <a:xfrm>
            <a:off x="7590234" y="3947755"/>
            <a:ext cx="6214824" cy="880467"/>
          </a:xfrm>
          <a:prstGeom prst="rect">
            <a:avLst/>
          </a:prstGeom>
          <a:noFill/>
          <a:ln/>
        </p:spPr>
        <p:txBody>
          <a:bodyPr wrap="square" lIns="0" tIns="0" rIns="0" bIns="0" rtlCol="0" anchor="t"/>
          <a:lstStyle/>
          <a:p>
            <a:pPr marL="0" indent="0" algn="ctr">
              <a:lnSpc>
                <a:spcPts val="2300"/>
              </a:lnSpc>
              <a:buNone/>
            </a:pPr>
            <a:r>
              <a:rPr lang="en-US" sz="1400" dirty="0">
                <a:solidFill>
                  <a:srgbClr val="DAD8E9"/>
                </a:solidFill>
                <a:latin typeface="Mukta Light" pitchFamily="34" charset="0"/>
                <a:ea typeface="Mukta Light" pitchFamily="34" charset="-122"/>
                <a:cs typeface="Mukta Light" pitchFamily="34" charset="-120"/>
              </a:rPr>
              <a:t>Developing and implementing a comprehensive change management strategy to ensure the successful adoption and sustainable implementation of organizational changes, minimizing resistance and maximizing the benefits.</a:t>
            </a:r>
            <a:endParaRPr lang="en-US" sz="1400" dirty="0"/>
          </a:p>
        </p:txBody>
      </p:sp>
      <p:pic>
        <p:nvPicPr>
          <p:cNvPr id="20" name="Picture 19">
            <a:extLst>
              <a:ext uri="{FF2B5EF4-FFF2-40B4-BE49-F238E27FC236}">
                <a16:creationId xmlns:a16="http://schemas.microsoft.com/office/drawing/2014/main" xmlns="" id="{5C3E1CD4-3187-EBF1-1C2D-C408CE42FCF6}"/>
              </a:ext>
            </a:extLst>
          </p:cNvPr>
          <p:cNvPicPr>
            <a:picLocks noChangeAspect="1"/>
          </p:cNvPicPr>
          <p:nvPr/>
        </p:nvPicPr>
        <p:blipFill>
          <a:blip r:embed="rId4"/>
          <a:stretch>
            <a:fillRect/>
          </a:stretch>
        </p:blipFill>
        <p:spPr>
          <a:xfrm>
            <a:off x="11934449" y="7726838"/>
            <a:ext cx="2695951" cy="3810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24614" y="1237178"/>
            <a:ext cx="7212806" cy="575072"/>
          </a:xfrm>
          <a:prstGeom prst="rect">
            <a:avLst/>
          </a:prstGeom>
          <a:noFill/>
          <a:ln/>
        </p:spPr>
        <p:txBody>
          <a:bodyPr wrap="none" lIns="0" tIns="0" rIns="0" bIns="0" rtlCol="0" anchor="t"/>
          <a:lstStyle/>
          <a:p>
            <a:pPr marL="0" indent="0">
              <a:lnSpc>
                <a:spcPts val="4500"/>
              </a:lnSpc>
              <a:buNone/>
            </a:pPr>
            <a:r>
              <a:rPr lang="en-US" sz="3600" dirty="0">
                <a:solidFill>
                  <a:srgbClr val="C6BFEE"/>
                </a:solidFill>
                <a:latin typeface="Prompt Medium" pitchFamily="34" charset="0"/>
                <a:ea typeface="Prompt Medium" pitchFamily="34" charset="-122"/>
                <a:cs typeface="Prompt Medium" pitchFamily="34" charset="-120"/>
              </a:rPr>
              <a:t>Total Organization Interventions</a:t>
            </a:r>
            <a:endParaRPr lang="en-US" sz="3600" dirty="0"/>
          </a:p>
        </p:txBody>
      </p:sp>
      <p:sp>
        <p:nvSpPr>
          <p:cNvPr id="4" name="Shape 1"/>
          <p:cNvSpPr/>
          <p:nvPr/>
        </p:nvSpPr>
        <p:spPr>
          <a:xfrm>
            <a:off x="724614" y="2122765"/>
            <a:ext cx="3743920" cy="2828211"/>
          </a:xfrm>
          <a:prstGeom prst="roundRect">
            <a:avLst>
              <a:gd name="adj" fmla="val 3075"/>
            </a:avLst>
          </a:prstGeom>
          <a:solidFill>
            <a:srgbClr val="542C49"/>
          </a:solidFill>
          <a:ln w="7620">
            <a:solidFill>
              <a:srgbClr val="6D4562"/>
            </a:solidFill>
            <a:prstDash val="solid"/>
          </a:ln>
        </p:spPr>
      </p:sp>
      <p:sp>
        <p:nvSpPr>
          <p:cNvPr id="5" name="Text 2"/>
          <p:cNvSpPr/>
          <p:nvPr/>
        </p:nvSpPr>
        <p:spPr>
          <a:xfrm>
            <a:off x="939165" y="2337316"/>
            <a:ext cx="2300407" cy="287536"/>
          </a:xfrm>
          <a:prstGeom prst="rect">
            <a:avLst/>
          </a:prstGeom>
          <a:noFill/>
          <a:ln/>
        </p:spPr>
        <p:txBody>
          <a:bodyPr wrap="none" lIns="0" tIns="0" rIns="0" bIns="0" rtlCol="0" anchor="t"/>
          <a:lstStyle/>
          <a:p>
            <a:pPr marL="0" indent="0">
              <a:lnSpc>
                <a:spcPts val="2250"/>
              </a:lnSpc>
              <a:buNone/>
            </a:pPr>
            <a:r>
              <a:rPr lang="en-US" sz="1800" dirty="0">
                <a:solidFill>
                  <a:srgbClr val="DAD8E9"/>
                </a:solidFill>
                <a:latin typeface="Prompt Medium" pitchFamily="34" charset="0"/>
                <a:ea typeface="Prompt Medium" pitchFamily="34" charset="-122"/>
                <a:cs typeface="Prompt Medium" pitchFamily="34" charset="-120"/>
              </a:rPr>
              <a:t>Strategic Planning</a:t>
            </a:r>
            <a:endParaRPr lang="en-US" sz="1800" dirty="0"/>
          </a:p>
        </p:txBody>
      </p:sp>
      <p:sp>
        <p:nvSpPr>
          <p:cNvPr id="6" name="Text 3"/>
          <p:cNvSpPr/>
          <p:nvPr/>
        </p:nvSpPr>
        <p:spPr>
          <a:xfrm>
            <a:off x="939165" y="2749034"/>
            <a:ext cx="3314819" cy="1987391"/>
          </a:xfrm>
          <a:prstGeom prst="rect">
            <a:avLst/>
          </a:prstGeom>
          <a:noFill/>
          <a:ln/>
        </p:spPr>
        <p:txBody>
          <a:bodyPr wrap="square" lIns="0" tIns="0" rIns="0" bIns="0" rtlCol="0" anchor="t"/>
          <a:lstStyle/>
          <a:p>
            <a:pPr marL="0" indent="0">
              <a:lnSpc>
                <a:spcPts val="2600"/>
              </a:lnSpc>
              <a:buNone/>
            </a:pPr>
            <a:r>
              <a:rPr lang="en-US" sz="1600" dirty="0">
                <a:solidFill>
                  <a:srgbClr val="DAD8E9"/>
                </a:solidFill>
                <a:latin typeface="Mukta Light" pitchFamily="34" charset="0"/>
                <a:ea typeface="Mukta Light" pitchFamily="34" charset="-122"/>
                <a:cs typeface="Mukta Light" pitchFamily="34" charset="-120"/>
              </a:rPr>
              <a:t>Facilitating the development and alignment of the organization's long-term vision, goals, and strategies to ensure the company is well-positioned for growth and success in the changing market landscape.</a:t>
            </a:r>
            <a:endParaRPr lang="en-US" sz="1600" dirty="0"/>
          </a:p>
        </p:txBody>
      </p:sp>
      <p:sp>
        <p:nvSpPr>
          <p:cNvPr id="7" name="Shape 4"/>
          <p:cNvSpPr/>
          <p:nvPr/>
        </p:nvSpPr>
        <p:spPr>
          <a:xfrm>
            <a:off x="4675465" y="2122765"/>
            <a:ext cx="3743920" cy="2828211"/>
          </a:xfrm>
          <a:prstGeom prst="roundRect">
            <a:avLst>
              <a:gd name="adj" fmla="val 3075"/>
            </a:avLst>
          </a:prstGeom>
          <a:solidFill>
            <a:srgbClr val="542C49"/>
          </a:solidFill>
          <a:ln w="7620">
            <a:solidFill>
              <a:srgbClr val="6D4562"/>
            </a:solidFill>
            <a:prstDash val="solid"/>
          </a:ln>
        </p:spPr>
      </p:sp>
      <p:sp>
        <p:nvSpPr>
          <p:cNvPr id="8" name="Text 5"/>
          <p:cNvSpPr/>
          <p:nvPr/>
        </p:nvSpPr>
        <p:spPr>
          <a:xfrm>
            <a:off x="4890016" y="2337316"/>
            <a:ext cx="2809994" cy="287536"/>
          </a:xfrm>
          <a:prstGeom prst="rect">
            <a:avLst/>
          </a:prstGeom>
          <a:noFill/>
          <a:ln/>
        </p:spPr>
        <p:txBody>
          <a:bodyPr wrap="none" lIns="0" tIns="0" rIns="0" bIns="0" rtlCol="0" anchor="t"/>
          <a:lstStyle/>
          <a:p>
            <a:pPr marL="0" indent="0">
              <a:lnSpc>
                <a:spcPts val="2250"/>
              </a:lnSpc>
              <a:buNone/>
            </a:pPr>
            <a:r>
              <a:rPr lang="en-US" sz="1800" dirty="0">
                <a:solidFill>
                  <a:srgbClr val="DAD8E9"/>
                </a:solidFill>
                <a:latin typeface="Prompt Medium" pitchFamily="34" charset="0"/>
                <a:ea typeface="Prompt Medium" pitchFamily="34" charset="-122"/>
                <a:cs typeface="Prompt Medium" pitchFamily="34" charset="-120"/>
              </a:rPr>
              <a:t>Leadership Development</a:t>
            </a:r>
            <a:endParaRPr lang="en-US" sz="1800" dirty="0"/>
          </a:p>
        </p:txBody>
      </p:sp>
      <p:sp>
        <p:nvSpPr>
          <p:cNvPr id="9" name="Text 6"/>
          <p:cNvSpPr/>
          <p:nvPr/>
        </p:nvSpPr>
        <p:spPr>
          <a:xfrm>
            <a:off x="4890016" y="2749034"/>
            <a:ext cx="3314819" cy="1987391"/>
          </a:xfrm>
          <a:prstGeom prst="rect">
            <a:avLst/>
          </a:prstGeom>
          <a:noFill/>
          <a:ln/>
        </p:spPr>
        <p:txBody>
          <a:bodyPr wrap="square" lIns="0" tIns="0" rIns="0" bIns="0" rtlCol="0" anchor="t"/>
          <a:lstStyle/>
          <a:p>
            <a:pPr marL="0" indent="0">
              <a:lnSpc>
                <a:spcPts val="2600"/>
              </a:lnSpc>
              <a:buNone/>
            </a:pPr>
            <a:r>
              <a:rPr lang="en-US" sz="1600" dirty="0">
                <a:solidFill>
                  <a:srgbClr val="DAD8E9"/>
                </a:solidFill>
                <a:latin typeface="Mukta Light" pitchFamily="34" charset="0"/>
                <a:ea typeface="Mukta Light" pitchFamily="34" charset="-122"/>
                <a:cs typeface="Mukta Light" pitchFamily="34" charset="-120"/>
              </a:rPr>
              <a:t>Designing and implementing programs to enhance the skills, capabilities, and effectiveness of the organization's leaders, fostering a strong and visionary leadership team that can drive sustainable change.</a:t>
            </a:r>
            <a:endParaRPr lang="en-US" sz="1600" dirty="0"/>
          </a:p>
        </p:txBody>
      </p:sp>
      <p:sp>
        <p:nvSpPr>
          <p:cNvPr id="10" name="Shape 7"/>
          <p:cNvSpPr/>
          <p:nvPr/>
        </p:nvSpPr>
        <p:spPr>
          <a:xfrm>
            <a:off x="724614" y="5157907"/>
            <a:ext cx="7694771" cy="1834515"/>
          </a:xfrm>
          <a:prstGeom prst="roundRect">
            <a:avLst>
              <a:gd name="adj" fmla="val 4740"/>
            </a:avLst>
          </a:prstGeom>
          <a:solidFill>
            <a:srgbClr val="542C49"/>
          </a:solidFill>
          <a:ln w="7620">
            <a:solidFill>
              <a:srgbClr val="6D4562"/>
            </a:solidFill>
            <a:prstDash val="solid"/>
          </a:ln>
        </p:spPr>
      </p:sp>
      <p:sp>
        <p:nvSpPr>
          <p:cNvPr id="11" name="Text 8"/>
          <p:cNvSpPr/>
          <p:nvPr/>
        </p:nvSpPr>
        <p:spPr>
          <a:xfrm>
            <a:off x="939165" y="5372457"/>
            <a:ext cx="2509718" cy="287536"/>
          </a:xfrm>
          <a:prstGeom prst="rect">
            <a:avLst/>
          </a:prstGeom>
          <a:noFill/>
          <a:ln/>
        </p:spPr>
        <p:txBody>
          <a:bodyPr wrap="none" lIns="0" tIns="0" rIns="0" bIns="0" rtlCol="0" anchor="t"/>
          <a:lstStyle/>
          <a:p>
            <a:pPr marL="0" indent="0">
              <a:lnSpc>
                <a:spcPts val="2250"/>
              </a:lnSpc>
              <a:buNone/>
            </a:pPr>
            <a:r>
              <a:rPr lang="en-US" sz="1800" dirty="0">
                <a:solidFill>
                  <a:srgbClr val="DAD8E9"/>
                </a:solidFill>
                <a:latin typeface="Prompt Medium" pitchFamily="34" charset="0"/>
                <a:ea typeface="Prompt Medium" pitchFamily="34" charset="-122"/>
                <a:cs typeface="Prompt Medium" pitchFamily="34" charset="-120"/>
              </a:rPr>
              <a:t>Organizational Culture</a:t>
            </a:r>
            <a:endParaRPr lang="en-US" sz="1800" dirty="0"/>
          </a:p>
        </p:txBody>
      </p:sp>
      <p:sp>
        <p:nvSpPr>
          <p:cNvPr id="12" name="Text 9"/>
          <p:cNvSpPr/>
          <p:nvPr/>
        </p:nvSpPr>
        <p:spPr>
          <a:xfrm>
            <a:off x="939165" y="5784175"/>
            <a:ext cx="7265670" cy="993696"/>
          </a:xfrm>
          <a:prstGeom prst="rect">
            <a:avLst/>
          </a:prstGeom>
          <a:noFill/>
          <a:ln/>
        </p:spPr>
        <p:txBody>
          <a:bodyPr wrap="square" lIns="0" tIns="0" rIns="0" bIns="0" rtlCol="0" anchor="t"/>
          <a:lstStyle/>
          <a:p>
            <a:pPr marL="0" indent="0">
              <a:lnSpc>
                <a:spcPts val="2600"/>
              </a:lnSpc>
              <a:buNone/>
            </a:pPr>
            <a:r>
              <a:rPr lang="en-US" sz="1600" dirty="0">
                <a:solidFill>
                  <a:srgbClr val="DAD8E9"/>
                </a:solidFill>
                <a:latin typeface="Mukta Light" pitchFamily="34" charset="0"/>
                <a:ea typeface="Mukta Light" pitchFamily="34" charset="-122"/>
                <a:cs typeface="Mukta Light" pitchFamily="34" charset="-120"/>
              </a:rPr>
              <a:t>Assessing and shaping the organization's values, beliefs, and behaviors to create a more positive, collaborative, and innovative culture that supports the company's strategic objectives and empowers employees.</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8790" y="976193"/>
            <a:ext cx="5573911" cy="634008"/>
          </a:xfrm>
          <a:prstGeom prst="rect">
            <a:avLst/>
          </a:prstGeom>
          <a:noFill/>
          <a:ln/>
        </p:spPr>
        <p:txBody>
          <a:bodyPr wrap="none" lIns="0" tIns="0" rIns="0" bIns="0" rtlCol="0" anchor="t"/>
          <a:lstStyle/>
          <a:p>
            <a:pPr marL="0" indent="0">
              <a:lnSpc>
                <a:spcPts val="4950"/>
              </a:lnSpc>
              <a:buNone/>
            </a:pPr>
            <a:r>
              <a:rPr lang="en-US" sz="3950" dirty="0">
                <a:solidFill>
                  <a:srgbClr val="C6BFEE"/>
                </a:solidFill>
                <a:latin typeface="Prompt Medium" pitchFamily="34" charset="0"/>
                <a:ea typeface="Prompt Medium" pitchFamily="34" charset="-122"/>
                <a:cs typeface="Prompt Medium" pitchFamily="34" charset="-120"/>
              </a:rPr>
              <a:t>The Washboard Model</a:t>
            </a:r>
            <a:endParaRPr lang="en-US" sz="3950" dirty="0"/>
          </a:p>
        </p:txBody>
      </p:sp>
      <p:sp>
        <p:nvSpPr>
          <p:cNvPr id="4" name="Shape 1"/>
          <p:cNvSpPr/>
          <p:nvPr/>
        </p:nvSpPr>
        <p:spPr>
          <a:xfrm>
            <a:off x="798790" y="2209205"/>
            <a:ext cx="513517" cy="513517"/>
          </a:xfrm>
          <a:prstGeom prst="roundRect">
            <a:avLst>
              <a:gd name="adj" fmla="val 18667"/>
            </a:avLst>
          </a:prstGeom>
          <a:solidFill>
            <a:srgbClr val="542C49"/>
          </a:solidFill>
          <a:ln w="7620">
            <a:solidFill>
              <a:srgbClr val="6D4562"/>
            </a:solidFill>
            <a:prstDash val="solid"/>
          </a:ln>
        </p:spPr>
      </p:sp>
      <p:sp>
        <p:nvSpPr>
          <p:cNvPr id="5" name="Text 2"/>
          <p:cNvSpPr/>
          <p:nvPr/>
        </p:nvSpPr>
        <p:spPr>
          <a:xfrm>
            <a:off x="998577" y="2313742"/>
            <a:ext cx="113824" cy="304324"/>
          </a:xfrm>
          <a:prstGeom prst="rect">
            <a:avLst/>
          </a:prstGeom>
          <a:noFill/>
          <a:ln/>
        </p:spPr>
        <p:txBody>
          <a:bodyPr wrap="none" lIns="0" tIns="0" rIns="0" bIns="0" rtlCol="0" anchor="t"/>
          <a:lstStyle/>
          <a:p>
            <a:pPr marL="0" indent="0" algn="ctr">
              <a:lnSpc>
                <a:spcPts val="2350"/>
              </a:lnSpc>
              <a:buNone/>
            </a:pPr>
            <a:r>
              <a:rPr lang="en-US" sz="2350" dirty="0">
                <a:solidFill>
                  <a:srgbClr val="DAD8E9"/>
                </a:solidFill>
                <a:latin typeface="Prompt Medium" pitchFamily="34" charset="0"/>
                <a:ea typeface="Prompt Medium" pitchFamily="34" charset="-122"/>
                <a:cs typeface="Prompt Medium" pitchFamily="34" charset="-120"/>
              </a:rPr>
              <a:t>1</a:t>
            </a:r>
            <a:endParaRPr lang="en-US" sz="2350" dirty="0"/>
          </a:p>
        </p:txBody>
      </p:sp>
      <p:sp>
        <p:nvSpPr>
          <p:cNvPr id="6" name="Text 3"/>
          <p:cNvSpPr/>
          <p:nvPr/>
        </p:nvSpPr>
        <p:spPr>
          <a:xfrm>
            <a:off x="1540431" y="2209205"/>
            <a:ext cx="2535912" cy="316944"/>
          </a:xfrm>
          <a:prstGeom prst="rect">
            <a:avLst/>
          </a:prstGeom>
          <a:noFill/>
          <a:ln/>
        </p:spPr>
        <p:txBody>
          <a:bodyPr wrap="none" lIns="0" tIns="0" rIns="0" bIns="0" rtlCol="0" anchor="t"/>
          <a:lstStyle/>
          <a:p>
            <a:pPr marL="0" indent="0">
              <a:lnSpc>
                <a:spcPts val="2450"/>
              </a:lnSpc>
              <a:buNone/>
            </a:pPr>
            <a:r>
              <a:rPr lang="en-US" sz="1950" dirty="0">
                <a:solidFill>
                  <a:srgbClr val="DAD8E9"/>
                </a:solidFill>
                <a:latin typeface="Prompt Medium" pitchFamily="34" charset="0"/>
                <a:ea typeface="Prompt Medium" pitchFamily="34" charset="-122"/>
                <a:cs typeface="Prompt Medium" pitchFamily="34" charset="-120"/>
              </a:rPr>
              <a:t>Data Collection</a:t>
            </a:r>
            <a:endParaRPr lang="en-US" sz="1950" dirty="0"/>
          </a:p>
        </p:txBody>
      </p:sp>
      <p:sp>
        <p:nvSpPr>
          <p:cNvPr id="7" name="Text 4"/>
          <p:cNvSpPr/>
          <p:nvPr/>
        </p:nvSpPr>
        <p:spPr>
          <a:xfrm>
            <a:off x="1540431" y="2663071"/>
            <a:ext cx="2917508" cy="1825823"/>
          </a:xfrm>
          <a:prstGeom prst="rect">
            <a:avLst/>
          </a:prstGeom>
          <a:noFill/>
          <a:ln/>
        </p:spPr>
        <p:txBody>
          <a:bodyPr wrap="square" lIns="0" tIns="0" rIns="0" bIns="0" rtlCol="0" anchor="t"/>
          <a:lstStyle/>
          <a:p>
            <a:pPr marL="0" indent="0">
              <a:lnSpc>
                <a:spcPts val="2850"/>
              </a:lnSpc>
              <a:buNone/>
            </a:pPr>
            <a:r>
              <a:rPr lang="en-US" sz="1750" dirty="0">
                <a:solidFill>
                  <a:srgbClr val="DAD8E9"/>
                </a:solidFill>
                <a:latin typeface="Mukta Light" pitchFamily="34" charset="0"/>
                <a:ea typeface="Mukta Light" pitchFamily="34" charset="-122"/>
                <a:cs typeface="Mukta Light" pitchFamily="34" charset="-120"/>
              </a:rPr>
              <a:t>Gathering comprehensive data about the organization's current state, including its processes, structures, and performance.</a:t>
            </a:r>
            <a:endParaRPr lang="en-US" sz="1750" dirty="0"/>
          </a:p>
        </p:txBody>
      </p:sp>
      <p:sp>
        <p:nvSpPr>
          <p:cNvPr id="8" name="Shape 5"/>
          <p:cNvSpPr/>
          <p:nvPr/>
        </p:nvSpPr>
        <p:spPr>
          <a:xfrm>
            <a:off x="4686062" y="2209205"/>
            <a:ext cx="513517" cy="513517"/>
          </a:xfrm>
          <a:prstGeom prst="roundRect">
            <a:avLst>
              <a:gd name="adj" fmla="val 18667"/>
            </a:avLst>
          </a:prstGeom>
          <a:solidFill>
            <a:srgbClr val="542C49"/>
          </a:solidFill>
          <a:ln w="7620">
            <a:solidFill>
              <a:srgbClr val="6D4562"/>
            </a:solidFill>
            <a:prstDash val="solid"/>
          </a:ln>
        </p:spPr>
      </p:sp>
      <p:sp>
        <p:nvSpPr>
          <p:cNvPr id="9" name="Text 6"/>
          <p:cNvSpPr/>
          <p:nvPr/>
        </p:nvSpPr>
        <p:spPr>
          <a:xfrm>
            <a:off x="4853821" y="2313742"/>
            <a:ext cx="177998" cy="304324"/>
          </a:xfrm>
          <a:prstGeom prst="rect">
            <a:avLst/>
          </a:prstGeom>
          <a:noFill/>
          <a:ln/>
        </p:spPr>
        <p:txBody>
          <a:bodyPr wrap="none" lIns="0" tIns="0" rIns="0" bIns="0" rtlCol="0" anchor="t"/>
          <a:lstStyle/>
          <a:p>
            <a:pPr marL="0" indent="0" algn="ctr">
              <a:lnSpc>
                <a:spcPts val="2350"/>
              </a:lnSpc>
              <a:buNone/>
            </a:pPr>
            <a:r>
              <a:rPr lang="en-US" sz="2350" dirty="0">
                <a:solidFill>
                  <a:srgbClr val="DAD8E9"/>
                </a:solidFill>
                <a:latin typeface="Prompt Medium" pitchFamily="34" charset="0"/>
                <a:ea typeface="Prompt Medium" pitchFamily="34" charset="-122"/>
                <a:cs typeface="Prompt Medium" pitchFamily="34" charset="-120"/>
              </a:rPr>
              <a:t>2</a:t>
            </a:r>
            <a:endParaRPr lang="en-US" sz="2350" dirty="0"/>
          </a:p>
        </p:txBody>
      </p:sp>
      <p:sp>
        <p:nvSpPr>
          <p:cNvPr id="10" name="Text 7"/>
          <p:cNvSpPr/>
          <p:nvPr/>
        </p:nvSpPr>
        <p:spPr>
          <a:xfrm>
            <a:off x="5427702" y="2209205"/>
            <a:ext cx="2535912" cy="316944"/>
          </a:xfrm>
          <a:prstGeom prst="rect">
            <a:avLst/>
          </a:prstGeom>
          <a:noFill/>
          <a:ln/>
        </p:spPr>
        <p:txBody>
          <a:bodyPr wrap="none" lIns="0" tIns="0" rIns="0" bIns="0" rtlCol="0" anchor="t"/>
          <a:lstStyle/>
          <a:p>
            <a:pPr marL="0" indent="0">
              <a:lnSpc>
                <a:spcPts val="2450"/>
              </a:lnSpc>
              <a:buNone/>
            </a:pPr>
            <a:r>
              <a:rPr lang="en-US" sz="1950" dirty="0">
                <a:solidFill>
                  <a:srgbClr val="DAD8E9"/>
                </a:solidFill>
                <a:latin typeface="Prompt Medium" pitchFamily="34" charset="0"/>
                <a:ea typeface="Prompt Medium" pitchFamily="34" charset="-122"/>
                <a:cs typeface="Prompt Medium" pitchFamily="34" charset="-120"/>
              </a:rPr>
              <a:t>Data Analysis</a:t>
            </a:r>
            <a:endParaRPr lang="en-US" sz="1950" dirty="0"/>
          </a:p>
        </p:txBody>
      </p:sp>
      <p:sp>
        <p:nvSpPr>
          <p:cNvPr id="11" name="Text 8"/>
          <p:cNvSpPr/>
          <p:nvPr/>
        </p:nvSpPr>
        <p:spPr>
          <a:xfrm>
            <a:off x="5427702" y="2663071"/>
            <a:ext cx="2917508" cy="1460659"/>
          </a:xfrm>
          <a:prstGeom prst="rect">
            <a:avLst/>
          </a:prstGeom>
          <a:noFill/>
          <a:ln/>
        </p:spPr>
        <p:txBody>
          <a:bodyPr wrap="square" lIns="0" tIns="0" rIns="0" bIns="0" rtlCol="0" anchor="t"/>
          <a:lstStyle/>
          <a:p>
            <a:pPr marL="0" indent="0">
              <a:lnSpc>
                <a:spcPts val="2850"/>
              </a:lnSpc>
              <a:buNone/>
            </a:pPr>
            <a:r>
              <a:rPr lang="en-US" sz="1750" dirty="0">
                <a:solidFill>
                  <a:srgbClr val="DAD8E9"/>
                </a:solidFill>
                <a:latin typeface="Mukta Light" pitchFamily="34" charset="0"/>
                <a:ea typeface="Mukta Light" pitchFamily="34" charset="-122"/>
                <a:cs typeface="Mukta Light" pitchFamily="34" charset="-120"/>
              </a:rPr>
              <a:t>Thoroughly analyzing the collected data to identify patterns, trends, and areas for improvement.</a:t>
            </a:r>
            <a:endParaRPr lang="en-US" sz="1750" dirty="0"/>
          </a:p>
        </p:txBody>
      </p:sp>
      <p:sp>
        <p:nvSpPr>
          <p:cNvPr id="12" name="Shape 9"/>
          <p:cNvSpPr/>
          <p:nvPr/>
        </p:nvSpPr>
        <p:spPr>
          <a:xfrm>
            <a:off x="798790" y="4973717"/>
            <a:ext cx="513517" cy="513517"/>
          </a:xfrm>
          <a:prstGeom prst="roundRect">
            <a:avLst>
              <a:gd name="adj" fmla="val 18667"/>
            </a:avLst>
          </a:prstGeom>
          <a:solidFill>
            <a:srgbClr val="542C49"/>
          </a:solidFill>
          <a:ln w="7620">
            <a:solidFill>
              <a:srgbClr val="6D4562"/>
            </a:solidFill>
            <a:prstDash val="solid"/>
          </a:ln>
        </p:spPr>
      </p:sp>
      <p:sp>
        <p:nvSpPr>
          <p:cNvPr id="13" name="Text 10"/>
          <p:cNvSpPr/>
          <p:nvPr/>
        </p:nvSpPr>
        <p:spPr>
          <a:xfrm>
            <a:off x="967264" y="5078254"/>
            <a:ext cx="176451" cy="304324"/>
          </a:xfrm>
          <a:prstGeom prst="rect">
            <a:avLst/>
          </a:prstGeom>
          <a:noFill/>
          <a:ln/>
        </p:spPr>
        <p:txBody>
          <a:bodyPr wrap="none" lIns="0" tIns="0" rIns="0" bIns="0" rtlCol="0" anchor="t"/>
          <a:lstStyle/>
          <a:p>
            <a:pPr marL="0" indent="0" algn="ctr">
              <a:lnSpc>
                <a:spcPts val="2350"/>
              </a:lnSpc>
              <a:buNone/>
            </a:pPr>
            <a:r>
              <a:rPr lang="en-US" sz="2350" dirty="0">
                <a:solidFill>
                  <a:srgbClr val="DAD8E9"/>
                </a:solidFill>
                <a:latin typeface="Prompt Medium" pitchFamily="34" charset="0"/>
                <a:ea typeface="Prompt Medium" pitchFamily="34" charset="-122"/>
                <a:cs typeface="Prompt Medium" pitchFamily="34" charset="-120"/>
              </a:rPr>
              <a:t>3</a:t>
            </a:r>
            <a:endParaRPr lang="en-US" sz="2350" dirty="0"/>
          </a:p>
        </p:txBody>
      </p:sp>
      <p:sp>
        <p:nvSpPr>
          <p:cNvPr id="14" name="Text 11"/>
          <p:cNvSpPr/>
          <p:nvPr/>
        </p:nvSpPr>
        <p:spPr>
          <a:xfrm>
            <a:off x="1540431" y="4973717"/>
            <a:ext cx="2906792" cy="316944"/>
          </a:xfrm>
          <a:prstGeom prst="rect">
            <a:avLst/>
          </a:prstGeom>
          <a:noFill/>
          <a:ln/>
        </p:spPr>
        <p:txBody>
          <a:bodyPr wrap="none" lIns="0" tIns="0" rIns="0" bIns="0" rtlCol="0" anchor="t"/>
          <a:lstStyle/>
          <a:p>
            <a:pPr marL="0" indent="0">
              <a:lnSpc>
                <a:spcPts val="2450"/>
              </a:lnSpc>
              <a:buNone/>
            </a:pPr>
            <a:r>
              <a:rPr lang="en-US" sz="1950" dirty="0">
                <a:solidFill>
                  <a:srgbClr val="DAD8E9"/>
                </a:solidFill>
                <a:latin typeface="Prompt Medium" pitchFamily="34" charset="0"/>
                <a:ea typeface="Prompt Medium" pitchFamily="34" charset="-122"/>
                <a:cs typeface="Prompt Medium" pitchFamily="34" charset="-120"/>
              </a:rPr>
              <a:t>Feedback and Planning</a:t>
            </a:r>
            <a:endParaRPr lang="en-US" sz="1950" dirty="0"/>
          </a:p>
        </p:txBody>
      </p:sp>
      <p:sp>
        <p:nvSpPr>
          <p:cNvPr id="15" name="Text 12"/>
          <p:cNvSpPr/>
          <p:nvPr/>
        </p:nvSpPr>
        <p:spPr>
          <a:xfrm>
            <a:off x="1540431" y="5427583"/>
            <a:ext cx="2917508" cy="1825823"/>
          </a:xfrm>
          <a:prstGeom prst="rect">
            <a:avLst/>
          </a:prstGeom>
          <a:noFill/>
          <a:ln/>
        </p:spPr>
        <p:txBody>
          <a:bodyPr wrap="square" lIns="0" tIns="0" rIns="0" bIns="0" rtlCol="0" anchor="t"/>
          <a:lstStyle/>
          <a:p>
            <a:pPr marL="0" indent="0">
              <a:lnSpc>
                <a:spcPts val="2850"/>
              </a:lnSpc>
              <a:buNone/>
            </a:pPr>
            <a:r>
              <a:rPr lang="en-US" sz="1750" dirty="0">
                <a:solidFill>
                  <a:srgbClr val="DAD8E9"/>
                </a:solidFill>
                <a:latin typeface="Mukta Light" pitchFamily="34" charset="0"/>
                <a:ea typeface="Mukta Light" pitchFamily="34" charset="-122"/>
                <a:cs typeface="Mukta Light" pitchFamily="34" charset="-120"/>
              </a:rPr>
              <a:t>Providing feedback to the organization and collaboratively developing a comprehensive action plan to address the identified issues.</a:t>
            </a:r>
            <a:endParaRPr lang="en-US" sz="1750" dirty="0"/>
          </a:p>
        </p:txBody>
      </p:sp>
      <p:sp>
        <p:nvSpPr>
          <p:cNvPr id="16" name="Shape 13"/>
          <p:cNvSpPr/>
          <p:nvPr/>
        </p:nvSpPr>
        <p:spPr>
          <a:xfrm>
            <a:off x="4686062" y="4973717"/>
            <a:ext cx="513517" cy="513517"/>
          </a:xfrm>
          <a:prstGeom prst="roundRect">
            <a:avLst>
              <a:gd name="adj" fmla="val 18667"/>
            </a:avLst>
          </a:prstGeom>
          <a:solidFill>
            <a:srgbClr val="542C49"/>
          </a:solidFill>
          <a:ln w="7620">
            <a:solidFill>
              <a:srgbClr val="6D4562"/>
            </a:solidFill>
            <a:prstDash val="solid"/>
          </a:ln>
        </p:spPr>
      </p:sp>
      <p:sp>
        <p:nvSpPr>
          <p:cNvPr id="17" name="Text 14"/>
          <p:cNvSpPr/>
          <p:nvPr/>
        </p:nvSpPr>
        <p:spPr>
          <a:xfrm>
            <a:off x="4850130" y="5078254"/>
            <a:ext cx="185261" cy="304324"/>
          </a:xfrm>
          <a:prstGeom prst="rect">
            <a:avLst/>
          </a:prstGeom>
          <a:noFill/>
          <a:ln/>
        </p:spPr>
        <p:txBody>
          <a:bodyPr wrap="none" lIns="0" tIns="0" rIns="0" bIns="0" rtlCol="0" anchor="t"/>
          <a:lstStyle/>
          <a:p>
            <a:pPr marL="0" indent="0" algn="ctr">
              <a:lnSpc>
                <a:spcPts val="2350"/>
              </a:lnSpc>
              <a:buNone/>
            </a:pPr>
            <a:r>
              <a:rPr lang="en-US" sz="2350" dirty="0">
                <a:solidFill>
                  <a:srgbClr val="DAD8E9"/>
                </a:solidFill>
                <a:latin typeface="Prompt Medium" pitchFamily="34" charset="0"/>
                <a:ea typeface="Prompt Medium" pitchFamily="34" charset="-122"/>
                <a:cs typeface="Prompt Medium" pitchFamily="34" charset="-120"/>
              </a:rPr>
              <a:t>4</a:t>
            </a:r>
            <a:endParaRPr lang="en-US" sz="2350" dirty="0"/>
          </a:p>
        </p:txBody>
      </p:sp>
      <p:sp>
        <p:nvSpPr>
          <p:cNvPr id="18" name="Text 15"/>
          <p:cNvSpPr/>
          <p:nvPr/>
        </p:nvSpPr>
        <p:spPr>
          <a:xfrm>
            <a:off x="5427702" y="4973717"/>
            <a:ext cx="2535912" cy="316944"/>
          </a:xfrm>
          <a:prstGeom prst="rect">
            <a:avLst/>
          </a:prstGeom>
          <a:noFill/>
          <a:ln/>
        </p:spPr>
        <p:txBody>
          <a:bodyPr wrap="none" lIns="0" tIns="0" rIns="0" bIns="0" rtlCol="0" anchor="t"/>
          <a:lstStyle/>
          <a:p>
            <a:pPr marL="0" indent="0">
              <a:lnSpc>
                <a:spcPts val="2450"/>
              </a:lnSpc>
              <a:buNone/>
            </a:pPr>
            <a:r>
              <a:rPr lang="en-US" sz="1950" dirty="0">
                <a:solidFill>
                  <a:srgbClr val="DAD8E9"/>
                </a:solidFill>
                <a:latin typeface="Prompt Medium" pitchFamily="34" charset="0"/>
                <a:ea typeface="Prompt Medium" pitchFamily="34" charset="-122"/>
                <a:cs typeface="Prompt Medium" pitchFamily="34" charset="-120"/>
              </a:rPr>
              <a:t>Implementation</a:t>
            </a:r>
            <a:endParaRPr lang="en-US" sz="1950" dirty="0"/>
          </a:p>
        </p:txBody>
      </p:sp>
      <p:sp>
        <p:nvSpPr>
          <p:cNvPr id="19" name="Text 16"/>
          <p:cNvSpPr/>
          <p:nvPr/>
        </p:nvSpPr>
        <p:spPr>
          <a:xfrm>
            <a:off x="5427702" y="5427583"/>
            <a:ext cx="2917508" cy="1460659"/>
          </a:xfrm>
          <a:prstGeom prst="rect">
            <a:avLst/>
          </a:prstGeom>
          <a:noFill/>
          <a:ln/>
        </p:spPr>
        <p:txBody>
          <a:bodyPr wrap="square" lIns="0" tIns="0" rIns="0" bIns="0" rtlCol="0" anchor="t"/>
          <a:lstStyle/>
          <a:p>
            <a:pPr marL="0" indent="0">
              <a:lnSpc>
                <a:spcPts val="2850"/>
              </a:lnSpc>
              <a:buNone/>
            </a:pPr>
            <a:r>
              <a:rPr lang="en-US" sz="1750" dirty="0">
                <a:solidFill>
                  <a:srgbClr val="DAD8E9"/>
                </a:solidFill>
                <a:latin typeface="Mukta Light" pitchFamily="34" charset="0"/>
                <a:ea typeface="Mukta Light" pitchFamily="34" charset="-122"/>
                <a:cs typeface="Mukta Light" pitchFamily="34" charset="-120"/>
              </a:rPr>
              <a:t>Executing the agreed-upon interventions and change initiatives to drive the desired organizational transformation.</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506</Words>
  <Application>Microsoft Office PowerPoint</Application>
  <PresentationFormat>Custom</PresentationFormat>
  <Paragraphs>57</Paragraphs>
  <Slides>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Aharoni</vt:lpstr>
      <vt:lpstr>DFKai-SB</vt:lpstr>
      <vt:lpstr>Calibri</vt:lpstr>
      <vt:lpstr>Arial Black</vt:lpstr>
      <vt:lpstr>Prompt Medium</vt:lpstr>
      <vt:lpstr>Mukta Light</vt:lpstr>
      <vt:lpstr>Mukta Bold</vt:lpstr>
      <vt:lpstr>Office Theme</vt:lpstr>
      <vt:lpstr>Slide 1</vt:lpstr>
      <vt:lpstr>Slide 2</vt:lpstr>
      <vt:lpstr>Slide 3</vt:lpstr>
      <vt:lpstr>Slide 4</vt:lpstr>
      <vt:lpstr>Slide 5</vt:lpstr>
      <vt:lpstr>Slide 6</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3</cp:revision>
  <dcterms:created xsi:type="dcterms:W3CDTF">2024-11-13T10:37:23Z</dcterms:created>
  <dcterms:modified xsi:type="dcterms:W3CDTF">2008-12-31T18:41:32Z</dcterms:modified>
</cp:coreProperties>
</file>