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itchFamily="2" charset="-79"/>
      <p:bold r:id="rId9"/>
    </p:embeddedFont>
    <p:embeddedFont>
      <p:font typeface="DFKai-SB" pitchFamily="65" charset="-120"/>
      <p:regular r:id="rId10"/>
    </p:embeddedFont>
    <p:embeddedFont>
      <p:font typeface="Calibri" pitchFamily="34" charset="0"/>
      <p:regular r:id="rId11"/>
      <p:bold r:id="rId12"/>
      <p:italic r:id="rId13"/>
      <p:boldItalic r:id="rId14"/>
    </p:embeddedFont>
    <p:embeddedFont>
      <p:font typeface="Arial Black" pitchFamily="34" charset="0"/>
      <p:bold r:id="rId15"/>
    </p:embeddedFont>
    <p:embeddedFont>
      <p:font typeface="Roboto Slab" charset="0"/>
      <p:regular r:id="rId16"/>
    </p:embeddedFont>
    <p:embeddedFont>
      <p:font typeface="Roboto" charset="0"/>
      <p:regular r:id="rId17"/>
      <p:bold r:id="rId18"/>
    </p:embeddedFont>
    <p:embeddedFont>
      <p:font typeface="Roboto Bold"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9557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a:t>
            </a:r>
            <a:r>
              <a:rPr lang="en-US" sz="2800" b="1" dirty="0" smtClean="0">
                <a:solidFill>
                  <a:srgbClr val="FF0000"/>
                </a:solidFill>
                <a:latin typeface="Arial Black" pitchFamily="34" charset="0"/>
                <a:cs typeface="Aharoni" pitchFamily="2" charset="-79"/>
              </a:rPr>
              <a:t>Organizational Development</a:t>
            </a:r>
            <a:endParaRPr lang="en-US" sz="2800" b="1" dirty="0" smtClean="0">
              <a:solidFill>
                <a:srgbClr val="FF0000"/>
              </a:solidFill>
              <a:latin typeface="Arial Black" pitchFamily="34" charset="0"/>
              <a:cs typeface="Aharoni" pitchFamily="2" charset="-79"/>
            </a:endParaRPr>
          </a:p>
          <a:p>
            <a:r>
              <a:rPr lang="en-US" sz="2800" b="1" dirty="0" smtClean="0">
                <a:solidFill>
                  <a:srgbClr val="FF0000"/>
                </a:solidFill>
                <a:latin typeface="Arial Black" pitchFamily="34" charset="0"/>
                <a:cs typeface="Aharoni" pitchFamily="2" charset="-79"/>
              </a:rPr>
              <a:t>Course Code : </a:t>
            </a:r>
            <a:r>
              <a:rPr lang="en-US" sz="2800" b="1" dirty="0" smtClean="0">
                <a:solidFill>
                  <a:srgbClr val="FF0000"/>
                </a:solidFill>
                <a:latin typeface="Arial Black" pitchFamily="34" charset="0"/>
                <a:cs typeface="Aharoni" pitchFamily="2" charset="-79"/>
              </a:rPr>
              <a:t>22HRM3EC2</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727701" y="4928461"/>
            <a:ext cx="9252489" cy="954107"/>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a:t>
            </a:r>
            <a:endParaRPr lang="en-US" sz="2800" b="1" dirty="0" smtClean="0">
              <a:solidFill>
                <a:srgbClr val="7030A0"/>
              </a:solidFill>
              <a:latin typeface="Arial Black" pitchFamily="34" charset="0"/>
            </a:endParaRPr>
          </a:p>
          <a:p>
            <a:pPr algn="ctr"/>
            <a:r>
              <a:rPr lang="en-US" sz="2800" b="1" smtClean="0">
                <a:solidFill>
                  <a:srgbClr val="7030A0"/>
                </a:solidFill>
                <a:latin typeface="Arial Black" pitchFamily="34" charset="0"/>
              </a:rPr>
              <a:t>Introduction</a:t>
            </a:r>
            <a:endParaRPr lang="en-US" sz="2800" b="1" dirty="0" smtClean="0">
              <a:solidFill>
                <a:srgbClr val="7030A0"/>
              </a:solidFill>
              <a:latin typeface="Arial Black" pitchFamily="34" charset="0"/>
            </a:endParaRP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25535"/>
            <a:ext cx="7556421" cy="2934653"/>
          </a:xfrm>
          <a:prstGeom prst="rect">
            <a:avLst/>
          </a:prstGeom>
          <a:noFill/>
          <a:ln/>
        </p:spPr>
        <p:txBody>
          <a:bodyPr wrap="square" lIns="0" tIns="0" rIns="0" bIns="0" rtlCol="0" anchor="t"/>
          <a:lstStyle/>
          <a:p>
            <a:pPr marL="0" indent="0">
              <a:lnSpc>
                <a:spcPts val="7700"/>
              </a:lnSpc>
              <a:buNone/>
            </a:pPr>
            <a:r>
              <a:rPr lang="en-US" sz="6150" dirty="0">
                <a:solidFill>
                  <a:srgbClr val="3257B8"/>
                </a:solidFill>
                <a:latin typeface="Roboto Slab" pitchFamily="34" charset="0"/>
                <a:ea typeface="Roboto Slab" pitchFamily="34" charset="-122"/>
                <a:cs typeface="Roboto Slab" pitchFamily="34" charset="-120"/>
              </a:rPr>
              <a:t>Introduction Of Organizational development</a:t>
            </a:r>
            <a:endParaRPr lang="en-US" sz="6150" dirty="0"/>
          </a:p>
        </p:txBody>
      </p:sp>
      <p:sp>
        <p:nvSpPr>
          <p:cNvPr id="4" name="Text 1"/>
          <p:cNvSpPr/>
          <p:nvPr/>
        </p:nvSpPr>
        <p:spPr>
          <a:xfrm>
            <a:off x="793790" y="4700349"/>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Organizational development is a planned process that helps organizations improve their performance and achieve their goals. This field focuses on changing the way an organization functions and addresses various aspects like leadership, culture, and communication.</a:t>
            </a:r>
            <a:endParaRPr lang="en-US" sz="1750" dirty="0"/>
          </a:p>
        </p:txBody>
      </p:sp>
      <p:sp>
        <p:nvSpPr>
          <p:cNvPr id="5" name="Shape 2"/>
          <p:cNvSpPr/>
          <p:nvPr/>
        </p:nvSpPr>
        <p:spPr>
          <a:xfrm>
            <a:off x="793790" y="6424017"/>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6431637"/>
            <a:ext cx="347663" cy="347663"/>
          </a:xfrm>
          <a:prstGeom prst="rect">
            <a:avLst/>
          </a:prstGeom>
        </p:spPr>
      </p:pic>
      <p:sp>
        <p:nvSpPr>
          <p:cNvPr id="7" name="Text 3"/>
          <p:cNvSpPr/>
          <p:nvPr/>
        </p:nvSpPr>
        <p:spPr>
          <a:xfrm>
            <a:off x="1270040" y="6407110"/>
            <a:ext cx="2002631" cy="396835"/>
          </a:xfrm>
          <a:prstGeom prst="rect">
            <a:avLst/>
          </a:prstGeom>
          <a:noFill/>
          <a:ln/>
        </p:spPr>
        <p:txBody>
          <a:bodyPr wrap="none" lIns="0" tIns="0" rIns="0" bIns="0" rtlCol="0" anchor="t"/>
          <a:lstStyle/>
          <a:p>
            <a:pPr marL="0" indent="0" algn="l">
              <a:lnSpc>
                <a:spcPts val="3100"/>
              </a:lnSpc>
              <a:buNone/>
            </a:pPr>
            <a:r>
              <a:rPr lang="en-US" sz="2200" b="1" dirty="0">
                <a:solidFill>
                  <a:srgbClr val="15213F"/>
                </a:solidFill>
                <a:latin typeface="Roboto Bold" pitchFamily="34" charset="0"/>
                <a:ea typeface="Roboto Bold" pitchFamily="34" charset="-122"/>
                <a:cs typeface="Roboto Bold" pitchFamily="34" charset="-120"/>
              </a:rPr>
              <a:t>by Presentation</a:t>
            </a:r>
            <a:endParaRPr lang="en-US" sz="2200" dirty="0"/>
          </a:p>
        </p:txBody>
      </p:sp>
      <p:pic>
        <p:nvPicPr>
          <p:cNvPr id="9" name="Picture 8">
            <a:extLst>
              <a:ext uri="{FF2B5EF4-FFF2-40B4-BE49-F238E27FC236}">
                <a16:creationId xmlns:a16="http://schemas.microsoft.com/office/drawing/2014/main" xmlns="" id="{5035803B-16FF-589B-31EE-909D870BF8B2}"/>
              </a:ext>
            </a:extLst>
          </p:cNvPr>
          <p:cNvPicPr>
            <a:picLocks noChangeAspect="1"/>
          </p:cNvPicPr>
          <p:nvPr/>
        </p:nvPicPr>
        <p:blipFill>
          <a:blip r:embed="rId5"/>
          <a:stretch>
            <a:fillRect/>
          </a:stretch>
        </p:blipFill>
        <p:spPr>
          <a:xfrm>
            <a:off x="801410" y="6407110"/>
            <a:ext cx="2486372" cy="457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8037" y="561023"/>
            <a:ext cx="7720727" cy="1906310"/>
          </a:xfrm>
          <a:prstGeom prst="rect">
            <a:avLst/>
          </a:prstGeom>
          <a:noFill/>
          <a:ln/>
        </p:spPr>
        <p:txBody>
          <a:bodyPr wrap="square" lIns="0" tIns="0" rIns="0" bIns="0" rtlCol="0" anchor="t"/>
          <a:lstStyle/>
          <a:p>
            <a:pPr marL="0" indent="0">
              <a:lnSpc>
                <a:spcPts val="5000"/>
              </a:lnSpc>
              <a:buNone/>
            </a:pPr>
            <a:r>
              <a:rPr lang="en-US" sz="4000" dirty="0">
                <a:solidFill>
                  <a:srgbClr val="3257B8"/>
                </a:solidFill>
                <a:latin typeface="Roboto Slab" pitchFamily="34" charset="0"/>
                <a:ea typeface="Roboto Slab" pitchFamily="34" charset="-122"/>
                <a:cs typeface="Roboto Slab" pitchFamily="34" charset="-120"/>
              </a:rPr>
              <a:t>Historical Perspective, Underlying Assumptions, and Values</a:t>
            </a:r>
            <a:endParaRPr lang="en-US" sz="4000" dirty="0"/>
          </a:p>
        </p:txBody>
      </p:sp>
      <p:sp>
        <p:nvSpPr>
          <p:cNvPr id="4" name="Shape 1"/>
          <p:cNvSpPr/>
          <p:nvPr/>
        </p:nvSpPr>
        <p:spPr>
          <a:xfrm>
            <a:off x="6491526" y="2772251"/>
            <a:ext cx="22860" cy="4896326"/>
          </a:xfrm>
          <a:prstGeom prst="roundRect">
            <a:avLst>
              <a:gd name="adj" fmla="val 133429"/>
            </a:avLst>
          </a:prstGeom>
          <a:solidFill>
            <a:srgbClr val="CFD2D8"/>
          </a:solidFill>
          <a:ln/>
        </p:spPr>
      </p:sp>
      <p:sp>
        <p:nvSpPr>
          <p:cNvPr id="5" name="Shape 2"/>
          <p:cNvSpPr/>
          <p:nvPr/>
        </p:nvSpPr>
        <p:spPr>
          <a:xfrm>
            <a:off x="6708815" y="3218259"/>
            <a:ext cx="711637" cy="22860"/>
          </a:xfrm>
          <a:prstGeom prst="roundRect">
            <a:avLst>
              <a:gd name="adj" fmla="val 133429"/>
            </a:avLst>
          </a:prstGeom>
          <a:solidFill>
            <a:srgbClr val="CFD2D8"/>
          </a:solidFill>
          <a:ln/>
        </p:spPr>
      </p:sp>
      <p:sp>
        <p:nvSpPr>
          <p:cNvPr id="6" name="Shape 3"/>
          <p:cNvSpPr/>
          <p:nvPr/>
        </p:nvSpPr>
        <p:spPr>
          <a:xfrm>
            <a:off x="6274237" y="3000970"/>
            <a:ext cx="457438" cy="457438"/>
          </a:xfrm>
          <a:prstGeom prst="roundRect">
            <a:avLst>
              <a:gd name="adj" fmla="val 6668"/>
            </a:avLst>
          </a:prstGeom>
          <a:solidFill>
            <a:srgbClr val="E9ECF2"/>
          </a:solidFill>
          <a:ln/>
        </p:spPr>
      </p:sp>
      <p:sp>
        <p:nvSpPr>
          <p:cNvPr id="7" name="Text 4"/>
          <p:cNvSpPr/>
          <p:nvPr/>
        </p:nvSpPr>
        <p:spPr>
          <a:xfrm>
            <a:off x="6440091" y="3077170"/>
            <a:ext cx="125730" cy="305038"/>
          </a:xfrm>
          <a:prstGeom prst="rect">
            <a:avLst/>
          </a:prstGeom>
          <a:noFill/>
          <a:ln/>
        </p:spPr>
        <p:txBody>
          <a:bodyPr wrap="none" lIns="0" tIns="0" rIns="0" bIns="0" rtlCol="0" anchor="t"/>
          <a:lstStyle/>
          <a:p>
            <a:pPr marL="0" indent="0" algn="ctr">
              <a:lnSpc>
                <a:spcPts val="2400"/>
              </a:lnSpc>
              <a:buNone/>
            </a:pPr>
            <a:r>
              <a:rPr lang="en-US" sz="2400" dirty="0">
                <a:solidFill>
                  <a:srgbClr val="15213F"/>
                </a:solidFill>
                <a:latin typeface="Roboto Slab" pitchFamily="34" charset="0"/>
                <a:ea typeface="Roboto Slab" pitchFamily="34" charset="-122"/>
                <a:cs typeface="Roboto Slab" pitchFamily="34" charset="-120"/>
              </a:rPr>
              <a:t>1</a:t>
            </a:r>
            <a:endParaRPr lang="en-US" sz="2400" dirty="0"/>
          </a:p>
        </p:txBody>
      </p:sp>
      <p:sp>
        <p:nvSpPr>
          <p:cNvPr id="8" name="Text 5"/>
          <p:cNvSpPr/>
          <p:nvPr/>
        </p:nvSpPr>
        <p:spPr>
          <a:xfrm>
            <a:off x="7621310" y="2975491"/>
            <a:ext cx="3238381" cy="317659"/>
          </a:xfrm>
          <a:prstGeom prst="rect">
            <a:avLst/>
          </a:prstGeom>
          <a:noFill/>
          <a:ln/>
        </p:spPr>
        <p:txBody>
          <a:bodyPr wrap="none" lIns="0" tIns="0" rIns="0" bIns="0" rtlCol="0" anchor="t"/>
          <a:lstStyle/>
          <a:p>
            <a:pPr marL="0" indent="0" algn="l">
              <a:lnSpc>
                <a:spcPts val="2500"/>
              </a:lnSpc>
              <a:buNone/>
            </a:pPr>
            <a:r>
              <a:rPr lang="en-US" sz="2000" dirty="0">
                <a:solidFill>
                  <a:srgbClr val="15213F"/>
                </a:solidFill>
                <a:latin typeface="Roboto Slab" pitchFamily="34" charset="0"/>
                <a:ea typeface="Roboto Slab" pitchFamily="34" charset="-122"/>
                <a:cs typeface="Roboto Slab" pitchFamily="34" charset="-120"/>
              </a:rPr>
              <a:t>Early Industrial Revolution</a:t>
            </a:r>
            <a:endParaRPr lang="en-US" sz="2000" dirty="0"/>
          </a:p>
        </p:txBody>
      </p:sp>
      <p:sp>
        <p:nvSpPr>
          <p:cNvPr id="9" name="Text 6"/>
          <p:cNvSpPr/>
          <p:nvPr/>
        </p:nvSpPr>
        <p:spPr>
          <a:xfrm>
            <a:off x="7621310" y="3415070"/>
            <a:ext cx="6297454" cy="650558"/>
          </a:xfrm>
          <a:prstGeom prst="rect">
            <a:avLst/>
          </a:prstGeom>
          <a:noFill/>
          <a:ln/>
        </p:spPr>
        <p:txBody>
          <a:bodyPr wrap="square" lIns="0" tIns="0" rIns="0" bIns="0" rtlCol="0" anchor="t"/>
          <a:lstStyle/>
          <a:p>
            <a:pPr marL="0" indent="0" algn="l">
              <a:lnSpc>
                <a:spcPts val="2550"/>
              </a:lnSpc>
              <a:buNone/>
            </a:pPr>
            <a:r>
              <a:rPr lang="en-US" sz="1600" dirty="0">
                <a:solidFill>
                  <a:srgbClr val="15213F"/>
                </a:solidFill>
                <a:latin typeface="Roboto" pitchFamily="34" charset="0"/>
                <a:ea typeface="Roboto" pitchFamily="34" charset="-122"/>
                <a:cs typeface="Roboto" pitchFamily="34" charset="-120"/>
              </a:rPr>
              <a:t>The focus was on efficiency and production, with little attention to worker needs.</a:t>
            </a:r>
            <a:endParaRPr lang="en-US" sz="1600" dirty="0"/>
          </a:p>
        </p:txBody>
      </p:sp>
      <p:sp>
        <p:nvSpPr>
          <p:cNvPr id="10" name="Shape 7"/>
          <p:cNvSpPr/>
          <p:nvPr/>
        </p:nvSpPr>
        <p:spPr>
          <a:xfrm>
            <a:off x="6708815" y="4918115"/>
            <a:ext cx="711637" cy="22860"/>
          </a:xfrm>
          <a:prstGeom prst="roundRect">
            <a:avLst>
              <a:gd name="adj" fmla="val 133429"/>
            </a:avLst>
          </a:prstGeom>
          <a:solidFill>
            <a:srgbClr val="CFD2D8"/>
          </a:solidFill>
          <a:ln/>
        </p:spPr>
      </p:sp>
      <p:sp>
        <p:nvSpPr>
          <p:cNvPr id="11" name="Shape 8"/>
          <p:cNvSpPr/>
          <p:nvPr/>
        </p:nvSpPr>
        <p:spPr>
          <a:xfrm>
            <a:off x="6274237" y="4700826"/>
            <a:ext cx="457438" cy="457438"/>
          </a:xfrm>
          <a:prstGeom prst="roundRect">
            <a:avLst>
              <a:gd name="adj" fmla="val 6668"/>
            </a:avLst>
          </a:prstGeom>
          <a:solidFill>
            <a:srgbClr val="E9ECF2"/>
          </a:solidFill>
          <a:ln/>
        </p:spPr>
      </p:sp>
      <p:sp>
        <p:nvSpPr>
          <p:cNvPr id="12" name="Text 9"/>
          <p:cNvSpPr/>
          <p:nvPr/>
        </p:nvSpPr>
        <p:spPr>
          <a:xfrm>
            <a:off x="6418659" y="4777026"/>
            <a:ext cx="168473" cy="305038"/>
          </a:xfrm>
          <a:prstGeom prst="rect">
            <a:avLst/>
          </a:prstGeom>
          <a:noFill/>
          <a:ln/>
        </p:spPr>
        <p:txBody>
          <a:bodyPr wrap="none" lIns="0" tIns="0" rIns="0" bIns="0" rtlCol="0" anchor="t"/>
          <a:lstStyle/>
          <a:p>
            <a:pPr marL="0" indent="0" algn="ctr">
              <a:lnSpc>
                <a:spcPts val="2400"/>
              </a:lnSpc>
              <a:buNone/>
            </a:pPr>
            <a:r>
              <a:rPr lang="en-US" sz="2400" dirty="0">
                <a:solidFill>
                  <a:srgbClr val="15213F"/>
                </a:solidFill>
                <a:latin typeface="Roboto Slab" pitchFamily="34" charset="0"/>
                <a:ea typeface="Roboto Slab" pitchFamily="34" charset="-122"/>
                <a:cs typeface="Roboto Slab" pitchFamily="34" charset="-120"/>
              </a:rPr>
              <a:t>2</a:t>
            </a:r>
            <a:endParaRPr lang="en-US" sz="2400" dirty="0"/>
          </a:p>
        </p:txBody>
      </p:sp>
      <p:sp>
        <p:nvSpPr>
          <p:cNvPr id="13" name="Text 10"/>
          <p:cNvSpPr/>
          <p:nvPr/>
        </p:nvSpPr>
        <p:spPr>
          <a:xfrm>
            <a:off x="7621310" y="4675346"/>
            <a:ext cx="3443764" cy="317659"/>
          </a:xfrm>
          <a:prstGeom prst="rect">
            <a:avLst/>
          </a:prstGeom>
          <a:noFill/>
          <a:ln/>
        </p:spPr>
        <p:txBody>
          <a:bodyPr wrap="none" lIns="0" tIns="0" rIns="0" bIns="0" rtlCol="0" anchor="t"/>
          <a:lstStyle/>
          <a:p>
            <a:pPr marL="0" indent="0" algn="l">
              <a:lnSpc>
                <a:spcPts val="2500"/>
              </a:lnSpc>
              <a:buNone/>
            </a:pPr>
            <a:r>
              <a:rPr lang="en-US" sz="2000" dirty="0">
                <a:solidFill>
                  <a:srgbClr val="15213F"/>
                </a:solidFill>
                <a:latin typeface="Roboto Slab" pitchFamily="34" charset="0"/>
                <a:ea typeface="Roboto Slab" pitchFamily="34" charset="-122"/>
                <a:cs typeface="Roboto Slab" pitchFamily="34" charset="-120"/>
              </a:rPr>
              <a:t>Human Relations Movement</a:t>
            </a:r>
            <a:endParaRPr lang="en-US" sz="2000" dirty="0"/>
          </a:p>
        </p:txBody>
      </p:sp>
      <p:sp>
        <p:nvSpPr>
          <p:cNvPr id="14" name="Text 11"/>
          <p:cNvSpPr/>
          <p:nvPr/>
        </p:nvSpPr>
        <p:spPr>
          <a:xfrm>
            <a:off x="7621310" y="5114925"/>
            <a:ext cx="6297454" cy="650558"/>
          </a:xfrm>
          <a:prstGeom prst="rect">
            <a:avLst/>
          </a:prstGeom>
          <a:noFill/>
          <a:ln/>
        </p:spPr>
        <p:txBody>
          <a:bodyPr wrap="square" lIns="0" tIns="0" rIns="0" bIns="0" rtlCol="0" anchor="t"/>
          <a:lstStyle/>
          <a:p>
            <a:pPr marL="0" indent="0" algn="l">
              <a:lnSpc>
                <a:spcPts val="2550"/>
              </a:lnSpc>
              <a:buNone/>
            </a:pPr>
            <a:r>
              <a:rPr lang="en-US" sz="1600" dirty="0">
                <a:solidFill>
                  <a:srgbClr val="15213F"/>
                </a:solidFill>
                <a:latin typeface="Roboto" pitchFamily="34" charset="0"/>
                <a:ea typeface="Roboto" pitchFamily="34" charset="-122"/>
                <a:cs typeface="Roboto" pitchFamily="34" charset="-120"/>
              </a:rPr>
              <a:t>This era emphasized human needs, social interaction, and motivation in the workplace.</a:t>
            </a:r>
            <a:endParaRPr lang="en-US" sz="1600" dirty="0"/>
          </a:p>
        </p:txBody>
      </p:sp>
      <p:sp>
        <p:nvSpPr>
          <p:cNvPr id="15" name="Shape 12"/>
          <p:cNvSpPr/>
          <p:nvPr/>
        </p:nvSpPr>
        <p:spPr>
          <a:xfrm>
            <a:off x="6708815" y="6617970"/>
            <a:ext cx="711637" cy="22860"/>
          </a:xfrm>
          <a:prstGeom prst="roundRect">
            <a:avLst>
              <a:gd name="adj" fmla="val 133429"/>
            </a:avLst>
          </a:prstGeom>
          <a:solidFill>
            <a:srgbClr val="CFD2D8"/>
          </a:solidFill>
          <a:ln/>
        </p:spPr>
      </p:sp>
      <p:sp>
        <p:nvSpPr>
          <p:cNvPr id="16" name="Shape 13"/>
          <p:cNvSpPr/>
          <p:nvPr/>
        </p:nvSpPr>
        <p:spPr>
          <a:xfrm>
            <a:off x="6274237" y="6400681"/>
            <a:ext cx="457438" cy="457438"/>
          </a:xfrm>
          <a:prstGeom prst="roundRect">
            <a:avLst>
              <a:gd name="adj" fmla="val 6668"/>
            </a:avLst>
          </a:prstGeom>
          <a:solidFill>
            <a:srgbClr val="E9ECF2"/>
          </a:solidFill>
          <a:ln/>
        </p:spPr>
      </p:sp>
      <p:sp>
        <p:nvSpPr>
          <p:cNvPr id="17" name="Text 14"/>
          <p:cNvSpPr/>
          <p:nvPr/>
        </p:nvSpPr>
        <p:spPr>
          <a:xfrm>
            <a:off x="6420564" y="6476881"/>
            <a:ext cx="164783" cy="305038"/>
          </a:xfrm>
          <a:prstGeom prst="rect">
            <a:avLst/>
          </a:prstGeom>
          <a:noFill/>
          <a:ln/>
        </p:spPr>
        <p:txBody>
          <a:bodyPr wrap="none" lIns="0" tIns="0" rIns="0" bIns="0" rtlCol="0" anchor="t"/>
          <a:lstStyle/>
          <a:p>
            <a:pPr marL="0" indent="0" algn="ctr">
              <a:lnSpc>
                <a:spcPts val="2400"/>
              </a:lnSpc>
              <a:buNone/>
            </a:pPr>
            <a:r>
              <a:rPr lang="en-US" sz="2400" dirty="0">
                <a:solidFill>
                  <a:srgbClr val="15213F"/>
                </a:solidFill>
                <a:latin typeface="Roboto Slab" pitchFamily="34" charset="0"/>
                <a:ea typeface="Roboto Slab" pitchFamily="34" charset="-122"/>
                <a:cs typeface="Roboto Slab" pitchFamily="34" charset="-120"/>
              </a:rPr>
              <a:t>3</a:t>
            </a:r>
            <a:endParaRPr lang="en-US" sz="2400" dirty="0"/>
          </a:p>
        </p:txBody>
      </p:sp>
      <p:sp>
        <p:nvSpPr>
          <p:cNvPr id="18" name="Text 15"/>
          <p:cNvSpPr/>
          <p:nvPr/>
        </p:nvSpPr>
        <p:spPr>
          <a:xfrm>
            <a:off x="7621310" y="6375202"/>
            <a:ext cx="4408765" cy="317659"/>
          </a:xfrm>
          <a:prstGeom prst="rect">
            <a:avLst/>
          </a:prstGeom>
          <a:noFill/>
          <a:ln/>
        </p:spPr>
        <p:txBody>
          <a:bodyPr wrap="none" lIns="0" tIns="0" rIns="0" bIns="0" rtlCol="0" anchor="t"/>
          <a:lstStyle/>
          <a:p>
            <a:pPr marL="0" indent="0" algn="l">
              <a:lnSpc>
                <a:spcPts val="2500"/>
              </a:lnSpc>
              <a:buNone/>
            </a:pPr>
            <a:r>
              <a:rPr lang="en-US" sz="2000" dirty="0">
                <a:solidFill>
                  <a:srgbClr val="15213F"/>
                </a:solidFill>
                <a:latin typeface="Roboto Slab" pitchFamily="34" charset="0"/>
                <a:ea typeface="Roboto Slab" pitchFamily="34" charset="-122"/>
                <a:cs typeface="Roboto Slab" pitchFamily="34" charset="-120"/>
              </a:rPr>
              <a:t>Modern Organizational Development</a:t>
            </a:r>
            <a:endParaRPr lang="en-US" sz="2000" dirty="0"/>
          </a:p>
        </p:txBody>
      </p:sp>
      <p:sp>
        <p:nvSpPr>
          <p:cNvPr id="19" name="Text 16"/>
          <p:cNvSpPr/>
          <p:nvPr/>
        </p:nvSpPr>
        <p:spPr>
          <a:xfrm>
            <a:off x="7621310" y="6814780"/>
            <a:ext cx="6297454" cy="650558"/>
          </a:xfrm>
          <a:prstGeom prst="rect">
            <a:avLst/>
          </a:prstGeom>
          <a:noFill/>
          <a:ln/>
        </p:spPr>
        <p:txBody>
          <a:bodyPr wrap="square" lIns="0" tIns="0" rIns="0" bIns="0" rtlCol="0" anchor="t"/>
          <a:lstStyle/>
          <a:p>
            <a:pPr marL="0" indent="0" algn="l">
              <a:lnSpc>
                <a:spcPts val="2550"/>
              </a:lnSpc>
              <a:buNone/>
            </a:pPr>
            <a:r>
              <a:rPr lang="en-US" sz="1600" dirty="0">
                <a:solidFill>
                  <a:srgbClr val="15213F"/>
                </a:solidFill>
                <a:latin typeface="Roboto" pitchFamily="34" charset="0"/>
                <a:ea typeface="Roboto" pitchFamily="34" charset="-122"/>
                <a:cs typeface="Roboto" pitchFamily="34" charset="-120"/>
              </a:rPr>
              <a:t>A focus on adaptation, learning, and continuous improvement in a rapidly changing world.</a:t>
            </a:r>
            <a:endParaRPr lang="en-US" sz="1600" dirty="0"/>
          </a:p>
        </p:txBody>
      </p:sp>
      <p:pic>
        <p:nvPicPr>
          <p:cNvPr id="20" name="Picture 19">
            <a:extLst>
              <a:ext uri="{FF2B5EF4-FFF2-40B4-BE49-F238E27FC236}">
                <a16:creationId xmlns:a16="http://schemas.microsoft.com/office/drawing/2014/main" xmlns="" id="{12E6E1ED-3DE9-1C0E-2658-594E4DFB8AEA}"/>
              </a:ext>
            </a:extLst>
          </p:cNvPr>
          <p:cNvPicPr>
            <a:picLocks noChangeAspect="1"/>
          </p:cNvPicPr>
          <p:nvPr/>
        </p:nvPicPr>
        <p:blipFill>
          <a:blip r:embed="rId4"/>
          <a:stretch>
            <a:fillRect/>
          </a:stretch>
        </p:blipFill>
        <p:spPr>
          <a:xfrm>
            <a:off x="12087922" y="7668577"/>
            <a:ext cx="2486372" cy="4572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6280190" y="1266944"/>
            <a:ext cx="6449973" cy="708779"/>
          </a:xfrm>
          <a:prstGeom prst="rect">
            <a:avLst/>
          </a:prstGeom>
          <a:noFill/>
          <a:ln/>
        </p:spPr>
        <p:txBody>
          <a:bodyPr wrap="non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Features of Bureaucracy</a:t>
            </a:r>
            <a:endParaRPr lang="en-US" sz="4450" dirty="0"/>
          </a:p>
        </p:txBody>
      </p:sp>
      <p:sp>
        <p:nvSpPr>
          <p:cNvPr id="4" name="Shape 1"/>
          <p:cNvSpPr/>
          <p:nvPr/>
        </p:nvSpPr>
        <p:spPr>
          <a:xfrm>
            <a:off x="6280190" y="2315885"/>
            <a:ext cx="3664863" cy="2387084"/>
          </a:xfrm>
          <a:prstGeom prst="roundRect">
            <a:avLst>
              <a:gd name="adj" fmla="val 1425"/>
            </a:avLst>
          </a:prstGeom>
          <a:solidFill>
            <a:srgbClr val="E9ECF2"/>
          </a:solidFill>
          <a:ln/>
        </p:spPr>
      </p:sp>
      <p:sp>
        <p:nvSpPr>
          <p:cNvPr id="5" name="Text 2"/>
          <p:cNvSpPr/>
          <p:nvPr/>
        </p:nvSpPr>
        <p:spPr>
          <a:xfrm>
            <a:off x="6507004" y="2542699"/>
            <a:ext cx="2974181" cy="354330"/>
          </a:xfrm>
          <a:prstGeom prst="rect">
            <a:avLst/>
          </a:prstGeom>
          <a:noFill/>
          <a:ln/>
        </p:spPr>
        <p:txBody>
          <a:bodyPr wrap="non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Hierarchical Structure</a:t>
            </a:r>
            <a:endParaRPr lang="en-US" sz="2200" dirty="0"/>
          </a:p>
        </p:txBody>
      </p:sp>
      <p:sp>
        <p:nvSpPr>
          <p:cNvPr id="6" name="Text 3"/>
          <p:cNvSpPr/>
          <p:nvPr/>
        </p:nvSpPr>
        <p:spPr>
          <a:xfrm>
            <a:off x="6507004" y="3033117"/>
            <a:ext cx="3211235" cy="1088708"/>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Clear lines of authority with defined roles and responsibilities.</a:t>
            </a:r>
            <a:endParaRPr lang="en-US" sz="1750" dirty="0"/>
          </a:p>
        </p:txBody>
      </p:sp>
      <p:sp>
        <p:nvSpPr>
          <p:cNvPr id="7" name="Shape 4"/>
          <p:cNvSpPr/>
          <p:nvPr/>
        </p:nvSpPr>
        <p:spPr>
          <a:xfrm>
            <a:off x="10171867" y="2315885"/>
            <a:ext cx="3664863" cy="2387084"/>
          </a:xfrm>
          <a:prstGeom prst="roundRect">
            <a:avLst>
              <a:gd name="adj" fmla="val 1425"/>
            </a:avLst>
          </a:prstGeom>
          <a:solidFill>
            <a:srgbClr val="E9ECF2"/>
          </a:solidFill>
          <a:ln/>
        </p:spPr>
      </p:sp>
      <p:sp>
        <p:nvSpPr>
          <p:cNvPr id="8" name="Text 5"/>
          <p:cNvSpPr/>
          <p:nvPr/>
        </p:nvSpPr>
        <p:spPr>
          <a:xfrm>
            <a:off x="10398681" y="2542699"/>
            <a:ext cx="3211235" cy="708660"/>
          </a:xfrm>
          <a:prstGeom prst="rect">
            <a:avLst/>
          </a:prstGeom>
          <a:noFill/>
          <a:ln/>
        </p:spPr>
        <p:txBody>
          <a:bodyPr wrap="squar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Formal Rules and Procedures</a:t>
            </a:r>
            <a:endParaRPr lang="en-US" sz="2200" dirty="0"/>
          </a:p>
        </p:txBody>
      </p:sp>
      <p:sp>
        <p:nvSpPr>
          <p:cNvPr id="9" name="Text 6"/>
          <p:cNvSpPr/>
          <p:nvPr/>
        </p:nvSpPr>
        <p:spPr>
          <a:xfrm>
            <a:off x="10398681" y="3387447"/>
            <a:ext cx="3211235" cy="1088708"/>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Standardized guidelines for decision-making and operations.</a:t>
            </a:r>
            <a:endParaRPr lang="en-US" sz="1750" dirty="0"/>
          </a:p>
        </p:txBody>
      </p:sp>
      <p:sp>
        <p:nvSpPr>
          <p:cNvPr id="10" name="Shape 7"/>
          <p:cNvSpPr/>
          <p:nvPr/>
        </p:nvSpPr>
        <p:spPr>
          <a:xfrm>
            <a:off x="6280190" y="4929783"/>
            <a:ext cx="3664863" cy="2032754"/>
          </a:xfrm>
          <a:prstGeom prst="roundRect">
            <a:avLst>
              <a:gd name="adj" fmla="val 1674"/>
            </a:avLst>
          </a:prstGeom>
          <a:solidFill>
            <a:srgbClr val="E9ECF2"/>
          </a:solidFill>
          <a:ln/>
        </p:spPr>
      </p:sp>
      <p:sp>
        <p:nvSpPr>
          <p:cNvPr id="11" name="Text 8"/>
          <p:cNvSpPr/>
          <p:nvPr/>
        </p:nvSpPr>
        <p:spPr>
          <a:xfrm>
            <a:off x="6507004" y="515659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Impersonality</a:t>
            </a:r>
            <a:endParaRPr lang="en-US" sz="2200" dirty="0"/>
          </a:p>
        </p:txBody>
      </p:sp>
      <p:sp>
        <p:nvSpPr>
          <p:cNvPr id="12" name="Text 9"/>
          <p:cNvSpPr/>
          <p:nvPr/>
        </p:nvSpPr>
        <p:spPr>
          <a:xfrm>
            <a:off x="6507004" y="5647015"/>
            <a:ext cx="3211235" cy="1088708"/>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Emphasis on objective criteria rather than personal relationships.</a:t>
            </a:r>
            <a:endParaRPr lang="en-US" sz="1750" dirty="0"/>
          </a:p>
        </p:txBody>
      </p:sp>
      <p:sp>
        <p:nvSpPr>
          <p:cNvPr id="13" name="Shape 10"/>
          <p:cNvSpPr/>
          <p:nvPr/>
        </p:nvSpPr>
        <p:spPr>
          <a:xfrm>
            <a:off x="10171867" y="4929783"/>
            <a:ext cx="3664863" cy="2032754"/>
          </a:xfrm>
          <a:prstGeom prst="roundRect">
            <a:avLst>
              <a:gd name="adj" fmla="val 1674"/>
            </a:avLst>
          </a:prstGeom>
          <a:solidFill>
            <a:srgbClr val="E9ECF2"/>
          </a:solidFill>
          <a:ln/>
        </p:spPr>
      </p:sp>
      <p:sp>
        <p:nvSpPr>
          <p:cNvPr id="14" name="Text 11"/>
          <p:cNvSpPr/>
          <p:nvPr/>
        </p:nvSpPr>
        <p:spPr>
          <a:xfrm>
            <a:off x="10398681" y="515659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Specialization</a:t>
            </a:r>
            <a:endParaRPr lang="en-US" sz="2200" dirty="0"/>
          </a:p>
        </p:txBody>
      </p:sp>
      <p:sp>
        <p:nvSpPr>
          <p:cNvPr id="15" name="Text 12"/>
          <p:cNvSpPr/>
          <p:nvPr/>
        </p:nvSpPr>
        <p:spPr>
          <a:xfrm>
            <a:off x="10398681" y="5647015"/>
            <a:ext cx="3211235" cy="1088708"/>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Employees have specific expertise in their respective areas.</a:t>
            </a:r>
            <a:endParaRPr lang="en-US" sz="1750" dirty="0"/>
          </a:p>
        </p:txBody>
      </p:sp>
      <p:pic>
        <p:nvPicPr>
          <p:cNvPr id="16" name="Picture 15">
            <a:extLst>
              <a:ext uri="{FF2B5EF4-FFF2-40B4-BE49-F238E27FC236}">
                <a16:creationId xmlns:a16="http://schemas.microsoft.com/office/drawing/2014/main" xmlns="" id="{4A3B0CBA-16CB-D93F-9369-213BEFF21CF3}"/>
              </a:ext>
            </a:extLst>
          </p:cNvPr>
          <p:cNvPicPr>
            <a:picLocks noChangeAspect="1"/>
          </p:cNvPicPr>
          <p:nvPr/>
        </p:nvPicPr>
        <p:blipFill>
          <a:blip r:embed="rId3"/>
          <a:stretch>
            <a:fillRect/>
          </a:stretch>
        </p:blipFill>
        <p:spPr>
          <a:xfrm>
            <a:off x="12087922" y="7668577"/>
            <a:ext cx="2486372" cy="457264"/>
          </a:xfrm>
          <a:prstGeom prst="rect">
            <a:avLst/>
          </a:prstGeom>
        </p:spPr>
      </p:pic>
      <p:pic>
        <p:nvPicPr>
          <p:cNvPr id="20" name="Picture 19">
            <a:extLst>
              <a:ext uri="{FF2B5EF4-FFF2-40B4-BE49-F238E27FC236}">
                <a16:creationId xmlns:a16="http://schemas.microsoft.com/office/drawing/2014/main" xmlns="" id="{59CF7170-DF82-2297-3B52-C00E00DF5000}"/>
              </a:ext>
            </a:extLst>
          </p:cNvPr>
          <p:cNvPicPr>
            <a:picLocks noChangeAspect="1"/>
          </p:cNvPicPr>
          <p:nvPr/>
        </p:nvPicPr>
        <p:blipFill>
          <a:blip r:embed="rId4"/>
          <a:stretch>
            <a:fillRect/>
          </a:stretch>
        </p:blipFill>
        <p:spPr>
          <a:xfrm>
            <a:off x="0" y="2542699"/>
            <a:ext cx="5852160" cy="36819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366962"/>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Administrative Theory and Scientific Management</a:t>
            </a:r>
            <a:endParaRPr lang="en-US" sz="4450" dirty="0"/>
          </a:p>
        </p:txBody>
      </p:sp>
      <p:sp>
        <p:nvSpPr>
          <p:cNvPr id="3" name="Text 1"/>
          <p:cNvSpPr/>
          <p:nvPr/>
        </p:nvSpPr>
        <p:spPr>
          <a:xfrm>
            <a:off x="793790" y="4351496"/>
            <a:ext cx="3071336"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Administrative Theory</a:t>
            </a:r>
            <a:endParaRPr lang="en-US" sz="2200" dirty="0"/>
          </a:p>
        </p:txBody>
      </p:sp>
      <p:sp>
        <p:nvSpPr>
          <p:cNvPr id="4" name="Text 2"/>
          <p:cNvSpPr/>
          <p:nvPr/>
        </p:nvSpPr>
        <p:spPr>
          <a:xfrm>
            <a:off x="793790" y="4932640"/>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Focused on the overall structure and processes of organizations.</a:t>
            </a:r>
            <a:endParaRPr lang="en-US" sz="1750" dirty="0"/>
          </a:p>
        </p:txBody>
      </p:sp>
      <p:sp>
        <p:nvSpPr>
          <p:cNvPr id="5" name="Text 3"/>
          <p:cNvSpPr/>
          <p:nvPr/>
        </p:nvSpPr>
        <p:spPr>
          <a:xfrm>
            <a:off x="5332928" y="4351496"/>
            <a:ext cx="3109913"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Scientific Management</a:t>
            </a:r>
            <a:endParaRPr lang="en-US" sz="2200" dirty="0"/>
          </a:p>
        </p:txBody>
      </p:sp>
      <p:sp>
        <p:nvSpPr>
          <p:cNvPr id="6" name="Text 4"/>
          <p:cNvSpPr/>
          <p:nvPr/>
        </p:nvSpPr>
        <p:spPr>
          <a:xfrm>
            <a:off x="5332928" y="4932640"/>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Emphasized efficiency and optimization of work processes.</a:t>
            </a:r>
            <a:endParaRPr lang="en-US" sz="1750" dirty="0"/>
          </a:p>
        </p:txBody>
      </p:sp>
      <p:sp>
        <p:nvSpPr>
          <p:cNvPr id="7" name="Text 5"/>
          <p:cNvSpPr/>
          <p:nvPr/>
        </p:nvSpPr>
        <p:spPr>
          <a:xfrm>
            <a:off x="9872067" y="435149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Key Figures</a:t>
            </a:r>
            <a:endParaRPr lang="en-US" sz="2200" dirty="0"/>
          </a:p>
        </p:txBody>
      </p:sp>
      <p:sp>
        <p:nvSpPr>
          <p:cNvPr id="8" name="Text 6"/>
          <p:cNvSpPr/>
          <p:nvPr/>
        </p:nvSpPr>
        <p:spPr>
          <a:xfrm>
            <a:off x="9872067" y="4932640"/>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Henri Fayol, Frederick Winslow Taylor, and Max Weber.</a:t>
            </a:r>
            <a:endParaRPr lang="en-US" sz="1750" dirty="0"/>
          </a:p>
        </p:txBody>
      </p:sp>
      <p:pic>
        <p:nvPicPr>
          <p:cNvPr id="9" name="Picture 8">
            <a:extLst>
              <a:ext uri="{FF2B5EF4-FFF2-40B4-BE49-F238E27FC236}">
                <a16:creationId xmlns:a16="http://schemas.microsoft.com/office/drawing/2014/main" xmlns="" id="{A3109EAF-CD10-2078-D824-CFBEA976E012}"/>
              </a:ext>
            </a:extLst>
          </p:cNvPr>
          <p:cNvPicPr>
            <a:picLocks noChangeAspect="1"/>
          </p:cNvPicPr>
          <p:nvPr/>
        </p:nvPicPr>
        <p:blipFill>
          <a:blip r:embed="rId3"/>
          <a:stretch>
            <a:fillRect/>
          </a:stretch>
        </p:blipFill>
        <p:spPr>
          <a:xfrm>
            <a:off x="12087922" y="7668577"/>
            <a:ext cx="2486372" cy="4572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33926"/>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The Human Relations Movement</a:t>
            </a:r>
            <a:endParaRPr lang="en-US" sz="4450" dirty="0"/>
          </a:p>
        </p:txBody>
      </p:sp>
      <p:sp>
        <p:nvSpPr>
          <p:cNvPr id="4" name="Shape 1"/>
          <p:cNvSpPr/>
          <p:nvPr/>
        </p:nvSpPr>
        <p:spPr>
          <a:xfrm>
            <a:off x="793790" y="2946797"/>
            <a:ext cx="510302" cy="510302"/>
          </a:xfrm>
          <a:prstGeom prst="roundRect">
            <a:avLst>
              <a:gd name="adj" fmla="val 6667"/>
            </a:avLst>
          </a:prstGeom>
          <a:solidFill>
            <a:srgbClr val="E9ECF2"/>
          </a:solidFill>
          <a:ln/>
        </p:spPr>
      </p:sp>
      <p:sp>
        <p:nvSpPr>
          <p:cNvPr id="5" name="Text 2"/>
          <p:cNvSpPr/>
          <p:nvPr/>
        </p:nvSpPr>
        <p:spPr>
          <a:xfrm>
            <a:off x="978813" y="3031808"/>
            <a:ext cx="140256" cy="340281"/>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1</a:t>
            </a:r>
            <a:endParaRPr lang="en-US" sz="2650" dirty="0"/>
          </a:p>
        </p:txBody>
      </p:sp>
      <p:sp>
        <p:nvSpPr>
          <p:cNvPr id="6" name="Text 3"/>
          <p:cNvSpPr/>
          <p:nvPr/>
        </p:nvSpPr>
        <p:spPr>
          <a:xfrm>
            <a:off x="1530906" y="2946797"/>
            <a:ext cx="2860834" cy="354330"/>
          </a:xfrm>
          <a:prstGeom prst="rect">
            <a:avLst/>
          </a:prstGeom>
          <a:noFill/>
          <a:ln/>
        </p:spPr>
        <p:txBody>
          <a:bodyPr wrap="non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Employee Motivation</a:t>
            </a:r>
            <a:endParaRPr lang="en-US" sz="2200" dirty="0"/>
          </a:p>
        </p:txBody>
      </p:sp>
      <p:sp>
        <p:nvSpPr>
          <p:cNvPr id="7" name="Text 4"/>
          <p:cNvSpPr/>
          <p:nvPr/>
        </p:nvSpPr>
        <p:spPr>
          <a:xfrm>
            <a:off x="1530906" y="3437215"/>
            <a:ext cx="2927747" cy="1088708"/>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Focus on human needs, social interactions, and worker morale.</a:t>
            </a:r>
            <a:endParaRPr lang="en-US" sz="1750" dirty="0"/>
          </a:p>
        </p:txBody>
      </p:sp>
      <p:sp>
        <p:nvSpPr>
          <p:cNvPr id="8" name="Shape 5"/>
          <p:cNvSpPr/>
          <p:nvPr/>
        </p:nvSpPr>
        <p:spPr>
          <a:xfrm>
            <a:off x="4685467" y="2946797"/>
            <a:ext cx="510302" cy="510302"/>
          </a:xfrm>
          <a:prstGeom prst="roundRect">
            <a:avLst>
              <a:gd name="adj" fmla="val 6667"/>
            </a:avLst>
          </a:prstGeom>
          <a:solidFill>
            <a:srgbClr val="E9ECF2"/>
          </a:solidFill>
          <a:ln/>
        </p:spPr>
      </p:sp>
      <p:sp>
        <p:nvSpPr>
          <p:cNvPr id="9" name="Text 6"/>
          <p:cNvSpPr/>
          <p:nvPr/>
        </p:nvSpPr>
        <p:spPr>
          <a:xfrm>
            <a:off x="4846677" y="3031808"/>
            <a:ext cx="187881" cy="340281"/>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2</a:t>
            </a:r>
            <a:endParaRPr lang="en-US" sz="2650" dirty="0"/>
          </a:p>
        </p:txBody>
      </p:sp>
      <p:sp>
        <p:nvSpPr>
          <p:cNvPr id="10" name="Text 7"/>
          <p:cNvSpPr/>
          <p:nvPr/>
        </p:nvSpPr>
        <p:spPr>
          <a:xfrm>
            <a:off x="5422583" y="2946797"/>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Teamwork and Collaboration</a:t>
            </a:r>
            <a:endParaRPr lang="en-US" sz="2200" dirty="0"/>
          </a:p>
        </p:txBody>
      </p:sp>
      <p:sp>
        <p:nvSpPr>
          <p:cNvPr id="11" name="Text 8"/>
          <p:cNvSpPr/>
          <p:nvPr/>
        </p:nvSpPr>
        <p:spPr>
          <a:xfrm>
            <a:off x="5422583" y="3791545"/>
            <a:ext cx="2927747" cy="1088708"/>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Encouraging cooperation and communication between employees.</a:t>
            </a:r>
            <a:endParaRPr lang="en-US" sz="1750" dirty="0"/>
          </a:p>
        </p:txBody>
      </p:sp>
      <p:sp>
        <p:nvSpPr>
          <p:cNvPr id="12" name="Shape 9"/>
          <p:cNvSpPr/>
          <p:nvPr/>
        </p:nvSpPr>
        <p:spPr>
          <a:xfrm>
            <a:off x="793790" y="5362218"/>
            <a:ext cx="510302" cy="510302"/>
          </a:xfrm>
          <a:prstGeom prst="roundRect">
            <a:avLst>
              <a:gd name="adj" fmla="val 6667"/>
            </a:avLst>
          </a:prstGeom>
          <a:solidFill>
            <a:srgbClr val="E9ECF2"/>
          </a:solidFill>
          <a:ln/>
        </p:spPr>
      </p:sp>
      <p:sp>
        <p:nvSpPr>
          <p:cNvPr id="13" name="Text 10"/>
          <p:cNvSpPr/>
          <p:nvPr/>
        </p:nvSpPr>
        <p:spPr>
          <a:xfrm>
            <a:off x="957024" y="5447228"/>
            <a:ext cx="183713" cy="340281"/>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3</a:t>
            </a:r>
            <a:endParaRPr lang="en-US" sz="2650" dirty="0"/>
          </a:p>
        </p:txBody>
      </p:sp>
      <p:sp>
        <p:nvSpPr>
          <p:cNvPr id="14" name="Text 11"/>
          <p:cNvSpPr/>
          <p:nvPr/>
        </p:nvSpPr>
        <p:spPr>
          <a:xfrm>
            <a:off x="1530906" y="5362218"/>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Employee Involvement</a:t>
            </a:r>
            <a:endParaRPr lang="en-US" sz="2200" dirty="0"/>
          </a:p>
        </p:txBody>
      </p:sp>
      <p:sp>
        <p:nvSpPr>
          <p:cNvPr id="15" name="Text 12"/>
          <p:cNvSpPr/>
          <p:nvPr/>
        </p:nvSpPr>
        <p:spPr>
          <a:xfrm>
            <a:off x="1530906" y="6206966"/>
            <a:ext cx="2927747" cy="1088708"/>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Involving employees in decision-making and problem-solving.</a:t>
            </a:r>
            <a:endParaRPr lang="en-US" sz="1750" dirty="0"/>
          </a:p>
        </p:txBody>
      </p:sp>
      <p:sp>
        <p:nvSpPr>
          <p:cNvPr id="16" name="Shape 13"/>
          <p:cNvSpPr/>
          <p:nvPr/>
        </p:nvSpPr>
        <p:spPr>
          <a:xfrm>
            <a:off x="4685467" y="5362218"/>
            <a:ext cx="510302" cy="510302"/>
          </a:xfrm>
          <a:prstGeom prst="roundRect">
            <a:avLst>
              <a:gd name="adj" fmla="val 6667"/>
            </a:avLst>
          </a:prstGeom>
          <a:solidFill>
            <a:srgbClr val="E9ECF2"/>
          </a:solidFill>
          <a:ln/>
        </p:spPr>
      </p:sp>
      <p:sp>
        <p:nvSpPr>
          <p:cNvPr id="17" name="Text 14"/>
          <p:cNvSpPr/>
          <p:nvPr/>
        </p:nvSpPr>
        <p:spPr>
          <a:xfrm>
            <a:off x="4842034" y="5447228"/>
            <a:ext cx="197168" cy="340281"/>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4</a:t>
            </a:r>
            <a:endParaRPr lang="en-US" sz="2650" dirty="0"/>
          </a:p>
        </p:txBody>
      </p:sp>
      <p:sp>
        <p:nvSpPr>
          <p:cNvPr id="18" name="Text 15"/>
          <p:cNvSpPr/>
          <p:nvPr/>
        </p:nvSpPr>
        <p:spPr>
          <a:xfrm>
            <a:off x="5422583" y="536221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5213F"/>
                </a:solidFill>
                <a:latin typeface="Roboto Slab" pitchFamily="34" charset="0"/>
                <a:ea typeface="Roboto Slab" pitchFamily="34" charset="-122"/>
                <a:cs typeface="Roboto Slab" pitchFamily="34" charset="-120"/>
              </a:rPr>
              <a:t>Leadership Styles</a:t>
            </a:r>
            <a:endParaRPr lang="en-US" sz="2200" dirty="0"/>
          </a:p>
        </p:txBody>
      </p:sp>
      <p:sp>
        <p:nvSpPr>
          <p:cNvPr id="19" name="Text 16"/>
          <p:cNvSpPr/>
          <p:nvPr/>
        </p:nvSpPr>
        <p:spPr>
          <a:xfrm>
            <a:off x="5422583" y="5852636"/>
            <a:ext cx="2927747" cy="725805"/>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Emphasis on democratic and participative leadership.</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294</Words>
  <Application>Microsoft Office PowerPoint</Application>
  <PresentationFormat>Custom</PresentationFormat>
  <Paragraphs>59</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Aharoni</vt:lpstr>
      <vt:lpstr>DFKai-SB</vt:lpstr>
      <vt:lpstr>Calibri</vt:lpstr>
      <vt:lpstr>Arial Black</vt:lpstr>
      <vt:lpstr>Roboto Slab</vt:lpstr>
      <vt:lpstr>Roboto</vt:lpstr>
      <vt:lpstr>Roboto Bold</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6</cp:revision>
  <dcterms:created xsi:type="dcterms:W3CDTF">2024-11-13T08:50:05Z</dcterms:created>
  <dcterms:modified xsi:type="dcterms:W3CDTF">2008-12-31T18:36:52Z</dcterms:modified>
</cp:coreProperties>
</file>