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itchFamily="2" charset="-79"/>
      <p:bold r:id="rId9"/>
    </p:embeddedFont>
    <p:embeddedFont>
      <p:font typeface="DFKai-SB" pitchFamily="65" charset="-120"/>
      <p:regular r:id="rId10"/>
    </p:embeddedFont>
    <p:embeddedFont>
      <p:font typeface="Calibri" pitchFamily="34" charset="0"/>
      <p:regular r:id="rId11"/>
      <p:bold r:id="rId12"/>
      <p:italic r:id="rId13"/>
      <p:boldItalic r:id="rId14"/>
    </p:embeddedFont>
    <p:embeddedFont>
      <p:font typeface="Arial Black" pitchFamily="34" charset="0"/>
      <p:bold r:id="rId15"/>
    </p:embeddedFont>
    <p:embeddedFont>
      <p:font typeface="DM Sans" charset="0"/>
      <p:regular r:id="rId16"/>
      <p:bold r:id="rId17"/>
    </p:embeddedFont>
    <p:embeddedFont>
      <p:font typeface="DM Sans Bold" charset="0"/>
      <p:bold r:id="rId18"/>
    </p:embeddedFont>
    <p:embeddedFont>
      <p:font typeface="Libre Baskerville"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701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409626" y="84873"/>
            <a:ext cx="10151391" cy="2062103"/>
          </a:xfrm>
          <a:prstGeom prst="rect">
            <a:avLst/>
          </a:prstGeom>
        </p:spPr>
        <p:txBody>
          <a:bodyPr wrap="square">
            <a:spAutoFit/>
          </a:bodyPr>
          <a:lstStyle/>
          <a:p>
            <a:pPr algn="ctr"/>
            <a:r>
              <a:rPr lang="en-US" sz="3200" dirty="0" smtClean="0">
                <a:solidFill>
                  <a:srgbClr val="FF0000"/>
                </a:solidFill>
                <a:latin typeface="Aharoni" pitchFamily="2" charset="-79"/>
                <a:ea typeface="DFKai-SB" pitchFamily="65" charset="-120"/>
                <a:cs typeface="Aharoni" pitchFamily="2" charset="-79"/>
              </a:rPr>
              <a:t>DEPARTMENT OF LIFELONG LEARNING</a:t>
            </a:r>
            <a:r>
              <a:rPr lang="en-US" sz="3200" dirty="0" smtClean="0">
                <a:latin typeface="Aharoni" pitchFamily="2" charset="-79"/>
                <a:ea typeface="DFKai-SB" pitchFamily="65" charset="-120"/>
                <a:cs typeface="Aharoni" pitchFamily="2" charset="-79"/>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Tiruchirappalli-620024</a:t>
            </a:r>
          </a:p>
          <a:p>
            <a:pPr algn="ctr"/>
            <a:r>
              <a:rPr lang="en-US" sz="3200" b="1" dirty="0" smtClean="0">
                <a:solidFill>
                  <a:schemeClr val="accent6">
                    <a:lumMod val="50000"/>
                  </a:schemeClr>
                </a:solidFill>
                <a:latin typeface="Aharoni" pitchFamily="2" charset="-79"/>
                <a:ea typeface="DFKai-SB" pitchFamily="65" charset="-120"/>
                <a:cs typeface="Aharoni" pitchFamily="2" charset="-79"/>
              </a:rPr>
              <a:t>Tamil Nadu, India </a:t>
            </a:r>
            <a:endParaRPr lang="en-US" sz="3200" dirty="0">
              <a:solidFill>
                <a:schemeClr val="accent6">
                  <a:lumMod val="50000"/>
                </a:schemeClr>
              </a:solidFill>
              <a:latin typeface="Aharoni" pitchFamily="2" charset="-79"/>
              <a:ea typeface="DFKai-SB" pitchFamily="65" charset="-120"/>
              <a:cs typeface="Aharoni" pitchFamily="2" charset="-79"/>
            </a:endParaRPr>
          </a:p>
        </p:txBody>
      </p:sp>
      <p:sp>
        <p:nvSpPr>
          <p:cNvPr id="5" name="Rectangle 4"/>
          <p:cNvSpPr/>
          <p:nvPr/>
        </p:nvSpPr>
        <p:spPr>
          <a:xfrm>
            <a:off x="3001586" y="2729805"/>
            <a:ext cx="9329980" cy="584775"/>
          </a:xfrm>
          <a:prstGeom prst="rect">
            <a:avLst/>
          </a:prstGeom>
        </p:spPr>
        <p:txBody>
          <a:bodyPr wrap="square">
            <a:spAutoFit/>
          </a:bodyPr>
          <a:lstStyle/>
          <a:p>
            <a:r>
              <a:rPr lang="en-US" sz="2800" b="1" dirty="0" smtClean="0">
                <a:solidFill>
                  <a:srgbClr val="7030A0"/>
                </a:solidFill>
              </a:rPr>
              <a:t> </a:t>
            </a:r>
            <a:r>
              <a:rPr lang="en-US" sz="3200" b="1" dirty="0" err="1" smtClean="0">
                <a:solidFill>
                  <a:srgbClr val="002060"/>
                </a:solidFill>
              </a:rPr>
              <a:t>Programme</a:t>
            </a:r>
            <a:r>
              <a:rPr lang="en-US" sz="3200" b="1" dirty="0" smtClean="0">
                <a:solidFill>
                  <a:srgbClr val="002060"/>
                </a:solidFill>
              </a:rPr>
              <a:t>: M.A.,HUMAN RESOURCE MANAGEMENT</a:t>
            </a:r>
            <a:endParaRPr lang="en-US" sz="3200" b="1" dirty="0">
              <a:solidFill>
                <a:srgbClr val="002060"/>
              </a:solidFill>
            </a:endParaRPr>
          </a:p>
        </p:txBody>
      </p:sp>
      <p:sp>
        <p:nvSpPr>
          <p:cNvPr id="6" name="Rectangle 5"/>
          <p:cNvSpPr/>
          <p:nvPr/>
        </p:nvSpPr>
        <p:spPr>
          <a:xfrm>
            <a:off x="2200760" y="3586896"/>
            <a:ext cx="9051009" cy="954107"/>
          </a:xfrm>
          <a:prstGeom prst="rect">
            <a:avLst/>
          </a:prstGeom>
        </p:spPr>
        <p:txBody>
          <a:bodyPr wrap="square">
            <a:spAutoFit/>
          </a:bodyPr>
          <a:lstStyle/>
          <a:p>
            <a:r>
              <a:rPr lang="en-US" sz="2800" b="1" dirty="0" smtClean="0">
                <a:solidFill>
                  <a:srgbClr val="FF0000"/>
                </a:solidFill>
                <a:latin typeface="Arial Black" pitchFamily="34" charset="0"/>
                <a:cs typeface="Aharoni" pitchFamily="2" charset="-79"/>
              </a:rPr>
              <a:t>Course Title : Organizational Development</a:t>
            </a:r>
          </a:p>
          <a:p>
            <a:r>
              <a:rPr lang="en-US" sz="2800" b="1" dirty="0" smtClean="0">
                <a:solidFill>
                  <a:srgbClr val="FF0000"/>
                </a:solidFill>
                <a:latin typeface="Arial Black" pitchFamily="34" charset="0"/>
                <a:cs typeface="Aharoni" pitchFamily="2" charset="-79"/>
              </a:rPr>
              <a:t>Course Code : 22HRM3EC2</a:t>
            </a:r>
            <a:endParaRPr lang="en-US" sz="2800" dirty="0">
              <a:solidFill>
                <a:srgbClr val="FF0000"/>
              </a:solidFill>
              <a:latin typeface="Arial Black" pitchFamily="34" charset="0"/>
              <a:cs typeface="Aharoni" pitchFamily="2" charset="-79"/>
            </a:endParaRPr>
          </a:p>
        </p:txBody>
      </p:sp>
      <p:sp>
        <p:nvSpPr>
          <p:cNvPr id="8" name="Rectangle 7"/>
          <p:cNvSpPr/>
          <p:nvPr/>
        </p:nvSpPr>
        <p:spPr>
          <a:xfrm>
            <a:off x="2727701" y="4928461"/>
            <a:ext cx="9252489" cy="954107"/>
          </a:xfrm>
          <a:prstGeom prst="rect">
            <a:avLst/>
          </a:prstGeom>
        </p:spPr>
        <p:txBody>
          <a:bodyPr wrap="square">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Unit-V</a:t>
            </a:r>
            <a:endParaRPr lang="en-US" sz="2800" b="1" dirty="0" smtClean="0">
              <a:solidFill>
                <a:srgbClr val="7030A0"/>
              </a:solidFill>
              <a:latin typeface="Arial Black" pitchFamily="34" charset="0"/>
            </a:endParaRPr>
          </a:p>
          <a:p>
            <a:pPr algn="ctr"/>
            <a:r>
              <a:rPr lang="en-US" sz="2800" b="1" dirty="0" err="1" smtClean="0">
                <a:solidFill>
                  <a:srgbClr val="7030A0"/>
                </a:solidFill>
                <a:latin typeface="Arial Black" pitchFamily="34" charset="0"/>
              </a:rPr>
              <a:t>SomeKey</a:t>
            </a:r>
            <a:r>
              <a:rPr lang="en-US" sz="2800" b="1" dirty="0" smtClean="0">
                <a:solidFill>
                  <a:srgbClr val="7030A0"/>
                </a:solidFill>
                <a:latin typeface="Arial Black" pitchFamily="34" charset="0"/>
              </a:rPr>
              <a:t> Considerations and Issues in OD </a:t>
            </a:r>
            <a:endParaRPr lang="en-US" sz="2800" b="1" dirty="0" smtClean="0">
              <a:solidFill>
                <a:srgbClr val="7030A0"/>
              </a:solidFill>
              <a:latin typeface="Arial Black" pitchFamily="34" charset="0"/>
            </a:endParaRPr>
          </a:p>
        </p:txBody>
      </p:sp>
      <p:sp>
        <p:nvSpPr>
          <p:cNvPr id="9" name="Rectangle 8"/>
          <p:cNvSpPr/>
          <p:nvPr/>
        </p:nvSpPr>
        <p:spPr>
          <a:xfrm>
            <a:off x="3936569" y="6534639"/>
            <a:ext cx="7315200" cy="1384995"/>
          </a:xfrm>
          <a:prstGeom prst="rect">
            <a:avLst/>
          </a:prstGeom>
        </p:spPr>
        <p:txBody>
          <a:bodyPr>
            <a:spAutoFit/>
          </a:bodyPr>
          <a:lstStyle/>
          <a:p>
            <a:pPr algn="ctr"/>
            <a:r>
              <a:rPr lang="en-US" sz="2800" b="1" dirty="0" smtClean="0">
                <a:solidFill>
                  <a:srgbClr val="FF0000"/>
                </a:solidFill>
                <a:latin typeface="Aharoni" pitchFamily="2" charset="-79"/>
                <a:cs typeface="Aharoni" pitchFamily="2" charset="-79"/>
              </a:rPr>
              <a:t>Dr. T. KUMUTHAVALLI</a:t>
            </a:r>
          </a:p>
          <a:p>
            <a:pPr algn="ctr"/>
            <a:r>
              <a:rPr lang="en-US" sz="2800" b="1" dirty="0" smtClean="0">
                <a:solidFill>
                  <a:schemeClr val="accent6">
                    <a:lumMod val="50000"/>
                  </a:schemeClr>
                </a:solidFill>
                <a:latin typeface="Aharoni" pitchFamily="2" charset="-79"/>
                <a:cs typeface="Aharoni" pitchFamily="2" charset="-79"/>
              </a:rPr>
              <a:t>Associate Professor </a:t>
            </a:r>
          </a:p>
          <a:p>
            <a:pPr algn="ctr"/>
            <a:r>
              <a:rPr lang="en-US" sz="2800" b="1" dirty="0" smtClean="0">
                <a:solidFill>
                  <a:schemeClr val="accent6">
                    <a:lumMod val="50000"/>
                  </a:schemeClr>
                </a:solidFill>
                <a:latin typeface="Aharoni" pitchFamily="2" charset="-79"/>
                <a:cs typeface="Aharoni" pitchFamily="2" charset="-79"/>
              </a:rPr>
              <a:t>Department of Lifelong Learning</a:t>
            </a:r>
            <a:endParaRPr lang="en-US" sz="2800" dirty="0">
              <a:solidFill>
                <a:schemeClr val="accent6">
                  <a:lumMod val="50000"/>
                </a:schemeClr>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12401"/>
            <a:ext cx="7556421" cy="2835116"/>
          </a:xfrm>
          <a:prstGeom prst="rect">
            <a:avLst/>
          </a:prstGeom>
          <a:noFill/>
          <a:ln/>
        </p:spPr>
        <p:txBody>
          <a:bodyPr wrap="square" lIns="0" tIns="0" rIns="0" bIns="0" rtlCol="0" anchor="t"/>
          <a:lstStyle/>
          <a:p>
            <a:pPr marL="0" indent="0">
              <a:lnSpc>
                <a:spcPts val="5550"/>
              </a:lnSpc>
              <a:buNone/>
            </a:pPr>
            <a:endParaRPr lang="en-US" sz="4450" dirty="0"/>
          </a:p>
          <a:p>
            <a:pPr marL="0" indent="0">
              <a:lnSpc>
                <a:spcPts val="5550"/>
              </a:lnSpc>
              <a:buNone/>
            </a:pPr>
            <a:r>
              <a:rPr lang="en-US" sz="4450" dirty="0"/>
              <a:t>Some Key Consideration sand Issues in OD</a:t>
            </a:r>
          </a:p>
        </p:txBody>
      </p:sp>
      <p:sp>
        <p:nvSpPr>
          <p:cNvPr id="4" name="Text 1"/>
          <p:cNvSpPr/>
          <p:nvPr/>
        </p:nvSpPr>
        <p:spPr>
          <a:xfrm>
            <a:off x="6280190" y="4287679"/>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Organizational Development (OD) is a dynamic field that continues to evolve, presenting both challenges and exciting opportunities for consultants and practitioners. From fostering stronger client relationships to leveraging cutting-edge change management strategies, OD professionals must navigate a rapidly changing landscape to drive meaningful transformation within organizations.</a:t>
            </a:r>
            <a:endParaRPr lang="en-US" sz="1750" dirty="0"/>
          </a:p>
        </p:txBody>
      </p:sp>
      <p:sp>
        <p:nvSpPr>
          <p:cNvPr id="5" name="Shape 2"/>
          <p:cNvSpPr/>
          <p:nvPr/>
        </p:nvSpPr>
        <p:spPr>
          <a:xfrm>
            <a:off x="6280190" y="6737152"/>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6744772"/>
            <a:ext cx="347663" cy="347663"/>
          </a:xfrm>
          <a:prstGeom prst="rect">
            <a:avLst/>
          </a:prstGeom>
        </p:spPr>
      </p:pic>
      <p:sp>
        <p:nvSpPr>
          <p:cNvPr id="7" name="Text 3"/>
          <p:cNvSpPr/>
          <p:nvPr/>
        </p:nvSpPr>
        <p:spPr>
          <a:xfrm>
            <a:off x="6756440" y="6720245"/>
            <a:ext cx="2199799" cy="396835"/>
          </a:xfrm>
          <a:prstGeom prst="rect">
            <a:avLst/>
          </a:prstGeom>
          <a:noFill/>
          <a:ln/>
        </p:spPr>
        <p:txBody>
          <a:bodyPr wrap="none" lIns="0" tIns="0" rIns="0" bIns="0" rtlCol="0" anchor="t"/>
          <a:lstStyle/>
          <a:p>
            <a:pPr marL="0" indent="0" algn="l">
              <a:lnSpc>
                <a:spcPts val="3100"/>
              </a:lnSpc>
              <a:buNone/>
            </a:pPr>
            <a:r>
              <a:rPr lang="en-US" sz="2200" b="1" dirty="0">
                <a:solidFill>
                  <a:srgbClr val="454240"/>
                </a:solidFill>
                <a:latin typeface="DM Sans Bold" pitchFamily="34" charset="0"/>
                <a:ea typeface="DM Sans Bold" pitchFamily="34" charset="-122"/>
                <a:cs typeface="DM Sans Bold" pitchFamily="34" charset="-120"/>
              </a:rPr>
              <a:t>by Presentation</a:t>
            </a:r>
            <a:endParaRPr lang="en-US" sz="2200" dirty="0"/>
          </a:p>
        </p:txBody>
      </p:sp>
      <p:pic>
        <p:nvPicPr>
          <p:cNvPr id="9" name="Picture 8">
            <a:extLst>
              <a:ext uri="{FF2B5EF4-FFF2-40B4-BE49-F238E27FC236}">
                <a16:creationId xmlns:a16="http://schemas.microsoft.com/office/drawing/2014/main" xmlns="" id="{ED7D6D85-C673-67AB-6A3E-95C214DB4595}"/>
              </a:ext>
            </a:extLst>
          </p:cNvPr>
          <p:cNvPicPr>
            <a:picLocks noChangeAspect="1"/>
          </p:cNvPicPr>
          <p:nvPr/>
        </p:nvPicPr>
        <p:blipFill>
          <a:blip r:embed="rId5"/>
          <a:stretch>
            <a:fillRect/>
          </a:stretch>
        </p:blipFill>
        <p:spPr>
          <a:xfrm>
            <a:off x="6157751" y="6517319"/>
            <a:ext cx="3168304" cy="599761"/>
          </a:xfrm>
          <a:prstGeom prst="rect">
            <a:avLst/>
          </a:prstGeom>
        </p:spPr>
      </p:pic>
      <p:pic>
        <p:nvPicPr>
          <p:cNvPr id="11" name="Picture 10">
            <a:extLst>
              <a:ext uri="{FF2B5EF4-FFF2-40B4-BE49-F238E27FC236}">
                <a16:creationId xmlns:a16="http://schemas.microsoft.com/office/drawing/2014/main" xmlns="" id="{A8F123A6-2858-CE6C-DCED-56E72860E77E}"/>
              </a:ext>
            </a:extLst>
          </p:cNvPr>
          <p:cNvPicPr>
            <a:picLocks noChangeAspect="1"/>
          </p:cNvPicPr>
          <p:nvPr/>
        </p:nvPicPr>
        <p:blipFill>
          <a:blip r:embed="rId5"/>
          <a:stretch>
            <a:fillRect/>
          </a:stretch>
        </p:blipFill>
        <p:spPr>
          <a:xfrm>
            <a:off x="12235166" y="7698260"/>
            <a:ext cx="2314898" cy="438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274088"/>
            <a:ext cx="12733139" cy="708779"/>
          </a:xfrm>
          <a:prstGeom prst="rect">
            <a:avLst/>
          </a:prstGeom>
          <a:noFill/>
          <a:ln/>
        </p:spPr>
        <p:txBody>
          <a:bodyPr wrap="none" lIns="0" tIns="0" rIns="0" bIns="0" rtlCol="0" anchor="t"/>
          <a:lstStyle/>
          <a:p>
            <a:pPr marL="0" indent="0">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Cultivating Meaningful Client Relationships</a:t>
            </a:r>
            <a:endParaRPr lang="en-US" sz="4450" dirty="0"/>
          </a:p>
        </p:txBody>
      </p:sp>
      <p:sp>
        <p:nvSpPr>
          <p:cNvPr id="3" name="Text 1"/>
          <p:cNvSpPr/>
          <p:nvPr/>
        </p:nvSpPr>
        <p:spPr>
          <a:xfrm>
            <a:off x="793790" y="2549843"/>
            <a:ext cx="3978116" cy="708660"/>
          </a:xfrm>
          <a:prstGeom prst="rect">
            <a:avLst/>
          </a:prstGeom>
          <a:noFill/>
          <a:ln/>
        </p:spPr>
        <p:txBody>
          <a:bodyPr wrap="square" lIns="0" tIns="0" rIns="0" bIns="0" rtlCol="0" anchor="t"/>
          <a:lstStyle/>
          <a:p>
            <a:pPr marL="0" indent="0">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Understanding Client Needs</a:t>
            </a:r>
            <a:endParaRPr lang="en-US" sz="2200" dirty="0"/>
          </a:p>
        </p:txBody>
      </p:sp>
      <p:sp>
        <p:nvSpPr>
          <p:cNvPr id="4" name="Text 2"/>
          <p:cNvSpPr/>
          <p:nvPr/>
        </p:nvSpPr>
        <p:spPr>
          <a:xfrm>
            <a:off x="793790" y="3485317"/>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Effective OD consultants must go beyond surface-level issues to deeply understand the unique challenges and aspirations of their clients. By actively listening and asking insightful questions, they can uncover the root causes of organizational problems and develop tailored solutions.</a:t>
            </a:r>
            <a:endParaRPr lang="en-US" sz="1750" dirty="0"/>
          </a:p>
        </p:txBody>
      </p:sp>
      <p:sp>
        <p:nvSpPr>
          <p:cNvPr id="5" name="Text 3"/>
          <p:cNvSpPr/>
          <p:nvPr/>
        </p:nvSpPr>
        <p:spPr>
          <a:xfrm>
            <a:off x="5332928" y="2549843"/>
            <a:ext cx="3978116" cy="708660"/>
          </a:xfrm>
          <a:prstGeom prst="rect">
            <a:avLst/>
          </a:prstGeom>
          <a:noFill/>
          <a:ln/>
        </p:spPr>
        <p:txBody>
          <a:bodyPr wrap="square" lIns="0" tIns="0" rIns="0" bIns="0" rtlCol="0" anchor="t"/>
          <a:lstStyle/>
          <a:p>
            <a:pPr marL="0" indent="0">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Building Trust and Collaboration</a:t>
            </a:r>
            <a:endParaRPr lang="en-US" sz="2200" dirty="0"/>
          </a:p>
        </p:txBody>
      </p:sp>
      <p:sp>
        <p:nvSpPr>
          <p:cNvPr id="6" name="Text 4"/>
          <p:cNvSpPr/>
          <p:nvPr/>
        </p:nvSpPr>
        <p:spPr>
          <a:xfrm>
            <a:off x="5332928" y="3485317"/>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Fostering a collaborative, transparent relationship with clients is crucial for successful OD interventions. Consultants must establish trust, respect client perspectives, and work closely with stakeholders to co-create transformative change.</a:t>
            </a:r>
            <a:endParaRPr lang="en-US" sz="1750" dirty="0"/>
          </a:p>
        </p:txBody>
      </p:sp>
      <p:sp>
        <p:nvSpPr>
          <p:cNvPr id="7" name="Text 5"/>
          <p:cNvSpPr/>
          <p:nvPr/>
        </p:nvSpPr>
        <p:spPr>
          <a:xfrm>
            <a:off x="9872067" y="2549843"/>
            <a:ext cx="3838337" cy="354330"/>
          </a:xfrm>
          <a:prstGeom prst="rect">
            <a:avLst/>
          </a:prstGeom>
          <a:noFill/>
          <a:ln/>
        </p:spPr>
        <p:txBody>
          <a:bodyPr wrap="none" lIns="0" tIns="0" rIns="0" bIns="0" rtlCol="0" anchor="t"/>
          <a:lstStyle/>
          <a:p>
            <a:pPr marL="0" indent="0">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Adapting to Client Culture</a:t>
            </a:r>
            <a:endParaRPr lang="en-US" sz="2200" dirty="0"/>
          </a:p>
        </p:txBody>
      </p:sp>
      <p:sp>
        <p:nvSpPr>
          <p:cNvPr id="8" name="Text 6"/>
          <p:cNvSpPr/>
          <p:nvPr/>
        </p:nvSpPr>
        <p:spPr>
          <a:xfrm>
            <a:off x="9872067" y="3130987"/>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Every organization has its own distinct culture, values, and norms. Effective OD consultants must be willing to adapt their approach to align with the client's unique context, ensuring that recommended changes are embraced and sustained.</a:t>
            </a:r>
            <a:endParaRPr lang="en-US" sz="1750" dirty="0"/>
          </a:p>
        </p:txBody>
      </p:sp>
      <p:pic>
        <p:nvPicPr>
          <p:cNvPr id="9" name="Picture 8">
            <a:extLst>
              <a:ext uri="{FF2B5EF4-FFF2-40B4-BE49-F238E27FC236}">
                <a16:creationId xmlns:a16="http://schemas.microsoft.com/office/drawing/2014/main" xmlns="" id="{983F64E9-EEC9-83F6-30C1-B5AA4B7A755B}"/>
              </a:ext>
            </a:extLst>
          </p:cNvPr>
          <p:cNvPicPr>
            <a:picLocks noChangeAspect="1"/>
          </p:cNvPicPr>
          <p:nvPr/>
        </p:nvPicPr>
        <p:blipFill>
          <a:blip r:embed="rId3"/>
          <a:stretch>
            <a:fillRect/>
          </a:stretch>
        </p:blipFill>
        <p:spPr>
          <a:xfrm>
            <a:off x="12235166" y="7698260"/>
            <a:ext cx="2314898" cy="4382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82535"/>
          </a:xfrm>
          <a:prstGeom prst="rect">
            <a:avLst/>
          </a:prstGeom>
        </p:spPr>
      </p:pic>
      <p:sp>
        <p:nvSpPr>
          <p:cNvPr id="3" name="Text 0"/>
          <p:cNvSpPr/>
          <p:nvPr/>
        </p:nvSpPr>
        <p:spPr>
          <a:xfrm>
            <a:off x="611029" y="2662595"/>
            <a:ext cx="12147947" cy="545544"/>
          </a:xfrm>
          <a:prstGeom prst="rect">
            <a:avLst/>
          </a:prstGeom>
          <a:noFill/>
          <a:ln/>
        </p:spPr>
        <p:txBody>
          <a:bodyPr wrap="none" lIns="0" tIns="0" rIns="0" bIns="0" rtlCol="0" anchor="t"/>
          <a:lstStyle/>
          <a:p>
            <a:pPr marL="0" indent="0">
              <a:lnSpc>
                <a:spcPts val="4250"/>
              </a:lnSpc>
              <a:buNone/>
            </a:pPr>
            <a:r>
              <a:rPr lang="en-US" sz="3400" dirty="0">
                <a:solidFill>
                  <a:srgbClr val="5C4E3D"/>
                </a:solidFill>
                <a:latin typeface="Libre Baskerville" pitchFamily="34" charset="0"/>
                <a:ea typeface="Libre Baskerville" pitchFamily="34" charset="-122"/>
                <a:cs typeface="Libre Baskerville" pitchFamily="34" charset="-120"/>
              </a:rPr>
              <a:t>Embracing the Future of Organizational Development</a:t>
            </a:r>
            <a:endParaRPr lang="en-US" sz="3400" dirty="0"/>
          </a:p>
        </p:txBody>
      </p:sp>
      <p:sp>
        <p:nvSpPr>
          <p:cNvPr id="4" name="Shape 1"/>
          <p:cNvSpPr/>
          <p:nvPr/>
        </p:nvSpPr>
        <p:spPr>
          <a:xfrm>
            <a:off x="611029" y="5750838"/>
            <a:ext cx="13408343" cy="22860"/>
          </a:xfrm>
          <a:prstGeom prst="roundRect">
            <a:avLst>
              <a:gd name="adj" fmla="val 320799"/>
            </a:avLst>
          </a:prstGeom>
          <a:solidFill>
            <a:srgbClr val="DDD3BA"/>
          </a:solidFill>
          <a:ln/>
        </p:spPr>
      </p:sp>
      <p:sp>
        <p:nvSpPr>
          <p:cNvPr id="5" name="Shape 2"/>
          <p:cNvSpPr/>
          <p:nvPr/>
        </p:nvSpPr>
        <p:spPr>
          <a:xfrm>
            <a:off x="3907869" y="5139869"/>
            <a:ext cx="22860" cy="611029"/>
          </a:xfrm>
          <a:prstGeom prst="roundRect">
            <a:avLst>
              <a:gd name="adj" fmla="val 320799"/>
            </a:avLst>
          </a:prstGeom>
          <a:solidFill>
            <a:srgbClr val="DDD3BA"/>
          </a:solidFill>
          <a:ln/>
        </p:spPr>
      </p:sp>
      <p:sp>
        <p:nvSpPr>
          <p:cNvPr id="6" name="Shape 3"/>
          <p:cNvSpPr/>
          <p:nvPr/>
        </p:nvSpPr>
        <p:spPr>
          <a:xfrm>
            <a:off x="3722965" y="5554444"/>
            <a:ext cx="392787" cy="392787"/>
          </a:xfrm>
          <a:prstGeom prst="roundRect">
            <a:avLst>
              <a:gd name="adj" fmla="val 18670"/>
            </a:avLst>
          </a:prstGeom>
          <a:solidFill>
            <a:srgbClr val="F7EDD4"/>
          </a:solidFill>
          <a:ln w="7620">
            <a:solidFill>
              <a:srgbClr val="DDD3BA"/>
            </a:solidFill>
            <a:prstDash val="solid"/>
          </a:ln>
        </p:spPr>
      </p:sp>
      <p:sp>
        <p:nvSpPr>
          <p:cNvPr id="7" name="Text 4"/>
          <p:cNvSpPr/>
          <p:nvPr/>
        </p:nvSpPr>
        <p:spPr>
          <a:xfrm>
            <a:off x="3860959" y="5619810"/>
            <a:ext cx="116800" cy="261937"/>
          </a:xfrm>
          <a:prstGeom prst="rect">
            <a:avLst/>
          </a:prstGeom>
          <a:noFill/>
          <a:ln/>
        </p:spPr>
        <p:txBody>
          <a:bodyPr wrap="none" lIns="0" tIns="0" rIns="0" bIns="0" rtlCol="0" anchor="t"/>
          <a:lstStyle/>
          <a:p>
            <a:pPr marL="0" indent="0" algn="ctr">
              <a:lnSpc>
                <a:spcPts val="2050"/>
              </a:lnSpc>
              <a:buNone/>
            </a:pPr>
            <a:r>
              <a:rPr lang="en-US" sz="2050" dirty="0">
                <a:solidFill>
                  <a:srgbClr val="454240"/>
                </a:solidFill>
                <a:latin typeface="Libre Baskerville" pitchFamily="34" charset="0"/>
                <a:ea typeface="Libre Baskerville" pitchFamily="34" charset="-122"/>
                <a:cs typeface="Libre Baskerville" pitchFamily="34" charset="-120"/>
              </a:rPr>
              <a:t>1</a:t>
            </a:r>
            <a:endParaRPr lang="en-US" sz="2050" dirty="0"/>
          </a:p>
        </p:txBody>
      </p:sp>
      <p:sp>
        <p:nvSpPr>
          <p:cNvPr id="8" name="Text 5"/>
          <p:cNvSpPr/>
          <p:nvPr/>
        </p:nvSpPr>
        <p:spPr>
          <a:xfrm>
            <a:off x="2766060" y="3469958"/>
            <a:ext cx="2306717" cy="272772"/>
          </a:xfrm>
          <a:prstGeom prst="rect">
            <a:avLst/>
          </a:prstGeom>
          <a:noFill/>
          <a:ln/>
        </p:spPr>
        <p:txBody>
          <a:bodyPr wrap="none" lIns="0" tIns="0" rIns="0" bIns="0" rtlCol="0" anchor="t"/>
          <a:lstStyle/>
          <a:p>
            <a:pPr marL="0" indent="0" algn="ctr">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Digitalization and AI</a:t>
            </a:r>
            <a:endParaRPr lang="en-US" sz="1700" dirty="0"/>
          </a:p>
        </p:txBody>
      </p:sp>
      <p:sp>
        <p:nvSpPr>
          <p:cNvPr id="9" name="Text 6"/>
          <p:cNvSpPr/>
          <p:nvPr/>
        </p:nvSpPr>
        <p:spPr>
          <a:xfrm>
            <a:off x="785574" y="3847386"/>
            <a:ext cx="6267807" cy="1117759"/>
          </a:xfrm>
          <a:prstGeom prst="rect">
            <a:avLst/>
          </a:prstGeom>
          <a:noFill/>
          <a:ln/>
        </p:spPr>
        <p:txBody>
          <a:bodyPr wrap="square" lIns="0" tIns="0" rIns="0" bIns="0" rtlCol="0" anchor="t"/>
          <a:lstStyle/>
          <a:p>
            <a:pPr marL="0" indent="0" algn="ctr">
              <a:lnSpc>
                <a:spcPts val="2150"/>
              </a:lnSpc>
              <a:buNone/>
            </a:pPr>
            <a:r>
              <a:rPr lang="en-US" sz="1350" dirty="0">
                <a:solidFill>
                  <a:srgbClr val="454240"/>
                </a:solidFill>
                <a:latin typeface="DM Sans" pitchFamily="34" charset="0"/>
                <a:ea typeface="DM Sans" pitchFamily="34" charset="-122"/>
                <a:cs typeface="DM Sans" pitchFamily="34" charset="-120"/>
              </a:rPr>
              <a:t>As technology continues to disrupt traditional business models, OD professionals must harness the power of digital tools and artificial intelligence to enhance organizational agility, decision-making, and employee engagement.</a:t>
            </a:r>
            <a:endParaRPr lang="en-US" sz="1350" dirty="0"/>
          </a:p>
        </p:txBody>
      </p:sp>
      <p:sp>
        <p:nvSpPr>
          <p:cNvPr id="10" name="Shape 7"/>
          <p:cNvSpPr/>
          <p:nvPr/>
        </p:nvSpPr>
        <p:spPr>
          <a:xfrm>
            <a:off x="7303532" y="5750778"/>
            <a:ext cx="22860" cy="611029"/>
          </a:xfrm>
          <a:prstGeom prst="roundRect">
            <a:avLst>
              <a:gd name="adj" fmla="val 320799"/>
            </a:avLst>
          </a:prstGeom>
          <a:solidFill>
            <a:srgbClr val="DDD3BA"/>
          </a:solidFill>
          <a:ln/>
        </p:spPr>
      </p:sp>
      <p:sp>
        <p:nvSpPr>
          <p:cNvPr id="11" name="Shape 8"/>
          <p:cNvSpPr/>
          <p:nvPr/>
        </p:nvSpPr>
        <p:spPr>
          <a:xfrm>
            <a:off x="7118628" y="5554444"/>
            <a:ext cx="392787" cy="392787"/>
          </a:xfrm>
          <a:prstGeom prst="roundRect">
            <a:avLst>
              <a:gd name="adj" fmla="val 18670"/>
            </a:avLst>
          </a:prstGeom>
          <a:solidFill>
            <a:srgbClr val="F7EDD4"/>
          </a:solidFill>
          <a:ln w="7620">
            <a:solidFill>
              <a:srgbClr val="DDD3BA"/>
            </a:solidFill>
            <a:prstDash val="solid"/>
          </a:ln>
        </p:spPr>
      </p:sp>
      <p:sp>
        <p:nvSpPr>
          <p:cNvPr id="12" name="Text 9"/>
          <p:cNvSpPr/>
          <p:nvPr/>
        </p:nvSpPr>
        <p:spPr>
          <a:xfrm>
            <a:off x="7234357" y="5619810"/>
            <a:ext cx="161330" cy="261937"/>
          </a:xfrm>
          <a:prstGeom prst="rect">
            <a:avLst/>
          </a:prstGeom>
          <a:noFill/>
          <a:ln/>
        </p:spPr>
        <p:txBody>
          <a:bodyPr wrap="none" lIns="0" tIns="0" rIns="0" bIns="0" rtlCol="0" anchor="t"/>
          <a:lstStyle/>
          <a:p>
            <a:pPr marL="0" indent="0" algn="ctr">
              <a:lnSpc>
                <a:spcPts val="2050"/>
              </a:lnSpc>
              <a:buNone/>
            </a:pPr>
            <a:r>
              <a:rPr lang="en-US" sz="2050" dirty="0">
                <a:solidFill>
                  <a:srgbClr val="454240"/>
                </a:solidFill>
                <a:latin typeface="Libre Baskerville" pitchFamily="34" charset="0"/>
                <a:ea typeface="Libre Baskerville" pitchFamily="34" charset="-122"/>
                <a:cs typeface="Libre Baskerville" pitchFamily="34" charset="-120"/>
              </a:rPr>
              <a:t>2</a:t>
            </a:r>
            <a:endParaRPr lang="en-US" sz="2050" dirty="0"/>
          </a:p>
        </p:txBody>
      </p:sp>
      <p:sp>
        <p:nvSpPr>
          <p:cNvPr id="13" name="Text 10"/>
          <p:cNvSpPr/>
          <p:nvPr/>
        </p:nvSpPr>
        <p:spPr>
          <a:xfrm>
            <a:off x="6003727" y="6536531"/>
            <a:ext cx="2622709" cy="272772"/>
          </a:xfrm>
          <a:prstGeom prst="rect">
            <a:avLst/>
          </a:prstGeom>
          <a:noFill/>
          <a:ln/>
        </p:spPr>
        <p:txBody>
          <a:bodyPr wrap="none" lIns="0" tIns="0" rIns="0" bIns="0" rtlCol="0" anchor="t"/>
          <a:lstStyle/>
          <a:p>
            <a:pPr marL="0" indent="0" algn="ctr">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Emphasis on Wellbeing</a:t>
            </a:r>
            <a:endParaRPr lang="en-US" sz="1700" dirty="0"/>
          </a:p>
        </p:txBody>
      </p:sp>
      <p:sp>
        <p:nvSpPr>
          <p:cNvPr id="14" name="Text 11"/>
          <p:cNvSpPr/>
          <p:nvPr/>
        </p:nvSpPr>
        <p:spPr>
          <a:xfrm>
            <a:off x="4181237" y="6913959"/>
            <a:ext cx="6267807" cy="838319"/>
          </a:xfrm>
          <a:prstGeom prst="rect">
            <a:avLst/>
          </a:prstGeom>
          <a:noFill/>
          <a:ln/>
        </p:spPr>
        <p:txBody>
          <a:bodyPr wrap="square" lIns="0" tIns="0" rIns="0" bIns="0" rtlCol="0" anchor="t"/>
          <a:lstStyle/>
          <a:p>
            <a:pPr marL="0" indent="0" algn="ctr">
              <a:lnSpc>
                <a:spcPts val="2150"/>
              </a:lnSpc>
              <a:buNone/>
            </a:pPr>
            <a:r>
              <a:rPr lang="en-US" sz="1350" dirty="0">
                <a:solidFill>
                  <a:srgbClr val="454240"/>
                </a:solidFill>
                <a:latin typeface="DM Sans" pitchFamily="34" charset="0"/>
                <a:ea typeface="DM Sans" pitchFamily="34" charset="-122"/>
                <a:cs typeface="DM Sans" pitchFamily="34" charset="-120"/>
              </a:rPr>
              <a:t>The pandemic has underscored the importance of employee wellbeing and work-life balance. Forward-thinking OD initiatives will focus on fostering inclusive, empathetic, and psychologically safe work environments.</a:t>
            </a:r>
            <a:endParaRPr lang="en-US" sz="1350" dirty="0"/>
          </a:p>
        </p:txBody>
      </p:sp>
      <p:sp>
        <p:nvSpPr>
          <p:cNvPr id="15" name="Shape 12"/>
          <p:cNvSpPr/>
          <p:nvPr/>
        </p:nvSpPr>
        <p:spPr>
          <a:xfrm>
            <a:off x="10699313" y="5139869"/>
            <a:ext cx="22860" cy="611029"/>
          </a:xfrm>
          <a:prstGeom prst="roundRect">
            <a:avLst>
              <a:gd name="adj" fmla="val 320799"/>
            </a:avLst>
          </a:prstGeom>
          <a:solidFill>
            <a:srgbClr val="DDD3BA"/>
          </a:solidFill>
          <a:ln/>
        </p:spPr>
      </p:sp>
      <p:sp>
        <p:nvSpPr>
          <p:cNvPr id="16" name="Shape 13"/>
          <p:cNvSpPr/>
          <p:nvPr/>
        </p:nvSpPr>
        <p:spPr>
          <a:xfrm>
            <a:off x="10514409" y="5554444"/>
            <a:ext cx="392787" cy="392787"/>
          </a:xfrm>
          <a:prstGeom prst="roundRect">
            <a:avLst>
              <a:gd name="adj" fmla="val 18670"/>
            </a:avLst>
          </a:prstGeom>
          <a:solidFill>
            <a:srgbClr val="F7EDD4"/>
          </a:solidFill>
          <a:ln w="7620">
            <a:solidFill>
              <a:srgbClr val="DDD3BA"/>
            </a:solidFill>
            <a:prstDash val="solid"/>
          </a:ln>
        </p:spPr>
      </p:sp>
      <p:sp>
        <p:nvSpPr>
          <p:cNvPr id="17" name="Text 14"/>
          <p:cNvSpPr/>
          <p:nvPr/>
        </p:nvSpPr>
        <p:spPr>
          <a:xfrm>
            <a:off x="10630138" y="5619810"/>
            <a:ext cx="161330" cy="261937"/>
          </a:xfrm>
          <a:prstGeom prst="rect">
            <a:avLst/>
          </a:prstGeom>
          <a:noFill/>
          <a:ln/>
        </p:spPr>
        <p:txBody>
          <a:bodyPr wrap="none" lIns="0" tIns="0" rIns="0" bIns="0" rtlCol="0" anchor="t"/>
          <a:lstStyle/>
          <a:p>
            <a:pPr marL="0" indent="0" algn="ctr">
              <a:lnSpc>
                <a:spcPts val="2050"/>
              </a:lnSpc>
              <a:buNone/>
            </a:pPr>
            <a:r>
              <a:rPr lang="en-US" sz="2050" dirty="0">
                <a:solidFill>
                  <a:srgbClr val="454240"/>
                </a:solidFill>
                <a:latin typeface="Libre Baskerville" pitchFamily="34" charset="0"/>
                <a:ea typeface="Libre Baskerville" pitchFamily="34" charset="-122"/>
                <a:cs typeface="Libre Baskerville" pitchFamily="34" charset="-120"/>
              </a:rPr>
              <a:t>3</a:t>
            </a:r>
            <a:endParaRPr lang="en-US" sz="2050" dirty="0"/>
          </a:p>
        </p:txBody>
      </p:sp>
      <p:sp>
        <p:nvSpPr>
          <p:cNvPr id="18" name="Text 15"/>
          <p:cNvSpPr/>
          <p:nvPr/>
        </p:nvSpPr>
        <p:spPr>
          <a:xfrm>
            <a:off x="8766334" y="3749397"/>
            <a:ext cx="3889177" cy="272772"/>
          </a:xfrm>
          <a:prstGeom prst="rect">
            <a:avLst/>
          </a:prstGeom>
          <a:noFill/>
          <a:ln/>
        </p:spPr>
        <p:txBody>
          <a:bodyPr wrap="none" lIns="0" tIns="0" rIns="0" bIns="0" rtlCol="0" anchor="t"/>
          <a:lstStyle/>
          <a:p>
            <a:pPr marL="0" indent="0" algn="ctr">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Embracing Diversity and Inclusion</a:t>
            </a:r>
            <a:endParaRPr lang="en-US" sz="1700" dirty="0"/>
          </a:p>
        </p:txBody>
      </p:sp>
      <p:sp>
        <p:nvSpPr>
          <p:cNvPr id="19" name="Text 16"/>
          <p:cNvSpPr/>
          <p:nvPr/>
        </p:nvSpPr>
        <p:spPr>
          <a:xfrm>
            <a:off x="7577018" y="4126825"/>
            <a:ext cx="6267807" cy="838319"/>
          </a:xfrm>
          <a:prstGeom prst="rect">
            <a:avLst/>
          </a:prstGeom>
          <a:noFill/>
          <a:ln/>
        </p:spPr>
        <p:txBody>
          <a:bodyPr wrap="square" lIns="0" tIns="0" rIns="0" bIns="0" rtlCol="0" anchor="t"/>
          <a:lstStyle/>
          <a:p>
            <a:pPr marL="0" indent="0" algn="ctr">
              <a:lnSpc>
                <a:spcPts val="2150"/>
              </a:lnSpc>
              <a:buNone/>
            </a:pPr>
            <a:r>
              <a:rPr lang="en-US" sz="1350" dirty="0">
                <a:solidFill>
                  <a:srgbClr val="454240"/>
                </a:solidFill>
                <a:latin typeface="DM Sans" pitchFamily="34" charset="0"/>
                <a:ea typeface="DM Sans" pitchFamily="34" charset="-122"/>
                <a:cs typeface="DM Sans" pitchFamily="34" charset="-120"/>
              </a:rPr>
              <a:t>Successful OD strategies will prioritize the creation of diverse, equitable, and inclusive organizations, where employees from all backgrounds can thrive and contribute to the company's success.</a:t>
            </a:r>
            <a:endParaRPr lang="en-US" sz="1350" dirty="0"/>
          </a:p>
        </p:txBody>
      </p:sp>
      <p:pic>
        <p:nvPicPr>
          <p:cNvPr id="20" name="Picture 19">
            <a:extLst>
              <a:ext uri="{FF2B5EF4-FFF2-40B4-BE49-F238E27FC236}">
                <a16:creationId xmlns:a16="http://schemas.microsoft.com/office/drawing/2014/main" xmlns="" id="{6678DA40-DDC9-78B5-47F4-F7F76411E1F0}"/>
              </a:ext>
            </a:extLst>
          </p:cNvPr>
          <p:cNvPicPr>
            <a:picLocks noChangeAspect="1"/>
          </p:cNvPicPr>
          <p:nvPr/>
        </p:nvPicPr>
        <p:blipFill>
          <a:blip r:embed="rId4"/>
          <a:stretch>
            <a:fillRect/>
          </a:stretch>
        </p:blipFill>
        <p:spPr>
          <a:xfrm>
            <a:off x="12235166" y="7698260"/>
            <a:ext cx="2314898" cy="4382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041559"/>
            <a:ext cx="12581811" cy="708779"/>
          </a:xfrm>
          <a:prstGeom prst="rect">
            <a:avLst/>
          </a:prstGeom>
          <a:noFill/>
          <a:ln/>
        </p:spPr>
        <p:txBody>
          <a:bodyPr wrap="none" lIns="0" tIns="0" rIns="0" bIns="0" rtlCol="0" anchor="t"/>
          <a:lstStyle/>
          <a:p>
            <a:pPr marL="0" indent="0">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Leveraging Change Management Strategies</a:t>
            </a:r>
            <a:endParaRPr lang="en-US" sz="4450" dirty="0"/>
          </a:p>
        </p:txBody>
      </p:sp>
      <p:sp>
        <p:nvSpPr>
          <p:cNvPr id="3" name="Shape 1"/>
          <p:cNvSpPr/>
          <p:nvPr/>
        </p:nvSpPr>
        <p:spPr>
          <a:xfrm>
            <a:off x="793790" y="2459117"/>
            <a:ext cx="510302" cy="510302"/>
          </a:xfrm>
          <a:prstGeom prst="roundRect">
            <a:avLst>
              <a:gd name="adj" fmla="val 18669"/>
            </a:avLst>
          </a:prstGeom>
          <a:solidFill>
            <a:srgbClr val="F7EDD4"/>
          </a:solidFill>
          <a:ln w="7620">
            <a:solidFill>
              <a:srgbClr val="DDD3BA"/>
            </a:solidFill>
            <a:prstDash val="solid"/>
          </a:ln>
        </p:spPr>
      </p:sp>
      <p:sp>
        <p:nvSpPr>
          <p:cNvPr id="4" name="Text 2"/>
          <p:cNvSpPr/>
          <p:nvPr/>
        </p:nvSpPr>
        <p:spPr>
          <a:xfrm>
            <a:off x="972979" y="2544128"/>
            <a:ext cx="151805" cy="340281"/>
          </a:xfrm>
          <a:prstGeom prst="rect">
            <a:avLst/>
          </a:prstGeom>
          <a:noFill/>
          <a:ln/>
        </p:spPr>
        <p:txBody>
          <a:bodyPr wrap="none" lIns="0" tIns="0" rIns="0" bIns="0" rtlCol="0" anchor="t"/>
          <a:lstStyle/>
          <a:p>
            <a:pPr marL="0" indent="0" algn="ctr">
              <a:lnSpc>
                <a:spcPts val="2650"/>
              </a:lnSpc>
              <a:buNone/>
            </a:pPr>
            <a:r>
              <a:rPr lang="en-US" sz="2650" dirty="0">
                <a:solidFill>
                  <a:srgbClr val="454240"/>
                </a:solidFill>
                <a:latin typeface="Libre Baskerville" pitchFamily="34" charset="0"/>
                <a:ea typeface="Libre Baskerville" pitchFamily="34" charset="-122"/>
                <a:cs typeface="Libre Baskerville" pitchFamily="34" charset="-120"/>
              </a:rPr>
              <a:t>1</a:t>
            </a:r>
            <a:endParaRPr lang="en-US" sz="2650" dirty="0"/>
          </a:p>
        </p:txBody>
      </p:sp>
      <p:sp>
        <p:nvSpPr>
          <p:cNvPr id="5" name="Text 3"/>
          <p:cNvSpPr/>
          <p:nvPr/>
        </p:nvSpPr>
        <p:spPr>
          <a:xfrm>
            <a:off x="1530906" y="2459117"/>
            <a:ext cx="5067776" cy="354330"/>
          </a:xfrm>
          <a:prstGeom prst="rect">
            <a:avLst/>
          </a:prstGeom>
          <a:noFill/>
          <a:ln/>
        </p:spPr>
        <p:txBody>
          <a:bodyPr wrap="none" lIns="0" tIns="0" rIns="0" bIns="0" rtlCol="0" anchor="t"/>
          <a:lstStyle/>
          <a:p>
            <a:pPr marL="0" indent="0">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Proactive Stakeholder Engagement</a:t>
            </a:r>
            <a:endParaRPr lang="en-US" sz="2200" dirty="0"/>
          </a:p>
        </p:txBody>
      </p:sp>
      <p:sp>
        <p:nvSpPr>
          <p:cNvPr id="6" name="Text 4"/>
          <p:cNvSpPr/>
          <p:nvPr/>
        </p:nvSpPr>
        <p:spPr>
          <a:xfrm>
            <a:off x="1530906" y="2949535"/>
            <a:ext cx="5670947" cy="1451610"/>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Effective change management requires early and continuous engagement with key stakeholders, ensuring that their concerns and ideas are addressed throughout the transformation process.</a:t>
            </a:r>
            <a:endParaRPr lang="en-US" sz="1750" dirty="0"/>
          </a:p>
        </p:txBody>
      </p:sp>
      <p:sp>
        <p:nvSpPr>
          <p:cNvPr id="7" name="Shape 5"/>
          <p:cNvSpPr/>
          <p:nvPr/>
        </p:nvSpPr>
        <p:spPr>
          <a:xfrm>
            <a:off x="7428667" y="2459117"/>
            <a:ext cx="510302" cy="510302"/>
          </a:xfrm>
          <a:prstGeom prst="roundRect">
            <a:avLst>
              <a:gd name="adj" fmla="val 18669"/>
            </a:avLst>
          </a:prstGeom>
          <a:solidFill>
            <a:srgbClr val="F7EDD4"/>
          </a:solidFill>
          <a:ln w="7620">
            <a:solidFill>
              <a:srgbClr val="DDD3BA"/>
            </a:solidFill>
            <a:prstDash val="solid"/>
          </a:ln>
        </p:spPr>
      </p:sp>
      <p:sp>
        <p:nvSpPr>
          <p:cNvPr id="8" name="Text 6"/>
          <p:cNvSpPr/>
          <p:nvPr/>
        </p:nvSpPr>
        <p:spPr>
          <a:xfrm>
            <a:off x="7579043" y="2544128"/>
            <a:ext cx="209550" cy="340281"/>
          </a:xfrm>
          <a:prstGeom prst="rect">
            <a:avLst/>
          </a:prstGeom>
          <a:noFill/>
          <a:ln/>
        </p:spPr>
        <p:txBody>
          <a:bodyPr wrap="none" lIns="0" tIns="0" rIns="0" bIns="0" rtlCol="0" anchor="t"/>
          <a:lstStyle/>
          <a:p>
            <a:pPr marL="0" indent="0" algn="ctr">
              <a:lnSpc>
                <a:spcPts val="2650"/>
              </a:lnSpc>
              <a:buNone/>
            </a:pPr>
            <a:r>
              <a:rPr lang="en-US" sz="2650" dirty="0">
                <a:solidFill>
                  <a:srgbClr val="454240"/>
                </a:solidFill>
                <a:latin typeface="Libre Baskerville" pitchFamily="34" charset="0"/>
                <a:ea typeface="Libre Baskerville" pitchFamily="34" charset="-122"/>
                <a:cs typeface="Libre Baskerville" pitchFamily="34" charset="-120"/>
              </a:rPr>
              <a:t>2</a:t>
            </a:r>
            <a:endParaRPr lang="en-US" sz="2650" dirty="0"/>
          </a:p>
        </p:txBody>
      </p:sp>
      <p:sp>
        <p:nvSpPr>
          <p:cNvPr id="9" name="Text 7"/>
          <p:cNvSpPr/>
          <p:nvPr/>
        </p:nvSpPr>
        <p:spPr>
          <a:xfrm>
            <a:off x="8165783" y="245911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Iterative Approach</a:t>
            </a:r>
            <a:endParaRPr lang="en-US" sz="2200" dirty="0"/>
          </a:p>
        </p:txBody>
      </p:sp>
      <p:sp>
        <p:nvSpPr>
          <p:cNvPr id="10" name="Text 8"/>
          <p:cNvSpPr/>
          <p:nvPr/>
        </p:nvSpPr>
        <p:spPr>
          <a:xfrm>
            <a:off x="8165783" y="2949535"/>
            <a:ext cx="5670947" cy="1451610"/>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Rather than a one-size-fits-all solution, successful OD initiatives will adopt an iterative, agile approach, allowing for continuous feedback, learning, and adaptation to meet evolving organizational needs.</a:t>
            </a:r>
            <a:endParaRPr lang="en-US" sz="1750" dirty="0"/>
          </a:p>
        </p:txBody>
      </p:sp>
      <p:sp>
        <p:nvSpPr>
          <p:cNvPr id="11" name="Shape 9"/>
          <p:cNvSpPr/>
          <p:nvPr/>
        </p:nvSpPr>
        <p:spPr>
          <a:xfrm>
            <a:off x="793790" y="4883110"/>
            <a:ext cx="510302" cy="510302"/>
          </a:xfrm>
          <a:prstGeom prst="roundRect">
            <a:avLst>
              <a:gd name="adj" fmla="val 18669"/>
            </a:avLst>
          </a:prstGeom>
          <a:solidFill>
            <a:srgbClr val="F7EDD4"/>
          </a:solidFill>
          <a:ln w="7620">
            <a:solidFill>
              <a:srgbClr val="DDD3BA"/>
            </a:solidFill>
            <a:prstDash val="solid"/>
          </a:ln>
        </p:spPr>
      </p:sp>
      <p:sp>
        <p:nvSpPr>
          <p:cNvPr id="12" name="Text 10"/>
          <p:cNvSpPr/>
          <p:nvPr/>
        </p:nvSpPr>
        <p:spPr>
          <a:xfrm>
            <a:off x="944166" y="4968121"/>
            <a:ext cx="209550" cy="340281"/>
          </a:xfrm>
          <a:prstGeom prst="rect">
            <a:avLst/>
          </a:prstGeom>
          <a:noFill/>
          <a:ln/>
        </p:spPr>
        <p:txBody>
          <a:bodyPr wrap="none" lIns="0" tIns="0" rIns="0" bIns="0" rtlCol="0" anchor="t"/>
          <a:lstStyle/>
          <a:p>
            <a:pPr marL="0" indent="0" algn="ctr">
              <a:lnSpc>
                <a:spcPts val="2650"/>
              </a:lnSpc>
              <a:buNone/>
            </a:pPr>
            <a:r>
              <a:rPr lang="en-US" sz="2650" dirty="0">
                <a:solidFill>
                  <a:srgbClr val="454240"/>
                </a:solidFill>
                <a:latin typeface="Libre Baskerville" pitchFamily="34" charset="0"/>
                <a:ea typeface="Libre Baskerville" pitchFamily="34" charset="-122"/>
                <a:cs typeface="Libre Baskerville" pitchFamily="34" charset="-120"/>
              </a:rPr>
              <a:t>3</a:t>
            </a:r>
            <a:endParaRPr lang="en-US" sz="2650" dirty="0"/>
          </a:p>
        </p:txBody>
      </p:sp>
      <p:sp>
        <p:nvSpPr>
          <p:cNvPr id="13" name="Text 11"/>
          <p:cNvSpPr/>
          <p:nvPr/>
        </p:nvSpPr>
        <p:spPr>
          <a:xfrm>
            <a:off x="1530906" y="4883110"/>
            <a:ext cx="5408414" cy="354330"/>
          </a:xfrm>
          <a:prstGeom prst="rect">
            <a:avLst/>
          </a:prstGeom>
          <a:noFill/>
          <a:ln/>
        </p:spPr>
        <p:txBody>
          <a:bodyPr wrap="none" lIns="0" tIns="0" rIns="0" bIns="0" rtlCol="0" anchor="t"/>
          <a:lstStyle/>
          <a:p>
            <a:pPr marL="0" indent="0">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Fostering a Change-Oriented Culture</a:t>
            </a:r>
            <a:endParaRPr lang="en-US" sz="2200" dirty="0"/>
          </a:p>
        </p:txBody>
      </p:sp>
      <p:sp>
        <p:nvSpPr>
          <p:cNvPr id="14" name="Text 12"/>
          <p:cNvSpPr/>
          <p:nvPr/>
        </p:nvSpPr>
        <p:spPr>
          <a:xfrm>
            <a:off x="1530906" y="5373529"/>
            <a:ext cx="5670947" cy="1814513"/>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Building a culture that embraces change and innovation is essential for sustaining long-term organizational transformation. OD professionals must empower employees to be actively involved in the change process.</a:t>
            </a:r>
            <a:endParaRPr lang="en-US" sz="1750" dirty="0"/>
          </a:p>
        </p:txBody>
      </p:sp>
      <p:sp>
        <p:nvSpPr>
          <p:cNvPr id="15" name="Shape 13"/>
          <p:cNvSpPr/>
          <p:nvPr/>
        </p:nvSpPr>
        <p:spPr>
          <a:xfrm>
            <a:off x="7428667" y="4883110"/>
            <a:ext cx="510302" cy="510302"/>
          </a:xfrm>
          <a:prstGeom prst="roundRect">
            <a:avLst>
              <a:gd name="adj" fmla="val 18669"/>
            </a:avLst>
          </a:prstGeom>
          <a:solidFill>
            <a:srgbClr val="F7EDD4"/>
          </a:solidFill>
          <a:ln w="7620">
            <a:solidFill>
              <a:srgbClr val="DDD3BA"/>
            </a:solidFill>
            <a:prstDash val="solid"/>
          </a:ln>
        </p:spPr>
      </p:sp>
      <p:sp>
        <p:nvSpPr>
          <p:cNvPr id="16" name="Text 14"/>
          <p:cNvSpPr/>
          <p:nvPr/>
        </p:nvSpPr>
        <p:spPr>
          <a:xfrm>
            <a:off x="7584281" y="4968121"/>
            <a:ext cx="199072" cy="340281"/>
          </a:xfrm>
          <a:prstGeom prst="rect">
            <a:avLst/>
          </a:prstGeom>
          <a:noFill/>
          <a:ln/>
        </p:spPr>
        <p:txBody>
          <a:bodyPr wrap="none" lIns="0" tIns="0" rIns="0" bIns="0" rtlCol="0" anchor="t"/>
          <a:lstStyle/>
          <a:p>
            <a:pPr marL="0" indent="0" algn="ctr">
              <a:lnSpc>
                <a:spcPts val="2650"/>
              </a:lnSpc>
              <a:buNone/>
            </a:pPr>
            <a:r>
              <a:rPr lang="en-US" sz="2650" dirty="0">
                <a:solidFill>
                  <a:srgbClr val="454240"/>
                </a:solidFill>
                <a:latin typeface="Libre Baskerville" pitchFamily="34" charset="0"/>
                <a:ea typeface="Libre Baskerville" pitchFamily="34" charset="-122"/>
                <a:cs typeface="Libre Baskerville" pitchFamily="34" charset="-120"/>
              </a:rPr>
              <a:t>4</a:t>
            </a:r>
            <a:endParaRPr lang="en-US" sz="2650" dirty="0"/>
          </a:p>
        </p:txBody>
      </p:sp>
      <p:sp>
        <p:nvSpPr>
          <p:cNvPr id="17" name="Text 15"/>
          <p:cNvSpPr/>
          <p:nvPr/>
        </p:nvSpPr>
        <p:spPr>
          <a:xfrm>
            <a:off x="8165783" y="4883110"/>
            <a:ext cx="5218867" cy="354330"/>
          </a:xfrm>
          <a:prstGeom prst="rect">
            <a:avLst/>
          </a:prstGeom>
          <a:noFill/>
          <a:ln/>
        </p:spPr>
        <p:txBody>
          <a:bodyPr wrap="none" lIns="0" tIns="0" rIns="0" bIns="0" rtlCol="0" anchor="t"/>
          <a:lstStyle/>
          <a:p>
            <a:pPr marL="0" indent="0">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Measuring and Monitoring Progress</a:t>
            </a:r>
            <a:endParaRPr lang="en-US" sz="2200" dirty="0"/>
          </a:p>
        </p:txBody>
      </p:sp>
      <p:sp>
        <p:nvSpPr>
          <p:cNvPr id="18" name="Text 16"/>
          <p:cNvSpPr/>
          <p:nvPr/>
        </p:nvSpPr>
        <p:spPr>
          <a:xfrm>
            <a:off x="8165783" y="5373529"/>
            <a:ext cx="5670947" cy="1451610"/>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Establishing clear metrics and regularly monitoring the impact of OD interventions will enable consultants to refine their strategies, celebrate successes, and make data-driven decisions.</a:t>
            </a:r>
            <a:endParaRPr lang="en-US" sz="1750" dirty="0"/>
          </a:p>
        </p:txBody>
      </p:sp>
      <p:pic>
        <p:nvPicPr>
          <p:cNvPr id="19" name="Picture 18">
            <a:extLst>
              <a:ext uri="{FF2B5EF4-FFF2-40B4-BE49-F238E27FC236}">
                <a16:creationId xmlns:a16="http://schemas.microsoft.com/office/drawing/2014/main" xmlns="" id="{3D14A9E6-674F-E514-6CC3-FAF6B5AC8A73}"/>
              </a:ext>
            </a:extLst>
          </p:cNvPr>
          <p:cNvPicPr>
            <a:picLocks noChangeAspect="1"/>
          </p:cNvPicPr>
          <p:nvPr/>
        </p:nvPicPr>
        <p:blipFill>
          <a:blip r:embed="rId3"/>
          <a:stretch>
            <a:fillRect/>
          </a:stretch>
        </p:blipFill>
        <p:spPr>
          <a:xfrm>
            <a:off x="12235166" y="7698260"/>
            <a:ext cx="2314898" cy="4382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5886" y="581978"/>
            <a:ext cx="7845028" cy="1159907"/>
          </a:xfrm>
          <a:prstGeom prst="rect">
            <a:avLst/>
          </a:prstGeom>
          <a:noFill/>
          <a:ln/>
        </p:spPr>
        <p:txBody>
          <a:bodyPr wrap="square" lIns="0" tIns="0" rIns="0" bIns="0" rtlCol="0" anchor="t"/>
          <a:lstStyle/>
          <a:p>
            <a:pPr marL="0" indent="0">
              <a:lnSpc>
                <a:spcPts val="4550"/>
              </a:lnSpc>
              <a:buNone/>
            </a:pPr>
            <a:r>
              <a:rPr lang="en-US" sz="3650" dirty="0">
                <a:solidFill>
                  <a:srgbClr val="5C4E3D"/>
                </a:solidFill>
                <a:latin typeface="Libre Baskerville" pitchFamily="34" charset="0"/>
                <a:ea typeface="Libre Baskerville" pitchFamily="34" charset="-122"/>
                <a:cs typeface="Libre Baskerville" pitchFamily="34" charset="-120"/>
              </a:rPr>
              <a:t>Enriching OD Experiences Through Diverse Perspectives</a:t>
            </a:r>
            <a:endParaRPr lang="en-US" sz="3650" dirty="0"/>
          </a:p>
        </p:txBody>
      </p:sp>
      <p:pic>
        <p:nvPicPr>
          <p:cNvPr id="4" name="Image 1" descr="preencoded.png"/>
          <p:cNvPicPr>
            <a:picLocks noChangeAspect="1"/>
          </p:cNvPicPr>
          <p:nvPr/>
        </p:nvPicPr>
        <p:blipFill>
          <a:blip r:embed="rId4"/>
          <a:stretch>
            <a:fillRect/>
          </a:stretch>
        </p:blipFill>
        <p:spPr>
          <a:xfrm>
            <a:off x="6135886" y="2020253"/>
            <a:ext cx="463868" cy="463868"/>
          </a:xfrm>
          <a:prstGeom prst="rect">
            <a:avLst/>
          </a:prstGeom>
        </p:spPr>
      </p:pic>
      <p:sp>
        <p:nvSpPr>
          <p:cNvPr id="5" name="Text 1"/>
          <p:cNvSpPr/>
          <p:nvPr/>
        </p:nvSpPr>
        <p:spPr>
          <a:xfrm>
            <a:off x="6135886" y="2669619"/>
            <a:ext cx="2319814" cy="289917"/>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Global Mindset</a:t>
            </a:r>
            <a:endParaRPr lang="en-US" sz="1800" dirty="0"/>
          </a:p>
        </p:txBody>
      </p:sp>
      <p:sp>
        <p:nvSpPr>
          <p:cNvPr id="6" name="Text 2"/>
          <p:cNvSpPr/>
          <p:nvPr/>
        </p:nvSpPr>
        <p:spPr>
          <a:xfrm>
            <a:off x="6135886" y="3070860"/>
            <a:ext cx="3783330" cy="1484709"/>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Embracing a global mindset and understanding cultural nuances is crucial for OD consultants to effectively navigate the increasingly interconnected business landscape.</a:t>
            </a:r>
            <a:endParaRPr lang="en-US" sz="1450" dirty="0"/>
          </a:p>
        </p:txBody>
      </p:sp>
      <p:pic>
        <p:nvPicPr>
          <p:cNvPr id="7" name="Image 2" descr="preencoded.png"/>
          <p:cNvPicPr>
            <a:picLocks noChangeAspect="1"/>
          </p:cNvPicPr>
          <p:nvPr/>
        </p:nvPicPr>
        <p:blipFill>
          <a:blip r:embed="rId5"/>
          <a:stretch>
            <a:fillRect/>
          </a:stretch>
        </p:blipFill>
        <p:spPr>
          <a:xfrm>
            <a:off x="10197584" y="2020253"/>
            <a:ext cx="463868" cy="463868"/>
          </a:xfrm>
          <a:prstGeom prst="rect">
            <a:avLst/>
          </a:prstGeom>
        </p:spPr>
      </p:pic>
      <p:sp>
        <p:nvSpPr>
          <p:cNvPr id="8" name="Text 3"/>
          <p:cNvSpPr/>
          <p:nvPr/>
        </p:nvSpPr>
        <p:spPr>
          <a:xfrm>
            <a:off x="10197584" y="2669619"/>
            <a:ext cx="2430304" cy="289917"/>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Innovative Thinking</a:t>
            </a:r>
            <a:endParaRPr lang="en-US" sz="1800" dirty="0"/>
          </a:p>
        </p:txBody>
      </p:sp>
      <p:sp>
        <p:nvSpPr>
          <p:cNvPr id="9" name="Text 4"/>
          <p:cNvSpPr/>
          <p:nvPr/>
        </p:nvSpPr>
        <p:spPr>
          <a:xfrm>
            <a:off x="10197584" y="3070860"/>
            <a:ext cx="3783330" cy="1484709"/>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Pushing the boundaries of traditional OD approaches and continuously exploring new methodologies will enable consultants to deliver cutting-edge solutions to their clients.</a:t>
            </a:r>
            <a:endParaRPr lang="en-US" sz="1450" dirty="0"/>
          </a:p>
        </p:txBody>
      </p:sp>
      <p:pic>
        <p:nvPicPr>
          <p:cNvPr id="10" name="Image 3" descr="preencoded.png"/>
          <p:cNvPicPr>
            <a:picLocks noChangeAspect="1"/>
          </p:cNvPicPr>
          <p:nvPr/>
        </p:nvPicPr>
        <p:blipFill>
          <a:blip r:embed="rId6"/>
          <a:stretch>
            <a:fillRect/>
          </a:stretch>
        </p:blipFill>
        <p:spPr>
          <a:xfrm>
            <a:off x="6135886" y="5112306"/>
            <a:ext cx="463868" cy="463868"/>
          </a:xfrm>
          <a:prstGeom prst="rect">
            <a:avLst/>
          </a:prstGeom>
        </p:spPr>
      </p:pic>
      <p:sp>
        <p:nvSpPr>
          <p:cNvPr id="11" name="Text 5"/>
          <p:cNvSpPr/>
          <p:nvPr/>
        </p:nvSpPr>
        <p:spPr>
          <a:xfrm>
            <a:off x="6135886" y="5761673"/>
            <a:ext cx="2635091" cy="289917"/>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Collaborative Mindset</a:t>
            </a:r>
            <a:endParaRPr lang="en-US" sz="1800" dirty="0"/>
          </a:p>
        </p:txBody>
      </p:sp>
      <p:sp>
        <p:nvSpPr>
          <p:cNvPr id="12" name="Text 6"/>
          <p:cNvSpPr/>
          <p:nvPr/>
        </p:nvSpPr>
        <p:spPr>
          <a:xfrm>
            <a:off x="6135886" y="6162913"/>
            <a:ext cx="3783330" cy="1484709"/>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Fostering a collaborative mindset and actively seeking diverse perspectives from both within and outside the organization will enrich the OD experience and drive more impactful change.</a:t>
            </a:r>
            <a:endParaRPr lang="en-US" sz="1450" dirty="0"/>
          </a:p>
        </p:txBody>
      </p:sp>
      <p:pic>
        <p:nvPicPr>
          <p:cNvPr id="13" name="Image 4" descr="preencoded.png"/>
          <p:cNvPicPr>
            <a:picLocks noChangeAspect="1"/>
          </p:cNvPicPr>
          <p:nvPr/>
        </p:nvPicPr>
        <p:blipFill>
          <a:blip r:embed="rId7"/>
          <a:stretch>
            <a:fillRect/>
          </a:stretch>
        </p:blipFill>
        <p:spPr>
          <a:xfrm>
            <a:off x="10197584" y="5112306"/>
            <a:ext cx="463868" cy="463868"/>
          </a:xfrm>
          <a:prstGeom prst="rect">
            <a:avLst/>
          </a:prstGeom>
        </p:spPr>
      </p:pic>
      <p:sp>
        <p:nvSpPr>
          <p:cNvPr id="14" name="Text 7"/>
          <p:cNvSpPr/>
          <p:nvPr/>
        </p:nvSpPr>
        <p:spPr>
          <a:xfrm>
            <a:off x="10197584" y="5761673"/>
            <a:ext cx="2699028" cy="289917"/>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Data-Driven Approach</a:t>
            </a:r>
            <a:endParaRPr lang="en-US" sz="1800" dirty="0"/>
          </a:p>
        </p:txBody>
      </p:sp>
      <p:sp>
        <p:nvSpPr>
          <p:cNvPr id="15" name="Text 8"/>
          <p:cNvSpPr/>
          <p:nvPr/>
        </p:nvSpPr>
        <p:spPr>
          <a:xfrm>
            <a:off x="10197584" y="6162913"/>
            <a:ext cx="3783330" cy="1484709"/>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Leveraging data and analytics to inform decision-making, measure progress, and continuously refine OD strategies will be critical for achieving sustainable and measurable results.</a:t>
            </a:r>
            <a:endParaRPr lang="en-US" sz="1450" dirty="0"/>
          </a:p>
        </p:txBody>
      </p:sp>
      <p:pic>
        <p:nvPicPr>
          <p:cNvPr id="16" name="Picture 15">
            <a:extLst>
              <a:ext uri="{FF2B5EF4-FFF2-40B4-BE49-F238E27FC236}">
                <a16:creationId xmlns:a16="http://schemas.microsoft.com/office/drawing/2014/main" xmlns="" id="{2EC2CD60-86FF-200F-B47C-5A4B70CBDA3C}"/>
              </a:ext>
            </a:extLst>
          </p:cNvPr>
          <p:cNvPicPr>
            <a:picLocks noChangeAspect="1"/>
          </p:cNvPicPr>
          <p:nvPr/>
        </p:nvPicPr>
        <p:blipFill>
          <a:blip r:embed="rId8"/>
          <a:stretch>
            <a:fillRect/>
          </a:stretch>
        </p:blipFill>
        <p:spPr>
          <a:xfrm>
            <a:off x="12235166" y="7698260"/>
            <a:ext cx="2314898" cy="4382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602</Words>
  <Application>Microsoft Office PowerPoint</Application>
  <PresentationFormat>Custom</PresentationFormat>
  <Paragraphs>60</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Aharoni</vt:lpstr>
      <vt:lpstr>DFKai-SB</vt:lpstr>
      <vt:lpstr>Calibri</vt:lpstr>
      <vt:lpstr>Arial Black</vt:lpstr>
      <vt:lpstr>DM Sans</vt:lpstr>
      <vt:lpstr>DM Sans Bold</vt:lpstr>
      <vt:lpstr>Libre Baskerville</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5</cp:revision>
  <dcterms:created xsi:type="dcterms:W3CDTF">2024-11-13T10:44:46Z</dcterms:created>
  <dcterms:modified xsi:type="dcterms:W3CDTF">2008-12-31T18:48:12Z</dcterms:modified>
</cp:coreProperties>
</file>