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4630400" cy="8229600"/>
  <p:notesSz cx="8229600" cy="14630400"/>
  <p:embeddedFontLst>
    <p:embeddedFont>
      <p:font typeface="Aharoni" pitchFamily="2" charset="-79"/>
      <p:bold r:id="rId9"/>
    </p:embeddedFont>
    <p:embeddedFont>
      <p:font typeface="DFKai-SB" pitchFamily="65" charset="-120"/>
      <p:regular r:id="rId10"/>
    </p:embeddedFont>
    <p:embeddedFont>
      <p:font typeface="Calibri" pitchFamily="34" charset="0"/>
      <p:regular r:id="rId11"/>
      <p:bold r:id="rId12"/>
      <p:italic r:id="rId13"/>
      <p:boldItalic r:id="rId14"/>
    </p:embeddedFont>
    <p:embeddedFont>
      <p:font typeface="Arial Black" pitchFamily="34" charset="0"/>
      <p:bold r:id="rId15"/>
    </p:embeddedFont>
    <p:embeddedFont>
      <p:font typeface="Fraunces Extra Bold" charset="0"/>
      <p:regular r:id="rId16"/>
    </p:embeddedFont>
    <p:embeddedFont>
      <p:font typeface="Nobile"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75131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409626" y="84873"/>
            <a:ext cx="10151391" cy="2062103"/>
          </a:xfrm>
          <a:prstGeom prst="rect">
            <a:avLst/>
          </a:prstGeom>
        </p:spPr>
        <p:txBody>
          <a:bodyPr wrap="square">
            <a:spAutoFit/>
          </a:bodyPr>
          <a:lstStyle/>
          <a:p>
            <a:pPr algn="ctr"/>
            <a:r>
              <a:rPr lang="en-US" sz="3200" dirty="0" smtClean="0">
                <a:solidFill>
                  <a:srgbClr val="FF0000"/>
                </a:solidFill>
                <a:latin typeface="Aharoni" pitchFamily="2" charset="-79"/>
                <a:ea typeface="DFKai-SB" pitchFamily="65" charset="-120"/>
                <a:cs typeface="Aharoni" pitchFamily="2" charset="-79"/>
              </a:rPr>
              <a:t>DEPARTMENT OF LIFELONG LEARNING</a:t>
            </a:r>
            <a:r>
              <a:rPr lang="en-US" sz="3200" dirty="0" smtClean="0">
                <a:latin typeface="Aharoni" pitchFamily="2" charset="-79"/>
                <a:ea typeface="DFKai-SB" pitchFamily="65" charset="-120"/>
                <a:cs typeface="Aharoni" pitchFamily="2" charset="-79"/>
              </a:rPr>
              <a:t> </a:t>
            </a:r>
          </a:p>
          <a:p>
            <a:pPr algn="ctr"/>
            <a:r>
              <a:rPr lang="en-US" sz="3200" b="1" dirty="0" smtClean="0">
                <a:solidFill>
                  <a:srgbClr val="7030A0"/>
                </a:solidFill>
                <a:latin typeface="Aharoni" pitchFamily="2" charset="-79"/>
                <a:ea typeface="DFKai-SB" pitchFamily="65" charset="-120"/>
                <a:cs typeface="Aharoni" pitchFamily="2" charset="-79"/>
              </a:rPr>
              <a:t>BHARATHIDASAN UNIVERSITY </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Tiruchirappalli-620024</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Tamil Nadu, India </a:t>
            </a:r>
            <a:endParaRPr lang="en-US" sz="3200" dirty="0">
              <a:solidFill>
                <a:schemeClr val="accent6">
                  <a:lumMod val="50000"/>
                </a:schemeClr>
              </a:solidFill>
              <a:latin typeface="Aharoni" pitchFamily="2" charset="-79"/>
              <a:ea typeface="DFKai-SB" pitchFamily="65" charset="-120"/>
              <a:cs typeface="Aharoni" pitchFamily="2" charset="-79"/>
            </a:endParaRPr>
          </a:p>
        </p:txBody>
      </p:sp>
      <p:sp>
        <p:nvSpPr>
          <p:cNvPr id="5" name="Rectangle 4"/>
          <p:cNvSpPr/>
          <p:nvPr/>
        </p:nvSpPr>
        <p:spPr>
          <a:xfrm>
            <a:off x="3001586" y="2729805"/>
            <a:ext cx="9329980" cy="584775"/>
          </a:xfrm>
          <a:prstGeom prst="rect">
            <a:avLst/>
          </a:prstGeom>
        </p:spPr>
        <p:txBody>
          <a:bodyPr wrap="square">
            <a:spAutoFit/>
          </a:bodyPr>
          <a:lstStyle/>
          <a:p>
            <a:r>
              <a:rPr lang="en-US" sz="2800" b="1" dirty="0" smtClean="0">
                <a:solidFill>
                  <a:srgbClr val="7030A0"/>
                </a:solidFill>
              </a:rPr>
              <a:t> </a:t>
            </a:r>
            <a:r>
              <a:rPr lang="en-US" sz="3200" b="1" dirty="0" err="1" smtClean="0">
                <a:solidFill>
                  <a:srgbClr val="002060"/>
                </a:solidFill>
              </a:rPr>
              <a:t>Programme</a:t>
            </a:r>
            <a:r>
              <a:rPr lang="en-US" sz="3200" b="1" dirty="0" smtClean="0">
                <a:solidFill>
                  <a:srgbClr val="002060"/>
                </a:solidFill>
              </a:rPr>
              <a:t>: M.A.,HUMAN RESOURCE MANAGEMENT</a:t>
            </a:r>
            <a:endParaRPr lang="en-US" sz="3200" b="1" dirty="0">
              <a:solidFill>
                <a:srgbClr val="002060"/>
              </a:solidFill>
            </a:endParaRPr>
          </a:p>
        </p:txBody>
      </p:sp>
      <p:sp>
        <p:nvSpPr>
          <p:cNvPr id="6" name="Rectangle 5"/>
          <p:cNvSpPr/>
          <p:nvPr/>
        </p:nvSpPr>
        <p:spPr>
          <a:xfrm>
            <a:off x="2200760" y="3586896"/>
            <a:ext cx="9051009" cy="954107"/>
          </a:xfrm>
          <a:prstGeom prst="rect">
            <a:avLst/>
          </a:prstGeom>
        </p:spPr>
        <p:txBody>
          <a:bodyPr wrap="square">
            <a:spAutoFit/>
          </a:bodyPr>
          <a:lstStyle/>
          <a:p>
            <a:r>
              <a:rPr lang="en-US" sz="2800" b="1" dirty="0" smtClean="0">
                <a:solidFill>
                  <a:srgbClr val="FF0000"/>
                </a:solidFill>
                <a:latin typeface="Arial Black" pitchFamily="34" charset="0"/>
                <a:cs typeface="Aharoni" pitchFamily="2" charset="-79"/>
              </a:rPr>
              <a:t>Course Title : Organizational Development</a:t>
            </a:r>
          </a:p>
          <a:p>
            <a:r>
              <a:rPr lang="en-US" sz="2800" b="1" dirty="0" smtClean="0">
                <a:solidFill>
                  <a:srgbClr val="FF0000"/>
                </a:solidFill>
                <a:latin typeface="Arial Black" pitchFamily="34" charset="0"/>
                <a:cs typeface="Aharoni" pitchFamily="2" charset="-79"/>
              </a:rPr>
              <a:t>Course Code : 22HRM3EC2</a:t>
            </a:r>
            <a:endParaRPr lang="en-US" sz="2800" dirty="0">
              <a:solidFill>
                <a:srgbClr val="FF0000"/>
              </a:solidFill>
              <a:latin typeface="Arial Black" pitchFamily="34" charset="0"/>
              <a:cs typeface="Aharoni" pitchFamily="2" charset="-79"/>
            </a:endParaRPr>
          </a:p>
        </p:txBody>
      </p:sp>
      <p:sp>
        <p:nvSpPr>
          <p:cNvPr id="8" name="Rectangle 7"/>
          <p:cNvSpPr/>
          <p:nvPr/>
        </p:nvSpPr>
        <p:spPr>
          <a:xfrm>
            <a:off x="2727701" y="4928461"/>
            <a:ext cx="9252489" cy="954107"/>
          </a:xfrm>
          <a:prstGeom prst="rect">
            <a:avLst/>
          </a:prstGeom>
        </p:spPr>
        <p:txBody>
          <a:bodyPr wrap="square">
            <a:spAutoFit/>
          </a:bodyPr>
          <a:lstStyle/>
          <a:p>
            <a:pPr algn="ctr"/>
            <a:r>
              <a:rPr lang="en-US" sz="2800" b="1" dirty="0" smtClean="0">
                <a:solidFill>
                  <a:srgbClr val="7030A0"/>
                </a:solidFill>
                <a:latin typeface="Arial Black" pitchFamily="34" charset="0"/>
              </a:rPr>
              <a:t> </a:t>
            </a:r>
            <a:r>
              <a:rPr lang="en-US" sz="2800" b="1" dirty="0" smtClean="0">
                <a:solidFill>
                  <a:srgbClr val="7030A0"/>
                </a:solidFill>
                <a:latin typeface="Arial Black" pitchFamily="34" charset="0"/>
              </a:rPr>
              <a:t>Unit-VI</a:t>
            </a:r>
          </a:p>
          <a:p>
            <a:pPr algn="ctr"/>
            <a:r>
              <a:rPr lang="en-US" sz="2800" b="1" smtClean="0">
                <a:solidFill>
                  <a:srgbClr val="7030A0"/>
                </a:solidFill>
                <a:latin typeface="Arial Black" pitchFamily="34" charset="0"/>
              </a:rPr>
              <a:t>Oraganizational</a:t>
            </a:r>
            <a:r>
              <a:rPr lang="en-US" sz="2800" b="1" dirty="0" smtClean="0">
                <a:solidFill>
                  <a:srgbClr val="7030A0"/>
                </a:solidFill>
                <a:latin typeface="Arial Black" pitchFamily="34" charset="0"/>
              </a:rPr>
              <a:t> Change</a:t>
            </a:r>
            <a:endParaRPr lang="en-US" sz="2800" b="1" dirty="0" smtClean="0">
              <a:solidFill>
                <a:srgbClr val="7030A0"/>
              </a:solidFill>
              <a:latin typeface="Arial Black" pitchFamily="34" charset="0"/>
            </a:endParaRPr>
          </a:p>
        </p:txBody>
      </p:sp>
      <p:sp>
        <p:nvSpPr>
          <p:cNvPr id="9" name="Rectangle 8"/>
          <p:cNvSpPr/>
          <p:nvPr/>
        </p:nvSpPr>
        <p:spPr>
          <a:xfrm>
            <a:off x="3936569" y="6534639"/>
            <a:ext cx="7315200" cy="1384995"/>
          </a:xfrm>
          <a:prstGeom prst="rect">
            <a:avLst/>
          </a:prstGeom>
        </p:spPr>
        <p:txBody>
          <a:bodyPr>
            <a:spAutoFit/>
          </a:bodyPr>
          <a:lstStyle/>
          <a:p>
            <a:pPr algn="ctr"/>
            <a:r>
              <a:rPr lang="en-US" sz="2800" b="1" dirty="0" smtClean="0">
                <a:solidFill>
                  <a:srgbClr val="FF0000"/>
                </a:solidFill>
                <a:latin typeface="Aharoni" pitchFamily="2" charset="-79"/>
                <a:cs typeface="Aharoni" pitchFamily="2" charset="-79"/>
              </a:rPr>
              <a:t>Dr. T. KUMUTHAVALLI</a:t>
            </a:r>
          </a:p>
          <a:p>
            <a:pPr algn="ctr"/>
            <a:r>
              <a:rPr lang="en-US" sz="2800" b="1" dirty="0" smtClean="0">
                <a:solidFill>
                  <a:schemeClr val="accent6">
                    <a:lumMod val="50000"/>
                  </a:schemeClr>
                </a:solidFill>
                <a:latin typeface="Aharoni" pitchFamily="2" charset="-79"/>
                <a:cs typeface="Aharoni" pitchFamily="2" charset="-79"/>
              </a:rPr>
              <a:t>Associate Professor </a:t>
            </a:r>
          </a:p>
          <a:p>
            <a:pPr algn="ctr"/>
            <a:r>
              <a:rPr lang="en-US" sz="2800" b="1" dirty="0" smtClean="0">
                <a:solidFill>
                  <a:schemeClr val="accent6">
                    <a:lumMod val="50000"/>
                  </a:schemeClr>
                </a:solidFill>
                <a:latin typeface="Aharoni" pitchFamily="2" charset="-79"/>
                <a:cs typeface="Aharoni" pitchFamily="2" charset="-79"/>
              </a:rPr>
              <a:t>Department of Lifelong Learning</a:t>
            </a:r>
            <a:endParaRPr lang="en-US" sz="2800" dirty="0">
              <a:solidFill>
                <a:schemeClr val="accent6">
                  <a:lumMod val="50000"/>
                </a:schemeClr>
              </a:solidFill>
              <a:latin typeface="Aharoni" pitchFamily="2" charset="-79"/>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188839"/>
            <a:ext cx="7556421" cy="1956435"/>
          </a:xfrm>
          <a:prstGeom prst="rect">
            <a:avLst/>
          </a:prstGeom>
          <a:noFill/>
          <a:ln/>
        </p:spPr>
        <p:txBody>
          <a:bodyPr wrap="square" lIns="0" tIns="0" rIns="0" bIns="0" rtlCol="0" anchor="t"/>
          <a:lstStyle/>
          <a:p>
            <a:pPr marL="0" indent="0">
              <a:lnSpc>
                <a:spcPts val="7700"/>
              </a:lnSpc>
              <a:buNone/>
            </a:pPr>
            <a:r>
              <a:rPr lang="en-US" sz="6150" b="1" dirty="0">
                <a:solidFill>
                  <a:srgbClr val="3B4540"/>
                </a:solidFill>
                <a:latin typeface="Fraunces Extra Bold" pitchFamily="34" charset="0"/>
                <a:ea typeface="Fraunces Extra Bold" pitchFamily="34" charset="-122"/>
                <a:cs typeface="Fraunces Extra Bold" pitchFamily="34" charset="-120"/>
              </a:rPr>
              <a:t>Why Organization Change</a:t>
            </a:r>
            <a:endParaRPr lang="en-US" sz="6150" dirty="0"/>
          </a:p>
        </p:txBody>
      </p:sp>
      <p:sp>
        <p:nvSpPr>
          <p:cNvPr id="4" name="Text 1"/>
          <p:cNvSpPr/>
          <p:nvPr/>
        </p:nvSpPr>
        <p:spPr>
          <a:xfrm>
            <a:off x="6280190" y="3485436"/>
            <a:ext cx="7556421" cy="2903220"/>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Organizational change is a crucial and often complex process that companies must navigate to stay competitive and adapt to evolving market demands. Whether it's adopting new technologies, streamlining operations, or shifting company culture, change can be both exciting and daunting for employees and leadership alike. Understanding the foundational reasons behind the need for change is the first step in successfully guiding an organization through a transformative journey.</a:t>
            </a:r>
            <a:endParaRPr lang="en-US" sz="1750" dirty="0"/>
          </a:p>
        </p:txBody>
      </p:sp>
      <p:sp>
        <p:nvSpPr>
          <p:cNvPr id="5" name="Shape 2"/>
          <p:cNvSpPr/>
          <p:nvPr/>
        </p:nvSpPr>
        <p:spPr>
          <a:xfrm>
            <a:off x="6280190" y="6660713"/>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287810" y="6668333"/>
            <a:ext cx="347663" cy="347663"/>
          </a:xfrm>
          <a:prstGeom prst="rect">
            <a:avLst/>
          </a:prstGeom>
        </p:spPr>
      </p:pic>
      <p:sp>
        <p:nvSpPr>
          <p:cNvPr id="7" name="Text 3"/>
          <p:cNvSpPr/>
          <p:nvPr/>
        </p:nvSpPr>
        <p:spPr>
          <a:xfrm>
            <a:off x="6756440" y="6643807"/>
            <a:ext cx="2351603" cy="396835"/>
          </a:xfrm>
          <a:prstGeom prst="rect">
            <a:avLst/>
          </a:prstGeom>
          <a:noFill/>
          <a:ln/>
        </p:spPr>
        <p:txBody>
          <a:bodyPr wrap="none" lIns="0" tIns="0" rIns="0" bIns="0" rtlCol="0" anchor="t"/>
          <a:lstStyle/>
          <a:p>
            <a:pPr marL="0" indent="0" algn="l">
              <a:lnSpc>
                <a:spcPts val="3100"/>
              </a:lnSpc>
              <a:buNone/>
            </a:pPr>
            <a:r>
              <a:rPr lang="en-US" sz="2200" b="1" dirty="0">
                <a:solidFill>
                  <a:srgbClr val="405449"/>
                </a:solidFill>
                <a:latin typeface="Nobile Bold" pitchFamily="34" charset="0"/>
                <a:ea typeface="Nobile Bold" pitchFamily="34" charset="-122"/>
                <a:cs typeface="Nobile Bold" pitchFamily="34" charset="-120"/>
              </a:rPr>
              <a:t>by Presentation</a:t>
            </a:r>
            <a:endParaRPr lang="en-US" sz="2200" dirty="0"/>
          </a:p>
        </p:txBody>
      </p:sp>
      <p:pic>
        <p:nvPicPr>
          <p:cNvPr id="9" name="Picture 8">
            <a:extLst>
              <a:ext uri="{FF2B5EF4-FFF2-40B4-BE49-F238E27FC236}">
                <a16:creationId xmlns:a16="http://schemas.microsoft.com/office/drawing/2014/main" xmlns="" id="{669837A2-AD57-C5F5-ED08-8FD91AA343C7}"/>
              </a:ext>
            </a:extLst>
          </p:cNvPr>
          <p:cNvPicPr>
            <a:picLocks noChangeAspect="1"/>
          </p:cNvPicPr>
          <p:nvPr/>
        </p:nvPicPr>
        <p:blipFill>
          <a:blip r:embed="rId5"/>
          <a:stretch>
            <a:fillRect/>
          </a:stretch>
        </p:blipFill>
        <p:spPr>
          <a:xfrm>
            <a:off x="6287810" y="6621484"/>
            <a:ext cx="2276793" cy="419158"/>
          </a:xfrm>
          <a:prstGeom prst="rect">
            <a:avLst/>
          </a:prstGeom>
        </p:spPr>
      </p:pic>
      <p:pic>
        <p:nvPicPr>
          <p:cNvPr id="11" name="Picture 10">
            <a:extLst>
              <a:ext uri="{FF2B5EF4-FFF2-40B4-BE49-F238E27FC236}">
                <a16:creationId xmlns:a16="http://schemas.microsoft.com/office/drawing/2014/main" xmlns="" id="{4183A209-2D13-1742-A0CB-4680065FFC2D}"/>
              </a:ext>
            </a:extLst>
          </p:cNvPr>
          <p:cNvPicPr>
            <a:picLocks noChangeAspect="1"/>
          </p:cNvPicPr>
          <p:nvPr/>
        </p:nvPicPr>
        <p:blipFill>
          <a:blip r:embed="rId5"/>
          <a:stretch>
            <a:fillRect/>
          </a:stretch>
        </p:blipFill>
        <p:spPr>
          <a:xfrm>
            <a:off x="12353607" y="7707787"/>
            <a:ext cx="2276793" cy="41915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51748"/>
          </a:xfrm>
          <a:prstGeom prst="rect">
            <a:avLst/>
          </a:prstGeom>
        </p:spPr>
      </p:pic>
      <p:sp>
        <p:nvSpPr>
          <p:cNvPr id="3" name="Text 0"/>
          <p:cNvSpPr/>
          <p:nvPr/>
        </p:nvSpPr>
        <p:spPr>
          <a:xfrm>
            <a:off x="714494" y="3276362"/>
            <a:ext cx="5348288" cy="637937"/>
          </a:xfrm>
          <a:prstGeom prst="rect">
            <a:avLst/>
          </a:prstGeom>
          <a:noFill/>
          <a:ln/>
        </p:spPr>
        <p:txBody>
          <a:bodyPr wrap="none" lIns="0" tIns="0" rIns="0" bIns="0" rtlCol="0" anchor="t"/>
          <a:lstStyle/>
          <a:p>
            <a:pPr marL="0" indent="0">
              <a:lnSpc>
                <a:spcPts val="5000"/>
              </a:lnSpc>
              <a:buNone/>
            </a:pPr>
            <a:r>
              <a:rPr lang="en-US" sz="4000" b="1" dirty="0">
                <a:solidFill>
                  <a:srgbClr val="3B4540"/>
                </a:solidFill>
                <a:latin typeface="Fraunces Extra Bold" pitchFamily="34" charset="0"/>
                <a:ea typeface="Fraunces Extra Bold" pitchFamily="34" charset="-122"/>
                <a:cs typeface="Fraunces Extra Bold" pitchFamily="34" charset="-120"/>
              </a:rPr>
              <a:t>The Need for Change</a:t>
            </a:r>
            <a:endParaRPr lang="en-US" sz="4000" dirty="0"/>
          </a:p>
        </p:txBody>
      </p:sp>
      <p:sp>
        <p:nvSpPr>
          <p:cNvPr id="4" name="Shape 1"/>
          <p:cNvSpPr/>
          <p:nvPr/>
        </p:nvSpPr>
        <p:spPr>
          <a:xfrm>
            <a:off x="714494" y="4449961"/>
            <a:ext cx="459224" cy="459224"/>
          </a:xfrm>
          <a:prstGeom prst="roundRect">
            <a:avLst>
              <a:gd name="adj" fmla="val 40009"/>
            </a:avLst>
          </a:prstGeom>
          <a:solidFill>
            <a:srgbClr val="E8F3E8"/>
          </a:solidFill>
          <a:ln/>
        </p:spPr>
      </p:sp>
      <p:sp>
        <p:nvSpPr>
          <p:cNvPr id="5" name="Text 2"/>
          <p:cNvSpPr/>
          <p:nvPr/>
        </p:nvSpPr>
        <p:spPr>
          <a:xfrm>
            <a:off x="867727" y="4526399"/>
            <a:ext cx="152757" cy="306229"/>
          </a:xfrm>
          <a:prstGeom prst="rect">
            <a:avLst/>
          </a:prstGeom>
          <a:noFill/>
          <a:ln/>
        </p:spPr>
        <p:txBody>
          <a:bodyPr wrap="none" lIns="0" tIns="0" rIns="0" bIns="0" rtlCol="0" anchor="t"/>
          <a:lstStyle/>
          <a:p>
            <a:pPr marL="0" indent="0" algn="ctr">
              <a:lnSpc>
                <a:spcPts val="2400"/>
              </a:lnSpc>
              <a:buNone/>
            </a:pPr>
            <a:r>
              <a:rPr lang="en-US" sz="2400" b="1" dirty="0">
                <a:solidFill>
                  <a:srgbClr val="405449"/>
                </a:solidFill>
                <a:latin typeface="Fraunces Extra Bold" pitchFamily="34" charset="0"/>
                <a:ea typeface="Fraunces Extra Bold" pitchFamily="34" charset="-122"/>
                <a:cs typeface="Fraunces Extra Bold" pitchFamily="34" charset="-120"/>
              </a:rPr>
              <a:t>1</a:t>
            </a:r>
            <a:endParaRPr lang="en-US" sz="2400" dirty="0"/>
          </a:p>
        </p:txBody>
      </p:sp>
      <p:sp>
        <p:nvSpPr>
          <p:cNvPr id="6" name="Text 3"/>
          <p:cNvSpPr/>
          <p:nvPr/>
        </p:nvSpPr>
        <p:spPr>
          <a:xfrm>
            <a:off x="1377791" y="4449961"/>
            <a:ext cx="2617946" cy="318849"/>
          </a:xfrm>
          <a:prstGeom prst="rect">
            <a:avLst/>
          </a:prstGeom>
          <a:noFill/>
          <a:ln/>
        </p:spPr>
        <p:txBody>
          <a:bodyPr wrap="none" lIns="0" tIns="0" rIns="0" bIns="0" rtlCol="0" anchor="t"/>
          <a:lstStyle/>
          <a:p>
            <a:pPr marL="0" indent="0">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Staying Competitive</a:t>
            </a:r>
            <a:endParaRPr lang="en-US" sz="2000" dirty="0"/>
          </a:p>
        </p:txBody>
      </p:sp>
      <p:sp>
        <p:nvSpPr>
          <p:cNvPr id="7" name="Text 4"/>
          <p:cNvSpPr/>
          <p:nvPr/>
        </p:nvSpPr>
        <p:spPr>
          <a:xfrm>
            <a:off x="1377791" y="4891207"/>
            <a:ext cx="3601164" cy="2613660"/>
          </a:xfrm>
          <a:prstGeom prst="rect">
            <a:avLst/>
          </a:prstGeom>
          <a:noFill/>
          <a:ln/>
        </p:spPr>
        <p:txBody>
          <a:bodyPr wrap="square" lIns="0" tIns="0" rIns="0" bIns="0" rtlCol="0" anchor="t"/>
          <a:lstStyle/>
          <a:p>
            <a:pPr marL="0" indent="0">
              <a:lnSpc>
                <a:spcPts val="2550"/>
              </a:lnSpc>
              <a:buNone/>
            </a:pPr>
            <a:r>
              <a:rPr lang="en-US" sz="1600" dirty="0">
                <a:solidFill>
                  <a:srgbClr val="405449"/>
                </a:solidFill>
                <a:latin typeface="Nobile" pitchFamily="34" charset="0"/>
                <a:ea typeface="Nobile" pitchFamily="34" charset="-122"/>
                <a:cs typeface="Nobile" pitchFamily="34" charset="-120"/>
              </a:rPr>
              <a:t>In today's fast-paced business landscape, organizations must continually adapt to emerging technologies, changing customer preferences, and the strategies of their competitors. Failing to evolve can lead to stagnation and loss of market share.</a:t>
            </a:r>
            <a:endParaRPr lang="en-US" sz="1600" dirty="0"/>
          </a:p>
        </p:txBody>
      </p:sp>
      <p:sp>
        <p:nvSpPr>
          <p:cNvPr id="8" name="Shape 5"/>
          <p:cNvSpPr/>
          <p:nvPr/>
        </p:nvSpPr>
        <p:spPr>
          <a:xfrm>
            <a:off x="5183029" y="4449961"/>
            <a:ext cx="459224" cy="459224"/>
          </a:xfrm>
          <a:prstGeom prst="roundRect">
            <a:avLst>
              <a:gd name="adj" fmla="val 40009"/>
            </a:avLst>
          </a:prstGeom>
          <a:solidFill>
            <a:srgbClr val="E8F3E8"/>
          </a:solidFill>
          <a:ln/>
        </p:spPr>
      </p:sp>
      <p:sp>
        <p:nvSpPr>
          <p:cNvPr id="9" name="Text 6"/>
          <p:cNvSpPr/>
          <p:nvPr/>
        </p:nvSpPr>
        <p:spPr>
          <a:xfrm>
            <a:off x="5312569" y="4526399"/>
            <a:ext cx="200144" cy="306229"/>
          </a:xfrm>
          <a:prstGeom prst="rect">
            <a:avLst/>
          </a:prstGeom>
          <a:noFill/>
          <a:ln/>
        </p:spPr>
        <p:txBody>
          <a:bodyPr wrap="none" lIns="0" tIns="0" rIns="0" bIns="0" rtlCol="0" anchor="t"/>
          <a:lstStyle/>
          <a:p>
            <a:pPr marL="0" indent="0" algn="ctr">
              <a:lnSpc>
                <a:spcPts val="2400"/>
              </a:lnSpc>
              <a:buNone/>
            </a:pPr>
            <a:r>
              <a:rPr lang="en-US" sz="2400" b="1" dirty="0">
                <a:solidFill>
                  <a:srgbClr val="405449"/>
                </a:solidFill>
                <a:latin typeface="Fraunces Extra Bold" pitchFamily="34" charset="0"/>
                <a:ea typeface="Fraunces Extra Bold" pitchFamily="34" charset="-122"/>
                <a:cs typeface="Fraunces Extra Bold" pitchFamily="34" charset="-120"/>
              </a:rPr>
              <a:t>2</a:t>
            </a:r>
            <a:endParaRPr lang="en-US" sz="2400" dirty="0"/>
          </a:p>
        </p:txBody>
      </p:sp>
      <p:sp>
        <p:nvSpPr>
          <p:cNvPr id="10" name="Text 7"/>
          <p:cNvSpPr/>
          <p:nvPr/>
        </p:nvSpPr>
        <p:spPr>
          <a:xfrm>
            <a:off x="5846326" y="4449961"/>
            <a:ext cx="2750820" cy="318849"/>
          </a:xfrm>
          <a:prstGeom prst="rect">
            <a:avLst/>
          </a:prstGeom>
          <a:noFill/>
          <a:ln/>
        </p:spPr>
        <p:txBody>
          <a:bodyPr wrap="none" lIns="0" tIns="0" rIns="0" bIns="0" rtlCol="0" anchor="t"/>
          <a:lstStyle/>
          <a:p>
            <a:pPr marL="0" indent="0">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Improving Efficiency</a:t>
            </a:r>
            <a:endParaRPr lang="en-US" sz="2000" dirty="0"/>
          </a:p>
        </p:txBody>
      </p:sp>
      <p:sp>
        <p:nvSpPr>
          <p:cNvPr id="11" name="Text 8"/>
          <p:cNvSpPr/>
          <p:nvPr/>
        </p:nvSpPr>
        <p:spPr>
          <a:xfrm>
            <a:off x="5846326" y="4891207"/>
            <a:ext cx="3601164" cy="2613660"/>
          </a:xfrm>
          <a:prstGeom prst="rect">
            <a:avLst/>
          </a:prstGeom>
          <a:noFill/>
          <a:ln/>
        </p:spPr>
        <p:txBody>
          <a:bodyPr wrap="square" lIns="0" tIns="0" rIns="0" bIns="0" rtlCol="0" anchor="t"/>
          <a:lstStyle/>
          <a:p>
            <a:pPr marL="0" indent="0">
              <a:lnSpc>
                <a:spcPts val="2550"/>
              </a:lnSpc>
              <a:buNone/>
            </a:pPr>
            <a:r>
              <a:rPr lang="en-US" sz="1600" dirty="0">
                <a:solidFill>
                  <a:srgbClr val="405449"/>
                </a:solidFill>
                <a:latin typeface="Nobile" pitchFamily="34" charset="0"/>
                <a:ea typeface="Nobile" pitchFamily="34" charset="-122"/>
                <a:cs typeface="Nobile" pitchFamily="34" charset="-120"/>
              </a:rPr>
              <a:t>Outdated processes, siloed departments, and inefficient workflows can hinder an organization's ability to deliver products and services in a timely and cost-effective manner. Change initiatives can streamline operations and boost productivity.</a:t>
            </a:r>
            <a:endParaRPr lang="en-US" sz="1600" dirty="0"/>
          </a:p>
        </p:txBody>
      </p:sp>
      <p:sp>
        <p:nvSpPr>
          <p:cNvPr id="12" name="Shape 9"/>
          <p:cNvSpPr/>
          <p:nvPr/>
        </p:nvSpPr>
        <p:spPr>
          <a:xfrm>
            <a:off x="9651563" y="4449961"/>
            <a:ext cx="459224" cy="459224"/>
          </a:xfrm>
          <a:prstGeom prst="roundRect">
            <a:avLst>
              <a:gd name="adj" fmla="val 40009"/>
            </a:avLst>
          </a:prstGeom>
          <a:solidFill>
            <a:srgbClr val="E8F3E8"/>
          </a:solidFill>
          <a:ln/>
        </p:spPr>
      </p:sp>
      <p:sp>
        <p:nvSpPr>
          <p:cNvPr id="13" name="Text 10"/>
          <p:cNvSpPr/>
          <p:nvPr/>
        </p:nvSpPr>
        <p:spPr>
          <a:xfrm>
            <a:off x="9788723" y="4526399"/>
            <a:ext cx="184904" cy="306229"/>
          </a:xfrm>
          <a:prstGeom prst="rect">
            <a:avLst/>
          </a:prstGeom>
          <a:noFill/>
          <a:ln/>
        </p:spPr>
        <p:txBody>
          <a:bodyPr wrap="none" lIns="0" tIns="0" rIns="0" bIns="0" rtlCol="0" anchor="t"/>
          <a:lstStyle/>
          <a:p>
            <a:pPr marL="0" indent="0" algn="ctr">
              <a:lnSpc>
                <a:spcPts val="2400"/>
              </a:lnSpc>
              <a:buNone/>
            </a:pPr>
            <a:r>
              <a:rPr lang="en-US" sz="2400" b="1" dirty="0">
                <a:solidFill>
                  <a:srgbClr val="405449"/>
                </a:solidFill>
                <a:latin typeface="Fraunces Extra Bold" pitchFamily="34" charset="0"/>
                <a:ea typeface="Fraunces Extra Bold" pitchFamily="34" charset="-122"/>
                <a:cs typeface="Fraunces Extra Bold" pitchFamily="34" charset="-120"/>
              </a:rPr>
              <a:t>3</a:t>
            </a:r>
            <a:endParaRPr lang="en-US" sz="2400" dirty="0"/>
          </a:p>
        </p:txBody>
      </p:sp>
      <p:sp>
        <p:nvSpPr>
          <p:cNvPr id="14" name="Text 11"/>
          <p:cNvSpPr/>
          <p:nvPr/>
        </p:nvSpPr>
        <p:spPr>
          <a:xfrm>
            <a:off x="10314861" y="4449961"/>
            <a:ext cx="2551748" cy="318849"/>
          </a:xfrm>
          <a:prstGeom prst="rect">
            <a:avLst/>
          </a:prstGeom>
          <a:noFill/>
          <a:ln/>
        </p:spPr>
        <p:txBody>
          <a:bodyPr wrap="none" lIns="0" tIns="0" rIns="0" bIns="0" rtlCol="0" anchor="t"/>
          <a:lstStyle/>
          <a:p>
            <a:pPr marL="0" indent="0">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Enhancing Culture</a:t>
            </a:r>
            <a:endParaRPr lang="en-US" sz="2000" dirty="0"/>
          </a:p>
        </p:txBody>
      </p:sp>
      <p:sp>
        <p:nvSpPr>
          <p:cNvPr id="15" name="Text 12"/>
          <p:cNvSpPr/>
          <p:nvPr/>
        </p:nvSpPr>
        <p:spPr>
          <a:xfrm>
            <a:off x="10314861" y="4891207"/>
            <a:ext cx="3601164" cy="2286953"/>
          </a:xfrm>
          <a:prstGeom prst="rect">
            <a:avLst/>
          </a:prstGeom>
          <a:noFill/>
          <a:ln/>
        </p:spPr>
        <p:txBody>
          <a:bodyPr wrap="square" lIns="0" tIns="0" rIns="0" bIns="0" rtlCol="0" anchor="t"/>
          <a:lstStyle/>
          <a:p>
            <a:pPr marL="0" indent="0">
              <a:lnSpc>
                <a:spcPts val="2550"/>
              </a:lnSpc>
              <a:buNone/>
            </a:pPr>
            <a:r>
              <a:rPr lang="en-US" sz="1600" dirty="0">
                <a:solidFill>
                  <a:srgbClr val="405449"/>
                </a:solidFill>
                <a:latin typeface="Nobile" pitchFamily="34" charset="0"/>
                <a:ea typeface="Nobile" pitchFamily="34" charset="-122"/>
                <a:cs typeface="Nobile" pitchFamily="34" charset="-120"/>
              </a:rPr>
              <a:t>A healthy, engaged, and adaptable company culture is essential for attracting and retaining top talent. Organizational change can help foster a more collaborative, innovative, and customer-centric mindset among employees.</a:t>
            </a:r>
            <a:endParaRPr lang="en-US" sz="1600" dirty="0"/>
          </a:p>
        </p:txBody>
      </p:sp>
      <p:pic>
        <p:nvPicPr>
          <p:cNvPr id="16" name="Picture 15">
            <a:extLst>
              <a:ext uri="{FF2B5EF4-FFF2-40B4-BE49-F238E27FC236}">
                <a16:creationId xmlns:a16="http://schemas.microsoft.com/office/drawing/2014/main" xmlns="" id="{5B15E361-3555-AC54-502E-D8E6FC4FD645}"/>
              </a:ext>
            </a:extLst>
          </p:cNvPr>
          <p:cNvPicPr>
            <a:picLocks noChangeAspect="1"/>
          </p:cNvPicPr>
          <p:nvPr/>
        </p:nvPicPr>
        <p:blipFill>
          <a:blip r:embed="rId4"/>
          <a:stretch>
            <a:fillRect/>
          </a:stretch>
        </p:blipFill>
        <p:spPr>
          <a:xfrm>
            <a:off x="12353607" y="7707787"/>
            <a:ext cx="2276793" cy="4191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451253"/>
            <a:ext cx="7627025" cy="708779"/>
          </a:xfrm>
          <a:prstGeom prst="rect">
            <a:avLst/>
          </a:prstGeom>
          <a:noFill/>
          <a:ln/>
        </p:spPr>
        <p:txBody>
          <a:bodyPr wrap="non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Total Quality Management</a:t>
            </a:r>
            <a:endParaRPr lang="en-US" sz="4450" dirty="0"/>
          </a:p>
        </p:txBody>
      </p:sp>
      <p:sp>
        <p:nvSpPr>
          <p:cNvPr id="3" name="Text 1"/>
          <p:cNvSpPr/>
          <p:nvPr/>
        </p:nvSpPr>
        <p:spPr>
          <a:xfrm>
            <a:off x="793790" y="2727008"/>
            <a:ext cx="3712369" cy="354330"/>
          </a:xfrm>
          <a:prstGeom prst="rect">
            <a:avLst/>
          </a:prstGeom>
          <a:noFill/>
          <a:ln/>
        </p:spPr>
        <p:txBody>
          <a:bodyPr wrap="none" lIns="0" tIns="0" rIns="0" bIns="0" rtlCol="0" anchor="t"/>
          <a:lstStyle/>
          <a:p>
            <a:pPr marL="0" indent="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Continuous Improvement</a:t>
            </a:r>
            <a:endParaRPr lang="en-US" sz="2200" dirty="0"/>
          </a:p>
        </p:txBody>
      </p:sp>
      <p:sp>
        <p:nvSpPr>
          <p:cNvPr id="4" name="Text 2"/>
          <p:cNvSpPr/>
          <p:nvPr/>
        </p:nvSpPr>
        <p:spPr>
          <a:xfrm>
            <a:off x="793790" y="3308152"/>
            <a:ext cx="3978116" cy="3266123"/>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Total Quality Management (TQM) is an organizational approach that emphasizes continuous improvement in all aspects of a business. This includes identifying and addressing areas for improvement, setting measurable goals, and empowering employees to contribute to the process.</a:t>
            </a:r>
            <a:endParaRPr lang="en-US" sz="1750" dirty="0"/>
          </a:p>
        </p:txBody>
      </p:sp>
      <p:sp>
        <p:nvSpPr>
          <p:cNvPr id="5" name="Text 3"/>
          <p:cNvSpPr/>
          <p:nvPr/>
        </p:nvSpPr>
        <p:spPr>
          <a:xfrm>
            <a:off x="5332928" y="2727008"/>
            <a:ext cx="3497223" cy="354330"/>
          </a:xfrm>
          <a:prstGeom prst="rect">
            <a:avLst/>
          </a:prstGeom>
          <a:noFill/>
          <a:ln/>
        </p:spPr>
        <p:txBody>
          <a:bodyPr wrap="none" lIns="0" tIns="0" rIns="0" bIns="0" rtlCol="0" anchor="t"/>
          <a:lstStyle/>
          <a:p>
            <a:pPr marL="0" indent="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Customer-Centric Focus</a:t>
            </a:r>
            <a:endParaRPr lang="en-US" sz="2200" dirty="0"/>
          </a:p>
        </p:txBody>
      </p:sp>
      <p:sp>
        <p:nvSpPr>
          <p:cNvPr id="6" name="Text 4"/>
          <p:cNvSpPr/>
          <p:nvPr/>
        </p:nvSpPr>
        <p:spPr>
          <a:xfrm>
            <a:off x="5332928" y="3308152"/>
            <a:ext cx="3978116" cy="3266123"/>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TQM places the customer at the center of decision-making, ensuring that products and services consistently meet or exceed their expectations. This requires gathering customer feedback, understanding their needs, and aligning internal processes to deliver exceptional value.</a:t>
            </a:r>
            <a:endParaRPr lang="en-US" sz="1750" dirty="0"/>
          </a:p>
        </p:txBody>
      </p:sp>
      <p:sp>
        <p:nvSpPr>
          <p:cNvPr id="7" name="Text 5"/>
          <p:cNvSpPr/>
          <p:nvPr/>
        </p:nvSpPr>
        <p:spPr>
          <a:xfrm>
            <a:off x="9872067" y="2727008"/>
            <a:ext cx="3270766" cy="354330"/>
          </a:xfrm>
          <a:prstGeom prst="rect">
            <a:avLst/>
          </a:prstGeom>
          <a:noFill/>
          <a:ln/>
        </p:spPr>
        <p:txBody>
          <a:bodyPr wrap="none" lIns="0" tIns="0" rIns="0" bIns="0" rtlCol="0" anchor="t"/>
          <a:lstStyle/>
          <a:p>
            <a:pPr marL="0" indent="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Data-Driven Approach</a:t>
            </a:r>
            <a:endParaRPr lang="en-US" sz="2200" dirty="0"/>
          </a:p>
        </p:txBody>
      </p:sp>
      <p:sp>
        <p:nvSpPr>
          <p:cNvPr id="8" name="Text 6"/>
          <p:cNvSpPr/>
          <p:nvPr/>
        </p:nvSpPr>
        <p:spPr>
          <a:xfrm>
            <a:off x="9872067" y="3308152"/>
            <a:ext cx="3978116" cy="2903220"/>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TQM relies on data-driven analysis to identify and resolve quality issues. This includes collecting and analyzing performance metrics, monitoring key processes, and using statistical techniques to uncover root causes of problems and opportunities for improvement.</a:t>
            </a:r>
            <a:endParaRPr lang="en-US" sz="1750" dirty="0"/>
          </a:p>
        </p:txBody>
      </p:sp>
      <p:pic>
        <p:nvPicPr>
          <p:cNvPr id="9" name="Picture 8">
            <a:extLst>
              <a:ext uri="{FF2B5EF4-FFF2-40B4-BE49-F238E27FC236}">
                <a16:creationId xmlns:a16="http://schemas.microsoft.com/office/drawing/2014/main" xmlns="" id="{893A16E0-88D9-7D78-9332-87CA38A22C90}"/>
              </a:ext>
            </a:extLst>
          </p:cNvPr>
          <p:cNvPicPr>
            <a:picLocks noChangeAspect="1"/>
          </p:cNvPicPr>
          <p:nvPr/>
        </p:nvPicPr>
        <p:blipFill>
          <a:blip r:embed="rId3"/>
          <a:stretch>
            <a:fillRect/>
          </a:stretch>
        </p:blipFill>
        <p:spPr>
          <a:xfrm>
            <a:off x="12353607" y="7707787"/>
            <a:ext cx="2276793" cy="41915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718304"/>
            <a:ext cx="9760268" cy="708779"/>
          </a:xfrm>
          <a:prstGeom prst="rect">
            <a:avLst/>
          </a:prstGeom>
          <a:noFill/>
          <a:ln/>
        </p:spPr>
        <p:txBody>
          <a:bodyPr wrap="non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Overcoming Resistance to Change</a:t>
            </a:r>
            <a:endParaRPr lang="en-US" sz="4450" dirty="0"/>
          </a:p>
        </p:txBody>
      </p:sp>
      <p:pic>
        <p:nvPicPr>
          <p:cNvPr id="3" name="Image 0" descr="preencoded.png"/>
          <p:cNvPicPr>
            <a:picLocks noChangeAspect="1"/>
          </p:cNvPicPr>
          <p:nvPr/>
        </p:nvPicPr>
        <p:blipFill>
          <a:blip r:embed="rId3"/>
          <a:stretch>
            <a:fillRect/>
          </a:stretch>
        </p:blipFill>
        <p:spPr>
          <a:xfrm>
            <a:off x="793790" y="1880711"/>
            <a:ext cx="566976" cy="566976"/>
          </a:xfrm>
          <a:prstGeom prst="rect">
            <a:avLst/>
          </a:prstGeom>
        </p:spPr>
      </p:pic>
      <p:sp>
        <p:nvSpPr>
          <p:cNvPr id="4" name="Text 1"/>
          <p:cNvSpPr/>
          <p:nvPr/>
        </p:nvSpPr>
        <p:spPr>
          <a:xfrm>
            <a:off x="793790" y="2674501"/>
            <a:ext cx="2979420"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Fear of the Unknown</a:t>
            </a:r>
            <a:endParaRPr lang="en-US" sz="2200" dirty="0"/>
          </a:p>
        </p:txBody>
      </p:sp>
      <p:sp>
        <p:nvSpPr>
          <p:cNvPr id="5" name="Text 2"/>
          <p:cNvSpPr/>
          <p:nvPr/>
        </p:nvSpPr>
        <p:spPr>
          <a:xfrm>
            <a:off x="793790" y="3164919"/>
            <a:ext cx="3005495" cy="3991928"/>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Change can be unsettling, as it often requires employees to adapt to new ways of working, different responsibilities, or unfamiliar technologies. Addressing this fear through clear communication and training can help ease the transition.</a:t>
            </a:r>
            <a:endParaRPr lang="en-US" sz="1750" dirty="0"/>
          </a:p>
        </p:txBody>
      </p:sp>
      <p:pic>
        <p:nvPicPr>
          <p:cNvPr id="6" name="Image 1" descr="preencoded.png"/>
          <p:cNvPicPr>
            <a:picLocks noChangeAspect="1"/>
          </p:cNvPicPr>
          <p:nvPr/>
        </p:nvPicPr>
        <p:blipFill>
          <a:blip r:embed="rId4"/>
          <a:stretch>
            <a:fillRect/>
          </a:stretch>
        </p:blipFill>
        <p:spPr>
          <a:xfrm>
            <a:off x="4139446" y="1880711"/>
            <a:ext cx="566976" cy="566976"/>
          </a:xfrm>
          <a:prstGeom prst="rect">
            <a:avLst/>
          </a:prstGeom>
        </p:spPr>
      </p:pic>
      <p:sp>
        <p:nvSpPr>
          <p:cNvPr id="7" name="Text 3"/>
          <p:cNvSpPr/>
          <p:nvPr/>
        </p:nvSpPr>
        <p:spPr>
          <a:xfrm>
            <a:off x="4139446" y="2674501"/>
            <a:ext cx="3005614" cy="708660"/>
          </a:xfrm>
          <a:prstGeom prst="rect">
            <a:avLst/>
          </a:prstGeom>
          <a:noFill/>
          <a:ln/>
        </p:spPr>
        <p:txBody>
          <a:bodyPr wrap="squar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Disruption to Routines</a:t>
            </a:r>
            <a:endParaRPr lang="en-US" sz="2200" dirty="0"/>
          </a:p>
        </p:txBody>
      </p:sp>
      <p:sp>
        <p:nvSpPr>
          <p:cNvPr id="8" name="Text 4"/>
          <p:cNvSpPr/>
          <p:nvPr/>
        </p:nvSpPr>
        <p:spPr>
          <a:xfrm>
            <a:off x="4139446" y="3519249"/>
            <a:ext cx="3005614" cy="3991928"/>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Established processes and routines provide a sense of comfort and control. Organizational change can disrupt these familiar patterns, leading to resistance. Involving employees in the change process and providing support can mitigate this challenge.</a:t>
            </a:r>
            <a:endParaRPr lang="en-US" sz="1750" dirty="0"/>
          </a:p>
        </p:txBody>
      </p:sp>
      <p:pic>
        <p:nvPicPr>
          <p:cNvPr id="9" name="Image 2" descr="preencoded.png"/>
          <p:cNvPicPr>
            <a:picLocks noChangeAspect="1"/>
          </p:cNvPicPr>
          <p:nvPr/>
        </p:nvPicPr>
        <p:blipFill>
          <a:blip r:embed="rId5"/>
          <a:stretch>
            <a:fillRect/>
          </a:stretch>
        </p:blipFill>
        <p:spPr>
          <a:xfrm>
            <a:off x="7485221" y="1880711"/>
            <a:ext cx="566976" cy="566976"/>
          </a:xfrm>
          <a:prstGeom prst="rect">
            <a:avLst/>
          </a:prstGeom>
        </p:spPr>
      </p:pic>
      <p:sp>
        <p:nvSpPr>
          <p:cNvPr id="10" name="Text 5"/>
          <p:cNvSpPr/>
          <p:nvPr/>
        </p:nvSpPr>
        <p:spPr>
          <a:xfrm>
            <a:off x="7485221" y="2674501"/>
            <a:ext cx="3005614" cy="708660"/>
          </a:xfrm>
          <a:prstGeom prst="rect">
            <a:avLst/>
          </a:prstGeom>
          <a:noFill/>
          <a:ln/>
        </p:spPr>
        <p:txBody>
          <a:bodyPr wrap="squar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Perceived Lack of Benefits</a:t>
            </a:r>
            <a:endParaRPr lang="en-US" sz="2200" dirty="0"/>
          </a:p>
        </p:txBody>
      </p:sp>
      <p:sp>
        <p:nvSpPr>
          <p:cNvPr id="11" name="Text 6"/>
          <p:cNvSpPr/>
          <p:nvPr/>
        </p:nvSpPr>
        <p:spPr>
          <a:xfrm>
            <a:off x="7485221" y="3519249"/>
            <a:ext cx="3005614" cy="3266123"/>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If employees do not see the tangible benefits of a change initiative, they may be less inclined to embrace it. Clearly communicating the value and positive outcomes of the change can help overcome this resistance.</a:t>
            </a:r>
            <a:endParaRPr lang="en-US" sz="1750" dirty="0"/>
          </a:p>
        </p:txBody>
      </p:sp>
      <p:pic>
        <p:nvPicPr>
          <p:cNvPr id="12" name="Image 3" descr="preencoded.png"/>
          <p:cNvPicPr>
            <a:picLocks noChangeAspect="1"/>
          </p:cNvPicPr>
          <p:nvPr/>
        </p:nvPicPr>
        <p:blipFill>
          <a:blip r:embed="rId6"/>
          <a:stretch>
            <a:fillRect/>
          </a:stretch>
        </p:blipFill>
        <p:spPr>
          <a:xfrm>
            <a:off x="10830997" y="1880711"/>
            <a:ext cx="566976" cy="566976"/>
          </a:xfrm>
          <a:prstGeom prst="rect">
            <a:avLst/>
          </a:prstGeom>
        </p:spPr>
      </p:pic>
      <p:sp>
        <p:nvSpPr>
          <p:cNvPr id="13" name="Text 7"/>
          <p:cNvSpPr/>
          <p:nvPr/>
        </p:nvSpPr>
        <p:spPr>
          <a:xfrm>
            <a:off x="10830997" y="2674501"/>
            <a:ext cx="3005614" cy="708660"/>
          </a:xfrm>
          <a:prstGeom prst="rect">
            <a:avLst/>
          </a:prstGeom>
          <a:noFill/>
          <a:ln/>
        </p:spPr>
        <p:txBody>
          <a:bodyPr wrap="squar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Disruption to Social Dynamics</a:t>
            </a:r>
            <a:endParaRPr lang="en-US" sz="2200" dirty="0"/>
          </a:p>
        </p:txBody>
      </p:sp>
      <p:sp>
        <p:nvSpPr>
          <p:cNvPr id="14" name="Text 8"/>
          <p:cNvSpPr/>
          <p:nvPr/>
        </p:nvSpPr>
        <p:spPr>
          <a:xfrm>
            <a:off x="10830997" y="3519249"/>
            <a:ext cx="3005614" cy="3266123"/>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Organizational changes can disrupt established social networks and working relationships. Addressing these interpersonal concerns and fostering a sense of community can facilitate a smoother transition.</a:t>
            </a:r>
            <a:endParaRPr lang="en-US" sz="1750" dirty="0"/>
          </a:p>
        </p:txBody>
      </p:sp>
      <p:pic>
        <p:nvPicPr>
          <p:cNvPr id="15" name="Picture 14">
            <a:extLst>
              <a:ext uri="{FF2B5EF4-FFF2-40B4-BE49-F238E27FC236}">
                <a16:creationId xmlns:a16="http://schemas.microsoft.com/office/drawing/2014/main" xmlns="" id="{A0E2BD52-12A5-8F71-78DA-54CDCF065025}"/>
              </a:ext>
            </a:extLst>
          </p:cNvPr>
          <p:cNvPicPr>
            <a:picLocks noChangeAspect="1"/>
          </p:cNvPicPr>
          <p:nvPr/>
        </p:nvPicPr>
        <p:blipFill>
          <a:blip r:embed="rId7"/>
          <a:stretch>
            <a:fillRect/>
          </a:stretch>
        </p:blipFill>
        <p:spPr>
          <a:xfrm>
            <a:off x="12353607" y="7707787"/>
            <a:ext cx="2276793" cy="4191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60175" y="588883"/>
            <a:ext cx="7796451" cy="1203008"/>
          </a:xfrm>
          <a:prstGeom prst="rect">
            <a:avLst/>
          </a:prstGeom>
          <a:noFill/>
          <a:ln/>
        </p:spPr>
        <p:txBody>
          <a:bodyPr wrap="square" lIns="0" tIns="0" rIns="0" bIns="0" rtlCol="0" anchor="t"/>
          <a:lstStyle/>
          <a:p>
            <a:pPr marL="0" indent="0">
              <a:lnSpc>
                <a:spcPts val="4700"/>
              </a:lnSpc>
              <a:buNone/>
            </a:pPr>
            <a:r>
              <a:rPr lang="en-US" sz="3750" b="1" dirty="0">
                <a:solidFill>
                  <a:srgbClr val="3B4540"/>
                </a:solidFill>
                <a:latin typeface="Fraunces Extra Bold" pitchFamily="34" charset="0"/>
                <a:ea typeface="Fraunces Extra Bold" pitchFamily="34" charset="-122"/>
                <a:cs typeface="Fraunces Extra Bold" pitchFamily="34" charset="-120"/>
              </a:rPr>
              <a:t>Guidelines for Facilitating Change</a:t>
            </a:r>
            <a:endParaRPr lang="en-US" sz="3750" dirty="0"/>
          </a:p>
        </p:txBody>
      </p:sp>
      <p:sp>
        <p:nvSpPr>
          <p:cNvPr id="4" name="Shape 1"/>
          <p:cNvSpPr/>
          <p:nvPr/>
        </p:nvSpPr>
        <p:spPr>
          <a:xfrm>
            <a:off x="6437471" y="2080617"/>
            <a:ext cx="22860" cy="5560100"/>
          </a:xfrm>
          <a:prstGeom prst="roundRect">
            <a:avLst>
              <a:gd name="adj" fmla="val 757928"/>
            </a:avLst>
          </a:prstGeom>
          <a:solidFill>
            <a:srgbClr val="CED9CE"/>
          </a:solidFill>
          <a:ln/>
        </p:spPr>
      </p:sp>
      <p:sp>
        <p:nvSpPr>
          <p:cNvPr id="5" name="Shape 2"/>
          <p:cNvSpPr/>
          <p:nvPr/>
        </p:nvSpPr>
        <p:spPr>
          <a:xfrm>
            <a:off x="6642616" y="2502337"/>
            <a:ext cx="673775" cy="22860"/>
          </a:xfrm>
          <a:prstGeom prst="roundRect">
            <a:avLst>
              <a:gd name="adj" fmla="val 757928"/>
            </a:avLst>
          </a:prstGeom>
          <a:solidFill>
            <a:srgbClr val="CED9CE"/>
          </a:solidFill>
          <a:ln/>
        </p:spPr>
      </p:sp>
      <p:sp>
        <p:nvSpPr>
          <p:cNvPr id="6" name="Shape 3"/>
          <p:cNvSpPr/>
          <p:nvPr/>
        </p:nvSpPr>
        <p:spPr>
          <a:xfrm>
            <a:off x="6232327" y="2297192"/>
            <a:ext cx="433149" cy="433149"/>
          </a:xfrm>
          <a:prstGeom prst="roundRect">
            <a:avLst>
              <a:gd name="adj" fmla="val 40001"/>
            </a:avLst>
          </a:prstGeom>
          <a:solidFill>
            <a:srgbClr val="E8F3E8"/>
          </a:solidFill>
          <a:ln/>
        </p:spPr>
      </p:sp>
      <p:sp>
        <p:nvSpPr>
          <p:cNvPr id="7" name="Text 4"/>
          <p:cNvSpPr/>
          <p:nvPr/>
        </p:nvSpPr>
        <p:spPr>
          <a:xfrm>
            <a:off x="6376868" y="2369344"/>
            <a:ext cx="144066" cy="288727"/>
          </a:xfrm>
          <a:prstGeom prst="rect">
            <a:avLst/>
          </a:prstGeom>
          <a:noFill/>
          <a:ln/>
        </p:spPr>
        <p:txBody>
          <a:bodyPr wrap="none" lIns="0" tIns="0" rIns="0" bIns="0" rtlCol="0" anchor="t"/>
          <a:lstStyle/>
          <a:p>
            <a:pPr marL="0" indent="0" algn="ctr">
              <a:lnSpc>
                <a:spcPts val="2250"/>
              </a:lnSpc>
              <a:buNone/>
            </a:pPr>
            <a:r>
              <a:rPr lang="en-US" sz="2250" b="1" dirty="0">
                <a:solidFill>
                  <a:srgbClr val="405449"/>
                </a:solidFill>
                <a:latin typeface="Fraunces Extra Bold" pitchFamily="34" charset="0"/>
                <a:ea typeface="Fraunces Extra Bold" pitchFamily="34" charset="-122"/>
                <a:cs typeface="Fraunces Extra Bold" pitchFamily="34" charset="-120"/>
              </a:rPr>
              <a:t>1</a:t>
            </a:r>
            <a:endParaRPr lang="en-US" sz="2250" dirty="0"/>
          </a:p>
        </p:txBody>
      </p:sp>
      <p:sp>
        <p:nvSpPr>
          <p:cNvPr id="8" name="Text 5"/>
          <p:cNvSpPr/>
          <p:nvPr/>
        </p:nvSpPr>
        <p:spPr>
          <a:xfrm>
            <a:off x="7507724" y="2273022"/>
            <a:ext cx="2851309" cy="300752"/>
          </a:xfrm>
          <a:prstGeom prst="rect">
            <a:avLst/>
          </a:prstGeom>
          <a:noFill/>
          <a:ln/>
        </p:spPr>
        <p:txBody>
          <a:bodyPr wrap="none" lIns="0" tIns="0" rIns="0" bIns="0" rtlCol="0" anchor="t"/>
          <a:lstStyle/>
          <a:p>
            <a:pPr marL="0" indent="0" algn="l">
              <a:lnSpc>
                <a:spcPts val="2350"/>
              </a:lnSpc>
              <a:buNone/>
            </a:pPr>
            <a:r>
              <a:rPr lang="en-US" sz="1850" b="1" dirty="0">
                <a:solidFill>
                  <a:srgbClr val="405449"/>
                </a:solidFill>
                <a:latin typeface="Fraunces Extra Bold" pitchFamily="34" charset="0"/>
                <a:ea typeface="Fraunces Extra Bold" pitchFamily="34" charset="-122"/>
                <a:cs typeface="Fraunces Extra Bold" pitchFamily="34" charset="-120"/>
              </a:rPr>
              <a:t>Establish a Clear Vision</a:t>
            </a:r>
            <a:endParaRPr lang="en-US" sz="1850" dirty="0"/>
          </a:p>
        </p:txBody>
      </p:sp>
      <p:sp>
        <p:nvSpPr>
          <p:cNvPr id="9" name="Text 6"/>
          <p:cNvSpPr/>
          <p:nvPr/>
        </p:nvSpPr>
        <p:spPr>
          <a:xfrm>
            <a:off x="7507724" y="2689265"/>
            <a:ext cx="6448901" cy="924044"/>
          </a:xfrm>
          <a:prstGeom prst="rect">
            <a:avLst/>
          </a:prstGeom>
          <a:noFill/>
          <a:ln/>
        </p:spPr>
        <p:txBody>
          <a:bodyPr wrap="square" lIns="0" tIns="0" rIns="0" bIns="0" rtlCol="0" anchor="t"/>
          <a:lstStyle/>
          <a:p>
            <a:pPr marL="0" indent="0" algn="l">
              <a:lnSpc>
                <a:spcPts val="2400"/>
              </a:lnSpc>
              <a:buNone/>
            </a:pPr>
            <a:r>
              <a:rPr lang="en-US" sz="1500" dirty="0">
                <a:solidFill>
                  <a:srgbClr val="405449"/>
                </a:solidFill>
                <a:latin typeface="Nobile" pitchFamily="34" charset="0"/>
                <a:ea typeface="Nobile" pitchFamily="34" charset="-122"/>
                <a:cs typeface="Nobile" pitchFamily="34" charset="-120"/>
              </a:rPr>
              <a:t>Clearly communicate the rationale, objectives, and expected outcomes of the change initiative to all stakeholders. This provides a shared understanding and sense of direction.</a:t>
            </a:r>
            <a:endParaRPr lang="en-US" sz="1500" dirty="0"/>
          </a:p>
        </p:txBody>
      </p:sp>
      <p:sp>
        <p:nvSpPr>
          <p:cNvPr id="10" name="Shape 7"/>
          <p:cNvSpPr/>
          <p:nvPr/>
        </p:nvSpPr>
        <p:spPr>
          <a:xfrm>
            <a:off x="6642616" y="4419838"/>
            <a:ext cx="673775" cy="22860"/>
          </a:xfrm>
          <a:prstGeom prst="roundRect">
            <a:avLst>
              <a:gd name="adj" fmla="val 757928"/>
            </a:avLst>
          </a:prstGeom>
          <a:solidFill>
            <a:srgbClr val="CED9CE"/>
          </a:solidFill>
          <a:ln/>
        </p:spPr>
      </p:sp>
      <p:sp>
        <p:nvSpPr>
          <p:cNvPr id="11" name="Shape 8"/>
          <p:cNvSpPr/>
          <p:nvPr/>
        </p:nvSpPr>
        <p:spPr>
          <a:xfrm>
            <a:off x="6232327" y="4214693"/>
            <a:ext cx="433149" cy="433149"/>
          </a:xfrm>
          <a:prstGeom prst="roundRect">
            <a:avLst>
              <a:gd name="adj" fmla="val 40001"/>
            </a:avLst>
          </a:prstGeom>
          <a:solidFill>
            <a:srgbClr val="E8F3E8"/>
          </a:solidFill>
          <a:ln/>
        </p:spPr>
      </p:sp>
      <p:sp>
        <p:nvSpPr>
          <p:cNvPr id="12" name="Text 9"/>
          <p:cNvSpPr/>
          <p:nvPr/>
        </p:nvSpPr>
        <p:spPr>
          <a:xfrm>
            <a:off x="6354485" y="4286845"/>
            <a:ext cx="188714" cy="288727"/>
          </a:xfrm>
          <a:prstGeom prst="rect">
            <a:avLst/>
          </a:prstGeom>
          <a:noFill/>
          <a:ln/>
        </p:spPr>
        <p:txBody>
          <a:bodyPr wrap="none" lIns="0" tIns="0" rIns="0" bIns="0" rtlCol="0" anchor="t"/>
          <a:lstStyle/>
          <a:p>
            <a:pPr marL="0" indent="0" algn="ctr">
              <a:lnSpc>
                <a:spcPts val="2250"/>
              </a:lnSpc>
              <a:buNone/>
            </a:pPr>
            <a:r>
              <a:rPr lang="en-US" sz="2250" b="1" dirty="0">
                <a:solidFill>
                  <a:srgbClr val="405449"/>
                </a:solidFill>
                <a:latin typeface="Fraunces Extra Bold" pitchFamily="34" charset="0"/>
                <a:ea typeface="Fraunces Extra Bold" pitchFamily="34" charset="-122"/>
                <a:cs typeface="Fraunces Extra Bold" pitchFamily="34" charset="-120"/>
              </a:rPr>
              <a:t>2</a:t>
            </a:r>
            <a:endParaRPr lang="en-US" sz="2250" dirty="0"/>
          </a:p>
        </p:txBody>
      </p:sp>
      <p:sp>
        <p:nvSpPr>
          <p:cNvPr id="13" name="Text 10"/>
          <p:cNvSpPr/>
          <p:nvPr/>
        </p:nvSpPr>
        <p:spPr>
          <a:xfrm>
            <a:off x="7507724" y="4190524"/>
            <a:ext cx="2406372" cy="300752"/>
          </a:xfrm>
          <a:prstGeom prst="rect">
            <a:avLst/>
          </a:prstGeom>
          <a:noFill/>
          <a:ln/>
        </p:spPr>
        <p:txBody>
          <a:bodyPr wrap="none" lIns="0" tIns="0" rIns="0" bIns="0" rtlCol="0" anchor="t"/>
          <a:lstStyle/>
          <a:p>
            <a:pPr marL="0" indent="0" algn="l">
              <a:lnSpc>
                <a:spcPts val="2350"/>
              </a:lnSpc>
              <a:buNone/>
            </a:pPr>
            <a:r>
              <a:rPr lang="en-US" sz="1850" b="1" dirty="0">
                <a:solidFill>
                  <a:srgbClr val="405449"/>
                </a:solidFill>
                <a:latin typeface="Fraunces Extra Bold" pitchFamily="34" charset="0"/>
                <a:ea typeface="Fraunces Extra Bold" pitchFamily="34" charset="-122"/>
                <a:cs typeface="Fraunces Extra Bold" pitchFamily="34" charset="-120"/>
              </a:rPr>
              <a:t>Engage Employees</a:t>
            </a:r>
            <a:endParaRPr lang="en-US" sz="1850" dirty="0"/>
          </a:p>
        </p:txBody>
      </p:sp>
      <p:sp>
        <p:nvSpPr>
          <p:cNvPr id="14" name="Text 11"/>
          <p:cNvSpPr/>
          <p:nvPr/>
        </p:nvSpPr>
        <p:spPr>
          <a:xfrm>
            <a:off x="7507724" y="4606766"/>
            <a:ext cx="6448901" cy="924044"/>
          </a:xfrm>
          <a:prstGeom prst="rect">
            <a:avLst/>
          </a:prstGeom>
          <a:noFill/>
          <a:ln/>
        </p:spPr>
        <p:txBody>
          <a:bodyPr wrap="square" lIns="0" tIns="0" rIns="0" bIns="0" rtlCol="0" anchor="t"/>
          <a:lstStyle/>
          <a:p>
            <a:pPr marL="0" indent="0" algn="l">
              <a:lnSpc>
                <a:spcPts val="2400"/>
              </a:lnSpc>
              <a:buNone/>
            </a:pPr>
            <a:r>
              <a:rPr lang="en-US" sz="1500" dirty="0">
                <a:solidFill>
                  <a:srgbClr val="405449"/>
                </a:solidFill>
                <a:latin typeface="Nobile" pitchFamily="34" charset="0"/>
                <a:ea typeface="Nobile" pitchFamily="34" charset="-122"/>
                <a:cs typeface="Nobile" pitchFamily="34" charset="-120"/>
              </a:rPr>
              <a:t>Involve employees in the change process, gather their feedback, and empower them to contribute ideas. This fosters a sense of ownership and commitment to the transformation.</a:t>
            </a:r>
            <a:endParaRPr lang="en-US" sz="1500" dirty="0"/>
          </a:p>
        </p:txBody>
      </p:sp>
      <p:sp>
        <p:nvSpPr>
          <p:cNvPr id="15" name="Shape 12"/>
          <p:cNvSpPr/>
          <p:nvPr/>
        </p:nvSpPr>
        <p:spPr>
          <a:xfrm>
            <a:off x="6642616" y="6337340"/>
            <a:ext cx="673775" cy="22860"/>
          </a:xfrm>
          <a:prstGeom prst="roundRect">
            <a:avLst>
              <a:gd name="adj" fmla="val 757928"/>
            </a:avLst>
          </a:prstGeom>
          <a:solidFill>
            <a:srgbClr val="CED9CE"/>
          </a:solidFill>
          <a:ln/>
        </p:spPr>
      </p:sp>
      <p:sp>
        <p:nvSpPr>
          <p:cNvPr id="16" name="Shape 13"/>
          <p:cNvSpPr/>
          <p:nvPr/>
        </p:nvSpPr>
        <p:spPr>
          <a:xfrm>
            <a:off x="6232327" y="6132195"/>
            <a:ext cx="433149" cy="433149"/>
          </a:xfrm>
          <a:prstGeom prst="roundRect">
            <a:avLst>
              <a:gd name="adj" fmla="val 40001"/>
            </a:avLst>
          </a:prstGeom>
          <a:solidFill>
            <a:srgbClr val="E8F3E8"/>
          </a:solidFill>
          <a:ln/>
        </p:spPr>
      </p:sp>
      <p:sp>
        <p:nvSpPr>
          <p:cNvPr id="17" name="Text 14"/>
          <p:cNvSpPr/>
          <p:nvPr/>
        </p:nvSpPr>
        <p:spPr>
          <a:xfrm>
            <a:off x="6361628" y="6204347"/>
            <a:ext cx="174427" cy="288727"/>
          </a:xfrm>
          <a:prstGeom prst="rect">
            <a:avLst/>
          </a:prstGeom>
          <a:noFill/>
          <a:ln/>
        </p:spPr>
        <p:txBody>
          <a:bodyPr wrap="none" lIns="0" tIns="0" rIns="0" bIns="0" rtlCol="0" anchor="t"/>
          <a:lstStyle/>
          <a:p>
            <a:pPr marL="0" indent="0" algn="ctr">
              <a:lnSpc>
                <a:spcPts val="2250"/>
              </a:lnSpc>
              <a:buNone/>
            </a:pPr>
            <a:r>
              <a:rPr lang="en-US" sz="2250" b="1" dirty="0">
                <a:solidFill>
                  <a:srgbClr val="405449"/>
                </a:solidFill>
                <a:latin typeface="Fraunces Extra Bold" pitchFamily="34" charset="0"/>
                <a:ea typeface="Fraunces Extra Bold" pitchFamily="34" charset="-122"/>
                <a:cs typeface="Fraunces Extra Bold" pitchFamily="34" charset="-120"/>
              </a:rPr>
              <a:t>3</a:t>
            </a:r>
            <a:endParaRPr lang="en-US" sz="2250" dirty="0"/>
          </a:p>
        </p:txBody>
      </p:sp>
      <p:sp>
        <p:nvSpPr>
          <p:cNvPr id="18" name="Text 15"/>
          <p:cNvSpPr/>
          <p:nvPr/>
        </p:nvSpPr>
        <p:spPr>
          <a:xfrm>
            <a:off x="7507724" y="6108025"/>
            <a:ext cx="3305651" cy="300752"/>
          </a:xfrm>
          <a:prstGeom prst="rect">
            <a:avLst/>
          </a:prstGeom>
          <a:noFill/>
          <a:ln/>
        </p:spPr>
        <p:txBody>
          <a:bodyPr wrap="none" lIns="0" tIns="0" rIns="0" bIns="0" rtlCol="0" anchor="t"/>
          <a:lstStyle/>
          <a:p>
            <a:pPr marL="0" indent="0" algn="l">
              <a:lnSpc>
                <a:spcPts val="2350"/>
              </a:lnSpc>
              <a:buNone/>
            </a:pPr>
            <a:r>
              <a:rPr lang="en-US" sz="1850" b="1" dirty="0">
                <a:solidFill>
                  <a:srgbClr val="405449"/>
                </a:solidFill>
                <a:latin typeface="Fraunces Extra Bold" pitchFamily="34" charset="0"/>
                <a:ea typeface="Fraunces Extra Bold" pitchFamily="34" charset="-122"/>
                <a:cs typeface="Fraunces Extra Bold" pitchFamily="34" charset="-120"/>
              </a:rPr>
              <a:t>Provide Necessary Support</a:t>
            </a:r>
            <a:endParaRPr lang="en-US" sz="1850" dirty="0"/>
          </a:p>
        </p:txBody>
      </p:sp>
      <p:sp>
        <p:nvSpPr>
          <p:cNvPr id="19" name="Text 16"/>
          <p:cNvSpPr/>
          <p:nvPr/>
        </p:nvSpPr>
        <p:spPr>
          <a:xfrm>
            <a:off x="7507724" y="6524268"/>
            <a:ext cx="6448901" cy="924044"/>
          </a:xfrm>
          <a:prstGeom prst="rect">
            <a:avLst/>
          </a:prstGeom>
          <a:noFill/>
          <a:ln/>
        </p:spPr>
        <p:txBody>
          <a:bodyPr wrap="square" lIns="0" tIns="0" rIns="0" bIns="0" rtlCol="0" anchor="t"/>
          <a:lstStyle/>
          <a:p>
            <a:pPr marL="0" indent="0" algn="l">
              <a:lnSpc>
                <a:spcPts val="2400"/>
              </a:lnSpc>
              <a:buNone/>
            </a:pPr>
            <a:r>
              <a:rPr lang="en-US" sz="1500" dirty="0">
                <a:solidFill>
                  <a:srgbClr val="405449"/>
                </a:solidFill>
                <a:latin typeface="Nobile" pitchFamily="34" charset="0"/>
                <a:ea typeface="Nobile" pitchFamily="34" charset="-122"/>
                <a:cs typeface="Nobile" pitchFamily="34" charset="-120"/>
              </a:rPr>
              <a:t>Offer training, resources, and ongoing assistance to help employees navigate the changes. This ensures they have the knowledge and tools to adapt successfully.</a:t>
            </a:r>
            <a:endParaRPr lang="en-US" sz="1500" dirty="0"/>
          </a:p>
        </p:txBody>
      </p:sp>
      <p:pic>
        <p:nvPicPr>
          <p:cNvPr id="20" name="Picture 19">
            <a:extLst>
              <a:ext uri="{FF2B5EF4-FFF2-40B4-BE49-F238E27FC236}">
                <a16:creationId xmlns:a16="http://schemas.microsoft.com/office/drawing/2014/main" xmlns="" id="{60052C6C-89C3-4EA5-DD91-C12DF7D987A3}"/>
              </a:ext>
            </a:extLst>
          </p:cNvPr>
          <p:cNvPicPr>
            <a:picLocks noChangeAspect="1"/>
          </p:cNvPicPr>
          <p:nvPr/>
        </p:nvPicPr>
        <p:blipFill>
          <a:blip r:embed="rId4"/>
          <a:stretch>
            <a:fillRect/>
          </a:stretch>
        </p:blipFill>
        <p:spPr>
          <a:xfrm>
            <a:off x="12353607" y="7707787"/>
            <a:ext cx="2276793" cy="41915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641</Words>
  <Application>Microsoft Office PowerPoint</Application>
  <PresentationFormat>Custom</PresentationFormat>
  <Paragraphs>56</Paragraphs>
  <Slides>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Aharoni</vt:lpstr>
      <vt:lpstr>DFKai-SB</vt:lpstr>
      <vt:lpstr>Calibri</vt:lpstr>
      <vt:lpstr>Arial Black</vt:lpstr>
      <vt:lpstr>Fraunces Extra Bold</vt:lpstr>
      <vt:lpstr>Nobile</vt:lpstr>
      <vt:lpstr>Nobile Bold</vt:lpstr>
      <vt:lpstr>Office Theme</vt:lpstr>
      <vt:lpstr>Slide 1</vt:lpstr>
      <vt:lpstr>Slide 2</vt:lpstr>
      <vt:lpstr>Slide 3</vt:lpstr>
      <vt:lpstr>Slide 4</vt:lpstr>
      <vt:lpstr>Slide 5</vt:lpstr>
      <vt:lpstr>Slide 6</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3</cp:revision>
  <dcterms:created xsi:type="dcterms:W3CDTF">2024-11-13T10:52:38Z</dcterms:created>
  <dcterms:modified xsi:type="dcterms:W3CDTF">2008-12-31T18:48:04Z</dcterms:modified>
</cp:coreProperties>
</file>